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81" r:id="rId4"/>
  </p:sldMasterIdLst>
  <p:notesMasterIdLst>
    <p:notesMasterId r:id="rId6"/>
  </p:notesMasterIdLst>
  <p:sldIdLst>
    <p:sldId id="256" r:id="rId5"/>
    <p:sldId id="334" r:id="rId7"/>
    <p:sldId id="258" r:id="rId8"/>
    <p:sldId id="335" r:id="rId9"/>
    <p:sldId id="370" r:id="rId10"/>
    <p:sldId id="263" r:id="rId11"/>
    <p:sldId id="352" r:id="rId12"/>
    <p:sldId id="353" r:id="rId13"/>
    <p:sldId id="414" r:id="rId14"/>
    <p:sldId id="415" r:id="rId15"/>
    <p:sldId id="342" r:id="rId16"/>
    <p:sldId id="413" r:id="rId17"/>
    <p:sldId id="416" r:id="rId18"/>
    <p:sldId id="417" r:id="rId19"/>
    <p:sldId id="418" r:id="rId20"/>
    <p:sldId id="419" r:id="rId21"/>
    <p:sldId id="341" r:id="rId22"/>
    <p:sldId id="336" r:id="rId23"/>
    <p:sldId id="344" r:id="rId24"/>
    <p:sldId id="420" r:id="rId25"/>
    <p:sldId id="421" r:id="rId26"/>
    <p:sldId id="266" r:id="rId27"/>
    <p:sldId id="267" r:id="rId28"/>
    <p:sldId id="337" r:id="rId29"/>
    <p:sldId id="338" r:id="rId30"/>
    <p:sldId id="371" r:id="rId31"/>
    <p:sldId id="339" r:id="rId32"/>
    <p:sldId id="345" r:id="rId33"/>
    <p:sldId id="268" r:id="rId34"/>
    <p:sldId id="270" r:id="rId35"/>
    <p:sldId id="355" r:id="rId36"/>
    <p:sldId id="329" r:id="rId37"/>
    <p:sldId id="300" r:id="rId38"/>
    <p:sldId id="348" r:id="rId39"/>
    <p:sldId id="296" r:id="rId40"/>
    <p:sldId id="302" r:id="rId41"/>
    <p:sldId id="462" r:id="rId42"/>
    <p:sldId id="298" r:id="rId43"/>
    <p:sldId id="346" r:id="rId44"/>
    <p:sldId id="412" r:id="rId45"/>
    <p:sldId id="299" r:id="rId46"/>
    <p:sldId id="301" r:id="rId47"/>
    <p:sldId id="463" r:id="rId48"/>
    <p:sldId id="464" r:id="rId49"/>
    <p:sldId id="385" r:id="rId50"/>
    <p:sldId id="383" r:id="rId51"/>
    <p:sldId id="376" r:id="rId52"/>
    <p:sldId id="377" r:id="rId53"/>
    <p:sldId id="378" r:id="rId54"/>
    <p:sldId id="379" r:id="rId55"/>
    <p:sldId id="380" r:id="rId56"/>
    <p:sldId id="381" r:id="rId57"/>
    <p:sldId id="369" r:id="rId58"/>
    <p:sldId id="349" r:id="rId59"/>
    <p:sldId id="350" r:id="rId60"/>
    <p:sldId id="351" r:id="rId61"/>
    <p:sldId id="465" r:id="rId62"/>
    <p:sldId id="382" r:id="rId6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99FF"/>
    <a:srgbClr val="FF66CC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95"/>
  </p:normalViewPr>
  <p:slideViewPr>
    <p:cSldViewPr showGuides="1">
      <p:cViewPr varScale="1">
        <p:scale>
          <a:sx n="86" d="100"/>
          <a:sy n="86" d="100"/>
        </p:scale>
        <p:origin x="1122" y="96"/>
      </p:cViewPr>
      <p:guideLst>
        <p:guide orient="horz" pos="2045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662 201,'-2'3,"1"0,1 0,0 0,0 1,0-1,0 0,0 1,1 0,-1-1,0 0,0 1,0-1,0 0,0 1,0-1,0 0,0 0,0 0,0 0,-1 1,1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708 212,'-1'3,"0"0,1 0,0 0,3 0,1-1,-4 1,-3-2,-1-1,1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707 211,'3'0,"1"3,-1-2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746 202,'-2'3,"2"0,-2 0,0 0,1 0,4-1,0-2,0 1,0-1,0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750 205,'0'3,"-1"0,0 0,0 0,0 0,1 0,0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697 264,'3'2,"-1"1,0 1,0-1,0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703 277,'3'2,"-1"1,0 0,1-1,-3-5,0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737 258,'3'1,"0"0,0-1,0 0,0 0,0 0,0 0,0 0,0 0,0 0,1 1,-1 1,1-1,-1-1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775 251,'0'3,"2"0,1-1,-3 2,3-2,-1 1,-5-3,0 2,0-1,-1 0,1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715 264,'0'3,"0"1,-2-1,1 1,0-1,-2-1,-1-2,0 0,0 0,1 0,0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679 221,'0'3,"-1"0,1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658 203,'4'-1,"-1"2,0 0,1 0,-1-1,0 0,0 0,0 1,2 1,-2-2,2 0,-1 0,3 1,-2-1,0 0,-2 0,0 0,0-1,0-1,1 2,-1-1,2 1,-1-1,-1 1,0 0,-2 4,0 1,-1-2,2 0,-2 1,1-1,-1 0,0 1,1 0,-1-1,0 0,0 0,0 0,0 0,0 1,0-1,0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664 274,'4'0,"-1"0,0 0,0 0,0 0,0 1,0-1,0 0,0 0,0 0,0 0,0 0,0 0,0 0,0 0,0 0,0 0,1 0,0 0,-1 0,2 0,-1 0,-1 0,0 0,0 0,0 0,0 0,0 0,0 1,0-1,-3-3,-1 0,0 0,-1 0,1 0,1 0,0 0,0-1,0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665 239,'3'-1,"1"1,-1 0,0 0,0 0,1 0,0 0,-1 0,0 0,0 0,1 0,0 0,0 0,-1 0,0 0,0 0,0 1,0-1,0 0,0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721 237,'0'3,"0"0,1 1,1-1,-2 0,0 1,1-1,-1 0,0 0,0 1,1-1,-1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696 208,'-1'3,"1"2,0-2,0 0,0 0,0 0,0 0,1 0,-1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725 210,'0'3,"1"0,-1 0,2 0,-1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672 209,'0'4,"-2"-1,2 0,-3 0,3 0,-1 0,5-3,-1 0,0 0,0 0,0 0,0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07T08:27:1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682 211,'-1'3,"1"0,-1 1,0-1,1 0,-1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EAF56C-E179-46C8-A8A6-6DA224B0D8D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78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99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19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81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83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53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983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003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095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194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15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0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17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4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8817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9B9D76-8F4C-4E68-BD24-0A127C01E39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1989138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28600"/>
            <a:ext cx="58166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1" name="矩形 10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grpSp>
        <p:nvGrpSpPr>
          <p:cNvPr id="13" name="组合 12"/>
          <p:cNvGrpSpPr/>
          <p:nvPr/>
        </p:nvGrpSpPr>
        <p:grpSpPr>
          <a:xfrm>
            <a:off x="115631" y="404657"/>
            <a:ext cx="617410" cy="174612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等腰三角形 14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等腰三角形 15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0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17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4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8817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A9D52F-259B-4CAF-BE09-80B5DD92B7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1989138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28600"/>
            <a:ext cx="58166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09625" y="228600"/>
            <a:ext cx="7958138" cy="5867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0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170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4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88171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1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7475" y="63579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2688" y="6357938"/>
            <a:ext cx="2271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0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64300" y="6361113"/>
            <a:ext cx="19065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A9D52F-259B-4CAF-BE09-80B5DD92B7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228600"/>
            <a:ext cx="1989138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28600"/>
            <a:ext cx="58166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4100" y="2214563"/>
            <a:ext cx="3903663" cy="1863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4100" y="4230688"/>
            <a:ext cx="3903663" cy="1865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09625" y="228600"/>
            <a:ext cx="7958138" cy="5867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12" descr="模版0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104"/>
          <p:cNvSpPr>
            <a:spLocks noChangeArrowheads="1"/>
          </p:cNvSpPr>
          <p:nvPr/>
        </p:nvSpPr>
        <p:spPr bwMode="auto">
          <a:xfrm>
            <a:off x="635000" y="1524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06"/>
          <p:cNvSpPr>
            <a:spLocks noChangeArrowheads="1"/>
          </p:cNvSpPr>
          <p:nvPr/>
        </p:nvSpPr>
        <p:spPr bwMode="auto">
          <a:xfrm>
            <a:off x="3252788" y="10668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07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714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4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5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noProof="1">
                <a:solidFill>
                  <a:schemeClr val="folHlink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AF2105-5EE7-4599-9B8E-D19D416BC38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1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12" descr="模版00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104"/>
          <p:cNvSpPr>
            <a:spLocks noChangeArrowheads="1"/>
          </p:cNvSpPr>
          <p:nvPr/>
        </p:nvSpPr>
        <p:spPr bwMode="auto">
          <a:xfrm>
            <a:off x="635000" y="1524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06"/>
          <p:cNvSpPr>
            <a:spLocks noChangeArrowheads="1"/>
          </p:cNvSpPr>
          <p:nvPr/>
        </p:nvSpPr>
        <p:spPr bwMode="auto">
          <a:xfrm>
            <a:off x="3252788" y="10668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107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714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4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5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noProof="1">
                <a:solidFill>
                  <a:schemeClr val="folHlink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11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112" descr="模版00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104"/>
          <p:cNvSpPr>
            <a:spLocks noChangeArrowheads="1"/>
          </p:cNvSpPr>
          <p:nvPr/>
        </p:nvSpPr>
        <p:spPr bwMode="auto">
          <a:xfrm>
            <a:off x="635000" y="1524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06"/>
          <p:cNvSpPr>
            <a:spLocks noChangeArrowheads="1"/>
          </p:cNvSpPr>
          <p:nvPr/>
        </p:nvSpPr>
        <p:spPr bwMode="auto">
          <a:xfrm>
            <a:off x="3252788" y="1066800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107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714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4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folHlink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15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noProof="1">
                <a:solidFill>
                  <a:schemeClr val="folHlink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7A1078-E0FC-4CAB-81FC-FBFA5F156C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11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7.xml"/><Relationship Id="rId4" Type="http://schemas.openxmlformats.org/officeDocument/2006/relationships/audio" Target="../media/audio1.wav"/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image" Target="../media/image26.png"/><Relationship Id="rId1" Type="http://schemas.openxmlformats.org/officeDocument/2006/relationships/slide" Target="slide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3.xml"/><Relationship Id="rId1" Type="http://schemas.openxmlformats.org/officeDocument/2006/relationships/audio" Target="../media/audio2.wav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slide" Target="slide48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slide" Target="slide4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31.png"/><Relationship Id="rId7" Type="http://schemas.openxmlformats.org/officeDocument/2006/relationships/customXml" Target="../ink/ink4.xml"/><Relationship Id="rId6" Type="http://schemas.openxmlformats.org/officeDocument/2006/relationships/image" Target="../media/image30.png"/><Relationship Id="rId5" Type="http://schemas.openxmlformats.org/officeDocument/2006/relationships/customXml" Target="../ink/ink3.xml"/><Relationship Id="rId4" Type="http://schemas.openxmlformats.org/officeDocument/2006/relationships/image" Target="../media/image29.png"/><Relationship Id="rId39" Type="http://schemas.openxmlformats.org/officeDocument/2006/relationships/slideLayout" Target="../slideLayouts/slideLayout14.xml"/><Relationship Id="rId38" Type="http://schemas.openxmlformats.org/officeDocument/2006/relationships/image" Target="../media/image46.png"/><Relationship Id="rId37" Type="http://schemas.openxmlformats.org/officeDocument/2006/relationships/customXml" Target="../ink/ink19.xml"/><Relationship Id="rId36" Type="http://schemas.openxmlformats.org/officeDocument/2006/relationships/image" Target="../media/image45.png"/><Relationship Id="rId35" Type="http://schemas.openxmlformats.org/officeDocument/2006/relationships/customXml" Target="../ink/ink18.xml"/><Relationship Id="rId34" Type="http://schemas.openxmlformats.org/officeDocument/2006/relationships/image" Target="../media/image44.png"/><Relationship Id="rId33" Type="http://schemas.openxmlformats.org/officeDocument/2006/relationships/customXml" Target="../ink/ink17.xml"/><Relationship Id="rId32" Type="http://schemas.openxmlformats.org/officeDocument/2006/relationships/image" Target="../media/image43.png"/><Relationship Id="rId31" Type="http://schemas.openxmlformats.org/officeDocument/2006/relationships/customXml" Target="../ink/ink16.xml"/><Relationship Id="rId30" Type="http://schemas.openxmlformats.org/officeDocument/2006/relationships/image" Target="../media/image42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41.png"/><Relationship Id="rId27" Type="http://schemas.openxmlformats.org/officeDocument/2006/relationships/customXml" Target="../ink/ink14.xml"/><Relationship Id="rId26" Type="http://schemas.openxmlformats.org/officeDocument/2006/relationships/image" Target="../media/image40.png"/><Relationship Id="rId25" Type="http://schemas.openxmlformats.org/officeDocument/2006/relationships/customXml" Target="../ink/ink13.xml"/><Relationship Id="rId24" Type="http://schemas.openxmlformats.org/officeDocument/2006/relationships/image" Target="../media/image39.png"/><Relationship Id="rId23" Type="http://schemas.openxmlformats.org/officeDocument/2006/relationships/customXml" Target="../ink/ink12.xml"/><Relationship Id="rId22" Type="http://schemas.openxmlformats.org/officeDocument/2006/relationships/image" Target="../media/image38.png"/><Relationship Id="rId21" Type="http://schemas.openxmlformats.org/officeDocument/2006/relationships/customXml" Target="../ink/ink11.xml"/><Relationship Id="rId20" Type="http://schemas.openxmlformats.org/officeDocument/2006/relationships/image" Target="../media/image37.png"/><Relationship Id="rId2" Type="http://schemas.openxmlformats.org/officeDocument/2006/relationships/image" Target="../media/image28.png"/><Relationship Id="rId19" Type="http://schemas.openxmlformats.org/officeDocument/2006/relationships/customXml" Target="../ink/ink10.xml"/><Relationship Id="rId18" Type="http://schemas.openxmlformats.org/officeDocument/2006/relationships/image" Target="../media/image36.png"/><Relationship Id="rId17" Type="http://schemas.openxmlformats.org/officeDocument/2006/relationships/customXml" Target="../ink/ink9.xml"/><Relationship Id="rId16" Type="http://schemas.openxmlformats.org/officeDocument/2006/relationships/image" Target="../media/image35.png"/><Relationship Id="rId15" Type="http://schemas.openxmlformats.org/officeDocument/2006/relationships/customXml" Target="../ink/ink8.xml"/><Relationship Id="rId14" Type="http://schemas.openxmlformats.org/officeDocument/2006/relationships/image" Target="../media/image34.png"/><Relationship Id="rId13" Type="http://schemas.openxmlformats.org/officeDocument/2006/relationships/customXml" Target="../ink/ink7.xml"/><Relationship Id="rId12" Type="http://schemas.openxmlformats.org/officeDocument/2006/relationships/image" Target="../media/image33.png"/><Relationship Id="rId11" Type="http://schemas.openxmlformats.org/officeDocument/2006/relationships/customXml" Target="../ink/ink6.xml"/><Relationship Id="rId10" Type="http://schemas.openxmlformats.org/officeDocument/2006/relationships/image" Target="../media/image32.png"/><Relationship Id="rId1" Type="http://schemas.openxmlformats.org/officeDocument/2006/relationships/customXml" Target="../ink/ink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第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5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章 数组和广义表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0242" name="AutoShape 6"/>
          <p:cNvSpPr/>
          <p:nvPr/>
        </p:nvSpPr>
        <p:spPr>
          <a:xfrm>
            <a:off x="2843213" y="4724400"/>
            <a:ext cx="4248150" cy="792163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dirty="0">
                <a:latin typeface="Arial" panose="020B0604020202020204" pitchFamily="34" charset="0"/>
                <a:ea typeface="华文新魏" panose="02010800040101010101" pitchFamily="2" charset="-122"/>
              </a:rPr>
              <a:t>陈宏建</a:t>
            </a:r>
            <a:endParaRPr lang="zh-CN" altLang="en-US" sz="20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0243" name="Rectangle 7"/>
          <p:cNvSpPr/>
          <p:nvPr/>
        </p:nvSpPr>
        <p:spPr>
          <a:xfrm>
            <a:off x="1187450" y="1052513"/>
            <a:ext cx="7380288" cy="1012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lnSpc>
                <a:spcPct val="85000"/>
              </a:lnSpc>
            </a:pP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44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数组和广义表</a:t>
            </a:r>
            <a:endParaRPr lang="zh-CN" altLang="en-US" sz="44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>
          <a:xfrm>
            <a:off x="1563688" y="3222625"/>
            <a:ext cx="6662738" cy="145573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扬州大学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信息工程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人工智能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隶书" panose="02010800040101010101" pitchFamily="2" charset="-122"/>
                <a:cs typeface="+mn-cs"/>
              </a:rPr>
              <a:t>学院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323850" y="2168525"/>
            <a:ext cx="8569325" cy="39624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284538" y="2435225"/>
            <a:ext cx="2109787" cy="1169988"/>
            <a:chOff x="1160" y="1259"/>
            <a:chExt cx="1329" cy="737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2047" y="1365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06" name="Freeform 5"/>
            <p:cNvSpPr>
              <a:spLocks noChangeArrowheads="1"/>
            </p:cNvSpPr>
            <p:nvPr/>
          </p:nvSpPr>
          <p:spPr bwMode="auto">
            <a:xfrm>
              <a:off x="2047" y="1259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2488" y="1259"/>
              <a:ext cx="1" cy="2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 flipV="1">
              <a:off x="2341" y="1469"/>
              <a:ext cx="147" cy="1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752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0" name="Freeform 9"/>
            <p:cNvSpPr>
              <a:spLocks noChangeArrowheads="1"/>
            </p:cNvSpPr>
            <p:nvPr/>
          </p:nvSpPr>
          <p:spPr bwMode="auto">
            <a:xfrm>
              <a:off x="1752" y="1259"/>
              <a:ext cx="442" cy="106"/>
            </a:xfrm>
            <a:custGeom>
              <a:avLst/>
              <a:gdLst>
                <a:gd name="T0" fmla="*/ 0 w 442"/>
                <a:gd name="T1" fmla="*/ 106 h 106"/>
                <a:gd name="T2" fmla="*/ 148 w 442"/>
                <a:gd name="T3" fmla="*/ 0 h 106"/>
                <a:gd name="T4" fmla="*/ 442 w 442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106">
                  <a:moveTo>
                    <a:pt x="0" y="106"/>
                  </a:moveTo>
                  <a:lnTo>
                    <a:pt x="148" y="0"/>
                  </a:lnTo>
                  <a:lnTo>
                    <a:pt x="4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1455" y="1365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2" name="Freeform 11"/>
            <p:cNvSpPr>
              <a:spLocks noChangeArrowheads="1"/>
            </p:cNvSpPr>
            <p:nvPr/>
          </p:nvSpPr>
          <p:spPr bwMode="auto">
            <a:xfrm>
              <a:off x="1455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0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0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1160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4" name="Freeform 13"/>
            <p:cNvSpPr>
              <a:spLocks noChangeArrowheads="1"/>
            </p:cNvSpPr>
            <p:nvPr/>
          </p:nvSpPr>
          <p:spPr bwMode="auto">
            <a:xfrm>
              <a:off x="1160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8 w 445"/>
                <a:gd name="T3" fmla="*/ 0 h 106"/>
                <a:gd name="T4" fmla="*/ 445 w 445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8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5" name="Rectangle 14"/>
            <p:cNvSpPr>
              <a:spLocks noChangeArrowheads="1"/>
            </p:cNvSpPr>
            <p:nvPr/>
          </p:nvSpPr>
          <p:spPr bwMode="auto">
            <a:xfrm>
              <a:off x="2047" y="1575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6" name="Rectangle 15"/>
            <p:cNvSpPr>
              <a:spLocks noChangeArrowheads="1"/>
            </p:cNvSpPr>
            <p:nvPr/>
          </p:nvSpPr>
          <p:spPr bwMode="auto">
            <a:xfrm>
              <a:off x="1752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7" name="Rectangle 16"/>
            <p:cNvSpPr>
              <a:spLocks noChangeArrowheads="1"/>
            </p:cNvSpPr>
            <p:nvPr/>
          </p:nvSpPr>
          <p:spPr bwMode="auto">
            <a:xfrm>
              <a:off x="1455" y="1575"/>
              <a:ext cx="297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8" name="Rectangle 17"/>
            <p:cNvSpPr>
              <a:spLocks noChangeArrowheads="1"/>
            </p:cNvSpPr>
            <p:nvPr/>
          </p:nvSpPr>
          <p:spPr bwMode="auto">
            <a:xfrm>
              <a:off x="1160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19" name="Rectangle 18"/>
            <p:cNvSpPr>
              <a:spLocks noChangeArrowheads="1"/>
            </p:cNvSpPr>
            <p:nvPr/>
          </p:nvSpPr>
          <p:spPr bwMode="auto">
            <a:xfrm>
              <a:off x="2047" y="1786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0" name="Rectangle 19"/>
            <p:cNvSpPr>
              <a:spLocks noChangeArrowheads="1"/>
            </p:cNvSpPr>
            <p:nvPr/>
          </p:nvSpPr>
          <p:spPr bwMode="auto">
            <a:xfrm>
              <a:off x="1752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1" name="Rectangle 20"/>
            <p:cNvSpPr>
              <a:spLocks noChangeArrowheads="1"/>
            </p:cNvSpPr>
            <p:nvPr/>
          </p:nvSpPr>
          <p:spPr bwMode="auto">
            <a:xfrm>
              <a:off x="1455" y="1786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2" name="Rectangle 21"/>
            <p:cNvSpPr>
              <a:spLocks noChangeArrowheads="1"/>
            </p:cNvSpPr>
            <p:nvPr/>
          </p:nvSpPr>
          <p:spPr bwMode="auto">
            <a:xfrm>
              <a:off x="1160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3" name="Freeform 22"/>
            <p:cNvSpPr>
              <a:spLocks noChangeArrowheads="1"/>
            </p:cNvSpPr>
            <p:nvPr/>
          </p:nvSpPr>
          <p:spPr bwMode="auto">
            <a:xfrm>
              <a:off x="2341" y="146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4" name="Freeform 23"/>
            <p:cNvSpPr>
              <a:spLocks noChangeArrowheads="1"/>
            </p:cNvSpPr>
            <p:nvPr/>
          </p:nvSpPr>
          <p:spPr bwMode="auto">
            <a:xfrm>
              <a:off x="2341" y="167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70072" name="Freeform 24"/>
          <p:cNvSpPr>
            <a:spLocks noChangeArrowheads="1"/>
          </p:cNvSpPr>
          <p:nvPr/>
        </p:nvSpPr>
        <p:spPr bwMode="auto">
          <a:xfrm>
            <a:off x="3805238" y="3813175"/>
            <a:ext cx="752475" cy="596900"/>
          </a:xfrm>
          <a:custGeom>
            <a:avLst/>
            <a:gdLst>
              <a:gd name="T0" fmla="*/ 235 w 474"/>
              <a:gd name="T1" fmla="*/ 376 h 376"/>
              <a:gd name="T2" fmla="*/ 0 w 474"/>
              <a:gd name="T3" fmla="*/ 210 h 376"/>
              <a:gd name="T4" fmla="*/ 154 w 474"/>
              <a:gd name="T5" fmla="*/ 210 h 376"/>
              <a:gd name="T6" fmla="*/ 154 w 474"/>
              <a:gd name="T7" fmla="*/ 0 h 376"/>
              <a:gd name="T8" fmla="*/ 316 w 474"/>
              <a:gd name="T9" fmla="*/ 0 h 376"/>
              <a:gd name="T10" fmla="*/ 316 w 474"/>
              <a:gd name="T11" fmla="*/ 210 h 376"/>
              <a:gd name="T12" fmla="*/ 474 w 474"/>
              <a:gd name="T13" fmla="*/ 210 h 376"/>
              <a:gd name="T14" fmla="*/ 235 w 474"/>
              <a:gd name="T15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376">
                <a:moveTo>
                  <a:pt x="235" y="376"/>
                </a:moveTo>
                <a:lnTo>
                  <a:pt x="0" y="210"/>
                </a:lnTo>
                <a:lnTo>
                  <a:pt x="154" y="210"/>
                </a:lnTo>
                <a:lnTo>
                  <a:pt x="154" y="0"/>
                </a:lnTo>
                <a:lnTo>
                  <a:pt x="316" y="0"/>
                </a:lnTo>
                <a:lnTo>
                  <a:pt x="316" y="210"/>
                </a:lnTo>
                <a:lnTo>
                  <a:pt x="474" y="210"/>
                </a:lnTo>
                <a:lnTo>
                  <a:pt x="235" y="376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2305050" y="4645025"/>
            <a:ext cx="708025" cy="1173163"/>
            <a:chOff x="543" y="2651"/>
            <a:chExt cx="446" cy="739"/>
          </a:xfrm>
        </p:grpSpPr>
        <p:sp>
          <p:nvSpPr>
            <p:cNvPr id="51227" name="Rectangle 26"/>
            <p:cNvSpPr>
              <a:spLocks noChangeArrowheads="1"/>
            </p:cNvSpPr>
            <p:nvPr/>
          </p:nvSpPr>
          <p:spPr bwMode="auto">
            <a:xfrm>
              <a:off x="543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8" name="Freeform 27"/>
            <p:cNvSpPr>
              <a:spLocks noChangeArrowheads="1"/>
            </p:cNvSpPr>
            <p:nvPr/>
          </p:nvSpPr>
          <p:spPr bwMode="auto">
            <a:xfrm>
              <a:off x="543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7 w 445"/>
                <a:gd name="T3" fmla="*/ 0 h 106"/>
                <a:gd name="T4" fmla="*/ 445 w 445"/>
                <a:gd name="T5" fmla="*/ 0 h 106"/>
                <a:gd name="T6" fmla="*/ 294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47" y="0"/>
                  </a:lnTo>
                  <a:lnTo>
                    <a:pt x="445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988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 flipV="1">
              <a:off x="837" y="2864"/>
              <a:ext cx="151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1" name="Rectangle 30"/>
            <p:cNvSpPr>
              <a:spLocks noChangeArrowheads="1"/>
            </p:cNvSpPr>
            <p:nvPr/>
          </p:nvSpPr>
          <p:spPr bwMode="auto">
            <a:xfrm>
              <a:off x="543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2" name="Rectangle 31"/>
            <p:cNvSpPr>
              <a:spLocks noChangeArrowheads="1"/>
            </p:cNvSpPr>
            <p:nvPr/>
          </p:nvSpPr>
          <p:spPr bwMode="auto">
            <a:xfrm>
              <a:off x="543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3" name="Freeform 32"/>
            <p:cNvSpPr>
              <a:spLocks noChangeArrowheads="1"/>
            </p:cNvSpPr>
            <p:nvPr/>
          </p:nvSpPr>
          <p:spPr bwMode="auto">
            <a:xfrm>
              <a:off x="837" y="2864"/>
              <a:ext cx="151" cy="314"/>
            </a:xfrm>
            <a:custGeom>
              <a:avLst/>
              <a:gdLst>
                <a:gd name="T0" fmla="*/ 0 w 151"/>
                <a:gd name="T1" fmla="*/ 314 h 314"/>
                <a:gd name="T2" fmla="*/ 151 w 151"/>
                <a:gd name="T3" fmla="*/ 210 h 314"/>
                <a:gd name="T4" fmla="*/ 151 w 151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4">
                  <a:moveTo>
                    <a:pt x="0" y="314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4" name="Freeform 33"/>
            <p:cNvSpPr>
              <a:spLocks noChangeArrowheads="1"/>
            </p:cNvSpPr>
            <p:nvPr/>
          </p:nvSpPr>
          <p:spPr bwMode="auto">
            <a:xfrm>
              <a:off x="837" y="3074"/>
              <a:ext cx="151" cy="316"/>
            </a:xfrm>
            <a:custGeom>
              <a:avLst/>
              <a:gdLst>
                <a:gd name="T0" fmla="*/ 0 w 151"/>
                <a:gd name="T1" fmla="*/ 316 h 316"/>
                <a:gd name="T2" fmla="*/ 151 w 151"/>
                <a:gd name="T3" fmla="*/ 210 h 316"/>
                <a:gd name="T4" fmla="*/ 151 w 151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316">
                  <a:moveTo>
                    <a:pt x="0" y="316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34"/>
          <p:cNvGrpSpPr/>
          <p:nvPr/>
        </p:nvGrpSpPr>
        <p:grpSpPr>
          <a:xfrm>
            <a:off x="3478213" y="4645025"/>
            <a:ext cx="701675" cy="1173163"/>
            <a:chOff x="1282" y="2651"/>
            <a:chExt cx="442" cy="739"/>
          </a:xfrm>
        </p:grpSpPr>
        <p:sp>
          <p:nvSpPr>
            <p:cNvPr id="51236" name="Rectangle 35"/>
            <p:cNvSpPr>
              <a:spLocks noChangeArrowheads="1"/>
            </p:cNvSpPr>
            <p:nvPr/>
          </p:nvSpPr>
          <p:spPr bwMode="auto">
            <a:xfrm>
              <a:off x="1282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7" name="Freeform 36"/>
            <p:cNvSpPr>
              <a:spLocks noChangeArrowheads="1"/>
            </p:cNvSpPr>
            <p:nvPr/>
          </p:nvSpPr>
          <p:spPr bwMode="auto">
            <a:xfrm>
              <a:off x="1282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8" name="Line 37"/>
            <p:cNvSpPr>
              <a:spLocks noChangeShapeType="1"/>
            </p:cNvSpPr>
            <p:nvPr/>
          </p:nvSpPr>
          <p:spPr bwMode="auto">
            <a:xfrm>
              <a:off x="1723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39" name="Line 38"/>
            <p:cNvSpPr>
              <a:spLocks noChangeShapeType="1"/>
            </p:cNvSpPr>
            <p:nvPr/>
          </p:nvSpPr>
          <p:spPr bwMode="auto">
            <a:xfrm flipV="1">
              <a:off x="1576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0" name="Rectangle 39"/>
            <p:cNvSpPr>
              <a:spLocks noChangeArrowheads="1"/>
            </p:cNvSpPr>
            <p:nvPr/>
          </p:nvSpPr>
          <p:spPr bwMode="auto">
            <a:xfrm>
              <a:off x="1282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1" name="Rectangle 40"/>
            <p:cNvSpPr>
              <a:spLocks noChangeArrowheads="1"/>
            </p:cNvSpPr>
            <p:nvPr/>
          </p:nvSpPr>
          <p:spPr bwMode="auto">
            <a:xfrm>
              <a:off x="1282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2" name="Freeform 41"/>
            <p:cNvSpPr>
              <a:spLocks noChangeArrowheads="1"/>
            </p:cNvSpPr>
            <p:nvPr/>
          </p:nvSpPr>
          <p:spPr bwMode="auto">
            <a:xfrm>
              <a:off x="1576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3" name="Freeform 42"/>
            <p:cNvSpPr>
              <a:spLocks noChangeArrowheads="1"/>
            </p:cNvSpPr>
            <p:nvPr/>
          </p:nvSpPr>
          <p:spPr bwMode="auto">
            <a:xfrm>
              <a:off x="1576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5818188" y="4645025"/>
            <a:ext cx="708025" cy="1173163"/>
            <a:chOff x="2756" y="2651"/>
            <a:chExt cx="446" cy="739"/>
          </a:xfrm>
        </p:grpSpPr>
        <p:sp>
          <p:nvSpPr>
            <p:cNvPr id="51245" name="Rectangle 44"/>
            <p:cNvSpPr>
              <a:spLocks noChangeArrowheads="1"/>
            </p:cNvSpPr>
            <p:nvPr/>
          </p:nvSpPr>
          <p:spPr bwMode="auto">
            <a:xfrm>
              <a:off x="2756" y="2757"/>
              <a:ext cx="298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6" name="Freeform 45"/>
            <p:cNvSpPr>
              <a:spLocks noChangeArrowheads="1"/>
            </p:cNvSpPr>
            <p:nvPr/>
          </p:nvSpPr>
          <p:spPr bwMode="auto">
            <a:xfrm>
              <a:off x="2756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1 w 445"/>
                <a:gd name="T3" fmla="*/ 0 h 106"/>
                <a:gd name="T4" fmla="*/ 445 w 445"/>
                <a:gd name="T5" fmla="*/ 0 h 106"/>
                <a:gd name="T6" fmla="*/ 298 w 4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106">
                  <a:moveTo>
                    <a:pt x="0" y="106"/>
                  </a:moveTo>
                  <a:lnTo>
                    <a:pt x="151" y="0"/>
                  </a:lnTo>
                  <a:lnTo>
                    <a:pt x="445" y="0"/>
                  </a:lnTo>
                  <a:lnTo>
                    <a:pt x="298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7" name="Line 46"/>
            <p:cNvSpPr>
              <a:spLocks noChangeShapeType="1"/>
            </p:cNvSpPr>
            <p:nvPr/>
          </p:nvSpPr>
          <p:spPr bwMode="auto">
            <a:xfrm>
              <a:off x="3201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8" name="Line 47"/>
            <p:cNvSpPr>
              <a:spLocks noChangeShapeType="1"/>
            </p:cNvSpPr>
            <p:nvPr/>
          </p:nvSpPr>
          <p:spPr bwMode="auto">
            <a:xfrm flipV="1">
              <a:off x="3054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49" name="Rectangle 48"/>
            <p:cNvSpPr>
              <a:spLocks noChangeArrowheads="1"/>
            </p:cNvSpPr>
            <p:nvPr/>
          </p:nvSpPr>
          <p:spPr bwMode="auto">
            <a:xfrm>
              <a:off x="2756" y="2967"/>
              <a:ext cx="298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0" name="Rectangle 49"/>
            <p:cNvSpPr>
              <a:spLocks noChangeArrowheads="1"/>
            </p:cNvSpPr>
            <p:nvPr/>
          </p:nvSpPr>
          <p:spPr bwMode="auto">
            <a:xfrm>
              <a:off x="2756" y="3178"/>
              <a:ext cx="298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1" name="Freeform 50"/>
            <p:cNvSpPr>
              <a:spLocks noChangeArrowheads="1"/>
            </p:cNvSpPr>
            <p:nvPr/>
          </p:nvSpPr>
          <p:spPr bwMode="auto">
            <a:xfrm>
              <a:off x="3054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2" name="Freeform 51"/>
            <p:cNvSpPr>
              <a:spLocks noChangeArrowheads="1"/>
            </p:cNvSpPr>
            <p:nvPr/>
          </p:nvSpPr>
          <p:spPr bwMode="auto">
            <a:xfrm>
              <a:off x="3054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2579688" y="4410075"/>
            <a:ext cx="1323975" cy="1573213"/>
            <a:chOff x="716" y="2503"/>
            <a:chExt cx="834" cy="991"/>
          </a:xfrm>
        </p:grpSpPr>
        <p:sp>
          <p:nvSpPr>
            <p:cNvPr id="51254" name="Freeform 53"/>
            <p:cNvSpPr>
              <a:spLocks noChangeArrowheads="1"/>
            </p:cNvSpPr>
            <p:nvPr/>
          </p:nvSpPr>
          <p:spPr bwMode="auto">
            <a:xfrm>
              <a:off x="716" y="2656"/>
              <a:ext cx="437" cy="838"/>
            </a:xfrm>
            <a:custGeom>
              <a:avLst/>
              <a:gdLst>
                <a:gd name="T0" fmla="*/ 0 w 437"/>
                <a:gd name="T1" fmla="*/ 718 h 838"/>
                <a:gd name="T2" fmla="*/ 3 w 437"/>
                <a:gd name="T3" fmla="*/ 748 h 838"/>
                <a:gd name="T4" fmla="*/ 25 w 437"/>
                <a:gd name="T5" fmla="*/ 778 h 838"/>
                <a:gd name="T6" fmla="*/ 55 w 437"/>
                <a:gd name="T7" fmla="*/ 803 h 838"/>
                <a:gd name="T8" fmla="*/ 95 w 437"/>
                <a:gd name="T9" fmla="*/ 822 h 838"/>
                <a:gd name="T10" fmla="*/ 143 w 437"/>
                <a:gd name="T11" fmla="*/ 835 h 838"/>
                <a:gd name="T12" fmla="*/ 194 w 437"/>
                <a:gd name="T13" fmla="*/ 838 h 838"/>
                <a:gd name="T14" fmla="*/ 220 w 437"/>
                <a:gd name="T15" fmla="*/ 833 h 838"/>
                <a:gd name="T16" fmla="*/ 242 w 437"/>
                <a:gd name="T17" fmla="*/ 819 h 838"/>
                <a:gd name="T18" fmla="*/ 268 w 437"/>
                <a:gd name="T19" fmla="*/ 797 h 838"/>
                <a:gd name="T20" fmla="*/ 294 w 437"/>
                <a:gd name="T21" fmla="*/ 767 h 838"/>
                <a:gd name="T22" fmla="*/ 316 w 437"/>
                <a:gd name="T23" fmla="*/ 726 h 838"/>
                <a:gd name="T24" fmla="*/ 338 w 437"/>
                <a:gd name="T25" fmla="*/ 680 h 838"/>
                <a:gd name="T26" fmla="*/ 356 w 437"/>
                <a:gd name="T27" fmla="*/ 622 h 838"/>
                <a:gd name="T28" fmla="*/ 375 w 437"/>
                <a:gd name="T29" fmla="*/ 562 h 838"/>
                <a:gd name="T30" fmla="*/ 389 w 437"/>
                <a:gd name="T31" fmla="*/ 494 h 838"/>
                <a:gd name="T32" fmla="*/ 404 w 437"/>
                <a:gd name="T33" fmla="*/ 421 h 838"/>
                <a:gd name="T34" fmla="*/ 415 w 437"/>
                <a:gd name="T35" fmla="*/ 341 h 838"/>
                <a:gd name="T36" fmla="*/ 426 w 437"/>
                <a:gd name="T37" fmla="*/ 260 h 838"/>
                <a:gd name="T38" fmla="*/ 430 w 437"/>
                <a:gd name="T39" fmla="*/ 175 h 838"/>
                <a:gd name="T40" fmla="*/ 433 w 437"/>
                <a:gd name="T41" fmla="*/ 88 h 838"/>
                <a:gd name="T42" fmla="*/ 437 w 437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7" h="838">
                  <a:moveTo>
                    <a:pt x="0" y="718"/>
                  </a:moveTo>
                  <a:lnTo>
                    <a:pt x="3" y="748"/>
                  </a:lnTo>
                  <a:lnTo>
                    <a:pt x="25" y="778"/>
                  </a:lnTo>
                  <a:lnTo>
                    <a:pt x="55" y="803"/>
                  </a:lnTo>
                  <a:lnTo>
                    <a:pt x="95" y="822"/>
                  </a:lnTo>
                  <a:lnTo>
                    <a:pt x="143" y="835"/>
                  </a:lnTo>
                  <a:lnTo>
                    <a:pt x="194" y="838"/>
                  </a:lnTo>
                  <a:lnTo>
                    <a:pt x="220" y="833"/>
                  </a:lnTo>
                  <a:lnTo>
                    <a:pt x="242" y="819"/>
                  </a:lnTo>
                  <a:lnTo>
                    <a:pt x="268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6" y="622"/>
                  </a:lnTo>
                  <a:lnTo>
                    <a:pt x="375" y="562"/>
                  </a:lnTo>
                  <a:lnTo>
                    <a:pt x="389" y="494"/>
                  </a:lnTo>
                  <a:lnTo>
                    <a:pt x="404" y="421"/>
                  </a:lnTo>
                  <a:lnTo>
                    <a:pt x="415" y="341"/>
                  </a:lnTo>
                  <a:lnTo>
                    <a:pt x="426" y="260"/>
                  </a:lnTo>
                  <a:lnTo>
                    <a:pt x="430" y="175"/>
                  </a:lnTo>
                  <a:lnTo>
                    <a:pt x="433" y="88"/>
                  </a:lnTo>
                  <a:lnTo>
                    <a:pt x="4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5" name="Freeform 54"/>
            <p:cNvSpPr>
              <a:spLocks noChangeArrowheads="1"/>
            </p:cNvSpPr>
            <p:nvPr/>
          </p:nvSpPr>
          <p:spPr bwMode="auto">
            <a:xfrm>
              <a:off x="1153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4 w 364"/>
                <a:gd name="T3" fmla="*/ 120 h 194"/>
                <a:gd name="T4" fmla="*/ 22 w 364"/>
                <a:gd name="T5" fmla="*/ 88 h 194"/>
                <a:gd name="T6" fmla="*/ 52 w 364"/>
                <a:gd name="T7" fmla="*/ 58 h 194"/>
                <a:gd name="T8" fmla="*/ 92 w 364"/>
                <a:gd name="T9" fmla="*/ 36 h 194"/>
                <a:gd name="T10" fmla="*/ 136 w 364"/>
                <a:gd name="T11" fmla="*/ 17 h 194"/>
                <a:gd name="T12" fmla="*/ 188 w 364"/>
                <a:gd name="T13" fmla="*/ 6 h 194"/>
                <a:gd name="T14" fmla="*/ 243 w 364"/>
                <a:gd name="T15" fmla="*/ 0 h 194"/>
                <a:gd name="T16" fmla="*/ 269 w 364"/>
                <a:gd name="T17" fmla="*/ 6 h 194"/>
                <a:gd name="T18" fmla="*/ 291 w 364"/>
                <a:gd name="T19" fmla="*/ 20 h 194"/>
                <a:gd name="T20" fmla="*/ 313 w 364"/>
                <a:gd name="T21" fmla="*/ 41 h 194"/>
                <a:gd name="T22" fmla="*/ 331 w 364"/>
                <a:gd name="T23" fmla="*/ 71 h 194"/>
                <a:gd name="T24" fmla="*/ 346 w 364"/>
                <a:gd name="T25" fmla="*/ 107 h 194"/>
                <a:gd name="T26" fmla="*/ 357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9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6" name="Freeform 55"/>
            <p:cNvSpPr>
              <a:spLocks noChangeArrowheads="1"/>
            </p:cNvSpPr>
            <p:nvPr/>
          </p:nvSpPr>
          <p:spPr bwMode="auto">
            <a:xfrm>
              <a:off x="1480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2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3746500" y="4410075"/>
            <a:ext cx="1330325" cy="1573213"/>
            <a:chOff x="1451" y="2503"/>
            <a:chExt cx="838" cy="991"/>
          </a:xfrm>
        </p:grpSpPr>
        <p:sp>
          <p:nvSpPr>
            <p:cNvPr id="51258" name="Freeform 57"/>
            <p:cNvSpPr>
              <a:spLocks noChangeArrowheads="1"/>
            </p:cNvSpPr>
            <p:nvPr/>
          </p:nvSpPr>
          <p:spPr bwMode="auto">
            <a:xfrm>
              <a:off x="1451" y="2656"/>
              <a:ext cx="441" cy="838"/>
            </a:xfrm>
            <a:custGeom>
              <a:avLst/>
              <a:gdLst>
                <a:gd name="T0" fmla="*/ 0 w 441"/>
                <a:gd name="T1" fmla="*/ 718 h 838"/>
                <a:gd name="T2" fmla="*/ 7 w 441"/>
                <a:gd name="T3" fmla="*/ 748 h 838"/>
                <a:gd name="T4" fmla="*/ 29 w 441"/>
                <a:gd name="T5" fmla="*/ 778 h 838"/>
                <a:gd name="T6" fmla="*/ 59 w 441"/>
                <a:gd name="T7" fmla="*/ 803 h 838"/>
                <a:gd name="T8" fmla="*/ 99 w 441"/>
                <a:gd name="T9" fmla="*/ 822 h 838"/>
                <a:gd name="T10" fmla="*/ 147 w 441"/>
                <a:gd name="T11" fmla="*/ 835 h 838"/>
                <a:gd name="T12" fmla="*/ 195 w 441"/>
                <a:gd name="T13" fmla="*/ 838 h 838"/>
                <a:gd name="T14" fmla="*/ 221 w 441"/>
                <a:gd name="T15" fmla="*/ 833 h 838"/>
                <a:gd name="T16" fmla="*/ 246 w 441"/>
                <a:gd name="T17" fmla="*/ 819 h 838"/>
                <a:gd name="T18" fmla="*/ 272 w 441"/>
                <a:gd name="T19" fmla="*/ 797 h 838"/>
                <a:gd name="T20" fmla="*/ 294 w 441"/>
                <a:gd name="T21" fmla="*/ 767 h 838"/>
                <a:gd name="T22" fmla="*/ 320 w 441"/>
                <a:gd name="T23" fmla="*/ 726 h 838"/>
                <a:gd name="T24" fmla="*/ 338 w 441"/>
                <a:gd name="T25" fmla="*/ 680 h 838"/>
                <a:gd name="T26" fmla="*/ 360 w 441"/>
                <a:gd name="T27" fmla="*/ 622 h 838"/>
                <a:gd name="T28" fmla="*/ 379 w 441"/>
                <a:gd name="T29" fmla="*/ 562 h 838"/>
                <a:gd name="T30" fmla="*/ 393 w 441"/>
                <a:gd name="T31" fmla="*/ 494 h 838"/>
                <a:gd name="T32" fmla="*/ 408 w 441"/>
                <a:gd name="T33" fmla="*/ 421 h 838"/>
                <a:gd name="T34" fmla="*/ 419 w 441"/>
                <a:gd name="T35" fmla="*/ 341 h 838"/>
                <a:gd name="T36" fmla="*/ 427 w 441"/>
                <a:gd name="T37" fmla="*/ 260 h 838"/>
                <a:gd name="T38" fmla="*/ 434 w 441"/>
                <a:gd name="T39" fmla="*/ 175 h 838"/>
                <a:gd name="T40" fmla="*/ 438 w 441"/>
                <a:gd name="T41" fmla="*/ 88 h 838"/>
                <a:gd name="T42" fmla="*/ 441 w 441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1" h="838">
                  <a:moveTo>
                    <a:pt x="0" y="718"/>
                  </a:moveTo>
                  <a:lnTo>
                    <a:pt x="7" y="748"/>
                  </a:lnTo>
                  <a:lnTo>
                    <a:pt x="29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7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20" y="726"/>
                  </a:lnTo>
                  <a:lnTo>
                    <a:pt x="338" y="680"/>
                  </a:lnTo>
                  <a:lnTo>
                    <a:pt x="360" y="622"/>
                  </a:lnTo>
                  <a:lnTo>
                    <a:pt x="379" y="562"/>
                  </a:lnTo>
                  <a:lnTo>
                    <a:pt x="393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59" name="Freeform 58"/>
            <p:cNvSpPr>
              <a:spLocks noChangeArrowheads="1"/>
            </p:cNvSpPr>
            <p:nvPr/>
          </p:nvSpPr>
          <p:spPr bwMode="auto">
            <a:xfrm>
              <a:off x="1892" y="2503"/>
              <a:ext cx="361" cy="194"/>
            </a:xfrm>
            <a:custGeom>
              <a:avLst/>
              <a:gdLst>
                <a:gd name="T0" fmla="*/ 0 w 361"/>
                <a:gd name="T1" fmla="*/ 153 h 194"/>
                <a:gd name="T2" fmla="*/ 4 w 361"/>
                <a:gd name="T3" fmla="*/ 120 h 194"/>
                <a:gd name="T4" fmla="*/ 22 w 361"/>
                <a:gd name="T5" fmla="*/ 88 h 194"/>
                <a:gd name="T6" fmla="*/ 52 w 361"/>
                <a:gd name="T7" fmla="*/ 58 h 194"/>
                <a:gd name="T8" fmla="*/ 92 w 361"/>
                <a:gd name="T9" fmla="*/ 36 h 194"/>
                <a:gd name="T10" fmla="*/ 136 w 361"/>
                <a:gd name="T11" fmla="*/ 17 h 194"/>
                <a:gd name="T12" fmla="*/ 188 w 361"/>
                <a:gd name="T13" fmla="*/ 6 h 194"/>
                <a:gd name="T14" fmla="*/ 243 w 361"/>
                <a:gd name="T15" fmla="*/ 0 h 194"/>
                <a:gd name="T16" fmla="*/ 265 w 361"/>
                <a:gd name="T17" fmla="*/ 6 h 194"/>
                <a:gd name="T18" fmla="*/ 291 w 361"/>
                <a:gd name="T19" fmla="*/ 20 h 194"/>
                <a:gd name="T20" fmla="*/ 313 w 361"/>
                <a:gd name="T21" fmla="*/ 41 h 194"/>
                <a:gd name="T22" fmla="*/ 331 w 361"/>
                <a:gd name="T23" fmla="*/ 71 h 194"/>
                <a:gd name="T24" fmla="*/ 346 w 361"/>
                <a:gd name="T25" fmla="*/ 107 h 194"/>
                <a:gd name="T26" fmla="*/ 357 w 361"/>
                <a:gd name="T27" fmla="*/ 151 h 194"/>
                <a:gd name="T28" fmla="*/ 361 w 361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5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1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0" name="Freeform 59"/>
            <p:cNvSpPr>
              <a:spLocks noChangeArrowheads="1"/>
            </p:cNvSpPr>
            <p:nvPr/>
          </p:nvSpPr>
          <p:spPr bwMode="auto">
            <a:xfrm>
              <a:off x="2219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3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3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4651375" y="4645025"/>
            <a:ext cx="701675" cy="1173163"/>
            <a:chOff x="2021" y="2651"/>
            <a:chExt cx="442" cy="739"/>
          </a:xfrm>
        </p:grpSpPr>
        <p:sp>
          <p:nvSpPr>
            <p:cNvPr id="51262" name="Rectangle 61"/>
            <p:cNvSpPr>
              <a:spLocks noChangeArrowheads="1"/>
            </p:cNvSpPr>
            <p:nvPr/>
          </p:nvSpPr>
          <p:spPr bwMode="auto">
            <a:xfrm>
              <a:off x="2021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3" name="Freeform 62"/>
            <p:cNvSpPr>
              <a:spLocks noChangeArrowheads="1"/>
            </p:cNvSpPr>
            <p:nvPr/>
          </p:nvSpPr>
          <p:spPr bwMode="auto">
            <a:xfrm>
              <a:off x="2021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4" name="Line 63"/>
            <p:cNvSpPr>
              <a:spLocks noChangeShapeType="1"/>
            </p:cNvSpPr>
            <p:nvPr/>
          </p:nvSpPr>
          <p:spPr bwMode="auto">
            <a:xfrm>
              <a:off x="2462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5" name="Line 64"/>
            <p:cNvSpPr>
              <a:spLocks noChangeShapeType="1"/>
            </p:cNvSpPr>
            <p:nvPr/>
          </p:nvSpPr>
          <p:spPr bwMode="auto">
            <a:xfrm flipV="1">
              <a:off x="2315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6" name="Rectangle 65"/>
            <p:cNvSpPr>
              <a:spLocks noChangeArrowheads="1"/>
            </p:cNvSpPr>
            <p:nvPr/>
          </p:nvSpPr>
          <p:spPr bwMode="auto">
            <a:xfrm>
              <a:off x="2021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7" name="Rectangle 66"/>
            <p:cNvSpPr>
              <a:spLocks noChangeArrowheads="1"/>
            </p:cNvSpPr>
            <p:nvPr/>
          </p:nvSpPr>
          <p:spPr bwMode="auto">
            <a:xfrm>
              <a:off x="2021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8" name="Freeform 67"/>
            <p:cNvSpPr>
              <a:spLocks noChangeArrowheads="1"/>
            </p:cNvSpPr>
            <p:nvPr/>
          </p:nvSpPr>
          <p:spPr bwMode="auto">
            <a:xfrm>
              <a:off x="2315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69" name="Freeform 68"/>
            <p:cNvSpPr>
              <a:spLocks noChangeArrowheads="1"/>
            </p:cNvSpPr>
            <p:nvPr/>
          </p:nvSpPr>
          <p:spPr bwMode="auto">
            <a:xfrm>
              <a:off x="2315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4919663" y="4410075"/>
            <a:ext cx="1325562" cy="1573213"/>
            <a:chOff x="2190" y="2503"/>
            <a:chExt cx="835" cy="991"/>
          </a:xfrm>
        </p:grpSpPr>
        <p:sp>
          <p:nvSpPr>
            <p:cNvPr id="51271" name="Freeform 70"/>
            <p:cNvSpPr>
              <a:spLocks noChangeArrowheads="1"/>
            </p:cNvSpPr>
            <p:nvPr/>
          </p:nvSpPr>
          <p:spPr bwMode="auto">
            <a:xfrm>
              <a:off x="2190" y="2656"/>
              <a:ext cx="438" cy="838"/>
            </a:xfrm>
            <a:custGeom>
              <a:avLst/>
              <a:gdLst>
                <a:gd name="T0" fmla="*/ 0 w 438"/>
                <a:gd name="T1" fmla="*/ 718 h 838"/>
                <a:gd name="T2" fmla="*/ 7 w 438"/>
                <a:gd name="T3" fmla="*/ 748 h 838"/>
                <a:gd name="T4" fmla="*/ 26 w 438"/>
                <a:gd name="T5" fmla="*/ 778 h 838"/>
                <a:gd name="T6" fmla="*/ 59 w 438"/>
                <a:gd name="T7" fmla="*/ 803 h 838"/>
                <a:gd name="T8" fmla="*/ 99 w 438"/>
                <a:gd name="T9" fmla="*/ 822 h 838"/>
                <a:gd name="T10" fmla="*/ 143 w 438"/>
                <a:gd name="T11" fmla="*/ 835 h 838"/>
                <a:gd name="T12" fmla="*/ 195 w 438"/>
                <a:gd name="T13" fmla="*/ 838 h 838"/>
                <a:gd name="T14" fmla="*/ 221 w 438"/>
                <a:gd name="T15" fmla="*/ 833 h 838"/>
                <a:gd name="T16" fmla="*/ 246 w 438"/>
                <a:gd name="T17" fmla="*/ 819 h 838"/>
                <a:gd name="T18" fmla="*/ 272 w 438"/>
                <a:gd name="T19" fmla="*/ 797 h 838"/>
                <a:gd name="T20" fmla="*/ 294 w 438"/>
                <a:gd name="T21" fmla="*/ 767 h 838"/>
                <a:gd name="T22" fmla="*/ 316 w 438"/>
                <a:gd name="T23" fmla="*/ 726 h 838"/>
                <a:gd name="T24" fmla="*/ 338 w 438"/>
                <a:gd name="T25" fmla="*/ 680 h 838"/>
                <a:gd name="T26" fmla="*/ 357 w 438"/>
                <a:gd name="T27" fmla="*/ 622 h 838"/>
                <a:gd name="T28" fmla="*/ 375 w 438"/>
                <a:gd name="T29" fmla="*/ 562 h 838"/>
                <a:gd name="T30" fmla="*/ 394 w 438"/>
                <a:gd name="T31" fmla="*/ 494 h 838"/>
                <a:gd name="T32" fmla="*/ 408 w 438"/>
                <a:gd name="T33" fmla="*/ 421 h 838"/>
                <a:gd name="T34" fmla="*/ 419 w 438"/>
                <a:gd name="T35" fmla="*/ 341 h 838"/>
                <a:gd name="T36" fmla="*/ 427 w 438"/>
                <a:gd name="T37" fmla="*/ 260 h 838"/>
                <a:gd name="T38" fmla="*/ 434 w 438"/>
                <a:gd name="T39" fmla="*/ 175 h 838"/>
                <a:gd name="T40" fmla="*/ 438 w 438"/>
                <a:gd name="T41" fmla="*/ 88 h 838"/>
                <a:gd name="T42" fmla="*/ 438 w 438"/>
                <a:gd name="T4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8" h="838">
                  <a:moveTo>
                    <a:pt x="0" y="718"/>
                  </a:moveTo>
                  <a:lnTo>
                    <a:pt x="7" y="748"/>
                  </a:lnTo>
                  <a:lnTo>
                    <a:pt x="26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3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7" y="622"/>
                  </a:lnTo>
                  <a:lnTo>
                    <a:pt x="375" y="562"/>
                  </a:lnTo>
                  <a:lnTo>
                    <a:pt x="394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3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72" name="Freeform 71"/>
            <p:cNvSpPr>
              <a:spLocks noChangeArrowheads="1"/>
            </p:cNvSpPr>
            <p:nvPr/>
          </p:nvSpPr>
          <p:spPr bwMode="auto">
            <a:xfrm>
              <a:off x="2628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7 w 364"/>
                <a:gd name="T3" fmla="*/ 120 h 194"/>
                <a:gd name="T4" fmla="*/ 25 w 364"/>
                <a:gd name="T5" fmla="*/ 88 h 194"/>
                <a:gd name="T6" fmla="*/ 55 w 364"/>
                <a:gd name="T7" fmla="*/ 58 h 194"/>
                <a:gd name="T8" fmla="*/ 92 w 364"/>
                <a:gd name="T9" fmla="*/ 36 h 194"/>
                <a:gd name="T10" fmla="*/ 139 w 364"/>
                <a:gd name="T11" fmla="*/ 17 h 194"/>
                <a:gd name="T12" fmla="*/ 191 w 364"/>
                <a:gd name="T13" fmla="*/ 6 h 194"/>
                <a:gd name="T14" fmla="*/ 246 w 364"/>
                <a:gd name="T15" fmla="*/ 0 h 194"/>
                <a:gd name="T16" fmla="*/ 268 w 364"/>
                <a:gd name="T17" fmla="*/ 6 h 194"/>
                <a:gd name="T18" fmla="*/ 294 w 364"/>
                <a:gd name="T19" fmla="*/ 20 h 194"/>
                <a:gd name="T20" fmla="*/ 312 w 364"/>
                <a:gd name="T21" fmla="*/ 41 h 194"/>
                <a:gd name="T22" fmla="*/ 331 w 364"/>
                <a:gd name="T23" fmla="*/ 71 h 194"/>
                <a:gd name="T24" fmla="*/ 349 w 364"/>
                <a:gd name="T25" fmla="*/ 107 h 194"/>
                <a:gd name="T26" fmla="*/ 360 w 364"/>
                <a:gd name="T27" fmla="*/ 151 h 194"/>
                <a:gd name="T28" fmla="*/ 364 w 36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194">
                  <a:moveTo>
                    <a:pt x="0" y="153"/>
                  </a:moveTo>
                  <a:lnTo>
                    <a:pt x="7" y="120"/>
                  </a:lnTo>
                  <a:lnTo>
                    <a:pt x="25" y="88"/>
                  </a:lnTo>
                  <a:lnTo>
                    <a:pt x="55" y="58"/>
                  </a:lnTo>
                  <a:lnTo>
                    <a:pt x="92" y="36"/>
                  </a:lnTo>
                  <a:lnTo>
                    <a:pt x="139" y="17"/>
                  </a:lnTo>
                  <a:lnTo>
                    <a:pt x="191" y="6"/>
                  </a:lnTo>
                  <a:lnTo>
                    <a:pt x="246" y="0"/>
                  </a:lnTo>
                  <a:lnTo>
                    <a:pt x="268" y="6"/>
                  </a:lnTo>
                  <a:lnTo>
                    <a:pt x="294" y="20"/>
                  </a:lnTo>
                  <a:lnTo>
                    <a:pt x="312" y="41"/>
                  </a:lnTo>
                  <a:lnTo>
                    <a:pt x="331" y="71"/>
                  </a:lnTo>
                  <a:lnTo>
                    <a:pt x="349" y="107"/>
                  </a:lnTo>
                  <a:lnTo>
                    <a:pt x="360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73" name="Freeform 72"/>
            <p:cNvSpPr>
              <a:spLocks noChangeArrowheads="1"/>
            </p:cNvSpPr>
            <p:nvPr/>
          </p:nvSpPr>
          <p:spPr bwMode="auto">
            <a:xfrm>
              <a:off x="2959" y="2684"/>
              <a:ext cx="66" cy="49"/>
            </a:xfrm>
            <a:custGeom>
              <a:avLst/>
              <a:gdLst>
                <a:gd name="T0" fmla="*/ 36 w 66"/>
                <a:gd name="T1" fmla="*/ 49 h 49"/>
                <a:gd name="T2" fmla="*/ 66 w 66"/>
                <a:gd name="T3" fmla="*/ 0 h 49"/>
                <a:gd name="T4" fmla="*/ 44 w 66"/>
                <a:gd name="T5" fmla="*/ 5 h 49"/>
                <a:gd name="T6" fmla="*/ 22 w 66"/>
                <a:gd name="T7" fmla="*/ 5 h 49"/>
                <a:gd name="T8" fmla="*/ 0 w 66"/>
                <a:gd name="T9" fmla="*/ 2 h 49"/>
                <a:gd name="T10" fmla="*/ 36 w 66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49">
                  <a:moveTo>
                    <a:pt x="36" y="49"/>
                  </a:moveTo>
                  <a:lnTo>
                    <a:pt x="66" y="0"/>
                  </a:lnTo>
                  <a:lnTo>
                    <a:pt x="44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Group 73"/>
          <p:cNvGrpSpPr/>
          <p:nvPr/>
        </p:nvGrpSpPr>
        <p:grpSpPr>
          <a:xfrm>
            <a:off x="4338638" y="3332163"/>
            <a:ext cx="228600" cy="228600"/>
            <a:chOff x="4176" y="1008"/>
            <a:chExt cx="192" cy="192"/>
          </a:xfrm>
        </p:grpSpPr>
        <p:sp>
          <p:nvSpPr>
            <p:cNvPr id="51275" name="Line 7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76" name="Line 7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4795838" y="5541963"/>
            <a:ext cx="228600" cy="228600"/>
            <a:chOff x="4176" y="1008"/>
            <a:chExt cx="192" cy="192"/>
          </a:xfrm>
        </p:grpSpPr>
        <p:sp>
          <p:nvSpPr>
            <p:cNvPr id="51278" name="Line 77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79" name="Line 78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79"/>
          <p:cNvGrpSpPr/>
          <p:nvPr/>
        </p:nvGrpSpPr>
        <p:grpSpPr>
          <a:xfrm>
            <a:off x="2433638" y="5541963"/>
            <a:ext cx="228600" cy="228600"/>
            <a:chOff x="4176" y="1008"/>
            <a:chExt cx="192" cy="192"/>
          </a:xfrm>
        </p:grpSpPr>
        <p:sp>
          <p:nvSpPr>
            <p:cNvPr id="51281" name="Line 80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82" name="Line 81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82"/>
          <p:cNvGrpSpPr/>
          <p:nvPr/>
        </p:nvGrpSpPr>
        <p:grpSpPr>
          <a:xfrm>
            <a:off x="3424238" y="3332163"/>
            <a:ext cx="228600" cy="228600"/>
            <a:chOff x="4176" y="1008"/>
            <a:chExt cx="192" cy="192"/>
          </a:xfrm>
        </p:grpSpPr>
        <p:sp>
          <p:nvSpPr>
            <p:cNvPr id="51284" name="Line 83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285" name="Line 84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286" name="Text Box 85"/>
          <p:cNvSpPr txBox="1">
            <a:spLocks noChangeArrowheads="1"/>
          </p:cNvSpPr>
          <p:nvPr/>
        </p:nvSpPr>
        <p:spPr bwMode="auto">
          <a:xfrm>
            <a:off x="273050" y="1444625"/>
            <a:ext cx="244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以列序为主序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287" name="Text Box 86"/>
          <p:cNvSpPr txBox="1">
            <a:spLocks noChangeArrowheads="1"/>
          </p:cNvSpPr>
          <p:nvPr/>
        </p:nvSpPr>
        <p:spPr bwMode="auto">
          <a:xfrm>
            <a:off x="2838450" y="1484313"/>
            <a:ext cx="160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FORTRAN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2222500" y="384175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数组的顺序存储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8463" name="Group 159"/>
          <p:cNvGraphicFramePr>
            <a:graphicFrameLocks noGrp="1"/>
          </p:cNvGraphicFramePr>
          <p:nvPr>
            <p:ph type="tbl" idx="4294967295"/>
          </p:nvPr>
        </p:nvGraphicFramePr>
        <p:xfrm>
          <a:off x="1428750" y="1357313"/>
          <a:ext cx="1385888" cy="5151438"/>
        </p:xfrm>
        <a:graphic>
          <a:graphicData uri="http://schemas.openxmlformats.org/drawingml/2006/table">
            <a:tbl>
              <a:tblPr/>
              <a:tblGrid>
                <a:gridCol w="1385888"/>
              </a:tblGrid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mn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464" name="Group 160"/>
          <p:cNvGraphicFramePr>
            <a:graphicFrameLocks noGrp="1"/>
          </p:cNvGraphicFramePr>
          <p:nvPr>
            <p:ph type="tbl" idx="4294967295"/>
          </p:nvPr>
        </p:nvGraphicFramePr>
        <p:xfrm>
          <a:off x="6500813" y="1357313"/>
          <a:ext cx="1441450" cy="5151438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m1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m2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3962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mn</a:t>
                      </a:r>
                      <a:endParaRPr kumimoji="1" lang="en-US" altLang="zh-CN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  <p:sp>
        <p:nvSpPr>
          <p:cNvPr id="28733" name="Rectangle 15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数组的顺序存储 </a:t>
            </a:r>
            <a:endParaRPr lang="zh-CN" altLang="en-US" dirty="0"/>
          </a:p>
        </p:txBody>
      </p:sp>
      <p:sp>
        <p:nvSpPr>
          <p:cNvPr id="11327" name="Text Box 161"/>
          <p:cNvSpPr txBox="1"/>
          <p:nvPr/>
        </p:nvSpPr>
        <p:spPr>
          <a:xfrm>
            <a:off x="857250" y="2071688"/>
            <a:ext cx="549275" cy="2447925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以行为主序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8" name="Text Box 163"/>
          <p:cNvSpPr txBox="1"/>
          <p:nvPr/>
        </p:nvSpPr>
        <p:spPr>
          <a:xfrm>
            <a:off x="5786438" y="2071688"/>
            <a:ext cx="549275" cy="2303462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以列为主序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071813" y="4357688"/>
          <a:ext cx="296703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16100" imgH="939800" progId="Equation.3">
                  <p:embed/>
                </p:oleObj>
              </mc:Choice>
              <mc:Fallback>
                <p:oleObj name="" r:id="rId1" imgW="18161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4357688"/>
                        <a:ext cx="2967037" cy="153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7" grpId="0"/>
      <p:bldP spid="113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492375"/>
            <a:ext cx="9144000" cy="2652713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638550" y="385763"/>
            <a:ext cx="2398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一维数组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1066800" y="3281363"/>
            <a:ext cx="6781800" cy="685800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74750" y="3419475"/>
            <a:ext cx="667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35     27     49     18     60     54     77     83     41    02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752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438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124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810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4958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1816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58674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65532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239000" y="328136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990600" y="2701925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0      1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6        7       8       9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3" name="AutoShape 15"/>
          <p:cNvSpPr/>
          <p:nvPr/>
        </p:nvSpPr>
        <p:spPr bwMode="auto">
          <a:xfrm rot="16200000">
            <a:off x="1333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4" name="AutoShape 16"/>
          <p:cNvSpPr/>
          <p:nvPr/>
        </p:nvSpPr>
        <p:spPr bwMode="auto">
          <a:xfrm rot="16200000">
            <a:off x="2019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5" name="AutoShape 17"/>
          <p:cNvSpPr/>
          <p:nvPr/>
        </p:nvSpPr>
        <p:spPr bwMode="auto">
          <a:xfrm rot="16200000">
            <a:off x="2705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6" name="AutoShape 18"/>
          <p:cNvSpPr/>
          <p:nvPr/>
        </p:nvSpPr>
        <p:spPr bwMode="auto">
          <a:xfrm rot="16200000">
            <a:off x="3390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7" name="AutoShape 19"/>
          <p:cNvSpPr/>
          <p:nvPr/>
        </p:nvSpPr>
        <p:spPr bwMode="auto">
          <a:xfrm rot="16200000">
            <a:off x="4076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8" name="AutoShape 20"/>
          <p:cNvSpPr/>
          <p:nvPr/>
        </p:nvSpPr>
        <p:spPr bwMode="auto">
          <a:xfrm rot="16200000">
            <a:off x="47625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49" name="AutoShape 21"/>
          <p:cNvSpPr/>
          <p:nvPr/>
        </p:nvSpPr>
        <p:spPr bwMode="auto">
          <a:xfrm rot="16200000">
            <a:off x="54483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0" name="AutoShape 22"/>
          <p:cNvSpPr/>
          <p:nvPr/>
        </p:nvSpPr>
        <p:spPr bwMode="auto">
          <a:xfrm rot="16200000">
            <a:off x="61341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1" name="AutoShape 23"/>
          <p:cNvSpPr/>
          <p:nvPr/>
        </p:nvSpPr>
        <p:spPr bwMode="auto">
          <a:xfrm rot="16200000">
            <a:off x="68199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2" name="AutoShape 24"/>
          <p:cNvSpPr/>
          <p:nvPr/>
        </p:nvSpPr>
        <p:spPr bwMode="auto">
          <a:xfrm rot="16200000">
            <a:off x="7505700" y="3806825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1203325" y="4225925"/>
            <a:ext cx="664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l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5" name="AutoShape 27"/>
          <p:cNvSpPr/>
          <p:nvPr/>
        </p:nvSpPr>
        <p:spPr bwMode="auto">
          <a:xfrm>
            <a:off x="2438400" y="1328738"/>
            <a:ext cx="152400" cy="79375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6C4C8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84213" y="1487488"/>
            <a:ext cx="173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LOC(a[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743200" y="1870075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LOC(a[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-1])+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l,  i &gt; 0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2779713" y="1098550"/>
            <a:ext cx="2058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a, 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 0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 flipV="1">
            <a:off x="4648200" y="4149725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648200" y="4683125"/>
            <a:ext cx="87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a+i*l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577850" y="320357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922463"/>
            <a:ext cx="9144000" cy="3279775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1074" name="Rectangle 2"/>
          <p:cNvSpPr>
            <a:spLocks noChangeArrowheads="1"/>
          </p:cNvSpPr>
          <p:nvPr/>
        </p:nvSpPr>
        <p:spPr bwMode="auto">
          <a:xfrm>
            <a:off x="0" y="68263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1" lang="en-US" altLang="zh-CN" sz="37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</a:b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871538" y="1263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266950" y="248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749" name="Text Box 6"/>
          <p:cNvSpPr txBox="1"/>
          <p:nvPr/>
        </p:nvSpPr>
        <p:spPr>
          <a:xfrm>
            <a:off x="600075" y="1171575"/>
            <a:ext cx="657225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rgbClr val="CC0000"/>
              </a:buClr>
              <a:buSzPct val="50000"/>
              <a:buFont typeface="Monotype Sorts" pitchFamily="2" charset="2"/>
            </a:pPr>
            <a:r>
              <a:rPr lang="en-US" altLang="zh-CN" sz="3600" dirty="0">
                <a:solidFill>
                  <a:srgbClr val="FF33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a[n][m]</a:t>
            </a:r>
            <a:r>
              <a:rPr lang="zh-CN" altLang="en-US" sz="3600" dirty="0">
                <a:solidFill>
                  <a:srgbClr val="FF33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中每个元素占</a:t>
            </a:r>
            <a:r>
              <a:rPr lang="en-US" altLang="zh-CN" sz="3600" dirty="0">
                <a:solidFill>
                  <a:srgbClr val="FF33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L</a:t>
            </a:r>
            <a:r>
              <a:rPr lang="zh-CN" altLang="en-US" sz="3600" dirty="0">
                <a:solidFill>
                  <a:srgbClr val="FF33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个字节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1750" name="Object 7"/>
          <p:cNvGraphicFramePr/>
          <p:nvPr/>
        </p:nvGraphicFramePr>
        <p:xfrm>
          <a:off x="514350" y="2155825"/>
          <a:ext cx="815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149600" imgH="1143000" progId="Equation.3">
                  <p:embed/>
                </p:oleObj>
              </mc:Choice>
              <mc:Fallback>
                <p:oleObj name="" r:id="rId1" imgW="3149600" imgH="1143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2155825"/>
                        <a:ext cx="8153400" cy="289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0" name="Text Box 8"/>
          <p:cNvSpPr txBox="1">
            <a:spLocks noChangeArrowheads="1"/>
          </p:cNvSpPr>
          <p:nvPr/>
        </p:nvSpPr>
        <p:spPr bwMode="auto">
          <a:xfrm>
            <a:off x="1258888" y="5354638"/>
            <a:ext cx="76962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设数组开始存放位置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LOC( 0, 0 ) =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 (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) =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+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*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+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k</a:t>
            </a:r>
            <a:r>
              <a:rPr kumimoji="0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2266950" y="360363"/>
            <a:ext cx="51800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二维数组的行序优先表示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710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0" y="2155825"/>
            <a:ext cx="9144000" cy="36576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2466975"/>
            <a:ext cx="3238500" cy="273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3505200" y="390525"/>
            <a:ext cx="27813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三维数组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23" name="Rectangle 27"/>
          <p:cNvSpPr>
            <a:spLocks noChangeArrowheads="1"/>
          </p:cNvSpPr>
          <p:nvPr/>
        </p:nvSpPr>
        <p:spPr bwMode="auto">
          <a:xfrm>
            <a:off x="714375" y="1508125"/>
            <a:ext cx="7134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按页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列存放，页优先的顺序存储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72099" name="Object 3"/>
          <p:cNvGraphicFramePr/>
          <p:nvPr/>
        </p:nvGraphicFramePr>
        <p:xfrm>
          <a:off x="714375" y="2633663"/>
          <a:ext cx="327660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3695700" imgH="2832100" progId="Visio.Drawing.11">
                  <p:embed/>
                </p:oleObj>
              </mc:Choice>
              <mc:Fallback>
                <p:oleObj name="" r:id="rId2" imgW="3695700" imgH="28321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2633663"/>
                        <a:ext cx="3276600" cy="250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6724650" y="3228975"/>
            <a:ext cx="152400" cy="152400"/>
            <a:chOff x="4176" y="1008"/>
            <a:chExt cx="192" cy="192"/>
          </a:xfrm>
        </p:grpSpPr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695575" y="3243263"/>
            <a:ext cx="152400" cy="152400"/>
            <a:chOff x="4176" y="1008"/>
            <a:chExt cx="192" cy="192"/>
          </a:xfrm>
        </p:grpSpPr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657850" y="3914775"/>
            <a:ext cx="152400" cy="152400"/>
            <a:chOff x="4176" y="1008"/>
            <a:chExt cx="192" cy="192"/>
          </a:xfrm>
        </p:grpSpPr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857375" y="3700463"/>
            <a:ext cx="152400" cy="152400"/>
            <a:chOff x="4176" y="1008"/>
            <a:chExt cx="192" cy="192"/>
          </a:xfrm>
        </p:grpSpPr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72112" name="Line 16"/>
          <p:cNvSpPr>
            <a:spLocks noChangeShapeType="1"/>
          </p:cNvSpPr>
          <p:nvPr/>
        </p:nvSpPr>
        <p:spPr bwMode="auto">
          <a:xfrm flipV="1">
            <a:off x="876300" y="2886075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3" name="Line 17"/>
          <p:cNvSpPr>
            <a:spLocks noChangeShapeType="1"/>
          </p:cNvSpPr>
          <p:nvPr/>
        </p:nvSpPr>
        <p:spPr bwMode="auto">
          <a:xfrm>
            <a:off x="790575" y="4081463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4" name="Line 18"/>
          <p:cNvSpPr>
            <a:spLocks noChangeShapeType="1"/>
          </p:cNvSpPr>
          <p:nvPr/>
        </p:nvSpPr>
        <p:spPr bwMode="auto">
          <a:xfrm>
            <a:off x="1704975" y="4081463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5" name="Line 19"/>
          <p:cNvSpPr>
            <a:spLocks noChangeShapeType="1"/>
          </p:cNvSpPr>
          <p:nvPr/>
        </p:nvSpPr>
        <p:spPr bwMode="auto">
          <a:xfrm flipV="1">
            <a:off x="5353050" y="2695575"/>
            <a:ext cx="6858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6" name="Line 20"/>
          <p:cNvSpPr>
            <a:spLocks noChangeShapeType="1"/>
          </p:cNvSpPr>
          <p:nvPr/>
        </p:nvSpPr>
        <p:spPr bwMode="auto">
          <a:xfrm>
            <a:off x="4895850" y="4219575"/>
            <a:ext cx="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7" name="Line 21"/>
          <p:cNvSpPr>
            <a:spLocks noChangeShapeType="1"/>
          </p:cNvSpPr>
          <p:nvPr/>
        </p:nvSpPr>
        <p:spPr bwMode="auto">
          <a:xfrm>
            <a:off x="5505450" y="5286375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8" name="Text Box 22"/>
          <p:cNvSpPr txBox="1">
            <a:spLocks noChangeArrowheads="1"/>
          </p:cNvSpPr>
          <p:nvPr/>
        </p:nvSpPr>
        <p:spPr bwMode="auto">
          <a:xfrm>
            <a:off x="5200650" y="26955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①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19" name="Text Box 23"/>
          <p:cNvSpPr txBox="1">
            <a:spLocks noChangeArrowheads="1"/>
          </p:cNvSpPr>
          <p:nvPr/>
        </p:nvSpPr>
        <p:spPr bwMode="auto">
          <a:xfrm>
            <a:off x="4362450" y="43719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2120" name="Text Box 24"/>
          <p:cNvSpPr txBox="1">
            <a:spLocks noChangeArrowheads="1"/>
          </p:cNvSpPr>
          <p:nvPr/>
        </p:nvSpPr>
        <p:spPr bwMode="auto">
          <a:xfrm>
            <a:off x="5505450" y="5286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9966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nimBg="1"/>
      <p:bldP spid="772118" grpId="0" advAuto="1000" build="p"/>
      <p:bldP spid="772119" grpId="0" advAuto="1000" build="p"/>
      <p:bldP spid="772120" grpId="0" advAuto="100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0" y="2570163"/>
            <a:ext cx="9144000" cy="4287838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371475" y="1196975"/>
            <a:ext cx="7486650" cy="139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a[m1][m2] [m3]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各维元素个数为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m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endParaRPr kumimoji="1" lang="en-US" altLang="zh-CN" sz="2400" b="0" i="1" u="none" strike="noStrike" kern="1200" cap="none" spc="0" normalizeH="0" baseline="-25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Tx/>
              <a:buFont typeface="Wingdings" panose="05000000000000000000" pitchFamily="2" charset="2"/>
              <a:buChar char="F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下标为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的数组元素的存储位置：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1258888" y="3168650"/>
            <a:ext cx="6426200" cy="1309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buSzTx/>
            </a:pPr>
            <a:r>
              <a:rPr lang="en-US" altLang="zh-CN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LOC (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, 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, 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 ) =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a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 + 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  <a:buSzTx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*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m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2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*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m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3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+ 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* m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3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+ i</a:t>
            </a:r>
            <a:r>
              <a:rPr lang="en-US" altLang="zh-CN" sz="3600" baseline="-250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*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 pitchFamily="18" charset="0"/>
              </a:rPr>
              <a:t>L</a:t>
            </a:r>
            <a:endParaRPr lang="en-US" altLang="zh-CN" sz="3200" i="1" dirty="0">
              <a:solidFill>
                <a:srgbClr val="000000"/>
              </a:solidFill>
              <a:latin typeface="Times New Roman" panose="02020603050405020304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4276" name="AutoShape 4"/>
          <p:cNvSpPr/>
          <p:nvPr/>
        </p:nvSpPr>
        <p:spPr bwMode="auto">
          <a:xfrm rot="16200000">
            <a:off x="2782888" y="3606800"/>
            <a:ext cx="228600" cy="1943100"/>
          </a:xfrm>
          <a:prstGeom prst="leftBrace">
            <a:avLst>
              <a:gd name="adj1" fmla="val 70755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181225" y="4741863"/>
            <a:ext cx="14335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前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页总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278" name="AutoShape 6"/>
          <p:cNvSpPr/>
          <p:nvPr/>
        </p:nvSpPr>
        <p:spPr bwMode="auto">
          <a:xfrm rot="16200000">
            <a:off x="4840288" y="4025900"/>
            <a:ext cx="228600" cy="1104900"/>
          </a:xfrm>
          <a:prstGeom prst="leftBrace">
            <a:avLst>
              <a:gd name="adj1" fmla="val 40233"/>
              <a:gd name="adj2" fmla="val 50000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19588" y="4616450"/>
            <a:ext cx="1555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页的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前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行总元素个数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868988" y="4645025"/>
            <a:ext cx="1816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第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行前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列元素个数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379788" y="407988"/>
            <a:ext cx="2781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三维数组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58738" y="2301875"/>
            <a:ext cx="9144000" cy="4287838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4146" name="Rectangle 2"/>
          <p:cNvSpPr>
            <a:spLocks noChangeArrowheads="1"/>
          </p:cNvSpPr>
          <p:nvPr/>
        </p:nvSpPr>
        <p:spPr bwMode="auto">
          <a:xfrm>
            <a:off x="179388" y="1006475"/>
            <a:ext cx="836295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028700" marR="0" lvl="1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各维元素个数为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m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…,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1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endParaRPr kumimoji="1" lang="en-US" altLang="zh-CN" sz="28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下标为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…, i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的数组元素的存储位置：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5843" name="Object 3"/>
          <p:cNvGraphicFramePr/>
          <p:nvPr/>
        </p:nvGraphicFramePr>
        <p:xfrm>
          <a:off x="58738" y="3735388"/>
          <a:ext cx="91598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31465" imgH="457200" progId="Equation.3">
                  <p:embed/>
                </p:oleObj>
              </mc:Choice>
              <mc:Fallback>
                <p:oleObj name="" r:id="rId1" imgW="2831465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738" y="3735388"/>
                        <a:ext cx="9159875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341688" y="419100"/>
            <a:ext cx="27813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维数组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4" name="Text Box 4"/>
          <p:cNvSpPr txBox="1"/>
          <p:nvPr/>
        </p:nvSpPr>
        <p:spPr>
          <a:xfrm>
            <a:off x="0" y="2060575"/>
            <a:ext cx="9144000" cy="3743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Courier New" panose="02070309020205020404" pitchFamily="49" charset="0"/>
              </a:rPr>
              <a:t>设二维数组</a:t>
            </a:r>
            <a:r>
              <a:rPr lang="en-US" altLang="zh-CN" b="1" dirty="0">
                <a:latin typeface="Courier New" panose="02070309020205020404" pitchFamily="49" charset="0"/>
              </a:rPr>
              <a:t>A[i][j] (c1≤i≤d1,c2≤j≤d2) </a:t>
            </a:r>
            <a:r>
              <a:rPr lang="zh-CN" altLang="en-US" b="1" dirty="0">
                <a:latin typeface="Courier New" panose="02070309020205020404" pitchFamily="49" charset="0"/>
              </a:rPr>
              <a:t>其中</a:t>
            </a:r>
            <a:r>
              <a:rPr lang="en-US" altLang="zh-CN" b="1" dirty="0">
                <a:latin typeface="Courier New" panose="02070309020205020404" pitchFamily="49" charset="0"/>
              </a:rPr>
              <a:t>c1</a:t>
            </a:r>
            <a:r>
              <a:rPr lang="zh-CN" altLang="en-US" b="1" dirty="0">
                <a:latin typeface="Courier New" panose="02070309020205020404" pitchFamily="49" charset="0"/>
              </a:rPr>
              <a:t>、</a:t>
            </a:r>
            <a:r>
              <a:rPr lang="en-US" altLang="zh-CN" b="1" dirty="0">
                <a:latin typeface="Courier New" panose="02070309020205020404" pitchFamily="49" charset="0"/>
              </a:rPr>
              <a:t>c2</a:t>
            </a:r>
            <a:r>
              <a:rPr lang="zh-CN" altLang="en-US" b="1" dirty="0">
                <a:latin typeface="Courier New" panose="02070309020205020404" pitchFamily="49" charset="0"/>
              </a:rPr>
              <a:t>和</a:t>
            </a:r>
            <a:r>
              <a:rPr lang="en-US" altLang="zh-CN" b="1" dirty="0">
                <a:latin typeface="Courier New" panose="02070309020205020404" pitchFamily="49" charset="0"/>
              </a:rPr>
              <a:t>d1</a:t>
            </a:r>
            <a:r>
              <a:rPr lang="zh-CN" altLang="en-US" b="1" dirty="0">
                <a:latin typeface="Courier New" panose="02070309020205020404" pitchFamily="49" charset="0"/>
              </a:rPr>
              <a:t>、</a:t>
            </a:r>
            <a:r>
              <a:rPr lang="en-US" altLang="zh-CN" b="1" dirty="0">
                <a:latin typeface="Courier New" panose="02070309020205020404" pitchFamily="49" charset="0"/>
              </a:rPr>
              <a:t>d2</a:t>
            </a:r>
            <a:r>
              <a:rPr lang="zh-CN" altLang="en-US" b="1" dirty="0">
                <a:latin typeface="Courier New" panose="02070309020205020404" pitchFamily="49" charset="0"/>
              </a:rPr>
              <a:t>分别为二维数组</a:t>
            </a:r>
            <a:r>
              <a:rPr lang="en-US" altLang="zh-CN" b="1" dirty="0">
                <a:latin typeface="Courier New" panose="02070309020205020404" pitchFamily="49" charset="0"/>
              </a:rPr>
              <a:t>A</a:t>
            </a:r>
            <a:r>
              <a:rPr lang="zh-CN" altLang="en-US" b="1" dirty="0">
                <a:latin typeface="Courier New" panose="02070309020205020404" pitchFamily="49" charset="0"/>
              </a:rPr>
              <a:t>的下标的下界和上界，每个数组元素占</a:t>
            </a:r>
            <a:r>
              <a:rPr lang="en-US" altLang="zh-CN" b="1" dirty="0">
                <a:latin typeface="Courier New" panose="02070309020205020404" pitchFamily="49" charset="0"/>
              </a:rPr>
              <a:t>L</a:t>
            </a:r>
            <a:r>
              <a:rPr lang="zh-CN" altLang="en-US" b="1" dirty="0">
                <a:latin typeface="Courier New" panose="02070309020205020404" pitchFamily="49" charset="0"/>
              </a:rPr>
              <a:t>个存储单元，设第一个元素</a:t>
            </a:r>
            <a:r>
              <a:rPr lang="en-US" altLang="zh-CN" b="1" dirty="0">
                <a:latin typeface="Courier New" panose="02070309020205020404" pitchFamily="49" charset="0"/>
              </a:rPr>
              <a:t>A[c1][c2]</a:t>
            </a:r>
            <a:r>
              <a:rPr lang="zh-CN" altLang="en-US" b="1" dirty="0">
                <a:latin typeface="Courier New" panose="02070309020205020404" pitchFamily="49" charset="0"/>
              </a:rPr>
              <a:t>的存储位置为</a:t>
            </a:r>
            <a:r>
              <a:rPr lang="en-US" altLang="zh-CN" b="1" dirty="0">
                <a:latin typeface="Courier New" panose="02070309020205020404" pitchFamily="49" charset="0"/>
              </a:rPr>
              <a:t>LOC(c1,c2)</a:t>
            </a:r>
            <a:r>
              <a:rPr lang="zh-CN" altLang="en-US" b="1" dirty="0">
                <a:latin typeface="Courier New" panose="02070309020205020404" pitchFamily="49" charset="0"/>
              </a:rPr>
              <a:t>，则该二维数组中任一元素</a:t>
            </a:r>
            <a:r>
              <a:rPr lang="en-US" altLang="zh-CN" b="1" dirty="0">
                <a:latin typeface="Courier New" panose="02070309020205020404" pitchFamily="49" charset="0"/>
              </a:rPr>
              <a:t>A[i][j]</a:t>
            </a:r>
            <a:r>
              <a:rPr lang="zh-CN" altLang="en-US" b="1" dirty="0">
                <a:latin typeface="Courier New" panose="02070309020205020404" pitchFamily="49" charset="0"/>
              </a:rPr>
              <a:t>的存储位置可由下式确定：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endParaRPr lang="zh-CN" altLang="en-US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语言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中</a:t>
            </a:r>
            <a:r>
              <a:rPr lang="zh-CN" altLang="en-US" b="1" dirty="0">
                <a:latin typeface="Courier New" panose="02070309020205020404" pitchFamily="49" charset="0"/>
              </a:rPr>
              <a:t>，下标从零开始，则数组元素</a:t>
            </a:r>
            <a:r>
              <a:rPr lang="en-US" altLang="zh-CN" b="1" dirty="0">
                <a:latin typeface="Courier New" panose="02070309020205020404" pitchFamily="49" charset="0"/>
              </a:rPr>
              <a:t>A[i][j]</a:t>
            </a:r>
            <a:r>
              <a:rPr lang="zh-CN" altLang="en-US" b="1" dirty="0">
                <a:latin typeface="Courier New" panose="02070309020205020404" pitchFamily="49" charset="0"/>
              </a:rPr>
              <a:t>的存储位置是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LOC(i,j)=LOC(0,0)+i*</a:t>
            </a: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（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d2+1</a:t>
            </a:r>
            <a:r>
              <a:rPr lang="zh-CN" altLang="en-US" b="1" dirty="0">
                <a:solidFill>
                  <a:schemeClr val="folHlink"/>
                </a:solidFill>
                <a:latin typeface="Courier New" panose="02070309020205020404" pitchFamily="49" charset="0"/>
              </a:rPr>
              <a:t>）</a:t>
            </a:r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+j)*L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LOC(i,j)=LOC(c1,c2)+[(i-c1)*(d2-c2+1)+(j-c2)]*L</a:t>
            </a:r>
            <a:endParaRPr lang="en-US" altLang="zh-CN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6866" name="Rectangle 5"/>
          <p:cNvSpPr/>
          <p:nvPr/>
        </p:nvSpPr>
        <p:spPr>
          <a:xfrm>
            <a:off x="1079500" y="282575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lnSpc>
                <a:spcPct val="85000"/>
              </a:lnSpc>
            </a:pPr>
            <a:r>
              <a:rPr lang="zh-CN" alt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数组的顺序</a:t>
            </a:r>
            <a:r>
              <a:rPr lang="zh-CN" altLang="en-US" sz="4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存储</a:t>
            </a:r>
            <a:r>
              <a:rPr lang="zh-CN" alt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sz="4800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6867" name="Text Box 6"/>
          <p:cNvSpPr txBox="1"/>
          <p:nvPr/>
        </p:nvSpPr>
        <p:spPr>
          <a:xfrm>
            <a:off x="395288" y="1196975"/>
            <a:ext cx="8748712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如何从下标求得相应数组元素的存储位置？</a:t>
            </a:r>
            <a:endParaRPr lang="zh-CN" altLang="en-US" sz="32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868" name="Text Box 7"/>
          <p:cNvSpPr txBox="1"/>
          <p:nvPr/>
        </p:nvSpPr>
        <p:spPr>
          <a:xfrm>
            <a:off x="0" y="537368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charRg st="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1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4">
                                            <p:txEl>
                                              <p:charRg st="1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>
                                            <p:txEl>
                                              <p:charRg st="1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18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4">
                                            <p:txEl>
                                              <p:charRg st="18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4">
                                            <p:txEl>
                                              <p:charRg st="18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22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4">
                                            <p:txEl>
                                              <p:charRg st="222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4">
                                            <p:txEl>
                                              <p:charRg st="222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三维数组的表示</a:t>
            </a:r>
            <a:endParaRPr lang="zh-CN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971550" y="1196975"/>
            <a:ext cx="7277100" cy="3276600"/>
            <a:chOff x="624" y="1632"/>
            <a:chExt cx="4584" cy="2064"/>
          </a:xfrm>
        </p:grpSpPr>
        <p:graphicFrame>
          <p:nvGraphicFramePr>
            <p:cNvPr id="38915" name="Object 4"/>
            <p:cNvGraphicFramePr>
              <a:graphicFrameLocks noChangeAspect="1"/>
            </p:cNvGraphicFramePr>
            <p:nvPr/>
          </p:nvGraphicFramePr>
          <p:xfrm>
            <a:off x="3168" y="1632"/>
            <a:ext cx="2040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238500" imgH="2736850" progId="Paint.Picture">
                    <p:embed/>
                  </p:oleObj>
                </mc:Choice>
                <mc:Fallback>
                  <p:oleObj name="" r:id="rId1" imgW="3238500" imgH="2736850" progId="Paint.Picture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68" y="1632"/>
                          <a:ext cx="2040" cy="1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5"/>
            <p:cNvGraphicFramePr>
              <a:graphicFrameLocks noChangeAspect="1"/>
            </p:cNvGraphicFramePr>
            <p:nvPr/>
          </p:nvGraphicFramePr>
          <p:xfrm>
            <a:off x="624" y="1632"/>
            <a:ext cx="2064" cy="1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2779395" imgH="2038350" progId="Visio.Drawing.5">
                    <p:embed/>
                  </p:oleObj>
                </mc:Choice>
                <mc:Fallback>
                  <p:oleObj name="" r:id="rId3" imgW="2779395" imgH="2038350" progId="Visio.Drawing.5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" y="1632"/>
                          <a:ext cx="2064" cy="15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17" name="Group 6"/>
            <p:cNvGrpSpPr/>
            <p:nvPr/>
          </p:nvGrpSpPr>
          <p:grpSpPr>
            <a:xfrm>
              <a:off x="3984" y="2112"/>
              <a:ext cx="96" cy="96"/>
              <a:chOff x="4176" y="1008"/>
              <a:chExt cx="192" cy="192"/>
            </a:xfrm>
          </p:grpSpPr>
          <p:sp>
            <p:nvSpPr>
              <p:cNvPr id="38918" name="Line 7"/>
              <p:cNvSpPr/>
              <p:nvPr/>
            </p:nvSpPr>
            <p:spPr>
              <a:xfrm flipH="1"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19" name="Line 8"/>
              <p:cNvSpPr/>
              <p:nvPr/>
            </p:nvSpPr>
            <p:spPr>
              <a:xfrm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8920" name="Group 9"/>
            <p:cNvGrpSpPr/>
            <p:nvPr/>
          </p:nvGrpSpPr>
          <p:grpSpPr>
            <a:xfrm>
              <a:off x="1872" y="2016"/>
              <a:ext cx="96" cy="96"/>
              <a:chOff x="4176" y="1008"/>
              <a:chExt cx="192" cy="192"/>
            </a:xfrm>
          </p:grpSpPr>
          <p:sp>
            <p:nvSpPr>
              <p:cNvPr id="38921" name="Line 10"/>
              <p:cNvSpPr/>
              <p:nvPr/>
            </p:nvSpPr>
            <p:spPr>
              <a:xfrm flipH="1"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2" name="Line 11"/>
              <p:cNvSpPr/>
              <p:nvPr/>
            </p:nvSpPr>
            <p:spPr>
              <a:xfrm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8923" name="Group 12"/>
            <p:cNvGrpSpPr/>
            <p:nvPr/>
          </p:nvGrpSpPr>
          <p:grpSpPr>
            <a:xfrm>
              <a:off x="3312" y="2544"/>
              <a:ext cx="96" cy="96"/>
              <a:chOff x="4176" y="1008"/>
              <a:chExt cx="192" cy="192"/>
            </a:xfrm>
          </p:grpSpPr>
          <p:sp>
            <p:nvSpPr>
              <p:cNvPr id="38924" name="Line 13"/>
              <p:cNvSpPr/>
              <p:nvPr/>
            </p:nvSpPr>
            <p:spPr>
              <a:xfrm flipH="1"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5" name="Line 14"/>
              <p:cNvSpPr/>
              <p:nvPr/>
            </p:nvSpPr>
            <p:spPr>
              <a:xfrm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8926" name="Group 15"/>
            <p:cNvGrpSpPr/>
            <p:nvPr/>
          </p:nvGrpSpPr>
          <p:grpSpPr>
            <a:xfrm>
              <a:off x="1344" y="2304"/>
              <a:ext cx="96" cy="96"/>
              <a:chOff x="4176" y="1008"/>
              <a:chExt cx="192" cy="192"/>
            </a:xfrm>
          </p:grpSpPr>
          <p:sp>
            <p:nvSpPr>
              <p:cNvPr id="38927" name="Line 16"/>
              <p:cNvSpPr/>
              <p:nvPr/>
            </p:nvSpPr>
            <p:spPr>
              <a:xfrm flipH="1"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8" name="Line 17"/>
              <p:cNvSpPr/>
              <p:nvPr/>
            </p:nvSpPr>
            <p:spPr>
              <a:xfrm>
                <a:off x="4176" y="1008"/>
                <a:ext cx="192" cy="192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8929" name="Line 18"/>
            <p:cNvSpPr/>
            <p:nvPr/>
          </p:nvSpPr>
          <p:spPr>
            <a:xfrm flipV="1">
              <a:off x="816" y="1680"/>
              <a:ext cx="432" cy="43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0" name="Line 19"/>
            <p:cNvSpPr/>
            <p:nvPr/>
          </p:nvSpPr>
          <p:spPr>
            <a:xfrm>
              <a:off x="672" y="2544"/>
              <a:ext cx="0" cy="52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1" name="Line 20"/>
            <p:cNvSpPr/>
            <p:nvPr/>
          </p:nvSpPr>
          <p:spPr>
            <a:xfrm>
              <a:off x="1248" y="2544"/>
              <a:ext cx="432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2" name="Line 21"/>
            <p:cNvSpPr/>
            <p:nvPr/>
          </p:nvSpPr>
          <p:spPr>
            <a:xfrm flipV="1">
              <a:off x="3120" y="1776"/>
              <a:ext cx="432" cy="432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3" name="Line 22"/>
            <p:cNvSpPr/>
            <p:nvPr/>
          </p:nvSpPr>
          <p:spPr>
            <a:xfrm>
              <a:off x="2832" y="2736"/>
              <a:ext cx="0" cy="52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4" name="Line 23"/>
            <p:cNvSpPr/>
            <p:nvPr/>
          </p:nvSpPr>
          <p:spPr>
            <a:xfrm>
              <a:off x="3216" y="3408"/>
              <a:ext cx="432" cy="0"/>
            </a:xfrm>
            <a:prstGeom prst="line">
              <a:avLst/>
            </a:prstGeom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35" name="Text Box 24"/>
            <p:cNvSpPr txBox="1"/>
            <p:nvPr/>
          </p:nvSpPr>
          <p:spPr>
            <a:xfrm>
              <a:off x="3024" y="1776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66FF33"/>
                  </a:solidFill>
                  <a:latin typeface="Times New Roman" panose="02020603050405020304" pitchFamily="18" charset="0"/>
                </a:rPr>
                <a:t>①</a:t>
              </a:r>
              <a:endParaRPr lang="zh-CN" altLang="en-US" b="1" dirty="0">
                <a:solidFill>
                  <a:srgbClr val="66FF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6" name="Text Box 25"/>
            <p:cNvSpPr txBox="1"/>
            <p:nvPr/>
          </p:nvSpPr>
          <p:spPr>
            <a:xfrm>
              <a:off x="2496" y="283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②</a:t>
              </a:r>
              <a:endPara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7" name="Text Box 26"/>
            <p:cNvSpPr txBox="1"/>
            <p:nvPr/>
          </p:nvSpPr>
          <p:spPr>
            <a:xfrm>
              <a:off x="3216" y="340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339966"/>
                  </a:solidFill>
                  <a:latin typeface="Times New Roman" panose="02020603050405020304" pitchFamily="18" charset="0"/>
                </a:rPr>
                <a:t>③</a:t>
              </a:r>
              <a:endParaRPr lang="zh-CN" altLang="en-US" b="1" dirty="0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63" name="Text Box 27"/>
          <p:cNvSpPr txBox="1"/>
          <p:nvPr/>
        </p:nvSpPr>
        <p:spPr>
          <a:xfrm>
            <a:off x="250825" y="4437063"/>
            <a:ext cx="870521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dirty="0">
                <a:latin typeface="Tahoma" panose="020B0604030504040204" pitchFamily="34" charset="0"/>
              </a:rPr>
              <a:t>若</a:t>
            </a:r>
            <a:r>
              <a:rPr lang="en-US" altLang="zh-CN" dirty="0">
                <a:latin typeface="Tahoma" panose="020B0604030504040204" pitchFamily="34" charset="0"/>
              </a:rPr>
              <a:t>l1=l2=l3 = 0;  bi=</a:t>
            </a:r>
            <a:r>
              <a:rPr lang="en-US" altLang="zh-CN" dirty="0">
                <a:latin typeface="Tahoma" panose="020B0604030504040204" pitchFamily="34" charset="0"/>
                <a:sym typeface="+mn-ea"/>
              </a:rPr>
              <a:t>ui</a:t>
            </a:r>
            <a:r>
              <a:rPr lang="en-US" altLang="zh-CN" dirty="0">
                <a:latin typeface="Tahoma" panose="020B0604030504040204" pitchFamily="34" charset="0"/>
              </a:rPr>
              <a:t>-</a:t>
            </a:r>
            <a:r>
              <a:rPr lang="en-US" altLang="zh-CN" dirty="0">
                <a:latin typeface="Tahoma" panose="020B0604030504040204" pitchFamily="34" charset="0"/>
                <a:sym typeface="+mn-ea"/>
              </a:rPr>
              <a:t>li</a:t>
            </a:r>
            <a:r>
              <a:rPr lang="en-US" altLang="zh-CN" dirty="0">
                <a:latin typeface="Tahoma" panose="020B0604030504040204" pitchFamily="34" charset="0"/>
              </a:rPr>
              <a:t>+1</a:t>
            </a:r>
            <a:endParaRPr lang="en-US" altLang="zh-CN" dirty="0">
              <a:latin typeface="Tahoma" panose="020B0604030504040204" pitchFamily="34" charset="0"/>
            </a:endParaRPr>
          </a:p>
          <a:p>
            <a:pPr algn="l"/>
            <a:r>
              <a:rPr lang="en-US" altLang="zh-CN" dirty="0">
                <a:latin typeface="Tahoma" panose="020B0604030504040204" pitchFamily="34" charset="0"/>
              </a:rPr>
              <a:t>LOC(j1,j2,j3) = LOC(0,0,0) + ( j1 * b2 * b3 + j 2* b3 + j3 )*L;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91164" name="Text Box 28"/>
          <p:cNvSpPr txBox="1"/>
          <p:nvPr/>
        </p:nvSpPr>
        <p:spPr>
          <a:xfrm>
            <a:off x="395288" y="5445125"/>
            <a:ext cx="7256462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ahoma" panose="020B0604030504040204" pitchFamily="34" charset="0"/>
              </a:rPr>
              <a:t>四维：</a:t>
            </a:r>
            <a:endParaRPr lang="zh-CN" altLang="en-US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LOC(j1,j2,j3,j4) = LOC(0,0,0,0) + ( j1 * b2 * b3 *b4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                + j 2* b3*b4 + j3 *b4+j4)*L;</a:t>
            </a:r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3" grpId="0"/>
      <p:bldP spid="911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维数组的元素存储位置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68313" y="3789363"/>
            <a:ext cx="8153400" cy="2736850"/>
            <a:chOff x="480" y="2256"/>
            <a:chExt cx="5136" cy="1440"/>
          </a:xfrm>
        </p:grpSpPr>
        <p:graphicFrame>
          <p:nvGraphicFramePr>
            <p:cNvPr id="40963" name="Object 5"/>
            <p:cNvGraphicFramePr>
              <a:graphicFrameLocks noChangeAspect="1"/>
            </p:cNvGraphicFramePr>
            <p:nvPr/>
          </p:nvGraphicFramePr>
          <p:xfrm>
            <a:off x="1905" y="3281"/>
            <a:ext cx="330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3225800" imgH="457200" progId="Equation.3">
                    <p:embed/>
                  </p:oleObj>
                </mc:Choice>
                <mc:Fallback>
                  <p:oleObj name="" r:id="rId1" imgW="3225800" imgH="4572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05" y="3281"/>
                          <a:ext cx="3301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4" name="Text Box 6"/>
            <p:cNvSpPr txBox="1"/>
            <p:nvPr/>
          </p:nvSpPr>
          <p:spPr>
            <a:xfrm>
              <a:off x="480" y="2256"/>
              <a:ext cx="5136" cy="1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just">
                <a:spcBef>
                  <a:spcPct val="20000"/>
                </a:spcBef>
                <a:buClrTx/>
                <a:buFont typeface="Wingdings" panose="05000000000000000000" pitchFamily="2" charset="2"/>
                <a:buChar char="w"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一般地，设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维数组为：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A[l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..u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,l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..u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,…,l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..u</a:t>
              </a:r>
              <a:r>
                <a:rPr lang="en-US" altLang="zh-CN" sz="2800" baseline="-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]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lvl="1" indent="0" algn="just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LOC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,…,j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)=LOC(l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,…,l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)+[(j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+1)+(j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+1)+…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n-1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-c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n-1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(u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+1)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-l</a:t>
              </a:r>
              <a:r>
                <a:rPr lang="en-US" altLang="zh-CN" sz="2400" b="1" baseline="-3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)]</a:t>
              </a:r>
              <a:r>
                <a:rPr lang="en-US" altLang="zh-CN" sz="24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*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lvl="1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07" name="Text Box 7"/>
          <p:cNvSpPr txBox="1"/>
          <p:nvPr/>
        </p:nvSpPr>
        <p:spPr>
          <a:xfrm>
            <a:off x="250825" y="1557338"/>
            <a:ext cx="87137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推广到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维数组中，数组元素存储位置的确定：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9"/>
          <p:cNvSpPr txBox="1"/>
          <p:nvPr/>
        </p:nvSpPr>
        <p:spPr>
          <a:xfrm>
            <a:off x="539750" y="2351088"/>
            <a:ext cx="72326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ahoma" panose="020B0604030504040204" pitchFamily="34" charset="0"/>
              </a:rPr>
              <a:t>LOC(j1,j2,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ahoma" panose="020B0604030504040204" pitchFamily="34" charset="0"/>
              </a:rPr>
              <a:t>,jn) = LOC(0,0,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ahoma" panose="020B0604030504040204" pitchFamily="34" charset="0"/>
              </a:rPr>
              <a:t>,0) + ( j1 * b2 *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ahoma" panose="020B0604030504040204" pitchFamily="34" charset="0"/>
              </a:rPr>
              <a:t>*bn</a:t>
            </a:r>
            <a:endParaRPr lang="en-US" altLang="zh-CN" dirty="0">
              <a:latin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</a:rPr>
              <a:t>                + j 2* b3*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ahoma" panose="020B0604030504040204" pitchFamily="34" charset="0"/>
              </a:rPr>
              <a:t>*bn +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ahoma" panose="020B0604030504040204" pitchFamily="34" charset="0"/>
              </a:rPr>
              <a:t>+jn-1 *bn+jn)*L;</a:t>
            </a:r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dirty="0">
                <a:solidFill>
                  <a:schemeClr val="tx1"/>
                </a:solidFill>
                <a:latin typeface="华文新魏" panose="02010800040101010101" pitchFamily="2" charset="-122"/>
              </a:rPr>
              <a:t>数组</a:t>
            </a:r>
            <a:endParaRPr lang="zh-CN" altLang="en-US" sz="540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685800" y="2133600"/>
            <a:ext cx="8229600" cy="2665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4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    </a:t>
            </a:r>
            <a:r>
              <a:rPr lang="zh-CN" altLang="en-US" sz="36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逻辑上是线性结构的推广；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    </a:t>
            </a:r>
            <a:r>
              <a:rPr lang="zh-CN" altLang="en-US" sz="36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是以元素为线性表的线性结构，而且元素的结构相同；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1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charRg st="1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2">
                                            <p:txEl>
                                              <p:charRg st="1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2">
                                            <p:txEl>
                                              <p:charRg st="5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01625" y="1562100"/>
            <a:ext cx="8591550" cy="1477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设有一个二维数组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][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按行优先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顺序存储，假设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[0][0]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存放位置在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644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[2][2]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存放位置在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676</a:t>
            </a:r>
            <a:r>
              <a:rPr kumimoji="0" lang="zh-CN" altLang="en-US" sz="24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个元素占一个空间，问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[3][3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在什么位置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301625" y="3290888"/>
            <a:ext cx="8591550" cy="1938338"/>
          </a:xfrm>
          <a:prstGeom prst="rect">
            <a:avLst/>
          </a:prstGeom>
          <a:solidFill>
            <a:srgbClr val="B6D2EA"/>
          </a:solidFill>
          <a:ln>
            <a:noFill/>
          </a:ln>
        </p:spPr>
        <p:txBody>
          <a:bodyPr>
            <a:spAutoFit/>
          </a:bodyPr>
          <a:lstStyle>
            <a:lvl1pPr indent="269875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设数组元素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][j]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存放在起始地址为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, j 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的存储单元中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∵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( 2, 2 )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( 0, 0 ) + 2 * n + 2 = 644 + 2 * n + 2 = 676.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∴ n = ( 676 - 2 - 644 ) / 2 = 15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2698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∴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( 3, 3 )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( 0, 0 ) + 3 * 15 + 3 = 644 + 45 + 3 = 692.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29342" y="302894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练    习</a:t>
            </a:r>
            <a:endParaRPr kumimoji="0" lang="zh-CN" altLang="en-US" sz="2800" b="0" i="0" u="none" strike="noStrike" kern="120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charRg st="4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10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charRg st="10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charRg st="141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576263" y="1893888"/>
            <a:ext cx="8135938" cy="2178050"/>
          </a:xfrm>
          <a:prstGeom prst="rect">
            <a:avLst/>
          </a:prstGeom>
          <a:solidFill>
            <a:srgbClr val="F6F6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19138" y="1893888"/>
            <a:ext cx="7993063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设有二维数组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A[10,20]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，其每个元素占两个字节，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[0][0]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存储地址为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，若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按行优先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顺序存储，则元素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A[6,6]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的存储地址为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按列优先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顺序存储，元素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A[6,6]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的存储地址为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634418" y="283844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练    习</a:t>
            </a:r>
            <a:endParaRPr kumimoji="0" lang="zh-CN" altLang="en-US" sz="28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2092325" y="2819400"/>
            <a:ext cx="650875" cy="5238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352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1441450" y="3268663"/>
            <a:ext cx="649288" cy="52546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232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576263" y="4297363"/>
            <a:ext cx="395922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(6*20+6)*2+100=352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7223" name="Rectangle 7"/>
          <p:cNvSpPr>
            <a:spLocks noChangeArrowheads="1"/>
          </p:cNvSpPr>
          <p:nvPr/>
        </p:nvSpPr>
        <p:spPr bwMode="auto">
          <a:xfrm>
            <a:off x="4822825" y="4297363"/>
            <a:ext cx="3889375" cy="523875"/>
          </a:xfrm>
          <a:prstGeom prst="rect">
            <a:avLst/>
          </a:prstGeom>
          <a:solidFill>
            <a:srgbClr val="CCCCFF"/>
          </a:solidFill>
          <a:ln w="57150">
            <a:noFill/>
            <a:miter lim="800000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(6*10+6)*2+100=232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01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/>
      <p:bldP spid="777221" grpId="0"/>
      <p:bldP spid="777222" grpId="0" animBg="1"/>
      <p:bldP spid="7772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矩阵的压缩存储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809625" y="1524000"/>
            <a:ext cx="7958138" cy="3810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chemeClr val="folHlink"/>
                </a:solidFill>
                <a:ea typeface="幼圆" panose="02010509060101010101" pitchFamily="49" charset="-122"/>
              </a:rPr>
              <a:t>当矩阵的阶数较高，而且矩阵中的一些元素有特殊的性质时，可以采用节省空间的存储办法（压缩存储）</a:t>
            </a:r>
            <a:endParaRPr lang="zh-CN" altLang="en-US" sz="36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chemeClr val="folHlink"/>
                </a:solidFill>
                <a:ea typeface="幼圆" panose="02010509060101010101" pitchFamily="49" charset="-122"/>
              </a:rPr>
              <a:t>两类矩阵：</a:t>
            </a:r>
            <a:endParaRPr lang="zh-CN" altLang="en-US" sz="36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sz="3200" b="1" dirty="0"/>
              <a:t>特殊矩阵：非零元素分布有一定的规律；</a:t>
            </a:r>
            <a:endParaRPr lang="zh-CN" altLang="en-US" sz="3200" b="1" dirty="0"/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sz="3200" b="1" dirty="0"/>
              <a:t>稀疏矩阵：非零元素少且分布无规律；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2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特殊矩阵</a:t>
            </a:r>
            <a:r>
              <a:rPr lang="en-US" altLang="zh-CN" dirty="0"/>
              <a:t>(</a:t>
            </a:r>
            <a:r>
              <a:rPr lang="zh-CN" altLang="en-US" sz="4400" b="1" dirty="0">
                <a:solidFill>
                  <a:schemeClr val="folHlink"/>
                </a:solidFill>
              </a:rPr>
              <a:t>对称矩阵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09625" y="1219200"/>
            <a:ext cx="7958138" cy="3200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对称矩阵</a:t>
            </a:r>
            <a:endParaRPr lang="zh-CN" altLang="en-US" sz="28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 algn="just" eaLnBrk="1" hangingPunct="1">
              <a:lnSpc>
                <a:spcPct val="90000"/>
              </a:lnSpc>
              <a:buClrTx/>
            </a:pPr>
            <a:r>
              <a:rPr lang="zh-CN" altLang="en-US" b="1" dirty="0"/>
              <a:t>若</a:t>
            </a:r>
            <a:r>
              <a:rPr lang="en-US" altLang="zh-CN" b="1" dirty="0"/>
              <a:t>n</a:t>
            </a:r>
            <a:r>
              <a:rPr lang="zh-CN" altLang="en-US" b="1" dirty="0"/>
              <a:t>阶矩阵</a:t>
            </a:r>
            <a:r>
              <a:rPr lang="en-US" altLang="zh-CN" b="1" dirty="0"/>
              <a:t>A</a:t>
            </a:r>
            <a:r>
              <a:rPr lang="zh-CN" altLang="en-US" b="1" dirty="0"/>
              <a:t>中的元素满足下述性质</a:t>
            </a:r>
            <a:endParaRPr lang="zh-CN" altLang="en-US" b="1" dirty="0"/>
          </a:p>
          <a:p>
            <a:pPr lvl="1" algn="just" eaLnBrk="1" hangingPunct="1">
              <a:lnSpc>
                <a:spcPct val="90000"/>
              </a:lnSpc>
              <a:buClr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a</a:t>
            </a:r>
            <a:r>
              <a:rPr lang="en-US" altLang="zh-CN" sz="1600" b="1" baseline="-25000" dirty="0"/>
              <a:t>ij</a:t>
            </a:r>
            <a:r>
              <a:rPr lang="en-US" altLang="zh-CN" b="1" dirty="0"/>
              <a:t>=a</a:t>
            </a:r>
            <a:r>
              <a:rPr lang="en-US" altLang="zh-CN" sz="1600" b="1" baseline="-25000" dirty="0"/>
              <a:t>ji</a:t>
            </a:r>
            <a:r>
              <a:rPr lang="en-US" altLang="zh-CN" b="1" dirty="0"/>
              <a:t>            1</a:t>
            </a:r>
            <a:r>
              <a:rPr lang="en-US" altLang="zh-CN" b="1" dirty="0">
                <a:latin typeface="宋体" panose="02010600030101010101" pitchFamily="2" charset="-122"/>
              </a:rPr>
              <a:t>≤</a:t>
            </a:r>
            <a:r>
              <a:rPr lang="en-US" altLang="zh-CN" b="1" dirty="0"/>
              <a:t>i , j</a:t>
            </a:r>
            <a:r>
              <a:rPr lang="en-US" altLang="zh-CN" b="1" dirty="0">
                <a:latin typeface="宋体" panose="02010600030101010101" pitchFamily="2" charset="-122"/>
              </a:rPr>
              <a:t>≤n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buClr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则称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阶对称矩阵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altLang="zh-CN" b="1" dirty="0"/>
              <a:t>n</a:t>
            </a:r>
            <a:r>
              <a:rPr lang="en-US" altLang="zh-CN" b="1" baseline="30000" dirty="0"/>
              <a:t>2</a:t>
            </a:r>
            <a:r>
              <a:rPr lang="zh-CN" altLang="en-US" b="1" dirty="0"/>
              <a:t>个元素可以压缩到</a:t>
            </a:r>
            <a:r>
              <a:rPr lang="en-US" altLang="zh-CN" b="1" dirty="0"/>
              <a:t>n(n+1)/2</a:t>
            </a:r>
            <a:r>
              <a:rPr lang="zh-CN" altLang="en-US" b="1" dirty="0"/>
              <a:t>个空间中；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buClrTx/>
            </a:pPr>
            <a:r>
              <a:rPr lang="zh-CN" altLang="en-US" b="1" dirty="0">
                <a:latin typeface="宋体" panose="02010600030101010101" pitchFamily="2" charset="-122"/>
              </a:rPr>
              <a:t>以行序为主序将其下三角（包括对角线）中的元素存储到一个向量</a:t>
            </a:r>
            <a:r>
              <a:rPr lang="en-US" altLang="zh-CN" b="1" dirty="0"/>
              <a:t>B[n(n+1)/2]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endParaRPr lang="en-US" altLang="zh-CN" b="1" dirty="0"/>
          </a:p>
        </p:txBody>
      </p:sp>
      <p:grpSp>
        <p:nvGrpSpPr>
          <p:cNvPr id="3" name="Group 32"/>
          <p:cNvGrpSpPr/>
          <p:nvPr/>
        </p:nvGrpSpPr>
        <p:grpSpPr>
          <a:xfrm>
            <a:off x="1798638" y="4714875"/>
            <a:ext cx="5546725" cy="619125"/>
            <a:chOff x="-3" y="-3"/>
            <a:chExt cx="3494" cy="390"/>
          </a:xfrm>
        </p:grpSpPr>
        <p:grpSp>
          <p:nvGrpSpPr>
            <p:cNvPr id="47108" name="Group 30"/>
            <p:cNvGrpSpPr/>
            <p:nvPr/>
          </p:nvGrpSpPr>
          <p:grpSpPr>
            <a:xfrm>
              <a:off x="0" y="0"/>
              <a:ext cx="3488" cy="384"/>
              <a:chOff x="0" y="0"/>
              <a:chExt cx="3488" cy="384"/>
            </a:xfrm>
          </p:grpSpPr>
          <p:grpSp>
            <p:nvGrpSpPr>
              <p:cNvPr id="47109" name="Group 15"/>
              <p:cNvGrpSpPr/>
              <p:nvPr/>
            </p:nvGrpSpPr>
            <p:grpSpPr>
              <a:xfrm>
                <a:off x="0" y="0"/>
                <a:ext cx="436" cy="384"/>
                <a:chOff x="0" y="0"/>
                <a:chExt cx="436" cy="384"/>
              </a:xfrm>
            </p:grpSpPr>
            <p:sp>
              <p:nvSpPr>
                <p:cNvPr id="47110" name="Rectangle 6"/>
                <p:cNvSpPr/>
                <p:nvPr/>
              </p:nvSpPr>
              <p:spPr>
                <a:xfrm>
                  <a:off x="43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11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11" name="Rectangle 14"/>
                <p:cNvSpPr/>
                <p:nvPr/>
              </p:nvSpPr>
              <p:spPr>
                <a:xfrm>
                  <a:off x="0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12" name="Group 17"/>
              <p:cNvGrpSpPr/>
              <p:nvPr/>
            </p:nvGrpSpPr>
            <p:grpSpPr>
              <a:xfrm>
                <a:off x="436" y="0"/>
                <a:ext cx="436" cy="384"/>
                <a:chOff x="436" y="0"/>
                <a:chExt cx="436" cy="384"/>
              </a:xfrm>
            </p:grpSpPr>
            <p:sp>
              <p:nvSpPr>
                <p:cNvPr id="47113" name="Rectangle 7"/>
                <p:cNvSpPr/>
                <p:nvPr/>
              </p:nvSpPr>
              <p:spPr>
                <a:xfrm>
                  <a:off x="479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21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14" name="Rectangle 16"/>
                <p:cNvSpPr/>
                <p:nvPr/>
              </p:nvSpPr>
              <p:spPr>
                <a:xfrm>
                  <a:off x="436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15" name="Group 19"/>
              <p:cNvGrpSpPr/>
              <p:nvPr/>
            </p:nvGrpSpPr>
            <p:grpSpPr>
              <a:xfrm>
                <a:off x="872" y="0"/>
                <a:ext cx="436" cy="384"/>
                <a:chOff x="872" y="0"/>
                <a:chExt cx="436" cy="384"/>
              </a:xfrm>
            </p:grpSpPr>
            <p:sp>
              <p:nvSpPr>
                <p:cNvPr id="47116" name="Rectangle 8"/>
                <p:cNvSpPr/>
                <p:nvPr/>
              </p:nvSpPr>
              <p:spPr>
                <a:xfrm>
                  <a:off x="915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22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17" name="Rectangle 18"/>
                <p:cNvSpPr/>
                <p:nvPr/>
              </p:nvSpPr>
              <p:spPr>
                <a:xfrm>
                  <a:off x="872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18" name="Group 21"/>
              <p:cNvGrpSpPr/>
              <p:nvPr/>
            </p:nvGrpSpPr>
            <p:grpSpPr>
              <a:xfrm>
                <a:off x="1308" y="0"/>
                <a:ext cx="436" cy="384"/>
                <a:chOff x="1308" y="0"/>
                <a:chExt cx="436" cy="384"/>
              </a:xfrm>
            </p:grpSpPr>
            <p:sp>
              <p:nvSpPr>
                <p:cNvPr id="47119" name="Rectangle 9"/>
                <p:cNvSpPr/>
                <p:nvPr/>
              </p:nvSpPr>
              <p:spPr>
                <a:xfrm>
                  <a:off x="1351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31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20" name="Rectangle 20"/>
                <p:cNvSpPr/>
                <p:nvPr/>
              </p:nvSpPr>
              <p:spPr>
                <a:xfrm>
                  <a:off x="1308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21" name="Group 23"/>
              <p:cNvGrpSpPr/>
              <p:nvPr/>
            </p:nvGrpSpPr>
            <p:grpSpPr>
              <a:xfrm>
                <a:off x="1744" y="0"/>
                <a:ext cx="436" cy="384"/>
                <a:chOff x="1744" y="0"/>
                <a:chExt cx="436" cy="384"/>
              </a:xfrm>
            </p:grpSpPr>
            <p:sp>
              <p:nvSpPr>
                <p:cNvPr id="47122" name="Rectangle 10"/>
                <p:cNvSpPr/>
                <p:nvPr/>
              </p:nvSpPr>
              <p:spPr>
                <a:xfrm>
                  <a:off x="1787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…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23" name="Rectangle 22"/>
                <p:cNvSpPr/>
                <p:nvPr/>
              </p:nvSpPr>
              <p:spPr>
                <a:xfrm>
                  <a:off x="1744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24" name="Group 25"/>
              <p:cNvGrpSpPr/>
              <p:nvPr/>
            </p:nvGrpSpPr>
            <p:grpSpPr>
              <a:xfrm>
                <a:off x="2180" y="0"/>
                <a:ext cx="436" cy="384"/>
                <a:chOff x="2180" y="0"/>
                <a:chExt cx="436" cy="384"/>
              </a:xfrm>
            </p:grpSpPr>
            <p:sp>
              <p:nvSpPr>
                <p:cNvPr id="47125" name="Rectangle 11"/>
                <p:cNvSpPr/>
                <p:nvPr/>
              </p:nvSpPr>
              <p:spPr>
                <a:xfrm>
                  <a:off x="2223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n1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26" name="Rectangle 24"/>
                <p:cNvSpPr/>
                <p:nvPr/>
              </p:nvSpPr>
              <p:spPr>
                <a:xfrm>
                  <a:off x="2180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27" name="Group 27"/>
              <p:cNvGrpSpPr/>
              <p:nvPr/>
            </p:nvGrpSpPr>
            <p:grpSpPr>
              <a:xfrm>
                <a:off x="2616" y="0"/>
                <a:ext cx="436" cy="384"/>
                <a:chOff x="2616" y="0"/>
                <a:chExt cx="436" cy="384"/>
              </a:xfrm>
            </p:grpSpPr>
            <p:sp>
              <p:nvSpPr>
                <p:cNvPr id="47128" name="Rectangle 12"/>
                <p:cNvSpPr/>
                <p:nvPr/>
              </p:nvSpPr>
              <p:spPr>
                <a:xfrm>
                  <a:off x="2659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…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29" name="Rectangle 26"/>
                <p:cNvSpPr/>
                <p:nvPr/>
              </p:nvSpPr>
              <p:spPr>
                <a:xfrm>
                  <a:off x="2616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30" name="Group 29"/>
              <p:cNvGrpSpPr/>
              <p:nvPr/>
            </p:nvGrpSpPr>
            <p:grpSpPr>
              <a:xfrm>
                <a:off x="3052" y="0"/>
                <a:ext cx="436" cy="384"/>
                <a:chOff x="3052" y="0"/>
                <a:chExt cx="436" cy="384"/>
              </a:xfrm>
            </p:grpSpPr>
            <p:sp>
              <p:nvSpPr>
                <p:cNvPr id="47131" name="Rectangle 13"/>
                <p:cNvSpPr/>
                <p:nvPr/>
              </p:nvSpPr>
              <p:spPr>
                <a:xfrm>
                  <a:off x="3095" y="0"/>
                  <a:ext cx="35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aseline="-30000" dirty="0">
                      <a:latin typeface="Times New Roman" panose="02020603050405020304" pitchFamily="18" charset="0"/>
                    </a:rPr>
                    <a:t>nn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132" name="Rectangle 28"/>
                <p:cNvSpPr/>
                <p:nvPr/>
              </p:nvSpPr>
              <p:spPr>
                <a:xfrm>
                  <a:off x="3052" y="0"/>
                  <a:ext cx="436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7133" name="Rectangle 31"/>
            <p:cNvSpPr/>
            <p:nvPr/>
          </p:nvSpPr>
          <p:spPr>
            <a:xfrm>
              <a:off x="-3" y="-3"/>
              <a:ext cx="3494" cy="390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36"/>
          <p:cNvGrpSpPr/>
          <p:nvPr/>
        </p:nvGrpSpPr>
        <p:grpSpPr>
          <a:xfrm>
            <a:off x="1219200" y="5389563"/>
            <a:ext cx="6307138" cy="568325"/>
            <a:chOff x="768" y="3395"/>
            <a:chExt cx="3973" cy="358"/>
          </a:xfrm>
        </p:grpSpPr>
        <p:sp>
          <p:nvSpPr>
            <p:cNvPr id="47135" name="Rectangle 35"/>
            <p:cNvSpPr/>
            <p:nvPr/>
          </p:nvSpPr>
          <p:spPr>
            <a:xfrm>
              <a:off x="768" y="3408"/>
              <a:ext cx="2160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k=       0        1           2        3                   </a:t>
              </a:r>
              <a:endParaRPr lang="en-US" altLang="zh-CN" sz="4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36" name="Object 34"/>
            <p:cNvGraphicFramePr>
              <a:graphicFrameLocks noChangeAspect="1"/>
            </p:cNvGraphicFramePr>
            <p:nvPr/>
          </p:nvGraphicFramePr>
          <p:xfrm>
            <a:off x="3360" y="3402"/>
            <a:ext cx="4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533400" imgH="393700" progId="Equation.3">
                    <p:embed/>
                  </p:oleObj>
                </mc:Choice>
                <mc:Fallback>
                  <p:oleObj name="" r:id="rId1" imgW="533400" imgH="3937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60" y="3402"/>
                          <a:ext cx="480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33"/>
            <p:cNvGraphicFramePr>
              <a:graphicFrameLocks noChangeAspect="1"/>
            </p:cNvGraphicFramePr>
            <p:nvPr/>
          </p:nvGraphicFramePr>
          <p:xfrm>
            <a:off x="4139" y="3395"/>
            <a:ext cx="6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698500" imgH="393700" progId="Equation.3">
                    <p:embed/>
                  </p:oleObj>
                </mc:Choice>
                <mc:Fallback>
                  <p:oleObj name="" r:id="rId3" imgW="698500" imgH="3937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39" y="3395"/>
                          <a:ext cx="602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8" name="组合 1"/>
          <p:cNvGrpSpPr/>
          <p:nvPr/>
        </p:nvGrpSpPr>
        <p:grpSpPr>
          <a:xfrm>
            <a:off x="7299325" y="1350963"/>
            <a:ext cx="1752600" cy="1524000"/>
            <a:chOff x="6780213" y="5013325"/>
            <a:chExt cx="1752600" cy="1524000"/>
          </a:xfrm>
        </p:grpSpPr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6780213" y="5089525"/>
              <a:ext cx="0" cy="144780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8532813" y="5013325"/>
              <a:ext cx="0" cy="152400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6932613" y="5089525"/>
              <a:ext cx="1447800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8380413" y="5089525"/>
              <a:ext cx="0" cy="144780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770813" y="5089525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rPr>
                <a:t>ji</a:t>
              </a:r>
              <a:endParaRPr kumimoji="0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/>
          </p:nvSpPr>
          <p:spPr bwMode="auto">
            <a:xfrm>
              <a:off x="6932613" y="5089525"/>
              <a:ext cx="1447800" cy="1447800"/>
            </a:xfrm>
            <a:prstGeom prst="rtTriangle">
              <a:avLst/>
            </a:prstGeom>
            <a:solidFill>
              <a:srgbClr val="6C4C8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7161213" y="5622925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rPr>
                <a:t>ij</a:t>
              </a:r>
              <a:endPara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7466013" y="5546725"/>
              <a:ext cx="381000" cy="38100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charRg st="2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charRg st="2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6"/>
          <p:cNvSpPr/>
          <p:nvPr/>
        </p:nvSpPr>
        <p:spPr>
          <a:xfrm>
            <a:off x="990600" y="1341438"/>
            <a:ext cx="7772400" cy="436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向量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B[k]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和矩阵中的元素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en-US" altLang="zh-CN" sz="2800" b="1" baseline="-300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ij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之间存在着一一对应关系：</a:t>
            </a:r>
            <a:endParaRPr lang="zh-CN" altLang="en-US" sz="28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下面按下标从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PASCAL)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和从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C)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开始分别讨论。</a:t>
            </a:r>
            <a:endParaRPr lang="zh-CN" altLang="en-US" sz="28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对称矩阵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存储主对角线以下元素的公式，和</a:t>
            </a:r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下三角矩阵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存储公式基本相同。</a:t>
            </a:r>
            <a:endParaRPr lang="zh-CN" altLang="en-US" sz="28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注意：上（下）三角矩阵的下（上）三角部分，可以全是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，也可以全是常数</a:t>
            </a:r>
            <a:r>
              <a:rPr lang="en-US" altLang="zh-CN" sz="2800" b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c.</a:t>
            </a:r>
            <a:endParaRPr lang="en-US" altLang="zh-CN" sz="2800" b="1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154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特殊矩阵（</a:t>
            </a:r>
            <a:r>
              <a:rPr lang="zh-CN" altLang="en-US" sz="4400" b="1" dirty="0">
                <a:solidFill>
                  <a:schemeClr val="folHlink"/>
                </a:solidFill>
              </a:rPr>
              <a:t>对称矩阵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特殊矩阵（</a:t>
            </a:r>
            <a:r>
              <a:rPr lang="zh-CN" altLang="en-US" sz="4400" b="1" dirty="0">
                <a:solidFill>
                  <a:schemeClr val="folHlink"/>
                </a:solidFill>
              </a:rPr>
              <a:t>对称矩阵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94221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1916113"/>
          <a:ext cx="7777163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708400" imgH="838200" progId="Equation.3">
                  <p:embed/>
                </p:oleObj>
              </mc:Choice>
              <mc:Fallback>
                <p:oleObj name="" r:id="rId1" imgW="3708400" imgH="838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916113"/>
                        <a:ext cx="7777163" cy="1582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12"/>
          <p:cNvSpPr txBox="1"/>
          <p:nvPr/>
        </p:nvSpPr>
        <p:spPr>
          <a:xfrm>
            <a:off x="0" y="30686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4" name="Text Box 15"/>
          <p:cNvSpPr txBox="1"/>
          <p:nvPr/>
        </p:nvSpPr>
        <p:spPr>
          <a:xfrm>
            <a:off x="0" y="5013325"/>
            <a:ext cx="89646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5" name="Text Box 18"/>
          <p:cNvSpPr txBox="1"/>
          <p:nvPr/>
        </p:nvSpPr>
        <p:spPr>
          <a:xfrm>
            <a:off x="0" y="4868863"/>
            <a:ext cx="89646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2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5338" y="4005263"/>
          <a:ext cx="77374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644900" imgH="838200" progId="Equation.3">
                  <p:embed/>
                </p:oleObj>
              </mc:Choice>
              <mc:Fallback>
                <p:oleObj name="" r:id="rId3" imgW="3644900" imgH="838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338" y="4005263"/>
                        <a:ext cx="7737475" cy="1638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22"/>
          <p:cNvSpPr txBox="1"/>
          <p:nvPr/>
        </p:nvSpPr>
        <p:spPr>
          <a:xfrm>
            <a:off x="395288" y="1268413"/>
            <a:ext cx="84248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向量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B[k]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和矩阵中的元素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aij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之间的关系：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推导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特殊矩阵（</a:t>
            </a:r>
            <a:r>
              <a:rPr lang="zh-CN" altLang="en-US" b="1" dirty="0">
                <a:solidFill>
                  <a:schemeClr val="folHlink"/>
                </a:solidFill>
                <a:latin typeface="华文新魏" panose="02010800040101010101" pitchFamily="2" charset="-122"/>
              </a:rPr>
              <a:t>三角矩阵</a:t>
            </a:r>
            <a:r>
              <a:rPr lang="zh-CN" altLang="en-US" sz="54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3250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196975"/>
            <a:ext cx="8281987" cy="15113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三角矩阵</a:t>
            </a:r>
            <a:r>
              <a:rPr lang="zh-CN" altLang="en-US" sz="28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8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b="1" dirty="0">
                <a:latin typeface="宋体" panose="02010600030101010101" pitchFamily="2" charset="-122"/>
              </a:rPr>
              <a:t>下三角矩阵是指矩阵的上三角（不包括对角线）中的元素均为常数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宋体" panose="02010600030101010101" pitchFamily="2" charset="-122"/>
              </a:rPr>
              <a:t>或零的</a:t>
            </a:r>
            <a:r>
              <a:rPr lang="en-US" altLang="zh-CN" sz="2400" b="1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阶矩阵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ij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B[k]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之间的对应关系为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endParaRPr lang="zh-CN" altLang="en-US" sz="2000" b="1" dirty="0"/>
          </a:p>
        </p:txBody>
      </p:sp>
      <p:graphicFrame>
        <p:nvGraphicFramePr>
          <p:cNvPr id="2109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82650" y="2636838"/>
          <a:ext cx="7666038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937000" imgH="812800" progId="Equation.3">
                  <p:embed/>
                </p:oleObj>
              </mc:Choice>
              <mc:Fallback>
                <p:oleObj name="" r:id="rId1" imgW="3937000" imgH="812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2636838"/>
                        <a:ext cx="7666038" cy="1582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5"/>
          <p:cNvSpPr txBox="1"/>
          <p:nvPr/>
        </p:nvSpPr>
        <p:spPr>
          <a:xfrm>
            <a:off x="0" y="30686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6"/>
          <p:cNvSpPr txBox="1"/>
          <p:nvPr/>
        </p:nvSpPr>
        <p:spPr>
          <a:xfrm>
            <a:off x="0" y="5013325"/>
            <a:ext cx="89646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4" name="Text Box 7"/>
          <p:cNvSpPr txBox="1"/>
          <p:nvPr/>
        </p:nvSpPr>
        <p:spPr>
          <a:xfrm>
            <a:off x="0" y="4868863"/>
            <a:ext cx="89646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095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03325" y="4464050"/>
          <a:ext cx="71294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771900" imgH="838200" progId="Equation.3">
                  <p:embed/>
                </p:oleObj>
              </mc:Choice>
              <mc:Fallback>
                <p:oleObj name="" r:id="rId3" imgW="37719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325" y="4464050"/>
                        <a:ext cx="7129463" cy="1584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6" name="组合 4"/>
          <p:cNvGrpSpPr/>
          <p:nvPr/>
        </p:nvGrpSpPr>
        <p:grpSpPr>
          <a:xfrm>
            <a:off x="7207250" y="1557338"/>
            <a:ext cx="1828800" cy="1600200"/>
            <a:chOff x="5495925" y="1778000"/>
            <a:chExt cx="1828800" cy="1600200"/>
          </a:xfrm>
        </p:grpSpPr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410325" y="1778000"/>
              <a:ext cx="609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rPr>
                <a:t>C</a:t>
              </a:r>
              <a:endPara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258" name="组合 3"/>
            <p:cNvGrpSpPr/>
            <p:nvPr/>
          </p:nvGrpSpPr>
          <p:grpSpPr>
            <a:xfrm>
              <a:off x="5495925" y="1854200"/>
              <a:ext cx="1828800" cy="1524000"/>
              <a:chOff x="5495925" y="1854200"/>
              <a:chExt cx="1828800" cy="1524000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5648325" y="1854200"/>
                <a:ext cx="0" cy="99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7019925" y="1854200"/>
                <a:ext cx="0" cy="99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5495925" y="2921000"/>
                <a:ext cx="1828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/>
                    <a:ea typeface="微软雅黑" panose="020B0503020204020204" pitchFamily="34" charset="-122"/>
                    <a:cs typeface="+mn-ea"/>
                    <a:sym typeface="+mn-lt"/>
                  </a:rPr>
                  <a:t>下三角矩阵</a:t>
                </a: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AutoShape 21"/>
              <p:cNvSpPr>
                <a:spLocks noChangeArrowheads="1"/>
              </p:cNvSpPr>
              <p:nvPr/>
            </p:nvSpPr>
            <p:spPr bwMode="auto">
              <a:xfrm>
                <a:off x="5724525" y="1930400"/>
                <a:ext cx="1219200" cy="762000"/>
              </a:xfrm>
              <a:prstGeom prst="rtTriangle">
                <a:avLst/>
              </a:prstGeom>
              <a:solidFill>
                <a:srgbClr val="6C4C8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8334375" cy="1371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对角矩阵 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b="1" dirty="0"/>
              <a:t>所有非零元素都集中在以主对角线为中心的带状区域中。即除了主对角线上和直接在对角线上、下方若</a:t>
            </a:r>
            <a:r>
              <a:rPr lang="zh-CN" altLang="en-US" sz="2400" b="1" dirty="0">
                <a:latin typeface="宋体" panose="02010600030101010101" pitchFamily="2" charset="-122"/>
              </a:rPr>
              <a:t>干条对角线上的元素之外，所有其它的元素均为零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5529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特殊矩阵（</a:t>
            </a:r>
            <a:r>
              <a:rPr lang="zh-CN" altLang="en-US" b="1" dirty="0">
                <a:solidFill>
                  <a:schemeClr val="folHlink"/>
                </a:solidFill>
                <a:latin typeface="华文新魏" panose="02010800040101010101" pitchFamily="2" charset="-122"/>
              </a:rPr>
              <a:t>对角矩阵</a:t>
            </a:r>
            <a:r>
              <a:rPr lang="zh-CN" altLang="en-US" sz="54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55299" name="Group 41"/>
          <p:cNvGrpSpPr/>
          <p:nvPr/>
        </p:nvGrpSpPr>
        <p:grpSpPr>
          <a:xfrm>
            <a:off x="1600200" y="2667000"/>
            <a:ext cx="6122988" cy="3124200"/>
            <a:chOff x="1135" y="2366"/>
            <a:chExt cx="2431" cy="1635"/>
          </a:xfrm>
        </p:grpSpPr>
        <p:sp>
          <p:nvSpPr>
            <p:cNvPr id="55300" name="Freeform 6"/>
            <p:cNvSpPr/>
            <p:nvPr/>
          </p:nvSpPr>
          <p:spPr>
            <a:xfrm rot="-900000">
              <a:off x="1603" y="2496"/>
              <a:ext cx="73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6" y="4"/>
                </a:cxn>
                <a:cxn ang="0">
                  <a:pos x="9" y="15"/>
                </a:cxn>
                <a:cxn ang="0">
                  <a:pos x="10" y="21"/>
                </a:cxn>
                <a:cxn ang="0">
                  <a:pos x="12" y="31"/>
                </a:cxn>
              </a:cxnLst>
              <a:pathLst>
                <a:path w="182" h="480">
                  <a:moveTo>
                    <a:pt x="0" y="0"/>
                  </a:moveTo>
                  <a:cubicBezTo>
                    <a:pt x="25" y="5"/>
                    <a:pt x="54" y="1"/>
                    <a:pt x="75" y="15"/>
                  </a:cubicBezTo>
                  <a:cubicBezTo>
                    <a:pt x="88" y="24"/>
                    <a:pt x="86" y="45"/>
                    <a:pt x="90" y="60"/>
                  </a:cubicBezTo>
                  <a:cubicBezTo>
                    <a:pt x="105" y="120"/>
                    <a:pt x="117" y="180"/>
                    <a:pt x="135" y="240"/>
                  </a:cubicBezTo>
                  <a:cubicBezTo>
                    <a:pt x="144" y="270"/>
                    <a:pt x="165" y="330"/>
                    <a:pt x="165" y="330"/>
                  </a:cubicBezTo>
                  <a:cubicBezTo>
                    <a:pt x="182" y="450"/>
                    <a:pt x="180" y="400"/>
                    <a:pt x="180" y="48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1" name="AutoShape 7"/>
            <p:cNvSpPr/>
            <p:nvPr/>
          </p:nvSpPr>
          <p:spPr>
            <a:xfrm>
              <a:off x="1310" y="2813"/>
              <a:ext cx="785" cy="737"/>
            </a:xfrm>
            <a:prstGeom prst="bracketPair">
              <a:avLst>
                <a:gd name="adj" fmla="val 1159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02" name="Line 8"/>
            <p:cNvSpPr/>
            <p:nvPr/>
          </p:nvSpPr>
          <p:spPr>
            <a:xfrm>
              <a:off x="1466" y="2821"/>
              <a:ext cx="517" cy="6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3" name="Line 9"/>
            <p:cNvSpPr/>
            <p:nvPr/>
          </p:nvSpPr>
          <p:spPr>
            <a:xfrm>
              <a:off x="1460" y="2989"/>
              <a:ext cx="409" cy="5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4" name="Line 10"/>
            <p:cNvSpPr/>
            <p:nvPr/>
          </p:nvSpPr>
          <p:spPr>
            <a:xfrm>
              <a:off x="1591" y="2814"/>
              <a:ext cx="418" cy="5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5" name="Line 11"/>
            <p:cNvSpPr/>
            <p:nvPr/>
          </p:nvSpPr>
          <p:spPr>
            <a:xfrm>
              <a:off x="1460" y="3157"/>
              <a:ext cx="303" cy="4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6" name="Line 12"/>
            <p:cNvSpPr/>
            <p:nvPr/>
          </p:nvSpPr>
          <p:spPr>
            <a:xfrm>
              <a:off x="1722" y="2813"/>
              <a:ext cx="306" cy="4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7" name="AutoShape 13"/>
            <p:cNvSpPr/>
            <p:nvPr/>
          </p:nvSpPr>
          <p:spPr>
            <a:xfrm>
              <a:off x="1199" y="2981"/>
              <a:ext cx="84" cy="295"/>
            </a:xfrm>
            <a:prstGeom prst="leftBrace">
              <a:avLst>
                <a:gd name="adj1" fmla="val 2915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08" name="AutoShape 14"/>
            <p:cNvSpPr/>
            <p:nvPr/>
          </p:nvSpPr>
          <p:spPr>
            <a:xfrm rot="5400000">
              <a:off x="1686" y="2603"/>
              <a:ext cx="82" cy="272"/>
            </a:xfrm>
            <a:prstGeom prst="leftBrace">
              <a:avLst>
                <a:gd name="adj1" fmla="val 27534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09" name="Freeform 15"/>
            <p:cNvSpPr/>
            <p:nvPr/>
          </p:nvSpPr>
          <p:spPr>
            <a:xfrm>
              <a:off x="1157" y="2552"/>
              <a:ext cx="72" cy="59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8" y="119"/>
                </a:cxn>
                <a:cxn ang="0">
                  <a:pos x="0" y="119"/>
                </a:cxn>
                <a:cxn ang="0">
                  <a:pos x="8" y="0"/>
                </a:cxn>
              </a:cxnLst>
              <a:pathLst>
                <a:path w="219" h="1071">
                  <a:moveTo>
                    <a:pt x="0" y="1071"/>
                  </a:moveTo>
                  <a:cubicBezTo>
                    <a:pt x="109" y="922"/>
                    <a:pt x="219" y="773"/>
                    <a:pt x="219" y="714"/>
                  </a:cubicBezTo>
                  <a:cubicBezTo>
                    <a:pt x="219" y="655"/>
                    <a:pt x="0" y="833"/>
                    <a:pt x="0" y="714"/>
                  </a:cubicBezTo>
                  <a:cubicBezTo>
                    <a:pt x="0" y="595"/>
                    <a:pt x="183" y="119"/>
                    <a:pt x="21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0" name="Line 16"/>
            <p:cNvSpPr/>
            <p:nvPr/>
          </p:nvSpPr>
          <p:spPr>
            <a:xfrm>
              <a:off x="1446" y="3302"/>
              <a:ext cx="197" cy="27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1" name="Line 17"/>
            <p:cNvSpPr/>
            <p:nvPr/>
          </p:nvSpPr>
          <p:spPr>
            <a:xfrm>
              <a:off x="1857" y="2828"/>
              <a:ext cx="187" cy="2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2" name="Text Box 18"/>
            <p:cNvSpPr txBox="1"/>
            <p:nvPr/>
          </p:nvSpPr>
          <p:spPr>
            <a:xfrm>
              <a:off x="1135" y="2366"/>
              <a:ext cx="810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条对角线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5313" name="AutoShape 19"/>
            <p:cNvSpPr/>
            <p:nvPr/>
          </p:nvSpPr>
          <p:spPr>
            <a:xfrm>
              <a:off x="2151" y="2877"/>
              <a:ext cx="62" cy="737"/>
            </a:xfrm>
            <a:prstGeom prst="rightBrace">
              <a:avLst>
                <a:gd name="adj1" fmla="val 9867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14" name="Text Box 20"/>
            <p:cNvSpPr txBox="1"/>
            <p:nvPr/>
          </p:nvSpPr>
          <p:spPr>
            <a:xfrm>
              <a:off x="2196" y="3147"/>
              <a:ext cx="36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6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行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5315" name="AutoShape 21"/>
            <p:cNvSpPr/>
            <p:nvPr/>
          </p:nvSpPr>
          <p:spPr>
            <a:xfrm rot="5400000" flipV="1">
              <a:off x="1679" y="3322"/>
              <a:ext cx="62" cy="738"/>
            </a:xfrm>
            <a:prstGeom prst="rightBrace">
              <a:avLst>
                <a:gd name="adj1" fmla="val 98807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5316" name="Text Box 22"/>
            <p:cNvSpPr txBox="1"/>
            <p:nvPr/>
          </p:nvSpPr>
          <p:spPr>
            <a:xfrm>
              <a:off x="1595" y="3693"/>
              <a:ext cx="36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600" b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列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5317" name="Text Box 23"/>
            <p:cNvSpPr txBox="1"/>
            <p:nvPr/>
          </p:nvSpPr>
          <p:spPr>
            <a:xfrm>
              <a:off x="1610" y="3806"/>
              <a:ext cx="217" cy="1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(a)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5318" name="Group 24"/>
            <p:cNvGrpSpPr/>
            <p:nvPr/>
          </p:nvGrpSpPr>
          <p:grpSpPr>
            <a:xfrm>
              <a:off x="2670" y="2860"/>
              <a:ext cx="896" cy="982"/>
              <a:chOff x="6270" y="10947"/>
              <a:chExt cx="2241" cy="2453"/>
            </a:xfrm>
          </p:grpSpPr>
          <p:sp>
            <p:nvSpPr>
              <p:cNvPr id="55319" name="Line 25"/>
              <p:cNvSpPr/>
              <p:nvPr/>
            </p:nvSpPr>
            <p:spPr>
              <a:xfrm>
                <a:off x="6598" y="11722"/>
                <a:ext cx="788" cy="87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20" name="Line 26"/>
              <p:cNvSpPr/>
              <p:nvPr/>
            </p:nvSpPr>
            <p:spPr>
              <a:xfrm>
                <a:off x="7004" y="11690"/>
                <a:ext cx="816" cy="90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21" name="Line 27"/>
              <p:cNvSpPr/>
              <p:nvPr/>
            </p:nvSpPr>
            <p:spPr>
              <a:xfrm>
                <a:off x="7499" y="11717"/>
                <a:ext cx="426" cy="45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22" name="Text Box 28"/>
              <p:cNvSpPr txBox="1"/>
              <p:nvPr/>
            </p:nvSpPr>
            <p:spPr>
              <a:xfrm>
                <a:off x="6282" y="10947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11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3" name="Text Box 29"/>
              <p:cNvSpPr txBox="1"/>
              <p:nvPr/>
            </p:nvSpPr>
            <p:spPr>
              <a:xfrm>
                <a:off x="6690" y="10953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12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4" name="Text Box 30"/>
              <p:cNvSpPr txBox="1"/>
              <p:nvPr/>
            </p:nvSpPr>
            <p:spPr>
              <a:xfrm>
                <a:off x="6297" y="11274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21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5" name="Text Box 31"/>
              <p:cNvSpPr txBox="1"/>
              <p:nvPr/>
            </p:nvSpPr>
            <p:spPr>
              <a:xfrm>
                <a:off x="6705" y="11274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22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6" name="Text Box 32"/>
              <p:cNvSpPr txBox="1"/>
              <p:nvPr/>
            </p:nvSpPr>
            <p:spPr>
              <a:xfrm>
                <a:off x="7167" y="11289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23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7" name="Text Box 33"/>
              <p:cNvSpPr txBox="1"/>
              <p:nvPr/>
            </p:nvSpPr>
            <p:spPr>
              <a:xfrm>
                <a:off x="7635" y="12075"/>
                <a:ext cx="876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n-1,n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8" name="Text Box 34"/>
              <p:cNvSpPr txBox="1"/>
              <p:nvPr/>
            </p:nvSpPr>
            <p:spPr>
              <a:xfrm>
                <a:off x="7665" y="12420"/>
                <a:ext cx="846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n,n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9" name="Text Box 35"/>
              <p:cNvSpPr txBox="1"/>
              <p:nvPr/>
            </p:nvSpPr>
            <p:spPr>
              <a:xfrm>
                <a:off x="7038" y="12420"/>
                <a:ext cx="891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</a:rPr>
                  <a:t>n,n-1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0" name="AutoShape 36"/>
              <p:cNvSpPr/>
              <p:nvPr/>
            </p:nvSpPr>
            <p:spPr>
              <a:xfrm>
                <a:off x="6270" y="11069"/>
                <a:ext cx="1962" cy="1843"/>
              </a:xfrm>
              <a:prstGeom prst="bracketPair">
                <a:avLst>
                  <a:gd name="adj" fmla="val 1159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1" name="Text Box 37"/>
              <p:cNvSpPr txBox="1"/>
              <p:nvPr/>
            </p:nvSpPr>
            <p:spPr>
              <a:xfrm>
                <a:off x="7680" y="11331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O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2" name="Text Box 38"/>
              <p:cNvSpPr txBox="1"/>
              <p:nvPr/>
            </p:nvSpPr>
            <p:spPr>
              <a:xfrm>
                <a:off x="6516" y="12210"/>
                <a:ext cx="657" cy="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i="1" dirty="0">
                    <a:latin typeface="Times New Roman" panose="02020603050405020304" pitchFamily="18" charset="0"/>
                  </a:rPr>
                  <a:t>O</a:t>
                </a:r>
                <a:endParaRPr lang="en-US" altLang="zh-CN" sz="1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3" name="Text Box 39"/>
              <p:cNvSpPr txBox="1"/>
              <p:nvPr/>
            </p:nvSpPr>
            <p:spPr>
              <a:xfrm>
                <a:off x="7001" y="12912"/>
                <a:ext cx="544" cy="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</a:rPr>
                  <a:t>(b)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三对角矩阵</a:t>
            </a:r>
            <a:endParaRPr lang="zh-CN" altLang="en-US" dirty="0"/>
          </a:p>
        </p:txBody>
      </p:sp>
      <p:grpSp>
        <p:nvGrpSpPr>
          <p:cNvPr id="57346" name="Group 23"/>
          <p:cNvGrpSpPr/>
          <p:nvPr/>
        </p:nvGrpSpPr>
        <p:grpSpPr>
          <a:xfrm>
            <a:off x="1763713" y="1628775"/>
            <a:ext cx="2257425" cy="1876425"/>
            <a:chOff x="6270" y="10947"/>
            <a:chExt cx="2241" cy="2453"/>
          </a:xfrm>
        </p:grpSpPr>
        <p:sp>
          <p:nvSpPr>
            <p:cNvPr id="57347" name="Line 24"/>
            <p:cNvSpPr/>
            <p:nvPr/>
          </p:nvSpPr>
          <p:spPr>
            <a:xfrm>
              <a:off x="6598" y="11722"/>
              <a:ext cx="788" cy="8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7348" name="Line 25"/>
            <p:cNvSpPr/>
            <p:nvPr/>
          </p:nvSpPr>
          <p:spPr>
            <a:xfrm>
              <a:off x="7004" y="11690"/>
              <a:ext cx="816" cy="90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7349" name="Line 26"/>
            <p:cNvSpPr/>
            <p:nvPr/>
          </p:nvSpPr>
          <p:spPr>
            <a:xfrm>
              <a:off x="7499" y="11717"/>
              <a:ext cx="426" cy="4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7350" name="Text Box 27"/>
            <p:cNvSpPr txBox="1"/>
            <p:nvPr/>
          </p:nvSpPr>
          <p:spPr>
            <a:xfrm>
              <a:off x="6282" y="10947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1" name="Text Box 28"/>
            <p:cNvSpPr txBox="1"/>
            <p:nvPr/>
          </p:nvSpPr>
          <p:spPr>
            <a:xfrm>
              <a:off x="6690" y="10953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2" name="Text Box 29"/>
            <p:cNvSpPr txBox="1"/>
            <p:nvPr/>
          </p:nvSpPr>
          <p:spPr>
            <a:xfrm>
              <a:off x="6297" y="11274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3" name="Text Box 30"/>
            <p:cNvSpPr txBox="1"/>
            <p:nvPr/>
          </p:nvSpPr>
          <p:spPr>
            <a:xfrm>
              <a:off x="6705" y="11274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4" name="Text Box 31"/>
            <p:cNvSpPr txBox="1"/>
            <p:nvPr/>
          </p:nvSpPr>
          <p:spPr>
            <a:xfrm>
              <a:off x="7167" y="11289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5" name="Text Box 32"/>
            <p:cNvSpPr txBox="1"/>
            <p:nvPr/>
          </p:nvSpPr>
          <p:spPr>
            <a:xfrm>
              <a:off x="7635" y="12075"/>
              <a:ext cx="876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n-1,n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6" name="Text Box 33"/>
            <p:cNvSpPr txBox="1"/>
            <p:nvPr/>
          </p:nvSpPr>
          <p:spPr>
            <a:xfrm>
              <a:off x="7665" y="12420"/>
              <a:ext cx="846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n,n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7" name="Text Box 34"/>
            <p:cNvSpPr txBox="1"/>
            <p:nvPr/>
          </p:nvSpPr>
          <p:spPr>
            <a:xfrm>
              <a:off x="7038" y="12420"/>
              <a:ext cx="891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n,n-1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8" name="AutoShape 35"/>
            <p:cNvSpPr/>
            <p:nvPr/>
          </p:nvSpPr>
          <p:spPr>
            <a:xfrm>
              <a:off x="6270" y="11069"/>
              <a:ext cx="1962" cy="1843"/>
            </a:xfrm>
            <a:prstGeom prst="bracketPair">
              <a:avLst>
                <a:gd name="adj" fmla="val 1159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7359" name="Text Box 36"/>
            <p:cNvSpPr txBox="1"/>
            <p:nvPr/>
          </p:nvSpPr>
          <p:spPr>
            <a:xfrm>
              <a:off x="7680" y="11331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i="1" dirty="0">
                  <a:latin typeface="Times New Roman" panose="02020603050405020304" pitchFamily="18" charset="0"/>
                </a:rPr>
                <a:t>O</a:t>
              </a:r>
              <a:endParaRPr lang="en-US" altLang="zh-CN" sz="1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60" name="Text Box 37"/>
            <p:cNvSpPr txBox="1"/>
            <p:nvPr/>
          </p:nvSpPr>
          <p:spPr>
            <a:xfrm>
              <a:off x="6516" y="12210"/>
              <a:ext cx="657" cy="7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r>
                <a:rPr lang="en-US" altLang="zh-CN" sz="1800" b="1" i="1" dirty="0">
                  <a:latin typeface="Times New Roman" panose="02020603050405020304" pitchFamily="18" charset="0"/>
                </a:rPr>
                <a:t>O</a:t>
              </a:r>
              <a:endParaRPr lang="en-US" altLang="zh-CN" sz="1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61" name="Text Box 38"/>
            <p:cNvSpPr txBox="1"/>
            <p:nvPr/>
          </p:nvSpPr>
          <p:spPr>
            <a:xfrm>
              <a:off x="7001" y="12912"/>
              <a:ext cx="544" cy="4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 eaLnBrk="0" hangingPunct="0"/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63" name="Text Box 39"/>
          <p:cNvSpPr txBox="1"/>
          <p:nvPr/>
        </p:nvSpPr>
        <p:spPr>
          <a:xfrm>
            <a:off x="1187450" y="3429000"/>
            <a:ext cx="7416800" cy="3013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三对角矩阵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共</a:t>
            </a:r>
            <a:r>
              <a:rPr lang="en-US" altLang="zh-CN" b="1" dirty="0">
                <a:latin typeface="Times New Roman" panose="02020603050405020304" pitchFamily="18" charset="0"/>
              </a:rPr>
              <a:t>3n-2</a:t>
            </a:r>
            <a:r>
              <a:rPr lang="zh-CN" altLang="en-US" b="1" dirty="0">
                <a:latin typeface="Times New Roman" panose="02020603050405020304" pitchFamily="18" charset="0"/>
              </a:rPr>
              <a:t>个元素，存入</a:t>
            </a:r>
            <a:r>
              <a:rPr lang="en-US" altLang="zh-CN" b="1" dirty="0">
                <a:latin typeface="Times New Roman" panose="02020603050405020304" pitchFamily="18" charset="0"/>
              </a:rPr>
              <a:t>B[3n-2]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元素在一维数组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中的下标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和元素在矩阵中的下标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的对应关系为：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 = 3(i-1)</a:t>
            </a:r>
            <a:r>
              <a:rPr lang="en-US" altLang="zh-CN" b="1" dirty="0">
                <a:latin typeface="Times New Roman" panose="02020603050405020304" pitchFamily="18" charset="0"/>
              </a:rPr>
              <a:t>  (</a:t>
            </a:r>
            <a:r>
              <a:rPr lang="zh-CN" altLang="en-US" b="1" dirty="0">
                <a:latin typeface="Times New Roman" panose="02020603050405020304" pitchFamily="18" charset="0"/>
              </a:rPr>
              <a:t>主对角线左下角，即</a:t>
            </a:r>
            <a:r>
              <a:rPr lang="en-US" altLang="zh-CN" b="1" dirty="0">
                <a:latin typeface="Times New Roman" panose="02020603050405020304" pitchFamily="18" charset="0"/>
              </a:rPr>
              <a:t>i=j+1)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 = 3(i-1)+1</a:t>
            </a:r>
            <a:r>
              <a:rPr lang="en-US" altLang="zh-CN" b="1" dirty="0">
                <a:latin typeface="Times New Roman" panose="02020603050405020304" pitchFamily="18" charset="0"/>
              </a:rPr>
              <a:t>  (</a:t>
            </a:r>
            <a:r>
              <a:rPr lang="zh-CN" altLang="en-US" b="1" dirty="0">
                <a:latin typeface="Times New Roman" panose="02020603050405020304" pitchFamily="18" charset="0"/>
              </a:rPr>
              <a:t>主对角线上，即</a:t>
            </a:r>
            <a:r>
              <a:rPr lang="en-US" altLang="zh-CN" b="1" dirty="0">
                <a:latin typeface="Times New Roman" panose="02020603050405020304" pitchFamily="18" charset="0"/>
              </a:rPr>
              <a:t>i=j)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 = 3(i-1)+2</a:t>
            </a:r>
            <a:r>
              <a:rPr lang="en-US" altLang="zh-CN" b="1" dirty="0">
                <a:latin typeface="Times New Roman" panose="02020603050405020304" pitchFamily="18" charset="0"/>
              </a:rPr>
              <a:t>  (</a:t>
            </a:r>
            <a:r>
              <a:rPr lang="zh-CN" altLang="en-US" b="1" dirty="0">
                <a:latin typeface="Times New Roman" panose="02020603050405020304" pitchFamily="18" charset="0"/>
              </a:rPr>
              <a:t>主对角线上，即</a:t>
            </a:r>
            <a:r>
              <a:rPr lang="en-US" altLang="zh-CN" b="1" dirty="0">
                <a:latin typeface="Times New Roman" panose="02020603050405020304" pitchFamily="18" charset="0"/>
              </a:rPr>
              <a:t>i=j-1)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由以上三式，得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k=2(i-1)+j</a:t>
            </a:r>
            <a:r>
              <a:rPr lang="en-US" altLang="zh-CN" b="1" dirty="0">
                <a:latin typeface="Times New Roman" panose="02020603050405020304" pitchFamily="18" charset="0"/>
              </a:rPr>
              <a:t>    (1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n; 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3n-2)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63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63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>
                                            <p:txEl>
                                              <p:charRg st="10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63">
                                            <p:txEl>
                                              <p:charRg st="10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63">
                                            <p:txEl>
                                              <p:charRg st="10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63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63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>
                                            <p:txEl>
                                              <p:char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63">
                                            <p:txEl>
                                              <p:char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63">
                                            <p:txEl>
                                              <p:charRg st="17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>
                                            <p:txEl>
                                              <p:charRg st="18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63">
                                            <p:txEl>
                                              <p:charRg st="18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63">
                                            <p:txEl>
                                              <p:charRg st="184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稀疏矩阵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412875"/>
            <a:ext cx="4895850" cy="4683125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非零元素较少，分布无规律</a:t>
            </a:r>
            <a:endParaRPr lang="zh-CN" altLang="en-US" sz="28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</a:pPr>
            <a:r>
              <a:rPr lang="zh-CN" altLang="en-US" dirty="0"/>
              <a:t>稀疏因子：</a:t>
            </a:r>
            <a:r>
              <a:rPr lang="en-US" altLang="zh-CN" dirty="0"/>
              <a:t>δ = t/(m*n) &lt;= 0.05</a:t>
            </a:r>
            <a:endParaRPr lang="en-US" altLang="zh-CN" dirty="0"/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存储结构</a:t>
            </a:r>
            <a:endParaRPr lang="zh-CN" altLang="en-US" sz="28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</a:pPr>
            <a:r>
              <a:rPr lang="zh-CN" altLang="en-US" dirty="0"/>
              <a:t>顺序存储结构－－</a:t>
            </a:r>
            <a:r>
              <a:rPr lang="zh-CN" altLang="en-US" dirty="0">
                <a:latin typeface="宋体" panose="02010600030101010101" pitchFamily="2" charset="-122"/>
              </a:rPr>
              <a:t>三元组表</a:t>
            </a:r>
            <a:r>
              <a:rPr lang="zh-CN" altLang="en-US" dirty="0"/>
              <a:t> </a:t>
            </a:r>
            <a:endParaRPr lang="zh-CN" altLang="en-US" dirty="0"/>
          </a:p>
          <a:p>
            <a:pPr lvl="1" eaLnBrk="1" hangingPunct="1">
              <a:buClr>
                <a:schemeClr val="accent2"/>
              </a:buClr>
              <a:buSzPct val="55000"/>
              <a:buFont typeface="Wingdings" panose="05000000000000000000" pitchFamily="2" charset="2"/>
            </a:pPr>
            <a:r>
              <a:rPr lang="zh-CN" altLang="en-US" dirty="0"/>
              <a:t>链式存储结构－－</a:t>
            </a:r>
            <a:r>
              <a:rPr lang="zh-CN" altLang="en-US" dirty="0">
                <a:latin typeface="宋体" panose="02010600030101010101" pitchFamily="2" charset="-122"/>
              </a:rPr>
              <a:t>十字链表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35600" y="2060575"/>
          <a:ext cx="3455988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981200" imgH="1143000" progId="Equation.3">
                  <p:embed/>
                </p:oleObj>
              </mc:Choice>
              <mc:Fallback>
                <p:oleObj name="" r:id="rId1" imgW="1981200" imgH="1143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2060575"/>
                        <a:ext cx="3455988" cy="3097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charRg st="1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二维数组</a:t>
            </a:r>
            <a:endParaRPr lang="zh-CN" altLang="en-US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4329113" cy="388143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int a[3][3];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两个变量组成的一个数组，其中每一个变量都是数组。其中</a:t>
            </a:r>
            <a:r>
              <a:rPr lang="en-US" altLang="zh-CN" sz="2400" dirty="0"/>
              <a:t>a[0]</a:t>
            </a:r>
            <a:r>
              <a:rPr lang="zh-CN" altLang="en-US" sz="2400" dirty="0"/>
              <a:t>，</a:t>
            </a:r>
            <a:r>
              <a:rPr lang="en-US" altLang="zh-CN" sz="2400" dirty="0"/>
              <a:t>a[1]</a:t>
            </a:r>
            <a:r>
              <a:rPr lang="zh-CN" altLang="en-US" sz="2400" dirty="0"/>
              <a:t>都是数组的名字，也就是地址。</a:t>
            </a:r>
            <a:endParaRPr lang="zh-CN" altLang="en-US" sz="2400" dirty="0"/>
          </a:p>
          <a:p>
            <a:pPr lvl="1" eaLnBrk="1" hangingPunct="1">
              <a:buClrTx/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14339" name="Rectangle 4"/>
          <p:cNvSpPr/>
          <p:nvPr/>
        </p:nvSpPr>
        <p:spPr>
          <a:xfrm>
            <a:off x="6248400" y="4679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a[0][1]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0" name="Rectangle 5"/>
          <p:cNvSpPr/>
          <p:nvPr/>
        </p:nvSpPr>
        <p:spPr>
          <a:xfrm>
            <a:off x="6248400" y="5060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a[0][0]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1" name="Rectangle 8"/>
          <p:cNvSpPr/>
          <p:nvPr/>
        </p:nvSpPr>
        <p:spPr>
          <a:xfrm>
            <a:off x="6248400" y="3155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a[1][2]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2" name="Rectangle 9"/>
          <p:cNvSpPr/>
          <p:nvPr/>
        </p:nvSpPr>
        <p:spPr>
          <a:xfrm>
            <a:off x="6248400" y="3536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a[1][1]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3" name="Rectangle 10"/>
          <p:cNvSpPr/>
          <p:nvPr/>
        </p:nvSpPr>
        <p:spPr>
          <a:xfrm>
            <a:off x="6248400" y="3917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a[1][0]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4" name="Rectangle 11"/>
          <p:cNvSpPr/>
          <p:nvPr/>
        </p:nvSpPr>
        <p:spPr>
          <a:xfrm>
            <a:off x="6248400" y="4298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a[0][2]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4345" name="Line 12"/>
          <p:cNvSpPr/>
          <p:nvPr/>
        </p:nvSpPr>
        <p:spPr>
          <a:xfrm>
            <a:off x="6248400" y="1845945"/>
            <a:ext cx="0" cy="381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Line 12"/>
          <p:cNvSpPr/>
          <p:nvPr/>
        </p:nvSpPr>
        <p:spPr>
          <a:xfrm>
            <a:off x="7620000" y="1845945"/>
            <a:ext cx="0" cy="381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Rectangle 8"/>
          <p:cNvSpPr/>
          <p:nvPr/>
        </p:nvSpPr>
        <p:spPr>
          <a:xfrm>
            <a:off x="6248400" y="2012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a[2][2]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6248400" y="2393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a[2][1]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6248400" y="2774950"/>
            <a:ext cx="13716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a[2][0]</a:t>
            </a:r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三元组顺序表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23850" y="1447800"/>
            <a:ext cx="8640763" cy="453548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＃</a:t>
            </a:r>
            <a:r>
              <a:rPr lang="en-US" altLang="zh-CN" sz="2400" b="1" dirty="0">
                <a:latin typeface="Courier New" panose="02070309020205020404" pitchFamily="49" charset="0"/>
              </a:rPr>
              <a:t>define MAXSIZE 1000 ∥</a:t>
            </a:r>
            <a:r>
              <a:rPr lang="zh-CN" altLang="en-US" sz="2400" b="1" dirty="0">
                <a:latin typeface="Courier New" panose="02070309020205020404" pitchFamily="49" charset="0"/>
              </a:rPr>
              <a:t>用户自定义</a:t>
            </a:r>
            <a:endParaRPr lang="zh-CN" altLang="en-US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typedef struct        ∥</a:t>
            </a:r>
            <a:r>
              <a:rPr lang="zh-CN" altLang="en-US" sz="2400" b="1" dirty="0">
                <a:latin typeface="Courier New" panose="02070309020205020404" pitchFamily="49" charset="0"/>
              </a:rPr>
              <a:t>三元组</a:t>
            </a:r>
            <a:endParaRPr lang="zh-CN" altLang="en-US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{int row,col;        ∥</a:t>
            </a:r>
            <a:r>
              <a:rPr lang="zh-CN" altLang="en-US" sz="2400" b="1" dirty="0">
                <a:latin typeface="Courier New" panose="02070309020205020404" pitchFamily="49" charset="0"/>
              </a:rPr>
              <a:t>非零元的行、列号</a:t>
            </a:r>
            <a:endParaRPr lang="zh-CN" altLang="en-US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</a:rPr>
              <a:t>ElemType e;         ∥</a:t>
            </a:r>
            <a:r>
              <a:rPr lang="zh-CN" altLang="en-US" sz="2400" b="1" dirty="0">
                <a:latin typeface="Courier New" panose="02070309020205020404" pitchFamily="49" charset="0"/>
              </a:rPr>
              <a:t>非零元的值</a:t>
            </a:r>
            <a:endParaRPr lang="zh-CN" altLang="en-US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}Triple;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typedef struct                       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{Triple data[MAXSIZE +1];∥</a:t>
            </a:r>
            <a:r>
              <a:rPr lang="zh-CN" altLang="en-US" sz="2000" b="1" dirty="0">
                <a:latin typeface="宋体" panose="02010600030101010101" pitchFamily="2" charset="-122"/>
              </a:rPr>
              <a:t>三元组表，</a:t>
            </a:r>
            <a:r>
              <a:rPr lang="en-US" altLang="zh-CN" sz="2000" b="1" dirty="0">
                <a:latin typeface="宋体" panose="02010600030101010101" pitchFamily="2" charset="-122"/>
              </a:rPr>
              <a:t>data[0]</a:t>
            </a:r>
            <a:r>
              <a:rPr lang="zh-CN" altLang="en-US" sz="2000" b="1" dirty="0">
                <a:latin typeface="宋体" panose="02010600030101010101" pitchFamily="2" charset="-122"/>
              </a:rPr>
              <a:t>未用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int m,n,len;  ∥</a:t>
            </a:r>
            <a:r>
              <a:rPr lang="zh-CN" altLang="en-US" sz="2400" b="1" dirty="0">
                <a:latin typeface="Courier New" panose="02070309020205020404" pitchFamily="49" charset="0"/>
              </a:rPr>
              <a:t>矩阵的行数、列数和非零元个数</a:t>
            </a:r>
            <a:endParaRPr lang="zh-CN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}TSMatrix; 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charRg st="5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charRg st="12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6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charRg st="16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charRg st="16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0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charRg st="20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charRg st="207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59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59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压缩存储下矩阵的转置</a:t>
            </a:r>
            <a:endParaRPr lang="zh-CN" altLang="en-US" dirty="0"/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809625" y="1412875"/>
            <a:ext cx="7958138" cy="4683125"/>
          </a:xfrm>
        </p:spPr>
        <p:txBody>
          <a:bodyPr vert="horz" wrap="square" lIns="91440" tIns="45720" rIns="91440" bIns="45720" anchor="t" anchorCtr="0"/>
          <a:p>
            <a:pPr indent="17780" eaLnBrk="1" hangingPunct="1"/>
            <a:r>
              <a:rPr lang="zh-CN" altLang="en-US" dirty="0">
                <a:solidFill>
                  <a:srgbClr val="FF0000"/>
                </a:solidFill>
              </a:rPr>
              <a:t>转置矩阵的定义</a:t>
            </a:r>
            <a:r>
              <a:rPr lang="zh-CN" altLang="en-US" dirty="0"/>
              <a:t>：</a:t>
            </a:r>
            <a:endParaRPr lang="zh-CN" altLang="en-US" dirty="0"/>
          </a:p>
          <a:p>
            <a:pPr indent="17780" eaLnBrk="1" hangingPunct="1">
              <a:buClrTx/>
              <a:buNone/>
            </a:pPr>
            <a:r>
              <a:rPr lang="zh-CN" altLang="en-US" dirty="0"/>
              <a:t>    对于一个</a:t>
            </a:r>
            <a:r>
              <a:rPr lang="en-US" altLang="zh-CN" dirty="0"/>
              <a:t>m ×n</a:t>
            </a:r>
            <a:r>
              <a:rPr lang="zh-CN" altLang="en-US" dirty="0"/>
              <a:t>的矩阵</a:t>
            </a:r>
            <a:r>
              <a:rPr lang="en-US" altLang="zh-CN" dirty="0"/>
              <a:t>M,</a:t>
            </a:r>
            <a:r>
              <a:rPr lang="zh-CN" altLang="en-US" dirty="0"/>
              <a:t>它的转置矩阵</a:t>
            </a:r>
            <a:r>
              <a:rPr lang="en-US" altLang="zh-CN" dirty="0"/>
              <a:t>T</a:t>
            </a:r>
            <a:r>
              <a:rPr lang="zh-CN" altLang="en-US" dirty="0"/>
              <a:t>是一个 </a:t>
            </a:r>
            <a:r>
              <a:rPr lang="en-US" altLang="zh-CN" dirty="0"/>
              <a:t>n × m</a:t>
            </a:r>
            <a:r>
              <a:rPr lang="zh-CN" altLang="en-US" dirty="0"/>
              <a:t>的矩阵，且</a:t>
            </a:r>
            <a:r>
              <a:rPr lang="en-US" altLang="zh-CN" dirty="0"/>
              <a:t>T[i][j]=M[j][i],</a:t>
            </a:r>
            <a:endParaRPr lang="en-US" altLang="zh-CN" dirty="0"/>
          </a:p>
          <a:p>
            <a:pPr indent="17780" eaLnBrk="1" hangingPunct="1">
              <a:buClrTx/>
              <a:buNone/>
            </a:pPr>
            <a:r>
              <a:rPr lang="en-US" altLang="zh-CN" dirty="0"/>
              <a:t>(1&lt;=i&lt;=n</a:t>
            </a:r>
            <a:r>
              <a:rPr lang="zh-CN" altLang="en-US" dirty="0"/>
              <a:t>，</a:t>
            </a:r>
            <a:r>
              <a:rPr lang="en-US" altLang="zh-CN" dirty="0"/>
              <a:t>1&lt;=j&lt;=m)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17780" eaLnBrk="1" hangingPunct="1">
              <a:buClrTx/>
              <a:buNone/>
            </a:pPr>
            <a:endParaRPr lang="zh-CN" altLang="en-US" dirty="0"/>
          </a:p>
          <a:p>
            <a:pPr indent="17780" eaLnBrk="1" hangingPunct="1">
              <a:buClrTx/>
              <a:buNone/>
            </a:pPr>
            <a:r>
              <a:rPr lang="zh-CN" altLang="en-US" dirty="0"/>
              <a:t>    请看下面具体示例。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矩阵转置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838200" y="1219200"/>
          <a:ext cx="335756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993900" imgH="1143000" progId="Equation.3">
                  <p:embed/>
                </p:oleObj>
              </mc:Choice>
              <mc:Fallback>
                <p:oleObj name="" r:id="rId1" imgW="1993900" imgH="1143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219200"/>
                        <a:ext cx="3357563" cy="192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5210175" y="1219200"/>
          <a:ext cx="270351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778000" imgH="1371600" progId="Equation.3">
                  <p:embed/>
                </p:oleObj>
              </mc:Choice>
              <mc:Fallback>
                <p:oleObj name="" r:id="rId3" imgW="1778000" imgH="1371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0175" y="1219200"/>
                        <a:ext cx="2703513" cy="208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9"/>
          <p:cNvGrpSpPr/>
          <p:nvPr/>
        </p:nvGrpSpPr>
        <p:grpSpPr>
          <a:xfrm>
            <a:off x="1295400" y="3881438"/>
            <a:ext cx="2667000" cy="2747962"/>
            <a:chOff x="-3" y="-3"/>
            <a:chExt cx="1008" cy="3078"/>
          </a:xfrm>
        </p:grpSpPr>
        <p:grpSp>
          <p:nvGrpSpPr>
            <p:cNvPr id="65541" name="Group 157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65542" name="Group 110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65543" name="Rectangle 85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44" name="Rectangle 109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45" name="Group 112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65546" name="Rectangle 86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47" name="Rectangle 111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48" name="Group 114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65549" name="Rectangle 87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50" name="Rectangle 113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51" name="Group 116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65552" name="Rectangle 88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53" name="Rectangle 115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54" name="Group 118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65555" name="Rectangle 89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56" name="Rectangle 117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57" name="Group 120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65558" name="Rectangle 90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59" name="Rectangle 119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0" name="Group 122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65561" name="Rectangle 91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62" name="Rectangle 121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3" name="Group 124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65564" name="Rectangle 92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65" name="Rectangle 123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6" name="Group 126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65567" name="Rectangle 93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68" name="Rectangle 125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9" name="Group 128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65570" name="Rectangle 94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71" name="Rectangle 127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2" name="Group 130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65573" name="Rectangle 95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74" name="Rectangle 129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5" name="Group 132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65576" name="Rectangle 96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77" name="Rectangle 131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8" name="Group 134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65579" name="Rectangle 97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80" name="Rectangle 133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81" name="Group 136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65582" name="Rectangle 98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83" name="Rectangle 135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84" name="Group 138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65585" name="Rectangle 99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86" name="Rectangle 137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87" name="Group 140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65588" name="Rectangle 100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89" name="Rectangle 139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90" name="Group 142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65591" name="Rectangle 101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2" name="Rectangle 141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93" name="Group 144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65594" name="Rectangle 102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5" name="Rectangle 143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96" name="Group 146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65597" name="Rectangle 103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598" name="Rectangle 145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99" name="Group 148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65600" name="Rectangle 104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01" name="Rectangle 147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02" name="Group 150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65603" name="Rectangle 105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04" name="Rectangle 149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05" name="Group 152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65606" name="Rectangle 106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07" name="Rectangle 151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08" name="Group 154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65609" name="Rectangle 107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10" name="Rectangle 153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11" name="Group 156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65612" name="Rectangle 108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13" name="Rectangle 155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614" name="Rectangle 158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234"/>
          <p:cNvGrpSpPr/>
          <p:nvPr/>
        </p:nvGrpSpPr>
        <p:grpSpPr>
          <a:xfrm>
            <a:off x="5638800" y="3971925"/>
            <a:ext cx="2362200" cy="2671763"/>
            <a:chOff x="-3" y="-3"/>
            <a:chExt cx="1008" cy="3078"/>
          </a:xfrm>
        </p:grpSpPr>
        <p:grpSp>
          <p:nvGrpSpPr>
            <p:cNvPr id="65616" name="Group 232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65617" name="Group 185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65618" name="Rectangle 160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19" name="Rectangle 184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0" name="Group 187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65621" name="Rectangle 161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22" name="Rectangle 186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3" name="Group 189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65624" name="Rectangle 162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25" name="Rectangle 188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6" name="Group 191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65627" name="Rectangle 163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28" name="Rectangle 190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9" name="Group 193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65630" name="Rectangle 164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31" name="Rectangle 192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32" name="Group 195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65633" name="Rectangle 165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34" name="Rectangle 194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35" name="Group 197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65636" name="Rectangle 166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37" name="Rectangle 196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38" name="Group 199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65639" name="Rectangle 167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40" name="Rectangle 198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41" name="Group 201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65642" name="Rectangle 168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43" name="Rectangle 200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44" name="Group 203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65645" name="Rectangle 169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46" name="Rectangle 202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47" name="Group 205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65648" name="Rectangle 170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49" name="Rectangle 204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50" name="Group 207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65651" name="Rectangle 171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52" name="Rectangle 206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53" name="Group 209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65654" name="Rectangle 172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55" name="Rectangle 208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56" name="Group 211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65657" name="Rectangle 173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58" name="Rectangle 210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59" name="Group 213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65660" name="Rectangle 174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61" name="Rectangle 212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62" name="Group 215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65663" name="Rectangle 175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64" name="Rectangle 214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65" name="Group 217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65666" name="Rectangle 176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67" name="Rectangle 216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68" name="Group 219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65669" name="Rectangle 177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70" name="Rectangle 218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71" name="Group 221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65672" name="Rectangle 178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73" name="Rectangle 220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74" name="Group 223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65675" name="Rectangle 179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76" name="Rectangle 222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77" name="Group 225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65678" name="Rectangle 180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79" name="Rectangle 224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0" name="Group 227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65681" name="Rectangle 181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82" name="Rectangle 226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3" name="Group 229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65684" name="Rectangle 182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85" name="Rectangle 228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6" name="Group 231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65687" name="Rectangle 183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688" name="Rectangle 230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689" name="Rectangle 233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155" name="AutoShape 235"/>
          <p:cNvSpPr/>
          <p:nvPr/>
        </p:nvSpPr>
        <p:spPr>
          <a:xfrm>
            <a:off x="2514600" y="33051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156" name="AutoShape 236"/>
          <p:cNvSpPr/>
          <p:nvPr/>
        </p:nvSpPr>
        <p:spPr>
          <a:xfrm>
            <a:off x="6677025" y="34194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157" name="AutoShape 237"/>
          <p:cNvSpPr/>
          <p:nvPr/>
        </p:nvSpPr>
        <p:spPr>
          <a:xfrm rot="-5400000" flipH="1">
            <a:off x="4738688" y="206692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AutoShape 237"/>
          <p:cNvSpPr/>
          <p:nvPr/>
        </p:nvSpPr>
        <p:spPr>
          <a:xfrm rot="-5400000" flipH="1">
            <a:off x="4725988" y="5154613"/>
            <a:ext cx="611187" cy="814387"/>
          </a:xfrm>
          <a:prstGeom prst="downArrow">
            <a:avLst>
              <a:gd name="adj1" fmla="val 50000"/>
              <a:gd name="adj2" fmla="val 62471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5" grpId="0" animBg="1"/>
      <p:bldP spid="82156" grpId="0" animBg="1"/>
      <p:bldP spid="82157" grpId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矩阵转置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809625" y="1752600"/>
            <a:ext cx="7958138" cy="388143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求一个矩阵的转置矩阵可以经过下列步骤来完成： </a:t>
            </a:r>
            <a:endParaRPr lang="zh-CN" altLang="en-US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/>
            <a:r>
              <a:rPr lang="zh-CN" altLang="en-US" sz="3200" dirty="0">
                <a:latin typeface="宋体" panose="02010600030101010101" pitchFamily="2" charset="-122"/>
              </a:rPr>
              <a:t>将矩阵的行列值互换；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>
                <a:latin typeface="宋体" panose="02010600030101010101" pitchFamily="2" charset="-122"/>
              </a:rPr>
              <a:t>对每个三元组所表示的非零元，将该元素的行、列值互换；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>
                <a:latin typeface="宋体" panose="02010600030101010101" pitchFamily="2" charset="-122"/>
              </a:rPr>
              <a:t>按行序重排三元组。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lvl="1" eaLnBrk="1" hangingPunct="1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2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三元组表的矩阵转置运算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95288" y="1219200"/>
          <a:ext cx="301307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93900" imgH="1143000" progId="Equation.3">
                  <p:embed/>
                </p:oleObj>
              </mc:Choice>
              <mc:Fallback>
                <p:oleObj name="" r:id="rId1" imgW="1993900" imgH="1143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219200"/>
                        <a:ext cx="3013075" cy="184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013325" y="1219200"/>
          <a:ext cx="28606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778000" imgH="1371600" progId="Equation.3">
                  <p:embed/>
                </p:oleObj>
              </mc:Choice>
              <mc:Fallback>
                <p:oleObj name="" r:id="rId3" imgW="1778000" imgH="1371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3325" y="1219200"/>
                        <a:ext cx="2860675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260475" y="3521075"/>
            <a:ext cx="2447925" cy="2747963"/>
            <a:chOff x="-3" y="-3"/>
            <a:chExt cx="1008" cy="3078"/>
          </a:xfrm>
        </p:grpSpPr>
        <p:grpSp>
          <p:nvGrpSpPr>
            <p:cNvPr id="69637" name="Group 6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69638" name="Group 7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69639" name="Rectangle 8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40" name="Rectangle 9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41" name="Group 10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69642" name="Rectangle 11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43" name="Rectangle 12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44" name="Group 13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69645" name="Rectangle 14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46" name="Rectangle 15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47" name="Group 16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69648" name="Rectangle 17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49" name="Rectangle 18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50" name="Group 19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69651" name="Rectangle 20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52" name="Rectangle 21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53" name="Group 22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69654" name="Rectangle 23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55" name="Rectangle 24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56" name="Group 25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69657" name="Rectangle 26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58" name="Rectangle 27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59" name="Group 28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69660" name="Rectangle 29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61" name="Rectangle 30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62" name="Group 31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69663" name="Rectangle 32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64" name="Rectangle 33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65" name="Group 34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69666" name="Rectangle 35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67" name="Rectangle 36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68" name="Group 37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69669" name="Rectangle 38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70" name="Rectangle 39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71" name="Group 40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69672" name="Rectangle 41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73" name="Rectangle 42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74" name="Group 43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69675" name="Rectangle 44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76" name="Rectangle 45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77" name="Group 46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69678" name="Rectangle 47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79" name="Rectangle 48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80" name="Group 49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69681" name="Rectangle 50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82" name="Rectangle 51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83" name="Group 52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69684" name="Rectangle 53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85" name="Rectangle 54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86" name="Group 55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69687" name="Rectangle 56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88" name="Rectangle 57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89" name="Group 58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69690" name="Rectangle 59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1" name="Rectangle 60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92" name="Group 61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69693" name="Rectangle 62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4" name="Rectangle 63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95" name="Group 64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69696" name="Rectangle 65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7" name="Rectangle 66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98" name="Group 67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69699" name="Rectangle 68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0" name="Rectangle 69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701" name="Group 70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69702" name="Rectangle 71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3" name="Rectangle 72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704" name="Group 73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69705" name="Rectangle 74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6" name="Rectangle 75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707" name="Group 76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69708" name="Rectangle 77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9" name="Rectangle 78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9710" name="Rectangle 79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0" name="Group 82"/>
          <p:cNvGrpSpPr/>
          <p:nvPr/>
        </p:nvGrpSpPr>
        <p:grpSpPr>
          <a:xfrm>
            <a:off x="5586413" y="3503613"/>
            <a:ext cx="782637" cy="333375"/>
            <a:chOff x="0" y="0"/>
            <a:chExt cx="334" cy="384"/>
          </a:xfrm>
        </p:grpSpPr>
        <p:sp>
          <p:nvSpPr>
            <p:cNvPr id="69712" name="Rectangle 83"/>
            <p:cNvSpPr/>
            <p:nvPr/>
          </p:nvSpPr>
          <p:spPr>
            <a:xfrm>
              <a:off x="43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row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69713" name="Rectangle 84"/>
            <p:cNvSpPr/>
            <p:nvPr/>
          </p:nvSpPr>
          <p:spPr>
            <a:xfrm>
              <a:off x="0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1" name="Group 85"/>
          <p:cNvGrpSpPr/>
          <p:nvPr/>
        </p:nvGrpSpPr>
        <p:grpSpPr>
          <a:xfrm>
            <a:off x="6369050" y="3503613"/>
            <a:ext cx="784225" cy="333375"/>
            <a:chOff x="334" y="0"/>
            <a:chExt cx="334" cy="384"/>
          </a:xfrm>
        </p:grpSpPr>
        <p:sp>
          <p:nvSpPr>
            <p:cNvPr id="69715" name="Rectangle 86"/>
            <p:cNvSpPr/>
            <p:nvPr/>
          </p:nvSpPr>
          <p:spPr>
            <a:xfrm>
              <a:off x="377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col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69716" name="Rectangle 87"/>
            <p:cNvSpPr/>
            <p:nvPr/>
          </p:nvSpPr>
          <p:spPr>
            <a:xfrm>
              <a:off x="334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272" name="Group 88"/>
          <p:cNvGrpSpPr/>
          <p:nvPr/>
        </p:nvGrpSpPr>
        <p:grpSpPr>
          <a:xfrm>
            <a:off x="7153275" y="3503613"/>
            <a:ext cx="782638" cy="333375"/>
            <a:chOff x="668" y="0"/>
            <a:chExt cx="334" cy="384"/>
          </a:xfrm>
        </p:grpSpPr>
        <p:sp>
          <p:nvSpPr>
            <p:cNvPr id="69718" name="Rectangle 89"/>
            <p:cNvSpPr/>
            <p:nvPr/>
          </p:nvSpPr>
          <p:spPr>
            <a:xfrm>
              <a:off x="711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69719" name="Rectangle 90"/>
            <p:cNvSpPr/>
            <p:nvPr/>
          </p:nvSpPr>
          <p:spPr>
            <a:xfrm>
              <a:off x="668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331"/>
          <p:cNvGrpSpPr/>
          <p:nvPr/>
        </p:nvGrpSpPr>
        <p:grpSpPr>
          <a:xfrm>
            <a:off x="5586413" y="3836988"/>
            <a:ext cx="2349500" cy="333375"/>
            <a:chOff x="3519" y="2417"/>
            <a:chExt cx="1480" cy="210"/>
          </a:xfrm>
        </p:grpSpPr>
        <p:grpSp>
          <p:nvGrpSpPr>
            <p:cNvPr id="69721" name="Group 91"/>
            <p:cNvGrpSpPr/>
            <p:nvPr/>
          </p:nvGrpSpPr>
          <p:grpSpPr>
            <a:xfrm>
              <a:off x="3519" y="2417"/>
              <a:ext cx="493" cy="210"/>
              <a:chOff x="0" y="384"/>
              <a:chExt cx="334" cy="384"/>
            </a:xfrm>
          </p:grpSpPr>
          <p:sp>
            <p:nvSpPr>
              <p:cNvPr id="69722" name="Rectangle 92"/>
              <p:cNvSpPr/>
              <p:nvPr/>
            </p:nvSpPr>
            <p:spPr>
              <a:xfrm>
                <a:off x="43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3" name="Rectangle 93"/>
              <p:cNvSpPr/>
              <p:nvPr/>
            </p:nvSpPr>
            <p:spPr>
              <a:xfrm>
                <a:off x="0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24" name="Group 94"/>
            <p:cNvGrpSpPr/>
            <p:nvPr/>
          </p:nvGrpSpPr>
          <p:grpSpPr>
            <a:xfrm>
              <a:off x="4012" y="2417"/>
              <a:ext cx="494" cy="210"/>
              <a:chOff x="334" y="384"/>
              <a:chExt cx="334" cy="384"/>
            </a:xfrm>
          </p:grpSpPr>
          <p:sp>
            <p:nvSpPr>
              <p:cNvPr id="69725" name="Rectangle 95"/>
              <p:cNvSpPr/>
              <p:nvPr/>
            </p:nvSpPr>
            <p:spPr>
              <a:xfrm>
                <a:off x="377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6" name="Rectangle 96"/>
              <p:cNvSpPr/>
              <p:nvPr/>
            </p:nvSpPr>
            <p:spPr>
              <a:xfrm>
                <a:off x="334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27" name="Group 97"/>
            <p:cNvGrpSpPr/>
            <p:nvPr/>
          </p:nvGrpSpPr>
          <p:grpSpPr>
            <a:xfrm>
              <a:off x="4506" y="2417"/>
              <a:ext cx="493" cy="210"/>
              <a:chOff x="668" y="384"/>
              <a:chExt cx="334" cy="384"/>
            </a:xfrm>
          </p:grpSpPr>
          <p:sp>
            <p:nvSpPr>
              <p:cNvPr id="69728" name="Rectangle 98"/>
              <p:cNvSpPr/>
              <p:nvPr/>
            </p:nvSpPr>
            <p:spPr>
              <a:xfrm>
                <a:off x="711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-12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9" name="Rectangle 99"/>
              <p:cNvSpPr/>
              <p:nvPr/>
            </p:nvSpPr>
            <p:spPr>
              <a:xfrm>
                <a:off x="668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78" name="Group 332"/>
          <p:cNvGrpSpPr/>
          <p:nvPr/>
        </p:nvGrpSpPr>
        <p:grpSpPr>
          <a:xfrm>
            <a:off x="5586413" y="4170363"/>
            <a:ext cx="2349500" cy="333375"/>
            <a:chOff x="3519" y="2627"/>
            <a:chExt cx="1480" cy="210"/>
          </a:xfrm>
        </p:grpSpPr>
        <p:grpSp>
          <p:nvGrpSpPr>
            <p:cNvPr id="69731" name="Group 100"/>
            <p:cNvGrpSpPr/>
            <p:nvPr/>
          </p:nvGrpSpPr>
          <p:grpSpPr>
            <a:xfrm>
              <a:off x="3519" y="2627"/>
              <a:ext cx="493" cy="210"/>
              <a:chOff x="0" y="768"/>
              <a:chExt cx="334" cy="384"/>
            </a:xfrm>
          </p:grpSpPr>
          <p:sp>
            <p:nvSpPr>
              <p:cNvPr id="69732" name="Rectangle 101"/>
              <p:cNvSpPr/>
              <p:nvPr/>
            </p:nvSpPr>
            <p:spPr>
              <a:xfrm>
                <a:off x="43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33" name="Rectangle 102"/>
              <p:cNvSpPr/>
              <p:nvPr/>
            </p:nvSpPr>
            <p:spPr>
              <a:xfrm>
                <a:off x="0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34" name="Group 103"/>
            <p:cNvGrpSpPr/>
            <p:nvPr/>
          </p:nvGrpSpPr>
          <p:grpSpPr>
            <a:xfrm>
              <a:off x="4012" y="2627"/>
              <a:ext cx="494" cy="210"/>
              <a:chOff x="334" y="768"/>
              <a:chExt cx="334" cy="384"/>
            </a:xfrm>
          </p:grpSpPr>
          <p:sp>
            <p:nvSpPr>
              <p:cNvPr id="69735" name="Rectangle 104"/>
              <p:cNvSpPr/>
              <p:nvPr/>
            </p:nvSpPr>
            <p:spPr>
              <a:xfrm>
                <a:off x="377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36" name="Rectangle 105"/>
              <p:cNvSpPr/>
              <p:nvPr/>
            </p:nvSpPr>
            <p:spPr>
              <a:xfrm>
                <a:off x="334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37" name="Group 106"/>
            <p:cNvGrpSpPr/>
            <p:nvPr/>
          </p:nvGrpSpPr>
          <p:grpSpPr>
            <a:xfrm>
              <a:off x="4506" y="2627"/>
              <a:ext cx="493" cy="210"/>
              <a:chOff x="668" y="768"/>
              <a:chExt cx="334" cy="384"/>
            </a:xfrm>
          </p:grpSpPr>
          <p:sp>
            <p:nvSpPr>
              <p:cNvPr id="69738" name="Rectangle 107"/>
              <p:cNvSpPr/>
              <p:nvPr/>
            </p:nvSpPr>
            <p:spPr>
              <a:xfrm>
                <a:off x="711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39" name="Rectangle 108"/>
              <p:cNvSpPr/>
              <p:nvPr/>
            </p:nvSpPr>
            <p:spPr>
              <a:xfrm>
                <a:off x="668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82" name="Group 333"/>
          <p:cNvGrpSpPr/>
          <p:nvPr/>
        </p:nvGrpSpPr>
        <p:grpSpPr>
          <a:xfrm>
            <a:off x="5586413" y="4503738"/>
            <a:ext cx="2349500" cy="333375"/>
            <a:chOff x="3519" y="2837"/>
            <a:chExt cx="1480" cy="210"/>
          </a:xfrm>
        </p:grpSpPr>
        <p:grpSp>
          <p:nvGrpSpPr>
            <p:cNvPr id="69741" name="Group 109"/>
            <p:cNvGrpSpPr/>
            <p:nvPr/>
          </p:nvGrpSpPr>
          <p:grpSpPr>
            <a:xfrm>
              <a:off x="3519" y="2837"/>
              <a:ext cx="493" cy="210"/>
              <a:chOff x="0" y="1152"/>
              <a:chExt cx="334" cy="384"/>
            </a:xfrm>
          </p:grpSpPr>
          <p:sp>
            <p:nvSpPr>
              <p:cNvPr id="69742" name="Rectangle 110"/>
              <p:cNvSpPr/>
              <p:nvPr/>
            </p:nvSpPr>
            <p:spPr>
              <a:xfrm>
                <a:off x="43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43" name="Rectangle 111"/>
              <p:cNvSpPr/>
              <p:nvPr/>
            </p:nvSpPr>
            <p:spPr>
              <a:xfrm>
                <a:off x="0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44" name="Group 112"/>
            <p:cNvGrpSpPr/>
            <p:nvPr/>
          </p:nvGrpSpPr>
          <p:grpSpPr>
            <a:xfrm>
              <a:off x="4012" y="2837"/>
              <a:ext cx="494" cy="210"/>
              <a:chOff x="334" y="1152"/>
              <a:chExt cx="334" cy="384"/>
            </a:xfrm>
          </p:grpSpPr>
          <p:sp>
            <p:nvSpPr>
              <p:cNvPr id="69745" name="Rectangle 113"/>
              <p:cNvSpPr/>
              <p:nvPr/>
            </p:nvSpPr>
            <p:spPr>
              <a:xfrm>
                <a:off x="377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46" name="Rectangle 114"/>
              <p:cNvSpPr/>
              <p:nvPr/>
            </p:nvSpPr>
            <p:spPr>
              <a:xfrm>
                <a:off x="334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47" name="Group 115"/>
            <p:cNvGrpSpPr/>
            <p:nvPr/>
          </p:nvGrpSpPr>
          <p:grpSpPr>
            <a:xfrm>
              <a:off x="4506" y="2837"/>
              <a:ext cx="493" cy="210"/>
              <a:chOff x="668" y="1152"/>
              <a:chExt cx="334" cy="384"/>
            </a:xfrm>
          </p:grpSpPr>
          <p:sp>
            <p:nvSpPr>
              <p:cNvPr id="69748" name="Rectangle 116"/>
              <p:cNvSpPr/>
              <p:nvPr/>
            </p:nvSpPr>
            <p:spPr>
              <a:xfrm>
                <a:off x="711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49" name="Rectangle 117"/>
              <p:cNvSpPr/>
              <p:nvPr/>
            </p:nvSpPr>
            <p:spPr>
              <a:xfrm>
                <a:off x="668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86" name="Group 334"/>
          <p:cNvGrpSpPr/>
          <p:nvPr/>
        </p:nvGrpSpPr>
        <p:grpSpPr>
          <a:xfrm>
            <a:off x="5586413" y="4837113"/>
            <a:ext cx="2349500" cy="331787"/>
            <a:chOff x="3519" y="3047"/>
            <a:chExt cx="1480" cy="209"/>
          </a:xfrm>
        </p:grpSpPr>
        <p:grpSp>
          <p:nvGrpSpPr>
            <p:cNvPr id="69751" name="Group 118"/>
            <p:cNvGrpSpPr/>
            <p:nvPr/>
          </p:nvGrpSpPr>
          <p:grpSpPr>
            <a:xfrm>
              <a:off x="3519" y="3047"/>
              <a:ext cx="493" cy="209"/>
              <a:chOff x="0" y="1536"/>
              <a:chExt cx="334" cy="384"/>
            </a:xfrm>
          </p:grpSpPr>
          <p:sp>
            <p:nvSpPr>
              <p:cNvPr id="69752" name="Rectangle 119"/>
              <p:cNvSpPr/>
              <p:nvPr/>
            </p:nvSpPr>
            <p:spPr>
              <a:xfrm>
                <a:off x="43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53" name="Rectangle 120"/>
              <p:cNvSpPr/>
              <p:nvPr/>
            </p:nvSpPr>
            <p:spPr>
              <a:xfrm>
                <a:off x="0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54" name="Group 121"/>
            <p:cNvGrpSpPr/>
            <p:nvPr/>
          </p:nvGrpSpPr>
          <p:grpSpPr>
            <a:xfrm>
              <a:off x="4012" y="3047"/>
              <a:ext cx="494" cy="209"/>
              <a:chOff x="334" y="1536"/>
              <a:chExt cx="334" cy="384"/>
            </a:xfrm>
          </p:grpSpPr>
          <p:sp>
            <p:nvSpPr>
              <p:cNvPr id="69755" name="Rectangle 122"/>
              <p:cNvSpPr/>
              <p:nvPr/>
            </p:nvSpPr>
            <p:spPr>
              <a:xfrm>
                <a:off x="377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56" name="Rectangle 123"/>
              <p:cNvSpPr/>
              <p:nvPr/>
            </p:nvSpPr>
            <p:spPr>
              <a:xfrm>
                <a:off x="334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57" name="Group 124"/>
            <p:cNvGrpSpPr/>
            <p:nvPr/>
          </p:nvGrpSpPr>
          <p:grpSpPr>
            <a:xfrm>
              <a:off x="4506" y="3047"/>
              <a:ext cx="493" cy="209"/>
              <a:chOff x="668" y="1536"/>
              <a:chExt cx="334" cy="384"/>
            </a:xfrm>
          </p:grpSpPr>
          <p:sp>
            <p:nvSpPr>
              <p:cNvPr id="69758" name="Rectangle 125"/>
              <p:cNvSpPr/>
              <p:nvPr/>
            </p:nvSpPr>
            <p:spPr>
              <a:xfrm>
                <a:off x="711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9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59" name="Rectangle 126"/>
              <p:cNvSpPr/>
              <p:nvPr/>
            </p:nvSpPr>
            <p:spPr>
              <a:xfrm>
                <a:off x="668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92" name="Group 335"/>
          <p:cNvGrpSpPr/>
          <p:nvPr/>
        </p:nvGrpSpPr>
        <p:grpSpPr>
          <a:xfrm>
            <a:off x="5586413" y="5168900"/>
            <a:ext cx="2349500" cy="333375"/>
            <a:chOff x="3519" y="3256"/>
            <a:chExt cx="1480" cy="210"/>
          </a:xfrm>
        </p:grpSpPr>
        <p:grpSp>
          <p:nvGrpSpPr>
            <p:cNvPr id="69761" name="Group 127"/>
            <p:cNvGrpSpPr/>
            <p:nvPr/>
          </p:nvGrpSpPr>
          <p:grpSpPr>
            <a:xfrm>
              <a:off x="3519" y="3256"/>
              <a:ext cx="493" cy="210"/>
              <a:chOff x="0" y="1920"/>
              <a:chExt cx="334" cy="384"/>
            </a:xfrm>
          </p:grpSpPr>
          <p:sp>
            <p:nvSpPr>
              <p:cNvPr id="69762" name="Rectangle 128"/>
              <p:cNvSpPr/>
              <p:nvPr/>
            </p:nvSpPr>
            <p:spPr>
              <a:xfrm>
                <a:off x="43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63" name="Rectangle 129"/>
              <p:cNvSpPr/>
              <p:nvPr/>
            </p:nvSpPr>
            <p:spPr>
              <a:xfrm>
                <a:off x="0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64" name="Group 130"/>
            <p:cNvGrpSpPr/>
            <p:nvPr/>
          </p:nvGrpSpPr>
          <p:grpSpPr>
            <a:xfrm>
              <a:off x="4012" y="3256"/>
              <a:ext cx="494" cy="210"/>
              <a:chOff x="334" y="1920"/>
              <a:chExt cx="334" cy="384"/>
            </a:xfrm>
          </p:grpSpPr>
          <p:sp>
            <p:nvSpPr>
              <p:cNvPr id="69765" name="Rectangle 131"/>
              <p:cNvSpPr/>
              <p:nvPr/>
            </p:nvSpPr>
            <p:spPr>
              <a:xfrm>
                <a:off x="377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66" name="Rectangle 132"/>
              <p:cNvSpPr/>
              <p:nvPr/>
            </p:nvSpPr>
            <p:spPr>
              <a:xfrm>
                <a:off x="334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67" name="Group 133"/>
            <p:cNvGrpSpPr/>
            <p:nvPr/>
          </p:nvGrpSpPr>
          <p:grpSpPr>
            <a:xfrm>
              <a:off x="4506" y="3256"/>
              <a:ext cx="493" cy="210"/>
              <a:chOff x="668" y="1920"/>
              <a:chExt cx="334" cy="384"/>
            </a:xfrm>
          </p:grpSpPr>
          <p:sp>
            <p:nvSpPr>
              <p:cNvPr id="69768" name="Rectangle 134"/>
              <p:cNvSpPr/>
              <p:nvPr/>
            </p:nvSpPr>
            <p:spPr>
              <a:xfrm>
                <a:off x="711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-8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69" name="Rectangle 135"/>
              <p:cNvSpPr/>
              <p:nvPr/>
            </p:nvSpPr>
            <p:spPr>
              <a:xfrm>
                <a:off x="668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96" name="Group 336"/>
          <p:cNvGrpSpPr/>
          <p:nvPr/>
        </p:nvGrpSpPr>
        <p:grpSpPr>
          <a:xfrm>
            <a:off x="5586413" y="5502275"/>
            <a:ext cx="2349500" cy="333375"/>
            <a:chOff x="3519" y="3466"/>
            <a:chExt cx="1480" cy="210"/>
          </a:xfrm>
        </p:grpSpPr>
        <p:grpSp>
          <p:nvGrpSpPr>
            <p:cNvPr id="69771" name="Group 136"/>
            <p:cNvGrpSpPr/>
            <p:nvPr/>
          </p:nvGrpSpPr>
          <p:grpSpPr>
            <a:xfrm>
              <a:off x="3519" y="3466"/>
              <a:ext cx="493" cy="210"/>
              <a:chOff x="0" y="2304"/>
              <a:chExt cx="334" cy="384"/>
            </a:xfrm>
          </p:grpSpPr>
          <p:sp>
            <p:nvSpPr>
              <p:cNvPr id="69772" name="Rectangle 137"/>
              <p:cNvSpPr/>
              <p:nvPr/>
            </p:nvSpPr>
            <p:spPr>
              <a:xfrm>
                <a:off x="43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73" name="Rectangle 138"/>
              <p:cNvSpPr/>
              <p:nvPr/>
            </p:nvSpPr>
            <p:spPr>
              <a:xfrm>
                <a:off x="0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74" name="Group 139"/>
            <p:cNvGrpSpPr/>
            <p:nvPr/>
          </p:nvGrpSpPr>
          <p:grpSpPr>
            <a:xfrm>
              <a:off x="4012" y="3466"/>
              <a:ext cx="494" cy="210"/>
              <a:chOff x="334" y="2304"/>
              <a:chExt cx="334" cy="384"/>
            </a:xfrm>
          </p:grpSpPr>
          <p:sp>
            <p:nvSpPr>
              <p:cNvPr id="69775" name="Rectangle 140"/>
              <p:cNvSpPr/>
              <p:nvPr/>
            </p:nvSpPr>
            <p:spPr>
              <a:xfrm>
                <a:off x="377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76" name="Rectangle 141"/>
              <p:cNvSpPr/>
              <p:nvPr/>
            </p:nvSpPr>
            <p:spPr>
              <a:xfrm>
                <a:off x="334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77" name="Group 142"/>
            <p:cNvGrpSpPr/>
            <p:nvPr/>
          </p:nvGrpSpPr>
          <p:grpSpPr>
            <a:xfrm>
              <a:off x="4506" y="3466"/>
              <a:ext cx="493" cy="210"/>
              <a:chOff x="668" y="2304"/>
              <a:chExt cx="334" cy="384"/>
            </a:xfrm>
          </p:grpSpPr>
          <p:sp>
            <p:nvSpPr>
              <p:cNvPr id="69778" name="Rectangle 143"/>
              <p:cNvSpPr/>
              <p:nvPr/>
            </p:nvSpPr>
            <p:spPr>
              <a:xfrm>
                <a:off x="711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79" name="Rectangle 144"/>
              <p:cNvSpPr/>
              <p:nvPr/>
            </p:nvSpPr>
            <p:spPr>
              <a:xfrm>
                <a:off x="668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720" name="Group 337"/>
          <p:cNvGrpSpPr/>
          <p:nvPr/>
        </p:nvGrpSpPr>
        <p:grpSpPr>
          <a:xfrm>
            <a:off x="5586413" y="5835650"/>
            <a:ext cx="2349500" cy="333375"/>
            <a:chOff x="3519" y="3676"/>
            <a:chExt cx="1480" cy="210"/>
          </a:xfrm>
        </p:grpSpPr>
        <p:grpSp>
          <p:nvGrpSpPr>
            <p:cNvPr id="69781" name="Group 145"/>
            <p:cNvGrpSpPr/>
            <p:nvPr/>
          </p:nvGrpSpPr>
          <p:grpSpPr>
            <a:xfrm>
              <a:off x="3519" y="3676"/>
              <a:ext cx="493" cy="210"/>
              <a:chOff x="0" y="2688"/>
              <a:chExt cx="334" cy="384"/>
            </a:xfrm>
          </p:grpSpPr>
          <p:sp>
            <p:nvSpPr>
              <p:cNvPr id="69782" name="Rectangle 146"/>
              <p:cNvSpPr/>
              <p:nvPr/>
            </p:nvSpPr>
            <p:spPr>
              <a:xfrm>
                <a:off x="43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83" name="Rectangle 147"/>
              <p:cNvSpPr/>
              <p:nvPr/>
            </p:nvSpPr>
            <p:spPr>
              <a:xfrm>
                <a:off x="0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84" name="Group 148"/>
            <p:cNvGrpSpPr/>
            <p:nvPr/>
          </p:nvGrpSpPr>
          <p:grpSpPr>
            <a:xfrm>
              <a:off x="4012" y="3676"/>
              <a:ext cx="494" cy="210"/>
              <a:chOff x="334" y="2688"/>
              <a:chExt cx="334" cy="384"/>
            </a:xfrm>
          </p:grpSpPr>
          <p:sp>
            <p:nvSpPr>
              <p:cNvPr id="69785" name="Rectangle 149"/>
              <p:cNvSpPr/>
              <p:nvPr/>
            </p:nvSpPr>
            <p:spPr>
              <a:xfrm>
                <a:off x="377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86" name="Rectangle 150"/>
              <p:cNvSpPr/>
              <p:nvPr/>
            </p:nvSpPr>
            <p:spPr>
              <a:xfrm>
                <a:off x="334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787" name="Group 151"/>
            <p:cNvGrpSpPr/>
            <p:nvPr/>
          </p:nvGrpSpPr>
          <p:grpSpPr>
            <a:xfrm>
              <a:off x="4506" y="3676"/>
              <a:ext cx="493" cy="210"/>
              <a:chOff x="668" y="2688"/>
              <a:chExt cx="334" cy="384"/>
            </a:xfrm>
          </p:grpSpPr>
          <p:sp>
            <p:nvSpPr>
              <p:cNvPr id="69788" name="Rectangle 152"/>
              <p:cNvSpPr/>
              <p:nvPr/>
            </p:nvSpPr>
            <p:spPr>
              <a:xfrm>
                <a:off x="711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7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89" name="Rectangle 153"/>
              <p:cNvSpPr/>
              <p:nvPr/>
            </p:nvSpPr>
            <p:spPr>
              <a:xfrm>
                <a:off x="668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280" name="Rectangle 154"/>
          <p:cNvSpPr/>
          <p:nvPr/>
        </p:nvSpPr>
        <p:spPr>
          <a:xfrm>
            <a:off x="5580063" y="3500438"/>
            <a:ext cx="2362200" cy="2671762"/>
          </a:xfrm>
          <a:prstGeom prst="rect">
            <a:avLst/>
          </a:prstGeom>
          <a:noFill/>
          <a:ln w="9525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8689" name="AutoShape 157"/>
          <p:cNvSpPr/>
          <p:nvPr/>
        </p:nvSpPr>
        <p:spPr>
          <a:xfrm rot="-5400000" flipH="1">
            <a:off x="4302125" y="195421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730" name="Group 312"/>
          <p:cNvGrpSpPr/>
          <p:nvPr/>
        </p:nvGrpSpPr>
        <p:grpSpPr>
          <a:xfrm>
            <a:off x="828675" y="5559425"/>
            <a:ext cx="360363" cy="396875"/>
            <a:chOff x="839" y="4050"/>
            <a:chExt cx="236" cy="305"/>
          </a:xfrm>
        </p:grpSpPr>
        <p:sp>
          <p:nvSpPr>
            <p:cNvPr id="69793" name="Oval 311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94" name="Text Box 310"/>
            <p:cNvSpPr txBox="1"/>
            <p:nvPr/>
          </p:nvSpPr>
          <p:spPr>
            <a:xfrm>
              <a:off x="848" y="4050"/>
              <a:ext cx="227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1" name="Group 313"/>
          <p:cNvGrpSpPr/>
          <p:nvPr/>
        </p:nvGrpSpPr>
        <p:grpSpPr>
          <a:xfrm>
            <a:off x="865188" y="3803650"/>
            <a:ext cx="323850" cy="396875"/>
            <a:chOff x="839" y="4050"/>
            <a:chExt cx="236" cy="297"/>
          </a:xfrm>
        </p:grpSpPr>
        <p:sp>
          <p:nvSpPr>
            <p:cNvPr id="69796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797" name="Text Box 315"/>
            <p:cNvSpPr txBox="1"/>
            <p:nvPr/>
          </p:nvSpPr>
          <p:spPr>
            <a:xfrm>
              <a:off x="848" y="4050"/>
              <a:ext cx="227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8" name="Group 316"/>
          <p:cNvGrpSpPr/>
          <p:nvPr/>
        </p:nvGrpSpPr>
        <p:grpSpPr>
          <a:xfrm>
            <a:off x="871538" y="4883150"/>
            <a:ext cx="317500" cy="396875"/>
            <a:chOff x="839" y="4050"/>
            <a:chExt cx="236" cy="331"/>
          </a:xfrm>
        </p:grpSpPr>
        <p:sp>
          <p:nvSpPr>
            <p:cNvPr id="69799" name="Oval 317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800" name="Text Box 318"/>
            <p:cNvSpPr txBox="1"/>
            <p:nvPr/>
          </p:nvSpPr>
          <p:spPr>
            <a:xfrm>
              <a:off x="848" y="4050"/>
              <a:ext cx="227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9" name="Group 319"/>
          <p:cNvGrpSpPr/>
          <p:nvPr/>
        </p:nvGrpSpPr>
        <p:grpSpPr>
          <a:xfrm>
            <a:off x="828675" y="5907088"/>
            <a:ext cx="360363" cy="396875"/>
            <a:chOff x="839" y="4050"/>
            <a:chExt cx="236" cy="297"/>
          </a:xfrm>
        </p:grpSpPr>
        <p:sp>
          <p:nvSpPr>
            <p:cNvPr id="69802" name="Oval 320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803" name="Text Box 321"/>
            <p:cNvSpPr txBox="1"/>
            <p:nvPr/>
          </p:nvSpPr>
          <p:spPr>
            <a:xfrm>
              <a:off x="848" y="4050"/>
              <a:ext cx="227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0" name="Group 322"/>
          <p:cNvGrpSpPr/>
          <p:nvPr/>
        </p:nvGrpSpPr>
        <p:grpSpPr>
          <a:xfrm>
            <a:off x="857250" y="4508500"/>
            <a:ext cx="360363" cy="396875"/>
            <a:chOff x="839" y="4050"/>
            <a:chExt cx="236" cy="305"/>
          </a:xfrm>
        </p:grpSpPr>
        <p:sp>
          <p:nvSpPr>
            <p:cNvPr id="69805" name="Oval 323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806" name="Text Box 324"/>
            <p:cNvSpPr txBox="1"/>
            <p:nvPr/>
          </p:nvSpPr>
          <p:spPr>
            <a:xfrm>
              <a:off x="848" y="4050"/>
              <a:ext cx="227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7" name="Group 325"/>
          <p:cNvGrpSpPr/>
          <p:nvPr/>
        </p:nvGrpSpPr>
        <p:grpSpPr>
          <a:xfrm>
            <a:off x="857250" y="4178300"/>
            <a:ext cx="360363" cy="396875"/>
            <a:chOff x="839" y="4050"/>
            <a:chExt cx="236" cy="305"/>
          </a:xfrm>
        </p:grpSpPr>
        <p:sp>
          <p:nvSpPr>
            <p:cNvPr id="69808" name="Oval 326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809" name="Text Box 327"/>
            <p:cNvSpPr txBox="1"/>
            <p:nvPr/>
          </p:nvSpPr>
          <p:spPr>
            <a:xfrm>
              <a:off x="848" y="4050"/>
              <a:ext cx="227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8" name="Group 328"/>
          <p:cNvGrpSpPr/>
          <p:nvPr/>
        </p:nvGrpSpPr>
        <p:grpSpPr>
          <a:xfrm>
            <a:off x="828675" y="5229225"/>
            <a:ext cx="360363" cy="396875"/>
            <a:chOff x="839" y="4050"/>
            <a:chExt cx="236" cy="305"/>
          </a:xfrm>
        </p:grpSpPr>
        <p:sp>
          <p:nvSpPr>
            <p:cNvPr id="69811" name="Oval 329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812" name="Text Box 330"/>
            <p:cNvSpPr txBox="1"/>
            <p:nvPr/>
          </p:nvSpPr>
          <p:spPr>
            <a:xfrm>
              <a:off x="848" y="4050"/>
              <a:ext cx="227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813" name="右箭头 181">
            <a:hlinkClick r:id="" action="ppaction://hlinkshowjump?jump=nextslide"/>
          </p:cNvPr>
          <p:cNvSpPr/>
          <p:nvPr/>
        </p:nvSpPr>
        <p:spPr>
          <a:xfrm>
            <a:off x="8072438" y="6357938"/>
            <a:ext cx="714375" cy="357187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  <p:bldP spid="2868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矩阵转置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539750" y="1295400"/>
            <a:ext cx="8604250" cy="5334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/>
              <a:t>/</a:t>
            </a:r>
            <a:r>
              <a:rPr lang="en-US" altLang="zh-CN" sz="2000" b="1" dirty="0">
                <a:latin typeface="Courier New" panose="02070309020205020404" pitchFamily="49" charset="0"/>
              </a:rPr>
              <a:t>TSMatrix TransMatrix(TSMatrix A,TSMatrix B)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/>
              <a:t>{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zh-CN" altLang="en-US" sz="2000" b="1" dirty="0"/>
              <a:t>采用三元组表方式存储，实现矩阵的转置</a:t>
            </a:r>
            <a:endParaRPr lang="zh-CN" altLang="en-US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B.m=A.n;   B.n=A.m;   B.len=A.len;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if(B.len)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{q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Courier New" panose="02070309020205020404" pitchFamily="49" charset="0"/>
              </a:rPr>
              <a:t>l;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for(j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Courier New" panose="02070309020205020404" pitchFamily="49" charset="0"/>
              </a:rPr>
              <a:t>1;j</a:t>
            </a:r>
            <a:r>
              <a:rPr lang="zh-CN" altLang="en-US" sz="2000" b="1" dirty="0">
                <a:latin typeface="宋体" panose="02010600030101010101" pitchFamily="2" charset="-122"/>
              </a:rPr>
              <a:t>＜＝</a:t>
            </a:r>
            <a:r>
              <a:rPr lang="en-US" altLang="zh-CN" sz="2000" b="1" dirty="0">
                <a:latin typeface="Courier New" panose="02070309020205020404" pitchFamily="49" charset="0"/>
              </a:rPr>
              <a:t>A.n;j++)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for(p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Courier New" panose="02070309020205020404" pitchFamily="49" charset="0"/>
              </a:rPr>
              <a:t>1;p</a:t>
            </a:r>
            <a:r>
              <a:rPr lang="zh-CN" altLang="en-US" sz="2000" b="1" dirty="0">
                <a:latin typeface="宋体" panose="02010600030101010101" pitchFamily="2" charset="-122"/>
              </a:rPr>
              <a:t>＜＝</a:t>
            </a:r>
            <a:r>
              <a:rPr lang="en-US" altLang="zh-CN" sz="2000" b="1" dirty="0">
                <a:latin typeface="Courier New" panose="02070309020205020404" pitchFamily="49" charset="0"/>
              </a:rPr>
              <a:t>A.len; ++p)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if(A.data[p]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col==j)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{B.data[q]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row=A.data[p]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col;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 B.data[q]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col=A.data[p]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row;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 B.data[q]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e=A.data[p]</a:t>
            </a:r>
            <a:r>
              <a:rPr lang="zh-CN" altLang="en-US" sz="2000" b="1" dirty="0">
                <a:latin typeface="宋体" panose="02010600030101010101" pitchFamily="2" charset="-122"/>
              </a:rPr>
              <a:t>．</a:t>
            </a:r>
            <a:r>
              <a:rPr lang="en-US" altLang="zh-CN" sz="2000" b="1" dirty="0">
                <a:latin typeface="Courier New" panose="02070309020205020404" pitchFamily="49" charset="0"/>
              </a:rPr>
              <a:t>e;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q++;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}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}</a:t>
            </a:r>
            <a:endParaRPr lang="en-US" altLang="zh-CN" sz="2000" b="1" dirty="0"/>
          </a:p>
          <a:p>
            <a:pPr algn="just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return B;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}</a:t>
            </a:r>
            <a:r>
              <a:rPr lang="en-US" altLang="zh-CN" sz="2000" b="1" dirty="0">
                <a:latin typeface="宋体" panose="02010600030101010101" pitchFamily="2" charset="-122"/>
              </a:rPr>
              <a:t>∥</a:t>
            </a:r>
            <a:r>
              <a:rPr lang="en-US" altLang="zh-CN" sz="2000" b="1" dirty="0">
                <a:latin typeface="Courier New" panose="02070309020205020404" pitchFamily="49" charset="0"/>
              </a:rPr>
              <a:t>TransMatrix</a:t>
            </a:r>
            <a:r>
              <a:rPr lang="en-US" altLang="zh-CN" sz="2000" b="1" dirty="0"/>
              <a:t> </a:t>
            </a:r>
            <a:endParaRPr lang="en-US" altLang="zh-CN" sz="2000" b="1" dirty="0"/>
          </a:p>
        </p:txBody>
      </p:sp>
      <p:sp>
        <p:nvSpPr>
          <p:cNvPr id="71683" name="左箭头 3">
            <a:hlinkClick r:id="" action="ppaction://hlinkshowjump?jump=previousslide"/>
          </p:cNvPr>
          <p:cNvSpPr/>
          <p:nvPr/>
        </p:nvSpPr>
        <p:spPr>
          <a:xfrm>
            <a:off x="8072438" y="6286500"/>
            <a:ext cx="785812" cy="357188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4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charRg st="4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charRg st="4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char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4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7">
                                            <p:txEl>
                                              <p:charRg st="14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7">
                                            <p:txEl>
                                              <p:charRg st="14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7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7">
                                            <p:txEl>
                                              <p:charRg st="17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7">
                                            <p:txEl>
                                              <p:charRg st="17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20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7">
                                            <p:txEl>
                                              <p:charRg st="20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07">
                                            <p:txEl>
                                              <p:charRg st="20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24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07">
                                            <p:txEl>
                                              <p:charRg st="24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07">
                                            <p:txEl>
                                              <p:charRg st="24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28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07">
                                            <p:txEl>
                                              <p:charRg st="28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07">
                                            <p:txEl>
                                              <p:charRg st="28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19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07">
                                            <p:txEl>
                                              <p:charRg st="319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07">
                                            <p:txEl>
                                              <p:charRg st="319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35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07">
                                            <p:txEl>
                                              <p:charRg st="335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107">
                                            <p:txEl>
                                              <p:charRg st="335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4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107">
                                            <p:txEl>
                                              <p:charRg st="34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107">
                                            <p:txEl>
                                              <p:charRg st="34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107">
                                            <p:txEl>
                                              <p:charRg st="3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107">
                                            <p:txEl>
                                              <p:charRg st="356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70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107">
                                            <p:txEl>
                                              <p:charRg st="370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107">
                                            <p:txEl>
                                              <p:charRg st="370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算法分析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809625" y="1447800"/>
            <a:ext cx="7958138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/>
              <a:t>时间复杂度为：</a:t>
            </a:r>
            <a:r>
              <a:rPr lang="en-US" altLang="zh-CN" b="1" dirty="0">
                <a:solidFill>
                  <a:schemeClr val="folHlink"/>
                </a:solidFill>
              </a:rPr>
              <a:t>nu * tu</a:t>
            </a:r>
            <a:endParaRPr lang="en-US" altLang="zh-CN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/>
              <a:t>对于</a:t>
            </a:r>
            <a:r>
              <a:rPr lang="en-US" altLang="zh-CN" b="1" dirty="0"/>
              <a:t>mu * nu</a:t>
            </a:r>
            <a:r>
              <a:rPr lang="zh-CN" altLang="en-US" b="1" dirty="0"/>
              <a:t>矩阵，一般算法的时间复杂度为：</a:t>
            </a:r>
            <a:r>
              <a:rPr lang="en-US" altLang="zh-CN" b="1" dirty="0"/>
              <a:t>O(mu * nu)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/>
              <a:t>当非零元个数</a:t>
            </a:r>
            <a:r>
              <a:rPr lang="en-US" altLang="zh-CN" b="1" dirty="0"/>
              <a:t>tu </a:t>
            </a:r>
            <a:r>
              <a:rPr lang="zh-CN" altLang="en-US" b="1" dirty="0"/>
              <a:t>和 </a:t>
            </a:r>
            <a:r>
              <a:rPr lang="en-US" altLang="zh-CN" b="1" dirty="0"/>
              <a:t>mu * nu</a:t>
            </a:r>
            <a:r>
              <a:rPr lang="zh-CN" altLang="en-US" b="1" dirty="0"/>
              <a:t>同数量级时，该算法的时间复杂读为：</a:t>
            </a:r>
            <a:r>
              <a:rPr lang="en-US" altLang="zh-CN" b="1" dirty="0"/>
              <a:t>O(mu * nu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b="1" dirty="0"/>
              <a:t>这里每次找第</a:t>
            </a:r>
            <a:r>
              <a:rPr lang="en-US" altLang="zh-CN" b="1" dirty="0"/>
              <a:t>j</a:t>
            </a:r>
            <a:r>
              <a:rPr lang="zh-CN" altLang="en-US" b="1" dirty="0"/>
              <a:t>列的元素时，必须从头开始遍历。</a:t>
            </a:r>
            <a:r>
              <a:rPr lang="zh-CN" altLang="en-US" b="1" dirty="0">
                <a:solidFill>
                  <a:srgbClr val="FF0000"/>
                </a:solidFill>
              </a:rPr>
              <a:t>若知道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的每一行的非零元素的开始位置，就可把算法的时间复杂度降低。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charRg st="1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charRg st="1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5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charRg st="5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charRg st="5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9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charRg st="9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charRg st="9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2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三元组表的矩阵转置运算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260475" y="3521075"/>
            <a:ext cx="2447925" cy="2747963"/>
            <a:chOff x="-3" y="-3"/>
            <a:chExt cx="1008" cy="3078"/>
          </a:xfrm>
        </p:grpSpPr>
        <p:grpSp>
          <p:nvGrpSpPr>
            <p:cNvPr id="75779" name="Group 6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75780" name="Group 7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75781" name="Rectangle 8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82" name="Rectangle 9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83" name="Group 10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75784" name="Rectangle 11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85" name="Rectangle 12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86" name="Group 13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75787" name="Rectangle 14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88" name="Rectangle 15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89" name="Group 16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75790" name="Rectangle 17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1" name="Rectangle 18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92" name="Group 19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75793" name="Rectangle 20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4" name="Rectangle 21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95" name="Group 22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75796" name="Rectangle 23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7" name="Rectangle 24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798" name="Group 25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75799" name="Rectangle 26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0" name="Rectangle 27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01" name="Group 28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75802" name="Rectangle 29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3" name="Rectangle 30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04" name="Group 31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75805" name="Rectangle 32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6" name="Rectangle 33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07" name="Group 34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75808" name="Rectangle 35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9" name="Rectangle 36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10" name="Group 37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75811" name="Rectangle 38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2" name="Rectangle 39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13" name="Group 40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75814" name="Rectangle 41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5" name="Rectangle 42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16" name="Group 43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75817" name="Rectangle 44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8" name="Rectangle 45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19" name="Group 46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75820" name="Rectangle 47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1" name="Rectangle 48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22" name="Group 49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75823" name="Rectangle 50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4" name="Rectangle 51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25" name="Group 52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75826" name="Rectangle 53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7" name="Rectangle 54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28" name="Group 55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75829" name="Rectangle 56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0" name="Rectangle 57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31" name="Group 58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75832" name="Rectangle 59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3" name="Rectangle 60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34" name="Group 61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75835" name="Rectangle 62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6" name="Rectangle 63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37" name="Group 64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75838" name="Rectangle 65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9" name="Rectangle 66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40" name="Group 67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75841" name="Rectangle 68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42" name="Rectangle 69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43" name="Group 70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75844" name="Rectangle 71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45" name="Rectangle 72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46" name="Group 73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75847" name="Rectangle 74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48" name="Rectangle 75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849" name="Group 76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75850" name="Rectangle 77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51" name="Rectangle 78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5852" name="Rectangle 79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0" name="Group 82"/>
          <p:cNvGrpSpPr/>
          <p:nvPr/>
        </p:nvGrpSpPr>
        <p:grpSpPr>
          <a:xfrm>
            <a:off x="5586413" y="3503613"/>
            <a:ext cx="782637" cy="333375"/>
            <a:chOff x="0" y="0"/>
            <a:chExt cx="334" cy="384"/>
          </a:xfrm>
        </p:grpSpPr>
        <p:sp>
          <p:nvSpPr>
            <p:cNvPr id="75854" name="Rectangle 83"/>
            <p:cNvSpPr/>
            <p:nvPr/>
          </p:nvSpPr>
          <p:spPr>
            <a:xfrm>
              <a:off x="43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row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75855" name="Rectangle 84"/>
            <p:cNvSpPr/>
            <p:nvPr/>
          </p:nvSpPr>
          <p:spPr>
            <a:xfrm>
              <a:off x="0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1" name="Group 85"/>
          <p:cNvGrpSpPr/>
          <p:nvPr/>
        </p:nvGrpSpPr>
        <p:grpSpPr>
          <a:xfrm>
            <a:off x="6369050" y="3503613"/>
            <a:ext cx="784225" cy="333375"/>
            <a:chOff x="334" y="0"/>
            <a:chExt cx="334" cy="384"/>
          </a:xfrm>
        </p:grpSpPr>
        <p:sp>
          <p:nvSpPr>
            <p:cNvPr id="75857" name="Rectangle 86"/>
            <p:cNvSpPr/>
            <p:nvPr/>
          </p:nvSpPr>
          <p:spPr>
            <a:xfrm>
              <a:off x="377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col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75858" name="Rectangle 87"/>
            <p:cNvSpPr/>
            <p:nvPr/>
          </p:nvSpPr>
          <p:spPr>
            <a:xfrm>
              <a:off x="334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2" name="Group 88"/>
          <p:cNvGrpSpPr/>
          <p:nvPr/>
        </p:nvGrpSpPr>
        <p:grpSpPr>
          <a:xfrm>
            <a:off x="7153275" y="3503613"/>
            <a:ext cx="782638" cy="333375"/>
            <a:chOff x="668" y="0"/>
            <a:chExt cx="334" cy="384"/>
          </a:xfrm>
        </p:grpSpPr>
        <p:sp>
          <p:nvSpPr>
            <p:cNvPr id="75860" name="Rectangle 89"/>
            <p:cNvSpPr/>
            <p:nvPr/>
          </p:nvSpPr>
          <p:spPr>
            <a:xfrm>
              <a:off x="711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75861" name="Rectangle 90"/>
            <p:cNvSpPr/>
            <p:nvPr/>
          </p:nvSpPr>
          <p:spPr>
            <a:xfrm>
              <a:off x="668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331"/>
          <p:cNvGrpSpPr/>
          <p:nvPr/>
        </p:nvGrpSpPr>
        <p:grpSpPr>
          <a:xfrm>
            <a:off x="5586413" y="3836988"/>
            <a:ext cx="2349500" cy="333375"/>
            <a:chOff x="3519" y="2417"/>
            <a:chExt cx="1480" cy="210"/>
          </a:xfrm>
        </p:grpSpPr>
        <p:grpSp>
          <p:nvGrpSpPr>
            <p:cNvPr id="75863" name="Group 91"/>
            <p:cNvGrpSpPr/>
            <p:nvPr/>
          </p:nvGrpSpPr>
          <p:grpSpPr>
            <a:xfrm>
              <a:off x="3519" y="2417"/>
              <a:ext cx="493" cy="210"/>
              <a:chOff x="0" y="384"/>
              <a:chExt cx="334" cy="384"/>
            </a:xfrm>
          </p:grpSpPr>
          <p:sp>
            <p:nvSpPr>
              <p:cNvPr id="75864" name="Rectangle 92"/>
              <p:cNvSpPr/>
              <p:nvPr/>
            </p:nvSpPr>
            <p:spPr>
              <a:xfrm>
                <a:off x="43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65" name="Rectangle 93"/>
              <p:cNvSpPr/>
              <p:nvPr/>
            </p:nvSpPr>
            <p:spPr>
              <a:xfrm>
                <a:off x="0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66" name="Group 94"/>
            <p:cNvGrpSpPr/>
            <p:nvPr/>
          </p:nvGrpSpPr>
          <p:grpSpPr>
            <a:xfrm>
              <a:off x="4012" y="2417"/>
              <a:ext cx="494" cy="210"/>
              <a:chOff x="334" y="384"/>
              <a:chExt cx="334" cy="384"/>
            </a:xfrm>
          </p:grpSpPr>
          <p:sp>
            <p:nvSpPr>
              <p:cNvPr id="75867" name="Rectangle 95"/>
              <p:cNvSpPr/>
              <p:nvPr/>
            </p:nvSpPr>
            <p:spPr>
              <a:xfrm>
                <a:off x="377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68" name="Rectangle 96"/>
              <p:cNvSpPr/>
              <p:nvPr/>
            </p:nvSpPr>
            <p:spPr>
              <a:xfrm>
                <a:off x="334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69" name="Group 97"/>
            <p:cNvGrpSpPr/>
            <p:nvPr/>
          </p:nvGrpSpPr>
          <p:grpSpPr>
            <a:xfrm>
              <a:off x="4506" y="2417"/>
              <a:ext cx="493" cy="210"/>
              <a:chOff x="668" y="384"/>
              <a:chExt cx="334" cy="384"/>
            </a:xfrm>
          </p:grpSpPr>
          <p:sp>
            <p:nvSpPr>
              <p:cNvPr id="75870" name="Rectangle 98"/>
              <p:cNvSpPr/>
              <p:nvPr/>
            </p:nvSpPr>
            <p:spPr>
              <a:xfrm>
                <a:off x="711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-12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71" name="Rectangle 99"/>
              <p:cNvSpPr/>
              <p:nvPr/>
            </p:nvSpPr>
            <p:spPr>
              <a:xfrm>
                <a:off x="668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78" name="Group 332"/>
          <p:cNvGrpSpPr/>
          <p:nvPr/>
        </p:nvGrpSpPr>
        <p:grpSpPr>
          <a:xfrm>
            <a:off x="5586413" y="4170363"/>
            <a:ext cx="2349500" cy="333375"/>
            <a:chOff x="3519" y="2627"/>
            <a:chExt cx="1480" cy="210"/>
          </a:xfrm>
        </p:grpSpPr>
        <p:grpSp>
          <p:nvGrpSpPr>
            <p:cNvPr id="75873" name="Group 100"/>
            <p:cNvGrpSpPr/>
            <p:nvPr/>
          </p:nvGrpSpPr>
          <p:grpSpPr>
            <a:xfrm>
              <a:off x="3519" y="2627"/>
              <a:ext cx="493" cy="210"/>
              <a:chOff x="0" y="768"/>
              <a:chExt cx="334" cy="384"/>
            </a:xfrm>
          </p:grpSpPr>
          <p:sp>
            <p:nvSpPr>
              <p:cNvPr id="75874" name="Rectangle 101"/>
              <p:cNvSpPr/>
              <p:nvPr/>
            </p:nvSpPr>
            <p:spPr>
              <a:xfrm>
                <a:off x="43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75" name="Rectangle 102"/>
              <p:cNvSpPr/>
              <p:nvPr/>
            </p:nvSpPr>
            <p:spPr>
              <a:xfrm>
                <a:off x="0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76" name="Group 103"/>
            <p:cNvGrpSpPr/>
            <p:nvPr/>
          </p:nvGrpSpPr>
          <p:grpSpPr>
            <a:xfrm>
              <a:off x="4012" y="2627"/>
              <a:ext cx="494" cy="210"/>
              <a:chOff x="334" y="768"/>
              <a:chExt cx="334" cy="384"/>
            </a:xfrm>
          </p:grpSpPr>
          <p:sp>
            <p:nvSpPr>
              <p:cNvPr id="75877" name="Rectangle 104"/>
              <p:cNvSpPr/>
              <p:nvPr/>
            </p:nvSpPr>
            <p:spPr>
              <a:xfrm>
                <a:off x="377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78" name="Rectangle 105"/>
              <p:cNvSpPr/>
              <p:nvPr/>
            </p:nvSpPr>
            <p:spPr>
              <a:xfrm>
                <a:off x="334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79" name="Group 106"/>
            <p:cNvGrpSpPr/>
            <p:nvPr/>
          </p:nvGrpSpPr>
          <p:grpSpPr>
            <a:xfrm>
              <a:off x="4506" y="2627"/>
              <a:ext cx="493" cy="210"/>
              <a:chOff x="668" y="768"/>
              <a:chExt cx="334" cy="384"/>
            </a:xfrm>
          </p:grpSpPr>
          <p:sp>
            <p:nvSpPr>
              <p:cNvPr id="75880" name="Rectangle 107"/>
              <p:cNvSpPr/>
              <p:nvPr/>
            </p:nvSpPr>
            <p:spPr>
              <a:xfrm>
                <a:off x="711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81" name="Rectangle 108"/>
              <p:cNvSpPr/>
              <p:nvPr/>
            </p:nvSpPr>
            <p:spPr>
              <a:xfrm>
                <a:off x="668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82" name="Group 333"/>
          <p:cNvGrpSpPr/>
          <p:nvPr/>
        </p:nvGrpSpPr>
        <p:grpSpPr>
          <a:xfrm>
            <a:off x="5586413" y="4503738"/>
            <a:ext cx="2349500" cy="333375"/>
            <a:chOff x="3519" y="2837"/>
            <a:chExt cx="1480" cy="210"/>
          </a:xfrm>
        </p:grpSpPr>
        <p:grpSp>
          <p:nvGrpSpPr>
            <p:cNvPr id="75883" name="Group 109"/>
            <p:cNvGrpSpPr/>
            <p:nvPr/>
          </p:nvGrpSpPr>
          <p:grpSpPr>
            <a:xfrm>
              <a:off x="3519" y="2837"/>
              <a:ext cx="493" cy="210"/>
              <a:chOff x="0" y="1152"/>
              <a:chExt cx="334" cy="384"/>
            </a:xfrm>
          </p:grpSpPr>
          <p:sp>
            <p:nvSpPr>
              <p:cNvPr id="75884" name="Rectangle 110"/>
              <p:cNvSpPr/>
              <p:nvPr/>
            </p:nvSpPr>
            <p:spPr>
              <a:xfrm>
                <a:off x="43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85" name="Rectangle 111"/>
              <p:cNvSpPr/>
              <p:nvPr/>
            </p:nvSpPr>
            <p:spPr>
              <a:xfrm>
                <a:off x="0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86" name="Group 112"/>
            <p:cNvGrpSpPr/>
            <p:nvPr/>
          </p:nvGrpSpPr>
          <p:grpSpPr>
            <a:xfrm>
              <a:off x="4012" y="2837"/>
              <a:ext cx="494" cy="210"/>
              <a:chOff x="334" y="1152"/>
              <a:chExt cx="334" cy="384"/>
            </a:xfrm>
          </p:grpSpPr>
          <p:sp>
            <p:nvSpPr>
              <p:cNvPr id="75887" name="Rectangle 113"/>
              <p:cNvSpPr/>
              <p:nvPr/>
            </p:nvSpPr>
            <p:spPr>
              <a:xfrm>
                <a:off x="377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88" name="Rectangle 114"/>
              <p:cNvSpPr/>
              <p:nvPr/>
            </p:nvSpPr>
            <p:spPr>
              <a:xfrm>
                <a:off x="334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89" name="Group 115"/>
            <p:cNvGrpSpPr/>
            <p:nvPr/>
          </p:nvGrpSpPr>
          <p:grpSpPr>
            <a:xfrm>
              <a:off x="4506" y="2837"/>
              <a:ext cx="493" cy="210"/>
              <a:chOff x="668" y="1152"/>
              <a:chExt cx="334" cy="384"/>
            </a:xfrm>
          </p:grpSpPr>
          <p:sp>
            <p:nvSpPr>
              <p:cNvPr id="75890" name="Rectangle 116"/>
              <p:cNvSpPr/>
              <p:nvPr/>
            </p:nvSpPr>
            <p:spPr>
              <a:xfrm>
                <a:off x="711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91" name="Rectangle 117"/>
              <p:cNvSpPr/>
              <p:nvPr/>
            </p:nvSpPr>
            <p:spPr>
              <a:xfrm>
                <a:off x="668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86" name="Group 334"/>
          <p:cNvGrpSpPr/>
          <p:nvPr/>
        </p:nvGrpSpPr>
        <p:grpSpPr>
          <a:xfrm>
            <a:off x="5586413" y="4837113"/>
            <a:ext cx="2349500" cy="331787"/>
            <a:chOff x="3519" y="3047"/>
            <a:chExt cx="1480" cy="209"/>
          </a:xfrm>
        </p:grpSpPr>
        <p:grpSp>
          <p:nvGrpSpPr>
            <p:cNvPr id="75893" name="Group 118"/>
            <p:cNvGrpSpPr/>
            <p:nvPr/>
          </p:nvGrpSpPr>
          <p:grpSpPr>
            <a:xfrm>
              <a:off x="3519" y="3047"/>
              <a:ext cx="493" cy="209"/>
              <a:chOff x="0" y="1536"/>
              <a:chExt cx="334" cy="384"/>
            </a:xfrm>
          </p:grpSpPr>
          <p:sp>
            <p:nvSpPr>
              <p:cNvPr id="75894" name="Rectangle 119"/>
              <p:cNvSpPr/>
              <p:nvPr/>
            </p:nvSpPr>
            <p:spPr>
              <a:xfrm>
                <a:off x="43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95" name="Rectangle 120"/>
              <p:cNvSpPr/>
              <p:nvPr/>
            </p:nvSpPr>
            <p:spPr>
              <a:xfrm>
                <a:off x="0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96" name="Group 121"/>
            <p:cNvGrpSpPr/>
            <p:nvPr/>
          </p:nvGrpSpPr>
          <p:grpSpPr>
            <a:xfrm>
              <a:off x="4012" y="3047"/>
              <a:ext cx="494" cy="209"/>
              <a:chOff x="334" y="1536"/>
              <a:chExt cx="334" cy="384"/>
            </a:xfrm>
          </p:grpSpPr>
          <p:sp>
            <p:nvSpPr>
              <p:cNvPr id="75897" name="Rectangle 122"/>
              <p:cNvSpPr/>
              <p:nvPr/>
            </p:nvSpPr>
            <p:spPr>
              <a:xfrm>
                <a:off x="377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98" name="Rectangle 123"/>
              <p:cNvSpPr/>
              <p:nvPr/>
            </p:nvSpPr>
            <p:spPr>
              <a:xfrm>
                <a:off x="334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899" name="Group 124"/>
            <p:cNvGrpSpPr/>
            <p:nvPr/>
          </p:nvGrpSpPr>
          <p:grpSpPr>
            <a:xfrm>
              <a:off x="4506" y="3047"/>
              <a:ext cx="493" cy="209"/>
              <a:chOff x="668" y="1536"/>
              <a:chExt cx="334" cy="384"/>
            </a:xfrm>
          </p:grpSpPr>
          <p:sp>
            <p:nvSpPr>
              <p:cNvPr id="75900" name="Rectangle 125"/>
              <p:cNvSpPr/>
              <p:nvPr/>
            </p:nvSpPr>
            <p:spPr>
              <a:xfrm>
                <a:off x="711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9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01" name="Rectangle 126"/>
              <p:cNvSpPr/>
              <p:nvPr/>
            </p:nvSpPr>
            <p:spPr>
              <a:xfrm>
                <a:off x="668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92" name="Group 335"/>
          <p:cNvGrpSpPr/>
          <p:nvPr/>
        </p:nvGrpSpPr>
        <p:grpSpPr>
          <a:xfrm>
            <a:off x="5586413" y="5168900"/>
            <a:ext cx="2349500" cy="333375"/>
            <a:chOff x="3519" y="3256"/>
            <a:chExt cx="1480" cy="210"/>
          </a:xfrm>
        </p:grpSpPr>
        <p:grpSp>
          <p:nvGrpSpPr>
            <p:cNvPr id="75903" name="Group 127"/>
            <p:cNvGrpSpPr/>
            <p:nvPr/>
          </p:nvGrpSpPr>
          <p:grpSpPr>
            <a:xfrm>
              <a:off x="3519" y="3256"/>
              <a:ext cx="493" cy="210"/>
              <a:chOff x="0" y="1920"/>
              <a:chExt cx="334" cy="384"/>
            </a:xfrm>
          </p:grpSpPr>
          <p:sp>
            <p:nvSpPr>
              <p:cNvPr id="75904" name="Rectangle 128"/>
              <p:cNvSpPr/>
              <p:nvPr/>
            </p:nvSpPr>
            <p:spPr>
              <a:xfrm>
                <a:off x="43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05" name="Rectangle 129"/>
              <p:cNvSpPr/>
              <p:nvPr/>
            </p:nvSpPr>
            <p:spPr>
              <a:xfrm>
                <a:off x="0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06" name="Group 130"/>
            <p:cNvGrpSpPr/>
            <p:nvPr/>
          </p:nvGrpSpPr>
          <p:grpSpPr>
            <a:xfrm>
              <a:off x="4012" y="3256"/>
              <a:ext cx="494" cy="210"/>
              <a:chOff x="334" y="1920"/>
              <a:chExt cx="334" cy="384"/>
            </a:xfrm>
          </p:grpSpPr>
          <p:sp>
            <p:nvSpPr>
              <p:cNvPr id="75907" name="Rectangle 131"/>
              <p:cNvSpPr/>
              <p:nvPr/>
            </p:nvSpPr>
            <p:spPr>
              <a:xfrm>
                <a:off x="377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08" name="Rectangle 132"/>
              <p:cNvSpPr/>
              <p:nvPr/>
            </p:nvSpPr>
            <p:spPr>
              <a:xfrm>
                <a:off x="334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09" name="Group 133"/>
            <p:cNvGrpSpPr/>
            <p:nvPr/>
          </p:nvGrpSpPr>
          <p:grpSpPr>
            <a:xfrm>
              <a:off x="4506" y="3256"/>
              <a:ext cx="493" cy="210"/>
              <a:chOff x="668" y="1920"/>
              <a:chExt cx="334" cy="384"/>
            </a:xfrm>
          </p:grpSpPr>
          <p:sp>
            <p:nvSpPr>
              <p:cNvPr id="75910" name="Rectangle 134"/>
              <p:cNvSpPr/>
              <p:nvPr/>
            </p:nvSpPr>
            <p:spPr>
              <a:xfrm>
                <a:off x="711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-8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11" name="Rectangle 135"/>
              <p:cNvSpPr/>
              <p:nvPr/>
            </p:nvSpPr>
            <p:spPr>
              <a:xfrm>
                <a:off x="668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96" name="Group 336"/>
          <p:cNvGrpSpPr/>
          <p:nvPr/>
        </p:nvGrpSpPr>
        <p:grpSpPr>
          <a:xfrm>
            <a:off x="5586413" y="5502275"/>
            <a:ext cx="2349500" cy="333375"/>
            <a:chOff x="3519" y="3466"/>
            <a:chExt cx="1480" cy="210"/>
          </a:xfrm>
        </p:grpSpPr>
        <p:grpSp>
          <p:nvGrpSpPr>
            <p:cNvPr id="75913" name="Group 136"/>
            <p:cNvGrpSpPr/>
            <p:nvPr/>
          </p:nvGrpSpPr>
          <p:grpSpPr>
            <a:xfrm>
              <a:off x="3519" y="3466"/>
              <a:ext cx="493" cy="210"/>
              <a:chOff x="0" y="2304"/>
              <a:chExt cx="334" cy="384"/>
            </a:xfrm>
          </p:grpSpPr>
          <p:sp>
            <p:nvSpPr>
              <p:cNvPr id="75914" name="Rectangle 137"/>
              <p:cNvSpPr/>
              <p:nvPr/>
            </p:nvSpPr>
            <p:spPr>
              <a:xfrm>
                <a:off x="43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15" name="Rectangle 138"/>
              <p:cNvSpPr/>
              <p:nvPr/>
            </p:nvSpPr>
            <p:spPr>
              <a:xfrm>
                <a:off x="0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16" name="Group 139"/>
            <p:cNvGrpSpPr/>
            <p:nvPr/>
          </p:nvGrpSpPr>
          <p:grpSpPr>
            <a:xfrm>
              <a:off x="4012" y="3466"/>
              <a:ext cx="494" cy="210"/>
              <a:chOff x="334" y="2304"/>
              <a:chExt cx="334" cy="384"/>
            </a:xfrm>
          </p:grpSpPr>
          <p:sp>
            <p:nvSpPr>
              <p:cNvPr id="75917" name="Rectangle 140"/>
              <p:cNvSpPr/>
              <p:nvPr/>
            </p:nvSpPr>
            <p:spPr>
              <a:xfrm>
                <a:off x="377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18" name="Rectangle 141"/>
              <p:cNvSpPr/>
              <p:nvPr/>
            </p:nvSpPr>
            <p:spPr>
              <a:xfrm>
                <a:off x="334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19" name="Group 142"/>
            <p:cNvGrpSpPr/>
            <p:nvPr/>
          </p:nvGrpSpPr>
          <p:grpSpPr>
            <a:xfrm>
              <a:off x="4506" y="3466"/>
              <a:ext cx="493" cy="210"/>
              <a:chOff x="668" y="2304"/>
              <a:chExt cx="334" cy="384"/>
            </a:xfrm>
          </p:grpSpPr>
          <p:sp>
            <p:nvSpPr>
              <p:cNvPr id="75920" name="Rectangle 143"/>
              <p:cNvSpPr/>
              <p:nvPr/>
            </p:nvSpPr>
            <p:spPr>
              <a:xfrm>
                <a:off x="711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21" name="Rectangle 144"/>
              <p:cNvSpPr/>
              <p:nvPr/>
            </p:nvSpPr>
            <p:spPr>
              <a:xfrm>
                <a:off x="668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720" name="Group 337"/>
          <p:cNvGrpSpPr/>
          <p:nvPr/>
        </p:nvGrpSpPr>
        <p:grpSpPr>
          <a:xfrm>
            <a:off x="5586413" y="5835650"/>
            <a:ext cx="2349500" cy="333375"/>
            <a:chOff x="3519" y="3676"/>
            <a:chExt cx="1480" cy="210"/>
          </a:xfrm>
        </p:grpSpPr>
        <p:grpSp>
          <p:nvGrpSpPr>
            <p:cNvPr id="75923" name="Group 145"/>
            <p:cNvGrpSpPr/>
            <p:nvPr/>
          </p:nvGrpSpPr>
          <p:grpSpPr>
            <a:xfrm>
              <a:off x="3519" y="3676"/>
              <a:ext cx="493" cy="210"/>
              <a:chOff x="0" y="2688"/>
              <a:chExt cx="334" cy="384"/>
            </a:xfrm>
          </p:grpSpPr>
          <p:sp>
            <p:nvSpPr>
              <p:cNvPr id="75924" name="Rectangle 146"/>
              <p:cNvSpPr/>
              <p:nvPr/>
            </p:nvSpPr>
            <p:spPr>
              <a:xfrm>
                <a:off x="43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25" name="Rectangle 147"/>
              <p:cNvSpPr/>
              <p:nvPr/>
            </p:nvSpPr>
            <p:spPr>
              <a:xfrm>
                <a:off x="0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26" name="Group 148"/>
            <p:cNvGrpSpPr/>
            <p:nvPr/>
          </p:nvGrpSpPr>
          <p:grpSpPr>
            <a:xfrm>
              <a:off x="4012" y="3676"/>
              <a:ext cx="494" cy="210"/>
              <a:chOff x="334" y="2688"/>
              <a:chExt cx="334" cy="384"/>
            </a:xfrm>
          </p:grpSpPr>
          <p:sp>
            <p:nvSpPr>
              <p:cNvPr id="75927" name="Rectangle 149"/>
              <p:cNvSpPr/>
              <p:nvPr/>
            </p:nvSpPr>
            <p:spPr>
              <a:xfrm>
                <a:off x="377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28" name="Rectangle 150"/>
              <p:cNvSpPr/>
              <p:nvPr/>
            </p:nvSpPr>
            <p:spPr>
              <a:xfrm>
                <a:off x="334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5929" name="Group 151"/>
            <p:cNvGrpSpPr/>
            <p:nvPr/>
          </p:nvGrpSpPr>
          <p:grpSpPr>
            <a:xfrm>
              <a:off x="4506" y="3676"/>
              <a:ext cx="493" cy="210"/>
              <a:chOff x="668" y="2688"/>
              <a:chExt cx="334" cy="384"/>
            </a:xfrm>
          </p:grpSpPr>
          <p:sp>
            <p:nvSpPr>
              <p:cNvPr id="75930" name="Rectangle 152"/>
              <p:cNvSpPr/>
              <p:nvPr/>
            </p:nvSpPr>
            <p:spPr>
              <a:xfrm>
                <a:off x="711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7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931" name="Rectangle 153"/>
              <p:cNvSpPr/>
              <p:nvPr/>
            </p:nvSpPr>
            <p:spPr>
              <a:xfrm>
                <a:off x="668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280" name="Rectangle 154"/>
          <p:cNvSpPr/>
          <p:nvPr/>
        </p:nvSpPr>
        <p:spPr>
          <a:xfrm>
            <a:off x="5580063" y="3500438"/>
            <a:ext cx="2362200" cy="2671762"/>
          </a:xfrm>
          <a:prstGeom prst="rect">
            <a:avLst/>
          </a:prstGeom>
          <a:noFill/>
          <a:ln w="9525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730" name="Group 312"/>
          <p:cNvGrpSpPr/>
          <p:nvPr/>
        </p:nvGrpSpPr>
        <p:grpSpPr>
          <a:xfrm>
            <a:off x="828675" y="5553075"/>
            <a:ext cx="360363" cy="400050"/>
            <a:chOff x="839" y="4050"/>
            <a:chExt cx="236" cy="277"/>
          </a:xfrm>
        </p:grpSpPr>
        <p:sp>
          <p:nvSpPr>
            <p:cNvPr id="75934" name="Oval 311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35" name="Text Box 310"/>
            <p:cNvSpPr txBox="1"/>
            <p:nvPr/>
          </p:nvSpPr>
          <p:spPr>
            <a:xfrm>
              <a:off x="848" y="4050"/>
              <a:ext cx="227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1" name="Group 313"/>
          <p:cNvGrpSpPr/>
          <p:nvPr/>
        </p:nvGrpSpPr>
        <p:grpSpPr>
          <a:xfrm>
            <a:off x="893763" y="3811588"/>
            <a:ext cx="323850" cy="398462"/>
            <a:chOff x="839" y="4050"/>
            <a:chExt cx="236" cy="298"/>
          </a:xfrm>
        </p:grpSpPr>
        <p:sp>
          <p:nvSpPr>
            <p:cNvPr id="75937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38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8" name="Group 316"/>
          <p:cNvGrpSpPr/>
          <p:nvPr/>
        </p:nvGrpSpPr>
        <p:grpSpPr>
          <a:xfrm>
            <a:off x="871538" y="4883150"/>
            <a:ext cx="317500" cy="400050"/>
            <a:chOff x="839" y="4050"/>
            <a:chExt cx="236" cy="333"/>
          </a:xfrm>
        </p:grpSpPr>
        <p:sp>
          <p:nvSpPr>
            <p:cNvPr id="75940" name="Oval 317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41" name="Text Box 318"/>
            <p:cNvSpPr txBox="1"/>
            <p:nvPr/>
          </p:nvSpPr>
          <p:spPr>
            <a:xfrm>
              <a:off x="848" y="4050"/>
              <a:ext cx="227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9" name="Group 319"/>
          <p:cNvGrpSpPr/>
          <p:nvPr/>
        </p:nvGrpSpPr>
        <p:grpSpPr>
          <a:xfrm>
            <a:off x="828675" y="5895975"/>
            <a:ext cx="360363" cy="398463"/>
            <a:chOff x="839" y="4050"/>
            <a:chExt cx="236" cy="298"/>
          </a:xfrm>
        </p:grpSpPr>
        <p:sp>
          <p:nvSpPr>
            <p:cNvPr id="75943" name="Oval 320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44" name="Text Box 321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0" name="Group 322"/>
          <p:cNvGrpSpPr/>
          <p:nvPr/>
        </p:nvGrpSpPr>
        <p:grpSpPr>
          <a:xfrm>
            <a:off x="857250" y="4508500"/>
            <a:ext cx="360363" cy="398463"/>
            <a:chOff x="839" y="4050"/>
            <a:chExt cx="236" cy="306"/>
          </a:xfrm>
        </p:grpSpPr>
        <p:sp>
          <p:nvSpPr>
            <p:cNvPr id="75946" name="Oval 323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47" name="Text Box 324"/>
            <p:cNvSpPr txBox="1"/>
            <p:nvPr/>
          </p:nvSpPr>
          <p:spPr>
            <a:xfrm>
              <a:off x="848" y="4050"/>
              <a:ext cx="22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7" name="Group 325"/>
          <p:cNvGrpSpPr/>
          <p:nvPr/>
        </p:nvGrpSpPr>
        <p:grpSpPr>
          <a:xfrm>
            <a:off x="857250" y="4178300"/>
            <a:ext cx="360363" cy="398463"/>
            <a:chOff x="839" y="4050"/>
            <a:chExt cx="236" cy="306"/>
          </a:xfrm>
        </p:grpSpPr>
        <p:sp>
          <p:nvSpPr>
            <p:cNvPr id="75949" name="Oval 326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50" name="Text Box 327"/>
            <p:cNvSpPr txBox="1"/>
            <p:nvPr/>
          </p:nvSpPr>
          <p:spPr>
            <a:xfrm>
              <a:off x="848" y="4050"/>
              <a:ext cx="22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8" name="Group 328"/>
          <p:cNvGrpSpPr/>
          <p:nvPr/>
        </p:nvGrpSpPr>
        <p:grpSpPr>
          <a:xfrm>
            <a:off x="828675" y="5229225"/>
            <a:ext cx="360363" cy="398463"/>
            <a:chOff x="839" y="4050"/>
            <a:chExt cx="236" cy="392"/>
          </a:xfrm>
        </p:grpSpPr>
        <p:sp>
          <p:nvSpPr>
            <p:cNvPr id="75952" name="Oval 329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953" name="Text Box 330"/>
            <p:cNvSpPr txBox="1"/>
            <p:nvPr/>
          </p:nvSpPr>
          <p:spPr>
            <a:xfrm>
              <a:off x="848" y="4050"/>
              <a:ext cx="227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954" name="右箭头 181">
            <a:hlinkClick r:id="" action="ppaction://hlinkshowjump?jump=nextslide"/>
          </p:cNvPr>
          <p:cNvSpPr/>
          <p:nvPr/>
        </p:nvSpPr>
        <p:spPr>
          <a:xfrm>
            <a:off x="8072438" y="6357938"/>
            <a:ext cx="714375" cy="357187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4650" name="Group 154"/>
          <p:cNvGrpSpPr/>
          <p:nvPr/>
        </p:nvGrpSpPr>
        <p:grpSpPr>
          <a:xfrm>
            <a:off x="1339850" y="1541463"/>
            <a:ext cx="6553200" cy="1447800"/>
            <a:chOff x="-3" y="-3"/>
            <a:chExt cx="2680" cy="1158"/>
          </a:xfrm>
        </p:grpSpPr>
        <p:grpSp>
          <p:nvGrpSpPr>
            <p:cNvPr id="75956" name="Group 155"/>
            <p:cNvGrpSpPr/>
            <p:nvPr/>
          </p:nvGrpSpPr>
          <p:grpSpPr>
            <a:xfrm>
              <a:off x="0" y="0"/>
              <a:ext cx="2674" cy="1152"/>
              <a:chOff x="0" y="0"/>
              <a:chExt cx="2674" cy="1152"/>
            </a:xfrm>
          </p:grpSpPr>
          <p:grpSp>
            <p:nvGrpSpPr>
              <p:cNvPr id="75957" name="Group 156"/>
              <p:cNvGrpSpPr/>
              <p:nvPr/>
            </p:nvGrpSpPr>
            <p:grpSpPr>
              <a:xfrm>
                <a:off x="0" y="0"/>
                <a:ext cx="602" cy="384"/>
                <a:chOff x="0" y="0"/>
                <a:chExt cx="602" cy="384"/>
              </a:xfrm>
            </p:grpSpPr>
            <p:sp>
              <p:nvSpPr>
                <p:cNvPr id="75958" name="Rectangle 157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j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59" name="Rectangle 158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60" name="Group 159"/>
              <p:cNvGrpSpPr/>
              <p:nvPr/>
            </p:nvGrpSpPr>
            <p:grpSpPr>
              <a:xfrm>
                <a:off x="602" y="0"/>
                <a:ext cx="327" cy="384"/>
                <a:chOff x="602" y="0"/>
                <a:chExt cx="327" cy="384"/>
              </a:xfrm>
            </p:grpSpPr>
            <p:sp>
              <p:nvSpPr>
                <p:cNvPr id="75961" name="Rectangle 160"/>
                <p:cNvSpPr/>
                <p:nvPr/>
              </p:nvSpPr>
              <p:spPr>
                <a:xfrm>
                  <a:off x="645" y="0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62" name="Rectangle 161"/>
                <p:cNvSpPr/>
                <p:nvPr/>
              </p:nvSpPr>
              <p:spPr>
                <a:xfrm>
                  <a:off x="602" y="0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63" name="Group 162"/>
              <p:cNvGrpSpPr/>
              <p:nvPr/>
            </p:nvGrpSpPr>
            <p:grpSpPr>
              <a:xfrm>
                <a:off x="929" y="0"/>
                <a:ext cx="349" cy="384"/>
                <a:chOff x="929" y="0"/>
                <a:chExt cx="349" cy="384"/>
              </a:xfrm>
            </p:grpSpPr>
            <p:sp>
              <p:nvSpPr>
                <p:cNvPr id="75964" name="Rectangle 163"/>
                <p:cNvSpPr/>
                <p:nvPr/>
              </p:nvSpPr>
              <p:spPr>
                <a:xfrm>
                  <a:off x="972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65" name="Rectangle 164"/>
                <p:cNvSpPr/>
                <p:nvPr/>
              </p:nvSpPr>
              <p:spPr>
                <a:xfrm>
                  <a:off x="929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66" name="Group 165"/>
              <p:cNvGrpSpPr/>
              <p:nvPr/>
            </p:nvGrpSpPr>
            <p:grpSpPr>
              <a:xfrm>
                <a:off x="1278" y="0"/>
                <a:ext cx="349" cy="384"/>
                <a:chOff x="1278" y="0"/>
                <a:chExt cx="349" cy="384"/>
              </a:xfrm>
            </p:grpSpPr>
            <p:sp>
              <p:nvSpPr>
                <p:cNvPr id="75967" name="Rectangle 166"/>
                <p:cNvSpPr/>
                <p:nvPr/>
              </p:nvSpPr>
              <p:spPr>
                <a:xfrm>
                  <a:off x="1321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68" name="Rectangle 167"/>
                <p:cNvSpPr/>
                <p:nvPr/>
              </p:nvSpPr>
              <p:spPr>
                <a:xfrm>
                  <a:off x="1278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69" name="Group 168"/>
              <p:cNvGrpSpPr/>
              <p:nvPr/>
            </p:nvGrpSpPr>
            <p:grpSpPr>
              <a:xfrm>
                <a:off x="1627" y="0"/>
                <a:ext cx="349" cy="384"/>
                <a:chOff x="1627" y="0"/>
                <a:chExt cx="349" cy="384"/>
              </a:xfrm>
            </p:grpSpPr>
            <p:sp>
              <p:nvSpPr>
                <p:cNvPr id="75970" name="Rectangle 169"/>
                <p:cNvSpPr/>
                <p:nvPr/>
              </p:nvSpPr>
              <p:spPr>
                <a:xfrm>
                  <a:off x="1670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71" name="Rectangle 170"/>
                <p:cNvSpPr/>
                <p:nvPr/>
              </p:nvSpPr>
              <p:spPr>
                <a:xfrm>
                  <a:off x="1627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72" name="Group 171"/>
              <p:cNvGrpSpPr/>
              <p:nvPr/>
            </p:nvGrpSpPr>
            <p:grpSpPr>
              <a:xfrm>
                <a:off x="1976" y="0"/>
                <a:ext cx="349" cy="384"/>
                <a:chOff x="1976" y="0"/>
                <a:chExt cx="349" cy="384"/>
              </a:xfrm>
            </p:grpSpPr>
            <p:sp>
              <p:nvSpPr>
                <p:cNvPr id="75973" name="Rectangle 172"/>
                <p:cNvSpPr/>
                <p:nvPr/>
              </p:nvSpPr>
              <p:spPr>
                <a:xfrm>
                  <a:off x="2019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74" name="Rectangle 173"/>
                <p:cNvSpPr/>
                <p:nvPr/>
              </p:nvSpPr>
              <p:spPr>
                <a:xfrm>
                  <a:off x="1976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75" name="Group 174"/>
              <p:cNvGrpSpPr/>
              <p:nvPr/>
            </p:nvGrpSpPr>
            <p:grpSpPr>
              <a:xfrm>
                <a:off x="2325" y="0"/>
                <a:ext cx="349" cy="384"/>
                <a:chOff x="2325" y="0"/>
                <a:chExt cx="349" cy="384"/>
              </a:xfrm>
            </p:grpSpPr>
            <p:sp>
              <p:nvSpPr>
                <p:cNvPr id="75976" name="Rectangle 175"/>
                <p:cNvSpPr/>
                <p:nvPr/>
              </p:nvSpPr>
              <p:spPr>
                <a:xfrm>
                  <a:off x="2368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77" name="Rectangle 176"/>
                <p:cNvSpPr/>
                <p:nvPr/>
              </p:nvSpPr>
              <p:spPr>
                <a:xfrm>
                  <a:off x="2325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78" name="Group 177"/>
              <p:cNvGrpSpPr/>
              <p:nvPr/>
            </p:nvGrpSpPr>
            <p:grpSpPr>
              <a:xfrm>
                <a:off x="0" y="384"/>
                <a:ext cx="602" cy="384"/>
                <a:chOff x="0" y="384"/>
                <a:chExt cx="602" cy="384"/>
              </a:xfrm>
            </p:grpSpPr>
            <p:sp>
              <p:nvSpPr>
                <p:cNvPr id="75979" name="Rectangle 178"/>
                <p:cNvSpPr/>
                <p:nvPr/>
              </p:nvSpPr>
              <p:spPr>
                <a:xfrm>
                  <a:off x="43" y="384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number[j]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80" name="Rectangle 179"/>
                <p:cNvSpPr/>
                <p:nvPr/>
              </p:nvSpPr>
              <p:spPr>
                <a:xfrm>
                  <a:off x="0" y="384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81" name="Group 180"/>
              <p:cNvGrpSpPr/>
              <p:nvPr/>
            </p:nvGrpSpPr>
            <p:grpSpPr>
              <a:xfrm>
                <a:off x="602" y="384"/>
                <a:ext cx="327" cy="384"/>
                <a:chOff x="602" y="384"/>
                <a:chExt cx="327" cy="384"/>
              </a:xfrm>
            </p:grpSpPr>
            <p:sp>
              <p:nvSpPr>
                <p:cNvPr id="75982" name="Rectangle 181"/>
                <p:cNvSpPr/>
                <p:nvPr/>
              </p:nvSpPr>
              <p:spPr>
                <a:xfrm>
                  <a:off x="645" y="384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83" name="Rectangle 182"/>
                <p:cNvSpPr/>
                <p:nvPr/>
              </p:nvSpPr>
              <p:spPr>
                <a:xfrm>
                  <a:off x="602" y="384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84" name="Group 183"/>
              <p:cNvGrpSpPr/>
              <p:nvPr/>
            </p:nvGrpSpPr>
            <p:grpSpPr>
              <a:xfrm>
                <a:off x="929" y="384"/>
                <a:ext cx="349" cy="384"/>
                <a:chOff x="929" y="384"/>
                <a:chExt cx="349" cy="384"/>
              </a:xfrm>
            </p:grpSpPr>
            <p:sp>
              <p:nvSpPr>
                <p:cNvPr id="75985" name="Rectangle 184"/>
                <p:cNvSpPr/>
                <p:nvPr/>
              </p:nvSpPr>
              <p:spPr>
                <a:xfrm>
                  <a:off x="972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86" name="Rectangle 185"/>
                <p:cNvSpPr/>
                <p:nvPr/>
              </p:nvSpPr>
              <p:spPr>
                <a:xfrm>
                  <a:off x="929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87" name="Group 186"/>
              <p:cNvGrpSpPr/>
              <p:nvPr/>
            </p:nvGrpSpPr>
            <p:grpSpPr>
              <a:xfrm>
                <a:off x="1278" y="384"/>
                <a:ext cx="349" cy="384"/>
                <a:chOff x="1278" y="384"/>
                <a:chExt cx="349" cy="384"/>
              </a:xfrm>
            </p:grpSpPr>
            <p:sp>
              <p:nvSpPr>
                <p:cNvPr id="75988" name="Rectangle 187"/>
                <p:cNvSpPr/>
                <p:nvPr/>
              </p:nvSpPr>
              <p:spPr>
                <a:xfrm>
                  <a:off x="1321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89" name="Rectangle 188"/>
                <p:cNvSpPr/>
                <p:nvPr/>
              </p:nvSpPr>
              <p:spPr>
                <a:xfrm>
                  <a:off x="1278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90" name="Group 189"/>
              <p:cNvGrpSpPr/>
              <p:nvPr/>
            </p:nvGrpSpPr>
            <p:grpSpPr>
              <a:xfrm>
                <a:off x="1627" y="384"/>
                <a:ext cx="349" cy="384"/>
                <a:chOff x="1627" y="384"/>
                <a:chExt cx="349" cy="384"/>
              </a:xfrm>
            </p:grpSpPr>
            <p:sp>
              <p:nvSpPr>
                <p:cNvPr id="75991" name="Rectangle 190"/>
                <p:cNvSpPr/>
                <p:nvPr/>
              </p:nvSpPr>
              <p:spPr>
                <a:xfrm>
                  <a:off x="1670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92" name="Rectangle 191"/>
                <p:cNvSpPr/>
                <p:nvPr/>
              </p:nvSpPr>
              <p:spPr>
                <a:xfrm>
                  <a:off x="1627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93" name="Group 192"/>
              <p:cNvGrpSpPr/>
              <p:nvPr/>
            </p:nvGrpSpPr>
            <p:grpSpPr>
              <a:xfrm>
                <a:off x="1976" y="384"/>
                <a:ext cx="349" cy="384"/>
                <a:chOff x="1976" y="384"/>
                <a:chExt cx="349" cy="384"/>
              </a:xfrm>
            </p:grpSpPr>
            <p:sp>
              <p:nvSpPr>
                <p:cNvPr id="75994" name="Rectangle 193"/>
                <p:cNvSpPr/>
                <p:nvPr/>
              </p:nvSpPr>
              <p:spPr>
                <a:xfrm>
                  <a:off x="2019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95" name="Rectangle 194"/>
                <p:cNvSpPr/>
                <p:nvPr/>
              </p:nvSpPr>
              <p:spPr>
                <a:xfrm>
                  <a:off x="1976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96" name="Group 195"/>
              <p:cNvGrpSpPr/>
              <p:nvPr/>
            </p:nvGrpSpPr>
            <p:grpSpPr>
              <a:xfrm>
                <a:off x="2325" y="384"/>
                <a:ext cx="349" cy="384"/>
                <a:chOff x="2325" y="384"/>
                <a:chExt cx="349" cy="384"/>
              </a:xfrm>
            </p:grpSpPr>
            <p:sp>
              <p:nvSpPr>
                <p:cNvPr id="75997" name="Rectangle 196"/>
                <p:cNvSpPr/>
                <p:nvPr/>
              </p:nvSpPr>
              <p:spPr>
                <a:xfrm>
                  <a:off x="2368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998" name="Rectangle 197"/>
                <p:cNvSpPr/>
                <p:nvPr/>
              </p:nvSpPr>
              <p:spPr>
                <a:xfrm>
                  <a:off x="2325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5999" name="Group 198"/>
              <p:cNvGrpSpPr/>
              <p:nvPr/>
            </p:nvGrpSpPr>
            <p:grpSpPr>
              <a:xfrm>
                <a:off x="0" y="768"/>
                <a:ext cx="602" cy="384"/>
                <a:chOff x="0" y="768"/>
                <a:chExt cx="602" cy="384"/>
              </a:xfrm>
            </p:grpSpPr>
            <p:sp>
              <p:nvSpPr>
                <p:cNvPr id="76000" name="Rectangle 199"/>
                <p:cNvSpPr/>
                <p:nvPr/>
              </p:nvSpPr>
              <p:spPr>
                <a:xfrm>
                  <a:off x="43" y="768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position[j]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01" name="Rectangle 200"/>
                <p:cNvSpPr/>
                <p:nvPr/>
              </p:nvSpPr>
              <p:spPr>
                <a:xfrm>
                  <a:off x="0" y="768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02" name="Group 201"/>
              <p:cNvGrpSpPr/>
              <p:nvPr/>
            </p:nvGrpSpPr>
            <p:grpSpPr>
              <a:xfrm>
                <a:off x="602" y="768"/>
                <a:ext cx="327" cy="384"/>
                <a:chOff x="602" y="768"/>
                <a:chExt cx="327" cy="384"/>
              </a:xfrm>
            </p:grpSpPr>
            <p:sp>
              <p:nvSpPr>
                <p:cNvPr id="76003" name="Rectangle 202"/>
                <p:cNvSpPr/>
                <p:nvPr/>
              </p:nvSpPr>
              <p:spPr>
                <a:xfrm>
                  <a:off x="645" y="768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04" name="Rectangle 203"/>
                <p:cNvSpPr/>
                <p:nvPr/>
              </p:nvSpPr>
              <p:spPr>
                <a:xfrm>
                  <a:off x="602" y="768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05" name="Group 204"/>
              <p:cNvGrpSpPr/>
              <p:nvPr/>
            </p:nvGrpSpPr>
            <p:grpSpPr>
              <a:xfrm>
                <a:off x="929" y="768"/>
                <a:ext cx="349" cy="384"/>
                <a:chOff x="929" y="768"/>
                <a:chExt cx="349" cy="384"/>
              </a:xfrm>
            </p:grpSpPr>
            <p:sp>
              <p:nvSpPr>
                <p:cNvPr id="76006" name="Rectangle 205"/>
                <p:cNvSpPr/>
                <p:nvPr/>
              </p:nvSpPr>
              <p:spPr>
                <a:xfrm>
                  <a:off x="972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07" name="Rectangle 206"/>
                <p:cNvSpPr/>
                <p:nvPr/>
              </p:nvSpPr>
              <p:spPr>
                <a:xfrm>
                  <a:off x="929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08" name="Group 207"/>
              <p:cNvGrpSpPr/>
              <p:nvPr/>
            </p:nvGrpSpPr>
            <p:grpSpPr>
              <a:xfrm>
                <a:off x="1278" y="768"/>
                <a:ext cx="349" cy="384"/>
                <a:chOff x="1278" y="768"/>
                <a:chExt cx="349" cy="384"/>
              </a:xfrm>
            </p:grpSpPr>
            <p:sp>
              <p:nvSpPr>
                <p:cNvPr id="76009" name="Rectangle 208"/>
                <p:cNvSpPr/>
                <p:nvPr/>
              </p:nvSpPr>
              <p:spPr>
                <a:xfrm>
                  <a:off x="1321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10" name="Rectangle 209"/>
                <p:cNvSpPr/>
                <p:nvPr/>
              </p:nvSpPr>
              <p:spPr>
                <a:xfrm>
                  <a:off x="1278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11" name="Group 210"/>
              <p:cNvGrpSpPr/>
              <p:nvPr/>
            </p:nvGrpSpPr>
            <p:grpSpPr>
              <a:xfrm>
                <a:off x="1627" y="768"/>
                <a:ext cx="349" cy="384"/>
                <a:chOff x="1627" y="768"/>
                <a:chExt cx="349" cy="384"/>
              </a:xfrm>
            </p:grpSpPr>
            <p:sp>
              <p:nvSpPr>
                <p:cNvPr id="76012" name="Rectangle 211"/>
                <p:cNvSpPr/>
                <p:nvPr/>
              </p:nvSpPr>
              <p:spPr>
                <a:xfrm>
                  <a:off x="1670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13" name="Rectangle 212"/>
                <p:cNvSpPr/>
                <p:nvPr/>
              </p:nvSpPr>
              <p:spPr>
                <a:xfrm>
                  <a:off x="1627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14" name="Group 213"/>
              <p:cNvGrpSpPr/>
              <p:nvPr/>
            </p:nvGrpSpPr>
            <p:grpSpPr>
              <a:xfrm>
                <a:off x="1976" y="768"/>
                <a:ext cx="349" cy="384"/>
                <a:chOff x="1976" y="768"/>
                <a:chExt cx="349" cy="384"/>
              </a:xfrm>
            </p:grpSpPr>
            <p:sp>
              <p:nvSpPr>
                <p:cNvPr id="76015" name="Rectangle 214"/>
                <p:cNvSpPr/>
                <p:nvPr/>
              </p:nvSpPr>
              <p:spPr>
                <a:xfrm>
                  <a:off x="2019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16" name="Rectangle 215"/>
                <p:cNvSpPr/>
                <p:nvPr/>
              </p:nvSpPr>
              <p:spPr>
                <a:xfrm>
                  <a:off x="1976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6017" name="Group 216"/>
              <p:cNvGrpSpPr/>
              <p:nvPr/>
            </p:nvGrpSpPr>
            <p:grpSpPr>
              <a:xfrm>
                <a:off x="2325" y="768"/>
                <a:ext cx="349" cy="384"/>
                <a:chOff x="2325" y="768"/>
                <a:chExt cx="349" cy="384"/>
              </a:xfrm>
            </p:grpSpPr>
            <p:sp>
              <p:nvSpPr>
                <p:cNvPr id="76018" name="Rectangle 217"/>
                <p:cNvSpPr/>
                <p:nvPr/>
              </p:nvSpPr>
              <p:spPr>
                <a:xfrm>
                  <a:off x="2368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 eaLnBrk="0" hangingPunct="0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019" name="Rectangle 218"/>
                <p:cNvSpPr/>
                <p:nvPr/>
              </p:nvSpPr>
              <p:spPr>
                <a:xfrm>
                  <a:off x="2325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6020" name="Rectangle 219"/>
            <p:cNvSpPr/>
            <p:nvPr/>
          </p:nvSpPr>
          <p:spPr>
            <a:xfrm>
              <a:off x="-3" y="-3"/>
              <a:ext cx="2680" cy="115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13"/>
          <p:cNvGrpSpPr/>
          <p:nvPr/>
        </p:nvGrpSpPr>
        <p:grpSpPr>
          <a:xfrm>
            <a:off x="5000625" y="3765550"/>
            <a:ext cx="323850" cy="398463"/>
            <a:chOff x="839" y="4050"/>
            <a:chExt cx="236" cy="298"/>
          </a:xfrm>
        </p:grpSpPr>
        <p:sp>
          <p:nvSpPr>
            <p:cNvPr id="76022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23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13"/>
          <p:cNvGrpSpPr/>
          <p:nvPr/>
        </p:nvGrpSpPr>
        <p:grpSpPr>
          <a:xfrm>
            <a:off x="4989513" y="4138613"/>
            <a:ext cx="323850" cy="398462"/>
            <a:chOff x="839" y="4050"/>
            <a:chExt cx="236" cy="298"/>
          </a:xfrm>
        </p:grpSpPr>
        <p:sp>
          <p:nvSpPr>
            <p:cNvPr id="76025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26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313"/>
          <p:cNvGrpSpPr/>
          <p:nvPr/>
        </p:nvGrpSpPr>
        <p:grpSpPr>
          <a:xfrm>
            <a:off x="5011738" y="4478338"/>
            <a:ext cx="323850" cy="398462"/>
            <a:chOff x="839" y="4050"/>
            <a:chExt cx="236" cy="298"/>
          </a:xfrm>
        </p:grpSpPr>
        <p:sp>
          <p:nvSpPr>
            <p:cNvPr id="76028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29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313"/>
          <p:cNvGrpSpPr/>
          <p:nvPr/>
        </p:nvGrpSpPr>
        <p:grpSpPr>
          <a:xfrm>
            <a:off x="5011738" y="4822825"/>
            <a:ext cx="323850" cy="398463"/>
            <a:chOff x="839" y="4050"/>
            <a:chExt cx="236" cy="298"/>
          </a:xfrm>
        </p:grpSpPr>
        <p:sp>
          <p:nvSpPr>
            <p:cNvPr id="76031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32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313"/>
          <p:cNvGrpSpPr/>
          <p:nvPr/>
        </p:nvGrpSpPr>
        <p:grpSpPr>
          <a:xfrm>
            <a:off x="5008563" y="5137150"/>
            <a:ext cx="323850" cy="396875"/>
            <a:chOff x="839" y="4050"/>
            <a:chExt cx="236" cy="298"/>
          </a:xfrm>
        </p:grpSpPr>
        <p:sp>
          <p:nvSpPr>
            <p:cNvPr id="76034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35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313"/>
          <p:cNvGrpSpPr/>
          <p:nvPr/>
        </p:nvGrpSpPr>
        <p:grpSpPr>
          <a:xfrm>
            <a:off x="5018088" y="5480050"/>
            <a:ext cx="323850" cy="398463"/>
            <a:chOff x="839" y="4050"/>
            <a:chExt cx="236" cy="298"/>
          </a:xfrm>
        </p:grpSpPr>
        <p:sp>
          <p:nvSpPr>
            <p:cNvPr id="76037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38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313"/>
          <p:cNvGrpSpPr/>
          <p:nvPr/>
        </p:nvGrpSpPr>
        <p:grpSpPr>
          <a:xfrm>
            <a:off x="5022850" y="5842000"/>
            <a:ext cx="323850" cy="398463"/>
            <a:chOff x="839" y="4050"/>
            <a:chExt cx="236" cy="298"/>
          </a:xfrm>
        </p:grpSpPr>
        <p:sp>
          <p:nvSpPr>
            <p:cNvPr id="76040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041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矩阵的快速转置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sp>
        <p:nvSpPr>
          <p:cNvPr id="49156" name="Rectangle 4"/>
          <p:cNvSpPr>
            <a:spLocks noGrp="1"/>
          </p:cNvSpPr>
          <p:nvPr>
            <p:ph idx="1"/>
          </p:nvPr>
        </p:nvSpPr>
        <p:spPr>
          <a:xfrm>
            <a:off x="809625" y="1447800"/>
            <a:ext cx="8083550" cy="20526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思想：</a:t>
            </a:r>
            <a:r>
              <a:rPr lang="zh-CN" altLang="en-US" sz="2400" b="1" dirty="0">
                <a:latin typeface="Courier New" panose="02070309020205020404" pitchFamily="49" charset="0"/>
              </a:rPr>
              <a:t>一遍扫描三元组表</a:t>
            </a:r>
            <a:r>
              <a:rPr lang="en-US" altLang="zh-CN" sz="2400" b="1" dirty="0">
                <a:latin typeface="Courier New" panose="02070309020205020404" pitchFamily="49" charset="0"/>
              </a:rPr>
              <a:t>A.data</a:t>
            </a:r>
            <a:r>
              <a:rPr lang="zh-CN" altLang="en-US" sz="2400" b="1" dirty="0">
                <a:latin typeface="Courier New" panose="02070309020205020404" pitchFamily="49" charset="0"/>
              </a:rPr>
              <a:t>，将每个元素放到转置后的三元组表</a:t>
            </a:r>
            <a:r>
              <a:rPr lang="en-US" altLang="zh-CN" sz="2400" b="1" dirty="0">
                <a:latin typeface="Courier New" panose="02070309020205020404" pitchFamily="49" charset="0"/>
              </a:rPr>
              <a:t>B.data</a:t>
            </a:r>
            <a:r>
              <a:rPr lang="zh-CN" altLang="en-US" sz="2400" b="1" dirty="0">
                <a:latin typeface="Courier New" panose="02070309020205020404" pitchFamily="49" charset="0"/>
              </a:rPr>
              <a:t>的正确位置上 。因此，需求出矩阵</a:t>
            </a:r>
            <a:r>
              <a:rPr lang="en-US" altLang="zh-CN" sz="2400" b="1" dirty="0">
                <a:latin typeface="Courier New" panose="02070309020205020404" pitchFamily="49" charset="0"/>
              </a:rPr>
              <a:t>A</a:t>
            </a:r>
            <a:r>
              <a:rPr lang="zh-CN" altLang="en-US" sz="2400" b="1" dirty="0">
                <a:latin typeface="Courier New" panose="02070309020205020404" pitchFamily="49" charset="0"/>
              </a:rPr>
              <a:t>中每列第一个非零元的位置和每列非零元素的个数。为此，增加存放每列非零元素个数的一维数组</a:t>
            </a:r>
            <a:r>
              <a:rPr lang="en-US" altLang="zh-CN" sz="2400" b="1" dirty="0">
                <a:latin typeface="Courier New" panose="02070309020205020404" pitchFamily="49" charset="0"/>
              </a:rPr>
              <a:t>number[]</a:t>
            </a:r>
            <a:r>
              <a:rPr lang="zh-CN" altLang="en-US" sz="2400" b="1" dirty="0">
                <a:latin typeface="Courier New" panose="02070309020205020404" pitchFamily="49" charset="0"/>
              </a:rPr>
              <a:t>和每列第一个非零元素在</a:t>
            </a:r>
            <a:r>
              <a:rPr lang="en-US" altLang="zh-CN" sz="2400" b="1" dirty="0">
                <a:latin typeface="Courier New" panose="02070309020205020404" pitchFamily="49" charset="0"/>
              </a:rPr>
              <a:t>B</a:t>
            </a:r>
            <a:r>
              <a:rPr lang="zh-CN" altLang="en-US" sz="2400" b="1" dirty="0">
                <a:latin typeface="Courier New" panose="02070309020205020404" pitchFamily="49" charset="0"/>
              </a:rPr>
              <a:t>中位置的一维数组</a:t>
            </a:r>
            <a:r>
              <a:rPr lang="en-US" altLang="zh-CN" sz="2400" b="1" dirty="0">
                <a:latin typeface="Courier New" panose="02070309020205020404" pitchFamily="49" charset="0"/>
              </a:rPr>
              <a:t>position[]</a:t>
            </a:r>
            <a:r>
              <a:rPr lang="zh-CN" altLang="en-US" sz="2400" b="1" dirty="0">
                <a:latin typeface="Courier New" panose="02070309020205020404" pitchFamily="49" charset="0"/>
              </a:rPr>
              <a:t>。并有以下公式：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84213" y="4652963"/>
            <a:ext cx="7808912" cy="1003300"/>
            <a:chOff x="782" y="2160"/>
            <a:chExt cx="4738" cy="632"/>
          </a:xfrm>
        </p:grpSpPr>
        <p:sp>
          <p:nvSpPr>
            <p:cNvPr id="77828" name="AutoShape 5"/>
            <p:cNvSpPr/>
            <p:nvPr/>
          </p:nvSpPr>
          <p:spPr>
            <a:xfrm>
              <a:off x="782" y="2336"/>
              <a:ext cx="82" cy="384"/>
            </a:xfrm>
            <a:prstGeom prst="leftBrace">
              <a:avLst>
                <a:gd name="adj1" fmla="val 3887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r>
                <a:rPr lang="zh-CN" altLang="en-US" dirty="0">
                  <a:latin typeface="Times New Roman" panose="02020603050405020304" pitchFamily="18" charset="0"/>
                </a:rPr>
                <a:t>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7829" name="Text Box 6"/>
            <p:cNvSpPr txBox="1"/>
            <p:nvPr/>
          </p:nvSpPr>
          <p:spPr>
            <a:xfrm>
              <a:off x="864" y="2160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position[1]=1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30" name="Text Box 7"/>
            <p:cNvSpPr txBox="1"/>
            <p:nvPr/>
          </p:nvSpPr>
          <p:spPr>
            <a:xfrm>
              <a:off x="864" y="2504"/>
              <a:ext cx="46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position[j]=position[j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>
                  <a:latin typeface="Times New Roman" panose="02020603050405020304" pitchFamily="18" charset="0"/>
                </a:rPr>
                <a:t>1]+number[j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>
                  <a:latin typeface="Times New Roman" panose="02020603050405020304" pitchFamily="18" charset="0"/>
                </a:rPr>
                <a:t>1]            2</a:t>
              </a:r>
              <a:r>
                <a:rPr lang="en-US" altLang="zh-CN" b="1" dirty="0">
                  <a:latin typeface="宋体" panose="02010600030101010101" pitchFamily="2" charset="-122"/>
                </a:rPr>
                <a:t>≤j≤A.n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charRg st="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charRg st="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solidFill>
                  <a:schemeClr val="folHlink"/>
                </a:solidFill>
              </a:rPr>
              <a:t>number</a:t>
            </a:r>
            <a:r>
              <a:rPr lang="zh-CN" altLang="en-US" b="1" dirty="0">
                <a:solidFill>
                  <a:schemeClr val="folHlink"/>
                </a:solidFill>
              </a:rPr>
              <a:t>和</a:t>
            </a:r>
            <a:r>
              <a:rPr lang="en-US" altLang="zh-CN" b="1" dirty="0">
                <a:solidFill>
                  <a:schemeClr val="folHlink"/>
                </a:solidFill>
              </a:rPr>
              <a:t>position</a:t>
            </a:r>
            <a:r>
              <a:rPr lang="zh-CN" altLang="en-US" b="1" dirty="0">
                <a:solidFill>
                  <a:schemeClr val="folHlink"/>
                </a:solidFill>
              </a:rPr>
              <a:t>向量实例</a:t>
            </a:r>
            <a:endParaRPr lang="zh-CN" altLang="en-US" b="1" dirty="0">
              <a:solidFill>
                <a:schemeClr val="folHlink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95400" y="1268413"/>
            <a:ext cx="2667000" cy="2747962"/>
            <a:chOff x="-3" y="-3"/>
            <a:chExt cx="1008" cy="3078"/>
          </a:xfrm>
        </p:grpSpPr>
        <p:grpSp>
          <p:nvGrpSpPr>
            <p:cNvPr id="79875" name="Group 5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79876" name="Group 6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79877" name="Rectangle 7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78" name="Rectangle 8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79" name="Group 9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79880" name="Rectangle 10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81" name="Rectangle 11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82" name="Group 12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79883" name="Rectangle 13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84" name="Rectangle 14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85" name="Group 15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79886" name="Rectangle 16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87" name="Rectangle 17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88" name="Group 18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79889" name="Rectangle 19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90" name="Rectangle 20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91" name="Group 21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79892" name="Rectangle 22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93" name="Rectangle 23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94" name="Group 24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79895" name="Rectangle 25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96" name="Rectangle 26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897" name="Group 27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79898" name="Rectangle 28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99" name="Rectangle 29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00" name="Group 30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79901" name="Rectangle 31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02" name="Rectangle 32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03" name="Group 33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79904" name="Rectangle 34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05" name="Rectangle 35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06" name="Group 36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79907" name="Rectangle 37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08" name="Rectangle 38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09" name="Group 39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79910" name="Rectangle 40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11" name="Rectangle 41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12" name="Group 42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79913" name="Rectangle 43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14" name="Rectangle 44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15" name="Group 45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79916" name="Rectangle 46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17" name="Rectangle 47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18" name="Group 48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79919" name="Rectangle 49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20" name="Rectangle 50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21" name="Group 51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79922" name="Rectangle 52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23" name="Rectangle 53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24" name="Group 54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79925" name="Rectangle 55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26" name="Rectangle 56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27" name="Group 57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79928" name="Rectangle 58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29" name="Rectangle 59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30" name="Group 60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79931" name="Rectangle 61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32" name="Rectangle 62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33" name="Group 63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79934" name="Rectangle 64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35" name="Rectangle 65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36" name="Group 66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79937" name="Rectangle 67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38" name="Rectangle 68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39" name="Group 69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79940" name="Rectangle 70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41" name="Rectangle 71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42" name="Group 72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79943" name="Rectangle 73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44" name="Rectangle 74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45" name="Group 75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79946" name="Rectangle 76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47" name="Rectangle 77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9948" name="Rectangle 78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79"/>
          <p:cNvGrpSpPr/>
          <p:nvPr/>
        </p:nvGrpSpPr>
        <p:grpSpPr>
          <a:xfrm>
            <a:off x="5651500" y="1341438"/>
            <a:ext cx="2362200" cy="2671762"/>
            <a:chOff x="-3" y="-3"/>
            <a:chExt cx="1008" cy="3078"/>
          </a:xfrm>
        </p:grpSpPr>
        <p:grpSp>
          <p:nvGrpSpPr>
            <p:cNvPr id="79950" name="Group 80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79951" name="Group 81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79952" name="Rectangle 82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53" name="Rectangle 83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54" name="Group 84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79955" name="Rectangle 85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56" name="Rectangle 86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57" name="Group 87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79958" name="Rectangle 88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59" name="Rectangle 89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60" name="Group 90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79961" name="Rectangle 91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62" name="Rectangle 92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63" name="Group 93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79964" name="Rectangle 94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65" name="Rectangle 95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66" name="Group 96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79967" name="Rectangle 97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68" name="Rectangle 98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69" name="Group 99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79970" name="Rectangle 100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71" name="Rectangle 101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72" name="Group 102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79973" name="Rectangle 103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74" name="Rectangle 104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75" name="Group 105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79976" name="Rectangle 106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77" name="Rectangle 107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78" name="Group 108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79979" name="Rectangle 109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80" name="Rectangle 110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81" name="Group 111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79982" name="Rectangle 112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83" name="Rectangle 113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84" name="Group 114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79985" name="Rectangle 115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86" name="Rectangle 116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87" name="Group 117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79988" name="Rectangle 118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89" name="Rectangle 119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90" name="Group 120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79991" name="Rectangle 121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92" name="Rectangle 122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93" name="Group 123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79994" name="Rectangle 124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95" name="Rectangle 125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96" name="Group 126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79997" name="Rectangle 127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98" name="Rectangle 128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9999" name="Group 129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80000" name="Rectangle 130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01" name="Rectangle 131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02" name="Group 132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80003" name="Rectangle 133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04" name="Rectangle 134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05" name="Group 135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80006" name="Rectangle 136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07" name="Rectangle 137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08" name="Group 138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80009" name="Rectangle 139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10" name="Rectangle 140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11" name="Group 141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80012" name="Rectangle 142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13" name="Rectangle 143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14" name="Group 144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80015" name="Rectangle 145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16" name="Rectangle 146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17" name="Group 147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80018" name="Rectangle 148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19" name="Rectangle 149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20" name="Group 150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80021" name="Rectangle 151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18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18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22" name="Rectangle 152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0023" name="Rectangle 153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650" name="Group 154"/>
          <p:cNvGrpSpPr/>
          <p:nvPr/>
        </p:nvGrpSpPr>
        <p:grpSpPr>
          <a:xfrm>
            <a:off x="1435100" y="5016500"/>
            <a:ext cx="6553200" cy="1447800"/>
            <a:chOff x="-3" y="-3"/>
            <a:chExt cx="2680" cy="1158"/>
          </a:xfrm>
        </p:grpSpPr>
        <p:grpSp>
          <p:nvGrpSpPr>
            <p:cNvPr id="80025" name="Group 155"/>
            <p:cNvGrpSpPr/>
            <p:nvPr/>
          </p:nvGrpSpPr>
          <p:grpSpPr>
            <a:xfrm>
              <a:off x="0" y="0"/>
              <a:ext cx="2674" cy="1152"/>
              <a:chOff x="0" y="0"/>
              <a:chExt cx="2674" cy="1152"/>
            </a:xfrm>
          </p:grpSpPr>
          <p:grpSp>
            <p:nvGrpSpPr>
              <p:cNvPr id="80026" name="Group 156"/>
              <p:cNvGrpSpPr/>
              <p:nvPr/>
            </p:nvGrpSpPr>
            <p:grpSpPr>
              <a:xfrm>
                <a:off x="0" y="0"/>
                <a:ext cx="602" cy="384"/>
                <a:chOff x="0" y="0"/>
                <a:chExt cx="602" cy="384"/>
              </a:xfrm>
            </p:grpSpPr>
            <p:sp>
              <p:nvSpPr>
                <p:cNvPr id="80027" name="Rectangle 157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j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28" name="Rectangle 158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29" name="Group 159"/>
              <p:cNvGrpSpPr/>
              <p:nvPr/>
            </p:nvGrpSpPr>
            <p:grpSpPr>
              <a:xfrm>
                <a:off x="602" y="0"/>
                <a:ext cx="327" cy="384"/>
                <a:chOff x="602" y="0"/>
                <a:chExt cx="327" cy="384"/>
              </a:xfrm>
            </p:grpSpPr>
            <p:sp>
              <p:nvSpPr>
                <p:cNvPr id="80030" name="Rectangle 160"/>
                <p:cNvSpPr/>
                <p:nvPr/>
              </p:nvSpPr>
              <p:spPr>
                <a:xfrm>
                  <a:off x="645" y="0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31" name="Rectangle 161"/>
                <p:cNvSpPr/>
                <p:nvPr/>
              </p:nvSpPr>
              <p:spPr>
                <a:xfrm>
                  <a:off x="602" y="0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32" name="Group 162"/>
              <p:cNvGrpSpPr/>
              <p:nvPr/>
            </p:nvGrpSpPr>
            <p:grpSpPr>
              <a:xfrm>
                <a:off x="929" y="0"/>
                <a:ext cx="349" cy="384"/>
                <a:chOff x="929" y="0"/>
                <a:chExt cx="349" cy="384"/>
              </a:xfrm>
            </p:grpSpPr>
            <p:sp>
              <p:nvSpPr>
                <p:cNvPr id="80033" name="Rectangle 163"/>
                <p:cNvSpPr/>
                <p:nvPr/>
              </p:nvSpPr>
              <p:spPr>
                <a:xfrm>
                  <a:off x="972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34" name="Rectangle 164"/>
                <p:cNvSpPr/>
                <p:nvPr/>
              </p:nvSpPr>
              <p:spPr>
                <a:xfrm>
                  <a:off x="929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35" name="Group 165"/>
              <p:cNvGrpSpPr/>
              <p:nvPr/>
            </p:nvGrpSpPr>
            <p:grpSpPr>
              <a:xfrm>
                <a:off x="1278" y="0"/>
                <a:ext cx="349" cy="384"/>
                <a:chOff x="1278" y="0"/>
                <a:chExt cx="349" cy="384"/>
              </a:xfrm>
            </p:grpSpPr>
            <p:sp>
              <p:nvSpPr>
                <p:cNvPr id="80036" name="Rectangle 166"/>
                <p:cNvSpPr/>
                <p:nvPr/>
              </p:nvSpPr>
              <p:spPr>
                <a:xfrm>
                  <a:off x="1321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37" name="Rectangle 167"/>
                <p:cNvSpPr/>
                <p:nvPr/>
              </p:nvSpPr>
              <p:spPr>
                <a:xfrm>
                  <a:off x="1278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38" name="Group 168"/>
              <p:cNvGrpSpPr/>
              <p:nvPr/>
            </p:nvGrpSpPr>
            <p:grpSpPr>
              <a:xfrm>
                <a:off x="1627" y="0"/>
                <a:ext cx="349" cy="384"/>
                <a:chOff x="1627" y="0"/>
                <a:chExt cx="349" cy="384"/>
              </a:xfrm>
            </p:grpSpPr>
            <p:sp>
              <p:nvSpPr>
                <p:cNvPr id="80039" name="Rectangle 169"/>
                <p:cNvSpPr/>
                <p:nvPr/>
              </p:nvSpPr>
              <p:spPr>
                <a:xfrm>
                  <a:off x="1670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40" name="Rectangle 170"/>
                <p:cNvSpPr/>
                <p:nvPr/>
              </p:nvSpPr>
              <p:spPr>
                <a:xfrm>
                  <a:off x="1627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41" name="Group 171"/>
              <p:cNvGrpSpPr/>
              <p:nvPr/>
            </p:nvGrpSpPr>
            <p:grpSpPr>
              <a:xfrm>
                <a:off x="1976" y="0"/>
                <a:ext cx="349" cy="384"/>
                <a:chOff x="1976" y="0"/>
                <a:chExt cx="349" cy="384"/>
              </a:xfrm>
            </p:grpSpPr>
            <p:sp>
              <p:nvSpPr>
                <p:cNvPr id="80042" name="Rectangle 172"/>
                <p:cNvSpPr/>
                <p:nvPr/>
              </p:nvSpPr>
              <p:spPr>
                <a:xfrm>
                  <a:off x="2019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43" name="Rectangle 173"/>
                <p:cNvSpPr/>
                <p:nvPr/>
              </p:nvSpPr>
              <p:spPr>
                <a:xfrm>
                  <a:off x="1976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44" name="Group 174"/>
              <p:cNvGrpSpPr/>
              <p:nvPr/>
            </p:nvGrpSpPr>
            <p:grpSpPr>
              <a:xfrm>
                <a:off x="2325" y="0"/>
                <a:ext cx="349" cy="384"/>
                <a:chOff x="2325" y="0"/>
                <a:chExt cx="349" cy="384"/>
              </a:xfrm>
            </p:grpSpPr>
            <p:sp>
              <p:nvSpPr>
                <p:cNvPr id="80045" name="Rectangle 175"/>
                <p:cNvSpPr/>
                <p:nvPr/>
              </p:nvSpPr>
              <p:spPr>
                <a:xfrm>
                  <a:off x="2368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46" name="Rectangle 176"/>
                <p:cNvSpPr/>
                <p:nvPr/>
              </p:nvSpPr>
              <p:spPr>
                <a:xfrm>
                  <a:off x="2325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47" name="Group 177"/>
              <p:cNvGrpSpPr/>
              <p:nvPr/>
            </p:nvGrpSpPr>
            <p:grpSpPr>
              <a:xfrm>
                <a:off x="0" y="384"/>
                <a:ext cx="602" cy="384"/>
                <a:chOff x="0" y="384"/>
                <a:chExt cx="602" cy="384"/>
              </a:xfrm>
            </p:grpSpPr>
            <p:sp>
              <p:nvSpPr>
                <p:cNvPr id="80048" name="Rectangle 178"/>
                <p:cNvSpPr/>
                <p:nvPr/>
              </p:nvSpPr>
              <p:spPr>
                <a:xfrm>
                  <a:off x="43" y="384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number[j]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49" name="Rectangle 179"/>
                <p:cNvSpPr/>
                <p:nvPr/>
              </p:nvSpPr>
              <p:spPr>
                <a:xfrm>
                  <a:off x="0" y="384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0" name="Group 180"/>
              <p:cNvGrpSpPr/>
              <p:nvPr/>
            </p:nvGrpSpPr>
            <p:grpSpPr>
              <a:xfrm>
                <a:off x="602" y="384"/>
                <a:ext cx="327" cy="384"/>
                <a:chOff x="602" y="384"/>
                <a:chExt cx="327" cy="384"/>
              </a:xfrm>
            </p:grpSpPr>
            <p:sp>
              <p:nvSpPr>
                <p:cNvPr id="80051" name="Rectangle 181"/>
                <p:cNvSpPr/>
                <p:nvPr/>
              </p:nvSpPr>
              <p:spPr>
                <a:xfrm>
                  <a:off x="645" y="384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52" name="Rectangle 182"/>
                <p:cNvSpPr/>
                <p:nvPr/>
              </p:nvSpPr>
              <p:spPr>
                <a:xfrm>
                  <a:off x="602" y="384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3" name="Group 183"/>
              <p:cNvGrpSpPr/>
              <p:nvPr/>
            </p:nvGrpSpPr>
            <p:grpSpPr>
              <a:xfrm>
                <a:off x="929" y="384"/>
                <a:ext cx="349" cy="384"/>
                <a:chOff x="929" y="384"/>
                <a:chExt cx="349" cy="384"/>
              </a:xfrm>
            </p:grpSpPr>
            <p:sp>
              <p:nvSpPr>
                <p:cNvPr id="80054" name="Rectangle 184"/>
                <p:cNvSpPr/>
                <p:nvPr/>
              </p:nvSpPr>
              <p:spPr>
                <a:xfrm>
                  <a:off x="972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55" name="Rectangle 185"/>
                <p:cNvSpPr/>
                <p:nvPr/>
              </p:nvSpPr>
              <p:spPr>
                <a:xfrm>
                  <a:off x="929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6" name="Group 186"/>
              <p:cNvGrpSpPr/>
              <p:nvPr/>
            </p:nvGrpSpPr>
            <p:grpSpPr>
              <a:xfrm>
                <a:off x="1278" y="384"/>
                <a:ext cx="349" cy="384"/>
                <a:chOff x="1278" y="384"/>
                <a:chExt cx="349" cy="384"/>
              </a:xfrm>
            </p:grpSpPr>
            <p:sp>
              <p:nvSpPr>
                <p:cNvPr id="80057" name="Rectangle 187"/>
                <p:cNvSpPr/>
                <p:nvPr/>
              </p:nvSpPr>
              <p:spPr>
                <a:xfrm>
                  <a:off x="1321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58" name="Rectangle 188"/>
                <p:cNvSpPr/>
                <p:nvPr/>
              </p:nvSpPr>
              <p:spPr>
                <a:xfrm>
                  <a:off x="1278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9" name="Group 189"/>
              <p:cNvGrpSpPr/>
              <p:nvPr/>
            </p:nvGrpSpPr>
            <p:grpSpPr>
              <a:xfrm>
                <a:off x="1627" y="384"/>
                <a:ext cx="349" cy="384"/>
                <a:chOff x="1627" y="384"/>
                <a:chExt cx="349" cy="384"/>
              </a:xfrm>
            </p:grpSpPr>
            <p:sp>
              <p:nvSpPr>
                <p:cNvPr id="80060" name="Rectangle 190"/>
                <p:cNvSpPr/>
                <p:nvPr/>
              </p:nvSpPr>
              <p:spPr>
                <a:xfrm>
                  <a:off x="1670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61" name="Rectangle 191"/>
                <p:cNvSpPr/>
                <p:nvPr/>
              </p:nvSpPr>
              <p:spPr>
                <a:xfrm>
                  <a:off x="1627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62" name="Group 192"/>
              <p:cNvGrpSpPr/>
              <p:nvPr/>
            </p:nvGrpSpPr>
            <p:grpSpPr>
              <a:xfrm>
                <a:off x="1976" y="384"/>
                <a:ext cx="349" cy="384"/>
                <a:chOff x="1976" y="384"/>
                <a:chExt cx="349" cy="384"/>
              </a:xfrm>
            </p:grpSpPr>
            <p:sp>
              <p:nvSpPr>
                <p:cNvPr id="80063" name="Rectangle 193"/>
                <p:cNvSpPr/>
                <p:nvPr/>
              </p:nvSpPr>
              <p:spPr>
                <a:xfrm>
                  <a:off x="2019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64" name="Rectangle 194"/>
                <p:cNvSpPr/>
                <p:nvPr/>
              </p:nvSpPr>
              <p:spPr>
                <a:xfrm>
                  <a:off x="1976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65" name="Group 195"/>
              <p:cNvGrpSpPr/>
              <p:nvPr/>
            </p:nvGrpSpPr>
            <p:grpSpPr>
              <a:xfrm>
                <a:off x="2325" y="384"/>
                <a:ext cx="349" cy="384"/>
                <a:chOff x="2325" y="384"/>
                <a:chExt cx="349" cy="384"/>
              </a:xfrm>
            </p:grpSpPr>
            <p:sp>
              <p:nvSpPr>
                <p:cNvPr id="80066" name="Rectangle 196"/>
                <p:cNvSpPr/>
                <p:nvPr/>
              </p:nvSpPr>
              <p:spPr>
                <a:xfrm>
                  <a:off x="2368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67" name="Rectangle 197"/>
                <p:cNvSpPr/>
                <p:nvPr/>
              </p:nvSpPr>
              <p:spPr>
                <a:xfrm>
                  <a:off x="2325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68" name="Group 198"/>
              <p:cNvGrpSpPr/>
              <p:nvPr/>
            </p:nvGrpSpPr>
            <p:grpSpPr>
              <a:xfrm>
                <a:off x="0" y="768"/>
                <a:ext cx="602" cy="384"/>
                <a:chOff x="0" y="768"/>
                <a:chExt cx="602" cy="384"/>
              </a:xfrm>
            </p:grpSpPr>
            <p:sp>
              <p:nvSpPr>
                <p:cNvPr id="80069" name="Rectangle 199"/>
                <p:cNvSpPr/>
                <p:nvPr/>
              </p:nvSpPr>
              <p:spPr>
                <a:xfrm>
                  <a:off x="43" y="768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position[j]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70" name="Rectangle 200"/>
                <p:cNvSpPr/>
                <p:nvPr/>
              </p:nvSpPr>
              <p:spPr>
                <a:xfrm>
                  <a:off x="0" y="768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71" name="Group 201"/>
              <p:cNvGrpSpPr/>
              <p:nvPr/>
            </p:nvGrpSpPr>
            <p:grpSpPr>
              <a:xfrm>
                <a:off x="602" y="768"/>
                <a:ext cx="327" cy="384"/>
                <a:chOff x="602" y="768"/>
                <a:chExt cx="327" cy="384"/>
              </a:xfrm>
            </p:grpSpPr>
            <p:sp>
              <p:nvSpPr>
                <p:cNvPr id="80072" name="Rectangle 202"/>
                <p:cNvSpPr/>
                <p:nvPr/>
              </p:nvSpPr>
              <p:spPr>
                <a:xfrm>
                  <a:off x="645" y="768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73" name="Rectangle 203"/>
                <p:cNvSpPr/>
                <p:nvPr/>
              </p:nvSpPr>
              <p:spPr>
                <a:xfrm>
                  <a:off x="602" y="768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74" name="Group 204"/>
              <p:cNvGrpSpPr/>
              <p:nvPr/>
            </p:nvGrpSpPr>
            <p:grpSpPr>
              <a:xfrm>
                <a:off x="929" y="768"/>
                <a:ext cx="349" cy="384"/>
                <a:chOff x="929" y="768"/>
                <a:chExt cx="349" cy="384"/>
              </a:xfrm>
            </p:grpSpPr>
            <p:sp>
              <p:nvSpPr>
                <p:cNvPr id="80075" name="Rectangle 205"/>
                <p:cNvSpPr/>
                <p:nvPr/>
              </p:nvSpPr>
              <p:spPr>
                <a:xfrm>
                  <a:off x="972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76" name="Rectangle 206"/>
                <p:cNvSpPr/>
                <p:nvPr/>
              </p:nvSpPr>
              <p:spPr>
                <a:xfrm>
                  <a:off x="929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77" name="Group 207"/>
              <p:cNvGrpSpPr/>
              <p:nvPr/>
            </p:nvGrpSpPr>
            <p:grpSpPr>
              <a:xfrm>
                <a:off x="1278" y="768"/>
                <a:ext cx="349" cy="384"/>
                <a:chOff x="1278" y="768"/>
                <a:chExt cx="349" cy="384"/>
              </a:xfrm>
            </p:grpSpPr>
            <p:sp>
              <p:nvSpPr>
                <p:cNvPr id="80078" name="Rectangle 208"/>
                <p:cNvSpPr/>
                <p:nvPr/>
              </p:nvSpPr>
              <p:spPr>
                <a:xfrm>
                  <a:off x="1321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79" name="Rectangle 209"/>
                <p:cNvSpPr/>
                <p:nvPr/>
              </p:nvSpPr>
              <p:spPr>
                <a:xfrm>
                  <a:off x="1278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80" name="Group 210"/>
              <p:cNvGrpSpPr/>
              <p:nvPr/>
            </p:nvGrpSpPr>
            <p:grpSpPr>
              <a:xfrm>
                <a:off x="1627" y="768"/>
                <a:ext cx="349" cy="384"/>
                <a:chOff x="1627" y="768"/>
                <a:chExt cx="349" cy="384"/>
              </a:xfrm>
            </p:grpSpPr>
            <p:sp>
              <p:nvSpPr>
                <p:cNvPr id="80081" name="Rectangle 211"/>
                <p:cNvSpPr/>
                <p:nvPr/>
              </p:nvSpPr>
              <p:spPr>
                <a:xfrm>
                  <a:off x="1670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82" name="Rectangle 212"/>
                <p:cNvSpPr/>
                <p:nvPr/>
              </p:nvSpPr>
              <p:spPr>
                <a:xfrm>
                  <a:off x="1627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83" name="Group 213"/>
              <p:cNvGrpSpPr/>
              <p:nvPr/>
            </p:nvGrpSpPr>
            <p:grpSpPr>
              <a:xfrm>
                <a:off x="1976" y="768"/>
                <a:ext cx="349" cy="384"/>
                <a:chOff x="1976" y="768"/>
                <a:chExt cx="349" cy="384"/>
              </a:xfrm>
            </p:grpSpPr>
            <p:sp>
              <p:nvSpPr>
                <p:cNvPr id="80084" name="Rectangle 214"/>
                <p:cNvSpPr/>
                <p:nvPr/>
              </p:nvSpPr>
              <p:spPr>
                <a:xfrm>
                  <a:off x="2019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85" name="Rectangle 215"/>
                <p:cNvSpPr/>
                <p:nvPr/>
              </p:nvSpPr>
              <p:spPr>
                <a:xfrm>
                  <a:off x="1976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86" name="Group 216"/>
              <p:cNvGrpSpPr/>
              <p:nvPr/>
            </p:nvGrpSpPr>
            <p:grpSpPr>
              <a:xfrm>
                <a:off x="2325" y="768"/>
                <a:ext cx="349" cy="384"/>
                <a:chOff x="2325" y="768"/>
                <a:chExt cx="349" cy="384"/>
              </a:xfrm>
            </p:grpSpPr>
            <p:sp>
              <p:nvSpPr>
                <p:cNvPr id="80087" name="Rectangle 217"/>
                <p:cNvSpPr/>
                <p:nvPr/>
              </p:nvSpPr>
              <p:spPr>
                <a:xfrm>
                  <a:off x="2368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088" name="Rectangle 218"/>
                <p:cNvSpPr/>
                <p:nvPr/>
              </p:nvSpPr>
              <p:spPr>
                <a:xfrm>
                  <a:off x="2325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0089" name="Rectangle 219"/>
            <p:cNvSpPr/>
            <p:nvPr/>
          </p:nvSpPr>
          <p:spPr>
            <a:xfrm>
              <a:off x="-3" y="-3"/>
              <a:ext cx="2680" cy="115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668" name="Text Box 220"/>
          <p:cNvSpPr txBox="1"/>
          <p:nvPr/>
        </p:nvSpPr>
        <p:spPr>
          <a:xfrm>
            <a:off x="1358900" y="4330700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number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position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向量的值 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en-US" altLang="zh-CN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0091" name="右箭头 219">
            <a:hlinkClick r:id="rId1" action="ppaction://hlinksldjump"/>
          </p:cNvPr>
          <p:cNvSpPr/>
          <p:nvPr/>
        </p:nvSpPr>
        <p:spPr>
          <a:xfrm>
            <a:off x="8072438" y="6357938"/>
            <a:ext cx="714375" cy="357187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数组的逻辑定义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223963" y="2043113"/>
          <a:ext cx="296703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816100" imgH="939800" progId="Equation.3">
                  <p:embed/>
                </p:oleObj>
              </mc:Choice>
              <mc:Fallback>
                <p:oleObj name="" r:id="rId1" imgW="1816100" imgH="939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3963" y="2043113"/>
                        <a:ext cx="2967037" cy="153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4914900" y="2166938"/>
          <a:ext cx="28575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790700" imgH="889000" progId="Equation.3">
                  <p:embed/>
                </p:oleObj>
              </mc:Choice>
              <mc:Fallback>
                <p:oleObj name="" r:id="rId3" imgW="1790700" imgH="889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4900" y="2166938"/>
                        <a:ext cx="2857500" cy="1414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1633855" y="4158616"/>
          <a:ext cx="206629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244600" imgH="254000" progId="Equation.3">
                  <p:embed/>
                </p:oleObj>
              </mc:Choice>
              <mc:Fallback>
                <p:oleObj name="" r:id="rId5" imgW="124460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3855" y="4158616"/>
                        <a:ext cx="2066290" cy="423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5475288" y="5126038"/>
          <a:ext cx="27257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562100" imgH="279400" progId="Equation.3">
                  <p:embed/>
                </p:oleObj>
              </mc:Choice>
              <mc:Fallback>
                <p:oleObj name="" r:id="rId7" imgW="1562100" imgH="279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5288" y="5126038"/>
                        <a:ext cx="2725737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3"/>
          <p:cNvSpPr/>
          <p:nvPr/>
        </p:nvSpPr>
        <p:spPr>
          <a:xfrm>
            <a:off x="685800" y="1219200"/>
            <a:ext cx="8305800" cy="838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＞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）维数组是一个向量，它的每个元素是</a:t>
            </a:r>
            <a:r>
              <a:rPr lang="en-US" altLang="zh-CN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n-1</a:t>
            </a:r>
            <a:r>
              <a:rPr lang="zh-CN" altLang="en-US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维数组，且具有相同的上限和下限</a:t>
            </a:r>
            <a:r>
              <a:rPr lang="zh-CN" altLang="en-US" sz="25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48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0126" name="AutoShape 14"/>
          <p:cNvSpPr/>
          <p:nvPr/>
        </p:nvSpPr>
        <p:spPr>
          <a:xfrm>
            <a:off x="2438400" y="3733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0127" name="AutoShape 15"/>
          <p:cNvSpPr/>
          <p:nvPr/>
        </p:nvSpPr>
        <p:spPr>
          <a:xfrm>
            <a:off x="2466975" y="4752975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0128" name="AutoShape 16"/>
          <p:cNvSpPr/>
          <p:nvPr/>
        </p:nvSpPr>
        <p:spPr>
          <a:xfrm>
            <a:off x="6477000" y="36576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5684838" y="4175125"/>
          <a:ext cx="2003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155700" imgH="228600" progId="Equation.3">
                  <p:embed/>
                </p:oleObj>
              </mc:Choice>
              <mc:Fallback>
                <p:oleObj name="" r:id="rId9" imgW="11557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84838" y="4175125"/>
                        <a:ext cx="20034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1736725" y="5229225"/>
          <a:ext cx="218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1231265" imgH="228600" progId="Equation.3">
                  <p:embed/>
                </p:oleObj>
              </mc:Choice>
              <mc:Fallback>
                <p:oleObj name="" r:id="rId11" imgW="1231265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6725" y="5229225"/>
                        <a:ext cx="21812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AutoShape 23"/>
          <p:cNvSpPr/>
          <p:nvPr/>
        </p:nvSpPr>
        <p:spPr>
          <a:xfrm>
            <a:off x="6486525" y="4729163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animBg="1"/>
      <p:bldP spid="90127" grpId="0" animBg="1"/>
      <p:bldP spid="90128" grpId="0" animBg="1"/>
      <p:bldP spid="901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三元组表的矩阵转置运算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260475" y="3521075"/>
            <a:ext cx="2447925" cy="2747963"/>
            <a:chOff x="-3" y="-3"/>
            <a:chExt cx="1008" cy="3078"/>
          </a:xfrm>
        </p:grpSpPr>
        <p:grpSp>
          <p:nvGrpSpPr>
            <p:cNvPr id="81923" name="Group 6"/>
            <p:cNvGrpSpPr/>
            <p:nvPr/>
          </p:nvGrpSpPr>
          <p:grpSpPr>
            <a:xfrm>
              <a:off x="0" y="0"/>
              <a:ext cx="1002" cy="3072"/>
              <a:chOff x="0" y="0"/>
              <a:chExt cx="1002" cy="3072"/>
            </a:xfrm>
          </p:grpSpPr>
          <p:grpSp>
            <p:nvGrpSpPr>
              <p:cNvPr id="81924" name="Group 7"/>
              <p:cNvGrpSpPr/>
              <p:nvPr/>
            </p:nvGrpSpPr>
            <p:grpSpPr>
              <a:xfrm>
                <a:off x="0" y="0"/>
                <a:ext cx="334" cy="384"/>
                <a:chOff x="0" y="0"/>
                <a:chExt cx="334" cy="384"/>
              </a:xfrm>
            </p:grpSpPr>
            <p:sp>
              <p:nvSpPr>
                <p:cNvPr id="81925" name="Rectangle 8"/>
                <p:cNvSpPr/>
                <p:nvPr/>
              </p:nvSpPr>
              <p:spPr>
                <a:xfrm>
                  <a:off x="43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row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26" name="Rectangle 9"/>
                <p:cNvSpPr/>
                <p:nvPr/>
              </p:nvSpPr>
              <p:spPr>
                <a:xfrm>
                  <a:off x="0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27" name="Group 10"/>
              <p:cNvGrpSpPr/>
              <p:nvPr/>
            </p:nvGrpSpPr>
            <p:grpSpPr>
              <a:xfrm>
                <a:off x="334" y="0"/>
                <a:ext cx="334" cy="384"/>
                <a:chOff x="334" y="0"/>
                <a:chExt cx="334" cy="384"/>
              </a:xfrm>
            </p:grpSpPr>
            <p:sp>
              <p:nvSpPr>
                <p:cNvPr id="81928" name="Rectangle 11"/>
                <p:cNvSpPr/>
                <p:nvPr/>
              </p:nvSpPr>
              <p:spPr>
                <a:xfrm>
                  <a:off x="377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col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29" name="Rectangle 12"/>
                <p:cNvSpPr/>
                <p:nvPr/>
              </p:nvSpPr>
              <p:spPr>
                <a:xfrm>
                  <a:off x="334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30" name="Group 13"/>
              <p:cNvGrpSpPr/>
              <p:nvPr/>
            </p:nvGrpSpPr>
            <p:grpSpPr>
              <a:xfrm>
                <a:off x="668" y="0"/>
                <a:ext cx="334" cy="384"/>
                <a:chOff x="668" y="0"/>
                <a:chExt cx="334" cy="384"/>
              </a:xfrm>
            </p:grpSpPr>
            <p:sp>
              <p:nvSpPr>
                <p:cNvPr id="81931" name="Rectangle 14"/>
                <p:cNvSpPr/>
                <p:nvPr/>
              </p:nvSpPr>
              <p:spPr>
                <a:xfrm>
                  <a:off x="711" y="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32" name="Rectangle 15"/>
                <p:cNvSpPr/>
                <p:nvPr/>
              </p:nvSpPr>
              <p:spPr>
                <a:xfrm>
                  <a:off x="668" y="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33" name="Group 16"/>
              <p:cNvGrpSpPr/>
              <p:nvPr/>
            </p:nvGrpSpPr>
            <p:grpSpPr>
              <a:xfrm>
                <a:off x="0" y="384"/>
                <a:ext cx="334" cy="384"/>
                <a:chOff x="0" y="384"/>
                <a:chExt cx="334" cy="384"/>
              </a:xfrm>
            </p:grpSpPr>
            <p:sp>
              <p:nvSpPr>
                <p:cNvPr id="81934" name="Rectangle 17"/>
                <p:cNvSpPr/>
                <p:nvPr/>
              </p:nvSpPr>
              <p:spPr>
                <a:xfrm>
                  <a:off x="43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35" name="Rectangle 18"/>
                <p:cNvSpPr/>
                <p:nvPr/>
              </p:nvSpPr>
              <p:spPr>
                <a:xfrm>
                  <a:off x="0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36" name="Group 19"/>
              <p:cNvGrpSpPr/>
              <p:nvPr/>
            </p:nvGrpSpPr>
            <p:grpSpPr>
              <a:xfrm>
                <a:off x="334" y="384"/>
                <a:ext cx="334" cy="384"/>
                <a:chOff x="334" y="384"/>
                <a:chExt cx="334" cy="384"/>
              </a:xfrm>
            </p:grpSpPr>
            <p:sp>
              <p:nvSpPr>
                <p:cNvPr id="81937" name="Rectangle 20"/>
                <p:cNvSpPr/>
                <p:nvPr/>
              </p:nvSpPr>
              <p:spPr>
                <a:xfrm>
                  <a:off x="377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38" name="Rectangle 21"/>
                <p:cNvSpPr/>
                <p:nvPr/>
              </p:nvSpPr>
              <p:spPr>
                <a:xfrm>
                  <a:off x="334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39" name="Group 22"/>
              <p:cNvGrpSpPr/>
              <p:nvPr/>
            </p:nvGrpSpPr>
            <p:grpSpPr>
              <a:xfrm>
                <a:off x="668" y="384"/>
                <a:ext cx="334" cy="384"/>
                <a:chOff x="668" y="384"/>
                <a:chExt cx="334" cy="384"/>
              </a:xfrm>
            </p:grpSpPr>
            <p:sp>
              <p:nvSpPr>
                <p:cNvPr id="81940" name="Rectangle 23"/>
                <p:cNvSpPr/>
                <p:nvPr/>
              </p:nvSpPr>
              <p:spPr>
                <a:xfrm>
                  <a:off x="711" y="38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41" name="Rectangle 24"/>
                <p:cNvSpPr/>
                <p:nvPr/>
              </p:nvSpPr>
              <p:spPr>
                <a:xfrm>
                  <a:off x="668" y="38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42" name="Group 25"/>
              <p:cNvGrpSpPr/>
              <p:nvPr/>
            </p:nvGrpSpPr>
            <p:grpSpPr>
              <a:xfrm>
                <a:off x="0" y="768"/>
                <a:ext cx="334" cy="384"/>
                <a:chOff x="0" y="768"/>
                <a:chExt cx="334" cy="384"/>
              </a:xfrm>
            </p:grpSpPr>
            <p:sp>
              <p:nvSpPr>
                <p:cNvPr id="81943" name="Rectangle 26"/>
                <p:cNvSpPr/>
                <p:nvPr/>
              </p:nvSpPr>
              <p:spPr>
                <a:xfrm>
                  <a:off x="43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44" name="Rectangle 27"/>
                <p:cNvSpPr/>
                <p:nvPr/>
              </p:nvSpPr>
              <p:spPr>
                <a:xfrm>
                  <a:off x="0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45" name="Group 28"/>
              <p:cNvGrpSpPr/>
              <p:nvPr/>
            </p:nvGrpSpPr>
            <p:grpSpPr>
              <a:xfrm>
                <a:off x="334" y="768"/>
                <a:ext cx="334" cy="384"/>
                <a:chOff x="334" y="768"/>
                <a:chExt cx="334" cy="384"/>
              </a:xfrm>
            </p:grpSpPr>
            <p:sp>
              <p:nvSpPr>
                <p:cNvPr id="81946" name="Rectangle 29"/>
                <p:cNvSpPr/>
                <p:nvPr/>
              </p:nvSpPr>
              <p:spPr>
                <a:xfrm>
                  <a:off x="377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47" name="Rectangle 30"/>
                <p:cNvSpPr/>
                <p:nvPr/>
              </p:nvSpPr>
              <p:spPr>
                <a:xfrm>
                  <a:off x="334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48" name="Group 31"/>
              <p:cNvGrpSpPr/>
              <p:nvPr/>
            </p:nvGrpSpPr>
            <p:grpSpPr>
              <a:xfrm>
                <a:off x="668" y="768"/>
                <a:ext cx="334" cy="384"/>
                <a:chOff x="668" y="768"/>
                <a:chExt cx="334" cy="384"/>
              </a:xfrm>
            </p:grpSpPr>
            <p:sp>
              <p:nvSpPr>
                <p:cNvPr id="81949" name="Rectangle 32"/>
                <p:cNvSpPr/>
                <p:nvPr/>
              </p:nvSpPr>
              <p:spPr>
                <a:xfrm>
                  <a:off x="711" y="76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50" name="Rectangle 33"/>
                <p:cNvSpPr/>
                <p:nvPr/>
              </p:nvSpPr>
              <p:spPr>
                <a:xfrm>
                  <a:off x="668" y="76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51" name="Group 34"/>
              <p:cNvGrpSpPr/>
              <p:nvPr/>
            </p:nvGrpSpPr>
            <p:grpSpPr>
              <a:xfrm>
                <a:off x="0" y="1152"/>
                <a:ext cx="334" cy="384"/>
                <a:chOff x="0" y="1152"/>
                <a:chExt cx="334" cy="384"/>
              </a:xfrm>
            </p:grpSpPr>
            <p:sp>
              <p:nvSpPr>
                <p:cNvPr id="81952" name="Rectangle 35"/>
                <p:cNvSpPr/>
                <p:nvPr/>
              </p:nvSpPr>
              <p:spPr>
                <a:xfrm>
                  <a:off x="43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53" name="Rectangle 36"/>
                <p:cNvSpPr/>
                <p:nvPr/>
              </p:nvSpPr>
              <p:spPr>
                <a:xfrm>
                  <a:off x="0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54" name="Group 37"/>
              <p:cNvGrpSpPr/>
              <p:nvPr/>
            </p:nvGrpSpPr>
            <p:grpSpPr>
              <a:xfrm>
                <a:off x="334" y="1152"/>
                <a:ext cx="334" cy="384"/>
                <a:chOff x="334" y="1152"/>
                <a:chExt cx="334" cy="384"/>
              </a:xfrm>
            </p:grpSpPr>
            <p:sp>
              <p:nvSpPr>
                <p:cNvPr id="81955" name="Rectangle 38"/>
                <p:cNvSpPr/>
                <p:nvPr/>
              </p:nvSpPr>
              <p:spPr>
                <a:xfrm>
                  <a:off x="377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56" name="Rectangle 39"/>
                <p:cNvSpPr/>
                <p:nvPr/>
              </p:nvSpPr>
              <p:spPr>
                <a:xfrm>
                  <a:off x="334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57" name="Group 40"/>
              <p:cNvGrpSpPr/>
              <p:nvPr/>
            </p:nvGrpSpPr>
            <p:grpSpPr>
              <a:xfrm>
                <a:off x="668" y="1152"/>
                <a:ext cx="334" cy="384"/>
                <a:chOff x="668" y="1152"/>
                <a:chExt cx="334" cy="384"/>
              </a:xfrm>
            </p:grpSpPr>
            <p:sp>
              <p:nvSpPr>
                <p:cNvPr id="81958" name="Rectangle 41"/>
                <p:cNvSpPr/>
                <p:nvPr/>
              </p:nvSpPr>
              <p:spPr>
                <a:xfrm>
                  <a:off x="711" y="1152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59" name="Rectangle 42"/>
                <p:cNvSpPr/>
                <p:nvPr/>
              </p:nvSpPr>
              <p:spPr>
                <a:xfrm>
                  <a:off x="668" y="1152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60" name="Group 43"/>
              <p:cNvGrpSpPr/>
              <p:nvPr/>
            </p:nvGrpSpPr>
            <p:grpSpPr>
              <a:xfrm>
                <a:off x="0" y="1536"/>
                <a:ext cx="334" cy="384"/>
                <a:chOff x="0" y="1536"/>
                <a:chExt cx="334" cy="384"/>
              </a:xfrm>
            </p:grpSpPr>
            <p:sp>
              <p:nvSpPr>
                <p:cNvPr id="81961" name="Rectangle 44"/>
                <p:cNvSpPr/>
                <p:nvPr/>
              </p:nvSpPr>
              <p:spPr>
                <a:xfrm>
                  <a:off x="43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62" name="Rectangle 45"/>
                <p:cNvSpPr/>
                <p:nvPr/>
              </p:nvSpPr>
              <p:spPr>
                <a:xfrm>
                  <a:off x="0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63" name="Group 46"/>
              <p:cNvGrpSpPr/>
              <p:nvPr/>
            </p:nvGrpSpPr>
            <p:grpSpPr>
              <a:xfrm>
                <a:off x="334" y="1536"/>
                <a:ext cx="334" cy="384"/>
                <a:chOff x="334" y="1536"/>
                <a:chExt cx="334" cy="384"/>
              </a:xfrm>
            </p:grpSpPr>
            <p:sp>
              <p:nvSpPr>
                <p:cNvPr id="81964" name="Rectangle 47"/>
                <p:cNvSpPr/>
                <p:nvPr/>
              </p:nvSpPr>
              <p:spPr>
                <a:xfrm>
                  <a:off x="377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65" name="Rectangle 48"/>
                <p:cNvSpPr/>
                <p:nvPr/>
              </p:nvSpPr>
              <p:spPr>
                <a:xfrm>
                  <a:off x="334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66" name="Group 49"/>
              <p:cNvGrpSpPr/>
              <p:nvPr/>
            </p:nvGrpSpPr>
            <p:grpSpPr>
              <a:xfrm>
                <a:off x="668" y="1536"/>
                <a:ext cx="334" cy="384"/>
                <a:chOff x="668" y="1536"/>
                <a:chExt cx="334" cy="384"/>
              </a:xfrm>
            </p:grpSpPr>
            <p:sp>
              <p:nvSpPr>
                <p:cNvPr id="81967" name="Rectangle 50"/>
                <p:cNvSpPr/>
                <p:nvPr/>
              </p:nvSpPr>
              <p:spPr>
                <a:xfrm>
                  <a:off x="711" y="1536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68" name="Rectangle 51"/>
                <p:cNvSpPr/>
                <p:nvPr/>
              </p:nvSpPr>
              <p:spPr>
                <a:xfrm>
                  <a:off x="668" y="1536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69" name="Group 52"/>
              <p:cNvGrpSpPr/>
              <p:nvPr/>
            </p:nvGrpSpPr>
            <p:grpSpPr>
              <a:xfrm>
                <a:off x="0" y="1920"/>
                <a:ext cx="334" cy="384"/>
                <a:chOff x="0" y="1920"/>
                <a:chExt cx="334" cy="384"/>
              </a:xfrm>
            </p:grpSpPr>
            <p:sp>
              <p:nvSpPr>
                <p:cNvPr id="81970" name="Rectangle 53"/>
                <p:cNvSpPr/>
                <p:nvPr/>
              </p:nvSpPr>
              <p:spPr>
                <a:xfrm>
                  <a:off x="43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1" name="Rectangle 54"/>
                <p:cNvSpPr/>
                <p:nvPr/>
              </p:nvSpPr>
              <p:spPr>
                <a:xfrm>
                  <a:off x="0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72" name="Group 55"/>
              <p:cNvGrpSpPr/>
              <p:nvPr/>
            </p:nvGrpSpPr>
            <p:grpSpPr>
              <a:xfrm>
                <a:off x="334" y="1920"/>
                <a:ext cx="334" cy="384"/>
                <a:chOff x="334" y="1920"/>
                <a:chExt cx="334" cy="384"/>
              </a:xfrm>
            </p:grpSpPr>
            <p:sp>
              <p:nvSpPr>
                <p:cNvPr id="81973" name="Rectangle 56"/>
                <p:cNvSpPr/>
                <p:nvPr/>
              </p:nvSpPr>
              <p:spPr>
                <a:xfrm>
                  <a:off x="377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4" name="Rectangle 57"/>
                <p:cNvSpPr/>
                <p:nvPr/>
              </p:nvSpPr>
              <p:spPr>
                <a:xfrm>
                  <a:off x="334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75" name="Group 58"/>
              <p:cNvGrpSpPr/>
              <p:nvPr/>
            </p:nvGrpSpPr>
            <p:grpSpPr>
              <a:xfrm>
                <a:off x="668" y="1920"/>
                <a:ext cx="334" cy="384"/>
                <a:chOff x="668" y="1920"/>
                <a:chExt cx="334" cy="384"/>
              </a:xfrm>
            </p:grpSpPr>
            <p:sp>
              <p:nvSpPr>
                <p:cNvPr id="81976" name="Rectangle 59"/>
                <p:cNvSpPr/>
                <p:nvPr/>
              </p:nvSpPr>
              <p:spPr>
                <a:xfrm>
                  <a:off x="711" y="1920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7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77" name="Rectangle 60"/>
                <p:cNvSpPr/>
                <p:nvPr/>
              </p:nvSpPr>
              <p:spPr>
                <a:xfrm>
                  <a:off x="668" y="1920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78" name="Group 61"/>
              <p:cNvGrpSpPr/>
              <p:nvPr/>
            </p:nvGrpSpPr>
            <p:grpSpPr>
              <a:xfrm>
                <a:off x="0" y="2304"/>
                <a:ext cx="334" cy="384"/>
                <a:chOff x="0" y="2304"/>
                <a:chExt cx="334" cy="384"/>
              </a:xfrm>
            </p:grpSpPr>
            <p:sp>
              <p:nvSpPr>
                <p:cNvPr id="81979" name="Rectangle 62"/>
                <p:cNvSpPr/>
                <p:nvPr/>
              </p:nvSpPr>
              <p:spPr>
                <a:xfrm>
                  <a:off x="43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0" name="Rectangle 63"/>
                <p:cNvSpPr/>
                <p:nvPr/>
              </p:nvSpPr>
              <p:spPr>
                <a:xfrm>
                  <a:off x="0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81" name="Group 64"/>
              <p:cNvGrpSpPr/>
              <p:nvPr/>
            </p:nvGrpSpPr>
            <p:grpSpPr>
              <a:xfrm>
                <a:off x="334" y="2304"/>
                <a:ext cx="334" cy="384"/>
                <a:chOff x="334" y="2304"/>
                <a:chExt cx="334" cy="384"/>
              </a:xfrm>
            </p:grpSpPr>
            <p:sp>
              <p:nvSpPr>
                <p:cNvPr id="81982" name="Rectangle 65"/>
                <p:cNvSpPr/>
                <p:nvPr/>
              </p:nvSpPr>
              <p:spPr>
                <a:xfrm>
                  <a:off x="377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3" name="Rectangle 66"/>
                <p:cNvSpPr/>
                <p:nvPr/>
              </p:nvSpPr>
              <p:spPr>
                <a:xfrm>
                  <a:off x="334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84" name="Group 67"/>
              <p:cNvGrpSpPr/>
              <p:nvPr/>
            </p:nvGrpSpPr>
            <p:grpSpPr>
              <a:xfrm>
                <a:off x="668" y="2304"/>
                <a:ext cx="334" cy="384"/>
                <a:chOff x="668" y="2304"/>
                <a:chExt cx="334" cy="384"/>
              </a:xfrm>
            </p:grpSpPr>
            <p:sp>
              <p:nvSpPr>
                <p:cNvPr id="81985" name="Rectangle 68"/>
                <p:cNvSpPr/>
                <p:nvPr/>
              </p:nvSpPr>
              <p:spPr>
                <a:xfrm>
                  <a:off x="711" y="2304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-12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6" name="Rectangle 69"/>
                <p:cNvSpPr/>
                <p:nvPr/>
              </p:nvSpPr>
              <p:spPr>
                <a:xfrm>
                  <a:off x="668" y="2304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87" name="Group 70"/>
              <p:cNvGrpSpPr/>
              <p:nvPr/>
            </p:nvGrpSpPr>
            <p:grpSpPr>
              <a:xfrm>
                <a:off x="0" y="2688"/>
                <a:ext cx="334" cy="384"/>
                <a:chOff x="0" y="2688"/>
                <a:chExt cx="334" cy="384"/>
              </a:xfrm>
            </p:grpSpPr>
            <p:sp>
              <p:nvSpPr>
                <p:cNvPr id="81988" name="Rectangle 71"/>
                <p:cNvSpPr/>
                <p:nvPr/>
              </p:nvSpPr>
              <p:spPr>
                <a:xfrm>
                  <a:off x="43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89" name="Rectangle 72"/>
                <p:cNvSpPr/>
                <p:nvPr/>
              </p:nvSpPr>
              <p:spPr>
                <a:xfrm>
                  <a:off x="0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90" name="Group 73"/>
              <p:cNvGrpSpPr/>
              <p:nvPr/>
            </p:nvGrpSpPr>
            <p:grpSpPr>
              <a:xfrm>
                <a:off x="334" y="2688"/>
                <a:ext cx="334" cy="384"/>
                <a:chOff x="334" y="2688"/>
                <a:chExt cx="334" cy="384"/>
              </a:xfrm>
            </p:grpSpPr>
            <p:sp>
              <p:nvSpPr>
                <p:cNvPr id="81991" name="Rectangle 74"/>
                <p:cNvSpPr/>
                <p:nvPr/>
              </p:nvSpPr>
              <p:spPr>
                <a:xfrm>
                  <a:off x="377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2" name="Rectangle 75"/>
                <p:cNvSpPr/>
                <p:nvPr/>
              </p:nvSpPr>
              <p:spPr>
                <a:xfrm>
                  <a:off x="334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1993" name="Group 76"/>
              <p:cNvGrpSpPr/>
              <p:nvPr/>
            </p:nvGrpSpPr>
            <p:grpSpPr>
              <a:xfrm>
                <a:off x="668" y="2688"/>
                <a:ext cx="334" cy="384"/>
                <a:chOff x="668" y="2688"/>
                <a:chExt cx="334" cy="384"/>
              </a:xfrm>
            </p:grpSpPr>
            <p:sp>
              <p:nvSpPr>
                <p:cNvPr id="81994" name="Rectangle 77"/>
                <p:cNvSpPr/>
                <p:nvPr/>
              </p:nvSpPr>
              <p:spPr>
                <a:xfrm>
                  <a:off x="711" y="2688"/>
                  <a:ext cx="24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995" name="Rectangle 78"/>
                <p:cNvSpPr/>
                <p:nvPr/>
              </p:nvSpPr>
              <p:spPr>
                <a:xfrm>
                  <a:off x="668" y="2688"/>
                  <a:ext cx="33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1996" name="Rectangle 79"/>
            <p:cNvSpPr/>
            <p:nvPr/>
          </p:nvSpPr>
          <p:spPr>
            <a:xfrm>
              <a:off x="-3" y="-3"/>
              <a:ext cx="1008" cy="307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0" name="Group 82"/>
          <p:cNvGrpSpPr/>
          <p:nvPr/>
        </p:nvGrpSpPr>
        <p:grpSpPr>
          <a:xfrm>
            <a:off x="5586413" y="3503613"/>
            <a:ext cx="782637" cy="333375"/>
            <a:chOff x="0" y="0"/>
            <a:chExt cx="334" cy="384"/>
          </a:xfrm>
        </p:grpSpPr>
        <p:sp>
          <p:nvSpPr>
            <p:cNvPr id="81998" name="Rectangle 83"/>
            <p:cNvSpPr/>
            <p:nvPr/>
          </p:nvSpPr>
          <p:spPr>
            <a:xfrm>
              <a:off x="43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row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1999" name="Rectangle 84"/>
            <p:cNvSpPr/>
            <p:nvPr/>
          </p:nvSpPr>
          <p:spPr>
            <a:xfrm>
              <a:off x="0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1" name="Group 85"/>
          <p:cNvGrpSpPr/>
          <p:nvPr/>
        </p:nvGrpSpPr>
        <p:grpSpPr>
          <a:xfrm>
            <a:off x="6369050" y="3503613"/>
            <a:ext cx="784225" cy="333375"/>
            <a:chOff x="334" y="0"/>
            <a:chExt cx="334" cy="384"/>
          </a:xfrm>
        </p:grpSpPr>
        <p:sp>
          <p:nvSpPr>
            <p:cNvPr id="82001" name="Rectangle 86"/>
            <p:cNvSpPr/>
            <p:nvPr/>
          </p:nvSpPr>
          <p:spPr>
            <a:xfrm>
              <a:off x="377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col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02" name="Rectangle 87"/>
            <p:cNvSpPr/>
            <p:nvPr/>
          </p:nvSpPr>
          <p:spPr>
            <a:xfrm>
              <a:off x="334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2" name="Group 88"/>
          <p:cNvGrpSpPr/>
          <p:nvPr/>
        </p:nvGrpSpPr>
        <p:grpSpPr>
          <a:xfrm>
            <a:off x="7153275" y="3503613"/>
            <a:ext cx="782638" cy="333375"/>
            <a:chOff x="668" y="0"/>
            <a:chExt cx="334" cy="384"/>
          </a:xfrm>
        </p:grpSpPr>
        <p:sp>
          <p:nvSpPr>
            <p:cNvPr id="82004" name="Rectangle 89"/>
            <p:cNvSpPr/>
            <p:nvPr/>
          </p:nvSpPr>
          <p:spPr>
            <a:xfrm>
              <a:off x="711" y="0"/>
              <a:ext cx="248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</a:rPr>
                <a:t>e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4000" dirty="0">
                <a:latin typeface="Times New Roman" panose="02020603050405020304" pitchFamily="18" charset="0"/>
              </a:endParaRPr>
            </a:p>
          </p:txBody>
        </p:sp>
        <p:sp>
          <p:nvSpPr>
            <p:cNvPr id="82005" name="Rectangle 90"/>
            <p:cNvSpPr/>
            <p:nvPr/>
          </p:nvSpPr>
          <p:spPr>
            <a:xfrm>
              <a:off x="668" y="0"/>
              <a:ext cx="334" cy="384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331"/>
          <p:cNvGrpSpPr/>
          <p:nvPr/>
        </p:nvGrpSpPr>
        <p:grpSpPr>
          <a:xfrm>
            <a:off x="5586413" y="3836988"/>
            <a:ext cx="2349500" cy="333375"/>
            <a:chOff x="3519" y="2417"/>
            <a:chExt cx="1480" cy="210"/>
          </a:xfrm>
        </p:grpSpPr>
        <p:grpSp>
          <p:nvGrpSpPr>
            <p:cNvPr id="82007" name="Group 91"/>
            <p:cNvGrpSpPr/>
            <p:nvPr/>
          </p:nvGrpSpPr>
          <p:grpSpPr>
            <a:xfrm>
              <a:off x="3519" y="2417"/>
              <a:ext cx="493" cy="210"/>
              <a:chOff x="0" y="384"/>
              <a:chExt cx="334" cy="384"/>
            </a:xfrm>
          </p:grpSpPr>
          <p:sp>
            <p:nvSpPr>
              <p:cNvPr id="82008" name="Rectangle 92"/>
              <p:cNvSpPr/>
              <p:nvPr/>
            </p:nvSpPr>
            <p:spPr>
              <a:xfrm>
                <a:off x="43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09" name="Rectangle 93"/>
              <p:cNvSpPr/>
              <p:nvPr/>
            </p:nvSpPr>
            <p:spPr>
              <a:xfrm>
                <a:off x="0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10" name="Group 94"/>
            <p:cNvGrpSpPr/>
            <p:nvPr/>
          </p:nvGrpSpPr>
          <p:grpSpPr>
            <a:xfrm>
              <a:off x="4012" y="2417"/>
              <a:ext cx="494" cy="210"/>
              <a:chOff x="334" y="384"/>
              <a:chExt cx="334" cy="384"/>
            </a:xfrm>
          </p:grpSpPr>
          <p:sp>
            <p:nvSpPr>
              <p:cNvPr id="82011" name="Rectangle 95"/>
              <p:cNvSpPr/>
              <p:nvPr/>
            </p:nvSpPr>
            <p:spPr>
              <a:xfrm>
                <a:off x="377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12" name="Rectangle 96"/>
              <p:cNvSpPr/>
              <p:nvPr/>
            </p:nvSpPr>
            <p:spPr>
              <a:xfrm>
                <a:off x="334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13" name="Group 97"/>
            <p:cNvGrpSpPr/>
            <p:nvPr/>
          </p:nvGrpSpPr>
          <p:grpSpPr>
            <a:xfrm>
              <a:off x="4506" y="2417"/>
              <a:ext cx="493" cy="210"/>
              <a:chOff x="668" y="384"/>
              <a:chExt cx="334" cy="384"/>
            </a:xfrm>
          </p:grpSpPr>
          <p:sp>
            <p:nvSpPr>
              <p:cNvPr id="82014" name="Rectangle 98"/>
              <p:cNvSpPr/>
              <p:nvPr/>
            </p:nvSpPr>
            <p:spPr>
              <a:xfrm>
                <a:off x="711" y="38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-12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15" name="Rectangle 99"/>
              <p:cNvSpPr/>
              <p:nvPr/>
            </p:nvSpPr>
            <p:spPr>
              <a:xfrm>
                <a:off x="668" y="38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78" name="Group 332"/>
          <p:cNvGrpSpPr/>
          <p:nvPr/>
        </p:nvGrpSpPr>
        <p:grpSpPr>
          <a:xfrm>
            <a:off x="5586413" y="4170363"/>
            <a:ext cx="2349500" cy="333375"/>
            <a:chOff x="3519" y="2627"/>
            <a:chExt cx="1480" cy="210"/>
          </a:xfrm>
        </p:grpSpPr>
        <p:grpSp>
          <p:nvGrpSpPr>
            <p:cNvPr id="82017" name="Group 100"/>
            <p:cNvGrpSpPr/>
            <p:nvPr/>
          </p:nvGrpSpPr>
          <p:grpSpPr>
            <a:xfrm>
              <a:off x="3519" y="2627"/>
              <a:ext cx="493" cy="210"/>
              <a:chOff x="0" y="768"/>
              <a:chExt cx="334" cy="384"/>
            </a:xfrm>
          </p:grpSpPr>
          <p:sp>
            <p:nvSpPr>
              <p:cNvPr id="82018" name="Rectangle 101"/>
              <p:cNvSpPr/>
              <p:nvPr/>
            </p:nvSpPr>
            <p:spPr>
              <a:xfrm>
                <a:off x="43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19" name="Rectangle 102"/>
              <p:cNvSpPr/>
              <p:nvPr/>
            </p:nvSpPr>
            <p:spPr>
              <a:xfrm>
                <a:off x="0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20" name="Group 103"/>
            <p:cNvGrpSpPr/>
            <p:nvPr/>
          </p:nvGrpSpPr>
          <p:grpSpPr>
            <a:xfrm>
              <a:off x="4012" y="2627"/>
              <a:ext cx="494" cy="210"/>
              <a:chOff x="334" y="768"/>
              <a:chExt cx="334" cy="384"/>
            </a:xfrm>
          </p:grpSpPr>
          <p:sp>
            <p:nvSpPr>
              <p:cNvPr id="82021" name="Rectangle 104"/>
              <p:cNvSpPr/>
              <p:nvPr/>
            </p:nvSpPr>
            <p:spPr>
              <a:xfrm>
                <a:off x="377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2" name="Rectangle 105"/>
              <p:cNvSpPr/>
              <p:nvPr/>
            </p:nvSpPr>
            <p:spPr>
              <a:xfrm>
                <a:off x="334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23" name="Group 106"/>
            <p:cNvGrpSpPr/>
            <p:nvPr/>
          </p:nvGrpSpPr>
          <p:grpSpPr>
            <a:xfrm>
              <a:off x="4506" y="2627"/>
              <a:ext cx="493" cy="210"/>
              <a:chOff x="668" y="768"/>
              <a:chExt cx="334" cy="384"/>
            </a:xfrm>
          </p:grpSpPr>
          <p:sp>
            <p:nvSpPr>
              <p:cNvPr id="82024" name="Rectangle 107"/>
              <p:cNvSpPr/>
              <p:nvPr/>
            </p:nvSpPr>
            <p:spPr>
              <a:xfrm>
                <a:off x="711" y="76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5" name="Rectangle 108"/>
              <p:cNvSpPr/>
              <p:nvPr/>
            </p:nvSpPr>
            <p:spPr>
              <a:xfrm>
                <a:off x="668" y="76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82" name="Group 333"/>
          <p:cNvGrpSpPr/>
          <p:nvPr/>
        </p:nvGrpSpPr>
        <p:grpSpPr>
          <a:xfrm>
            <a:off x="5586413" y="4503738"/>
            <a:ext cx="2349500" cy="333375"/>
            <a:chOff x="3519" y="2837"/>
            <a:chExt cx="1480" cy="210"/>
          </a:xfrm>
        </p:grpSpPr>
        <p:grpSp>
          <p:nvGrpSpPr>
            <p:cNvPr id="82027" name="Group 109"/>
            <p:cNvGrpSpPr/>
            <p:nvPr/>
          </p:nvGrpSpPr>
          <p:grpSpPr>
            <a:xfrm>
              <a:off x="3519" y="2837"/>
              <a:ext cx="493" cy="210"/>
              <a:chOff x="0" y="1152"/>
              <a:chExt cx="334" cy="384"/>
            </a:xfrm>
          </p:grpSpPr>
          <p:sp>
            <p:nvSpPr>
              <p:cNvPr id="82028" name="Rectangle 110"/>
              <p:cNvSpPr/>
              <p:nvPr/>
            </p:nvSpPr>
            <p:spPr>
              <a:xfrm>
                <a:off x="43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9" name="Rectangle 111"/>
              <p:cNvSpPr/>
              <p:nvPr/>
            </p:nvSpPr>
            <p:spPr>
              <a:xfrm>
                <a:off x="0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30" name="Group 112"/>
            <p:cNvGrpSpPr/>
            <p:nvPr/>
          </p:nvGrpSpPr>
          <p:grpSpPr>
            <a:xfrm>
              <a:off x="4012" y="2837"/>
              <a:ext cx="494" cy="210"/>
              <a:chOff x="334" y="1152"/>
              <a:chExt cx="334" cy="384"/>
            </a:xfrm>
          </p:grpSpPr>
          <p:sp>
            <p:nvSpPr>
              <p:cNvPr id="82031" name="Rectangle 113"/>
              <p:cNvSpPr/>
              <p:nvPr/>
            </p:nvSpPr>
            <p:spPr>
              <a:xfrm>
                <a:off x="377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2" name="Rectangle 114"/>
              <p:cNvSpPr/>
              <p:nvPr/>
            </p:nvSpPr>
            <p:spPr>
              <a:xfrm>
                <a:off x="334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33" name="Group 115"/>
            <p:cNvGrpSpPr/>
            <p:nvPr/>
          </p:nvGrpSpPr>
          <p:grpSpPr>
            <a:xfrm>
              <a:off x="4506" y="2837"/>
              <a:ext cx="493" cy="210"/>
              <a:chOff x="668" y="1152"/>
              <a:chExt cx="334" cy="384"/>
            </a:xfrm>
          </p:grpSpPr>
          <p:sp>
            <p:nvSpPr>
              <p:cNvPr id="82034" name="Rectangle 116"/>
              <p:cNvSpPr/>
              <p:nvPr/>
            </p:nvSpPr>
            <p:spPr>
              <a:xfrm>
                <a:off x="711" y="1152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5" name="Rectangle 117"/>
              <p:cNvSpPr/>
              <p:nvPr/>
            </p:nvSpPr>
            <p:spPr>
              <a:xfrm>
                <a:off x="668" y="1152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86" name="Group 334"/>
          <p:cNvGrpSpPr/>
          <p:nvPr/>
        </p:nvGrpSpPr>
        <p:grpSpPr>
          <a:xfrm>
            <a:off x="5586413" y="4837113"/>
            <a:ext cx="2349500" cy="331787"/>
            <a:chOff x="3519" y="3047"/>
            <a:chExt cx="1480" cy="209"/>
          </a:xfrm>
        </p:grpSpPr>
        <p:grpSp>
          <p:nvGrpSpPr>
            <p:cNvPr id="82037" name="Group 118"/>
            <p:cNvGrpSpPr/>
            <p:nvPr/>
          </p:nvGrpSpPr>
          <p:grpSpPr>
            <a:xfrm>
              <a:off x="3519" y="3047"/>
              <a:ext cx="493" cy="209"/>
              <a:chOff x="0" y="1536"/>
              <a:chExt cx="334" cy="384"/>
            </a:xfrm>
          </p:grpSpPr>
          <p:sp>
            <p:nvSpPr>
              <p:cNvPr id="82038" name="Rectangle 119"/>
              <p:cNvSpPr/>
              <p:nvPr/>
            </p:nvSpPr>
            <p:spPr>
              <a:xfrm>
                <a:off x="43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9" name="Rectangle 120"/>
              <p:cNvSpPr/>
              <p:nvPr/>
            </p:nvSpPr>
            <p:spPr>
              <a:xfrm>
                <a:off x="0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40" name="Group 121"/>
            <p:cNvGrpSpPr/>
            <p:nvPr/>
          </p:nvGrpSpPr>
          <p:grpSpPr>
            <a:xfrm>
              <a:off x="4012" y="3047"/>
              <a:ext cx="494" cy="209"/>
              <a:chOff x="334" y="1536"/>
              <a:chExt cx="334" cy="384"/>
            </a:xfrm>
          </p:grpSpPr>
          <p:sp>
            <p:nvSpPr>
              <p:cNvPr id="82041" name="Rectangle 122"/>
              <p:cNvSpPr/>
              <p:nvPr/>
            </p:nvSpPr>
            <p:spPr>
              <a:xfrm>
                <a:off x="377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5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2" name="Rectangle 123"/>
              <p:cNvSpPr/>
              <p:nvPr/>
            </p:nvSpPr>
            <p:spPr>
              <a:xfrm>
                <a:off x="334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43" name="Group 124"/>
            <p:cNvGrpSpPr/>
            <p:nvPr/>
          </p:nvGrpSpPr>
          <p:grpSpPr>
            <a:xfrm>
              <a:off x="4506" y="3047"/>
              <a:ext cx="493" cy="209"/>
              <a:chOff x="668" y="1536"/>
              <a:chExt cx="334" cy="384"/>
            </a:xfrm>
          </p:grpSpPr>
          <p:sp>
            <p:nvSpPr>
              <p:cNvPr id="82044" name="Rectangle 125"/>
              <p:cNvSpPr/>
              <p:nvPr/>
            </p:nvSpPr>
            <p:spPr>
              <a:xfrm>
                <a:off x="711" y="1536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9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5" name="Rectangle 126"/>
              <p:cNvSpPr/>
              <p:nvPr/>
            </p:nvSpPr>
            <p:spPr>
              <a:xfrm>
                <a:off x="668" y="1536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92" name="Group 335"/>
          <p:cNvGrpSpPr/>
          <p:nvPr/>
        </p:nvGrpSpPr>
        <p:grpSpPr>
          <a:xfrm>
            <a:off x="5586413" y="5168900"/>
            <a:ext cx="2349500" cy="333375"/>
            <a:chOff x="3519" y="3256"/>
            <a:chExt cx="1480" cy="210"/>
          </a:xfrm>
        </p:grpSpPr>
        <p:grpSp>
          <p:nvGrpSpPr>
            <p:cNvPr id="82047" name="Group 127"/>
            <p:cNvGrpSpPr/>
            <p:nvPr/>
          </p:nvGrpSpPr>
          <p:grpSpPr>
            <a:xfrm>
              <a:off x="3519" y="3256"/>
              <a:ext cx="493" cy="210"/>
              <a:chOff x="0" y="1920"/>
              <a:chExt cx="334" cy="384"/>
            </a:xfrm>
          </p:grpSpPr>
          <p:sp>
            <p:nvSpPr>
              <p:cNvPr id="82048" name="Rectangle 128"/>
              <p:cNvSpPr/>
              <p:nvPr/>
            </p:nvSpPr>
            <p:spPr>
              <a:xfrm>
                <a:off x="43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9" name="Rectangle 129"/>
              <p:cNvSpPr/>
              <p:nvPr/>
            </p:nvSpPr>
            <p:spPr>
              <a:xfrm>
                <a:off x="0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50" name="Group 130"/>
            <p:cNvGrpSpPr/>
            <p:nvPr/>
          </p:nvGrpSpPr>
          <p:grpSpPr>
            <a:xfrm>
              <a:off x="4012" y="3256"/>
              <a:ext cx="494" cy="210"/>
              <a:chOff x="334" y="1920"/>
              <a:chExt cx="334" cy="384"/>
            </a:xfrm>
          </p:grpSpPr>
          <p:sp>
            <p:nvSpPr>
              <p:cNvPr id="82051" name="Rectangle 131"/>
              <p:cNvSpPr/>
              <p:nvPr/>
            </p:nvSpPr>
            <p:spPr>
              <a:xfrm>
                <a:off x="377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3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2" name="Rectangle 132"/>
              <p:cNvSpPr/>
              <p:nvPr/>
            </p:nvSpPr>
            <p:spPr>
              <a:xfrm>
                <a:off x="334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53" name="Group 133"/>
            <p:cNvGrpSpPr/>
            <p:nvPr/>
          </p:nvGrpSpPr>
          <p:grpSpPr>
            <a:xfrm>
              <a:off x="4506" y="3256"/>
              <a:ext cx="493" cy="210"/>
              <a:chOff x="668" y="1920"/>
              <a:chExt cx="334" cy="384"/>
            </a:xfrm>
          </p:grpSpPr>
          <p:sp>
            <p:nvSpPr>
              <p:cNvPr id="82054" name="Rectangle 134"/>
              <p:cNvSpPr/>
              <p:nvPr/>
            </p:nvSpPr>
            <p:spPr>
              <a:xfrm>
                <a:off x="711" y="1920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-8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5" name="Rectangle 135"/>
              <p:cNvSpPr/>
              <p:nvPr/>
            </p:nvSpPr>
            <p:spPr>
              <a:xfrm>
                <a:off x="668" y="1920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696" name="Group 336"/>
          <p:cNvGrpSpPr/>
          <p:nvPr/>
        </p:nvGrpSpPr>
        <p:grpSpPr>
          <a:xfrm>
            <a:off x="5586413" y="5502275"/>
            <a:ext cx="2349500" cy="333375"/>
            <a:chOff x="3519" y="3466"/>
            <a:chExt cx="1480" cy="210"/>
          </a:xfrm>
        </p:grpSpPr>
        <p:grpSp>
          <p:nvGrpSpPr>
            <p:cNvPr id="82057" name="Group 136"/>
            <p:cNvGrpSpPr/>
            <p:nvPr/>
          </p:nvGrpSpPr>
          <p:grpSpPr>
            <a:xfrm>
              <a:off x="3519" y="3466"/>
              <a:ext cx="493" cy="210"/>
              <a:chOff x="0" y="2304"/>
              <a:chExt cx="334" cy="384"/>
            </a:xfrm>
          </p:grpSpPr>
          <p:sp>
            <p:nvSpPr>
              <p:cNvPr id="82058" name="Rectangle 137"/>
              <p:cNvSpPr/>
              <p:nvPr/>
            </p:nvSpPr>
            <p:spPr>
              <a:xfrm>
                <a:off x="43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9" name="Rectangle 138"/>
              <p:cNvSpPr/>
              <p:nvPr/>
            </p:nvSpPr>
            <p:spPr>
              <a:xfrm>
                <a:off x="0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60" name="Group 139"/>
            <p:cNvGrpSpPr/>
            <p:nvPr/>
          </p:nvGrpSpPr>
          <p:grpSpPr>
            <a:xfrm>
              <a:off x="4012" y="3466"/>
              <a:ext cx="494" cy="210"/>
              <a:chOff x="334" y="2304"/>
              <a:chExt cx="334" cy="384"/>
            </a:xfrm>
          </p:grpSpPr>
          <p:sp>
            <p:nvSpPr>
              <p:cNvPr id="82061" name="Rectangle 140"/>
              <p:cNvSpPr/>
              <p:nvPr/>
            </p:nvSpPr>
            <p:spPr>
              <a:xfrm>
                <a:off x="377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1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2" name="Rectangle 141"/>
              <p:cNvSpPr/>
              <p:nvPr/>
            </p:nvSpPr>
            <p:spPr>
              <a:xfrm>
                <a:off x="334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63" name="Group 142"/>
            <p:cNvGrpSpPr/>
            <p:nvPr/>
          </p:nvGrpSpPr>
          <p:grpSpPr>
            <a:xfrm>
              <a:off x="4506" y="3466"/>
              <a:ext cx="493" cy="210"/>
              <a:chOff x="668" y="2304"/>
              <a:chExt cx="334" cy="384"/>
            </a:xfrm>
          </p:grpSpPr>
          <p:sp>
            <p:nvSpPr>
              <p:cNvPr id="82064" name="Rectangle 143"/>
              <p:cNvSpPr/>
              <p:nvPr/>
            </p:nvSpPr>
            <p:spPr>
              <a:xfrm>
                <a:off x="711" y="2304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-2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5" name="Rectangle 144"/>
              <p:cNvSpPr/>
              <p:nvPr/>
            </p:nvSpPr>
            <p:spPr>
              <a:xfrm>
                <a:off x="668" y="2304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720" name="Group 337"/>
          <p:cNvGrpSpPr/>
          <p:nvPr/>
        </p:nvGrpSpPr>
        <p:grpSpPr>
          <a:xfrm>
            <a:off x="5586413" y="5835650"/>
            <a:ext cx="2349500" cy="333375"/>
            <a:chOff x="3519" y="3676"/>
            <a:chExt cx="1480" cy="210"/>
          </a:xfrm>
        </p:grpSpPr>
        <p:grpSp>
          <p:nvGrpSpPr>
            <p:cNvPr id="82067" name="Group 145"/>
            <p:cNvGrpSpPr/>
            <p:nvPr/>
          </p:nvGrpSpPr>
          <p:grpSpPr>
            <a:xfrm>
              <a:off x="3519" y="3676"/>
              <a:ext cx="493" cy="210"/>
              <a:chOff x="0" y="2688"/>
              <a:chExt cx="334" cy="384"/>
            </a:xfrm>
          </p:grpSpPr>
          <p:sp>
            <p:nvSpPr>
              <p:cNvPr id="82068" name="Rectangle 146"/>
              <p:cNvSpPr/>
              <p:nvPr/>
            </p:nvSpPr>
            <p:spPr>
              <a:xfrm>
                <a:off x="43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6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9" name="Rectangle 147"/>
              <p:cNvSpPr/>
              <p:nvPr/>
            </p:nvSpPr>
            <p:spPr>
              <a:xfrm>
                <a:off x="0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70" name="Group 148"/>
            <p:cNvGrpSpPr/>
            <p:nvPr/>
          </p:nvGrpSpPr>
          <p:grpSpPr>
            <a:xfrm>
              <a:off x="4012" y="3676"/>
              <a:ext cx="494" cy="210"/>
              <a:chOff x="334" y="2688"/>
              <a:chExt cx="334" cy="384"/>
            </a:xfrm>
          </p:grpSpPr>
          <p:sp>
            <p:nvSpPr>
              <p:cNvPr id="82071" name="Rectangle 149"/>
              <p:cNvSpPr/>
              <p:nvPr/>
            </p:nvSpPr>
            <p:spPr>
              <a:xfrm>
                <a:off x="377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4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2" name="Rectangle 150"/>
              <p:cNvSpPr/>
              <p:nvPr/>
            </p:nvSpPr>
            <p:spPr>
              <a:xfrm>
                <a:off x="334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73" name="Group 151"/>
            <p:cNvGrpSpPr/>
            <p:nvPr/>
          </p:nvGrpSpPr>
          <p:grpSpPr>
            <a:xfrm>
              <a:off x="4506" y="3676"/>
              <a:ext cx="493" cy="210"/>
              <a:chOff x="668" y="2688"/>
              <a:chExt cx="334" cy="384"/>
            </a:xfrm>
          </p:grpSpPr>
          <p:sp>
            <p:nvSpPr>
              <p:cNvPr id="82074" name="Rectangle 152"/>
              <p:cNvSpPr/>
              <p:nvPr/>
            </p:nvSpPr>
            <p:spPr>
              <a:xfrm>
                <a:off x="711" y="2688"/>
                <a:ext cx="248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ctr"/>
                <a:r>
                  <a:rPr lang="en-US" altLang="zh-CN" sz="1800" dirty="0">
                    <a:latin typeface="Times New Roman" panose="02020603050405020304" pitchFamily="18" charset="0"/>
                  </a:rPr>
                  <a:t>7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4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5" name="Rectangle 153"/>
              <p:cNvSpPr/>
              <p:nvPr/>
            </p:nvSpPr>
            <p:spPr>
              <a:xfrm>
                <a:off x="668" y="2688"/>
                <a:ext cx="33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t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280" name="Rectangle 154"/>
          <p:cNvSpPr/>
          <p:nvPr/>
        </p:nvSpPr>
        <p:spPr>
          <a:xfrm>
            <a:off x="5580063" y="3500438"/>
            <a:ext cx="2362200" cy="2671762"/>
          </a:xfrm>
          <a:prstGeom prst="rect">
            <a:avLst/>
          </a:prstGeom>
          <a:noFill/>
          <a:ln w="9525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730" name="Group 312"/>
          <p:cNvGrpSpPr/>
          <p:nvPr/>
        </p:nvGrpSpPr>
        <p:grpSpPr>
          <a:xfrm>
            <a:off x="828675" y="5553075"/>
            <a:ext cx="360363" cy="400050"/>
            <a:chOff x="839" y="4050"/>
            <a:chExt cx="236" cy="277"/>
          </a:xfrm>
        </p:grpSpPr>
        <p:sp>
          <p:nvSpPr>
            <p:cNvPr id="82078" name="Oval 311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79" name="Text Box 310"/>
            <p:cNvSpPr txBox="1"/>
            <p:nvPr/>
          </p:nvSpPr>
          <p:spPr>
            <a:xfrm>
              <a:off x="848" y="4050"/>
              <a:ext cx="227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1" name="Group 313"/>
          <p:cNvGrpSpPr/>
          <p:nvPr/>
        </p:nvGrpSpPr>
        <p:grpSpPr>
          <a:xfrm>
            <a:off x="893763" y="3811588"/>
            <a:ext cx="323850" cy="398462"/>
            <a:chOff x="839" y="4050"/>
            <a:chExt cx="236" cy="298"/>
          </a:xfrm>
        </p:grpSpPr>
        <p:sp>
          <p:nvSpPr>
            <p:cNvPr id="82081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2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8" name="Group 316"/>
          <p:cNvGrpSpPr/>
          <p:nvPr/>
        </p:nvGrpSpPr>
        <p:grpSpPr>
          <a:xfrm>
            <a:off x="871538" y="4883150"/>
            <a:ext cx="317500" cy="400050"/>
            <a:chOff x="839" y="4050"/>
            <a:chExt cx="236" cy="333"/>
          </a:xfrm>
        </p:grpSpPr>
        <p:sp>
          <p:nvSpPr>
            <p:cNvPr id="82084" name="Oval 317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5" name="Text Box 318"/>
            <p:cNvSpPr txBox="1"/>
            <p:nvPr/>
          </p:nvSpPr>
          <p:spPr>
            <a:xfrm>
              <a:off x="848" y="4050"/>
              <a:ext cx="227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39" name="Group 319"/>
          <p:cNvGrpSpPr/>
          <p:nvPr/>
        </p:nvGrpSpPr>
        <p:grpSpPr>
          <a:xfrm>
            <a:off x="828675" y="5895975"/>
            <a:ext cx="360363" cy="398463"/>
            <a:chOff x="839" y="4050"/>
            <a:chExt cx="236" cy="298"/>
          </a:xfrm>
        </p:grpSpPr>
        <p:sp>
          <p:nvSpPr>
            <p:cNvPr id="82087" name="Oval 320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8" name="Text Box 321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0" name="Group 322"/>
          <p:cNvGrpSpPr/>
          <p:nvPr/>
        </p:nvGrpSpPr>
        <p:grpSpPr>
          <a:xfrm>
            <a:off x="857250" y="4508500"/>
            <a:ext cx="360363" cy="398463"/>
            <a:chOff x="839" y="4050"/>
            <a:chExt cx="236" cy="306"/>
          </a:xfrm>
        </p:grpSpPr>
        <p:sp>
          <p:nvSpPr>
            <p:cNvPr id="82090" name="Oval 323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91" name="Text Box 324"/>
            <p:cNvSpPr txBox="1"/>
            <p:nvPr/>
          </p:nvSpPr>
          <p:spPr>
            <a:xfrm>
              <a:off x="848" y="4050"/>
              <a:ext cx="22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7" name="Group 325"/>
          <p:cNvGrpSpPr/>
          <p:nvPr/>
        </p:nvGrpSpPr>
        <p:grpSpPr>
          <a:xfrm>
            <a:off x="857250" y="4178300"/>
            <a:ext cx="360363" cy="398463"/>
            <a:chOff x="839" y="4050"/>
            <a:chExt cx="236" cy="306"/>
          </a:xfrm>
        </p:grpSpPr>
        <p:sp>
          <p:nvSpPr>
            <p:cNvPr id="82093" name="Oval 326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94" name="Text Box 327"/>
            <p:cNvSpPr txBox="1"/>
            <p:nvPr/>
          </p:nvSpPr>
          <p:spPr>
            <a:xfrm>
              <a:off x="848" y="4050"/>
              <a:ext cx="22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748" name="Group 328"/>
          <p:cNvGrpSpPr/>
          <p:nvPr/>
        </p:nvGrpSpPr>
        <p:grpSpPr>
          <a:xfrm>
            <a:off x="828675" y="5229225"/>
            <a:ext cx="360363" cy="398463"/>
            <a:chOff x="839" y="4050"/>
            <a:chExt cx="236" cy="392"/>
          </a:xfrm>
        </p:grpSpPr>
        <p:sp>
          <p:nvSpPr>
            <p:cNvPr id="82096" name="Oval 329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97" name="Text Box 330"/>
            <p:cNvSpPr txBox="1"/>
            <p:nvPr/>
          </p:nvSpPr>
          <p:spPr>
            <a:xfrm>
              <a:off x="848" y="4050"/>
              <a:ext cx="227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098" name="右箭头 181">
            <a:hlinkClick r:id="" action="ppaction://hlinkshowjump?jump=nextslide"/>
          </p:cNvPr>
          <p:cNvSpPr/>
          <p:nvPr/>
        </p:nvSpPr>
        <p:spPr>
          <a:xfrm>
            <a:off x="8072438" y="6357938"/>
            <a:ext cx="714375" cy="357187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4650" name="Group 154"/>
          <p:cNvGrpSpPr/>
          <p:nvPr/>
        </p:nvGrpSpPr>
        <p:grpSpPr>
          <a:xfrm>
            <a:off x="1339850" y="1541463"/>
            <a:ext cx="6553200" cy="1447800"/>
            <a:chOff x="-3" y="-3"/>
            <a:chExt cx="2680" cy="1158"/>
          </a:xfrm>
        </p:grpSpPr>
        <p:grpSp>
          <p:nvGrpSpPr>
            <p:cNvPr id="82100" name="Group 155"/>
            <p:cNvGrpSpPr/>
            <p:nvPr/>
          </p:nvGrpSpPr>
          <p:grpSpPr>
            <a:xfrm>
              <a:off x="0" y="0"/>
              <a:ext cx="2674" cy="1152"/>
              <a:chOff x="0" y="0"/>
              <a:chExt cx="2674" cy="1152"/>
            </a:xfrm>
          </p:grpSpPr>
          <p:grpSp>
            <p:nvGrpSpPr>
              <p:cNvPr id="82101" name="Group 156"/>
              <p:cNvGrpSpPr/>
              <p:nvPr/>
            </p:nvGrpSpPr>
            <p:grpSpPr>
              <a:xfrm>
                <a:off x="0" y="0"/>
                <a:ext cx="602" cy="384"/>
                <a:chOff x="0" y="0"/>
                <a:chExt cx="602" cy="384"/>
              </a:xfrm>
            </p:grpSpPr>
            <p:sp>
              <p:nvSpPr>
                <p:cNvPr id="82102" name="Rectangle 157"/>
                <p:cNvSpPr/>
                <p:nvPr/>
              </p:nvSpPr>
              <p:spPr>
                <a:xfrm>
                  <a:off x="43" y="0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j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03" name="Rectangle 158"/>
                <p:cNvSpPr/>
                <p:nvPr/>
              </p:nvSpPr>
              <p:spPr>
                <a:xfrm>
                  <a:off x="0" y="0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04" name="Group 159"/>
              <p:cNvGrpSpPr/>
              <p:nvPr/>
            </p:nvGrpSpPr>
            <p:grpSpPr>
              <a:xfrm>
                <a:off x="602" y="0"/>
                <a:ext cx="327" cy="384"/>
                <a:chOff x="602" y="0"/>
                <a:chExt cx="327" cy="384"/>
              </a:xfrm>
            </p:grpSpPr>
            <p:sp>
              <p:nvSpPr>
                <p:cNvPr id="82105" name="Rectangle 160"/>
                <p:cNvSpPr/>
                <p:nvPr/>
              </p:nvSpPr>
              <p:spPr>
                <a:xfrm>
                  <a:off x="645" y="0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06" name="Rectangle 161"/>
                <p:cNvSpPr/>
                <p:nvPr/>
              </p:nvSpPr>
              <p:spPr>
                <a:xfrm>
                  <a:off x="602" y="0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07" name="Group 162"/>
              <p:cNvGrpSpPr/>
              <p:nvPr/>
            </p:nvGrpSpPr>
            <p:grpSpPr>
              <a:xfrm>
                <a:off x="929" y="0"/>
                <a:ext cx="349" cy="384"/>
                <a:chOff x="929" y="0"/>
                <a:chExt cx="349" cy="384"/>
              </a:xfrm>
            </p:grpSpPr>
            <p:sp>
              <p:nvSpPr>
                <p:cNvPr id="82108" name="Rectangle 163"/>
                <p:cNvSpPr/>
                <p:nvPr/>
              </p:nvSpPr>
              <p:spPr>
                <a:xfrm>
                  <a:off x="972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09" name="Rectangle 164"/>
                <p:cNvSpPr/>
                <p:nvPr/>
              </p:nvSpPr>
              <p:spPr>
                <a:xfrm>
                  <a:off x="929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10" name="Group 165"/>
              <p:cNvGrpSpPr/>
              <p:nvPr/>
            </p:nvGrpSpPr>
            <p:grpSpPr>
              <a:xfrm>
                <a:off x="1278" y="0"/>
                <a:ext cx="349" cy="384"/>
                <a:chOff x="1278" y="0"/>
                <a:chExt cx="349" cy="384"/>
              </a:xfrm>
            </p:grpSpPr>
            <p:sp>
              <p:nvSpPr>
                <p:cNvPr id="82111" name="Rectangle 166"/>
                <p:cNvSpPr/>
                <p:nvPr/>
              </p:nvSpPr>
              <p:spPr>
                <a:xfrm>
                  <a:off x="1321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12" name="Rectangle 167"/>
                <p:cNvSpPr/>
                <p:nvPr/>
              </p:nvSpPr>
              <p:spPr>
                <a:xfrm>
                  <a:off x="1278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13" name="Group 168"/>
              <p:cNvGrpSpPr/>
              <p:nvPr/>
            </p:nvGrpSpPr>
            <p:grpSpPr>
              <a:xfrm>
                <a:off x="1627" y="0"/>
                <a:ext cx="349" cy="384"/>
                <a:chOff x="1627" y="0"/>
                <a:chExt cx="349" cy="384"/>
              </a:xfrm>
            </p:grpSpPr>
            <p:sp>
              <p:nvSpPr>
                <p:cNvPr id="82114" name="Rectangle 169"/>
                <p:cNvSpPr/>
                <p:nvPr/>
              </p:nvSpPr>
              <p:spPr>
                <a:xfrm>
                  <a:off x="1670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15" name="Rectangle 170"/>
                <p:cNvSpPr/>
                <p:nvPr/>
              </p:nvSpPr>
              <p:spPr>
                <a:xfrm>
                  <a:off x="1627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16" name="Group 171"/>
              <p:cNvGrpSpPr/>
              <p:nvPr/>
            </p:nvGrpSpPr>
            <p:grpSpPr>
              <a:xfrm>
                <a:off x="1976" y="0"/>
                <a:ext cx="349" cy="384"/>
                <a:chOff x="1976" y="0"/>
                <a:chExt cx="349" cy="384"/>
              </a:xfrm>
            </p:grpSpPr>
            <p:sp>
              <p:nvSpPr>
                <p:cNvPr id="82117" name="Rectangle 172"/>
                <p:cNvSpPr/>
                <p:nvPr/>
              </p:nvSpPr>
              <p:spPr>
                <a:xfrm>
                  <a:off x="2019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18" name="Rectangle 173"/>
                <p:cNvSpPr/>
                <p:nvPr/>
              </p:nvSpPr>
              <p:spPr>
                <a:xfrm>
                  <a:off x="1976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19" name="Group 174"/>
              <p:cNvGrpSpPr/>
              <p:nvPr/>
            </p:nvGrpSpPr>
            <p:grpSpPr>
              <a:xfrm>
                <a:off x="2325" y="0"/>
                <a:ext cx="349" cy="384"/>
                <a:chOff x="2325" y="0"/>
                <a:chExt cx="349" cy="384"/>
              </a:xfrm>
            </p:grpSpPr>
            <p:sp>
              <p:nvSpPr>
                <p:cNvPr id="82120" name="Rectangle 175"/>
                <p:cNvSpPr/>
                <p:nvPr/>
              </p:nvSpPr>
              <p:spPr>
                <a:xfrm>
                  <a:off x="2368" y="0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21" name="Rectangle 176"/>
                <p:cNvSpPr/>
                <p:nvPr/>
              </p:nvSpPr>
              <p:spPr>
                <a:xfrm>
                  <a:off x="2325" y="0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22" name="Group 177"/>
              <p:cNvGrpSpPr/>
              <p:nvPr/>
            </p:nvGrpSpPr>
            <p:grpSpPr>
              <a:xfrm>
                <a:off x="0" y="384"/>
                <a:ext cx="602" cy="384"/>
                <a:chOff x="0" y="384"/>
                <a:chExt cx="602" cy="384"/>
              </a:xfrm>
            </p:grpSpPr>
            <p:sp>
              <p:nvSpPr>
                <p:cNvPr id="82123" name="Rectangle 178"/>
                <p:cNvSpPr/>
                <p:nvPr/>
              </p:nvSpPr>
              <p:spPr>
                <a:xfrm>
                  <a:off x="43" y="384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number[j]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24" name="Rectangle 179"/>
                <p:cNvSpPr/>
                <p:nvPr/>
              </p:nvSpPr>
              <p:spPr>
                <a:xfrm>
                  <a:off x="0" y="384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25" name="Group 180"/>
              <p:cNvGrpSpPr/>
              <p:nvPr/>
            </p:nvGrpSpPr>
            <p:grpSpPr>
              <a:xfrm>
                <a:off x="602" y="384"/>
                <a:ext cx="327" cy="384"/>
                <a:chOff x="602" y="384"/>
                <a:chExt cx="327" cy="384"/>
              </a:xfrm>
            </p:grpSpPr>
            <p:sp>
              <p:nvSpPr>
                <p:cNvPr id="82126" name="Rectangle 181"/>
                <p:cNvSpPr/>
                <p:nvPr/>
              </p:nvSpPr>
              <p:spPr>
                <a:xfrm>
                  <a:off x="645" y="384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27" name="Rectangle 182"/>
                <p:cNvSpPr/>
                <p:nvPr/>
              </p:nvSpPr>
              <p:spPr>
                <a:xfrm>
                  <a:off x="602" y="384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28" name="Group 183"/>
              <p:cNvGrpSpPr/>
              <p:nvPr/>
            </p:nvGrpSpPr>
            <p:grpSpPr>
              <a:xfrm>
                <a:off x="929" y="384"/>
                <a:ext cx="349" cy="384"/>
                <a:chOff x="929" y="384"/>
                <a:chExt cx="349" cy="384"/>
              </a:xfrm>
            </p:grpSpPr>
            <p:sp>
              <p:nvSpPr>
                <p:cNvPr id="82129" name="Rectangle 184"/>
                <p:cNvSpPr/>
                <p:nvPr/>
              </p:nvSpPr>
              <p:spPr>
                <a:xfrm>
                  <a:off x="972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30" name="Rectangle 185"/>
                <p:cNvSpPr/>
                <p:nvPr/>
              </p:nvSpPr>
              <p:spPr>
                <a:xfrm>
                  <a:off x="929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31" name="Group 186"/>
              <p:cNvGrpSpPr/>
              <p:nvPr/>
            </p:nvGrpSpPr>
            <p:grpSpPr>
              <a:xfrm>
                <a:off x="1278" y="384"/>
                <a:ext cx="349" cy="384"/>
                <a:chOff x="1278" y="384"/>
                <a:chExt cx="349" cy="384"/>
              </a:xfrm>
            </p:grpSpPr>
            <p:sp>
              <p:nvSpPr>
                <p:cNvPr id="82132" name="Rectangle 187"/>
                <p:cNvSpPr/>
                <p:nvPr/>
              </p:nvSpPr>
              <p:spPr>
                <a:xfrm>
                  <a:off x="1321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33" name="Rectangle 188"/>
                <p:cNvSpPr/>
                <p:nvPr/>
              </p:nvSpPr>
              <p:spPr>
                <a:xfrm>
                  <a:off x="1278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34" name="Group 189"/>
              <p:cNvGrpSpPr/>
              <p:nvPr/>
            </p:nvGrpSpPr>
            <p:grpSpPr>
              <a:xfrm>
                <a:off x="1627" y="384"/>
                <a:ext cx="349" cy="384"/>
                <a:chOff x="1627" y="384"/>
                <a:chExt cx="349" cy="384"/>
              </a:xfrm>
            </p:grpSpPr>
            <p:sp>
              <p:nvSpPr>
                <p:cNvPr id="82135" name="Rectangle 190"/>
                <p:cNvSpPr/>
                <p:nvPr/>
              </p:nvSpPr>
              <p:spPr>
                <a:xfrm>
                  <a:off x="1670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36" name="Rectangle 191"/>
                <p:cNvSpPr/>
                <p:nvPr/>
              </p:nvSpPr>
              <p:spPr>
                <a:xfrm>
                  <a:off x="1627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37" name="Group 192"/>
              <p:cNvGrpSpPr/>
              <p:nvPr/>
            </p:nvGrpSpPr>
            <p:grpSpPr>
              <a:xfrm>
                <a:off x="1976" y="384"/>
                <a:ext cx="349" cy="384"/>
                <a:chOff x="1976" y="384"/>
                <a:chExt cx="349" cy="384"/>
              </a:xfrm>
            </p:grpSpPr>
            <p:sp>
              <p:nvSpPr>
                <p:cNvPr id="82138" name="Rectangle 193"/>
                <p:cNvSpPr/>
                <p:nvPr/>
              </p:nvSpPr>
              <p:spPr>
                <a:xfrm>
                  <a:off x="2019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39" name="Rectangle 194"/>
                <p:cNvSpPr/>
                <p:nvPr/>
              </p:nvSpPr>
              <p:spPr>
                <a:xfrm>
                  <a:off x="1976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40" name="Group 195"/>
              <p:cNvGrpSpPr/>
              <p:nvPr/>
            </p:nvGrpSpPr>
            <p:grpSpPr>
              <a:xfrm>
                <a:off x="2325" y="384"/>
                <a:ext cx="349" cy="384"/>
                <a:chOff x="2325" y="384"/>
                <a:chExt cx="349" cy="384"/>
              </a:xfrm>
            </p:grpSpPr>
            <p:sp>
              <p:nvSpPr>
                <p:cNvPr id="82141" name="Rectangle 196"/>
                <p:cNvSpPr/>
                <p:nvPr/>
              </p:nvSpPr>
              <p:spPr>
                <a:xfrm>
                  <a:off x="2368" y="384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42" name="Rectangle 197"/>
                <p:cNvSpPr/>
                <p:nvPr/>
              </p:nvSpPr>
              <p:spPr>
                <a:xfrm>
                  <a:off x="2325" y="384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43" name="Group 198"/>
              <p:cNvGrpSpPr/>
              <p:nvPr/>
            </p:nvGrpSpPr>
            <p:grpSpPr>
              <a:xfrm>
                <a:off x="0" y="768"/>
                <a:ext cx="602" cy="384"/>
                <a:chOff x="0" y="768"/>
                <a:chExt cx="602" cy="384"/>
              </a:xfrm>
            </p:grpSpPr>
            <p:sp>
              <p:nvSpPr>
                <p:cNvPr id="82144" name="Rectangle 199"/>
                <p:cNvSpPr/>
                <p:nvPr/>
              </p:nvSpPr>
              <p:spPr>
                <a:xfrm>
                  <a:off x="43" y="768"/>
                  <a:ext cx="51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position[j]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45" name="Rectangle 200"/>
                <p:cNvSpPr/>
                <p:nvPr/>
              </p:nvSpPr>
              <p:spPr>
                <a:xfrm>
                  <a:off x="0" y="768"/>
                  <a:ext cx="60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46" name="Group 201"/>
              <p:cNvGrpSpPr/>
              <p:nvPr/>
            </p:nvGrpSpPr>
            <p:grpSpPr>
              <a:xfrm>
                <a:off x="602" y="768"/>
                <a:ext cx="327" cy="384"/>
                <a:chOff x="602" y="768"/>
                <a:chExt cx="327" cy="384"/>
              </a:xfrm>
            </p:grpSpPr>
            <p:sp>
              <p:nvSpPr>
                <p:cNvPr id="82147" name="Rectangle 202"/>
                <p:cNvSpPr/>
                <p:nvPr/>
              </p:nvSpPr>
              <p:spPr>
                <a:xfrm>
                  <a:off x="645" y="768"/>
                  <a:ext cx="241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48" name="Rectangle 203"/>
                <p:cNvSpPr/>
                <p:nvPr/>
              </p:nvSpPr>
              <p:spPr>
                <a:xfrm>
                  <a:off x="602" y="768"/>
                  <a:ext cx="327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49" name="Group 204"/>
              <p:cNvGrpSpPr/>
              <p:nvPr/>
            </p:nvGrpSpPr>
            <p:grpSpPr>
              <a:xfrm>
                <a:off x="929" y="768"/>
                <a:ext cx="349" cy="384"/>
                <a:chOff x="929" y="768"/>
                <a:chExt cx="349" cy="384"/>
              </a:xfrm>
            </p:grpSpPr>
            <p:sp>
              <p:nvSpPr>
                <p:cNvPr id="82150" name="Rectangle 205"/>
                <p:cNvSpPr/>
                <p:nvPr/>
              </p:nvSpPr>
              <p:spPr>
                <a:xfrm>
                  <a:off x="972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51" name="Rectangle 206"/>
                <p:cNvSpPr/>
                <p:nvPr/>
              </p:nvSpPr>
              <p:spPr>
                <a:xfrm>
                  <a:off x="929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52" name="Group 207"/>
              <p:cNvGrpSpPr/>
              <p:nvPr/>
            </p:nvGrpSpPr>
            <p:grpSpPr>
              <a:xfrm>
                <a:off x="1278" y="768"/>
                <a:ext cx="349" cy="384"/>
                <a:chOff x="1278" y="768"/>
                <a:chExt cx="349" cy="384"/>
              </a:xfrm>
            </p:grpSpPr>
            <p:sp>
              <p:nvSpPr>
                <p:cNvPr id="82153" name="Rectangle 208"/>
                <p:cNvSpPr/>
                <p:nvPr/>
              </p:nvSpPr>
              <p:spPr>
                <a:xfrm>
                  <a:off x="1321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54" name="Rectangle 209"/>
                <p:cNvSpPr/>
                <p:nvPr/>
              </p:nvSpPr>
              <p:spPr>
                <a:xfrm>
                  <a:off x="1278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55" name="Group 210"/>
              <p:cNvGrpSpPr/>
              <p:nvPr/>
            </p:nvGrpSpPr>
            <p:grpSpPr>
              <a:xfrm>
                <a:off x="1627" y="768"/>
                <a:ext cx="349" cy="384"/>
                <a:chOff x="1627" y="768"/>
                <a:chExt cx="349" cy="384"/>
              </a:xfrm>
            </p:grpSpPr>
            <p:sp>
              <p:nvSpPr>
                <p:cNvPr id="82156" name="Rectangle 211"/>
                <p:cNvSpPr/>
                <p:nvPr/>
              </p:nvSpPr>
              <p:spPr>
                <a:xfrm>
                  <a:off x="1670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57" name="Rectangle 212"/>
                <p:cNvSpPr/>
                <p:nvPr/>
              </p:nvSpPr>
              <p:spPr>
                <a:xfrm>
                  <a:off x="1627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58" name="Group 213"/>
              <p:cNvGrpSpPr/>
              <p:nvPr/>
            </p:nvGrpSpPr>
            <p:grpSpPr>
              <a:xfrm>
                <a:off x="1976" y="768"/>
                <a:ext cx="349" cy="384"/>
                <a:chOff x="1976" y="768"/>
                <a:chExt cx="349" cy="384"/>
              </a:xfrm>
            </p:grpSpPr>
            <p:sp>
              <p:nvSpPr>
                <p:cNvPr id="82159" name="Rectangle 214"/>
                <p:cNvSpPr/>
                <p:nvPr/>
              </p:nvSpPr>
              <p:spPr>
                <a:xfrm>
                  <a:off x="2019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60" name="Rectangle 215"/>
                <p:cNvSpPr/>
                <p:nvPr/>
              </p:nvSpPr>
              <p:spPr>
                <a:xfrm>
                  <a:off x="1976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161" name="Group 216"/>
              <p:cNvGrpSpPr/>
              <p:nvPr/>
            </p:nvGrpSpPr>
            <p:grpSpPr>
              <a:xfrm>
                <a:off x="2325" y="768"/>
                <a:ext cx="349" cy="384"/>
                <a:chOff x="2325" y="768"/>
                <a:chExt cx="349" cy="384"/>
              </a:xfrm>
            </p:grpSpPr>
            <p:sp>
              <p:nvSpPr>
                <p:cNvPr id="82162" name="Rectangle 217"/>
                <p:cNvSpPr/>
                <p:nvPr/>
              </p:nvSpPr>
              <p:spPr>
                <a:xfrm>
                  <a:off x="2368" y="768"/>
                  <a:ext cx="26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zh-CN" sz="4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63" name="Rectangle 218"/>
                <p:cNvSpPr/>
                <p:nvPr/>
              </p:nvSpPr>
              <p:spPr>
                <a:xfrm>
                  <a:off x="2325" y="768"/>
                  <a:ext cx="34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2164" name="Rectangle 219"/>
            <p:cNvSpPr/>
            <p:nvPr/>
          </p:nvSpPr>
          <p:spPr>
            <a:xfrm>
              <a:off x="-3" y="-3"/>
              <a:ext cx="2680" cy="1158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13"/>
          <p:cNvGrpSpPr/>
          <p:nvPr/>
        </p:nvGrpSpPr>
        <p:grpSpPr>
          <a:xfrm>
            <a:off x="5000625" y="3765550"/>
            <a:ext cx="323850" cy="398463"/>
            <a:chOff x="839" y="4050"/>
            <a:chExt cx="236" cy="298"/>
          </a:xfrm>
        </p:grpSpPr>
        <p:sp>
          <p:nvSpPr>
            <p:cNvPr id="82166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67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13"/>
          <p:cNvGrpSpPr/>
          <p:nvPr/>
        </p:nvGrpSpPr>
        <p:grpSpPr>
          <a:xfrm>
            <a:off x="4989513" y="4138613"/>
            <a:ext cx="323850" cy="398462"/>
            <a:chOff x="839" y="4050"/>
            <a:chExt cx="236" cy="298"/>
          </a:xfrm>
        </p:grpSpPr>
        <p:sp>
          <p:nvSpPr>
            <p:cNvPr id="82169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0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313"/>
          <p:cNvGrpSpPr/>
          <p:nvPr/>
        </p:nvGrpSpPr>
        <p:grpSpPr>
          <a:xfrm>
            <a:off x="5011738" y="4478338"/>
            <a:ext cx="323850" cy="398462"/>
            <a:chOff x="839" y="4050"/>
            <a:chExt cx="236" cy="298"/>
          </a:xfrm>
        </p:grpSpPr>
        <p:sp>
          <p:nvSpPr>
            <p:cNvPr id="82172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3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313"/>
          <p:cNvGrpSpPr/>
          <p:nvPr/>
        </p:nvGrpSpPr>
        <p:grpSpPr>
          <a:xfrm>
            <a:off x="5011738" y="4822825"/>
            <a:ext cx="323850" cy="398463"/>
            <a:chOff x="839" y="4050"/>
            <a:chExt cx="236" cy="298"/>
          </a:xfrm>
        </p:grpSpPr>
        <p:sp>
          <p:nvSpPr>
            <p:cNvPr id="82175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6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313"/>
          <p:cNvGrpSpPr/>
          <p:nvPr/>
        </p:nvGrpSpPr>
        <p:grpSpPr>
          <a:xfrm>
            <a:off x="5008563" y="5137150"/>
            <a:ext cx="323850" cy="396875"/>
            <a:chOff x="839" y="4050"/>
            <a:chExt cx="236" cy="298"/>
          </a:xfrm>
        </p:grpSpPr>
        <p:sp>
          <p:nvSpPr>
            <p:cNvPr id="82178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9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313"/>
          <p:cNvGrpSpPr/>
          <p:nvPr/>
        </p:nvGrpSpPr>
        <p:grpSpPr>
          <a:xfrm>
            <a:off x="5018088" y="5480050"/>
            <a:ext cx="323850" cy="398463"/>
            <a:chOff x="839" y="4050"/>
            <a:chExt cx="236" cy="298"/>
          </a:xfrm>
        </p:grpSpPr>
        <p:sp>
          <p:nvSpPr>
            <p:cNvPr id="82181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2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313"/>
          <p:cNvGrpSpPr/>
          <p:nvPr/>
        </p:nvGrpSpPr>
        <p:grpSpPr>
          <a:xfrm>
            <a:off x="5022850" y="5842000"/>
            <a:ext cx="323850" cy="398463"/>
            <a:chOff x="839" y="4050"/>
            <a:chExt cx="236" cy="298"/>
          </a:xfrm>
        </p:grpSpPr>
        <p:sp>
          <p:nvSpPr>
            <p:cNvPr id="82184" name="Oval 314"/>
            <p:cNvSpPr/>
            <p:nvPr/>
          </p:nvSpPr>
          <p:spPr>
            <a:xfrm>
              <a:off x="839" y="4065"/>
              <a:ext cx="227" cy="25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5" name="Text Box 315"/>
            <p:cNvSpPr txBox="1"/>
            <p:nvPr/>
          </p:nvSpPr>
          <p:spPr>
            <a:xfrm>
              <a:off x="848" y="4050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9396413" cy="5589587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TSMatrix FastTransMatrix(TSMatrix A, TSMatrix B)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/>
              <a:t>三元组表上实现矩阵的快速转置的算法</a:t>
            </a:r>
            <a:endParaRPr lang="zh-CN" altLang="en-US" sz="2400" b="1" dirty="0"/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B.m=A.n;  B.n=A.m;  B.len=A.len;</a:t>
            </a:r>
            <a:endParaRPr lang="en-US" altLang="zh-CN" sz="2400" b="1" dirty="0"/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if(A.len)</a:t>
            </a:r>
            <a:endParaRPr lang="en-US" altLang="zh-CN" sz="2400" b="1" dirty="0"/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{for(j=1;j&lt;=A.n;j++)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矩阵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每一列非零元初始化为零</a:t>
            </a:r>
            <a:endParaRPr lang="zh-CN" altLang="en-US" sz="2400" b="1" dirty="0"/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</a:rPr>
              <a:t>number[j]=0; </a:t>
            </a:r>
            <a:endParaRPr lang="en-US" altLang="zh-CN" sz="2400" b="1" dirty="0"/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for(t=1;t&lt;=A.len;t++) 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求矩阵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每一列得非零元个数</a:t>
            </a:r>
            <a:endParaRPr lang="zh-CN" altLang="en-US" sz="2400" b="1" dirty="0"/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</a:rPr>
              <a:t>number[A.data[t].col]++;</a:t>
            </a:r>
            <a:endParaRPr lang="en-US" altLang="zh-CN" sz="2400" b="1" dirty="0"/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position[1]=1;</a:t>
            </a:r>
            <a:endParaRPr lang="en-US" altLang="zh-CN" sz="2400" b="1" dirty="0"/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for(j=2;j&lt;=A.n;j++</a:t>
            </a:r>
            <a:r>
              <a:rPr lang="zh-CN" altLang="en-US" sz="2400" b="1" dirty="0">
                <a:latin typeface="Courier New" panose="02070309020205020404" pitchFamily="49" charset="0"/>
              </a:rPr>
              <a:t>；</a:t>
            </a:r>
            <a:r>
              <a:rPr lang="zh-CN" altLang="en-US" sz="1800" b="1" dirty="0">
                <a:latin typeface="宋体" panose="02010600030101010101" pitchFamily="2" charset="-122"/>
              </a:rPr>
              <a:t>∥求</a:t>
            </a:r>
            <a:r>
              <a:rPr lang="en-US" altLang="zh-CN" sz="1800" b="1" dirty="0">
                <a:latin typeface="宋体" panose="02010600030101010101" pitchFamily="2" charset="-122"/>
              </a:rPr>
              <a:t>A.data</a:t>
            </a:r>
            <a:r>
              <a:rPr lang="zh-CN" altLang="en-US" sz="1800" b="1" dirty="0">
                <a:latin typeface="宋体" panose="02010600030101010101" pitchFamily="2" charset="-122"/>
              </a:rPr>
              <a:t>第</a:t>
            </a:r>
            <a:r>
              <a:rPr lang="en-US" altLang="zh-CN" sz="1800" b="1" dirty="0">
                <a:latin typeface="宋体" panose="02010600030101010101" pitchFamily="2" charset="-122"/>
              </a:rPr>
              <a:t>j</a:t>
            </a:r>
            <a:r>
              <a:rPr lang="zh-CN" altLang="en-US" sz="1800" b="1" dirty="0">
                <a:latin typeface="宋体" panose="02010600030101010101" pitchFamily="2" charset="-122"/>
              </a:rPr>
              <a:t>列第一个非零元在</a:t>
            </a:r>
            <a:r>
              <a:rPr lang="en-US" altLang="zh-CN" sz="1800" b="1" dirty="0">
                <a:latin typeface="宋体" panose="02010600030101010101" pitchFamily="2" charset="-122"/>
              </a:rPr>
              <a:t>B.data</a:t>
            </a:r>
            <a:r>
              <a:rPr lang="zh-CN" altLang="en-US" sz="1800" b="1" dirty="0">
                <a:latin typeface="宋体" panose="02010600030101010101" pitchFamily="2" charset="-122"/>
              </a:rPr>
              <a:t>中的序号</a:t>
            </a:r>
            <a:endParaRPr lang="zh-CN" altLang="en-US" sz="1800" b="1" dirty="0"/>
          </a:p>
          <a:p>
            <a:pPr algn="just" eaLnBrk="1" hangingPunct="1"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</a:rPr>
              <a:t>position[j]=position[j-1]+number[j-1];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algn="just" eaLnBrk="1" hangingPunct="1"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</a:t>
            </a:r>
            <a:endParaRPr lang="en-US" altLang="zh-CN" sz="2400" b="1" dirty="0"/>
          </a:p>
        </p:txBody>
      </p:sp>
      <p:sp>
        <p:nvSpPr>
          <p:cNvPr id="83970" name="Rectangle 4"/>
          <p:cNvSpPr>
            <a:spLocks noGrp="1"/>
          </p:cNvSpPr>
          <p:nvPr>
            <p:ph type="title"/>
          </p:nvPr>
        </p:nvSpPr>
        <p:spPr>
          <a:xfrm>
            <a:off x="755650" y="228600"/>
            <a:ext cx="7994650" cy="914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三元组表的矩阵快速转置</a:t>
            </a:r>
            <a:r>
              <a:rPr lang="en-US" altLang="zh-CN" dirty="0">
                <a:latin typeface="华文新魏" panose="02010800040101010101" pitchFamily="2" charset="-122"/>
              </a:rPr>
              <a:t>(1) </a:t>
            </a:r>
            <a:endParaRPr lang="en-US" altLang="zh-CN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9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charRg st="15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7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9">
                                            <p:txEl>
                                              <p:charRg st="17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9">
                                            <p:txEl>
                                              <p:charRg st="17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1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179">
                                            <p:txEl>
                                              <p:charRg st="21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179">
                                            <p:txEl>
                                              <p:charRg st="21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4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79">
                                            <p:txEl>
                                              <p:charRg st="24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79">
                                            <p:txEl>
                                              <p:charRg st="24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6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179">
                                            <p:txEl>
                                              <p:charRg st="26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179">
                                            <p:txEl>
                                              <p:charRg st="26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12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9">
                                            <p:txEl>
                                              <p:charRg st="312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9">
                                            <p:txEl>
                                              <p:charRg st="312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5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179">
                                            <p:txEl>
                                              <p:charRg st="35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179">
                                            <p:txEl>
                                              <p:charRg st="35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8244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ClrTx/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>
                <a:latin typeface="Courier New" panose="02070309020205020404" pitchFamily="49" charset="0"/>
              </a:rPr>
              <a:t>for(p=1;p&lt;=A.len;p++)  </a:t>
            </a:r>
            <a:r>
              <a:rPr lang="en-US" altLang="zh-CN" sz="2400" b="1" dirty="0">
                <a:latin typeface="宋体" panose="02010600030101010101" pitchFamily="2" charset="-122"/>
              </a:rPr>
              <a:t>∥</a:t>
            </a:r>
            <a:r>
              <a:rPr lang="zh-CN" altLang="en-US" sz="2400" b="1" dirty="0">
                <a:latin typeface="宋体" panose="02010600030101010101" pitchFamily="2" charset="-122"/>
              </a:rPr>
              <a:t>求转置矩阵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的三元组表</a:t>
            </a:r>
            <a:endParaRPr lang="zh-CN" altLang="en-US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  </a:t>
            </a:r>
            <a:r>
              <a:rPr lang="en-US" altLang="zh-CN" sz="2400" b="1" dirty="0">
                <a:latin typeface="Courier New" panose="02070309020205020404" pitchFamily="49" charset="0"/>
              </a:rPr>
              <a:t>{j=A.data[p].col;  q=position[j];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B.data[q].row=A.data[p].col;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/>
              <a:t>                     </a:t>
            </a:r>
            <a:r>
              <a:rPr lang="en-US" altLang="zh-CN" sz="2400" b="1" dirty="0">
                <a:latin typeface="Courier New" panose="02070309020205020404" pitchFamily="49" charset="0"/>
              </a:rPr>
              <a:t>B.data[q].col=A.data[p].row;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B.data[q].e=A.data[p].e;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 </a:t>
            </a: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position[j]++;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}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}//if</a:t>
            </a:r>
            <a:endParaRPr lang="en-US" altLang="zh-CN" sz="2400" b="1" dirty="0"/>
          </a:p>
          <a:p>
            <a:pPr algn="just"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return B;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Clr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  <a:r>
              <a:rPr lang="en-US" altLang="zh-CN" sz="2400" b="1" dirty="0"/>
              <a:t> //</a:t>
            </a:r>
            <a:r>
              <a:rPr lang="zh-CN" altLang="en-US" sz="2400" b="1" dirty="0"/>
              <a:t>算法结束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时间复杂度为：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O(nu + tu );</a:t>
            </a:r>
            <a:endParaRPr lang="en-US" altLang="zh-CN" sz="28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Clr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ClrTx/>
              <a:buNone/>
            </a:pPr>
            <a:endParaRPr lang="en-US" altLang="zh-CN" sz="2000" dirty="0"/>
          </a:p>
        </p:txBody>
      </p:sp>
      <p:sp>
        <p:nvSpPr>
          <p:cNvPr id="5223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400" dirty="0">
                <a:latin typeface="华文新魏" panose="02010800040101010101" pitchFamily="2" charset="-122"/>
              </a:rPr>
              <a:t>三元组表的矩阵快速转置</a:t>
            </a:r>
            <a:r>
              <a:rPr lang="en-US" altLang="zh-CN" sz="4400" dirty="0">
                <a:latin typeface="华文新魏" panose="02010800040101010101" pitchFamily="2" charset="-122"/>
              </a:rPr>
              <a:t>(2) </a:t>
            </a:r>
            <a:endParaRPr lang="en-US" altLang="zh-CN" sz="4400" dirty="0">
              <a:latin typeface="华文新魏" panose="02010800040101010101" pitchFamily="2" charset="-122"/>
            </a:endParaRPr>
          </a:p>
        </p:txBody>
      </p:sp>
      <p:pic>
        <p:nvPicPr>
          <p:cNvPr id="86019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5445125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8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8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1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charRg st="11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charRg st="11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0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charRg st="20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charRg st="20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charRg st="2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charRg st="2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3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227">
                                            <p:txEl>
                                              <p:charRg st="23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27">
                                            <p:txEl>
                                              <p:charRg st="23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4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227">
                                            <p:txEl>
                                              <p:charRg st="24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227">
                                            <p:txEl>
                                              <p:charRg st="246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5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27">
                                            <p:txEl>
                                              <p:charRg st="25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27">
                                            <p:txEl>
                                              <p:charRg st="25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6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27">
                                            <p:txEl>
                                              <p:charRg st="26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27">
                                            <p:txEl>
                                              <p:charRg st="26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矩阵乘法：</a:t>
            </a:r>
            <a:r>
              <a:rPr lang="en-US" altLang="zh-CN" dirty="0"/>
              <a:t>C = A x B</a:t>
            </a:r>
            <a:endParaRPr lang="en-US" altLang="zh-CN" dirty="0"/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>
          <a:xfrm>
            <a:off x="1066800" y="1524000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</a:pPr>
            <a:r>
              <a:rPr lang="en-US" altLang="zh-CN" sz="2800" b="1" dirty="0"/>
              <a:t>C = A x B</a:t>
            </a:r>
            <a:r>
              <a:rPr lang="zh-CN" altLang="en-US" sz="2800" b="1" dirty="0"/>
              <a:t>算法</a:t>
            </a:r>
            <a:r>
              <a:rPr lang="en-US" altLang="zh-CN" sz="2800" b="1" dirty="0"/>
              <a:t>:    A: </a:t>
            </a:r>
            <a:r>
              <a:rPr lang="en-US" altLang="zh-CN" sz="2800" b="1" dirty="0">
                <a:solidFill>
                  <a:schemeClr val="folHlink"/>
                </a:solidFill>
              </a:rPr>
              <a:t>m1 * n1</a:t>
            </a:r>
            <a:r>
              <a:rPr lang="en-US" altLang="zh-CN" sz="2800" b="1" dirty="0"/>
              <a:t>, B: </a:t>
            </a:r>
            <a:r>
              <a:rPr lang="en-US" altLang="zh-CN" sz="2800" b="1" dirty="0">
                <a:solidFill>
                  <a:schemeClr val="folHlink"/>
                </a:solidFill>
              </a:rPr>
              <a:t>m2 * n2</a:t>
            </a:r>
            <a:endParaRPr lang="en-US" altLang="zh-CN" sz="2800" b="1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altLang="zh-CN" sz="2400" b="1" dirty="0"/>
              <a:t>n1 = m2, C: </a:t>
            </a:r>
            <a:r>
              <a:rPr lang="en-US" altLang="zh-CN" sz="2400" b="1" dirty="0">
                <a:solidFill>
                  <a:schemeClr val="folHlink"/>
                </a:solidFill>
              </a:rPr>
              <a:t>m1 * n2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chemeClr val="folHlink"/>
                </a:solidFill>
              </a:rPr>
              <a:t>C[i][j] += A[i][k] * B[k][j]</a:t>
            </a:r>
            <a:r>
              <a:rPr lang="en-US" altLang="zh-CN" sz="2400" b="1" dirty="0"/>
              <a:t>;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ClrTx/>
            </a:pPr>
            <a:r>
              <a:rPr lang="zh-CN" altLang="en-US" sz="2800" b="1" dirty="0"/>
              <a:t>算法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时间复杂度：</a:t>
            </a:r>
            <a:r>
              <a:rPr lang="en-US" altLang="zh-CN" sz="2800" b="1" dirty="0">
                <a:solidFill>
                  <a:schemeClr val="folHlink"/>
                </a:solidFill>
              </a:rPr>
              <a:t>O(m1 * n1 * n2 )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lvl="2" eaLnBrk="1" hangingPunct="1">
              <a:lnSpc>
                <a:spcPct val="90000"/>
              </a:lnSpc>
              <a:buClrTx/>
              <a:buNone/>
            </a:pPr>
            <a:r>
              <a:rPr lang="en-US" altLang="zh-CN" b="1" dirty="0"/>
              <a:t>for( i = 0; i &lt;  m1; i++)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  <a:buClrTx/>
              <a:buNone/>
            </a:pPr>
            <a:r>
              <a:rPr lang="en-US" altLang="zh-CN" b="1" dirty="0"/>
              <a:t>   {</a:t>
            </a:r>
            <a:r>
              <a:rPr lang="en-US" altLang="zh-CN" sz="2800" b="1" dirty="0"/>
              <a:t>for( j= 0; j &lt; n2; j++)</a:t>
            </a:r>
            <a:endParaRPr lang="en-US" altLang="zh-CN" sz="2800" b="1" dirty="0"/>
          </a:p>
          <a:p>
            <a:pPr lvl="3" eaLnBrk="1" hangingPunct="1">
              <a:lnSpc>
                <a:spcPct val="90000"/>
              </a:lnSpc>
              <a:buClrTx/>
              <a:buNone/>
            </a:pPr>
            <a:r>
              <a:rPr lang="en-US" altLang="zh-CN" sz="2400" b="1" dirty="0"/>
              <a:t>  {C[i][j] = 0;</a:t>
            </a:r>
            <a:endParaRPr lang="en-US" altLang="zh-CN" sz="2400" b="1" dirty="0"/>
          </a:p>
          <a:p>
            <a:pPr lvl="3" eaLnBrk="1" hangingPunct="1">
              <a:lnSpc>
                <a:spcPct val="90000"/>
              </a:lnSpc>
              <a:buClrTx/>
              <a:buNone/>
            </a:pPr>
            <a:r>
              <a:rPr lang="en-US" altLang="zh-CN" sz="2400" b="1" dirty="0"/>
              <a:t>    for( k = 0; k &lt; n1; k++)</a:t>
            </a:r>
            <a:endParaRPr lang="en-US" altLang="zh-CN" sz="2400" b="1" dirty="0"/>
          </a:p>
          <a:p>
            <a:pPr lvl="4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/>
              <a:t> 	</a:t>
            </a:r>
            <a:r>
              <a:rPr lang="en-US" altLang="zh-CN" sz="2400" b="1" dirty="0"/>
              <a:t>C[i][j] += A[i][k] * B[k][j];</a:t>
            </a:r>
            <a:endParaRPr lang="en-US" altLang="zh-CN" sz="2400" b="1" dirty="0"/>
          </a:p>
          <a:p>
            <a:pPr lvl="4" eaLnBrk="1" hangingPunct="1">
              <a:lnSpc>
                <a:spcPct val="90000"/>
              </a:lnSpc>
              <a:buClr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lvl="2" eaLnBrk="1" hangingPunct="1">
              <a:lnSpc>
                <a:spcPct val="90000"/>
              </a:lnSpc>
              <a:buClrTx/>
              <a:buNone/>
            </a:pPr>
            <a:r>
              <a:rPr lang="en-US" altLang="zh-CN" b="1" dirty="0"/>
              <a:t>     }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7091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7091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7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charRg st="17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charRg st="17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18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charRg st="18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charRg st="18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21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7091">
                                            <p:txEl>
                                              <p:charRg st="21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7091">
                                            <p:txEl>
                                              <p:charRg st="217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24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7091">
                                            <p:txEl>
                                              <p:charRg st="24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7091">
                                            <p:txEl>
                                              <p:charRg st="24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charRg st="25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7091">
                                            <p:txEl>
                                              <p:charRg st="25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7091">
                                            <p:txEl>
                                              <p:charRg st="25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矩阵乘法：</a:t>
            </a:r>
            <a:r>
              <a:rPr lang="en-US" altLang="zh-CN" dirty="0"/>
              <a:t>C = A x B</a:t>
            </a:r>
            <a:endParaRPr lang="en-US" altLang="zh-CN" dirty="0"/>
          </a:p>
        </p:txBody>
      </p:sp>
      <p:sp>
        <p:nvSpPr>
          <p:cNvPr id="90114" name="Rectangle 3"/>
          <p:cNvSpPr/>
          <p:nvPr/>
        </p:nvSpPr>
        <p:spPr>
          <a:xfrm>
            <a:off x="1600200" y="1981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</a:t>
            </a:r>
            <a:r>
              <a:rPr lang="en-US" altLang="zh-CN" sz="1800" dirty="0">
                <a:latin typeface="Tahoma" panose="020B0604030504040204" pitchFamily="34" charset="0"/>
              </a:rPr>
              <a:t>i0</a:t>
            </a:r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0115" name="Rectangle 4"/>
          <p:cNvSpPr/>
          <p:nvPr/>
        </p:nvSpPr>
        <p:spPr>
          <a:xfrm>
            <a:off x="2133600" y="1981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</a:t>
            </a:r>
            <a:r>
              <a:rPr lang="en-US" altLang="zh-CN" sz="1800" dirty="0">
                <a:latin typeface="Tahoma" panose="020B0604030504040204" pitchFamily="34" charset="0"/>
              </a:rPr>
              <a:t>i1</a:t>
            </a:r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0116" name="Rectangle 5"/>
          <p:cNvSpPr/>
          <p:nvPr/>
        </p:nvSpPr>
        <p:spPr>
          <a:xfrm>
            <a:off x="2667000" y="1981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</a:t>
            </a:r>
            <a:r>
              <a:rPr lang="en-US" altLang="zh-CN" sz="1800" dirty="0">
                <a:latin typeface="Tahoma" panose="020B0604030504040204" pitchFamily="34" charset="0"/>
              </a:rPr>
              <a:t>i2</a:t>
            </a:r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0117" name="Rectangle 6"/>
          <p:cNvSpPr/>
          <p:nvPr/>
        </p:nvSpPr>
        <p:spPr>
          <a:xfrm>
            <a:off x="3200400" y="1981200"/>
            <a:ext cx="533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latin typeface="Tahoma" panose="020B0604030504040204" pitchFamily="34" charset="0"/>
              </a:rPr>
              <a:t>A</a:t>
            </a:r>
            <a:r>
              <a:rPr lang="en-US" altLang="zh-CN" sz="1800" dirty="0">
                <a:latin typeface="Tahoma" panose="020B0604030504040204" pitchFamily="34" charset="0"/>
              </a:rPr>
              <a:t>i3</a:t>
            </a:r>
            <a:endParaRPr lang="en-US" altLang="zh-CN" sz="1800" dirty="0">
              <a:latin typeface="Tahoma" panose="020B0604030504040204" pitchFamily="34" charset="0"/>
            </a:endParaRPr>
          </a:p>
        </p:txBody>
      </p:sp>
      <p:grpSp>
        <p:nvGrpSpPr>
          <p:cNvPr id="90118" name="Group 7"/>
          <p:cNvGrpSpPr/>
          <p:nvPr/>
        </p:nvGrpSpPr>
        <p:grpSpPr>
          <a:xfrm>
            <a:off x="5257800" y="1981200"/>
            <a:ext cx="533400" cy="1219200"/>
            <a:chOff x="3312" y="1248"/>
            <a:chExt cx="336" cy="768"/>
          </a:xfrm>
        </p:grpSpPr>
        <p:sp>
          <p:nvSpPr>
            <p:cNvPr id="90119" name="Rectangle 8"/>
            <p:cNvSpPr/>
            <p:nvPr/>
          </p:nvSpPr>
          <p:spPr>
            <a:xfrm>
              <a:off x="3312" y="1248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00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20" name="Rectangle 9"/>
            <p:cNvSpPr/>
            <p:nvPr/>
          </p:nvSpPr>
          <p:spPr>
            <a:xfrm>
              <a:off x="3312" y="1440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10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21" name="Rectangle 10"/>
            <p:cNvSpPr/>
            <p:nvPr/>
          </p:nvSpPr>
          <p:spPr>
            <a:xfrm>
              <a:off x="3312" y="1632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20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22" name="Rectangle 11"/>
            <p:cNvSpPr/>
            <p:nvPr/>
          </p:nvSpPr>
          <p:spPr>
            <a:xfrm>
              <a:off x="3312" y="1824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30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</p:grpSp>
      <p:sp>
        <p:nvSpPr>
          <p:cNvPr id="90123" name="Rectangle 12"/>
          <p:cNvSpPr/>
          <p:nvPr/>
        </p:nvSpPr>
        <p:spPr>
          <a:xfrm>
            <a:off x="1676400" y="2743200"/>
            <a:ext cx="533400" cy="304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solidFill>
                  <a:srgbClr val="FFFF99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800" dirty="0">
                <a:solidFill>
                  <a:srgbClr val="FFFF99"/>
                </a:solidFill>
                <a:latin typeface="Tahoma" panose="020B0604030504040204" pitchFamily="34" charset="0"/>
              </a:rPr>
              <a:t>i0</a:t>
            </a:r>
            <a:endParaRPr lang="en-US" altLang="zh-CN" sz="1800" dirty="0">
              <a:solidFill>
                <a:srgbClr val="FFFF99"/>
              </a:solidFill>
              <a:latin typeface="Tahoma" panose="020B0604030504040204" pitchFamily="34" charset="0"/>
            </a:endParaRPr>
          </a:p>
        </p:txBody>
      </p:sp>
      <p:sp>
        <p:nvSpPr>
          <p:cNvPr id="90124" name="Rectangle 13"/>
          <p:cNvSpPr/>
          <p:nvPr/>
        </p:nvSpPr>
        <p:spPr>
          <a:xfrm>
            <a:off x="2209800" y="2743200"/>
            <a:ext cx="533400" cy="304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solidFill>
                  <a:srgbClr val="FFFF99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800" dirty="0">
                <a:solidFill>
                  <a:srgbClr val="FFFF99"/>
                </a:solidFill>
                <a:latin typeface="Tahoma" panose="020B0604030504040204" pitchFamily="34" charset="0"/>
              </a:rPr>
              <a:t>i1</a:t>
            </a:r>
            <a:endParaRPr lang="en-US" altLang="zh-CN" sz="1800" dirty="0">
              <a:solidFill>
                <a:srgbClr val="FFFF99"/>
              </a:solidFill>
              <a:latin typeface="Tahoma" panose="020B0604030504040204" pitchFamily="34" charset="0"/>
            </a:endParaRPr>
          </a:p>
        </p:txBody>
      </p:sp>
      <p:sp>
        <p:nvSpPr>
          <p:cNvPr id="90125" name="Rectangle 14"/>
          <p:cNvSpPr/>
          <p:nvPr/>
        </p:nvSpPr>
        <p:spPr>
          <a:xfrm>
            <a:off x="2743200" y="2743200"/>
            <a:ext cx="533400" cy="304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>
                <a:solidFill>
                  <a:srgbClr val="FFFF99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800" dirty="0">
                <a:solidFill>
                  <a:srgbClr val="FFFF99"/>
                </a:solidFill>
                <a:latin typeface="Tahoma" panose="020B0604030504040204" pitchFamily="34" charset="0"/>
              </a:rPr>
              <a:t>ij</a:t>
            </a:r>
            <a:endParaRPr lang="en-US" altLang="zh-CN" sz="1800" dirty="0">
              <a:solidFill>
                <a:srgbClr val="FFFF99"/>
              </a:solidFill>
              <a:latin typeface="Tahoma" panose="020B0604030504040204" pitchFamily="34" charset="0"/>
            </a:endParaRPr>
          </a:p>
        </p:txBody>
      </p:sp>
      <p:sp>
        <p:nvSpPr>
          <p:cNvPr id="219151" name="Text Box 15"/>
          <p:cNvSpPr txBox="1"/>
          <p:nvPr/>
        </p:nvSpPr>
        <p:spPr>
          <a:xfrm>
            <a:off x="927735" y="4043045"/>
            <a:ext cx="7543800" cy="253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 考虑到行位置容易找，因此可以分解为按行计算：</a:t>
            </a:r>
            <a:endParaRPr lang="zh-CN" altLang="en-US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ahoma" panose="020B0604030504040204" pitchFamily="34" charset="0"/>
              </a:rPr>
              <a:t>A[i][0] * B[0][0], A[i][0] * B[0][1],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</a:rPr>
              <a:t>	A[i][1] * B[1][0], A[i][1] * B[1][1],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</a:rPr>
              <a:t>      	</a:t>
            </a: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</a:rPr>
              <a:t>    +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</a:rPr>
              <a:t> ---------------------------------------------------------</a:t>
            </a:r>
            <a:endParaRPr lang="en-US" altLang="zh-CN" sz="2000" dirty="0">
              <a:latin typeface="Tahoma" panose="020B0604030504040204" pitchFamily="34" charset="0"/>
            </a:endParaRPr>
          </a:p>
          <a:p>
            <a:r>
              <a:rPr lang="en-US" altLang="zh-CN" sz="2000" dirty="0">
                <a:latin typeface="Tahoma" panose="020B0604030504040204" pitchFamily="34" charset="0"/>
              </a:rPr>
              <a:t>	C[i][0]                 C[i][1]</a:t>
            </a:r>
            <a:endParaRPr lang="en-US" altLang="zh-CN" sz="2000" dirty="0">
              <a:latin typeface="Tahoma" panose="020B0604030504040204" pitchFamily="34" charset="0"/>
            </a:endParaRPr>
          </a:p>
        </p:txBody>
      </p:sp>
      <p:sp>
        <p:nvSpPr>
          <p:cNvPr id="90127" name="Text Box 16"/>
          <p:cNvSpPr txBox="1"/>
          <p:nvPr/>
        </p:nvSpPr>
        <p:spPr>
          <a:xfrm>
            <a:off x="777240" y="3437255"/>
            <a:ext cx="78797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dirty="0">
                <a:latin typeface="Tahoma" panose="020B0604030504040204" pitchFamily="34" charset="0"/>
              </a:rPr>
              <a:t>C[i][j] = A[i][0] * B[0][j] + A[i][1] * B[1][j] +</a:t>
            </a:r>
            <a:r>
              <a:rPr lang="en-US" altLang="zh-CN" sz="2000" dirty="0">
                <a:latin typeface="Tahoma" panose="020B0604030504040204" pitchFamily="34" charset="0"/>
                <a:sym typeface="+mn-ea"/>
              </a:rPr>
              <a:t> A[i][2] * B[2][j]+ 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endParaRPr lang="en-US" altLang="zh-CN" sz="2000" dirty="0">
              <a:latin typeface="Tahoma" panose="020B0604030504040204" pitchFamily="34" charset="0"/>
            </a:endParaRPr>
          </a:p>
        </p:txBody>
      </p:sp>
      <p:grpSp>
        <p:nvGrpSpPr>
          <p:cNvPr id="90128" name="Group 17"/>
          <p:cNvGrpSpPr/>
          <p:nvPr/>
        </p:nvGrpSpPr>
        <p:grpSpPr>
          <a:xfrm>
            <a:off x="6248400" y="1981200"/>
            <a:ext cx="533400" cy="1219200"/>
            <a:chOff x="4032" y="1248"/>
            <a:chExt cx="336" cy="768"/>
          </a:xfrm>
        </p:grpSpPr>
        <p:sp>
          <p:nvSpPr>
            <p:cNvPr id="90129" name="Rectangle 18"/>
            <p:cNvSpPr/>
            <p:nvPr/>
          </p:nvSpPr>
          <p:spPr>
            <a:xfrm>
              <a:off x="4032" y="1248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01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0" name="Rectangle 19"/>
            <p:cNvSpPr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11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1" name="Rectangle 20"/>
            <p:cNvSpPr/>
            <p:nvPr/>
          </p:nvSpPr>
          <p:spPr>
            <a:xfrm>
              <a:off x="4032" y="1632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21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2" name="Rectangle 21"/>
            <p:cNvSpPr/>
            <p:nvPr/>
          </p:nvSpPr>
          <p:spPr>
            <a:xfrm>
              <a:off x="4032" y="1824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31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90133" name="Group 22"/>
          <p:cNvGrpSpPr/>
          <p:nvPr/>
        </p:nvGrpSpPr>
        <p:grpSpPr>
          <a:xfrm>
            <a:off x="7251700" y="1981200"/>
            <a:ext cx="533400" cy="1219200"/>
            <a:chOff x="4608" y="1256"/>
            <a:chExt cx="336" cy="768"/>
          </a:xfrm>
        </p:grpSpPr>
        <p:sp>
          <p:nvSpPr>
            <p:cNvPr id="90134" name="Rectangle 23"/>
            <p:cNvSpPr/>
            <p:nvPr/>
          </p:nvSpPr>
          <p:spPr>
            <a:xfrm>
              <a:off x="4608" y="1256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0j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5" name="Rectangle 24"/>
            <p:cNvSpPr/>
            <p:nvPr/>
          </p:nvSpPr>
          <p:spPr>
            <a:xfrm>
              <a:off x="4608" y="1448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1j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6" name="Rectangle 25"/>
            <p:cNvSpPr/>
            <p:nvPr/>
          </p:nvSpPr>
          <p:spPr>
            <a:xfrm>
              <a:off x="4608" y="1640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2j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  <p:sp>
          <p:nvSpPr>
            <p:cNvPr id="90137" name="Rectangle 26"/>
            <p:cNvSpPr/>
            <p:nvPr/>
          </p:nvSpPr>
          <p:spPr>
            <a:xfrm>
              <a:off x="4608" y="1832"/>
              <a:ext cx="336" cy="192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r>
                <a:rPr lang="en-US" altLang="zh-CN" sz="1800" dirty="0">
                  <a:latin typeface="Tahoma" panose="020B0604030504040204" pitchFamily="34" charset="0"/>
                </a:rPr>
                <a:t>3j</a:t>
              </a:r>
              <a:endParaRPr lang="en-US" altLang="zh-CN" sz="1800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91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2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9151">
                                            <p:txEl>
                                              <p:charRg st="2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6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9151">
                                            <p:txEl>
                                              <p:charRg st="6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10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9151">
                                            <p:txEl>
                                              <p:charRg st="10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11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9151">
                                            <p:txEl>
                                              <p:charRg st="115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12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9151">
                                            <p:txEl>
                                              <p:charRg st="12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>
                                            <p:txEl>
                                              <p:charRg st="180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9151">
                                            <p:txEl>
                                              <p:charRg st="180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矩阵乘法运算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  <p:graphicFrame>
        <p:nvGraphicFramePr>
          <p:cNvPr id="92162" name="Object 3"/>
          <p:cNvGraphicFramePr>
            <a:graphicFrameLocks noChangeAspect="1"/>
          </p:cNvGraphicFramePr>
          <p:nvPr/>
        </p:nvGraphicFramePr>
        <p:xfrm>
          <a:off x="1536700" y="1160780"/>
          <a:ext cx="569118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276600" imgH="914400" progId="Equation.3">
                  <p:embed/>
                </p:oleObj>
              </mc:Choice>
              <mc:Fallback>
                <p:oleObj name="" r:id="rId1" imgW="3276600" imgH="914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6700" y="1160780"/>
                        <a:ext cx="5691188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30"/>
          <p:cNvSpPr txBox="1"/>
          <p:nvPr/>
        </p:nvSpPr>
        <p:spPr>
          <a:xfrm>
            <a:off x="1908175" y="3228975"/>
            <a:ext cx="608013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row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4" name="Text Box 31"/>
          <p:cNvSpPr txBox="1"/>
          <p:nvPr/>
        </p:nvSpPr>
        <p:spPr>
          <a:xfrm>
            <a:off x="2355850" y="3228975"/>
            <a:ext cx="608013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col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Text Box 32"/>
          <p:cNvSpPr txBox="1"/>
          <p:nvPr/>
        </p:nvSpPr>
        <p:spPr>
          <a:xfrm>
            <a:off x="2951163" y="3228975"/>
            <a:ext cx="608012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6" name="Text Box 33"/>
          <p:cNvSpPr txBox="1"/>
          <p:nvPr/>
        </p:nvSpPr>
        <p:spPr>
          <a:xfrm>
            <a:off x="3937000" y="32289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row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7" name="Text Box 34"/>
          <p:cNvSpPr txBox="1"/>
          <p:nvPr/>
        </p:nvSpPr>
        <p:spPr>
          <a:xfrm>
            <a:off x="4413250" y="3228975"/>
            <a:ext cx="608013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col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8" name="Text Box 35"/>
          <p:cNvSpPr txBox="1"/>
          <p:nvPr/>
        </p:nvSpPr>
        <p:spPr>
          <a:xfrm>
            <a:off x="4972050" y="3213100"/>
            <a:ext cx="608013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9" name="Text Box 36"/>
          <p:cNvSpPr txBox="1"/>
          <p:nvPr/>
        </p:nvSpPr>
        <p:spPr>
          <a:xfrm>
            <a:off x="5967413" y="3246438"/>
            <a:ext cx="608012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row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0" name="Text Box 37"/>
          <p:cNvSpPr txBox="1"/>
          <p:nvPr/>
        </p:nvSpPr>
        <p:spPr>
          <a:xfrm>
            <a:off x="6427788" y="3246438"/>
            <a:ext cx="609600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col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1" name="Text Box 38"/>
          <p:cNvSpPr txBox="1"/>
          <p:nvPr/>
        </p:nvSpPr>
        <p:spPr>
          <a:xfrm>
            <a:off x="6986588" y="3246438"/>
            <a:ext cx="609600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2" name="Text Box 39"/>
          <p:cNvSpPr txBox="1"/>
          <p:nvPr/>
        </p:nvSpPr>
        <p:spPr>
          <a:xfrm>
            <a:off x="2005013" y="3646488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3" name="Text Box 40"/>
          <p:cNvSpPr txBox="1"/>
          <p:nvPr/>
        </p:nvSpPr>
        <p:spPr>
          <a:xfrm>
            <a:off x="2005013" y="4019550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4" name="Text Box 41"/>
          <p:cNvSpPr txBox="1"/>
          <p:nvPr/>
        </p:nvSpPr>
        <p:spPr>
          <a:xfrm>
            <a:off x="2005013" y="4402138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5" name="Text Box 42"/>
          <p:cNvSpPr txBox="1"/>
          <p:nvPr/>
        </p:nvSpPr>
        <p:spPr>
          <a:xfrm>
            <a:off x="2005013" y="48164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6" name="Text Box 43"/>
          <p:cNvSpPr txBox="1"/>
          <p:nvPr/>
        </p:nvSpPr>
        <p:spPr>
          <a:xfrm>
            <a:off x="2005013" y="5224463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7" name="Text Box 44"/>
          <p:cNvSpPr txBox="1"/>
          <p:nvPr/>
        </p:nvSpPr>
        <p:spPr>
          <a:xfrm>
            <a:off x="2419350" y="365442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8" name="Text Box 45"/>
          <p:cNvSpPr txBox="1"/>
          <p:nvPr/>
        </p:nvSpPr>
        <p:spPr>
          <a:xfrm>
            <a:off x="2922588" y="3630613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9" name="Text Box 46"/>
          <p:cNvSpPr txBox="1"/>
          <p:nvPr/>
        </p:nvSpPr>
        <p:spPr>
          <a:xfrm>
            <a:off x="2438400" y="4032250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0" name="Text Box 47"/>
          <p:cNvSpPr txBox="1"/>
          <p:nvPr/>
        </p:nvSpPr>
        <p:spPr>
          <a:xfrm>
            <a:off x="2908300" y="4032250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1" name="Text Box 48"/>
          <p:cNvSpPr txBox="1"/>
          <p:nvPr/>
        </p:nvSpPr>
        <p:spPr>
          <a:xfrm>
            <a:off x="2419350" y="44100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2" name="Text Box 49"/>
          <p:cNvSpPr txBox="1"/>
          <p:nvPr/>
        </p:nvSpPr>
        <p:spPr>
          <a:xfrm>
            <a:off x="2900363" y="4419600"/>
            <a:ext cx="609600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3" name="Text Box 50"/>
          <p:cNvSpPr txBox="1"/>
          <p:nvPr/>
        </p:nvSpPr>
        <p:spPr>
          <a:xfrm>
            <a:off x="2438400" y="48164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4" name="Text Box 51"/>
          <p:cNvSpPr txBox="1"/>
          <p:nvPr/>
        </p:nvSpPr>
        <p:spPr>
          <a:xfrm>
            <a:off x="2895600" y="4833938"/>
            <a:ext cx="608013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5" name="Text Box 52"/>
          <p:cNvSpPr txBox="1"/>
          <p:nvPr/>
        </p:nvSpPr>
        <p:spPr>
          <a:xfrm>
            <a:off x="2438400" y="5216525"/>
            <a:ext cx="525463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 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6" name="Text Box 53"/>
          <p:cNvSpPr txBox="1"/>
          <p:nvPr/>
        </p:nvSpPr>
        <p:spPr>
          <a:xfrm>
            <a:off x="2908300" y="5221288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7" name="Text Box 54"/>
          <p:cNvSpPr txBox="1"/>
          <p:nvPr/>
        </p:nvSpPr>
        <p:spPr>
          <a:xfrm>
            <a:off x="4051300" y="3644900"/>
            <a:ext cx="15875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1     1      2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8" name="Text Box 55"/>
          <p:cNvSpPr txBox="1"/>
          <p:nvPr/>
        </p:nvSpPr>
        <p:spPr>
          <a:xfrm>
            <a:off x="4035425" y="3998913"/>
            <a:ext cx="1825625" cy="157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algn="just" eaLnBrk="0" hangingPunct="0">
              <a:spcBef>
                <a:spcPct val="20000"/>
              </a:spcBef>
              <a:buClrTx/>
              <a:buFontTx/>
              <a:buAutoNum type="arabicPlain"/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     -5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2     1      3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3     2      1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9" name="Text Box 56"/>
          <p:cNvSpPr txBox="1"/>
          <p:nvPr/>
        </p:nvSpPr>
        <p:spPr>
          <a:xfrm>
            <a:off x="6008688" y="3638550"/>
            <a:ext cx="2232025" cy="197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1      1     36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2      1     4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      2     -2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3      1     6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0" name="Text Box 57"/>
          <p:cNvSpPr txBox="1"/>
          <p:nvPr/>
        </p:nvSpPr>
        <p:spPr>
          <a:xfrm>
            <a:off x="2339975" y="5949950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(a)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1" name="Text Box 58"/>
          <p:cNvSpPr txBox="1"/>
          <p:nvPr/>
        </p:nvSpPr>
        <p:spPr>
          <a:xfrm>
            <a:off x="4500563" y="587692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(b)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2" name="Text Box 59"/>
          <p:cNvSpPr txBox="1"/>
          <p:nvPr/>
        </p:nvSpPr>
        <p:spPr>
          <a:xfrm>
            <a:off x="6516688" y="5805488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(c)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93" name="图片 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05" y="544576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4" name="Text Box 61"/>
          <p:cNvSpPr txBox="1"/>
          <p:nvPr/>
        </p:nvSpPr>
        <p:spPr>
          <a:xfrm>
            <a:off x="1995488" y="5592763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5" name="Text Box 62"/>
          <p:cNvSpPr txBox="1"/>
          <p:nvPr/>
        </p:nvSpPr>
        <p:spPr>
          <a:xfrm>
            <a:off x="2428875" y="5584825"/>
            <a:ext cx="525463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    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6" name="Text Box 63"/>
          <p:cNvSpPr txBox="1"/>
          <p:nvPr/>
        </p:nvSpPr>
        <p:spPr>
          <a:xfrm>
            <a:off x="2898775" y="5589588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7" name="Text Box 64"/>
          <p:cNvSpPr txBox="1"/>
          <p:nvPr/>
        </p:nvSpPr>
        <p:spPr>
          <a:xfrm>
            <a:off x="4022725" y="5275263"/>
            <a:ext cx="609600" cy="601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8" name="Text Box 65"/>
          <p:cNvSpPr txBox="1"/>
          <p:nvPr/>
        </p:nvSpPr>
        <p:spPr>
          <a:xfrm>
            <a:off x="4456113" y="5267325"/>
            <a:ext cx="525462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    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9" name="Text Box 66"/>
          <p:cNvSpPr txBox="1"/>
          <p:nvPr/>
        </p:nvSpPr>
        <p:spPr>
          <a:xfrm>
            <a:off x="4970463" y="52863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0" name="Text Box 67"/>
          <p:cNvSpPr txBox="1"/>
          <p:nvPr/>
        </p:nvSpPr>
        <p:spPr>
          <a:xfrm>
            <a:off x="6000750" y="5314950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1" name="Text Box 68"/>
          <p:cNvSpPr txBox="1"/>
          <p:nvPr/>
        </p:nvSpPr>
        <p:spPr>
          <a:xfrm>
            <a:off x="6434138" y="5307013"/>
            <a:ext cx="525462" cy="60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2    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2" name="Text Box 69"/>
          <p:cNvSpPr txBox="1"/>
          <p:nvPr/>
        </p:nvSpPr>
        <p:spPr>
          <a:xfrm>
            <a:off x="6904038" y="5311775"/>
            <a:ext cx="609600" cy="60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just" eaLnBrk="0" hangingPunct="0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-9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3" name="左中括号 1"/>
          <p:cNvSpPr/>
          <p:nvPr/>
        </p:nvSpPr>
        <p:spPr>
          <a:xfrm>
            <a:off x="1930400" y="3717925"/>
            <a:ext cx="74613" cy="2232025"/>
          </a:xfrm>
          <a:prstGeom prst="leftBracket">
            <a:avLst>
              <a:gd name="adj" fmla="val 830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4" name="右中括号 2"/>
          <p:cNvSpPr/>
          <p:nvPr/>
        </p:nvSpPr>
        <p:spPr>
          <a:xfrm>
            <a:off x="3217863" y="3717925"/>
            <a:ext cx="74612" cy="2232025"/>
          </a:xfrm>
          <a:prstGeom prst="rightBracket">
            <a:avLst>
              <a:gd name="adj" fmla="val 830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5" name="左中括号 3"/>
          <p:cNvSpPr/>
          <p:nvPr/>
        </p:nvSpPr>
        <p:spPr>
          <a:xfrm>
            <a:off x="3937000" y="3717925"/>
            <a:ext cx="98425" cy="1858963"/>
          </a:xfrm>
          <a:prstGeom prst="leftBracket">
            <a:avLst>
              <a:gd name="adj" fmla="val 83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6" name="右中括号 4"/>
          <p:cNvSpPr/>
          <p:nvPr/>
        </p:nvSpPr>
        <p:spPr>
          <a:xfrm>
            <a:off x="5308600" y="3717925"/>
            <a:ext cx="76200" cy="1858963"/>
          </a:xfrm>
          <a:prstGeom prst="rightBracket">
            <a:avLst>
              <a:gd name="adj" fmla="val 82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7" name="左中括号 5"/>
          <p:cNvSpPr/>
          <p:nvPr/>
        </p:nvSpPr>
        <p:spPr>
          <a:xfrm>
            <a:off x="5967413" y="3743325"/>
            <a:ext cx="98425" cy="1858963"/>
          </a:xfrm>
          <a:prstGeom prst="leftBracket">
            <a:avLst>
              <a:gd name="adj" fmla="val 83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8" name="右中括号 6"/>
          <p:cNvSpPr/>
          <p:nvPr/>
        </p:nvSpPr>
        <p:spPr>
          <a:xfrm>
            <a:off x="7366000" y="3741738"/>
            <a:ext cx="76200" cy="1860550"/>
          </a:xfrm>
          <a:prstGeom prst="rightBracket">
            <a:avLst>
              <a:gd name="adj" fmla="val 82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 anchorCtr="0"/>
          <a:p>
            <a:pPr>
              <a:buSzTx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27" name="Text Box 16"/>
          <p:cNvSpPr txBox="1"/>
          <p:nvPr/>
        </p:nvSpPr>
        <p:spPr>
          <a:xfrm>
            <a:off x="755650" y="2781300"/>
            <a:ext cx="77025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600" b="1" dirty="0">
                <a:latin typeface="Tahoma" panose="020B0604030504040204" pitchFamily="34" charset="0"/>
              </a:rPr>
              <a:t>C[11] =  A[11] * B[11] +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 A[12] * B[21]+ A[13] * B[31]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+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A[14] * B[41]</a:t>
            </a:r>
            <a:r>
              <a:rPr lang="en-US" altLang="zh-CN" sz="1600" dirty="0">
                <a:latin typeface="Tahoma" panose="020B0604030504040204" pitchFamily="34" charset="0"/>
                <a:sym typeface="+mn-ea"/>
              </a:rPr>
              <a:t> </a:t>
            </a:r>
            <a:endParaRPr lang="en-US" altLang="zh-CN" sz="1600" dirty="0">
              <a:latin typeface="Tahoma" panose="020B0604030504040204" pitchFamily="34" charset="0"/>
            </a:endParaRPr>
          </a:p>
        </p:txBody>
      </p:sp>
      <p:sp>
        <p:nvSpPr>
          <p:cNvPr id="2" name="Text Box 16"/>
          <p:cNvSpPr txBox="1"/>
          <p:nvPr/>
        </p:nvSpPr>
        <p:spPr>
          <a:xfrm>
            <a:off x="754380" y="6335395"/>
            <a:ext cx="77025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600" b="1" dirty="0">
                <a:latin typeface="Tahoma" panose="020B0604030504040204" pitchFamily="34" charset="0"/>
              </a:rPr>
              <a:t>C[12] =  A[11] * B[12] +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 A[12] * B[22]+ A[13] * B[32]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+</a:t>
            </a:r>
            <a:r>
              <a:rPr lang="en-US" altLang="zh-CN" sz="1600" b="1" dirty="0">
                <a:latin typeface="Tahoma" panose="020B0604030504040204" pitchFamily="34" charset="0"/>
                <a:sym typeface="+mn-ea"/>
              </a:rPr>
              <a:t>A[14] * B[42]</a:t>
            </a:r>
            <a:r>
              <a:rPr lang="en-US" altLang="zh-CN" sz="1600" dirty="0">
                <a:latin typeface="Tahoma" panose="020B0604030504040204" pitchFamily="34" charset="0"/>
                <a:sym typeface="+mn-ea"/>
              </a:rPr>
              <a:t> </a:t>
            </a:r>
            <a:endParaRPr lang="en-US" altLang="zh-CN" sz="1600" dirty="0">
              <a:latin typeface="Tahoma" panose="020B0604030504040204" pitchFamily="34" charset="0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34925" y="405130"/>
            <a:ext cx="4511675" cy="880745"/>
          </a:xfrm>
          <a:prstGeom prst="cloudCallout">
            <a:avLst>
              <a:gd name="adj1" fmla="val -22101"/>
              <a:gd name="adj2" fmla="val 223467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arow=1,sum[1]=c[11]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35560" y="3740785"/>
            <a:ext cx="4272280" cy="880745"/>
          </a:xfrm>
          <a:prstGeom prst="cloudCallout">
            <a:avLst>
              <a:gd name="adj1" fmla="val -22101"/>
              <a:gd name="adj2" fmla="val 223467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arow=1,sum[1]=c[12]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7" grpId="0"/>
      <p:bldP spid="90127" grpId="1"/>
      <p:bldP spid="2" grpId="0"/>
      <p:bldP spid="2" grpId="1"/>
      <p:bldP spid="17" grpId="0" animBg="1" build="allAtOnce"/>
      <p:bldP spid="3" grpId="0" animBg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3"/>
          <p:cNvSpPr>
            <a:spLocks noGrp="1"/>
          </p:cNvSpPr>
          <p:nvPr>
            <p:ph idx="1"/>
          </p:nvPr>
        </p:nvSpPr>
        <p:spPr>
          <a:xfrm>
            <a:off x="827088" y="1557338"/>
            <a:ext cx="7958137" cy="388143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矩阵</a:t>
            </a:r>
            <a:r>
              <a:rPr lang="en-US" altLang="zh-CN" dirty="0"/>
              <a:t>A:    1      2     3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position  1      3     5</a:t>
            </a:r>
            <a:endParaRPr lang="en-US" altLang="zh-CN" dirty="0"/>
          </a:p>
        </p:txBody>
      </p:sp>
      <p:sp>
        <p:nvSpPr>
          <p:cNvPr id="94210" name="Rectangle 70"/>
          <p:cNvSpPr/>
          <p:nvPr/>
        </p:nvSpPr>
        <p:spPr>
          <a:xfrm>
            <a:off x="827088" y="3284538"/>
            <a:ext cx="45720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</a:rPr>
              <a:t>矩阵</a:t>
            </a:r>
            <a:r>
              <a:rPr lang="en-US" altLang="zh-CN" sz="3200" dirty="0">
                <a:latin typeface="Times New Roman" panose="02020603050405020304" pitchFamily="18" charset="0"/>
              </a:rPr>
              <a:t>B:    1      2     3    4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 position  1      3     4    5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矩阵乘法运算 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3"/>
          <p:cNvSpPr/>
          <p:nvPr/>
        </p:nvSpPr>
        <p:spPr>
          <a:xfrm>
            <a:off x="0" y="1447800"/>
            <a:ext cx="9144000" cy="3861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266700" algn="just" fontAlgn="base"/>
            <a:r>
              <a:rPr lang="zh-CN" altLang="en-US" b="1" strike="noStrike" noProof="1" dirty="0">
                <a:solidFill>
                  <a:schemeClr val="folHlink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改进的三元组表的类型说明如下：</a:t>
            </a:r>
            <a:endParaRPr lang="zh-CN" altLang="en-US" b="1" strike="noStrike" noProof="1" dirty="0">
              <a:solidFill>
                <a:schemeClr val="folHlink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indent="266700" algn="just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＃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define MAXSIZE 1000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用户自定义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＃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define MAXROW 100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用户自定义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typedef struct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三元组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{int row,col;     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非零元的行号、列号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ElemType e;      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非零元的值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}Triple;</a:t>
            </a:r>
            <a:endParaRPr lang="en-US" altLang="zh-CN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typedef struct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                </a:t>
            </a:r>
            <a:endParaRPr lang="en-US" altLang="zh-CN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{Triple data[MAXSIZE +1];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三元组表，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data[0]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未用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 position[MAXROW+1];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各行第一个非零元的位置表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algn="just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 m,n,len;             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∥</a:t>
            </a:r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矩阵的行数、列数和非零元个数</a:t>
            </a:r>
            <a:endParaRPr lang="zh-CN" altLang="en-US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indent="266700" eaLnBrk="0" fontAlgn="base" hangingPunct="0"/>
            <a:r>
              <a:rPr lang="zh-CN" altLang="en-US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}TSMatrix;</a:t>
            </a:r>
            <a:r>
              <a:rPr lang="en-US" altLang="zh-CN" sz="21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1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5234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矩阵乘法：</a:t>
            </a:r>
            <a:r>
              <a:rPr lang="en-US" altLang="zh-CN" dirty="0"/>
              <a:t>C = A x B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矩阵相乘的算法</a:t>
            </a:r>
            <a:endParaRPr lang="zh-CN" altLang="en-US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472112"/>
          </a:xfrm>
        </p:spPr>
        <p:txBody>
          <a:bodyPr vert="horz" wrap="square" lIns="91440" tIns="45720" rIns="91440" bIns="45720" anchor="t"/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int MultMatrix(TSMatrix A, TSMatrix B, TSMatrix *C)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{∥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采用改进的三元组表表示法，求矩阵乘积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C=A×B                      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if(A.n!=B.m) return 0;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C-&gt;m=A.m; C-&gt;n=B.n; C-&gt;len=0;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if(A.len*B.len!=0)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{for(arow=1;arow&lt;=A.m;arow++) 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      ∥</a:t>
            </a:r>
            <a:r>
              <a:rPr lang="zh-CN" altLang="en-US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处理</a:t>
            </a:r>
            <a:r>
              <a:rPr lang="en-US" altLang="zh-CN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zh-CN" altLang="en-US" sz="2000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</a:rPr>
              <a:t>的每一行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{</a:t>
            </a:r>
            <a:r>
              <a:rPr lang="en-US" altLang="zh-CN" sz="2000" b="1" strike="noStrike" noProof="1" dirty="0">
                <a:solidFill>
                  <a:srgbClr val="FF0000"/>
                </a:solidFill>
                <a:latin typeface="Courier New" panose="02070309020205020404" pitchFamily="49" charset="0"/>
              </a:rPr>
              <a:t>for(ccol=1;ccol&lt;=C-&gt;n;ccol++) sum[ccol]=0;</a:t>
            </a:r>
            <a:endParaRPr lang="zh-CN" altLang="en-US" sz="2000" b="1" strike="noStrike" noProof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C-&gt;position[arow]=C-&gt;len+1;  ∥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得到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C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的各行非零元的位置表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if(arow&lt;A.m)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   ta=A.position[arow+1];∥ta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为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A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的此行最后一个非零元的位置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else ta=A.len+1;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 </a:t>
            </a:r>
            <a:r>
              <a:rPr lang="en-US" altLang="zh-CN" sz="2000" b="1" strike="noStrike" noProof="1" dirty="0">
                <a:solidFill>
                  <a:schemeClr val="accent6">
                    <a:lumMod val="75000"/>
                    <a:lumOff val="2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for(p=A.position[arow];p&lt;ta;p++)∥</a:t>
            </a:r>
            <a:r>
              <a:rPr lang="zh-CN" altLang="en-US" sz="2000" b="1" strike="noStrike" noProof="1" dirty="0">
                <a:solidFill>
                  <a:schemeClr val="accent6">
                    <a:lumMod val="75000"/>
                    <a:lumOff val="2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处理当前行的每一个非零元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{brow=A.data[p].col;           ∥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找到对应元在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B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中的行号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 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if(brow&lt;B.m)  ∥tb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求得的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B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的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brow</a:t>
            </a:r>
            <a:r>
              <a:rPr lang="zh-CN" altLang="en-US" sz="2000" b="1" strike="noStrike" noProof="1" dirty="0">
                <a:latin typeface="Courier New" panose="02070309020205020404" pitchFamily="49" charset="0"/>
              </a:rPr>
              <a:t>行最后一个非零元的位置</a:t>
            </a:r>
            <a:endParaRPr lang="zh-CN" altLang="en-US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strike="noStrike" noProof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strike="noStrike" noProof="1" dirty="0">
                <a:latin typeface="Courier New" panose="02070309020205020404" pitchFamily="49" charset="0"/>
              </a:rPr>
              <a:t>tb=B.position[brow+1];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    else tb=B.len+1</a:t>
            </a:r>
            <a:r>
              <a:rPr lang="en-US" altLang="zh-CN" sz="2000" strike="noStrike" noProof="1" dirty="0"/>
              <a:t>;</a:t>
            </a:r>
            <a:endParaRPr lang="en-US" altLang="zh-CN" sz="2000" strike="noStrike" noProof="1" dirty="0"/>
          </a:p>
        </p:txBody>
      </p:sp>
      <p:pic>
        <p:nvPicPr>
          <p:cNvPr id="97283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88" y="5661025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矩阵相乘的算法</a:t>
            </a:r>
            <a:endParaRPr lang="zh-CN" altLang="en-US" dirty="0"/>
          </a:p>
        </p:txBody>
      </p:sp>
      <p:sp>
        <p:nvSpPr>
          <p:cNvPr id="99330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9144000" cy="5976937"/>
          </a:xfrm>
        </p:spPr>
        <p:txBody>
          <a:bodyPr vert="horz" wrap="square" lIns="91440" tIns="45720" rIns="91440" bIns="45720" anchor="t"/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1800" b="1" strike="noStrike" noProof="1" dirty="0"/>
              <a:t>       </a:t>
            </a:r>
            <a:r>
              <a:rPr lang="zh-CN" altLang="en-US" sz="1800" b="1" i="1" strike="noStrike" noProof="1" dirty="0"/>
              <a:t> </a:t>
            </a:r>
            <a:r>
              <a:rPr lang="en-US" altLang="zh-CN" sz="2000" b="1" i="1" strike="noStrike" noProof="1" dirty="0">
                <a:latin typeface="Courier New" panose="02070309020205020404" pitchFamily="49" charset="0"/>
              </a:rPr>
              <a:t>for(q=B.position[brow];q&lt;tb;q++)</a:t>
            </a:r>
            <a:endParaRPr lang="en-US" altLang="zh-CN" sz="2000" b="1" i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latin typeface="Courier New" panose="02070309020205020404" pitchFamily="49" charset="0"/>
              </a:rPr>
              <a:t>     {ccol=B.data[q].col;        ∥</a:t>
            </a:r>
            <a:r>
              <a:rPr lang="zh-CN" altLang="en-US" sz="2000" b="1" i="1" strike="noStrike" noProof="1" dirty="0">
                <a:latin typeface="Courier New" panose="02070309020205020404" pitchFamily="49" charset="0"/>
              </a:rPr>
              <a:t>乘积元素在</a:t>
            </a:r>
            <a:r>
              <a:rPr lang="en-US" altLang="zh-CN" sz="2000" b="1" i="1" strike="noStrike" noProof="1" dirty="0">
                <a:latin typeface="Courier New" panose="02070309020205020404" pitchFamily="49" charset="0"/>
              </a:rPr>
              <a:t>C</a:t>
            </a:r>
            <a:r>
              <a:rPr lang="zh-CN" altLang="en-US" sz="2000" b="1" i="1" strike="noStrike" noProof="1" dirty="0">
                <a:latin typeface="Courier New" panose="02070309020205020404" pitchFamily="49" charset="0"/>
              </a:rPr>
              <a:t>中的列号</a:t>
            </a:r>
            <a:endParaRPr lang="zh-CN" altLang="en-US" sz="2000" b="1" i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i="1" strike="noStrike" noProof="1" dirty="0">
                <a:latin typeface="Courier New" panose="02070309020205020404" pitchFamily="49" charset="0"/>
              </a:rPr>
              <a:t>      </a:t>
            </a:r>
            <a:r>
              <a:rPr lang="en-US" altLang="zh-CN" sz="2000" b="1" i="1" strike="noStrike" noProof="1" dirty="0">
                <a:latin typeface="Courier New" panose="02070309020205020404" pitchFamily="49" charset="0"/>
              </a:rPr>
              <a:t>sum[ccol]+=A.data[p].e*B.data[q].e;</a:t>
            </a:r>
            <a:endParaRPr lang="en-US" altLang="zh-CN" sz="2000" b="1" i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latin typeface="Courier New" panose="02070309020205020404" pitchFamily="49" charset="0"/>
              </a:rPr>
              <a:t>     }∥for</a:t>
            </a:r>
            <a:endParaRPr lang="en-US" altLang="zh-CN" sz="2000" b="1" i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strike="noStrike" noProof="1" dirty="0">
                <a:solidFill>
                  <a:schemeClr val="accent6">
                    <a:lumMod val="75000"/>
                    <a:lumOff val="25000"/>
                  </a:schemeClr>
                </a:solidFill>
                <a:latin typeface="Cooper Black" panose="0208090404030B020404" charset="0"/>
                <a:cs typeface="Cooper Black" panose="0208090404030B020404" charset="0"/>
              </a:rPr>
              <a:t>}∥for</a:t>
            </a:r>
            <a:endParaRPr lang="en-US" altLang="zh-CN" sz="2000" b="1" strike="noStrike" noProof="1" dirty="0">
              <a:solidFill>
                <a:schemeClr val="accent6">
                  <a:lumMod val="75000"/>
                  <a:lumOff val="25000"/>
                </a:schemeClr>
              </a:solidFill>
              <a:latin typeface="Cooper Black" panose="0208090404030B020404" charset="0"/>
              <a:cs typeface="Cooper Black" panose="0208090404030B020404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for(ccol=1;ccol&lt;=C-&gt;n;ccol++)∥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求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C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第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crow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即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arow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行的非零元</a:t>
            </a:r>
            <a:endParaRPr lang="zh-CN" altLang="en-US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if(sum[ccol]) ∥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压缩存储该行非零元到三元组表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C.data</a:t>
            </a: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中</a:t>
            </a:r>
            <a:endParaRPr lang="zh-CN" altLang="en-US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zh-CN" altLang="en-US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  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{if(++C-&gt;len&gt;MAXSIZE) return 0;</a:t>
            </a:r>
            <a:endParaRPr lang="en-US" altLang="zh-CN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   C-&gt;data[C-&gt;len].row=arow;</a:t>
            </a:r>
            <a:endParaRPr lang="en-US" altLang="zh-CN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   C-&gt;data[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  <a:sym typeface="+mn-ea"/>
              </a:rPr>
              <a:t>C</a:t>
            </a: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-&gt;len].col=ccol;</a:t>
            </a:r>
            <a:endParaRPr lang="en-US" altLang="zh-CN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   C-&gt;data[C-&gt;len].e=sum[ccol];</a:t>
            </a:r>
            <a:endParaRPr lang="en-US" altLang="zh-CN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i="1" strike="noStrike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      }∥if</a:t>
            </a:r>
            <a:endParaRPr lang="en-US" altLang="zh-CN" sz="2000" b="1" i="1" strike="noStrike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CN" sz="2000" b="1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}∥for</a:t>
            </a:r>
            <a:endParaRPr lang="en-US" altLang="zh-CN" sz="2000" b="1" strike="noStrike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}∥if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 return 1;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  <a:p>
            <a:pPr eaLnBrk="1" fontAlgn="base" hangingPunct="1">
              <a:lnSpc>
                <a:spcPct val="80000"/>
              </a:lnSpc>
              <a:buClrTx/>
            </a:pPr>
            <a:r>
              <a:rPr lang="en-US" altLang="zh-CN" sz="2000" b="1" strike="noStrike" noProof="1" dirty="0">
                <a:latin typeface="Courier New" panose="02070309020205020404" pitchFamily="49" charset="0"/>
              </a:rPr>
              <a:t>}∥MulsMatrix</a:t>
            </a:r>
            <a:endParaRPr lang="en-US" altLang="zh-CN" sz="2000" b="1" strike="noStrike" noProof="1" dirty="0">
              <a:latin typeface="Courier New" panose="02070309020205020404" pitchFamily="49" charset="0"/>
            </a:endParaRPr>
          </a:p>
        </p:txBody>
      </p:sp>
      <p:pic>
        <p:nvPicPr>
          <p:cNvPr id="99331" name="图片 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88" y="5661025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维数组的元素个数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34" name="Text Box 5"/>
          <p:cNvSpPr txBox="1"/>
          <p:nvPr/>
        </p:nvSpPr>
        <p:spPr>
          <a:xfrm>
            <a:off x="684213" y="1700213"/>
            <a:ext cx="8008937" cy="197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spcBef>
                <a:spcPct val="20000"/>
              </a:spcBef>
              <a:buClrTx/>
              <a:buFont typeface="Wingdings" panose="05000000000000000000" pitchFamily="2" charset="2"/>
              <a:buChar char="w"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维数组为：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A[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..u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..u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..u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，其元素个数为：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Tx/>
              <a:buFont typeface="Wingdings" panose="05000000000000000000" pitchFamily="2" charset="2"/>
              <a:buChar char="w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1" indent="0" algn="just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426619" y="2813526"/>
          <a:ext cx="21463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914400" imgH="431800" progId="Equation.3">
                  <p:embed/>
                </p:oleObj>
              </mc:Choice>
              <mc:Fallback>
                <p:oleObj name="" r:id="rId1" imgW="9144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6619" y="2813526"/>
                        <a:ext cx="2146300" cy="10134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333375"/>
            <a:ext cx="3887788" cy="690563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十字链表</a:t>
            </a:r>
            <a:endParaRPr kumimoji="1" lang="zh-CN" altLang="en-US" sz="4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28600" y="1700213"/>
            <a:ext cx="8736013" cy="2736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对于稀疏矩阵，当非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元素的个数和位置在操作过程中变化较大时，采用链式存储结构表示比三元组的线性表更方便。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矩阵中非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元素的结点所含的域有：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行指针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指向同一行的下一个非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列指针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指向同一列的下一个非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。其次，十字交叉链表还有一个头结点，结点的结构如图所示。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1379" name="Group 4"/>
          <p:cNvGrpSpPr/>
          <p:nvPr/>
        </p:nvGrpSpPr>
        <p:grpSpPr>
          <a:xfrm>
            <a:off x="1828800" y="4749800"/>
            <a:ext cx="5140325" cy="1774825"/>
            <a:chOff x="1152" y="2992"/>
            <a:chExt cx="3238" cy="1118"/>
          </a:xfrm>
        </p:grpSpPr>
        <p:sp>
          <p:nvSpPr>
            <p:cNvPr id="101380" name="Rectangle 5"/>
            <p:cNvSpPr/>
            <p:nvPr/>
          </p:nvSpPr>
          <p:spPr>
            <a:xfrm>
              <a:off x="1920" y="3870"/>
              <a:ext cx="206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rIns="92075" anchor="ctr" anchorCtr="0"/>
            <a:p>
              <a:pPr algn="ctr" eaLnBrk="0" hangingPunct="0"/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图</a:t>
              </a:r>
              <a:r>
                <a:rPr lang="en-US" altLang="zh-CN" sz="2000" b="1" dirty="0">
                  <a:latin typeface="Arial" panose="020B0604020202020204" pitchFamily="34" charset="0"/>
                </a:rPr>
                <a:t>   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十字链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表结点结构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1381" name="Group 6"/>
            <p:cNvGrpSpPr/>
            <p:nvPr/>
          </p:nvGrpSpPr>
          <p:grpSpPr>
            <a:xfrm>
              <a:off x="1152" y="2992"/>
              <a:ext cx="3238" cy="830"/>
              <a:chOff x="1152" y="2992"/>
              <a:chExt cx="3238" cy="830"/>
            </a:xfrm>
          </p:grpSpPr>
          <p:grpSp>
            <p:nvGrpSpPr>
              <p:cNvPr id="101382" name="Group 7"/>
              <p:cNvGrpSpPr/>
              <p:nvPr/>
            </p:nvGrpSpPr>
            <p:grpSpPr>
              <a:xfrm>
                <a:off x="1152" y="2992"/>
                <a:ext cx="3238" cy="542"/>
                <a:chOff x="1152" y="2992"/>
                <a:chExt cx="3238" cy="542"/>
              </a:xfrm>
            </p:grpSpPr>
            <p:grpSp>
              <p:nvGrpSpPr>
                <p:cNvPr id="101383" name="Group 8"/>
                <p:cNvGrpSpPr/>
                <p:nvPr/>
              </p:nvGrpSpPr>
              <p:grpSpPr>
                <a:xfrm>
                  <a:off x="1152" y="2992"/>
                  <a:ext cx="1318" cy="542"/>
                  <a:chOff x="1152" y="2992"/>
                  <a:chExt cx="1318" cy="542"/>
                </a:xfrm>
              </p:grpSpPr>
              <p:grpSp>
                <p:nvGrpSpPr>
                  <p:cNvPr id="101384" name="Group 9"/>
                  <p:cNvGrpSpPr/>
                  <p:nvPr/>
                </p:nvGrpSpPr>
                <p:grpSpPr>
                  <a:xfrm>
                    <a:off x="1152" y="2992"/>
                    <a:ext cx="1315" cy="272"/>
                    <a:chOff x="1152" y="2992"/>
                    <a:chExt cx="1315" cy="272"/>
                  </a:xfrm>
                </p:grpSpPr>
                <p:sp>
                  <p:nvSpPr>
                    <p:cNvPr id="101385" name="Rectangle 10"/>
                    <p:cNvSpPr/>
                    <p:nvPr/>
                  </p:nvSpPr>
                  <p:spPr>
                    <a:xfrm>
                      <a:off x="1152" y="2992"/>
                      <a:ext cx="1315" cy="27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row   col   value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386" name="Line 11"/>
                    <p:cNvSpPr/>
                    <p:nvPr/>
                  </p:nvSpPr>
                  <p:spPr>
                    <a:xfrm>
                      <a:off x="1584" y="299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01387" name="Line 12"/>
                    <p:cNvSpPr/>
                    <p:nvPr/>
                  </p:nvSpPr>
                  <p:spPr>
                    <a:xfrm>
                      <a:off x="1968" y="299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01388" name="Group 13"/>
                  <p:cNvGrpSpPr/>
                  <p:nvPr/>
                </p:nvGrpSpPr>
                <p:grpSpPr>
                  <a:xfrm>
                    <a:off x="1155" y="3262"/>
                    <a:ext cx="1315" cy="272"/>
                    <a:chOff x="1155" y="3262"/>
                    <a:chExt cx="1315" cy="272"/>
                  </a:xfrm>
                </p:grpSpPr>
                <p:sp>
                  <p:nvSpPr>
                    <p:cNvPr id="101389" name="Rectangle 14"/>
                    <p:cNvSpPr/>
                    <p:nvPr/>
                  </p:nvSpPr>
                  <p:spPr>
                    <a:xfrm>
                      <a:off x="1155" y="3262"/>
                      <a:ext cx="1315" cy="27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down      right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390" name="Line 15"/>
                    <p:cNvSpPr/>
                    <p:nvPr/>
                  </p:nvSpPr>
                  <p:spPr>
                    <a:xfrm>
                      <a:off x="1806" y="326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01391" name="Group 16"/>
                <p:cNvGrpSpPr/>
                <p:nvPr/>
              </p:nvGrpSpPr>
              <p:grpSpPr>
                <a:xfrm>
                  <a:off x="3072" y="2992"/>
                  <a:ext cx="1318" cy="542"/>
                  <a:chOff x="3072" y="2992"/>
                  <a:chExt cx="1318" cy="542"/>
                </a:xfrm>
              </p:grpSpPr>
              <p:grpSp>
                <p:nvGrpSpPr>
                  <p:cNvPr id="101392" name="Group 17"/>
                  <p:cNvGrpSpPr/>
                  <p:nvPr/>
                </p:nvGrpSpPr>
                <p:grpSpPr>
                  <a:xfrm>
                    <a:off x="3072" y="2992"/>
                    <a:ext cx="1315" cy="272"/>
                    <a:chOff x="3072" y="2992"/>
                    <a:chExt cx="1315" cy="272"/>
                  </a:xfrm>
                </p:grpSpPr>
                <p:sp>
                  <p:nvSpPr>
                    <p:cNvPr id="101393" name="Rectangle 18"/>
                    <p:cNvSpPr/>
                    <p:nvPr/>
                  </p:nvSpPr>
                  <p:spPr>
                    <a:xfrm>
                      <a:off x="3072" y="2992"/>
                      <a:ext cx="1315" cy="27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rn     cn     tn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394" name="Line 19"/>
                    <p:cNvSpPr/>
                    <p:nvPr/>
                  </p:nvSpPr>
                  <p:spPr>
                    <a:xfrm>
                      <a:off x="3504" y="299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01395" name="Line 20"/>
                    <p:cNvSpPr/>
                    <p:nvPr/>
                  </p:nvSpPr>
                  <p:spPr>
                    <a:xfrm>
                      <a:off x="3888" y="299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01396" name="Group 21"/>
                  <p:cNvGrpSpPr/>
                  <p:nvPr/>
                </p:nvGrpSpPr>
                <p:grpSpPr>
                  <a:xfrm>
                    <a:off x="3075" y="3262"/>
                    <a:ext cx="1315" cy="272"/>
                    <a:chOff x="3075" y="3262"/>
                    <a:chExt cx="1315" cy="272"/>
                  </a:xfrm>
                </p:grpSpPr>
                <p:sp>
                  <p:nvSpPr>
                    <p:cNvPr id="101397" name="Rectangle 22"/>
                    <p:cNvSpPr/>
                    <p:nvPr/>
                  </p:nvSpPr>
                  <p:spPr>
                    <a:xfrm>
                      <a:off x="3075" y="3262"/>
                      <a:ext cx="1315" cy="272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down      right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1398" name="Line 23"/>
                    <p:cNvSpPr/>
                    <p:nvPr/>
                  </p:nvSpPr>
                  <p:spPr>
                    <a:xfrm>
                      <a:off x="3726" y="3262"/>
                      <a:ext cx="0" cy="27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sp>
            <p:nvSpPr>
              <p:cNvPr id="101399" name="Rectangle 24"/>
              <p:cNvSpPr/>
              <p:nvPr/>
            </p:nvSpPr>
            <p:spPr>
              <a:xfrm>
                <a:off x="1200" y="3582"/>
                <a:ext cx="129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rIns="92075" anchor="ctr" anchorCtr="0"/>
              <a:p>
                <a:pPr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</a:rPr>
                  <a:t>(a)</a:t>
                </a:r>
                <a:r>
                  <a:rPr lang="en-US" altLang="zh-CN" sz="2000" b="1" dirty="0">
                    <a:latin typeface="Arial" panose="020B0604020202020204" pitchFamily="34" charset="0"/>
                  </a:rPr>
                  <a:t>   </a:t>
                </a: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结点结构</a:t>
                </a:r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400" name="Rectangle 25"/>
              <p:cNvSpPr/>
              <p:nvPr/>
            </p:nvSpPr>
            <p:spPr>
              <a:xfrm>
                <a:off x="2870" y="3582"/>
                <a:ext cx="1520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rIns="92075" anchor="ctr" anchorCtr="0"/>
              <a:p>
                <a:pPr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</a:rPr>
                  <a:t>(b)</a:t>
                </a:r>
                <a:r>
                  <a:rPr lang="en-US" altLang="zh-CN" sz="2000" b="1" dirty="0">
                    <a:latin typeface="Arial" panose="020B0604020202020204" pitchFamily="34" charset="0"/>
                  </a:rPr>
                  <a:t>   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头</a:t>
                </a: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结点结构</a:t>
                </a:r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15888"/>
            <a:ext cx="8839200" cy="648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由定义知，稀疏矩阵中同一行的非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元素由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指针域链接成一个行链表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由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指针域链接成一个列链表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。则每个非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元素既是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某个行链表中的一个结点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同时又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是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某个列链表中的一个结点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，所有的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非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元素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构成一个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十字交叉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的链表。称为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十字链表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此外，还可用两个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维数组分别存储行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链表的头指针和列链表的头指针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。对于图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(a)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稀疏矩阵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，对应的十字交叉链表如图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(b)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所示，结点的描述如下：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 struct  Clnode 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56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{   int  row , col ;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/*  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行号和列号  *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elemtype value ;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/*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元素值  *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239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struct  Clnode  *down , *right ;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556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}OLNode ;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/*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非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元素结点  *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ea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idx="4294967295"/>
          </p:nvPr>
        </p:nvSpPr>
        <p:spPr>
          <a:xfrm>
            <a:off x="-107950" y="144463"/>
            <a:ext cx="5356225" cy="35718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800" b="1" dirty="0"/>
              <a:t>typedef struct  Clnode  </a:t>
            </a:r>
            <a:endParaRPr lang="en-US" altLang="zh-CN" sz="2800" b="1" dirty="0"/>
          </a:p>
          <a:p>
            <a:pPr marL="355600" lvl="1" indent="0" eaLnBrk="1" hangingPunct="1">
              <a:buNone/>
            </a:pPr>
            <a:r>
              <a:rPr lang="en-US" altLang="zh-CN" b="1" dirty="0"/>
              <a:t>{   int   rn;        </a:t>
            </a:r>
            <a:r>
              <a:rPr lang="en-US" altLang="zh-CN" sz="2400" b="1" dirty="0"/>
              <a:t>/*  </a:t>
            </a:r>
            <a:r>
              <a:rPr lang="zh-CN" altLang="en-US" sz="2400" b="1" dirty="0">
                <a:latin typeface="宋体" panose="02010600030101010101" pitchFamily="2" charset="-122"/>
              </a:rPr>
              <a:t>矩阵的</a:t>
            </a:r>
            <a:r>
              <a:rPr lang="zh-CN" altLang="en-US" sz="2400" b="1" dirty="0"/>
              <a:t>行数  *</a:t>
            </a:r>
            <a:r>
              <a:rPr lang="en-US" altLang="zh-CN" sz="2400" b="1" dirty="0"/>
              <a:t>/     </a:t>
            </a:r>
            <a:endParaRPr lang="en-US" altLang="zh-CN" sz="2400" b="1" dirty="0"/>
          </a:p>
          <a:p>
            <a:pPr marL="723900" lvl="2" indent="0" eaLnBrk="1" hangingPunct="1">
              <a:buNone/>
            </a:pPr>
            <a:r>
              <a:rPr lang="en-US" altLang="zh-CN" sz="2800" b="1" dirty="0"/>
              <a:t>int   cn;        </a:t>
            </a:r>
            <a:r>
              <a:rPr lang="en-US" altLang="zh-CN" b="1" dirty="0"/>
              <a:t>/*  </a:t>
            </a:r>
            <a:r>
              <a:rPr lang="zh-CN" altLang="en-US" b="1" dirty="0">
                <a:latin typeface="宋体" panose="02010600030101010101" pitchFamily="2" charset="-122"/>
              </a:rPr>
              <a:t>矩阵的</a:t>
            </a:r>
            <a:r>
              <a:rPr lang="zh-CN" altLang="en-US" b="1" dirty="0"/>
              <a:t>列数  *</a:t>
            </a:r>
            <a:r>
              <a:rPr lang="en-US" altLang="zh-CN" b="1" dirty="0"/>
              <a:t>/</a:t>
            </a:r>
            <a:endParaRPr lang="en-US" altLang="zh-CN" b="1" dirty="0"/>
          </a:p>
          <a:p>
            <a:pPr marL="723900" lvl="2" indent="0" eaLnBrk="1" hangingPunct="1">
              <a:buNone/>
            </a:pPr>
            <a:r>
              <a:rPr lang="en-US" altLang="zh-CN" sz="2800" b="1" dirty="0"/>
              <a:t>int   tn;        </a:t>
            </a:r>
            <a:r>
              <a:rPr lang="en-US" altLang="zh-CN" b="1" dirty="0"/>
              <a:t>/*  </a:t>
            </a:r>
            <a:r>
              <a:rPr lang="zh-CN" altLang="en-US" b="1" dirty="0"/>
              <a:t>非</a:t>
            </a:r>
            <a:r>
              <a:rPr lang="en-US" altLang="zh-CN" b="1" dirty="0"/>
              <a:t>0</a:t>
            </a:r>
            <a:r>
              <a:rPr lang="zh-CN" altLang="en-US" b="1" dirty="0"/>
              <a:t>元素总数  *</a:t>
            </a:r>
            <a:r>
              <a:rPr lang="en-US" altLang="zh-CN" b="1" dirty="0"/>
              <a:t>/</a:t>
            </a:r>
            <a:endParaRPr lang="en-US" altLang="zh-CN" b="1" dirty="0"/>
          </a:p>
          <a:p>
            <a:pPr marL="723900" lvl="2" indent="0" eaLnBrk="1" hangingPunct="1">
              <a:buNone/>
            </a:pPr>
            <a:r>
              <a:rPr lang="en-US" altLang="zh-CN" sz="2800" b="1" dirty="0"/>
              <a:t>OLNode *rhead ;  </a:t>
            </a:r>
            <a:endParaRPr lang="en-US" altLang="zh-CN" sz="2800" b="1" dirty="0"/>
          </a:p>
          <a:p>
            <a:pPr marL="723900" lvl="2" indent="0" eaLnBrk="1" hangingPunct="1">
              <a:buNone/>
            </a:pPr>
            <a:r>
              <a:rPr lang="en-US" altLang="zh-CN" sz="2800" b="1" dirty="0"/>
              <a:t>OLNode *chead ; </a:t>
            </a:r>
            <a:endParaRPr lang="en-US" altLang="zh-CN" sz="2800" b="1" dirty="0"/>
          </a:p>
          <a:p>
            <a:pPr marL="355600" lvl="1" indent="0" eaLnBrk="1" hangingPunct="1">
              <a:buNone/>
            </a:pPr>
            <a:r>
              <a:rPr lang="en-US" altLang="zh-CN" b="1" dirty="0"/>
              <a:t>} CrossList ;</a:t>
            </a:r>
            <a:endParaRPr lang="en-US" altLang="zh-CN" b="1" dirty="0"/>
          </a:p>
        </p:txBody>
      </p:sp>
      <p:grpSp>
        <p:nvGrpSpPr>
          <p:cNvPr id="103426" name="Group 3"/>
          <p:cNvGrpSpPr/>
          <p:nvPr/>
        </p:nvGrpSpPr>
        <p:grpSpPr>
          <a:xfrm>
            <a:off x="1258888" y="1630363"/>
            <a:ext cx="7829550" cy="4967287"/>
            <a:chOff x="793" y="1027"/>
            <a:chExt cx="4932" cy="3129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882" y="3916"/>
              <a:ext cx="2736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rIns="9207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图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稀疏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矩阵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及其</a:t>
              </a: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十字交叉链表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428" name="Group 5"/>
            <p:cNvGrpSpPr/>
            <p:nvPr/>
          </p:nvGrpSpPr>
          <p:grpSpPr>
            <a:xfrm>
              <a:off x="793" y="2478"/>
              <a:ext cx="1859" cy="1326"/>
              <a:chOff x="793" y="2478"/>
              <a:chExt cx="1859" cy="1326"/>
            </a:xfrm>
          </p:grpSpPr>
          <p:grpSp>
            <p:nvGrpSpPr>
              <p:cNvPr id="103429" name="Group 6"/>
              <p:cNvGrpSpPr/>
              <p:nvPr/>
            </p:nvGrpSpPr>
            <p:grpSpPr>
              <a:xfrm>
                <a:off x="793" y="2478"/>
                <a:ext cx="1859" cy="997"/>
                <a:chOff x="793" y="2478"/>
                <a:chExt cx="1859" cy="997"/>
              </a:xfrm>
            </p:grpSpPr>
            <p:sp>
              <p:nvSpPr>
                <p:cNvPr id="103430" name="Rectangle 7"/>
                <p:cNvSpPr/>
                <p:nvPr/>
              </p:nvSpPr>
              <p:spPr>
                <a:xfrm>
                  <a:off x="1202" y="2478"/>
                  <a:ext cx="1347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dirty="0">
                      <a:latin typeface="楷体_GB2312" pitchFamily="49" charset="-122"/>
                      <a:ea typeface="楷体_GB2312" pitchFamily="49" charset="-122"/>
                    </a:rPr>
                    <a:t>0  12  0  0  0</a:t>
                  </a:r>
                  <a:endParaRPr lang="en-US" altLang="zh-CN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03431" name="Rectangle 8"/>
                <p:cNvSpPr/>
                <p:nvPr/>
              </p:nvSpPr>
              <p:spPr>
                <a:xfrm>
                  <a:off x="1208" y="2712"/>
                  <a:ext cx="1347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dirty="0">
                      <a:latin typeface="楷体_GB2312" pitchFamily="49" charset="-122"/>
                      <a:ea typeface="楷体_GB2312" pitchFamily="49" charset="-122"/>
                    </a:rPr>
                    <a:t>0  0   0  0 -4</a:t>
                  </a:r>
                  <a:endParaRPr lang="en-US" altLang="zh-CN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03432" name="Rectangle 9"/>
                <p:cNvSpPr/>
                <p:nvPr/>
              </p:nvSpPr>
              <p:spPr>
                <a:xfrm>
                  <a:off x="1207" y="2998"/>
                  <a:ext cx="1347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dirty="0">
                      <a:latin typeface="楷体_GB2312" pitchFamily="49" charset="-122"/>
                      <a:ea typeface="楷体_GB2312" pitchFamily="49" charset="-122"/>
                    </a:rPr>
                    <a:t>0  5   0  0  0</a:t>
                  </a:r>
                  <a:endParaRPr lang="en-US" altLang="zh-CN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03433" name="Rectangle 10"/>
                <p:cNvSpPr/>
                <p:nvPr/>
              </p:nvSpPr>
              <p:spPr>
                <a:xfrm>
                  <a:off x="1207" y="3270"/>
                  <a:ext cx="1347" cy="2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dirty="0">
                      <a:latin typeface="楷体_GB2312" pitchFamily="49" charset="-122"/>
                      <a:ea typeface="楷体_GB2312" pitchFamily="49" charset="-122"/>
                    </a:rPr>
                    <a:t>0  0   3  0  0</a:t>
                  </a:r>
                  <a:endParaRPr lang="en-US" altLang="zh-CN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03434" name="AutoShape 11"/>
                <p:cNvSpPr/>
                <p:nvPr/>
              </p:nvSpPr>
              <p:spPr>
                <a:xfrm>
                  <a:off x="1161" y="2492"/>
                  <a:ext cx="65" cy="983"/>
                </a:xfrm>
                <a:prstGeom prst="leftBracket">
                  <a:avLst>
                    <a:gd name="adj" fmla="val 126025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435" name="AutoShape 12"/>
                <p:cNvSpPr/>
                <p:nvPr/>
              </p:nvSpPr>
              <p:spPr>
                <a:xfrm>
                  <a:off x="2587" y="2478"/>
                  <a:ext cx="65" cy="983"/>
                </a:xfrm>
                <a:prstGeom prst="rightBracket">
                  <a:avLst>
                    <a:gd name="adj" fmla="val 126025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436" name="Rectangle 13"/>
                <p:cNvSpPr/>
                <p:nvPr/>
              </p:nvSpPr>
              <p:spPr>
                <a:xfrm>
                  <a:off x="793" y="2868"/>
                  <a:ext cx="369" cy="2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r>
                    <a:rPr lang="en-US" altLang="zh-CN" sz="2800" dirty="0">
                      <a:latin typeface="Times New Roman" panose="02020603050405020304" pitchFamily="18" charset="0"/>
                    </a:rPr>
                    <a:t>A=</a:t>
                  </a:r>
                  <a:endParaRPr lang="en-US" altLang="zh-CN" sz="2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437" name="Rectangle 14"/>
              <p:cNvSpPr/>
              <p:nvPr/>
            </p:nvSpPr>
            <p:spPr>
              <a:xfrm>
                <a:off x="1181" y="3612"/>
                <a:ext cx="120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rIns="92075" anchor="ctr" anchorCtr="0"/>
              <a:p>
                <a:pPr algn="ctr" eaLnBrk="0" hangingPunct="0"/>
                <a:r>
                  <a:rPr lang="en-US" altLang="zh-CN" sz="2000" b="1" dirty="0">
                    <a:latin typeface="Times New Roman" panose="02020603050405020304" pitchFamily="18" charset="0"/>
                  </a:rPr>
                  <a:t>(a)</a:t>
                </a:r>
                <a:r>
                  <a:rPr lang="en-US" altLang="zh-CN" sz="2000" b="1" dirty="0">
                    <a:latin typeface="Arial" panose="020B0604020202020204" pitchFamily="34" charset="0"/>
                  </a:rPr>
                  <a:t>   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稀疏</a:t>
                </a: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3438" name="Group 15"/>
            <p:cNvGrpSpPr/>
            <p:nvPr/>
          </p:nvGrpSpPr>
          <p:grpSpPr>
            <a:xfrm>
              <a:off x="3264" y="1027"/>
              <a:ext cx="2461" cy="2811"/>
              <a:chOff x="3264" y="1027"/>
              <a:chExt cx="2461" cy="2811"/>
            </a:xfrm>
          </p:grpSpPr>
          <p:sp>
            <p:nvSpPr>
              <p:cNvPr id="232464" name="Rectangle 16"/>
              <p:cNvSpPr>
                <a:spLocks noChangeArrowheads="1"/>
              </p:cNvSpPr>
              <p:nvPr/>
            </p:nvSpPr>
            <p:spPr bwMode="auto">
              <a:xfrm>
                <a:off x="3360" y="3646"/>
                <a:ext cx="2287" cy="1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2075" rIns="92075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(b</a:t>
                </a: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稀疏</a:t>
                </a: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矩阵的十字交叉链表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3440" name="Group 17"/>
              <p:cNvGrpSpPr/>
              <p:nvPr/>
            </p:nvGrpSpPr>
            <p:grpSpPr>
              <a:xfrm>
                <a:off x="3264" y="1027"/>
                <a:ext cx="2461" cy="2483"/>
                <a:chOff x="3264" y="1027"/>
                <a:chExt cx="2461" cy="2483"/>
              </a:xfrm>
            </p:grpSpPr>
            <p:grpSp>
              <p:nvGrpSpPr>
                <p:cNvPr id="103441" name="Group 18"/>
                <p:cNvGrpSpPr/>
                <p:nvPr/>
              </p:nvGrpSpPr>
              <p:grpSpPr>
                <a:xfrm>
                  <a:off x="3264" y="1027"/>
                  <a:ext cx="2461" cy="2483"/>
                  <a:chOff x="3264" y="1027"/>
                  <a:chExt cx="2461" cy="2483"/>
                </a:xfrm>
              </p:grpSpPr>
              <p:sp>
                <p:nvSpPr>
                  <p:cNvPr id="103442" name="Rectangle 19"/>
                  <p:cNvSpPr/>
                  <p:nvPr/>
                </p:nvSpPr>
                <p:spPr>
                  <a:xfrm>
                    <a:off x="3648" y="1027"/>
                    <a:ext cx="58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A.chead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43" name="Rectangle 20"/>
                  <p:cNvSpPr/>
                  <p:nvPr/>
                </p:nvSpPr>
                <p:spPr>
                  <a:xfrm>
                    <a:off x="3264" y="1315"/>
                    <a:ext cx="58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/>
                  <a:p>
                    <a:r>
                      <a:rPr lang="en-US" altLang="zh-CN" sz="2000" dirty="0">
                        <a:latin typeface="Times New Roman" panose="02020603050405020304" pitchFamily="18" charset="0"/>
                      </a:rPr>
                      <a:t>A.rchead</a:t>
                    </a:r>
                    <a:endParaRPr lang="en-US" altLang="zh-CN" sz="2000" dirty="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3444" name="Group 21"/>
                  <p:cNvGrpSpPr/>
                  <p:nvPr/>
                </p:nvGrpSpPr>
                <p:grpSpPr>
                  <a:xfrm>
                    <a:off x="3505" y="1254"/>
                    <a:ext cx="2220" cy="2256"/>
                    <a:chOff x="3505" y="1254"/>
                    <a:chExt cx="2220" cy="2256"/>
                  </a:xfrm>
                </p:grpSpPr>
                <p:sp>
                  <p:nvSpPr>
                    <p:cNvPr id="103445" name="Rectangle 22"/>
                    <p:cNvSpPr/>
                    <p:nvPr/>
                  </p:nvSpPr>
                  <p:spPr>
                    <a:xfrm>
                      <a:off x="3949" y="1254"/>
                      <a:ext cx="1632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Arial Unicode MS" panose="020B0604020202020204" charset="-122"/>
                        </a:rPr>
                        <a:t>⋀                   ⋀</a:t>
                      </a:r>
                      <a:endParaRPr lang="zh-CN" altLang="en-US" dirty="0">
                        <a:latin typeface="Times New Roman" panose="02020603050405020304" pitchFamily="18" charset="0"/>
                        <a:ea typeface="Arial Unicode MS" panose="020B0604020202020204" charset="-122"/>
                      </a:endParaRPr>
                    </a:p>
                  </p:txBody>
                </p:sp>
                <p:sp>
                  <p:nvSpPr>
                    <p:cNvPr id="103446" name="Line 23"/>
                    <p:cNvSpPr/>
                    <p:nvPr/>
                  </p:nvSpPr>
                  <p:spPr>
                    <a:xfrm>
                      <a:off x="4381" y="1398"/>
                      <a:ext cx="0" cy="204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grpSp>
                  <p:nvGrpSpPr>
                    <p:cNvPr id="103447" name="Group 24"/>
                    <p:cNvGrpSpPr/>
                    <p:nvPr/>
                  </p:nvGrpSpPr>
                  <p:grpSpPr>
                    <a:xfrm>
                      <a:off x="3997" y="1606"/>
                      <a:ext cx="612" cy="408"/>
                      <a:chOff x="3997" y="1606"/>
                      <a:chExt cx="612" cy="408"/>
                    </a:xfrm>
                  </p:grpSpPr>
                  <p:sp>
                    <p:nvSpPr>
                      <p:cNvPr id="103448" name="Rectangle 25"/>
                      <p:cNvSpPr/>
                      <p:nvPr/>
                    </p:nvSpPr>
                    <p:spPr>
                      <a:xfrm>
                        <a:off x="3997" y="1606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en-US" altLang="zh-CN" dirty="0">
                            <a:latin typeface="Times New Roman" panose="02020603050405020304" pitchFamily="18" charset="0"/>
                          </a:rPr>
                          <a:t>1 2  12</a:t>
                        </a:r>
                        <a:endParaRPr lang="en-US" altLang="zh-CN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449" name="Line 26"/>
                      <p:cNvSpPr/>
                      <p:nvPr/>
                    </p:nvSpPr>
                    <p:spPr>
                      <a:xfrm>
                        <a:off x="4157" y="1606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50" name="Line 27"/>
                      <p:cNvSpPr/>
                      <p:nvPr/>
                    </p:nvSpPr>
                    <p:spPr>
                      <a:xfrm>
                        <a:off x="4333" y="1606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51" name="Rectangle 28"/>
                      <p:cNvSpPr/>
                      <p:nvPr/>
                    </p:nvSpPr>
                    <p:spPr>
                      <a:xfrm>
                        <a:off x="3997" y="1810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        ⋀</a:t>
                        </a:r>
                        <a:endParaRPr lang="zh-CN" altLang="en-US" dirty="0">
                          <a:latin typeface="Times New Roman" panose="02020603050405020304" pitchFamily="18" charset="0"/>
                          <a:ea typeface="Arial Unicode MS" panose="020B0604020202020204" charset="-122"/>
                        </a:endParaRPr>
                      </a:p>
                    </p:txBody>
                  </p:sp>
                  <p:sp>
                    <p:nvSpPr>
                      <p:cNvPr id="103452" name="Line 29"/>
                      <p:cNvSpPr/>
                      <p:nvPr/>
                    </p:nvSpPr>
                    <p:spPr>
                      <a:xfrm>
                        <a:off x="4333" y="1810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03453" name="Group 30"/>
                    <p:cNvGrpSpPr/>
                    <p:nvPr/>
                  </p:nvGrpSpPr>
                  <p:grpSpPr>
                    <a:xfrm>
                      <a:off x="3997" y="2518"/>
                      <a:ext cx="612" cy="408"/>
                      <a:chOff x="3997" y="2518"/>
                      <a:chExt cx="612" cy="408"/>
                    </a:xfrm>
                  </p:grpSpPr>
                  <p:sp>
                    <p:nvSpPr>
                      <p:cNvPr id="103454" name="Rectangle 31"/>
                      <p:cNvSpPr/>
                      <p:nvPr/>
                    </p:nvSpPr>
                    <p:spPr>
                      <a:xfrm>
                        <a:off x="3997" y="2518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en-US" altLang="zh-CN" dirty="0">
                            <a:latin typeface="Times New Roman" panose="02020603050405020304" pitchFamily="18" charset="0"/>
                          </a:rPr>
                          <a:t>3 2   5</a:t>
                        </a:r>
                        <a:endParaRPr lang="en-US" altLang="zh-CN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455" name="Line 32"/>
                      <p:cNvSpPr/>
                      <p:nvPr/>
                    </p:nvSpPr>
                    <p:spPr>
                      <a:xfrm>
                        <a:off x="4157" y="2518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56" name="Line 33"/>
                      <p:cNvSpPr/>
                      <p:nvPr/>
                    </p:nvSpPr>
                    <p:spPr>
                      <a:xfrm>
                        <a:off x="4333" y="2518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57" name="Rectangle 34"/>
                      <p:cNvSpPr/>
                      <p:nvPr/>
                    </p:nvSpPr>
                    <p:spPr>
                      <a:xfrm>
                        <a:off x="3997" y="2722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 ⋀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    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⋀</a:t>
                        </a:r>
                        <a:endPara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458" name="Line 35"/>
                      <p:cNvSpPr/>
                      <p:nvPr/>
                    </p:nvSpPr>
                    <p:spPr>
                      <a:xfrm>
                        <a:off x="4333" y="2722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03459" name="Group 36"/>
                    <p:cNvGrpSpPr/>
                    <p:nvPr/>
                  </p:nvGrpSpPr>
                  <p:grpSpPr>
                    <a:xfrm>
                      <a:off x="5113" y="2046"/>
                      <a:ext cx="612" cy="408"/>
                      <a:chOff x="5113" y="2046"/>
                      <a:chExt cx="612" cy="408"/>
                    </a:xfrm>
                  </p:grpSpPr>
                  <p:sp>
                    <p:nvSpPr>
                      <p:cNvPr id="103460" name="Rectangle 37"/>
                      <p:cNvSpPr/>
                      <p:nvPr/>
                    </p:nvSpPr>
                    <p:spPr>
                      <a:xfrm>
                        <a:off x="5113" y="2046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en-US" altLang="zh-CN" dirty="0">
                            <a:latin typeface="Times New Roman" panose="02020603050405020304" pitchFamily="18" charset="0"/>
                          </a:rPr>
                          <a:t>2 5  -4</a:t>
                        </a:r>
                        <a:endParaRPr lang="en-US" altLang="zh-CN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461" name="Line 38"/>
                      <p:cNvSpPr/>
                      <p:nvPr/>
                    </p:nvSpPr>
                    <p:spPr>
                      <a:xfrm>
                        <a:off x="5273" y="2046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62" name="Line 39"/>
                      <p:cNvSpPr/>
                      <p:nvPr/>
                    </p:nvSpPr>
                    <p:spPr>
                      <a:xfrm>
                        <a:off x="5449" y="2046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63" name="Rectangle 40"/>
                      <p:cNvSpPr/>
                      <p:nvPr/>
                    </p:nvSpPr>
                    <p:spPr>
                      <a:xfrm>
                        <a:off x="5113" y="2250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 ⋀    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⋀</a:t>
                        </a:r>
                        <a:endPara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464" name="Line 41"/>
                      <p:cNvSpPr/>
                      <p:nvPr/>
                    </p:nvSpPr>
                    <p:spPr>
                      <a:xfrm>
                        <a:off x="5449" y="2250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03465" name="Group 42"/>
                    <p:cNvGrpSpPr/>
                    <p:nvPr/>
                  </p:nvGrpSpPr>
                  <p:grpSpPr>
                    <a:xfrm>
                      <a:off x="4621" y="3102"/>
                      <a:ext cx="612" cy="408"/>
                      <a:chOff x="4621" y="3102"/>
                      <a:chExt cx="612" cy="408"/>
                    </a:xfrm>
                  </p:grpSpPr>
                  <p:sp>
                    <p:nvSpPr>
                      <p:cNvPr id="103466" name="Rectangle 43"/>
                      <p:cNvSpPr/>
                      <p:nvPr/>
                    </p:nvSpPr>
                    <p:spPr>
                      <a:xfrm>
                        <a:off x="4621" y="3102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en-US" altLang="zh-CN" dirty="0">
                            <a:latin typeface="Times New Roman" panose="02020603050405020304" pitchFamily="18" charset="0"/>
                          </a:rPr>
                          <a:t>4 3   3</a:t>
                        </a:r>
                        <a:endParaRPr lang="en-US" altLang="zh-CN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3467" name="Line 44"/>
                      <p:cNvSpPr/>
                      <p:nvPr/>
                    </p:nvSpPr>
                    <p:spPr>
                      <a:xfrm>
                        <a:off x="4781" y="3102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68" name="Line 45"/>
                      <p:cNvSpPr/>
                      <p:nvPr/>
                    </p:nvSpPr>
                    <p:spPr>
                      <a:xfrm>
                        <a:off x="4957" y="3102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69" name="Rectangle 46"/>
                      <p:cNvSpPr/>
                      <p:nvPr/>
                    </p:nvSpPr>
                    <p:spPr>
                      <a:xfrm>
                        <a:off x="4621" y="3306"/>
                        <a:ext cx="612" cy="204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 ⋀    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lang="zh-CN" altLang="en-US" dirty="0">
                            <a:latin typeface="Times New Roman" panose="02020603050405020304" pitchFamily="18" charset="0"/>
                            <a:ea typeface="Arial Unicode MS" panose="020B0604020202020204" charset="-122"/>
                          </a:rPr>
                          <a:t>⋀</a:t>
                        </a:r>
                        <a:endPara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470" name="Line 47"/>
                      <p:cNvSpPr/>
                      <p:nvPr/>
                    </p:nvSpPr>
                    <p:spPr>
                      <a:xfrm>
                        <a:off x="4957" y="3306"/>
                        <a:ext cx="0" cy="204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103471" name="Line 48"/>
                    <p:cNvSpPr/>
                    <p:nvPr/>
                  </p:nvSpPr>
                  <p:spPr>
                    <a:xfrm>
                      <a:off x="4717" y="1398"/>
                      <a:ext cx="0" cy="170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03472" name="Line 49"/>
                    <p:cNvSpPr/>
                    <p:nvPr/>
                  </p:nvSpPr>
                  <p:spPr>
                    <a:xfrm>
                      <a:off x="5389" y="1389"/>
                      <a:ext cx="0" cy="657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03473" name="Line 50"/>
                    <p:cNvSpPr/>
                    <p:nvPr/>
                  </p:nvSpPr>
                  <p:spPr>
                    <a:xfrm>
                      <a:off x="4189" y="1942"/>
                      <a:ext cx="0" cy="567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grpSp>
                  <p:nvGrpSpPr>
                    <p:cNvPr id="103474" name="Group 51"/>
                    <p:cNvGrpSpPr/>
                    <p:nvPr/>
                  </p:nvGrpSpPr>
                  <p:grpSpPr>
                    <a:xfrm>
                      <a:off x="3505" y="1542"/>
                      <a:ext cx="204" cy="1950"/>
                      <a:chOff x="3505" y="1542"/>
                      <a:chExt cx="204" cy="1950"/>
                    </a:xfrm>
                  </p:grpSpPr>
                  <p:sp>
                    <p:nvSpPr>
                      <p:cNvPr id="103475" name="Rectangle 52"/>
                      <p:cNvSpPr/>
                      <p:nvPr/>
                    </p:nvSpPr>
                    <p:spPr>
                      <a:xfrm>
                        <a:off x="3505" y="1542"/>
                        <a:ext cx="204" cy="19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anchor="t" anchorCtr="0"/>
                      <a:p>
                        <a:endPara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03476" name="Line 53"/>
                      <p:cNvSpPr/>
                      <p:nvPr/>
                    </p:nvSpPr>
                    <p:spPr>
                      <a:xfrm>
                        <a:off x="3505" y="2070"/>
                        <a:ext cx="204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77" name="Line 54"/>
                      <p:cNvSpPr/>
                      <p:nvPr/>
                    </p:nvSpPr>
                    <p:spPr>
                      <a:xfrm>
                        <a:off x="3505" y="2598"/>
                        <a:ext cx="204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3478" name="Line 55"/>
                      <p:cNvSpPr/>
                      <p:nvPr/>
                    </p:nvSpPr>
                    <p:spPr>
                      <a:xfrm>
                        <a:off x="3505" y="3078"/>
                        <a:ext cx="204" cy="0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103479" name="Line 56"/>
                    <p:cNvSpPr/>
                    <p:nvPr/>
                  </p:nvSpPr>
                  <p:spPr>
                    <a:xfrm>
                      <a:off x="3613" y="1878"/>
                      <a:ext cx="385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03480" name="Line 57"/>
                    <p:cNvSpPr/>
                    <p:nvPr/>
                  </p:nvSpPr>
                  <p:spPr>
                    <a:xfrm>
                      <a:off x="3613" y="2310"/>
                      <a:ext cx="1496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03481" name="Line 58"/>
                    <p:cNvSpPr/>
                    <p:nvPr/>
                  </p:nvSpPr>
                  <p:spPr>
                    <a:xfrm>
                      <a:off x="3637" y="2838"/>
                      <a:ext cx="363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103482" name="Line 59"/>
                    <p:cNvSpPr/>
                    <p:nvPr/>
                  </p:nvSpPr>
                  <p:spPr>
                    <a:xfrm>
                      <a:off x="3645" y="3366"/>
                      <a:ext cx="975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</p:grpSp>
            <p:grpSp>
              <p:nvGrpSpPr>
                <p:cNvPr id="103483" name="Group 60"/>
                <p:cNvGrpSpPr/>
                <p:nvPr/>
              </p:nvGrpSpPr>
              <p:grpSpPr>
                <a:xfrm>
                  <a:off x="4237" y="1254"/>
                  <a:ext cx="1008" cy="204"/>
                  <a:chOff x="4237" y="1254"/>
                  <a:chExt cx="1008" cy="204"/>
                </a:xfrm>
              </p:grpSpPr>
              <p:sp>
                <p:nvSpPr>
                  <p:cNvPr id="103484" name="Line 61"/>
                  <p:cNvSpPr/>
                  <p:nvPr/>
                </p:nvSpPr>
                <p:spPr>
                  <a:xfrm>
                    <a:off x="4573" y="1254"/>
                    <a:ext cx="0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85" name="Line 62"/>
                  <p:cNvSpPr/>
                  <p:nvPr/>
                </p:nvSpPr>
                <p:spPr>
                  <a:xfrm>
                    <a:off x="4909" y="1254"/>
                    <a:ext cx="0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86" name="Line 63"/>
                  <p:cNvSpPr/>
                  <p:nvPr/>
                </p:nvSpPr>
                <p:spPr>
                  <a:xfrm>
                    <a:off x="5245" y="1254"/>
                    <a:ext cx="0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87" name="Line 64"/>
                  <p:cNvSpPr/>
                  <p:nvPr/>
                </p:nvSpPr>
                <p:spPr>
                  <a:xfrm>
                    <a:off x="4237" y="1254"/>
                    <a:ext cx="0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021580" y="1531620"/>
              <a:ext cx="22860" cy="579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021580" y="1531620"/>
                <a:ext cx="22860" cy="57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013960" y="1539240"/>
              <a:ext cx="762000" cy="4800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013960" y="1539240"/>
                <a:ext cx="762000" cy="480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059680" y="1882140"/>
              <a:ext cx="731520" cy="2209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059680" y="1882140"/>
                <a:ext cx="731520" cy="22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067300" y="1813560"/>
              <a:ext cx="662940" cy="76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067300" y="1813560"/>
                <a:ext cx="662940" cy="7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494020" y="1805940"/>
              <a:ext cx="38100" cy="2971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494020" y="1805940"/>
                <a:ext cx="38100" cy="297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295900" y="1584960"/>
              <a:ext cx="7620" cy="228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295900" y="1584960"/>
                <a:ext cx="762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524500" y="1600200"/>
              <a:ext cx="38100" cy="144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524500" y="1600200"/>
                <a:ext cx="38100" cy="14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074920" y="1592580"/>
              <a:ext cx="175260" cy="1447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074920" y="1592580"/>
                <a:ext cx="175260" cy="14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158740" y="1607820"/>
              <a:ext cx="38100" cy="1676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158740" y="1607820"/>
                <a:ext cx="3810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356860" y="1615440"/>
              <a:ext cx="76200" cy="1600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356860" y="1615440"/>
                <a:ext cx="7620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387340" y="1607820"/>
              <a:ext cx="76200" cy="304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387340" y="1607820"/>
                <a:ext cx="76200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5631180" y="1539240"/>
              <a:ext cx="114300" cy="1371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5631180" y="1539240"/>
                <a:ext cx="114300" cy="13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661660" y="1562100"/>
              <a:ext cx="53340" cy="1828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661660" y="1562100"/>
                <a:ext cx="53340" cy="182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5311140" y="2011680"/>
              <a:ext cx="83820" cy="12192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5311140" y="2011680"/>
                <a:ext cx="83820" cy="121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5356860" y="2110740"/>
              <a:ext cx="76200" cy="76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5356860" y="2110740"/>
                <a:ext cx="76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5615940" y="1965960"/>
              <a:ext cx="335280" cy="457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5615940" y="1965960"/>
                <a:ext cx="335280" cy="45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5859780" y="1912620"/>
              <a:ext cx="121920" cy="1676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5859780" y="1912620"/>
                <a:ext cx="1219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5227320" y="2011680"/>
              <a:ext cx="220980" cy="1447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5227320" y="2011680"/>
                <a:ext cx="220980" cy="144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5166360" y="1684020"/>
              <a:ext cx="7620" cy="990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5166360" y="1684020"/>
                <a:ext cx="7620" cy="990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广义表的定义</a:t>
            </a:r>
            <a:endParaRPr lang="zh-CN" altLang="en-US" dirty="0"/>
          </a:p>
        </p:txBody>
      </p:sp>
      <p:sp>
        <p:nvSpPr>
          <p:cNvPr id="205827" name="Rectangle 3"/>
          <p:cNvSpPr>
            <a:spLocks noGrp="1"/>
          </p:cNvSpPr>
          <p:nvPr>
            <p:ph idx="1"/>
          </p:nvPr>
        </p:nvSpPr>
        <p:spPr>
          <a:xfrm>
            <a:off x="684213" y="2565400"/>
            <a:ext cx="8083550" cy="316865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Tx/>
            </a:pPr>
            <a:r>
              <a:rPr lang="zh-CN" altLang="en-US" b="1" dirty="0"/>
              <a:t>广义表是由零个或多个</a:t>
            </a:r>
            <a:r>
              <a:rPr lang="zh-CN" altLang="en-US" b="1" dirty="0">
                <a:solidFill>
                  <a:schemeClr val="folHlink"/>
                </a:solidFill>
              </a:rPr>
              <a:t>原子或子表</a:t>
            </a:r>
            <a:r>
              <a:rPr lang="zh-CN" altLang="en-US" b="1" dirty="0"/>
              <a:t>组成的有限序列，是线性表的推广</a:t>
            </a:r>
            <a:endParaRPr lang="zh-CN" altLang="en-US" b="1" dirty="0"/>
          </a:p>
          <a:p>
            <a:pPr algn="just" eaLnBrk="1" hangingPunct="1"/>
            <a:endParaRPr lang="zh-CN" altLang="en-US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buClrTx/>
              <a:buNone/>
            </a:pPr>
            <a:r>
              <a:rPr lang="zh-CN" altLang="en-US" b="1" dirty="0"/>
              <a:t>       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广义表的概念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809625" y="1452563"/>
            <a:ext cx="8083550" cy="47196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  <a:buClrTx/>
            </a:pPr>
            <a:r>
              <a:rPr lang="zh-CN" altLang="en-US" sz="2800" b="1" dirty="0"/>
              <a:t>广义表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般记作：    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GL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(d</a:t>
            </a:r>
            <a:r>
              <a:rPr lang="en-US" altLang="zh-CN" sz="2800" b="1" baseline="-300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en-US" altLang="zh-CN" sz="2800" b="1" baseline="-300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…</a:t>
            </a:r>
            <a:r>
              <a:rPr lang="zh-CN" altLang="en-US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en-US" altLang="zh-CN" sz="2800" b="1" baseline="-30000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800" b="1" dirty="0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ClrTx/>
              <a:buNone/>
            </a:pPr>
            <a:r>
              <a:rPr lang="en-US" altLang="zh-CN" sz="2800" b="1" dirty="0"/>
              <a:t>         GL</a:t>
            </a:r>
            <a:r>
              <a:rPr lang="zh-CN" altLang="en-US" sz="2800" b="1" dirty="0">
                <a:latin typeface="宋体" panose="02010600030101010101" pitchFamily="2" charset="-122"/>
              </a:rPr>
              <a:t>是广义表</a:t>
            </a:r>
            <a:r>
              <a:rPr lang="en-US" altLang="zh-CN" sz="2800" b="1" dirty="0"/>
              <a:t>(d</a:t>
            </a:r>
            <a:r>
              <a:rPr lang="en-US" altLang="zh-CN" sz="2800" b="1" baseline="-30000" dirty="0"/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/>
              <a:t>d</a:t>
            </a:r>
            <a:r>
              <a:rPr lang="en-US" altLang="zh-CN" sz="2800" b="1" baseline="-30000" dirty="0"/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/>
              <a:t>…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/>
              <a:t>d</a:t>
            </a:r>
            <a:r>
              <a:rPr lang="en-US" altLang="zh-CN" sz="2800" b="1" baseline="-30000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的名称，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是它的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长度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en-US" altLang="zh-CN" sz="2800" b="1" dirty="0"/>
              <a:t>d</a:t>
            </a:r>
            <a:r>
              <a:rPr lang="en-US" altLang="zh-CN" sz="2800" b="1" baseline="-30000" dirty="0"/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可以是单个元素，也可以是广义表，分别称为广义表</a:t>
            </a:r>
            <a:r>
              <a:rPr lang="en-US" altLang="zh-CN" sz="2800" b="1" dirty="0"/>
              <a:t>GL</a:t>
            </a:r>
            <a:r>
              <a:rPr lang="zh-CN" altLang="en-US" sz="2800" b="1" dirty="0">
                <a:latin typeface="宋体" panose="02010600030101010101" pitchFamily="2" charset="-122"/>
              </a:rPr>
              <a:t>的原子和子表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800" b="1" dirty="0">
                <a:latin typeface="宋体" panose="02010600030101010101" pitchFamily="2" charset="-122"/>
              </a:rPr>
              <a:t>用大写字母表示广义表的名称，用小写字母表示原子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800" b="1" dirty="0">
                <a:latin typeface="宋体" panose="02010600030101010101" pitchFamily="2" charset="-122"/>
              </a:rPr>
              <a:t>当广义表</a:t>
            </a:r>
            <a:r>
              <a:rPr lang="en-US" altLang="zh-CN" sz="2800" b="1" dirty="0">
                <a:latin typeface="宋体" panose="02010600030101010101" pitchFamily="2" charset="-122"/>
              </a:rPr>
              <a:t>GL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非空</a:t>
            </a:r>
            <a:r>
              <a:rPr lang="zh-CN" altLang="en-US" sz="2800" b="1" dirty="0">
                <a:latin typeface="宋体" panose="02010600030101010101" pitchFamily="2" charset="-122"/>
              </a:rPr>
              <a:t>时，称第一个元素</a:t>
            </a:r>
            <a:r>
              <a:rPr lang="en-US" altLang="zh-CN" sz="2800" b="1" dirty="0">
                <a:latin typeface="宋体" panose="02010600030101010101" pitchFamily="2" charset="-122"/>
              </a:rPr>
              <a:t>d</a:t>
            </a:r>
            <a:r>
              <a:rPr lang="en-US" altLang="zh-CN" sz="2800" b="1" baseline="-30000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r>
              <a:rPr lang="en-US" altLang="zh-CN" sz="2800" b="1" dirty="0">
                <a:latin typeface="宋体" panose="02010600030101010101" pitchFamily="2" charset="-122"/>
              </a:rPr>
              <a:t>GL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表头</a:t>
            </a:r>
            <a:r>
              <a:rPr lang="en-US" altLang="zh-CN" sz="2800" b="1" dirty="0">
                <a:latin typeface="宋体" panose="02010600030101010101" pitchFamily="2" charset="-122"/>
              </a:rPr>
              <a:t>(Head)</a:t>
            </a:r>
            <a:r>
              <a:rPr lang="zh-CN" altLang="en-US" sz="2800" b="1" dirty="0">
                <a:latin typeface="宋体" panose="02010600030101010101" pitchFamily="2" charset="-122"/>
              </a:rPr>
              <a:t>，称其余元素组成的子表</a:t>
            </a:r>
            <a:r>
              <a:rPr lang="en-US" altLang="zh-CN" sz="2800" b="1" dirty="0">
                <a:latin typeface="宋体" panose="02010600030101010101" pitchFamily="2" charset="-122"/>
              </a:rPr>
              <a:t>(d</a:t>
            </a:r>
            <a:r>
              <a:rPr lang="en-US" altLang="zh-CN" sz="2800" b="1" baseline="-30000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/>
              <a:t>…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d</a:t>
            </a:r>
            <a:r>
              <a:rPr lang="en-US" altLang="zh-CN" sz="2800" b="1" baseline="-30000" dirty="0">
                <a:latin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</a:rPr>
              <a:t>GL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表尾</a:t>
            </a:r>
            <a:r>
              <a:rPr lang="en-US" altLang="zh-CN" sz="2800" b="1" dirty="0">
                <a:latin typeface="宋体" panose="02010600030101010101" pitchFamily="2" charset="-122"/>
              </a:rPr>
              <a:t>(Tail)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800" b="1" dirty="0">
                <a:latin typeface="宋体" panose="02010600030101010101" pitchFamily="2" charset="-122"/>
              </a:rPr>
              <a:t>非空广义表可唯一分解成表头和表尾；反过来，由表头和表尾可唯一组成一个广义表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Tx/>
            </a:pPr>
            <a:r>
              <a:rPr lang="zh-CN" altLang="en-US" sz="2800" b="1" dirty="0"/>
              <a:t>广义表括号的层数定义为广义表的</a:t>
            </a:r>
            <a:r>
              <a:rPr lang="zh-CN" altLang="en-US" sz="2800" b="1" dirty="0">
                <a:solidFill>
                  <a:schemeClr val="folHlink"/>
                </a:solidFill>
              </a:rPr>
              <a:t>深度。</a:t>
            </a:r>
            <a:endParaRPr lang="zh-CN" altLang="en-US" sz="28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charRg st="2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charRg st="2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2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charRg st="12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charRg st="12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18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charRg st="18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charRg st="18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22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charRg st="22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charRg st="22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广义表举例</a:t>
            </a:r>
            <a:endParaRPr lang="zh-CN" altLang="en-US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7958137" cy="48768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sz="2800" b="1" dirty="0">
                <a:solidFill>
                  <a:schemeClr val="folHlink"/>
                </a:solidFill>
              </a:rPr>
              <a:t>A=( 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是一个空表，它的长度为零</a:t>
            </a:r>
            <a:endParaRPr lang="zh-CN" altLang="en-US" sz="2800" b="1" dirty="0"/>
          </a:p>
          <a:p>
            <a:pPr algn="just" eaLnBrk="1" hangingPunct="1"/>
            <a:r>
              <a:rPr lang="en-US" altLang="zh-CN" sz="2800" b="1" dirty="0">
                <a:solidFill>
                  <a:schemeClr val="folHlink"/>
                </a:solidFill>
              </a:rPr>
              <a:t>B=(e,f)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有两个原子</a:t>
            </a:r>
            <a:r>
              <a:rPr lang="en-US" altLang="zh-CN" sz="2800" b="1" dirty="0">
                <a:latin typeface="宋体" panose="02010600030101010101" pitchFamily="2" charset="-122"/>
              </a:rPr>
              <a:t>e,f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endParaRPr lang="en-US" altLang="zh-CN" sz="2800" b="1" dirty="0"/>
          </a:p>
          <a:p>
            <a:pPr algn="just" eaLnBrk="1" hangingPunct="1"/>
            <a:r>
              <a:rPr lang="en-US" altLang="zh-CN" sz="2800" b="1" dirty="0">
                <a:solidFill>
                  <a:schemeClr val="folHlink"/>
                </a:solidFill>
              </a:rPr>
              <a:t>C=(a,(b,c))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有一个原子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和一个子表</a:t>
            </a:r>
            <a:r>
              <a:rPr lang="en-US" altLang="zh-CN" sz="2800" b="1" dirty="0">
                <a:latin typeface="宋体" panose="02010600030101010101" pitchFamily="2" charset="-122"/>
              </a:rPr>
              <a:t>(b,c)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endParaRPr lang="en-US" altLang="zh-CN" sz="2800" b="1" dirty="0"/>
          </a:p>
          <a:p>
            <a:pPr algn="just" eaLnBrk="1" hangingPunct="1"/>
            <a:r>
              <a:rPr lang="en-US" altLang="zh-CN" sz="2800" b="1" dirty="0">
                <a:solidFill>
                  <a:schemeClr val="folHlink"/>
                </a:solidFill>
              </a:rPr>
              <a:t>D=(B,A,C)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</a:rPr>
              <a:t>有三个子表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endParaRPr lang="en-US" altLang="zh-CN" sz="2800" b="1" dirty="0"/>
          </a:p>
          <a:p>
            <a:pPr algn="just" eaLnBrk="1" hangingPunct="1"/>
            <a:r>
              <a:rPr lang="en-US" altLang="zh-CN" sz="2800" b="1" dirty="0">
                <a:solidFill>
                  <a:schemeClr val="folHlink"/>
                </a:solidFill>
              </a:rPr>
              <a:t>E=(a,E)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/>
              <a:t>——</a:t>
            </a:r>
            <a:r>
              <a:rPr lang="en-US" altLang="zh-CN" sz="2800" b="1" dirty="0"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是一个递归的表，</a:t>
            </a:r>
            <a:r>
              <a:rPr lang="en-US" altLang="zh-CN" sz="2800" b="1" dirty="0"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的长度为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宋体" panose="02010600030101010101" pitchFamily="2" charset="-122"/>
              </a:rPr>
              <a:t>相当于一个无限的表</a:t>
            </a:r>
            <a:r>
              <a:rPr lang="en-US" altLang="zh-CN" sz="2800" b="1" dirty="0">
                <a:latin typeface="宋体" panose="02010600030101010101" pitchFamily="2" charset="-122"/>
              </a:rPr>
              <a:t>(a,(a,(a,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anose="02010600030101010101" pitchFamily="2" charset="-122"/>
              </a:rPr>
              <a:t>)))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广义表的特点</a:t>
            </a:r>
            <a:r>
              <a:rPr lang="zh-CN" altLang="en-US" sz="2800" b="1" dirty="0">
                <a:latin typeface="宋体" panose="02010600030101010101" pitchFamily="2" charset="-122"/>
              </a:rPr>
              <a:t>：次序性，有长度，有深度，可递归，可共享</a:t>
            </a:r>
            <a:endParaRPr lang="zh-CN" altLang="en-US" sz="2800" b="1" dirty="0"/>
          </a:p>
          <a:p>
            <a:pPr lvl="1" eaLnBrk="1" hangingPunct="1">
              <a:buClrTx/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charRg st="8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1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charRg st="11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charRg st="11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求下列广义表操作的结果</a:t>
            </a:r>
            <a:endParaRPr lang="zh-CN" altLang="en-US" dirty="0"/>
          </a:p>
        </p:txBody>
      </p:sp>
      <p:sp>
        <p:nvSpPr>
          <p:cNvPr id="110594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8029575" cy="449580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</a:pPr>
            <a:endParaRPr lang="zh-CN" altLang="en-US" dirty="0"/>
          </a:p>
          <a:p>
            <a:pPr marL="609600" indent="-609600" eaLnBrk="1" hangingPunct="1">
              <a:buClrTx/>
            </a:pPr>
            <a:r>
              <a:rPr lang="en-US" altLang="zh-CN" dirty="0"/>
              <a:t>GetHead((a,b,c))                 </a:t>
            </a:r>
            <a:endParaRPr lang="en-US" altLang="zh-CN" dirty="0"/>
          </a:p>
          <a:p>
            <a:pPr marL="609600" indent="-609600" eaLnBrk="1" hangingPunct="1">
              <a:buClrTx/>
            </a:pPr>
            <a:r>
              <a:rPr lang="en-US" altLang="zh-CN" dirty="0"/>
              <a:t>GetTail((a,b,c,d))</a:t>
            </a:r>
            <a:endParaRPr lang="en-US" altLang="zh-CN" dirty="0"/>
          </a:p>
          <a:p>
            <a:pPr marL="609600" indent="-609600" eaLnBrk="1" hangingPunct="1">
              <a:buClrTx/>
            </a:pPr>
            <a:r>
              <a:rPr lang="en-US" altLang="zh-CN" dirty="0"/>
              <a:t>GetHead(((a,b),(d)))              </a:t>
            </a:r>
            <a:endParaRPr lang="en-US" altLang="zh-CN" dirty="0"/>
          </a:p>
          <a:p>
            <a:pPr marL="609600" indent="-609600" eaLnBrk="1" hangingPunct="1">
              <a:buClrTx/>
            </a:pPr>
            <a:r>
              <a:rPr lang="en-US" altLang="zh-CN" dirty="0"/>
              <a:t>GetTail(((a,b),(d))) </a:t>
            </a:r>
            <a:endParaRPr lang="en-US" altLang="zh-CN" dirty="0"/>
          </a:p>
          <a:p>
            <a:pPr marL="609600" indent="-609600" eaLnBrk="1" hangingPunct="1">
              <a:buClrTx/>
            </a:pPr>
            <a:r>
              <a:rPr lang="en-US" altLang="zh-CN" dirty="0"/>
              <a:t>GetHead(GetTail(((a,b),(c,d))))</a:t>
            </a:r>
            <a:endParaRPr lang="en-US" altLang="zh-CN" dirty="0"/>
          </a:p>
        </p:txBody>
      </p:sp>
      <p:sp>
        <p:nvSpPr>
          <p:cNvPr id="110598" name="Text Box 6"/>
          <p:cNvSpPr txBox="1"/>
          <p:nvPr/>
        </p:nvSpPr>
        <p:spPr>
          <a:xfrm>
            <a:off x="5578475" y="165068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9" name="Text Box 7"/>
          <p:cNvSpPr txBox="1"/>
          <p:nvPr/>
        </p:nvSpPr>
        <p:spPr>
          <a:xfrm>
            <a:off x="5365750" y="2328545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(b,c,d)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1" name="Text Box 9"/>
          <p:cNvSpPr txBox="1"/>
          <p:nvPr/>
        </p:nvSpPr>
        <p:spPr>
          <a:xfrm>
            <a:off x="5435600" y="2925128"/>
            <a:ext cx="10810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(a,b)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2" name="Text Box 10"/>
          <p:cNvSpPr txBox="1"/>
          <p:nvPr/>
        </p:nvSpPr>
        <p:spPr>
          <a:xfrm>
            <a:off x="5435600" y="3573463"/>
            <a:ext cx="12239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((d))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3" name="Text Box 11"/>
          <p:cNvSpPr txBox="1"/>
          <p:nvPr/>
        </p:nvSpPr>
        <p:spPr>
          <a:xfrm>
            <a:off x="6732588" y="4149725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(c,d)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599" grpId="0"/>
      <p:bldP spid="110601" grpId="0"/>
      <p:bldP spid="110602" grpId="0"/>
      <p:bldP spid="11060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2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6000" b="1" dirty="0">
                <a:ea typeface="华文行楷" panose="02010800040101010101" pitchFamily="2" charset="-122"/>
              </a:rPr>
              <a:t>作   业</a:t>
            </a:r>
            <a:endParaRPr lang="zh-CN" altLang="en-US" sz="6000" b="1" dirty="0">
              <a:ea typeface="华文行楷" panose="02010800040101010101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467994" y="1534794"/>
            <a:ext cx="8676005" cy="48450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0" cap="none" spc="0" normalizeH="0" baseline="0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编写算法并编程序实现。</a:t>
            </a:r>
            <a:endParaRPr kumimoji="0" lang="zh-CN" altLang="en-US" sz="3200" b="1" i="0" u="none" strike="noStrike" kern="0" cap="none" spc="0" normalizeH="0" baseline="0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、设计一个算法实现将一个所有元素均为正整数的一维数组中</a:t>
            </a:r>
            <a:r>
              <a:rPr lang="zh-CN" altLang="en-US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所有偶数放前面，所有奇数放后面。要求尽可能少用存储空间和时</a:t>
            </a:r>
            <a:r>
              <a:rPr lang="zh-CN" altLang="en-US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间。</a:t>
            </a:r>
            <a:endParaRPr lang="zh-CN" altLang="en-US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、</a:t>
            </a:r>
            <a:r>
              <a:rPr 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稀疏矩阵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用三元组表示，设计一个算法求主对角线上所有元素之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和。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fontAlgn="base" hangingPunct="1"/>
            <a:r>
              <a:rPr lang="zh-CN" altLang="en-US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实验四</a:t>
            </a:r>
            <a:endParaRPr lang="zh-CN" altLang="en-US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>
          <a:xfrm>
            <a:off x="791844" y="1707833"/>
            <a:ext cx="7958139" cy="3881437"/>
          </a:xfrm>
        </p:spPr>
        <p:txBody>
          <a:bodyPr vert="horz" wrap="square" lIns="91440" tIns="45720" rIns="91440" bIns="45720" anchor="t"/>
          <a:p>
            <a:pPr eaLnBrk="1" fontAlgn="base" hangingPunct="1"/>
            <a:r>
              <a:rPr lang="zh-CN" altLang="en-US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题目：稀疏矩阵运算</a:t>
            </a:r>
            <a:endParaRPr lang="zh-CN" altLang="en-US" b="1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eaLnBrk="1" fontAlgn="base" hangingPunct="1"/>
            <a:r>
              <a:rPr lang="zh-CN" altLang="en-US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实验性质：设计性实验</a:t>
            </a:r>
            <a:endParaRPr lang="zh-CN" altLang="en-US" b="1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eaLnBrk="1" fontAlgn="base" hangingPunct="1"/>
            <a:r>
              <a:rPr lang="zh-CN" altLang="en-US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实验内容：稀疏矩阵的转</a:t>
            </a:r>
            <a:r>
              <a:rPr lang="zh-CN" altLang="en-US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置与乘法运算算法实现</a:t>
            </a:r>
            <a:endParaRPr lang="zh-CN" altLang="en-US" b="1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eaLnBrk="1" fontAlgn="base" hangingPunct="1"/>
            <a:r>
              <a:rPr lang="zh-CN" altLang="en-US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实验目的和要求：理解并实现稀疏矩阵快速转置和稀疏矩阵乘法算法</a:t>
            </a:r>
            <a:r>
              <a:rPr lang="en-US" altLang="zh-CN" b="1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altLang="zh-CN" b="1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数组的抽象数据类型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179388" y="1628775"/>
            <a:ext cx="8964612" cy="4824413"/>
          </a:xfrm>
        </p:spPr>
        <p:txBody>
          <a:bodyPr vert="horz" wrap="square" lIns="91440" tIns="45720" rIns="91440" bIns="45720" anchor="t" anchorCtr="0"/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ADT Array</a:t>
            </a: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endParaRPr lang="en-US" altLang="zh-CN" sz="2400" dirty="0"/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数据对象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宋体" panose="02010600030101010101" pitchFamily="2" charset="-122"/>
              </a:rPr>
              <a:t>j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=0,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宋体" panose="02010600030101010101" pitchFamily="2" charset="-122"/>
              </a:rPr>
              <a:t>,b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i-1</a:t>
            </a:r>
            <a:r>
              <a:rPr lang="en-US" altLang="zh-CN" sz="2400" b="1" dirty="0">
                <a:latin typeface="宋体" panose="02010600030101010101" pitchFamily="2" charset="-122"/>
              </a:rPr>
              <a:t>,i=1,2,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latin typeface="宋体" panose="02010600030101010101" pitchFamily="2" charset="-122"/>
              </a:rPr>
              <a:t>,n,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      D={a</a:t>
            </a:r>
            <a:r>
              <a:rPr lang="en-US" altLang="zh-CN" sz="2400" b="1" baseline="-25000" dirty="0"/>
              <a:t>j1j2…,jn</a:t>
            </a:r>
            <a:r>
              <a:rPr lang="en-US" altLang="zh-CN" sz="2400" b="1" dirty="0"/>
              <a:t>|n(&gt;0)</a:t>
            </a:r>
            <a:r>
              <a:rPr lang="zh-CN" altLang="en-US" sz="2400" b="1" dirty="0"/>
              <a:t>称为数组的维数，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i</a:t>
            </a:r>
            <a:r>
              <a:rPr lang="zh-CN" altLang="en-US" sz="2400" b="1" dirty="0"/>
              <a:t>是数组第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维       的长度</a:t>
            </a:r>
            <a:r>
              <a:rPr lang="en-US" altLang="zh-CN" sz="2400" b="1" dirty="0"/>
              <a:t>,j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是第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维的下标</a:t>
            </a:r>
            <a:r>
              <a:rPr lang="en-US" altLang="zh-CN" sz="2400" b="1" dirty="0"/>
              <a:t>, a</a:t>
            </a:r>
            <a:r>
              <a:rPr lang="en-US" altLang="zh-CN" sz="2400" b="1" baseline="-25000" dirty="0"/>
              <a:t>j1j2…,jn</a:t>
            </a:r>
            <a:r>
              <a:rPr lang="en-US" altLang="zh-CN" sz="2400" b="1" dirty="0"/>
              <a:t>|  ElemSet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数据关系：</a:t>
            </a:r>
            <a:endParaRPr lang="zh-CN" altLang="en-US" sz="2400" dirty="0"/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     </a:t>
            </a:r>
            <a:r>
              <a:rPr lang="en-US" altLang="zh-CN" sz="2400" b="1" dirty="0">
                <a:latin typeface="Courier New" panose="02070309020205020404" pitchFamily="49" charset="0"/>
              </a:rPr>
              <a:t>1≤j</a:t>
            </a:r>
            <a:r>
              <a:rPr lang="en-US" altLang="zh-CN" sz="2400" b="1" baseline="-30000" dirty="0">
                <a:latin typeface="Courier New" panose="02070309020205020404" pitchFamily="49" charset="0"/>
              </a:rPr>
              <a:t>k</a:t>
            </a:r>
            <a:r>
              <a:rPr lang="en-US" altLang="zh-CN" sz="2400" b="1" dirty="0">
                <a:latin typeface="Courier New" panose="02070309020205020404" pitchFamily="49" charset="0"/>
              </a:rPr>
              <a:t>≤b</a:t>
            </a:r>
            <a:r>
              <a:rPr lang="en-US" altLang="zh-CN" sz="2400" b="1" baseline="-30000" dirty="0">
                <a:latin typeface="Courier New" panose="02070309020205020404" pitchFamily="49" charset="0"/>
              </a:rPr>
              <a:t>k</a:t>
            </a:r>
            <a:r>
              <a:rPr lang="en-US" altLang="zh-CN" sz="2400" b="1" dirty="0">
                <a:latin typeface="Courier New" panose="02070309020205020404" pitchFamily="49" charset="0"/>
              </a:rPr>
              <a:t>,1≤k≤n</a:t>
            </a:r>
            <a:r>
              <a:rPr lang="zh-CN" altLang="en-US" sz="2400" b="1" dirty="0">
                <a:latin typeface="Courier New" panose="02070309020205020404" pitchFamily="49" charset="0"/>
              </a:rPr>
              <a:t>且</a:t>
            </a:r>
            <a:r>
              <a:rPr lang="en-US" altLang="zh-CN" sz="2400" b="1" dirty="0">
                <a:latin typeface="Courier New" panose="02070309020205020404" pitchFamily="49" charset="0"/>
              </a:rPr>
              <a:t>k≠i,1≤j</a:t>
            </a:r>
            <a:r>
              <a:rPr lang="en-US" altLang="zh-CN" sz="2400" b="1" baseline="-30000" dirty="0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≤b</a:t>
            </a:r>
            <a:r>
              <a:rPr lang="en-US" altLang="zh-CN" sz="2400" b="1" baseline="-30000" dirty="0"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latin typeface="Courier New" panose="02070309020205020404" pitchFamily="49" charset="0"/>
              </a:rPr>
              <a:t>-1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基本操作：</a:t>
            </a:r>
            <a:endParaRPr lang="zh-CN" altLang="en-US" sz="2400" b="1" dirty="0"/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Courier New" panose="02070309020205020404" pitchFamily="49" charset="0"/>
              </a:rPr>
              <a:t>        </a:t>
            </a:r>
            <a:r>
              <a:rPr lang="en-US" altLang="zh-CN" sz="2400" b="1" dirty="0">
                <a:latin typeface="Courier New" panose="02070309020205020404" pitchFamily="49" charset="0"/>
              </a:rPr>
              <a:t>Value(A,index1,…,indexn)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2698750" indent="-2517775" algn="just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Assign(A,e,index1,…,indexn)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2698750" indent="-2517775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}</a:t>
            </a:r>
            <a:r>
              <a:rPr lang="en-US" altLang="zh-CN" sz="2400" b="1" dirty="0">
                <a:latin typeface="宋体" panose="02010600030101010101" pitchFamily="2" charset="-122"/>
              </a:rPr>
              <a:t>ADT</a:t>
            </a:r>
            <a:r>
              <a:rPr lang="en-US" altLang="zh-CN" sz="2400" dirty="0">
                <a:latin typeface="宋体" panose="02010600030101010101" pitchFamily="2" charset="-122"/>
              </a:rPr>
              <a:t> Array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charRg st="4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charRg st="4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char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char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9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charRg st="19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charRg st="19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charRg st="20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3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charRg st="23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charRg st="23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charRg st="2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charRg st="2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数组的操作</a:t>
            </a:r>
            <a:endParaRPr lang="zh-CN" altLang="en-US" dirty="0"/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2654300"/>
          </a:xfrm>
        </p:spPr>
        <p:txBody>
          <a:bodyPr vert="horz" wrap="square" lIns="91440" tIns="45720" rIns="91440" bIns="45720" anchor="t" anchorCtr="0"/>
          <a:p>
            <a:pPr marL="1905" indent="12700" eaLnBrk="1" hangingPunct="1">
              <a:lnSpc>
                <a:spcPct val="90000"/>
              </a:lnSpc>
              <a:buClrTx/>
              <a:buNone/>
            </a:pPr>
            <a:r>
              <a:rPr lang="zh-CN" altLang="en-US" dirty="0"/>
              <a:t>      二维</a:t>
            </a:r>
            <a:r>
              <a:rPr lang="zh-CN" altLang="en-US" b="1" dirty="0"/>
              <a:t>数组一般不做插入和删除操作</a:t>
            </a:r>
            <a:endParaRPr lang="zh-CN" altLang="en-US" b="1" dirty="0"/>
          </a:p>
          <a:p>
            <a:pPr marL="1905" indent="12700" eaLnBrk="1" hangingPunct="1">
              <a:lnSpc>
                <a:spcPct val="90000"/>
              </a:lnSpc>
              <a:buClrTx/>
              <a:buNone/>
            </a:pPr>
            <a:r>
              <a:rPr lang="zh-CN" altLang="en-US" b="1" dirty="0"/>
              <a:t>     对于数组的操作一般只有两类：</a:t>
            </a:r>
            <a:endParaRPr lang="zh-CN" altLang="en-US" b="1" dirty="0"/>
          </a:p>
          <a:p>
            <a:pPr marL="1905" indent="12700" eaLnBrk="1" hangingPunct="1">
              <a:lnSpc>
                <a:spcPct val="90000"/>
              </a:lnSpc>
              <a:buClr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(1) </a:t>
            </a:r>
            <a:r>
              <a:rPr lang="zh-CN" altLang="en-US" b="1" dirty="0">
                <a:solidFill>
                  <a:schemeClr val="folHlink"/>
                </a:solidFill>
              </a:rPr>
              <a:t>给定一组下标，存取相应的数据元素</a:t>
            </a:r>
            <a:endParaRPr lang="zh-CN" altLang="en-US" b="1" dirty="0">
              <a:solidFill>
                <a:schemeClr val="folHlink"/>
              </a:solidFill>
            </a:endParaRPr>
          </a:p>
          <a:p>
            <a:pPr marL="1905" indent="12700" eaLnBrk="1" hangingPunct="1">
              <a:lnSpc>
                <a:spcPct val="90000"/>
              </a:lnSpc>
              <a:buClr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(2) </a:t>
            </a:r>
            <a:r>
              <a:rPr lang="zh-CN" altLang="en-US" b="1" dirty="0">
                <a:solidFill>
                  <a:schemeClr val="folHlink"/>
                </a:solidFill>
              </a:rPr>
              <a:t>给定一组下标，修改相应的数据元素的值</a:t>
            </a:r>
            <a:r>
              <a:rPr lang="zh-CN" altLang="en-US" dirty="0">
                <a:solidFill>
                  <a:schemeClr val="folHlink"/>
                </a:solidFill>
              </a:rPr>
              <a:t>。</a:t>
            </a:r>
            <a:endParaRPr lang="zh-CN" alt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6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charRg st="6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charRg st="68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顺序存储时按行序和列序的约定</a:t>
            </a:r>
            <a:endParaRPr lang="zh-CN" altLang="en-US" sz="4000" b="1" dirty="0"/>
          </a:p>
        </p:txBody>
      </p:sp>
      <p:sp>
        <p:nvSpPr>
          <p:cNvPr id="157699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958138" cy="388143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数组顺序存储时，必须确定按行序或列序存储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endParaRPr lang="zh-CN" altLang="en-US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000000"/>
                </a:solidFill>
              </a:rPr>
              <a:t>     </a:t>
            </a:r>
            <a:r>
              <a:rPr lang="zh-CN" altLang="en-US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 </a:t>
            </a:r>
            <a:r>
              <a:rPr lang="en-US" altLang="zh-CN" b="1" dirty="0">
                <a:solidFill>
                  <a:srgbClr val="000000"/>
                </a:solidFill>
              </a:rPr>
              <a:t>PASCAL</a:t>
            </a:r>
            <a:r>
              <a:rPr lang="zh-CN" altLang="en-US" b="1" dirty="0">
                <a:solidFill>
                  <a:srgbClr val="000000"/>
                </a:solidFill>
              </a:rPr>
              <a:t>、</a:t>
            </a:r>
            <a:r>
              <a:rPr lang="en-US" altLang="zh-CN" b="1" dirty="0">
                <a:solidFill>
                  <a:srgbClr val="000000"/>
                </a:solidFill>
              </a:rPr>
              <a:t>C </a:t>
            </a:r>
            <a:r>
              <a:rPr lang="zh-CN" altLang="en-US" b="1" dirty="0">
                <a:solidFill>
                  <a:srgbClr val="000000"/>
                </a:solidFill>
              </a:rPr>
              <a:t>以</a:t>
            </a:r>
            <a:r>
              <a:rPr lang="zh-CN" altLang="en-US" b="1" dirty="0">
                <a:solidFill>
                  <a:schemeClr val="folHlink"/>
                </a:solidFill>
              </a:rPr>
              <a:t>行序为主</a:t>
            </a:r>
            <a:r>
              <a:rPr lang="zh-CN" altLang="en-US" b="1" dirty="0">
                <a:solidFill>
                  <a:srgbClr val="000000"/>
                </a:solidFill>
              </a:rPr>
              <a:t>存储</a:t>
            </a: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（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</a:t>
            </a:r>
            <a:r>
              <a:rPr lang="en-US" altLang="zh-CN" b="1" dirty="0">
                <a:solidFill>
                  <a:srgbClr val="000000"/>
                </a:solidFill>
              </a:rPr>
              <a:t>FORTRAN </a:t>
            </a:r>
            <a:r>
              <a:rPr lang="zh-CN" altLang="en-US" b="1" dirty="0">
                <a:solidFill>
                  <a:srgbClr val="000000"/>
                </a:solidFill>
              </a:rPr>
              <a:t>以</a:t>
            </a:r>
            <a:r>
              <a:rPr lang="zh-CN" altLang="en-US" b="1" dirty="0">
                <a:solidFill>
                  <a:schemeClr val="folHlink"/>
                </a:solidFill>
              </a:rPr>
              <a:t>列序为主</a:t>
            </a:r>
            <a:r>
              <a:rPr lang="zh-CN" altLang="en-US" b="1" dirty="0">
                <a:solidFill>
                  <a:srgbClr val="000000"/>
                </a:solidFill>
              </a:rPr>
              <a:t>存储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1963" y="1819275"/>
            <a:ext cx="245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以行序为主序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959100" y="1881188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C, PASCAL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473075" y="2527300"/>
            <a:ext cx="8166100" cy="3352800"/>
          </a:xfrm>
          <a:prstGeom prst="rect">
            <a:avLst/>
          </a:prstGeom>
          <a:solidFill>
            <a:srgbClr val="B6D2EA"/>
          </a:solidFill>
          <a:ln w="9525">
            <a:noFill/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163763" y="3535363"/>
            <a:ext cx="1430337" cy="1112837"/>
            <a:chOff x="442" y="1991"/>
            <a:chExt cx="901" cy="701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043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3" name="Freeform 7"/>
            <p:cNvSpPr>
              <a:spLocks noChangeArrowheads="1"/>
            </p:cNvSpPr>
            <p:nvPr/>
          </p:nvSpPr>
          <p:spPr bwMode="auto">
            <a:xfrm>
              <a:off x="1043" y="1991"/>
              <a:ext cx="299" cy="99"/>
            </a:xfrm>
            <a:custGeom>
              <a:avLst/>
              <a:gdLst>
                <a:gd name="T0" fmla="*/ 0 w 299"/>
                <a:gd name="T1" fmla="*/ 99 h 99"/>
                <a:gd name="T2" fmla="*/ 100 w 299"/>
                <a:gd name="T3" fmla="*/ 0 h 99"/>
                <a:gd name="T4" fmla="*/ 299 w 299"/>
                <a:gd name="T5" fmla="*/ 0 h 99"/>
                <a:gd name="T6" fmla="*/ 199 w 299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9">
                  <a:moveTo>
                    <a:pt x="0" y="99"/>
                  </a:moveTo>
                  <a:lnTo>
                    <a:pt x="100" y="0"/>
                  </a:lnTo>
                  <a:lnTo>
                    <a:pt x="299" y="0"/>
                  </a:lnTo>
                  <a:lnTo>
                    <a:pt x="199" y="9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342" y="1991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V="1">
              <a:off x="1242" y="2191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843" y="2090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7" name="Freeform 11"/>
            <p:cNvSpPr>
              <a:spLocks noChangeArrowheads="1"/>
            </p:cNvSpPr>
            <p:nvPr/>
          </p:nvSpPr>
          <p:spPr bwMode="auto">
            <a:xfrm>
              <a:off x="843" y="1991"/>
              <a:ext cx="300" cy="99"/>
            </a:xfrm>
            <a:custGeom>
              <a:avLst/>
              <a:gdLst>
                <a:gd name="T0" fmla="*/ 0 w 300"/>
                <a:gd name="T1" fmla="*/ 99 h 99"/>
                <a:gd name="T2" fmla="*/ 100 w 300"/>
                <a:gd name="T3" fmla="*/ 0 h 99"/>
                <a:gd name="T4" fmla="*/ 300 w 300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99">
                  <a:moveTo>
                    <a:pt x="0" y="99"/>
                  </a:moveTo>
                  <a:lnTo>
                    <a:pt x="100" y="0"/>
                  </a:lnTo>
                  <a:lnTo>
                    <a:pt x="3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641" y="2090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89" name="Freeform 13"/>
            <p:cNvSpPr>
              <a:spLocks noChangeArrowheads="1"/>
            </p:cNvSpPr>
            <p:nvPr/>
          </p:nvSpPr>
          <p:spPr bwMode="auto">
            <a:xfrm>
              <a:off x="641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3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3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442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1" name="Freeform 15"/>
            <p:cNvSpPr>
              <a:spLocks noChangeArrowheads="1"/>
            </p:cNvSpPr>
            <p:nvPr/>
          </p:nvSpPr>
          <p:spPr bwMode="auto">
            <a:xfrm>
              <a:off x="442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0 w 302"/>
                <a:gd name="T3" fmla="*/ 0 h 99"/>
                <a:gd name="T4" fmla="*/ 302 w 302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9">
                  <a:moveTo>
                    <a:pt x="0" y="99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1043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843" y="2290"/>
              <a:ext cx="200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641" y="2290"/>
              <a:ext cx="202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42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043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843" y="2492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641" y="2492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442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0" name="Freeform 24"/>
            <p:cNvSpPr>
              <a:spLocks noChangeArrowheads="1"/>
            </p:cNvSpPr>
            <p:nvPr/>
          </p:nvSpPr>
          <p:spPr bwMode="auto">
            <a:xfrm>
              <a:off x="1242" y="21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1" name="Freeform 25"/>
            <p:cNvSpPr>
              <a:spLocks noChangeArrowheads="1"/>
            </p:cNvSpPr>
            <p:nvPr/>
          </p:nvSpPr>
          <p:spPr bwMode="auto">
            <a:xfrm>
              <a:off x="1242" y="23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105400" y="3057525"/>
            <a:ext cx="1430338" cy="477838"/>
            <a:chOff x="2295" y="1690"/>
            <a:chExt cx="901" cy="301"/>
          </a:xfrm>
        </p:grpSpPr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2896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4" name="Freeform 28"/>
            <p:cNvSpPr>
              <a:spLocks noChangeArrowheads="1"/>
            </p:cNvSpPr>
            <p:nvPr/>
          </p:nvSpPr>
          <p:spPr bwMode="auto">
            <a:xfrm>
              <a:off x="28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199 w 299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3195" y="1690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V="1">
              <a:off x="3095" y="1890"/>
              <a:ext cx="10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2696" y="1792"/>
              <a:ext cx="200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8" name="Freeform 32"/>
            <p:cNvSpPr>
              <a:spLocks noChangeArrowheads="1"/>
            </p:cNvSpPr>
            <p:nvPr/>
          </p:nvSpPr>
          <p:spPr bwMode="auto">
            <a:xfrm>
              <a:off x="26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100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2494" y="1792"/>
              <a:ext cx="202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0" name="Freeform 34"/>
            <p:cNvSpPr>
              <a:spLocks noChangeArrowheads="1"/>
            </p:cNvSpPr>
            <p:nvPr/>
          </p:nvSpPr>
          <p:spPr bwMode="auto">
            <a:xfrm>
              <a:off x="2494" y="1690"/>
              <a:ext cx="302" cy="102"/>
            </a:xfrm>
            <a:custGeom>
              <a:avLst/>
              <a:gdLst>
                <a:gd name="T0" fmla="*/ 0 w 302"/>
                <a:gd name="T1" fmla="*/ 102 h 102"/>
                <a:gd name="T2" fmla="*/ 100 w 302"/>
                <a:gd name="T3" fmla="*/ 0 h 102"/>
                <a:gd name="T4" fmla="*/ 302 w 302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2">
                  <a:moveTo>
                    <a:pt x="0" y="102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2295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2" name="Freeform 36"/>
            <p:cNvSpPr>
              <a:spLocks noChangeArrowheads="1"/>
            </p:cNvSpPr>
            <p:nvPr/>
          </p:nvSpPr>
          <p:spPr bwMode="auto">
            <a:xfrm>
              <a:off x="2295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5105400" y="4010025"/>
            <a:ext cx="1430338" cy="477838"/>
            <a:chOff x="2295" y="2290"/>
            <a:chExt cx="901" cy="301"/>
          </a:xfrm>
        </p:grpSpPr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2896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5" name="Freeform 39"/>
            <p:cNvSpPr>
              <a:spLocks noChangeArrowheads="1"/>
            </p:cNvSpPr>
            <p:nvPr/>
          </p:nvSpPr>
          <p:spPr bwMode="auto">
            <a:xfrm>
              <a:off x="28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199 w 299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3195" y="2290"/>
              <a:ext cx="1" cy="2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 flipV="1">
              <a:off x="3095" y="2492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2696" y="2391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19" name="Freeform 43"/>
            <p:cNvSpPr>
              <a:spLocks noChangeArrowheads="1"/>
            </p:cNvSpPr>
            <p:nvPr/>
          </p:nvSpPr>
          <p:spPr bwMode="auto">
            <a:xfrm>
              <a:off x="26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100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2494" y="2391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1" name="Freeform 45"/>
            <p:cNvSpPr>
              <a:spLocks noChangeArrowheads="1"/>
            </p:cNvSpPr>
            <p:nvPr/>
          </p:nvSpPr>
          <p:spPr bwMode="auto">
            <a:xfrm>
              <a:off x="2494" y="2290"/>
              <a:ext cx="302" cy="101"/>
            </a:xfrm>
            <a:custGeom>
              <a:avLst/>
              <a:gdLst>
                <a:gd name="T0" fmla="*/ 0 w 302"/>
                <a:gd name="T1" fmla="*/ 101 h 101"/>
                <a:gd name="T2" fmla="*/ 100 w 302"/>
                <a:gd name="T3" fmla="*/ 0 h 101"/>
                <a:gd name="T4" fmla="*/ 302 w 302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101">
                  <a:moveTo>
                    <a:pt x="0" y="101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2295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3" name="Freeform 47"/>
            <p:cNvSpPr>
              <a:spLocks noChangeArrowheads="1"/>
            </p:cNvSpPr>
            <p:nvPr/>
          </p:nvSpPr>
          <p:spPr bwMode="auto">
            <a:xfrm>
              <a:off x="2295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5105400" y="4965700"/>
            <a:ext cx="1430338" cy="477838"/>
            <a:chOff x="2295" y="2892"/>
            <a:chExt cx="901" cy="301"/>
          </a:xfrm>
        </p:grpSpPr>
        <p:sp>
          <p:nvSpPr>
            <p:cNvPr id="50225" name="Rectangle 49"/>
            <p:cNvSpPr>
              <a:spLocks noChangeArrowheads="1"/>
            </p:cNvSpPr>
            <p:nvPr/>
          </p:nvSpPr>
          <p:spPr bwMode="auto">
            <a:xfrm>
              <a:off x="2896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6" name="Freeform 50"/>
            <p:cNvSpPr>
              <a:spLocks noChangeArrowheads="1"/>
            </p:cNvSpPr>
            <p:nvPr/>
          </p:nvSpPr>
          <p:spPr bwMode="auto">
            <a:xfrm>
              <a:off x="28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199 w 299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3195" y="2892"/>
              <a:ext cx="1" cy="1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8" name="Line 52"/>
            <p:cNvSpPr>
              <a:spLocks noChangeShapeType="1"/>
            </p:cNvSpPr>
            <p:nvPr/>
          </p:nvSpPr>
          <p:spPr bwMode="auto">
            <a:xfrm flipV="1">
              <a:off x="3095" y="3091"/>
              <a:ext cx="10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2696" y="2990"/>
              <a:ext cx="200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0" name="Freeform 54"/>
            <p:cNvSpPr>
              <a:spLocks noChangeArrowheads="1"/>
            </p:cNvSpPr>
            <p:nvPr/>
          </p:nvSpPr>
          <p:spPr bwMode="auto">
            <a:xfrm>
              <a:off x="26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100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2494" y="2990"/>
              <a:ext cx="202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2" name="Freeform 56"/>
            <p:cNvSpPr>
              <a:spLocks noChangeArrowheads="1"/>
            </p:cNvSpPr>
            <p:nvPr/>
          </p:nvSpPr>
          <p:spPr bwMode="auto">
            <a:xfrm>
              <a:off x="2494" y="2892"/>
              <a:ext cx="302" cy="98"/>
            </a:xfrm>
            <a:custGeom>
              <a:avLst/>
              <a:gdLst>
                <a:gd name="T0" fmla="*/ 0 w 302"/>
                <a:gd name="T1" fmla="*/ 98 h 98"/>
                <a:gd name="T2" fmla="*/ 100 w 302"/>
                <a:gd name="T3" fmla="*/ 0 h 98"/>
                <a:gd name="T4" fmla="*/ 302 w 302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98">
                  <a:moveTo>
                    <a:pt x="0" y="98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2295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4" name="Freeform 58"/>
            <p:cNvSpPr>
              <a:spLocks noChangeArrowheads="1"/>
            </p:cNvSpPr>
            <p:nvPr/>
          </p:nvSpPr>
          <p:spPr bwMode="auto">
            <a:xfrm>
              <a:off x="2295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69083" name="Freeform 59"/>
          <p:cNvSpPr>
            <a:spLocks noChangeArrowheads="1"/>
          </p:cNvSpPr>
          <p:nvPr/>
        </p:nvSpPr>
        <p:spPr bwMode="auto">
          <a:xfrm>
            <a:off x="3960813" y="3914775"/>
            <a:ext cx="569913" cy="511175"/>
          </a:xfrm>
          <a:custGeom>
            <a:avLst/>
            <a:gdLst>
              <a:gd name="T0" fmla="*/ 359 w 359"/>
              <a:gd name="T1" fmla="*/ 161 h 322"/>
              <a:gd name="T2" fmla="*/ 200 w 359"/>
              <a:gd name="T3" fmla="*/ 322 h 322"/>
              <a:gd name="T4" fmla="*/ 200 w 359"/>
              <a:gd name="T5" fmla="*/ 215 h 322"/>
              <a:gd name="T6" fmla="*/ 0 w 359"/>
              <a:gd name="T7" fmla="*/ 215 h 322"/>
              <a:gd name="T8" fmla="*/ 0 w 359"/>
              <a:gd name="T9" fmla="*/ 106 h 322"/>
              <a:gd name="T10" fmla="*/ 200 w 359"/>
              <a:gd name="T11" fmla="*/ 106 h 322"/>
              <a:gd name="T12" fmla="*/ 200 w 359"/>
              <a:gd name="T13" fmla="*/ 0 h 322"/>
              <a:gd name="T14" fmla="*/ 359 w 359"/>
              <a:gd name="T15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" h="322">
                <a:moveTo>
                  <a:pt x="359" y="161"/>
                </a:moveTo>
                <a:lnTo>
                  <a:pt x="200" y="322"/>
                </a:lnTo>
                <a:lnTo>
                  <a:pt x="200" y="215"/>
                </a:lnTo>
                <a:lnTo>
                  <a:pt x="0" y="215"/>
                </a:lnTo>
                <a:lnTo>
                  <a:pt x="0" y="106"/>
                </a:lnTo>
                <a:lnTo>
                  <a:pt x="200" y="106"/>
                </a:lnTo>
                <a:lnTo>
                  <a:pt x="200" y="0"/>
                </a:lnTo>
                <a:lnTo>
                  <a:pt x="359" y="16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Group 60"/>
          <p:cNvGrpSpPr/>
          <p:nvPr/>
        </p:nvGrpSpPr>
        <p:grpSpPr>
          <a:xfrm>
            <a:off x="4629150" y="3279775"/>
            <a:ext cx="2066925" cy="1084263"/>
            <a:chOff x="1995" y="1830"/>
            <a:chExt cx="1302" cy="683"/>
          </a:xfrm>
        </p:grpSpPr>
        <p:sp>
          <p:nvSpPr>
            <p:cNvPr id="50237" name="Freeform 61"/>
            <p:cNvSpPr>
              <a:spLocks noChangeArrowheads="1"/>
            </p:cNvSpPr>
            <p:nvPr/>
          </p:nvSpPr>
          <p:spPr bwMode="auto">
            <a:xfrm>
              <a:off x="2195" y="1830"/>
              <a:ext cx="1102" cy="361"/>
            </a:xfrm>
            <a:custGeom>
              <a:avLst/>
              <a:gdLst>
                <a:gd name="T0" fmla="*/ 940 w 1102"/>
                <a:gd name="T1" fmla="*/ 0 h 361"/>
                <a:gd name="T2" fmla="*/ 977 w 1102"/>
                <a:gd name="T3" fmla="*/ 3 h 361"/>
                <a:gd name="T4" fmla="*/ 1010 w 1102"/>
                <a:gd name="T5" fmla="*/ 16 h 361"/>
                <a:gd name="T6" fmla="*/ 1040 w 1102"/>
                <a:gd name="T7" fmla="*/ 34 h 361"/>
                <a:gd name="T8" fmla="*/ 1067 w 1102"/>
                <a:gd name="T9" fmla="*/ 60 h 361"/>
                <a:gd name="T10" fmla="*/ 1085 w 1102"/>
                <a:gd name="T11" fmla="*/ 91 h 361"/>
                <a:gd name="T12" fmla="*/ 1097 w 1102"/>
                <a:gd name="T13" fmla="*/ 125 h 361"/>
                <a:gd name="T14" fmla="*/ 1102 w 1102"/>
                <a:gd name="T15" fmla="*/ 161 h 361"/>
                <a:gd name="T16" fmla="*/ 1097 w 1102"/>
                <a:gd name="T17" fmla="*/ 180 h 361"/>
                <a:gd name="T18" fmla="*/ 1082 w 1102"/>
                <a:gd name="T19" fmla="*/ 198 h 361"/>
                <a:gd name="T20" fmla="*/ 1060 w 1102"/>
                <a:gd name="T21" fmla="*/ 216 h 361"/>
                <a:gd name="T22" fmla="*/ 1027 w 1102"/>
                <a:gd name="T23" fmla="*/ 234 h 361"/>
                <a:gd name="T24" fmla="*/ 985 w 1102"/>
                <a:gd name="T25" fmla="*/ 250 h 361"/>
                <a:gd name="T26" fmla="*/ 935 w 1102"/>
                <a:gd name="T27" fmla="*/ 265 h 361"/>
                <a:gd name="T28" fmla="*/ 878 w 1102"/>
                <a:gd name="T29" fmla="*/ 281 h 361"/>
                <a:gd name="T30" fmla="*/ 813 w 1102"/>
                <a:gd name="T31" fmla="*/ 296 h 361"/>
                <a:gd name="T32" fmla="*/ 740 w 1102"/>
                <a:gd name="T33" fmla="*/ 309 h 361"/>
                <a:gd name="T34" fmla="*/ 663 w 1102"/>
                <a:gd name="T35" fmla="*/ 320 h 361"/>
                <a:gd name="T36" fmla="*/ 578 w 1102"/>
                <a:gd name="T37" fmla="*/ 330 h 361"/>
                <a:gd name="T38" fmla="*/ 491 w 1102"/>
                <a:gd name="T39" fmla="*/ 340 h 361"/>
                <a:gd name="T40" fmla="*/ 396 w 1102"/>
                <a:gd name="T41" fmla="*/ 348 h 361"/>
                <a:gd name="T42" fmla="*/ 302 w 1102"/>
                <a:gd name="T43" fmla="*/ 353 h 361"/>
                <a:gd name="T44" fmla="*/ 202 w 1102"/>
                <a:gd name="T45" fmla="*/ 359 h 361"/>
                <a:gd name="T46" fmla="*/ 102 w 1102"/>
                <a:gd name="T47" fmla="*/ 361 h 361"/>
                <a:gd name="T48" fmla="*/ 0 w 1102"/>
                <a:gd name="T4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1">
                  <a:moveTo>
                    <a:pt x="940" y="0"/>
                  </a:moveTo>
                  <a:lnTo>
                    <a:pt x="977" y="3"/>
                  </a:lnTo>
                  <a:lnTo>
                    <a:pt x="1010" y="16"/>
                  </a:lnTo>
                  <a:lnTo>
                    <a:pt x="1040" y="34"/>
                  </a:lnTo>
                  <a:lnTo>
                    <a:pt x="1067" y="60"/>
                  </a:lnTo>
                  <a:lnTo>
                    <a:pt x="1085" y="91"/>
                  </a:lnTo>
                  <a:lnTo>
                    <a:pt x="1097" y="125"/>
                  </a:lnTo>
                  <a:lnTo>
                    <a:pt x="1102" y="161"/>
                  </a:lnTo>
                  <a:lnTo>
                    <a:pt x="1097" y="180"/>
                  </a:lnTo>
                  <a:lnTo>
                    <a:pt x="1082" y="198"/>
                  </a:lnTo>
                  <a:lnTo>
                    <a:pt x="1060" y="216"/>
                  </a:lnTo>
                  <a:lnTo>
                    <a:pt x="1027" y="234"/>
                  </a:lnTo>
                  <a:lnTo>
                    <a:pt x="985" y="250"/>
                  </a:lnTo>
                  <a:lnTo>
                    <a:pt x="935" y="265"/>
                  </a:lnTo>
                  <a:lnTo>
                    <a:pt x="878" y="281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0"/>
                  </a:lnTo>
                  <a:lnTo>
                    <a:pt x="578" y="330"/>
                  </a:lnTo>
                  <a:lnTo>
                    <a:pt x="491" y="340"/>
                  </a:lnTo>
                  <a:lnTo>
                    <a:pt x="396" y="348"/>
                  </a:lnTo>
                  <a:lnTo>
                    <a:pt x="302" y="353"/>
                  </a:lnTo>
                  <a:lnTo>
                    <a:pt x="202" y="359"/>
                  </a:lnTo>
                  <a:lnTo>
                    <a:pt x="102" y="361"/>
                  </a:lnTo>
                  <a:lnTo>
                    <a:pt x="0" y="3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8" name="Freeform 62"/>
            <p:cNvSpPr>
              <a:spLocks noChangeArrowheads="1"/>
            </p:cNvSpPr>
            <p:nvPr/>
          </p:nvSpPr>
          <p:spPr bwMode="auto">
            <a:xfrm>
              <a:off x="1995" y="2191"/>
              <a:ext cx="265" cy="298"/>
            </a:xfrm>
            <a:custGeom>
              <a:avLst/>
              <a:gdLst>
                <a:gd name="T0" fmla="*/ 200 w 265"/>
                <a:gd name="T1" fmla="*/ 0 h 298"/>
                <a:gd name="T2" fmla="*/ 160 w 265"/>
                <a:gd name="T3" fmla="*/ 3 h 298"/>
                <a:gd name="T4" fmla="*/ 123 w 265"/>
                <a:gd name="T5" fmla="*/ 16 h 298"/>
                <a:gd name="T6" fmla="*/ 88 w 265"/>
                <a:gd name="T7" fmla="*/ 34 h 298"/>
                <a:gd name="T8" fmla="*/ 58 w 265"/>
                <a:gd name="T9" fmla="*/ 57 h 298"/>
                <a:gd name="T10" fmla="*/ 33 w 265"/>
                <a:gd name="T11" fmla="*/ 88 h 298"/>
                <a:gd name="T12" fmla="*/ 15 w 265"/>
                <a:gd name="T13" fmla="*/ 122 h 298"/>
                <a:gd name="T14" fmla="*/ 3 w 265"/>
                <a:gd name="T15" fmla="*/ 161 h 298"/>
                <a:gd name="T16" fmla="*/ 0 w 265"/>
                <a:gd name="T17" fmla="*/ 200 h 298"/>
                <a:gd name="T18" fmla="*/ 5 w 265"/>
                <a:gd name="T19" fmla="*/ 218 h 298"/>
                <a:gd name="T20" fmla="*/ 18 w 265"/>
                <a:gd name="T21" fmla="*/ 236 h 298"/>
                <a:gd name="T22" fmla="*/ 43 w 265"/>
                <a:gd name="T23" fmla="*/ 252 h 298"/>
                <a:gd name="T24" fmla="*/ 75 w 265"/>
                <a:gd name="T25" fmla="*/ 267 h 298"/>
                <a:gd name="T26" fmla="*/ 115 w 265"/>
                <a:gd name="T27" fmla="*/ 278 h 298"/>
                <a:gd name="T28" fmla="*/ 160 w 265"/>
                <a:gd name="T29" fmla="*/ 288 h 298"/>
                <a:gd name="T30" fmla="*/ 212 w 265"/>
                <a:gd name="T31" fmla="*/ 296 h 298"/>
                <a:gd name="T32" fmla="*/ 265 w 265"/>
                <a:gd name="T3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298">
                  <a:moveTo>
                    <a:pt x="200" y="0"/>
                  </a:moveTo>
                  <a:lnTo>
                    <a:pt x="160" y="3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57"/>
                  </a:lnTo>
                  <a:lnTo>
                    <a:pt x="33" y="88"/>
                  </a:lnTo>
                  <a:lnTo>
                    <a:pt x="15" y="122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6"/>
                  </a:lnTo>
                  <a:lnTo>
                    <a:pt x="43" y="252"/>
                  </a:lnTo>
                  <a:lnTo>
                    <a:pt x="75" y="267"/>
                  </a:lnTo>
                  <a:lnTo>
                    <a:pt x="115" y="278"/>
                  </a:lnTo>
                  <a:lnTo>
                    <a:pt x="160" y="288"/>
                  </a:lnTo>
                  <a:lnTo>
                    <a:pt x="212" y="296"/>
                  </a:lnTo>
                  <a:lnTo>
                    <a:pt x="265" y="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39" name="Freeform 63"/>
            <p:cNvSpPr>
              <a:spLocks noChangeArrowheads="1"/>
            </p:cNvSpPr>
            <p:nvPr/>
          </p:nvSpPr>
          <p:spPr bwMode="auto">
            <a:xfrm>
              <a:off x="2247" y="2466"/>
              <a:ext cx="48" cy="47"/>
            </a:xfrm>
            <a:custGeom>
              <a:avLst/>
              <a:gdLst>
                <a:gd name="T0" fmla="*/ 48 w 48"/>
                <a:gd name="T1" fmla="*/ 26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6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Group 64"/>
          <p:cNvGrpSpPr/>
          <p:nvPr/>
        </p:nvGrpSpPr>
        <p:grpSpPr>
          <a:xfrm>
            <a:off x="4629150" y="4232275"/>
            <a:ext cx="2066925" cy="1087438"/>
            <a:chOff x="1995" y="2430"/>
            <a:chExt cx="1302" cy="685"/>
          </a:xfrm>
        </p:grpSpPr>
        <p:sp>
          <p:nvSpPr>
            <p:cNvPr id="50241" name="Freeform 65"/>
            <p:cNvSpPr>
              <a:spLocks noChangeArrowheads="1"/>
            </p:cNvSpPr>
            <p:nvPr/>
          </p:nvSpPr>
          <p:spPr bwMode="auto">
            <a:xfrm>
              <a:off x="2195" y="2430"/>
              <a:ext cx="1102" cy="360"/>
            </a:xfrm>
            <a:custGeom>
              <a:avLst/>
              <a:gdLst>
                <a:gd name="T0" fmla="*/ 940 w 1102"/>
                <a:gd name="T1" fmla="*/ 0 h 360"/>
                <a:gd name="T2" fmla="*/ 977 w 1102"/>
                <a:gd name="T3" fmla="*/ 5 h 360"/>
                <a:gd name="T4" fmla="*/ 1010 w 1102"/>
                <a:gd name="T5" fmla="*/ 18 h 360"/>
                <a:gd name="T6" fmla="*/ 1040 w 1102"/>
                <a:gd name="T7" fmla="*/ 36 h 360"/>
                <a:gd name="T8" fmla="*/ 1067 w 1102"/>
                <a:gd name="T9" fmla="*/ 62 h 360"/>
                <a:gd name="T10" fmla="*/ 1085 w 1102"/>
                <a:gd name="T11" fmla="*/ 91 h 360"/>
                <a:gd name="T12" fmla="*/ 1097 w 1102"/>
                <a:gd name="T13" fmla="*/ 124 h 360"/>
                <a:gd name="T14" fmla="*/ 1102 w 1102"/>
                <a:gd name="T15" fmla="*/ 161 h 360"/>
                <a:gd name="T16" fmla="*/ 1097 w 1102"/>
                <a:gd name="T17" fmla="*/ 179 h 360"/>
                <a:gd name="T18" fmla="*/ 1082 w 1102"/>
                <a:gd name="T19" fmla="*/ 197 h 360"/>
                <a:gd name="T20" fmla="*/ 1060 w 1102"/>
                <a:gd name="T21" fmla="*/ 215 h 360"/>
                <a:gd name="T22" fmla="*/ 1027 w 1102"/>
                <a:gd name="T23" fmla="*/ 233 h 360"/>
                <a:gd name="T24" fmla="*/ 985 w 1102"/>
                <a:gd name="T25" fmla="*/ 251 h 360"/>
                <a:gd name="T26" fmla="*/ 935 w 1102"/>
                <a:gd name="T27" fmla="*/ 267 h 360"/>
                <a:gd name="T28" fmla="*/ 878 w 1102"/>
                <a:gd name="T29" fmla="*/ 283 h 360"/>
                <a:gd name="T30" fmla="*/ 813 w 1102"/>
                <a:gd name="T31" fmla="*/ 296 h 360"/>
                <a:gd name="T32" fmla="*/ 740 w 1102"/>
                <a:gd name="T33" fmla="*/ 309 h 360"/>
                <a:gd name="T34" fmla="*/ 663 w 1102"/>
                <a:gd name="T35" fmla="*/ 322 h 360"/>
                <a:gd name="T36" fmla="*/ 578 w 1102"/>
                <a:gd name="T37" fmla="*/ 332 h 360"/>
                <a:gd name="T38" fmla="*/ 491 w 1102"/>
                <a:gd name="T39" fmla="*/ 340 h 360"/>
                <a:gd name="T40" fmla="*/ 396 w 1102"/>
                <a:gd name="T41" fmla="*/ 347 h 360"/>
                <a:gd name="T42" fmla="*/ 302 w 1102"/>
                <a:gd name="T43" fmla="*/ 353 h 360"/>
                <a:gd name="T44" fmla="*/ 202 w 1102"/>
                <a:gd name="T45" fmla="*/ 358 h 360"/>
                <a:gd name="T46" fmla="*/ 102 w 1102"/>
                <a:gd name="T47" fmla="*/ 360 h 360"/>
                <a:gd name="T48" fmla="*/ 0 w 1102"/>
                <a:gd name="T4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2" h="360">
                  <a:moveTo>
                    <a:pt x="940" y="0"/>
                  </a:moveTo>
                  <a:lnTo>
                    <a:pt x="977" y="5"/>
                  </a:lnTo>
                  <a:lnTo>
                    <a:pt x="1010" y="18"/>
                  </a:lnTo>
                  <a:lnTo>
                    <a:pt x="1040" y="36"/>
                  </a:lnTo>
                  <a:lnTo>
                    <a:pt x="1067" y="62"/>
                  </a:lnTo>
                  <a:lnTo>
                    <a:pt x="1085" y="91"/>
                  </a:lnTo>
                  <a:lnTo>
                    <a:pt x="1097" y="124"/>
                  </a:lnTo>
                  <a:lnTo>
                    <a:pt x="1102" y="161"/>
                  </a:lnTo>
                  <a:lnTo>
                    <a:pt x="1097" y="179"/>
                  </a:lnTo>
                  <a:lnTo>
                    <a:pt x="1082" y="197"/>
                  </a:lnTo>
                  <a:lnTo>
                    <a:pt x="1060" y="215"/>
                  </a:lnTo>
                  <a:lnTo>
                    <a:pt x="1027" y="233"/>
                  </a:lnTo>
                  <a:lnTo>
                    <a:pt x="985" y="251"/>
                  </a:lnTo>
                  <a:lnTo>
                    <a:pt x="935" y="267"/>
                  </a:lnTo>
                  <a:lnTo>
                    <a:pt x="878" y="283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2"/>
                  </a:lnTo>
                  <a:lnTo>
                    <a:pt x="578" y="332"/>
                  </a:lnTo>
                  <a:lnTo>
                    <a:pt x="491" y="340"/>
                  </a:lnTo>
                  <a:lnTo>
                    <a:pt x="396" y="347"/>
                  </a:lnTo>
                  <a:lnTo>
                    <a:pt x="302" y="353"/>
                  </a:lnTo>
                  <a:lnTo>
                    <a:pt x="202" y="358"/>
                  </a:lnTo>
                  <a:lnTo>
                    <a:pt x="102" y="360"/>
                  </a:lnTo>
                  <a:lnTo>
                    <a:pt x="0" y="3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42" name="Freeform 66"/>
            <p:cNvSpPr>
              <a:spLocks noChangeArrowheads="1"/>
            </p:cNvSpPr>
            <p:nvPr/>
          </p:nvSpPr>
          <p:spPr bwMode="auto">
            <a:xfrm>
              <a:off x="1995" y="2790"/>
              <a:ext cx="265" cy="301"/>
            </a:xfrm>
            <a:custGeom>
              <a:avLst/>
              <a:gdLst>
                <a:gd name="T0" fmla="*/ 200 w 265"/>
                <a:gd name="T1" fmla="*/ 0 h 301"/>
                <a:gd name="T2" fmla="*/ 160 w 265"/>
                <a:gd name="T3" fmla="*/ 6 h 301"/>
                <a:gd name="T4" fmla="*/ 123 w 265"/>
                <a:gd name="T5" fmla="*/ 16 h 301"/>
                <a:gd name="T6" fmla="*/ 88 w 265"/>
                <a:gd name="T7" fmla="*/ 34 h 301"/>
                <a:gd name="T8" fmla="*/ 58 w 265"/>
                <a:gd name="T9" fmla="*/ 60 h 301"/>
                <a:gd name="T10" fmla="*/ 33 w 265"/>
                <a:gd name="T11" fmla="*/ 91 h 301"/>
                <a:gd name="T12" fmla="*/ 15 w 265"/>
                <a:gd name="T13" fmla="*/ 125 h 301"/>
                <a:gd name="T14" fmla="*/ 3 w 265"/>
                <a:gd name="T15" fmla="*/ 161 h 301"/>
                <a:gd name="T16" fmla="*/ 0 w 265"/>
                <a:gd name="T17" fmla="*/ 200 h 301"/>
                <a:gd name="T18" fmla="*/ 5 w 265"/>
                <a:gd name="T19" fmla="*/ 218 h 301"/>
                <a:gd name="T20" fmla="*/ 18 w 265"/>
                <a:gd name="T21" fmla="*/ 237 h 301"/>
                <a:gd name="T22" fmla="*/ 43 w 265"/>
                <a:gd name="T23" fmla="*/ 255 h 301"/>
                <a:gd name="T24" fmla="*/ 75 w 265"/>
                <a:gd name="T25" fmla="*/ 268 h 301"/>
                <a:gd name="T26" fmla="*/ 115 w 265"/>
                <a:gd name="T27" fmla="*/ 281 h 301"/>
                <a:gd name="T28" fmla="*/ 160 w 265"/>
                <a:gd name="T29" fmla="*/ 291 h 301"/>
                <a:gd name="T30" fmla="*/ 212 w 265"/>
                <a:gd name="T31" fmla="*/ 296 h 301"/>
                <a:gd name="T32" fmla="*/ 265 w 265"/>
                <a:gd name="T3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01">
                  <a:moveTo>
                    <a:pt x="200" y="0"/>
                  </a:moveTo>
                  <a:lnTo>
                    <a:pt x="160" y="6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60"/>
                  </a:lnTo>
                  <a:lnTo>
                    <a:pt x="33" y="91"/>
                  </a:lnTo>
                  <a:lnTo>
                    <a:pt x="15" y="125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7"/>
                  </a:lnTo>
                  <a:lnTo>
                    <a:pt x="43" y="255"/>
                  </a:lnTo>
                  <a:lnTo>
                    <a:pt x="75" y="268"/>
                  </a:lnTo>
                  <a:lnTo>
                    <a:pt x="115" y="281"/>
                  </a:lnTo>
                  <a:lnTo>
                    <a:pt x="160" y="291"/>
                  </a:lnTo>
                  <a:lnTo>
                    <a:pt x="212" y="296"/>
                  </a:lnTo>
                  <a:lnTo>
                    <a:pt x="265" y="3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43" name="Freeform 67"/>
            <p:cNvSpPr>
              <a:spLocks noChangeArrowheads="1"/>
            </p:cNvSpPr>
            <p:nvPr/>
          </p:nvSpPr>
          <p:spPr bwMode="auto">
            <a:xfrm>
              <a:off x="2247" y="3068"/>
              <a:ext cx="48" cy="47"/>
            </a:xfrm>
            <a:custGeom>
              <a:avLst/>
              <a:gdLst>
                <a:gd name="T0" fmla="*/ 48 w 48"/>
                <a:gd name="T1" fmla="*/ 23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7">
                  <a:moveTo>
                    <a:pt x="48" y="23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2833688" y="4413250"/>
            <a:ext cx="228600" cy="228600"/>
            <a:chOff x="4176" y="1008"/>
            <a:chExt cx="192" cy="192"/>
          </a:xfrm>
        </p:grpSpPr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Group 71"/>
          <p:cNvGrpSpPr/>
          <p:nvPr/>
        </p:nvGrpSpPr>
        <p:grpSpPr>
          <a:xfrm>
            <a:off x="5805488" y="5175250"/>
            <a:ext cx="228600" cy="228600"/>
            <a:chOff x="4176" y="1008"/>
            <a:chExt cx="192" cy="192"/>
          </a:xfrm>
        </p:grpSpPr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49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Group 74"/>
          <p:cNvGrpSpPr/>
          <p:nvPr/>
        </p:nvGrpSpPr>
        <p:grpSpPr>
          <a:xfrm>
            <a:off x="2528888" y="3727450"/>
            <a:ext cx="228600" cy="228600"/>
            <a:chOff x="4176" y="1008"/>
            <a:chExt cx="192" cy="192"/>
          </a:xfrm>
        </p:grpSpPr>
        <p:sp>
          <p:nvSpPr>
            <p:cNvPr id="50251" name="Line 75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Group 77"/>
          <p:cNvGrpSpPr/>
          <p:nvPr/>
        </p:nvGrpSpPr>
        <p:grpSpPr>
          <a:xfrm>
            <a:off x="5500688" y="3270250"/>
            <a:ext cx="228600" cy="228600"/>
            <a:chOff x="4176" y="1008"/>
            <a:chExt cx="192" cy="192"/>
          </a:xfrm>
        </p:grpSpPr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55" name="Line 79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80"/>
          <p:cNvGrpSpPr/>
          <p:nvPr/>
        </p:nvGrpSpPr>
        <p:grpSpPr>
          <a:xfrm>
            <a:off x="2833688" y="4108450"/>
            <a:ext cx="228600" cy="228600"/>
            <a:chOff x="4176" y="1008"/>
            <a:chExt cx="192" cy="192"/>
          </a:xfrm>
        </p:grpSpPr>
        <p:sp>
          <p:nvSpPr>
            <p:cNvPr id="50257" name="Line 81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58" name="Line 82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83"/>
          <p:cNvGrpSpPr/>
          <p:nvPr/>
        </p:nvGrpSpPr>
        <p:grpSpPr>
          <a:xfrm>
            <a:off x="5805488" y="4260850"/>
            <a:ext cx="228600" cy="228600"/>
            <a:chOff x="4176" y="1008"/>
            <a:chExt cx="192" cy="192"/>
          </a:xfrm>
        </p:grpSpPr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 flipH="1"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4176" y="1008"/>
              <a:ext cx="192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0262" name="Rectangle 89"/>
          <p:cNvSpPr>
            <a:spLocks noChangeArrowheads="1"/>
          </p:cNvSpPr>
          <p:nvPr/>
        </p:nvSpPr>
        <p:spPr bwMode="auto">
          <a:xfrm>
            <a:off x="2601913" y="379413"/>
            <a:ext cx="5324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pitchFamily="34" charset="-122"/>
                <a:cs typeface="+mn-ea"/>
                <a:sym typeface="+mn-lt"/>
              </a:rPr>
              <a:t>数组的顺序存储</a:t>
            </a:r>
            <a:endParaRPr kumimoji="0" lang="zh-CN" altLang="en-US" sz="2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 animBg="1"/>
    </p:bld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华文新魏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华文新魏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华文新魏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10572</Words>
  <Application>WPS 演示</Application>
  <PresentationFormat>全屏显示(4:3)</PresentationFormat>
  <Paragraphs>1834</Paragraphs>
  <Slides>58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58</vt:i4>
      </vt:variant>
    </vt:vector>
  </HeadingPairs>
  <TitlesOfParts>
    <vt:vector size="108" baseType="lpstr">
      <vt:lpstr>Arial</vt:lpstr>
      <vt:lpstr>宋体</vt:lpstr>
      <vt:lpstr>Wingdings</vt:lpstr>
      <vt:lpstr>Times New Roman</vt:lpstr>
      <vt:lpstr>华文新魏</vt:lpstr>
      <vt:lpstr>隶书</vt:lpstr>
      <vt:lpstr>华文隶书</vt:lpstr>
      <vt:lpstr>幼圆</vt:lpstr>
      <vt:lpstr>Tahoma</vt:lpstr>
      <vt:lpstr>Courier New</vt:lpstr>
      <vt:lpstr>楷体_GB2312</vt:lpstr>
      <vt:lpstr>新宋体</vt:lpstr>
      <vt:lpstr>Times New Roman</vt:lpstr>
      <vt:lpstr>微软雅黑</vt:lpstr>
      <vt:lpstr>Arial Unicode MS</vt:lpstr>
      <vt:lpstr>Monotype Sorts</vt:lpstr>
      <vt:lpstr>Wingdings</vt:lpstr>
      <vt:lpstr>Symbol</vt:lpstr>
      <vt:lpstr>汉仪雅酷黑简</vt:lpstr>
      <vt:lpstr>Cooper Black</vt:lpstr>
      <vt:lpstr>华文行楷</vt:lpstr>
      <vt:lpstr>Straight Edge</vt:lpstr>
      <vt:lpstr>1_Straight Edge</vt:lpstr>
      <vt:lpstr>2_Straight Edge</vt:lpstr>
      <vt:lpstr>Equation.3</vt:lpstr>
      <vt:lpstr>Visio.Drawing.11</vt:lpstr>
      <vt:lpstr>Equation.3</vt:lpstr>
      <vt:lpstr>Paint.Picture</vt:lpstr>
      <vt:lpstr>Visio.Drawing.5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第5章 数组和广义表</vt:lpstr>
      <vt:lpstr>数组</vt:lpstr>
      <vt:lpstr>二维数组</vt:lpstr>
      <vt:lpstr>数组的逻辑定义 </vt:lpstr>
      <vt:lpstr>n维数组的元素个数</vt:lpstr>
      <vt:lpstr>数组的抽象数据类型</vt:lpstr>
      <vt:lpstr>数组的操作</vt:lpstr>
      <vt:lpstr>顺序存储时按行序和列序的约定</vt:lpstr>
      <vt:lpstr>PowerPoint 演示文稿</vt:lpstr>
      <vt:lpstr>PowerPoint 演示文稿</vt:lpstr>
      <vt:lpstr>数组的顺序存储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三维数组的表示</vt:lpstr>
      <vt:lpstr>n维数组的元素存储位置</vt:lpstr>
      <vt:lpstr>PowerPoint 演示文稿</vt:lpstr>
      <vt:lpstr>PowerPoint 演示文稿</vt:lpstr>
      <vt:lpstr>矩阵的压缩存储</vt:lpstr>
      <vt:lpstr>特殊矩阵(对称矩阵）</vt:lpstr>
      <vt:lpstr>特殊矩阵（对称矩阵）</vt:lpstr>
      <vt:lpstr>特殊矩阵（对称矩阵）</vt:lpstr>
      <vt:lpstr>特殊矩阵（三角矩阵 ）</vt:lpstr>
      <vt:lpstr>特殊矩阵（对角矩阵 ）</vt:lpstr>
      <vt:lpstr>三对角矩阵</vt:lpstr>
      <vt:lpstr>稀疏矩阵</vt:lpstr>
      <vt:lpstr>三元组顺序表</vt:lpstr>
      <vt:lpstr>压缩存储下矩阵的转置</vt:lpstr>
      <vt:lpstr>矩阵转置</vt:lpstr>
      <vt:lpstr>矩阵转置</vt:lpstr>
      <vt:lpstr>三元组表的矩阵转置运算 </vt:lpstr>
      <vt:lpstr>矩阵转置</vt:lpstr>
      <vt:lpstr>算法分析</vt:lpstr>
      <vt:lpstr>三元组表的矩阵转置运算 </vt:lpstr>
      <vt:lpstr>矩阵的快速转置 </vt:lpstr>
      <vt:lpstr>number和position向量实例</vt:lpstr>
      <vt:lpstr>三元组表的矩阵转置运算 </vt:lpstr>
      <vt:lpstr>三元组表的矩阵快速转置(1) </vt:lpstr>
      <vt:lpstr>三元组表的矩阵快速转置(2) </vt:lpstr>
      <vt:lpstr>矩阵乘法：C = A x B</vt:lpstr>
      <vt:lpstr>矩阵乘法：C = A x B</vt:lpstr>
      <vt:lpstr>矩阵乘法运算 </vt:lpstr>
      <vt:lpstr>矩阵乘法运算 </vt:lpstr>
      <vt:lpstr>矩阵乘法：C = A x B</vt:lpstr>
      <vt:lpstr>矩阵相乘的算法</vt:lpstr>
      <vt:lpstr>矩阵相乘的算法</vt:lpstr>
      <vt:lpstr>十字链表</vt:lpstr>
      <vt:lpstr>PowerPoint 演示文稿</vt:lpstr>
      <vt:lpstr>PowerPoint 演示文稿</vt:lpstr>
      <vt:lpstr>广义表的定义</vt:lpstr>
      <vt:lpstr>广义表的概念</vt:lpstr>
      <vt:lpstr>广义表举例</vt:lpstr>
      <vt:lpstr>求下列广义表操作的结果</vt:lpstr>
      <vt:lpstr>作   业</vt:lpstr>
      <vt:lpstr>实验四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陈宏建</cp:lastModifiedBy>
  <cp:revision>246</cp:revision>
  <dcterms:created xsi:type="dcterms:W3CDTF">2006-01-08T16:36:00Z</dcterms:created>
  <dcterms:modified xsi:type="dcterms:W3CDTF">2021-11-07T00:43:33Z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F666B15B9F4A452DA71838D0A5393FEB</vt:lpwstr>
  </property>
</Properties>
</file>