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 id="2147483674" r:id="rId5"/>
  </p:sldMasterIdLst>
  <p:notesMasterIdLst>
    <p:notesMasterId r:id="rId7"/>
  </p:notesMasterIdLst>
  <p:sldIdLst>
    <p:sldId id="271" r:id="rId6"/>
    <p:sldId id="272" r:id="rId8"/>
    <p:sldId id="257" r:id="rId9"/>
    <p:sldId id="278" r:id="rId10"/>
    <p:sldId id="279" r:id="rId11"/>
    <p:sldId id="269" r:id="rId12"/>
    <p:sldId id="502" r:id="rId13"/>
    <p:sldId id="503" r:id="rId14"/>
    <p:sldId id="261" r:id="rId15"/>
    <p:sldId id="264" r:id="rId16"/>
    <p:sldId id="281" r:id="rId17"/>
    <p:sldId id="275" r:id="rId18"/>
    <p:sldId id="265" r:id="rId19"/>
    <p:sldId id="357" r:id="rId20"/>
    <p:sldId id="284" r:id="rId21"/>
    <p:sldId id="266" r:id="rId22"/>
    <p:sldId id="267" r:id="rId23"/>
    <p:sldId id="358" r:id="rId24"/>
    <p:sldId id="268" r:id="rId25"/>
    <p:sldId id="285" r:id="rId26"/>
    <p:sldId id="287" r:id="rId27"/>
    <p:sldId id="288" r:id="rId28"/>
    <p:sldId id="289" r:id="rId29"/>
    <p:sldId id="290" r:id="rId30"/>
    <p:sldId id="295" r:id="rId31"/>
    <p:sldId id="399" r:id="rId32"/>
    <p:sldId id="296" r:id="rId33"/>
    <p:sldId id="292" r:id="rId34"/>
    <p:sldId id="297" r:id="rId35"/>
    <p:sldId id="294" r:id="rId36"/>
    <p:sldId id="403" r:id="rId37"/>
    <p:sldId id="404" r:id="rId38"/>
    <p:sldId id="410" r:id="rId39"/>
    <p:sldId id="331" r:id="rId40"/>
    <p:sldId id="360" r:id="rId41"/>
    <p:sldId id="361" r:id="rId42"/>
    <p:sldId id="362" r:id="rId43"/>
    <p:sldId id="334" r:id="rId44"/>
    <p:sldId id="332" r:id="rId45"/>
    <p:sldId id="359" r:id="rId46"/>
    <p:sldId id="382" r:id="rId47"/>
    <p:sldId id="405" r:id="rId48"/>
    <p:sldId id="406" r:id="rId49"/>
    <p:sldId id="409" r:id="rId50"/>
    <p:sldId id="407" r:id="rId51"/>
    <p:sldId id="408" r:id="rId52"/>
    <p:sldId id="438" r:id="rId53"/>
    <p:sldId id="440" r:id="rId54"/>
    <p:sldId id="423" r:id="rId55"/>
    <p:sldId id="424" r:id="rId56"/>
    <p:sldId id="425" r:id="rId57"/>
    <p:sldId id="426" r:id="rId58"/>
    <p:sldId id="606" r:id="rId59"/>
    <p:sldId id="429" r:id="rId60"/>
    <p:sldId id="442" r:id="rId61"/>
    <p:sldId id="499" r:id="rId62"/>
    <p:sldId id="443" r:id="rId63"/>
    <p:sldId id="444" r:id="rId64"/>
    <p:sldId id="307" r:id="rId65"/>
    <p:sldId id="298" r:id="rId66"/>
    <p:sldId id="299" r:id="rId67"/>
    <p:sldId id="309" r:id="rId68"/>
    <p:sldId id="308" r:id="rId69"/>
    <p:sldId id="311" r:id="rId70"/>
    <p:sldId id="312" r:id="rId71"/>
    <p:sldId id="314" r:id="rId72"/>
    <p:sldId id="315" r:id="rId73"/>
    <p:sldId id="300" r:id="rId74"/>
    <p:sldId id="301" r:id="rId75"/>
    <p:sldId id="343" r:id="rId76"/>
    <p:sldId id="316" r:id="rId77"/>
    <p:sldId id="318" r:id="rId78"/>
    <p:sldId id="302" r:id="rId79"/>
    <p:sldId id="319" r:id="rId80"/>
    <p:sldId id="400" r:id="rId81"/>
    <p:sldId id="320" r:id="rId82"/>
    <p:sldId id="304" r:id="rId83"/>
    <p:sldId id="365" r:id="rId84"/>
    <p:sldId id="306" r:id="rId85"/>
    <p:sldId id="445" r:id="rId86"/>
    <p:sldId id="325" r:id="rId87"/>
    <p:sldId id="364" r:id="rId88"/>
    <p:sldId id="326" r:id="rId89"/>
    <p:sldId id="345" r:id="rId90"/>
    <p:sldId id="390" r:id="rId91"/>
    <p:sldId id="346" r:id="rId92"/>
    <p:sldId id="391" r:id="rId93"/>
    <p:sldId id="446" r:id="rId94"/>
    <p:sldId id="447" r:id="rId95"/>
    <p:sldId id="448" r:id="rId96"/>
    <p:sldId id="500" r:id="rId97"/>
    <p:sldId id="347" r:id="rId98"/>
    <p:sldId id="348" r:id="rId99"/>
    <p:sldId id="366" r:id="rId100"/>
    <p:sldId id="367" r:id="rId101"/>
    <p:sldId id="349" r:id="rId102"/>
    <p:sldId id="368" r:id="rId103"/>
    <p:sldId id="369" r:id="rId104"/>
    <p:sldId id="351" r:id="rId105"/>
    <p:sldId id="352" r:id="rId106"/>
    <p:sldId id="353" r:id="rId107"/>
    <p:sldId id="354" r:id="rId108"/>
    <p:sldId id="402" r:id="rId109"/>
    <p:sldId id="373" r:id="rId110"/>
    <p:sldId id="374" r:id="rId111"/>
    <p:sldId id="375" r:id="rId112"/>
    <p:sldId id="376" r:id="rId113"/>
    <p:sldId id="501" r:id="rId114"/>
    <p:sldId id="605" r:id="rId115"/>
    <p:sldId id="449" r:id="rId116"/>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6600"/>
    <a:srgbClr val="FF99CC"/>
    <a:srgbClr val="006600"/>
    <a:srgbClr val="AFFBFB"/>
    <a:srgbClr val="000000"/>
    <a:srgbClr val="99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p:restoredTop sz="94525"/>
  </p:normalViewPr>
  <p:slideViewPr>
    <p:cSldViewPr showGuides="1">
      <p:cViewPr varScale="1">
        <p:scale>
          <a:sx n="86" d="100"/>
          <a:sy n="86" d="100"/>
        </p:scale>
        <p:origin x="1122" y="90"/>
      </p:cViewPr>
      <p:guideLst>
        <p:guide orient="horz" pos="2232"/>
        <p:guide pos="2902"/>
      </p:guideLst>
    </p:cSldViewPr>
  </p:slideViewPr>
  <p:outlineViewPr>
    <p:cViewPr>
      <p:scale>
        <a:sx n="33" d="100"/>
        <a:sy n="33" d="100"/>
      </p:scale>
      <p:origin x="0" y="2003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5.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7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7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0D74AB-D39C-4005-BCA5-87F428C364C0}" type="slidenum">
              <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
        <p:nvSpPr>
          <p:cNvPr id="16386" name="Rectangle 2"/>
          <p:cNvSpPr>
            <a:spLocks noRot="1" noTextEdit="1"/>
          </p:cNvSpPr>
          <p:nvPr>
            <p:ph type="sldImg"/>
          </p:nvPr>
        </p:nvSpPr>
        <p:spPr/>
      </p:sp>
      <p:sp>
        <p:nvSpPr>
          <p:cNvPr id="1638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34818" name="Rectangle 2"/>
          <p:cNvSpPr>
            <a:spLocks noRot="1" noTextEdit="1"/>
          </p:cNvSpPr>
          <p:nvPr>
            <p:ph type="sldImg"/>
          </p:nvPr>
        </p:nvSpPr>
        <p:spPr/>
      </p:sp>
      <p:sp>
        <p:nvSpPr>
          <p:cNvPr id="3481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36866" name="Rectangle 2"/>
          <p:cNvSpPr>
            <a:spLocks noRot="1" noTextEdit="1"/>
          </p:cNvSpPr>
          <p:nvPr>
            <p:ph type="sldImg"/>
          </p:nvPr>
        </p:nvSpPr>
        <p:spPr/>
      </p:sp>
      <p:sp>
        <p:nvSpPr>
          <p:cNvPr id="3686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38914" name="Rectangle 2"/>
          <p:cNvSpPr>
            <a:spLocks noRot="1" noTextEdit="1"/>
          </p:cNvSpPr>
          <p:nvPr>
            <p:ph type="sldImg"/>
          </p:nvPr>
        </p:nvSpPr>
        <p:spPr/>
      </p:sp>
      <p:sp>
        <p:nvSpPr>
          <p:cNvPr id="3891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40962" name="Rectangle 2"/>
          <p:cNvSpPr>
            <a:spLocks noRot="1" noTextEdit="1"/>
          </p:cNvSpPr>
          <p:nvPr>
            <p:ph type="sldImg"/>
          </p:nvPr>
        </p:nvSpPr>
        <p:spPr/>
      </p:sp>
      <p:sp>
        <p:nvSpPr>
          <p:cNvPr id="4096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43010" name="Rectangle 2"/>
          <p:cNvSpPr>
            <a:spLocks noRot="1" noTextEdit="1"/>
          </p:cNvSpPr>
          <p:nvPr>
            <p:ph type="sldImg"/>
          </p:nvPr>
        </p:nvSpPr>
        <p:spPr/>
      </p:sp>
      <p:sp>
        <p:nvSpPr>
          <p:cNvPr id="4301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45058" name="Rectangle 2"/>
          <p:cNvSpPr>
            <a:spLocks noRot="1" noTextEdit="1"/>
          </p:cNvSpPr>
          <p:nvPr>
            <p:ph type="sldImg"/>
          </p:nvPr>
        </p:nvSpPr>
        <p:spPr/>
      </p:sp>
      <p:sp>
        <p:nvSpPr>
          <p:cNvPr id="4505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47106" name="Rectangle 2"/>
          <p:cNvSpPr>
            <a:spLocks noRot="1" noTextEdit="1"/>
          </p:cNvSpPr>
          <p:nvPr>
            <p:ph type="sldImg"/>
          </p:nvPr>
        </p:nvSpPr>
        <p:spPr/>
      </p:sp>
      <p:sp>
        <p:nvSpPr>
          <p:cNvPr id="4710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49154" name="Rectangle 2"/>
          <p:cNvSpPr>
            <a:spLocks noRot="1" noTextEdit="1"/>
          </p:cNvSpPr>
          <p:nvPr>
            <p:ph type="sldImg"/>
          </p:nvPr>
        </p:nvSpPr>
        <p:spPr/>
      </p:sp>
      <p:sp>
        <p:nvSpPr>
          <p:cNvPr id="4915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51202" name="Rectangle 2"/>
          <p:cNvSpPr>
            <a:spLocks noRot="1" noTextEdit="1"/>
          </p:cNvSpPr>
          <p:nvPr>
            <p:ph type="sldImg"/>
          </p:nvPr>
        </p:nvSpPr>
        <p:spPr/>
      </p:sp>
      <p:sp>
        <p:nvSpPr>
          <p:cNvPr id="5120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53250" name="Rectangle 2"/>
          <p:cNvSpPr>
            <a:spLocks noRot="1" noTextEdit="1"/>
          </p:cNvSpPr>
          <p:nvPr>
            <p:ph type="sldImg"/>
          </p:nvPr>
        </p:nvSpPr>
        <p:spPr/>
      </p:sp>
      <p:sp>
        <p:nvSpPr>
          <p:cNvPr id="5325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8434" name="Rectangle 2"/>
          <p:cNvSpPr>
            <a:spLocks noRot="1" noTextEdit="1"/>
          </p:cNvSpPr>
          <p:nvPr>
            <p:ph type="sldImg"/>
          </p:nvPr>
        </p:nvSpPr>
        <p:spPr/>
      </p:sp>
      <p:sp>
        <p:nvSpPr>
          <p:cNvPr id="1843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55298" name="Rectangle 2"/>
          <p:cNvSpPr>
            <a:spLocks noRot="1" noTextEdit="1"/>
          </p:cNvSpPr>
          <p:nvPr>
            <p:ph type="sldImg"/>
          </p:nvPr>
        </p:nvSpPr>
        <p:spPr/>
      </p:sp>
      <p:sp>
        <p:nvSpPr>
          <p:cNvPr id="5529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57346" name="Rectangle 2"/>
          <p:cNvSpPr>
            <a:spLocks noRot="1" noTextEdit="1"/>
          </p:cNvSpPr>
          <p:nvPr>
            <p:ph type="sldImg"/>
          </p:nvPr>
        </p:nvSpPr>
        <p:spPr/>
      </p:sp>
      <p:sp>
        <p:nvSpPr>
          <p:cNvPr id="5734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59394" name="Rectangle 2"/>
          <p:cNvSpPr>
            <a:spLocks noRot="1" noTextEdit="1"/>
          </p:cNvSpPr>
          <p:nvPr>
            <p:ph type="sldImg"/>
          </p:nvPr>
        </p:nvSpPr>
        <p:spPr/>
      </p:sp>
      <p:sp>
        <p:nvSpPr>
          <p:cNvPr id="5939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61442" name="Rectangle 2"/>
          <p:cNvSpPr>
            <a:spLocks noRot="1" noTextEdit="1"/>
          </p:cNvSpPr>
          <p:nvPr>
            <p:ph type="sldImg"/>
          </p:nvPr>
        </p:nvSpPr>
        <p:spPr/>
      </p:sp>
      <p:sp>
        <p:nvSpPr>
          <p:cNvPr id="6144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63490" name="Rectangle 2"/>
          <p:cNvSpPr>
            <a:spLocks noRot="1" noTextEdit="1"/>
          </p:cNvSpPr>
          <p:nvPr>
            <p:ph type="sldImg"/>
          </p:nvPr>
        </p:nvSpPr>
        <p:spPr/>
      </p:sp>
      <p:sp>
        <p:nvSpPr>
          <p:cNvPr id="6349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65538" name="Rectangle 2"/>
          <p:cNvSpPr>
            <a:spLocks noRot="1" noTextEdit="1"/>
          </p:cNvSpPr>
          <p:nvPr>
            <p:ph type="sldImg"/>
          </p:nvPr>
        </p:nvSpPr>
        <p:spPr/>
      </p:sp>
      <p:sp>
        <p:nvSpPr>
          <p:cNvPr id="6553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67586" name="Rectangle 2"/>
          <p:cNvSpPr>
            <a:spLocks noRot="1" noTextEdit="1"/>
          </p:cNvSpPr>
          <p:nvPr>
            <p:ph type="sldImg"/>
          </p:nvPr>
        </p:nvSpPr>
        <p:spPr/>
      </p:sp>
      <p:sp>
        <p:nvSpPr>
          <p:cNvPr id="6758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69634" name="Rectangle 2"/>
          <p:cNvSpPr>
            <a:spLocks noRot="1" noTextEdit="1"/>
          </p:cNvSpPr>
          <p:nvPr>
            <p:ph type="sldImg"/>
          </p:nvPr>
        </p:nvSpPr>
        <p:spPr/>
      </p:sp>
      <p:sp>
        <p:nvSpPr>
          <p:cNvPr id="6963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71682" name="Rectangle 2"/>
          <p:cNvSpPr>
            <a:spLocks noRot="1" noTextEdit="1"/>
          </p:cNvSpPr>
          <p:nvPr>
            <p:ph type="sldImg"/>
          </p:nvPr>
        </p:nvSpPr>
        <p:spPr/>
      </p:sp>
      <p:sp>
        <p:nvSpPr>
          <p:cNvPr id="7168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73730" name="Rectangle 2"/>
          <p:cNvSpPr>
            <a:spLocks noRot="1" noTextEdit="1"/>
          </p:cNvSpPr>
          <p:nvPr>
            <p:ph type="sldImg"/>
          </p:nvPr>
        </p:nvSpPr>
        <p:spPr/>
      </p:sp>
      <p:sp>
        <p:nvSpPr>
          <p:cNvPr id="7373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0482" name="Rectangle 2"/>
          <p:cNvSpPr>
            <a:spLocks noRot="1" noTextEdit="1"/>
          </p:cNvSpPr>
          <p:nvPr>
            <p:ph type="sldImg"/>
          </p:nvPr>
        </p:nvSpPr>
        <p:spPr/>
      </p:sp>
      <p:sp>
        <p:nvSpPr>
          <p:cNvPr id="2048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75778" name="Rectangle 2"/>
          <p:cNvSpPr>
            <a:spLocks noRot="1" noTextEdit="1"/>
          </p:cNvSpPr>
          <p:nvPr>
            <p:ph type="sldImg"/>
          </p:nvPr>
        </p:nvSpPr>
        <p:spPr/>
      </p:sp>
      <p:sp>
        <p:nvSpPr>
          <p:cNvPr id="7577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79874" name="Rectangle 2"/>
          <p:cNvSpPr>
            <a:spLocks noRot="1" noTextEdit="1"/>
          </p:cNvSpPr>
          <p:nvPr>
            <p:ph type="sldImg"/>
          </p:nvPr>
        </p:nvSpPr>
        <p:spPr/>
      </p:sp>
      <p:sp>
        <p:nvSpPr>
          <p:cNvPr id="7987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81922" name="Rectangle 2"/>
          <p:cNvSpPr>
            <a:spLocks noRot="1" noTextEdit="1"/>
          </p:cNvSpPr>
          <p:nvPr>
            <p:ph type="sldImg"/>
          </p:nvPr>
        </p:nvSpPr>
        <p:spPr/>
      </p:sp>
      <p:sp>
        <p:nvSpPr>
          <p:cNvPr id="8192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83970" name="Rectangle 2"/>
          <p:cNvSpPr>
            <a:spLocks noRot="1" noTextEdit="1"/>
          </p:cNvSpPr>
          <p:nvPr>
            <p:ph type="sldImg"/>
          </p:nvPr>
        </p:nvSpPr>
        <p:spPr/>
      </p:sp>
      <p:sp>
        <p:nvSpPr>
          <p:cNvPr id="8397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86018" name="Rectangle 2"/>
          <p:cNvSpPr>
            <a:spLocks noRot="1" noTextEdit="1"/>
          </p:cNvSpPr>
          <p:nvPr>
            <p:ph type="sldImg"/>
          </p:nvPr>
        </p:nvSpPr>
        <p:spPr/>
      </p:sp>
      <p:sp>
        <p:nvSpPr>
          <p:cNvPr id="8601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88066" name="Rectangle 2"/>
          <p:cNvSpPr>
            <a:spLocks noRot="1" noTextEdit="1"/>
          </p:cNvSpPr>
          <p:nvPr>
            <p:ph type="sldImg"/>
          </p:nvPr>
        </p:nvSpPr>
        <p:spPr/>
      </p:sp>
      <p:sp>
        <p:nvSpPr>
          <p:cNvPr id="8806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90114" name="Rectangle 2"/>
          <p:cNvSpPr>
            <a:spLocks noRot="1" noTextEdit="1"/>
          </p:cNvSpPr>
          <p:nvPr>
            <p:ph type="sldImg"/>
          </p:nvPr>
        </p:nvSpPr>
        <p:spPr/>
      </p:sp>
      <p:sp>
        <p:nvSpPr>
          <p:cNvPr id="9011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92162" name="Rectangle 2"/>
          <p:cNvSpPr>
            <a:spLocks noRot="1" noTextEdit="1"/>
          </p:cNvSpPr>
          <p:nvPr>
            <p:ph type="sldImg"/>
          </p:nvPr>
        </p:nvSpPr>
        <p:spPr/>
      </p:sp>
      <p:sp>
        <p:nvSpPr>
          <p:cNvPr id="9216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94210" name="Rectangle 2"/>
          <p:cNvSpPr>
            <a:spLocks noRot="1" noTextEdit="1"/>
          </p:cNvSpPr>
          <p:nvPr>
            <p:ph type="sldImg"/>
          </p:nvPr>
        </p:nvSpPr>
        <p:spPr/>
      </p:sp>
      <p:sp>
        <p:nvSpPr>
          <p:cNvPr id="9421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96258" name="Rectangle 2"/>
          <p:cNvSpPr>
            <a:spLocks noRot="1" noTextEdit="1"/>
          </p:cNvSpPr>
          <p:nvPr>
            <p:ph type="sldImg"/>
          </p:nvPr>
        </p:nvSpPr>
        <p:spPr/>
      </p:sp>
      <p:sp>
        <p:nvSpPr>
          <p:cNvPr id="9625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2530" name="Rectangle 2"/>
          <p:cNvSpPr>
            <a:spLocks noRot="1" noTextEdit="1"/>
          </p:cNvSpPr>
          <p:nvPr>
            <p:ph type="sldImg"/>
          </p:nvPr>
        </p:nvSpPr>
        <p:spPr/>
      </p:sp>
      <p:sp>
        <p:nvSpPr>
          <p:cNvPr id="2253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98306" name="Rectangle 2"/>
          <p:cNvSpPr>
            <a:spLocks noRot="1" noTextEdit="1"/>
          </p:cNvSpPr>
          <p:nvPr>
            <p:ph type="sldImg"/>
          </p:nvPr>
        </p:nvSpPr>
        <p:spPr/>
      </p:sp>
      <p:sp>
        <p:nvSpPr>
          <p:cNvPr id="9830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00354" name="Rectangle 2"/>
          <p:cNvSpPr>
            <a:spLocks noRot="1" noTextEdit="1"/>
          </p:cNvSpPr>
          <p:nvPr>
            <p:ph type="sldImg"/>
          </p:nvPr>
        </p:nvSpPr>
        <p:spPr/>
      </p:sp>
      <p:sp>
        <p:nvSpPr>
          <p:cNvPr id="10035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02402" name="Rectangle 2"/>
          <p:cNvSpPr>
            <a:spLocks noRot="1" noTextEdit="1"/>
          </p:cNvSpPr>
          <p:nvPr>
            <p:ph type="sldImg"/>
          </p:nvPr>
        </p:nvSpPr>
        <p:spPr/>
      </p:sp>
      <p:sp>
        <p:nvSpPr>
          <p:cNvPr id="10240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04450" name="Rectangle 2"/>
          <p:cNvSpPr>
            <a:spLocks noRot="1" noTextEdit="1"/>
          </p:cNvSpPr>
          <p:nvPr>
            <p:ph type="sldImg"/>
          </p:nvPr>
        </p:nvSpPr>
        <p:spPr/>
      </p:sp>
      <p:sp>
        <p:nvSpPr>
          <p:cNvPr id="10445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06498" name="Rectangle 2"/>
          <p:cNvSpPr>
            <a:spLocks noRot="1" noTextEdit="1"/>
          </p:cNvSpPr>
          <p:nvPr>
            <p:ph type="sldImg"/>
          </p:nvPr>
        </p:nvSpPr>
        <p:spPr/>
      </p:sp>
      <p:sp>
        <p:nvSpPr>
          <p:cNvPr id="10649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buFont typeface="Arial" panose="020B0604020202020204" pitchFamily="34" charset="0"/>
            </a:pPr>
            <a:fld id="{9A0DB2DC-4C9A-4742-B13C-FB6460FD3503}" type="slidenum">
              <a:rPr lang="en-US" altLang="zh-CN" sz="1200" dirty="0"/>
            </a:fld>
            <a:endParaRPr lang="en-US" altLang="zh-CN" sz="1200" dirty="0"/>
          </a:p>
        </p:txBody>
      </p:sp>
      <p:sp>
        <p:nvSpPr>
          <p:cNvPr id="108546" name="Rectangle 2"/>
          <p:cNvSpPr>
            <a:spLocks noRot="1" noTextEdit="1"/>
          </p:cNvSpPr>
          <p:nvPr>
            <p:ph type="sldImg"/>
          </p:nvPr>
        </p:nvSpPr>
        <p:spPr/>
      </p:sp>
      <p:sp>
        <p:nvSpPr>
          <p:cNvPr id="10854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buFont typeface="Arial" panose="020B0604020202020204" pitchFamily="34" charset="0"/>
            </a:pPr>
            <a:fld id="{9A0DB2DC-4C9A-4742-B13C-FB6460FD3503}" type="slidenum">
              <a:rPr lang="en-US" altLang="zh-CN" sz="1200" dirty="0"/>
            </a:fld>
            <a:endParaRPr lang="en-US" altLang="zh-CN" sz="1200" dirty="0"/>
          </a:p>
        </p:txBody>
      </p:sp>
      <p:sp>
        <p:nvSpPr>
          <p:cNvPr id="110594" name="Rectangle 2"/>
          <p:cNvSpPr>
            <a:spLocks noRot="1" noTextEdit="1"/>
          </p:cNvSpPr>
          <p:nvPr>
            <p:ph type="sldImg"/>
          </p:nvPr>
        </p:nvSpPr>
        <p:spPr/>
      </p:sp>
      <p:sp>
        <p:nvSpPr>
          <p:cNvPr id="11059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22882" name="Rectangle 2"/>
          <p:cNvSpPr>
            <a:spLocks noRot="1" noTextEdit="1"/>
          </p:cNvSpPr>
          <p:nvPr>
            <p:ph type="sldImg"/>
          </p:nvPr>
        </p:nvSpPr>
        <p:spPr/>
      </p:sp>
      <p:sp>
        <p:nvSpPr>
          <p:cNvPr id="12288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24930" name="Rectangle 2"/>
          <p:cNvSpPr>
            <a:spLocks noRot="1" noTextEdit="1"/>
          </p:cNvSpPr>
          <p:nvPr>
            <p:ph type="sldImg"/>
          </p:nvPr>
        </p:nvSpPr>
        <p:spPr/>
      </p:sp>
      <p:sp>
        <p:nvSpPr>
          <p:cNvPr id="12493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26978" name="Rectangle 2"/>
          <p:cNvSpPr>
            <a:spLocks noRot="1" noTextEdit="1"/>
          </p:cNvSpPr>
          <p:nvPr>
            <p:ph type="sldImg"/>
          </p:nvPr>
        </p:nvSpPr>
        <p:spPr/>
      </p:sp>
      <p:sp>
        <p:nvSpPr>
          <p:cNvPr id="12697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4578" name="Rectangle 2"/>
          <p:cNvSpPr>
            <a:spLocks noRot="1" noTextEdit="1"/>
          </p:cNvSpPr>
          <p:nvPr>
            <p:ph type="sldImg"/>
          </p:nvPr>
        </p:nvSpPr>
        <p:spPr/>
      </p:sp>
      <p:sp>
        <p:nvSpPr>
          <p:cNvPr id="2457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29026" name="Rectangle 2"/>
          <p:cNvSpPr>
            <a:spLocks noRot="1" noTextEdit="1"/>
          </p:cNvSpPr>
          <p:nvPr>
            <p:ph type="sldImg"/>
          </p:nvPr>
        </p:nvSpPr>
        <p:spPr/>
      </p:sp>
      <p:sp>
        <p:nvSpPr>
          <p:cNvPr id="12902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31074" name="Rectangle 2"/>
          <p:cNvSpPr>
            <a:spLocks noRot="1" noTextEdit="1"/>
          </p:cNvSpPr>
          <p:nvPr>
            <p:ph type="sldImg"/>
          </p:nvPr>
        </p:nvSpPr>
        <p:spPr/>
      </p:sp>
      <p:sp>
        <p:nvSpPr>
          <p:cNvPr id="13107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33122" name="Rectangle 2"/>
          <p:cNvSpPr>
            <a:spLocks noRot="1" noTextEdit="1"/>
          </p:cNvSpPr>
          <p:nvPr>
            <p:ph type="sldImg"/>
          </p:nvPr>
        </p:nvSpPr>
        <p:spPr/>
      </p:sp>
      <p:sp>
        <p:nvSpPr>
          <p:cNvPr id="13312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35170" name="Rectangle 2"/>
          <p:cNvSpPr>
            <a:spLocks noRot="1" noTextEdit="1"/>
          </p:cNvSpPr>
          <p:nvPr>
            <p:ph type="sldImg"/>
          </p:nvPr>
        </p:nvSpPr>
        <p:spPr/>
      </p:sp>
      <p:sp>
        <p:nvSpPr>
          <p:cNvPr id="13517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37218" name="Rectangle 2"/>
          <p:cNvSpPr>
            <a:spLocks noRot="1" noTextEdit="1"/>
          </p:cNvSpPr>
          <p:nvPr>
            <p:ph type="sldImg"/>
          </p:nvPr>
        </p:nvSpPr>
        <p:spPr/>
      </p:sp>
      <p:sp>
        <p:nvSpPr>
          <p:cNvPr id="13721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39266" name="Rectangle 2"/>
          <p:cNvSpPr>
            <a:spLocks noRot="1" noTextEdit="1"/>
          </p:cNvSpPr>
          <p:nvPr>
            <p:ph type="sldImg"/>
          </p:nvPr>
        </p:nvSpPr>
        <p:spPr/>
      </p:sp>
      <p:sp>
        <p:nvSpPr>
          <p:cNvPr id="13926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41314" name="Rectangle 2"/>
          <p:cNvSpPr>
            <a:spLocks noRot="1" noTextEdit="1"/>
          </p:cNvSpPr>
          <p:nvPr>
            <p:ph type="sldImg"/>
          </p:nvPr>
        </p:nvSpPr>
        <p:spPr/>
      </p:sp>
      <p:sp>
        <p:nvSpPr>
          <p:cNvPr id="14131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43362" name="Rectangle 2"/>
          <p:cNvSpPr>
            <a:spLocks noRot="1" noTextEdit="1"/>
          </p:cNvSpPr>
          <p:nvPr>
            <p:ph type="sldImg"/>
          </p:nvPr>
        </p:nvSpPr>
        <p:spPr/>
      </p:sp>
      <p:sp>
        <p:nvSpPr>
          <p:cNvPr id="14336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45410" name="Rectangle 2"/>
          <p:cNvSpPr>
            <a:spLocks noRot="1" noTextEdit="1"/>
          </p:cNvSpPr>
          <p:nvPr>
            <p:ph type="sldImg"/>
          </p:nvPr>
        </p:nvSpPr>
        <p:spPr/>
      </p:sp>
      <p:sp>
        <p:nvSpPr>
          <p:cNvPr id="14541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47458" name="Rectangle 2"/>
          <p:cNvSpPr>
            <a:spLocks noRot="1" noTextEdit="1"/>
          </p:cNvSpPr>
          <p:nvPr>
            <p:ph type="sldImg"/>
          </p:nvPr>
        </p:nvSpPr>
        <p:spPr/>
      </p:sp>
      <p:sp>
        <p:nvSpPr>
          <p:cNvPr id="14745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6626" name="Rectangle 2"/>
          <p:cNvSpPr>
            <a:spLocks noRot="1" noTextEdit="1"/>
          </p:cNvSpPr>
          <p:nvPr>
            <p:ph type="sldImg"/>
          </p:nvPr>
        </p:nvSpPr>
        <p:spPr/>
      </p:sp>
      <p:sp>
        <p:nvSpPr>
          <p:cNvPr id="2662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49506" name="Rectangle 2"/>
          <p:cNvSpPr>
            <a:spLocks noRot="1" noTextEdit="1"/>
          </p:cNvSpPr>
          <p:nvPr>
            <p:ph type="sldImg"/>
          </p:nvPr>
        </p:nvSpPr>
        <p:spPr/>
      </p:sp>
      <p:sp>
        <p:nvSpPr>
          <p:cNvPr id="14950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51554" name="Rectangle 2"/>
          <p:cNvSpPr>
            <a:spLocks noRot="1" noTextEdit="1"/>
          </p:cNvSpPr>
          <p:nvPr>
            <p:ph type="sldImg"/>
          </p:nvPr>
        </p:nvSpPr>
        <p:spPr/>
      </p:sp>
      <p:sp>
        <p:nvSpPr>
          <p:cNvPr id="15155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53602" name="Rectangle 2"/>
          <p:cNvSpPr>
            <a:spLocks noRot="1" noTextEdit="1"/>
          </p:cNvSpPr>
          <p:nvPr>
            <p:ph type="sldImg"/>
          </p:nvPr>
        </p:nvSpPr>
        <p:spPr/>
      </p:sp>
      <p:sp>
        <p:nvSpPr>
          <p:cNvPr id="15360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55650" name="Rectangle 2"/>
          <p:cNvSpPr>
            <a:spLocks noRot="1" noTextEdit="1"/>
          </p:cNvSpPr>
          <p:nvPr>
            <p:ph type="sldImg"/>
          </p:nvPr>
        </p:nvSpPr>
        <p:spPr/>
      </p:sp>
      <p:sp>
        <p:nvSpPr>
          <p:cNvPr id="15565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57698" name="Rectangle 2"/>
          <p:cNvSpPr>
            <a:spLocks noRot="1" noTextEdit="1"/>
          </p:cNvSpPr>
          <p:nvPr>
            <p:ph type="sldImg"/>
          </p:nvPr>
        </p:nvSpPr>
        <p:spPr/>
      </p:sp>
      <p:sp>
        <p:nvSpPr>
          <p:cNvPr id="15769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59746" name="Rectangle 2"/>
          <p:cNvSpPr>
            <a:spLocks noRot="1" noTextEdit="1"/>
          </p:cNvSpPr>
          <p:nvPr>
            <p:ph type="sldImg"/>
          </p:nvPr>
        </p:nvSpPr>
        <p:spPr/>
      </p:sp>
      <p:sp>
        <p:nvSpPr>
          <p:cNvPr id="15974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61794" name="Rectangle 2"/>
          <p:cNvSpPr>
            <a:spLocks noRot="1" noTextEdit="1"/>
          </p:cNvSpPr>
          <p:nvPr>
            <p:ph type="sldImg"/>
          </p:nvPr>
        </p:nvSpPr>
        <p:spPr/>
      </p:sp>
      <p:sp>
        <p:nvSpPr>
          <p:cNvPr id="16179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63842" name="Rectangle 2"/>
          <p:cNvSpPr>
            <a:spLocks noRot="1" noTextEdit="1"/>
          </p:cNvSpPr>
          <p:nvPr>
            <p:ph type="sldImg"/>
          </p:nvPr>
        </p:nvSpPr>
        <p:spPr/>
      </p:sp>
      <p:sp>
        <p:nvSpPr>
          <p:cNvPr id="16384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66914" name="Rectangle 2"/>
          <p:cNvSpPr>
            <a:spLocks noRot="1" noTextEdit="1"/>
          </p:cNvSpPr>
          <p:nvPr>
            <p:ph type="sldImg"/>
          </p:nvPr>
        </p:nvSpPr>
        <p:spPr/>
      </p:sp>
      <p:sp>
        <p:nvSpPr>
          <p:cNvPr id="16691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68962" name="Rectangle 2"/>
          <p:cNvSpPr>
            <a:spLocks noRot="1" noTextEdit="1"/>
          </p:cNvSpPr>
          <p:nvPr>
            <p:ph type="sldImg"/>
          </p:nvPr>
        </p:nvSpPr>
        <p:spPr/>
      </p:sp>
      <p:sp>
        <p:nvSpPr>
          <p:cNvPr id="16896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8674" name="Rectangle 2"/>
          <p:cNvSpPr>
            <a:spLocks noRot="1" noTextEdit="1"/>
          </p:cNvSpPr>
          <p:nvPr>
            <p:ph type="sldImg"/>
          </p:nvPr>
        </p:nvSpPr>
        <p:spPr/>
      </p:sp>
      <p:sp>
        <p:nvSpPr>
          <p:cNvPr id="2867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71010" name="Rectangle 2"/>
          <p:cNvSpPr>
            <a:spLocks noRot="1" noTextEdit="1"/>
          </p:cNvSpPr>
          <p:nvPr>
            <p:ph type="sldImg"/>
          </p:nvPr>
        </p:nvSpPr>
        <p:spPr/>
      </p:sp>
      <p:sp>
        <p:nvSpPr>
          <p:cNvPr id="17101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73058" name="Rectangle 2"/>
          <p:cNvSpPr>
            <a:spLocks noRot="1" noTextEdit="1"/>
          </p:cNvSpPr>
          <p:nvPr>
            <p:ph type="sldImg"/>
          </p:nvPr>
        </p:nvSpPr>
        <p:spPr/>
      </p:sp>
      <p:sp>
        <p:nvSpPr>
          <p:cNvPr id="17305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75106" name="Rectangle 2"/>
          <p:cNvSpPr>
            <a:spLocks noRot="1" noTextEdit="1"/>
          </p:cNvSpPr>
          <p:nvPr>
            <p:ph type="sldImg"/>
          </p:nvPr>
        </p:nvSpPr>
        <p:spPr/>
      </p:sp>
      <p:sp>
        <p:nvSpPr>
          <p:cNvPr id="17510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77154" name="Rectangle 2"/>
          <p:cNvSpPr>
            <a:spLocks noRot="1" noTextEdit="1"/>
          </p:cNvSpPr>
          <p:nvPr>
            <p:ph type="sldImg"/>
          </p:nvPr>
        </p:nvSpPr>
        <p:spPr/>
      </p:sp>
      <p:sp>
        <p:nvSpPr>
          <p:cNvPr id="17715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79202" name="Rectangle 2"/>
          <p:cNvSpPr>
            <a:spLocks noRot="1" noTextEdit="1"/>
          </p:cNvSpPr>
          <p:nvPr>
            <p:ph type="sldImg"/>
          </p:nvPr>
        </p:nvSpPr>
        <p:spPr/>
      </p:sp>
      <p:sp>
        <p:nvSpPr>
          <p:cNvPr id="17920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85346" name="Rectangle 2"/>
          <p:cNvSpPr>
            <a:spLocks noRot="1" noTextEdit="1"/>
          </p:cNvSpPr>
          <p:nvPr>
            <p:ph type="sldImg"/>
          </p:nvPr>
        </p:nvSpPr>
        <p:spPr/>
      </p:sp>
      <p:sp>
        <p:nvSpPr>
          <p:cNvPr id="18534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87394" name="Rectangle 2"/>
          <p:cNvSpPr>
            <a:spLocks noRot="1" noTextEdit="1"/>
          </p:cNvSpPr>
          <p:nvPr>
            <p:ph type="sldImg"/>
          </p:nvPr>
        </p:nvSpPr>
        <p:spPr/>
      </p:sp>
      <p:sp>
        <p:nvSpPr>
          <p:cNvPr id="18739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89442" name="Rectangle 2"/>
          <p:cNvSpPr>
            <a:spLocks noRot="1" noTextEdit="1"/>
          </p:cNvSpPr>
          <p:nvPr>
            <p:ph type="sldImg"/>
          </p:nvPr>
        </p:nvSpPr>
        <p:spPr/>
      </p:sp>
      <p:sp>
        <p:nvSpPr>
          <p:cNvPr id="18944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91490" name="Rectangle 2"/>
          <p:cNvSpPr>
            <a:spLocks noRot="1" noTextEdit="1"/>
          </p:cNvSpPr>
          <p:nvPr>
            <p:ph type="sldImg"/>
          </p:nvPr>
        </p:nvSpPr>
        <p:spPr/>
      </p:sp>
      <p:sp>
        <p:nvSpPr>
          <p:cNvPr id="19149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93538" name="Rectangle 2"/>
          <p:cNvSpPr>
            <a:spLocks noRot="1" noTextEdit="1"/>
          </p:cNvSpPr>
          <p:nvPr>
            <p:ph type="sldImg"/>
          </p:nvPr>
        </p:nvSpPr>
        <p:spPr/>
      </p:sp>
      <p:sp>
        <p:nvSpPr>
          <p:cNvPr id="19353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30722" name="Rectangle 2"/>
          <p:cNvSpPr>
            <a:spLocks noRot="1" noTextEdit="1"/>
          </p:cNvSpPr>
          <p:nvPr>
            <p:ph type="sldImg"/>
          </p:nvPr>
        </p:nvSpPr>
        <p:spPr/>
      </p:sp>
      <p:sp>
        <p:nvSpPr>
          <p:cNvPr id="3072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95586" name="Rectangle 2"/>
          <p:cNvSpPr>
            <a:spLocks noRot="1" noTextEdit="1"/>
          </p:cNvSpPr>
          <p:nvPr>
            <p:ph type="sldImg"/>
          </p:nvPr>
        </p:nvSpPr>
        <p:spPr/>
      </p:sp>
      <p:sp>
        <p:nvSpPr>
          <p:cNvPr id="19558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97634" name="Rectangle 2"/>
          <p:cNvSpPr>
            <a:spLocks noRot="1" noTextEdit="1"/>
          </p:cNvSpPr>
          <p:nvPr>
            <p:ph type="sldImg"/>
          </p:nvPr>
        </p:nvSpPr>
        <p:spPr/>
      </p:sp>
      <p:sp>
        <p:nvSpPr>
          <p:cNvPr id="19763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199682" name="Rectangle 2"/>
          <p:cNvSpPr>
            <a:spLocks noRot="1" noTextEdit="1"/>
          </p:cNvSpPr>
          <p:nvPr>
            <p:ph type="sldImg"/>
          </p:nvPr>
        </p:nvSpPr>
        <p:spPr/>
      </p:sp>
      <p:sp>
        <p:nvSpPr>
          <p:cNvPr id="19968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01730" name="Rectangle 2"/>
          <p:cNvSpPr>
            <a:spLocks noRot="1" noTextEdit="1"/>
          </p:cNvSpPr>
          <p:nvPr>
            <p:ph type="sldImg"/>
          </p:nvPr>
        </p:nvSpPr>
        <p:spPr/>
      </p:sp>
      <p:sp>
        <p:nvSpPr>
          <p:cNvPr id="20173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03778" name="Rectangle 2"/>
          <p:cNvSpPr>
            <a:spLocks noRot="1" noTextEdit="1"/>
          </p:cNvSpPr>
          <p:nvPr>
            <p:ph type="sldImg"/>
          </p:nvPr>
        </p:nvSpPr>
        <p:spPr/>
      </p:sp>
      <p:sp>
        <p:nvSpPr>
          <p:cNvPr id="20377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05826" name="Rectangle 2"/>
          <p:cNvSpPr>
            <a:spLocks noRot="1" noTextEdit="1"/>
          </p:cNvSpPr>
          <p:nvPr>
            <p:ph type="sldImg"/>
          </p:nvPr>
        </p:nvSpPr>
        <p:spPr/>
      </p:sp>
      <p:sp>
        <p:nvSpPr>
          <p:cNvPr id="20582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08898" name="Rectangle 2"/>
          <p:cNvSpPr>
            <a:spLocks noRot="1" noTextEdit="1"/>
          </p:cNvSpPr>
          <p:nvPr>
            <p:ph type="sldImg"/>
          </p:nvPr>
        </p:nvSpPr>
        <p:spPr/>
      </p:sp>
      <p:sp>
        <p:nvSpPr>
          <p:cNvPr id="208899"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10946" name="Rectangle 2"/>
          <p:cNvSpPr>
            <a:spLocks noRot="1" noTextEdit="1"/>
          </p:cNvSpPr>
          <p:nvPr>
            <p:ph type="sldImg"/>
          </p:nvPr>
        </p:nvSpPr>
        <p:spPr/>
      </p:sp>
      <p:sp>
        <p:nvSpPr>
          <p:cNvPr id="210947"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12994" name="Rectangle 2"/>
          <p:cNvSpPr>
            <a:spLocks noRot="1" noTextEdit="1"/>
          </p:cNvSpPr>
          <p:nvPr>
            <p:ph type="sldImg"/>
          </p:nvPr>
        </p:nvSpPr>
        <p:spPr/>
      </p:sp>
      <p:sp>
        <p:nvSpPr>
          <p:cNvPr id="212995"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215042" name="Rectangle 2"/>
          <p:cNvSpPr>
            <a:spLocks noRot="1" noTextEdit="1"/>
          </p:cNvSpPr>
          <p:nvPr>
            <p:ph type="sldImg"/>
          </p:nvPr>
        </p:nvSpPr>
        <p:spPr/>
      </p:sp>
      <p:sp>
        <p:nvSpPr>
          <p:cNvPr id="215043"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fld>
            <a:endParaRPr lang="en-US" altLang="zh-CN" sz="1200" dirty="0"/>
          </a:p>
        </p:txBody>
      </p:sp>
      <p:sp>
        <p:nvSpPr>
          <p:cNvPr id="32770" name="Rectangle 2"/>
          <p:cNvSpPr>
            <a:spLocks noRot="1" noTextEdit="1"/>
          </p:cNvSpPr>
          <p:nvPr>
            <p:ph type="sldImg"/>
          </p:nvPr>
        </p:nvSpPr>
        <p:spPr/>
      </p:sp>
      <p:sp>
        <p:nvSpPr>
          <p:cNvPr id="32771" name="Rectangle 3"/>
          <p:cNvSpPr>
            <a:spLocks noGrp="1"/>
          </p:cNvSpPr>
          <p:nvPr>
            <p:ph type="body"/>
          </p:nvPr>
        </p:nvSpPr>
        <p:spPr/>
        <p:txBody>
          <a:bodyPr wrap="square" lIns="91440" tIns="45720" rIns="91440" bIns="45720" anchor="t" anchorCtr="0"/>
          <a:p>
            <a:pPr lvl="0"/>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zh-CN" sz="1200" dirty="0">
                <a:solidFill>
                  <a:srgbClr val="000000"/>
                </a:solidFill>
                <a:latin typeface="Times New Roman" panose="02020603050405020304" pitchFamily="18" charset="0"/>
                <a:ea typeface="宋体" panose="02010600030101010101" pitchFamily="2" charset="-122"/>
              </a:rPr>
            </a:fld>
            <a:endParaRPr lang="en-US" altLang="zh-CN" sz="1200" dirty="0">
              <a:solidFill>
                <a:srgbClr val="000000"/>
              </a:solidFill>
              <a:latin typeface="Times New Roman" panose="02020603050405020304" pitchFamily="18" charset="0"/>
              <a:ea typeface="宋体" panose="02010600030101010101" pitchFamily="2" charset="-122"/>
            </a:endParaRPr>
          </a:p>
        </p:txBody>
      </p:sp>
      <p:sp>
        <p:nvSpPr>
          <p:cNvPr id="217090" name="Rectangle 2"/>
          <p:cNvSpPr>
            <a:spLocks noRot="1" noTextEdit="1"/>
          </p:cNvSpPr>
          <p:nvPr>
            <p:ph type="sldImg"/>
          </p:nvPr>
        </p:nvSpPr>
        <p:spPr/>
      </p:sp>
      <p:sp>
        <p:nvSpPr>
          <p:cNvPr id="217091" name="Rectangle 3"/>
          <p:cNvSpPr>
            <a:spLocks noGrp="1"/>
          </p:cNvSpPr>
          <p:nvPr>
            <p:ph type="body"/>
          </p:nvPr>
        </p:nvSpPr>
        <p:spPr/>
        <p:txBody>
          <a:bodyPr wrap="square" lIns="91440" tIns="45720" rIns="91440" bIns="45720" anchor="t" anchorCtr="0"/>
          <a:p>
            <a:pPr lvl="0"/>
            <a:endParaRPr lang="zh-CN" altLang="zh-CN" dirty="0">
              <a:ea typeface="仿宋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5122" name="任意多边形 272390"/>
          <p:cNvSpPr/>
          <p:nvPr/>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pic>
        <p:nvPicPr>
          <p:cNvPr id="5123" name="Picture 112" descr="模版002"/>
          <p:cNvPicPr>
            <a:picLocks noChangeAspect="1"/>
          </p:cNvPicPr>
          <p:nvPr userDrawn="1"/>
        </p:nvPicPr>
        <p:blipFill>
          <a:blip r:embed="rId3"/>
          <a:stretch>
            <a:fillRect/>
          </a:stretch>
        </p:blipFill>
        <p:spPr>
          <a:xfrm>
            <a:off x="0" y="0"/>
            <a:ext cx="9144000" cy="6858000"/>
          </a:xfrm>
          <a:prstGeom prst="rect">
            <a:avLst/>
          </a:prstGeom>
          <a:noFill/>
          <a:ln w="9525">
            <a:noFill/>
          </a:ln>
        </p:spPr>
      </p:pic>
      <p:sp>
        <p:nvSpPr>
          <p:cNvPr id="272386" name="标题 272385"/>
          <p:cNvSpPr>
            <a:spLocks noGrp="1"/>
          </p:cNvSpPr>
          <p:nvPr>
            <p:ph type="ctrTitle"/>
          </p:nvPr>
        </p:nvSpPr>
        <p:spPr>
          <a:xfrm>
            <a:off x="685800" y="990600"/>
            <a:ext cx="7772400" cy="1371600"/>
          </a:xfrm>
          <a:prstGeom prst="rect">
            <a:avLst/>
          </a:prstGeom>
          <a:noFill/>
          <a:ln w="9525">
            <a:noFill/>
          </a:ln>
        </p:spPr>
        <p:txBody>
          <a:bodyPr/>
          <a:lstStyle>
            <a:lvl1pPr lvl="0">
              <a:defRPr sz="4000"/>
            </a:lvl1pPr>
          </a:lstStyle>
          <a:p>
            <a:pPr lvl="0" fontAlgn="base"/>
            <a:r>
              <a:rPr lang="zh-CN" altLang="en-US" strike="noStrike" noProof="1"/>
              <a:t>单击此处编辑母版标题样式</a:t>
            </a:r>
            <a:endParaRPr lang="zh-CN" altLang="en-US" strike="noStrike" noProof="1"/>
          </a:p>
        </p:txBody>
      </p:sp>
      <p:sp>
        <p:nvSpPr>
          <p:cNvPr id="272387" name="副标题 272386"/>
          <p:cNvSpPr>
            <a:spLocks noGrp="1"/>
          </p:cNvSpPr>
          <p:nvPr>
            <p:ph type="subTitle" idx="1"/>
          </p:nvPr>
        </p:nvSpPr>
        <p:spPr>
          <a:xfrm>
            <a:off x="1447800" y="3429000"/>
            <a:ext cx="7010400" cy="1600200"/>
          </a:xfrm>
          <a:prstGeom prst="rect">
            <a:avLst/>
          </a:prstGeom>
          <a:noFill/>
          <a:ln w="9525">
            <a:noFill/>
          </a:ln>
        </p:spPr>
        <p:txBody>
          <a:bodyPr/>
          <a:lstStyle>
            <a:lvl1pPr marL="0" lvl="0" indent="0">
              <a:buNone/>
              <a:defRPr sz="2800"/>
            </a:lvl1pPr>
            <a:lvl2pPr marL="457200" lvl="1" indent="14605" algn="ctr">
              <a:buNone/>
              <a:defRPr sz="2800"/>
            </a:lvl2pPr>
            <a:lvl3pPr marL="909955" lvl="2" indent="0" algn="ctr">
              <a:buNone/>
              <a:defRPr sz="2800"/>
            </a:lvl3pPr>
            <a:lvl4pPr marL="1306830" lvl="3" indent="0" algn="ctr">
              <a:buNone/>
              <a:defRPr sz="2800"/>
            </a:lvl4pPr>
            <a:lvl5pPr marL="1695450" lvl="4" indent="0" algn="ctr">
              <a:buNone/>
              <a:defRPr sz="2800"/>
            </a:lvl5pPr>
          </a:lstStyle>
          <a:p>
            <a:pPr lvl="0" fontAlgn="base"/>
            <a:r>
              <a:rPr lang="zh-CN" altLang="en-US" strike="noStrike" noProof="1"/>
              <a:t>单击此处编辑母版副标题样式</a:t>
            </a:r>
            <a:endParaRPr lang="zh-CN" altLang="en-US" strike="noStrike" noProof="1"/>
          </a:p>
        </p:txBody>
      </p:sp>
      <p:sp>
        <p:nvSpPr>
          <p:cNvPr id="12" name="日期占位符 272387"/>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27238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灯片编号占位符 272389"/>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360459-FD46-4B63-8F4B-A5B8FEBEFF19}"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110" descr="模版002"/>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5" name="Rectangle 108"/>
          <p:cNvSpPr>
            <a:spLocks noChangeArrowheads="1"/>
          </p:cNvSpPr>
          <p:nvPr/>
        </p:nvSpPr>
        <p:spPr bwMode="auto">
          <a:xfrm>
            <a:off x="3017838" y="2120900"/>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Rectangle 109"/>
          <p:cNvSpPr>
            <a:spLocks noChangeArrowheads="1"/>
          </p:cNvSpPr>
          <p:nvPr/>
        </p:nvSpPr>
        <p:spPr bwMode="auto">
          <a:xfrm>
            <a:off x="1098550" y="862013"/>
            <a:ext cx="5662613" cy="777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4074" name="Rectangle 106"/>
          <p:cNvSpPr>
            <a:spLocks noGrp="1" noChangeArrowheads="1"/>
          </p:cNvSpPr>
          <p:nvPr>
            <p:ph type="ctrTitle"/>
          </p:nvPr>
        </p:nvSpPr>
        <p:spPr>
          <a:xfrm>
            <a:off x="1169988" y="1046163"/>
            <a:ext cx="7380287" cy="1012825"/>
          </a:xfrm>
        </p:spPr>
        <p:txBody>
          <a:bodyPr/>
          <a:lstStyle>
            <a:lvl1pPr>
              <a:defRPr sz="4400"/>
            </a:lvl1pPr>
          </a:lstStyle>
          <a:p>
            <a:pPr fontAlgn="base"/>
            <a:r>
              <a:rPr lang="zh-CN" altLang="en-US" strike="noStrike" noProof="1"/>
              <a:t>单击此处编辑母版标题样式</a:t>
            </a:r>
            <a:endParaRPr lang="zh-CN" altLang="en-US" strike="noStrike" noProof="1"/>
          </a:p>
        </p:txBody>
      </p:sp>
      <p:sp>
        <p:nvSpPr>
          <p:cNvPr id="84075" name="Rectangle 107"/>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7" name="Rectangle 103"/>
          <p:cNvSpPr>
            <a:spLocks noGrp="1" noChangeArrowheads="1"/>
          </p:cNvSpPr>
          <p:nvPr>
            <p:ph type="dt" sz="half" idx="2"/>
          </p:nvPr>
        </p:nvSpPr>
        <p:spPr bwMode="auto">
          <a:xfrm>
            <a:off x="1387475" y="6357938"/>
            <a:ext cx="1905000" cy="457200"/>
          </a:xfrm>
          <a:prstGeom prst="rect">
            <a:avLst/>
          </a:prstGeom>
          <a:ln>
            <a:miter lim="800000"/>
          </a:ln>
        </p:spPr>
        <p:txBody>
          <a:bodyPr vert="horz" wrap="square" lIns="91440" tIns="45720" rIns="91440" bIns="45720" numCol="1" anchor="b" anchorCtr="0" compatLnSpc="1"/>
          <a:lstStyle>
            <a:lvl1pPr eaLnBrk="1" hangingPunct="1">
              <a:buFontTx/>
              <a:buNone/>
              <a:defRPr sz="140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Rectangle 104"/>
          <p:cNvSpPr>
            <a:spLocks noGrp="1" noChangeArrowheads="1"/>
          </p:cNvSpPr>
          <p:nvPr>
            <p:ph type="ftr" sz="quarter" idx="3"/>
          </p:nvPr>
        </p:nvSpPr>
        <p:spPr bwMode="auto">
          <a:xfrm>
            <a:off x="3722688" y="6357938"/>
            <a:ext cx="2271713" cy="457200"/>
          </a:xfrm>
          <a:prstGeom prst="rect">
            <a:avLst/>
          </a:prstGeom>
          <a:ln>
            <a:miter lim="800000"/>
          </a:ln>
        </p:spPr>
        <p:txBody>
          <a:bodyPr vert="horz" wrap="square" lIns="91440" tIns="45720" rIns="91440" bIns="45720" numCol="1" anchor="b" anchorCtr="0" compatLnSpc="1"/>
          <a:lstStyle>
            <a:lvl1pPr algn="ctr" eaLnBrk="1" hangingPunct="1">
              <a:buFontTx/>
              <a:buNone/>
              <a:defRPr sz="1400">
                <a:solidFill>
                  <a:schemeClr val="folHlink"/>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9" name="Rectangle 105"/>
          <p:cNvSpPr>
            <a:spLocks noGrp="1" noChangeArrowheads="1"/>
          </p:cNvSpPr>
          <p:nvPr>
            <p:ph type="sldNum" sz="quarter" idx="4"/>
          </p:nvPr>
        </p:nvSpPr>
        <p:spPr bwMode="auto">
          <a:xfrm>
            <a:off x="6464300" y="6361113"/>
            <a:ext cx="1906588" cy="457200"/>
          </a:xfrm>
          <a:prstGeom prst="rect">
            <a:avLst/>
          </a:prstGeom>
          <a:ln>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400" noProof="1">
                <a:solidFill>
                  <a:schemeClr val="folHlink"/>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800081B-6939-4E86-91D5-728C985C540E}" type="slidenum">
              <a:rPr kumimoji="0" lang="en-US" altLang="zh-CN" sz="1400" b="0" i="0" u="none" strike="noStrike" kern="1200" cap="none" spc="0" normalizeH="0" baseline="0" noProof="1">
                <a:ln>
                  <a:noFill/>
                </a:ln>
                <a:solidFill>
                  <a:schemeClr val="folHlink"/>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1">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7170" name="任意多边形 272390"/>
          <p:cNvSpPr/>
          <p:nvPr/>
        </p:nvSpPr>
        <p:spPr>
          <a:xfrm>
            <a:off x="685800" y="2393950"/>
            <a:ext cx="7772400" cy="109538"/>
          </a:xfrm>
          <a:custGeom>
            <a:avLst/>
            <a:gdLst/>
            <a:ahLst/>
            <a:cxnLst>
              <a:cxn ang="0">
                <a:pos x="0" y="0"/>
              </a:cxn>
              <a:cxn ang="0">
                <a:pos x="2147483646" y="0"/>
              </a:cxn>
              <a:cxn ang="0">
                <a:pos x="2147483646" y="11998573"/>
              </a:cxn>
              <a:cxn ang="0">
                <a:pos x="0" y="11998573"/>
              </a:cxn>
              <a:cxn ang="0">
                <a:pos x="0" y="0"/>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pic>
        <p:nvPicPr>
          <p:cNvPr id="7171" name="Picture 112" descr="模版002"/>
          <p:cNvPicPr>
            <a:picLocks noChangeAspect="1"/>
          </p:cNvPicPr>
          <p:nvPr userDrawn="1"/>
        </p:nvPicPr>
        <p:blipFill>
          <a:blip r:embed="rId3"/>
          <a:stretch>
            <a:fillRect/>
          </a:stretch>
        </p:blipFill>
        <p:spPr>
          <a:xfrm>
            <a:off x="0" y="0"/>
            <a:ext cx="9144000" cy="6858000"/>
          </a:xfrm>
          <a:prstGeom prst="rect">
            <a:avLst/>
          </a:prstGeom>
          <a:noFill/>
          <a:ln w="9525">
            <a:noFill/>
          </a:ln>
        </p:spPr>
      </p:pic>
      <p:sp>
        <p:nvSpPr>
          <p:cNvPr id="272386" name="标题 272385"/>
          <p:cNvSpPr>
            <a:spLocks noGrp="1"/>
          </p:cNvSpPr>
          <p:nvPr>
            <p:ph type="ctrTitle"/>
          </p:nvPr>
        </p:nvSpPr>
        <p:spPr>
          <a:xfrm>
            <a:off x="685800" y="990600"/>
            <a:ext cx="7772400" cy="1371600"/>
          </a:xfrm>
          <a:prstGeom prst="rect">
            <a:avLst/>
          </a:prstGeom>
          <a:noFill/>
          <a:ln w="9525">
            <a:noFill/>
          </a:ln>
        </p:spPr>
        <p:txBody>
          <a:bodyPr/>
          <a:lstStyle>
            <a:lvl1pPr lvl="0">
              <a:defRPr sz="4000"/>
            </a:lvl1pPr>
          </a:lstStyle>
          <a:p>
            <a:pPr lvl="0" fontAlgn="base"/>
            <a:r>
              <a:rPr lang="zh-CN" altLang="en-US" strike="noStrike" noProof="1"/>
              <a:t>单击此处编辑母版标题样式</a:t>
            </a:r>
            <a:endParaRPr lang="zh-CN" altLang="en-US" strike="noStrike" noProof="1"/>
          </a:p>
        </p:txBody>
      </p:sp>
      <p:sp>
        <p:nvSpPr>
          <p:cNvPr id="272387" name="副标题 272386"/>
          <p:cNvSpPr>
            <a:spLocks noGrp="1"/>
          </p:cNvSpPr>
          <p:nvPr>
            <p:ph type="subTitle" idx="1"/>
          </p:nvPr>
        </p:nvSpPr>
        <p:spPr>
          <a:xfrm>
            <a:off x="1447800" y="3429000"/>
            <a:ext cx="7010400" cy="1600200"/>
          </a:xfrm>
          <a:prstGeom prst="rect">
            <a:avLst/>
          </a:prstGeom>
          <a:noFill/>
          <a:ln w="9525">
            <a:noFill/>
          </a:ln>
        </p:spPr>
        <p:txBody>
          <a:bodyPr/>
          <a:lstStyle>
            <a:lvl1pPr marL="0" lvl="0" indent="0">
              <a:buNone/>
              <a:defRPr sz="2800"/>
            </a:lvl1pPr>
            <a:lvl2pPr marL="457200" lvl="1" indent="14605" algn="ctr">
              <a:buNone/>
              <a:defRPr sz="2800"/>
            </a:lvl2pPr>
            <a:lvl3pPr marL="909955" lvl="2" indent="0" algn="ctr">
              <a:buNone/>
              <a:defRPr sz="2800"/>
            </a:lvl3pPr>
            <a:lvl4pPr marL="1306830" lvl="3" indent="0" algn="ctr">
              <a:buNone/>
              <a:defRPr sz="2800"/>
            </a:lvl4pPr>
            <a:lvl5pPr marL="1695450" lvl="4" indent="0" algn="ctr">
              <a:buNone/>
              <a:defRPr sz="2800"/>
            </a:lvl5pPr>
          </a:lstStyle>
          <a:p>
            <a:pPr lvl="0" fontAlgn="base"/>
            <a:r>
              <a:rPr lang="zh-CN" altLang="en-US" strike="noStrike" noProof="1"/>
              <a:t>单击此处编辑母版副标题样式</a:t>
            </a:r>
            <a:endParaRPr lang="zh-CN" altLang="en-US" strike="noStrike" noProof="1"/>
          </a:p>
        </p:txBody>
      </p:sp>
      <p:sp>
        <p:nvSpPr>
          <p:cNvPr id="12" name="日期占位符 272387"/>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27238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灯片编号占位符 272389"/>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D41CCC-B350-41C6-ADD0-581EF940CE5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8194"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p:txBody>
      </p:sp>
      <p:grpSp>
        <p:nvGrpSpPr>
          <p:cNvPr id="17" name="组合 16"/>
          <p:cNvGrpSpPr/>
          <p:nvPr/>
        </p:nvGrpSpPr>
        <p:grpSpPr>
          <a:xfrm>
            <a:off x="115633" y="404660"/>
            <a:ext cx="617411" cy="174608"/>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0244" name="直接连接符 9"/>
          <p:cNvSpPr/>
          <p:nvPr userDrawn="1"/>
        </p:nvSpPr>
        <p:spPr>
          <a:xfrm>
            <a:off x="0" y="6357938"/>
            <a:ext cx="9144000" cy="71437"/>
          </a:xfrm>
          <a:prstGeom prst="line">
            <a:avLst/>
          </a:prstGeom>
          <a:ln w="9525">
            <a:noFill/>
          </a:ln>
        </p:spPr>
      </p:sp>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grpSp>
        <p:nvGrpSpPr>
          <p:cNvPr id="18" name="组合 17"/>
          <p:cNvGrpSpPr/>
          <p:nvPr/>
        </p:nvGrpSpPr>
        <p:grpSpPr>
          <a:xfrm>
            <a:off x="115633" y="404660"/>
            <a:ext cx="617411" cy="174608"/>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空白">
    <p:bg>
      <p:bgPr>
        <a:solidFill>
          <a:schemeClr val="bg1"/>
        </a:solidFill>
        <a:effectLst/>
      </p:bgPr>
    </p:bg>
    <p:spTree>
      <p:nvGrpSpPr>
        <p:cNvPr id="1" name=""/>
        <p:cNvGrpSpPr/>
        <p:nvPr/>
      </p:nvGrpSpPr>
      <p:grpSpPr>
        <a:xfrm>
          <a:off x="0" y="0"/>
          <a:ext cx="0" cy="0"/>
          <a:chOff x="0" y="0"/>
          <a:chExt cx="0" cy="0"/>
        </a:xfrm>
      </p:grpSpPr>
      <p:sp>
        <p:nvSpPr>
          <p:cNvPr id="11266"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9" name="标题 1"/>
          <p:cNvSpPr>
            <a:spLocks noGrp="1"/>
          </p:cNvSpPr>
          <p:nvPr>
            <p:ph type="title"/>
          </p:nvPr>
        </p:nvSpPr>
        <p:spPr>
          <a:xfrm>
            <a:off x="844550" y="260350"/>
            <a:ext cx="6400800" cy="457200"/>
          </a:xfrm>
        </p:spPr>
        <p:txBody>
          <a:bodyPr/>
          <a:lstStyle/>
          <a:p>
            <a:pPr fontAlgn="base"/>
            <a:r>
              <a:rPr lang="zh-CN" altLang="en-US" strike="noStrike" noProof="1"/>
              <a:t>单击此处编辑母版标题样式</a:t>
            </a:r>
            <a:endParaRPr lang="zh-CN" altLang="en-US" strike="noStrike" noProof="1"/>
          </a:p>
        </p:txBody>
      </p:sp>
      <p:grpSp>
        <p:nvGrpSpPr>
          <p:cNvPr id="18" name="组合 17"/>
          <p:cNvGrpSpPr/>
          <p:nvPr/>
        </p:nvGrpSpPr>
        <p:grpSpPr>
          <a:xfrm>
            <a:off x="115633" y="404660"/>
            <a:ext cx="617411" cy="174608"/>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showMasterSp="0">
  <p:cSld name="1_空白">
    <p:bg>
      <p:bgPr>
        <a:solidFill>
          <a:srgbClr val="000000"/>
        </a:solidFill>
        <a:effectLst/>
      </p:bgPr>
    </p:bg>
    <p:spTree>
      <p:nvGrpSpPr>
        <p:cNvPr id="1" name=""/>
        <p:cNvGrpSpPr/>
        <p:nvPr/>
      </p:nvGrpSpPr>
      <p:grpSpPr>
        <a:xfrm>
          <a:off x="0" y="0"/>
          <a:ext cx="0" cy="0"/>
          <a:chOff x="0" y="0"/>
          <a:chExt cx="0" cy="0"/>
        </a:xfrm>
      </p:grpSpPr>
      <p:sp>
        <p:nvSpPr>
          <p:cNvPr id="12290"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标题 271361"/>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文本占位符 271362"/>
          <p:cNvSpPr>
            <a:spLocks noGrp="1"/>
          </p:cNvSpPr>
          <p:nvPr>
            <p:ph type="body"/>
          </p:nvPr>
        </p:nvSpPr>
        <p:spPr>
          <a:xfrm>
            <a:off x="566738" y="1752600"/>
            <a:ext cx="8001000" cy="4267200"/>
          </a:xfrm>
          <a:prstGeom prst="rect">
            <a:avLst/>
          </a:prstGeom>
          <a:noFill/>
          <a:ln w="9525">
            <a:noFill/>
          </a:ln>
        </p:spPr>
        <p:txBody>
          <a:bodyPr anchor="t" anchorCtr="0"/>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任意多边形 271363"/>
          <p:cNvSpPr/>
          <p:nvPr/>
        </p:nvSpPr>
        <p:spPr>
          <a:xfrm>
            <a:off x="609600" y="1566863"/>
            <a:ext cx="7958138" cy="109537"/>
          </a:xfrm>
          <a:custGeom>
            <a:avLst/>
            <a:gdLst/>
            <a:ahLst/>
            <a:cxnLst>
              <a:cxn ang="0">
                <a:pos x="0" y="0"/>
              </a:cxn>
              <a:cxn ang="0">
                <a:pos x="2147483646" y="0"/>
              </a:cxn>
              <a:cxn ang="0">
                <a:pos x="2147483646" y="11998354"/>
              </a:cxn>
              <a:cxn ang="0">
                <a:pos x="0" y="11998354"/>
              </a:cxn>
              <a:cxn ang="0">
                <a:pos x="0" y="0"/>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9" name="直接连接符 271364"/>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71366" name="日期占位符 271365"/>
          <p:cNvSpPr>
            <a:spLocks noGrp="1"/>
          </p:cNvSpPr>
          <p:nvPr>
            <p:ph type="dt" sz="half" idx="2"/>
          </p:nvPr>
        </p:nvSpPr>
        <p:spPr>
          <a:xfrm>
            <a:off x="609600" y="6245225"/>
            <a:ext cx="1981200" cy="476250"/>
          </a:xfrm>
          <a:prstGeom prst="rect">
            <a:avLst/>
          </a:prstGeom>
          <a:noFill/>
          <a:ln w="9525">
            <a:noFill/>
          </a:ln>
        </p:spPr>
        <p:txBody>
          <a:bodyPr/>
          <a:lstStyle>
            <a:lvl1pPr eaLnBrk="1" hangingPunct="1">
              <a:buFont typeface="Arial" panose="020B0604020202020204" pitchFamily="34" charset="0"/>
              <a:buNone/>
              <a:defRPr sz="1200" noProof="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1367" name="页脚占位符 271366"/>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 typeface="Arial" panose="020B0604020202020204" pitchFamily="34" charset="0"/>
              <a:buNone/>
              <a:defRPr sz="120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71368" name="灯片编号占位符 271367"/>
          <p:cNvSpPr>
            <a:spLocks noGrp="1"/>
          </p:cNvSpPr>
          <p:nvPr>
            <p:ph type="sldNum" sz="quarter" idx="4"/>
          </p:nvPr>
        </p:nvSpPr>
        <p:spPr>
          <a:xfrm>
            <a:off x="6553200" y="6245225"/>
            <a:ext cx="1981200" cy="476250"/>
          </a:xfrm>
          <a:prstGeom prst="rect">
            <a:avLst/>
          </a:prstGeom>
          <a:noFill/>
          <a:ln w="9525">
            <a:noFill/>
          </a:ln>
        </p:spPr>
        <p:txBody>
          <a:bodyPr/>
          <a:lstStyle>
            <a:lvl1pPr algn="r" eaLnBrk="1" hangingPunct="1">
              <a:buFont typeface="Arial" panose="020B0604020202020204" pitchFamily="34" charset="0"/>
              <a:buNone/>
              <a:defRPr sz="1200" noProof="1">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0FC988-4C8D-4707-BC44-B7079992FE70}"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033" name="Picture 112"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107"/>
          <p:cNvSpPr>
            <a:spLocks noGrp="1"/>
          </p:cNvSpPr>
          <p:nvPr>
            <p:ph type="body"/>
          </p:nvPr>
        </p:nvSpPr>
        <p:spPr>
          <a:xfrm>
            <a:off x="809625" y="2214563"/>
            <a:ext cx="7958138" cy="3881437"/>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51" name="Rectangle 111"/>
          <p:cNvSpPr>
            <a:spLocks noGrp="1"/>
          </p:cNvSpPr>
          <p:nvPr>
            <p:ph type="title"/>
          </p:nvPr>
        </p:nvSpPr>
        <p:spPr>
          <a:xfrm>
            <a:off x="1371600" y="228600"/>
            <a:ext cx="7378700" cy="83820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ctr" rtl="0" eaLnBrk="0" fontAlgn="base" hangingPunct="0">
        <a:lnSpc>
          <a:spcPct val="85000"/>
        </a:lnSpc>
        <a:spcBef>
          <a:spcPct val="0"/>
        </a:spcBef>
        <a:spcAft>
          <a:spcPct val="0"/>
        </a:spcAft>
        <a:defRPr sz="4800">
          <a:solidFill>
            <a:schemeClr val="tx2"/>
          </a:solidFill>
          <a:latin typeface="+mj-lt"/>
          <a:ea typeface="+mj-ea"/>
          <a:cs typeface="+mj-cs"/>
        </a:defRPr>
      </a:lvl1pPr>
      <a:lvl2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2pPr>
      <a:lvl3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3pPr>
      <a:lvl4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4pPr>
      <a:lvl5pPr algn="ctr" rtl="0" eaLnBrk="0" fontAlgn="base" hangingPunct="0">
        <a:lnSpc>
          <a:spcPct val="85000"/>
        </a:lnSpc>
        <a:spcBef>
          <a:spcPct val="0"/>
        </a:spcBef>
        <a:spcAft>
          <a:spcPct val="0"/>
        </a:spcAft>
        <a:defRPr sz="4800">
          <a:solidFill>
            <a:schemeClr val="tx2"/>
          </a:solidFill>
          <a:latin typeface="Times New Roman" panose="02020603050405020304" pitchFamily="18" charset="0"/>
          <a:ea typeface="华文新魏" panose="02010800040101010101" pitchFamily="2" charset="-122"/>
        </a:defRPr>
      </a:lvl5pPr>
      <a:lvl6pPr marL="4572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6pPr>
      <a:lvl7pPr marL="9144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7pPr>
      <a:lvl8pPr marL="13716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8pPr>
      <a:lvl9pPr marL="1828800" algn="ctr" rtl="0" fontAlgn="base">
        <a:lnSpc>
          <a:spcPct val="85000"/>
        </a:lnSpc>
        <a:spcBef>
          <a:spcPct val="0"/>
        </a:spcBef>
        <a:spcAft>
          <a:spcPct val="0"/>
        </a:spcAft>
        <a:defRPr kumimoji="1" sz="48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3074" name="标题 271361"/>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3075" name="文本占位符 271362"/>
          <p:cNvSpPr>
            <a:spLocks noGrp="1"/>
          </p:cNvSpPr>
          <p:nvPr>
            <p:ph type="body"/>
          </p:nvPr>
        </p:nvSpPr>
        <p:spPr>
          <a:xfrm>
            <a:off x="566738" y="1752600"/>
            <a:ext cx="8001000" cy="4267200"/>
          </a:xfrm>
          <a:prstGeom prst="rect">
            <a:avLst/>
          </a:prstGeom>
          <a:noFill/>
          <a:ln w="9525">
            <a:noFill/>
          </a:ln>
        </p:spPr>
        <p:txBody>
          <a:bodyPr anchor="t" anchorCtr="0"/>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3076" name="任意多边形 271363"/>
          <p:cNvSpPr/>
          <p:nvPr/>
        </p:nvSpPr>
        <p:spPr>
          <a:xfrm>
            <a:off x="609600" y="1566863"/>
            <a:ext cx="7958138" cy="109537"/>
          </a:xfrm>
          <a:custGeom>
            <a:avLst/>
            <a:gdLst/>
            <a:ahLst/>
            <a:cxnLst>
              <a:cxn ang="0">
                <a:pos x="0" y="0"/>
              </a:cxn>
              <a:cxn ang="0">
                <a:pos x="2147483646" y="0"/>
              </a:cxn>
              <a:cxn ang="0">
                <a:pos x="2147483646" y="11998354"/>
              </a:cxn>
              <a:cxn ang="0">
                <a:pos x="0" y="11998354"/>
              </a:cxn>
              <a:cxn ang="0">
                <a:pos x="0" y="0"/>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3077" name="直接连接符 271364"/>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271366" name="日期占位符 271365"/>
          <p:cNvSpPr>
            <a:spLocks noGrp="1"/>
          </p:cNvSpPr>
          <p:nvPr>
            <p:ph type="dt" sz="half" idx="2"/>
          </p:nvPr>
        </p:nvSpPr>
        <p:spPr>
          <a:xfrm>
            <a:off x="609600" y="6245225"/>
            <a:ext cx="1981200" cy="476250"/>
          </a:xfrm>
          <a:prstGeom prst="rect">
            <a:avLst/>
          </a:prstGeom>
          <a:noFill/>
          <a:ln w="9525">
            <a:noFill/>
          </a:ln>
        </p:spPr>
        <p:txBody>
          <a:bodyPr/>
          <a:lstStyle>
            <a:lvl1pPr eaLnBrk="1" hangingPunct="1">
              <a:buFont typeface="Arial" panose="020B0604020202020204" pitchFamily="34" charset="0"/>
              <a:buNone/>
              <a:defRPr sz="1200" noProof="1">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1367" name="页脚占位符 271366"/>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 typeface="Arial" panose="020B0604020202020204" pitchFamily="34" charset="0"/>
              <a:buNone/>
              <a:defRPr sz="120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71368" name="灯片编号占位符 271367"/>
          <p:cNvSpPr>
            <a:spLocks noGrp="1"/>
          </p:cNvSpPr>
          <p:nvPr>
            <p:ph type="sldNum" sz="quarter" idx="4"/>
          </p:nvPr>
        </p:nvSpPr>
        <p:spPr>
          <a:xfrm>
            <a:off x="6553200" y="6245225"/>
            <a:ext cx="1981200" cy="476250"/>
          </a:xfrm>
          <a:prstGeom prst="rect">
            <a:avLst/>
          </a:prstGeom>
          <a:noFill/>
          <a:ln w="9525">
            <a:noFill/>
          </a:ln>
        </p:spPr>
        <p:txBody>
          <a:bodyPr/>
          <a:lstStyle>
            <a:lvl1pPr algn="r" eaLnBrk="1" hangingPunct="1">
              <a:buFont typeface="Arial" panose="020B0604020202020204" pitchFamily="34" charset="0"/>
              <a:buNone/>
              <a:defRPr sz="1200" noProof="1">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C8A8C6-259B-455C-AA28-C0F55F4D75EA}"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081" name="Picture 112" descr="模版002"/>
          <p:cNvPicPr>
            <a:picLocks noChangeAspect="1"/>
          </p:cNvPicPr>
          <p:nvPr userDrawn="1"/>
        </p:nvPicPr>
        <p:blipFill>
          <a:blip r:embed="rId13"/>
          <a:stretch>
            <a:fillRect/>
          </a:stretch>
        </p:blipFill>
        <p:spPr>
          <a:xfrm>
            <a:off x="0" y="0"/>
            <a:ext cx="9144000" cy="6858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3"/>
          <p:cNvSpPr>
            <a:spLocks noGrp="1"/>
          </p:cNvSpPr>
          <p:nvPr>
            <p:ph type="body"/>
          </p:nvPr>
        </p:nvSpPr>
        <p:spPr>
          <a:xfrm>
            <a:off x="496888" y="1116013"/>
            <a:ext cx="8251825" cy="5472112"/>
          </a:xfrm>
          <a:prstGeom prst="rect">
            <a:avLst/>
          </a:prstGeom>
          <a:noFill/>
          <a:ln w="9525">
            <a:noFill/>
          </a:ln>
        </p:spPr>
        <p:txBody>
          <a:bodyPr anchor="t" anchorCtr="0"/>
          <a:p>
            <a:pPr lvl="0" indent="538480"/>
            <a:r>
              <a:rPr lang="zh-CN" altLang="en-US" dirty="0"/>
              <a:t>单击以编辑母版文本样式</a:t>
            </a:r>
            <a:endParaRPr lang="zh-CN" altLang="en-US" dirty="0"/>
          </a:p>
        </p:txBody>
      </p:sp>
      <p:cxnSp>
        <p:nvCxnSpPr>
          <p:cNvPr id="4099"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33" y="404660"/>
            <a:ext cx="617411" cy="174608"/>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4103" name="Rectangle 2"/>
          <p:cNvSpPr>
            <a:spLocks noGrp="1"/>
          </p:cNvSpPr>
          <p:nvPr>
            <p:ph type="title"/>
          </p:nvPr>
        </p:nvSpPr>
        <p:spPr>
          <a:xfrm>
            <a:off x="844550" y="260350"/>
            <a:ext cx="6400800" cy="457200"/>
          </a:xfrm>
          <a:prstGeom prst="rect">
            <a:avLst/>
          </a:prstGeom>
          <a:noFill/>
          <a:ln w="9525">
            <a:noFill/>
          </a:ln>
        </p:spPr>
        <p:txBody>
          <a:bodyPr anchor="ctr" anchorCtr="0"/>
          <a:p>
            <a:pPr lvl="0"/>
            <a:r>
              <a:rPr lang="en-US" altLang="zh-CN" dirty="0"/>
              <a:t>单击以编辑</a:t>
            </a:r>
            <a:r>
              <a:rPr lang="en-US" altLang="en-US" dirty="0"/>
              <a:t>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itchFamily="49" charset="-122"/>
        </a:defRPr>
      </a:lvl9pPr>
    </p:titleStyle>
    <p:body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lnSpc>
          <a:spcPct val="130000"/>
        </a:lnSpc>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lnSpc>
          <a:spcPct val="130000"/>
        </a:lnSpc>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slide" Target="slide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slide" Target="slide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13.bin"/><Relationship Id="rId2" Type="http://schemas.openxmlformats.org/officeDocument/2006/relationships/image" Target="../media/image11.wmf"/><Relationship Id="rId1"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2" Type="http://schemas.openxmlformats.org/officeDocument/2006/relationships/notesSlide" Target="../notesSlides/notesSlide5.xml"/><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3.wav"/></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6.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9.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image" Target="../media/image13.wmf"/><Relationship Id="rId1" Type="http://schemas.openxmlformats.org/officeDocument/2006/relationships/oleObject" Target="../embeddings/oleObject14.bin"/></Relationships>
</file>

<file path=ppt/slides/_rels/slide95.xml.rels><?xml version="1.0" encoding="UTF-8" standalone="yes"?>
<Relationships xmlns="http://schemas.openxmlformats.org/package/2006/relationships"><Relationship Id="rId7" Type="http://schemas.openxmlformats.org/officeDocument/2006/relationships/notesSlide" Target="../notesSlides/notesSlide78.xml"/><Relationship Id="rId6" Type="http://schemas.openxmlformats.org/officeDocument/2006/relationships/slideLayout" Target="../slideLayouts/slideLayout7.xml"/><Relationship Id="rId5" Type="http://schemas.openxmlformats.org/officeDocument/2006/relationships/audio" Target="../media/audio8.wav"/><Relationship Id="rId4" Type="http://schemas.openxmlformats.org/officeDocument/2006/relationships/audio" Target="../media/audio7.wav"/><Relationship Id="rId3" Type="http://schemas.openxmlformats.org/officeDocument/2006/relationships/audio" Target="../media/audio6.wav"/><Relationship Id="rId2" Type="http://schemas.openxmlformats.org/officeDocument/2006/relationships/audio" Target="../media/audio5.wav"/><Relationship Id="rId1" Type="http://schemas.openxmlformats.org/officeDocument/2006/relationships/audio" Target="../media/audio4.wav"/></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ctrTitle"/>
          </p:nvPr>
        </p:nvSpPr>
        <p:spPr/>
        <p:txBody>
          <a:bodyPr vert="horz" wrap="square" lIns="91440" tIns="45720" rIns="91440" bIns="45720" anchor="ctr" anchorCtr="0"/>
          <a:p>
            <a:pPr eaLnBrk="1" hangingPunct="1">
              <a:buClrTx/>
              <a:buSzTx/>
              <a:buFontTx/>
            </a:pPr>
            <a:r>
              <a:rPr lang="zh-CN" altLang="en-US" sz="5400" dirty="0">
                <a:latin typeface="隶书" panose="02010509060101010101" pitchFamily="49" charset="-122"/>
                <a:ea typeface="隶书" panose="02010509060101010101" pitchFamily="49" charset="-122"/>
                <a:cs typeface="+mj-cs"/>
              </a:rPr>
              <a:t>第</a:t>
            </a:r>
            <a:r>
              <a:rPr lang="en-US" altLang="zh-CN" sz="5400" dirty="0">
                <a:latin typeface="隶书" panose="02010509060101010101" pitchFamily="49" charset="-122"/>
                <a:ea typeface="隶书" panose="02010509060101010101" pitchFamily="49" charset="-122"/>
                <a:cs typeface="+mj-cs"/>
              </a:rPr>
              <a:t>6</a:t>
            </a:r>
            <a:r>
              <a:rPr lang="zh-CN" altLang="en-US" sz="5400" dirty="0">
                <a:latin typeface="隶书" panose="02010509060101010101" pitchFamily="49" charset="-122"/>
                <a:ea typeface="隶书" panose="02010509060101010101" pitchFamily="49" charset="-122"/>
                <a:cs typeface="+mj-cs"/>
              </a:rPr>
              <a:t>章 树</a:t>
            </a:r>
            <a:endParaRPr lang="zh-CN" altLang="en-US" sz="5400" dirty="0">
              <a:latin typeface="隶书" panose="02010509060101010101" pitchFamily="49" charset="-122"/>
              <a:ea typeface="隶书" panose="02010509060101010101" pitchFamily="49" charset="-122"/>
              <a:cs typeface="+mj-cs"/>
            </a:endParaRPr>
          </a:p>
        </p:txBody>
      </p:sp>
      <p:sp>
        <p:nvSpPr>
          <p:cNvPr id="15362" name="Rectangle 4"/>
          <p:cNvSpPr>
            <a:spLocks noGrp="1"/>
          </p:cNvSpPr>
          <p:nvPr>
            <p:ph type="subTitle" idx="1"/>
          </p:nvPr>
        </p:nvSpPr>
        <p:spPr/>
        <p:txBody>
          <a:bodyPr vert="horz" wrap="square" lIns="91440" tIns="45720" rIns="91440" bIns="45720" anchor="t" anchorCtr="0"/>
          <a:p>
            <a:pPr eaLnBrk="1" hangingPunct="1">
              <a:buSzTx/>
            </a:pPr>
            <a:endParaRPr lang="zh-CN" altLang="zh-CN" dirty="0">
              <a:latin typeface="+mn-lt"/>
              <a:ea typeface="+mn-ea"/>
              <a:cs typeface="+mn-cs"/>
            </a:endParaRPr>
          </a:p>
        </p:txBody>
      </p:sp>
      <p:sp>
        <p:nvSpPr>
          <p:cNvPr id="15363" name="Rectangle 5"/>
          <p:cNvSpPr/>
          <p:nvPr/>
        </p:nvSpPr>
        <p:spPr>
          <a:xfrm>
            <a:off x="2339975" y="3644900"/>
            <a:ext cx="5314950" cy="1497013"/>
          </a:xfrm>
          <a:prstGeom prst="rect">
            <a:avLst/>
          </a:prstGeom>
          <a:noFill/>
          <a:ln w="9525">
            <a:noFill/>
          </a:ln>
        </p:spPr>
        <p:txBody>
          <a:bodyPr anchor="t" anchorCtr="0"/>
          <a:p>
            <a:pPr>
              <a:spcBef>
                <a:spcPct val="20000"/>
              </a:spcBef>
            </a:pPr>
            <a:r>
              <a:rPr lang="zh-CN" altLang="en-US" sz="4000" dirty="0">
                <a:solidFill>
                  <a:schemeClr val="folHlink"/>
                </a:solidFill>
                <a:latin typeface="华文新魏" panose="02010800040101010101" pitchFamily="2" charset="-122"/>
                <a:ea typeface="华文新魏" panose="02010800040101010101" pitchFamily="2" charset="-122"/>
              </a:rPr>
              <a:t>扬州大学信息工程学院</a:t>
            </a:r>
            <a:endParaRPr lang="zh-CN" altLang="en-US" sz="4000" dirty="0">
              <a:solidFill>
                <a:schemeClr val="folHlink"/>
              </a:solidFill>
              <a:latin typeface="华文新魏" panose="02010800040101010101" pitchFamily="2" charset="-122"/>
              <a:ea typeface="华文新魏" panose="02010800040101010101" pitchFamily="2" charset="-122"/>
            </a:endParaRPr>
          </a:p>
          <a:p>
            <a:pPr algn="ctr">
              <a:spcBef>
                <a:spcPct val="20000"/>
              </a:spcBef>
            </a:pPr>
            <a:endParaRPr lang="zh-CN" altLang="en-US" sz="3200" dirty="0">
              <a:solidFill>
                <a:schemeClr val="folHlink"/>
              </a:solidFill>
              <a:latin typeface="幼圆" panose="02010509060101010101" pitchFamily="49" charset="-122"/>
              <a:ea typeface="幼圆" panose="02010509060101010101" pitchFamily="49" charset="-122"/>
            </a:endParaRPr>
          </a:p>
          <a:p>
            <a:pPr>
              <a:spcBef>
                <a:spcPct val="20000"/>
              </a:spcBef>
            </a:pPr>
            <a:endParaRPr lang="en-US" altLang="zh-CN" sz="3200" dirty="0">
              <a:solidFill>
                <a:schemeClr val="folHlink"/>
              </a:solidFill>
              <a:latin typeface="幼圆" panose="02010509060101010101" pitchFamily="49" charset="-122"/>
              <a:ea typeface="幼圆" panose="02010509060101010101" pitchFamily="49" charset="-122"/>
            </a:endParaRPr>
          </a:p>
        </p:txBody>
      </p:sp>
      <p:sp>
        <p:nvSpPr>
          <p:cNvPr id="15364" name="AutoShape 6"/>
          <p:cNvSpPr/>
          <p:nvPr/>
        </p:nvSpPr>
        <p:spPr>
          <a:xfrm>
            <a:off x="2916238" y="4508500"/>
            <a:ext cx="4248150" cy="792163"/>
          </a:xfrm>
          <a:prstGeom prst="ellipseRibbon">
            <a:avLst>
              <a:gd name="adj1" fmla="val 25000"/>
              <a:gd name="adj2" fmla="val 50000"/>
              <a:gd name="adj3" fmla="val 12500"/>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latin typeface="Arial" panose="020B0604020202020204" pitchFamily="34" charset="0"/>
                <a:ea typeface="华文新魏" panose="02010800040101010101" pitchFamily="2" charset="-122"/>
              </a:rPr>
              <a:t>陈宏建</a:t>
            </a:r>
            <a:endParaRPr lang="zh-CN" altLang="en-US" sz="2000" dirty="0">
              <a:latin typeface="Arial" panose="020B0604020202020204" pitchFamily="34" charset="0"/>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二叉树的概念 </a:t>
            </a:r>
            <a:endParaRPr lang="zh-CN" altLang="en-US" dirty="0"/>
          </a:p>
        </p:txBody>
      </p:sp>
      <p:sp>
        <p:nvSpPr>
          <p:cNvPr id="11267" name="Rectangle 3"/>
          <p:cNvSpPr>
            <a:spLocks noGrp="1"/>
          </p:cNvSpPr>
          <p:nvPr>
            <p:ph type="body" idx="4294967295"/>
          </p:nvPr>
        </p:nvSpPr>
        <p:spPr>
          <a:xfrm>
            <a:off x="179388" y="1371600"/>
            <a:ext cx="8736012" cy="5153025"/>
          </a:xfrm>
        </p:spPr>
        <p:txBody>
          <a:bodyPr vert="horz" wrap="square" lIns="91440" tIns="45720" rIns="91440" bIns="45720" anchor="t" anchorCtr="0"/>
          <a:p>
            <a:pPr eaLnBrk="1" hangingPunct="1"/>
            <a:r>
              <a:rPr lang="zh-CN" altLang="en-US" b="1" dirty="0">
                <a:solidFill>
                  <a:schemeClr val="folHlink"/>
                </a:solidFill>
                <a:latin typeface="幼圆" panose="02010509060101010101" pitchFamily="49" charset="-122"/>
                <a:ea typeface="幼圆" panose="02010509060101010101" pitchFamily="49" charset="-122"/>
              </a:rPr>
              <a:t>二叉树</a:t>
            </a:r>
            <a:r>
              <a:rPr lang="en-US" altLang="zh-CN" b="1" dirty="0">
                <a:solidFill>
                  <a:schemeClr val="folHlink"/>
                </a:solidFill>
                <a:latin typeface="幼圆" panose="02010509060101010101" pitchFamily="49" charset="-122"/>
                <a:ea typeface="幼圆" panose="02010509060101010101" pitchFamily="49" charset="-122"/>
              </a:rPr>
              <a:t>(Binary Tree)</a:t>
            </a:r>
            <a:r>
              <a:rPr lang="zh-CN" altLang="en-US" sz="3400" dirty="0"/>
              <a:t>：</a:t>
            </a:r>
            <a:r>
              <a:rPr lang="zh-CN" altLang="en-US" dirty="0">
                <a:latin typeface="宋体" panose="02010600030101010101" pitchFamily="2" charset="-122"/>
              </a:rPr>
              <a:t>或者是一棵空树，或者是一棵由一个根结点和两棵互不相交的左子树和右子树所组成的非空树，左子树和右子树又同样都是二叉树</a:t>
            </a:r>
            <a:r>
              <a:rPr lang="zh-CN" altLang="en-US" sz="3400" dirty="0"/>
              <a:t> </a:t>
            </a:r>
            <a:endParaRPr lang="zh-CN" altLang="en-US" sz="3400" dirty="0"/>
          </a:p>
          <a:p>
            <a:pPr eaLnBrk="1" hangingPunct="1"/>
            <a:r>
              <a:rPr lang="zh-CN" altLang="en-US" b="1" dirty="0">
                <a:ea typeface="幼圆" panose="02010509060101010101" pitchFamily="49" charset="-122"/>
              </a:rPr>
              <a:t>特征</a:t>
            </a:r>
            <a:r>
              <a:rPr lang="zh-CN" altLang="en-US" dirty="0"/>
              <a:t>：</a:t>
            </a:r>
            <a:endParaRPr lang="zh-CN" altLang="en-US" dirty="0"/>
          </a:p>
          <a:p>
            <a:pPr lvl="1" indent="-436245" eaLnBrk="1" hangingPunct="1"/>
            <a:r>
              <a:rPr lang="zh-CN" altLang="en-US" dirty="0"/>
              <a:t>每个结点最多只有两棵子树</a:t>
            </a:r>
            <a:endParaRPr lang="zh-CN" altLang="en-US" dirty="0"/>
          </a:p>
          <a:p>
            <a:pPr lvl="1" indent="-436245" eaLnBrk="1" hangingPunct="1"/>
            <a:r>
              <a:rPr lang="zh-CN" altLang="en-US" dirty="0"/>
              <a:t>子树有左右之分，其次序不</a:t>
            </a:r>
            <a:endParaRPr lang="en-US" altLang="zh-CN" dirty="0"/>
          </a:p>
          <a:p>
            <a:pPr lvl="1" indent="-436245" eaLnBrk="1" hangingPunct="1">
              <a:buNone/>
            </a:pPr>
            <a:r>
              <a:rPr lang="zh-CN" altLang="en-US" dirty="0"/>
              <a:t>能任意颠倒，只有一棵子树时</a:t>
            </a:r>
            <a:endParaRPr lang="en-US" altLang="zh-CN" dirty="0"/>
          </a:p>
          <a:p>
            <a:pPr lvl="1" indent="-436245" eaLnBrk="1" hangingPunct="1">
              <a:buNone/>
            </a:pPr>
            <a:r>
              <a:rPr lang="zh-CN" altLang="en-US" dirty="0"/>
              <a:t>也必须分清左右子树</a:t>
            </a:r>
            <a:endParaRPr lang="zh-CN" altLang="en-US" sz="3400" dirty="0"/>
          </a:p>
          <a:p>
            <a:pPr eaLnBrk="1" hangingPunct="1"/>
            <a:endParaRPr lang="en-US" altLang="zh-CN" sz="3400" dirty="0"/>
          </a:p>
        </p:txBody>
      </p:sp>
      <p:pic>
        <p:nvPicPr>
          <p:cNvPr id="3" name="图片 2"/>
          <p:cNvPicPr>
            <a:picLocks noChangeAspect="1"/>
          </p:cNvPicPr>
          <p:nvPr/>
        </p:nvPicPr>
        <p:blipFill>
          <a:blip r:embed="rId1"/>
          <a:stretch>
            <a:fillRect/>
          </a:stretch>
        </p:blipFill>
        <p:spPr>
          <a:xfrm>
            <a:off x="5199063" y="4005263"/>
            <a:ext cx="3706812" cy="23034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7">
                                            <p:txEl>
                                              <p:charRg st="0" end="76"/>
                                            </p:txEl>
                                          </p:spTgt>
                                        </p:tgtEl>
                                        <p:attrNameLst>
                                          <p:attrName>style.visibility</p:attrName>
                                        </p:attrNameLst>
                                      </p:cBhvr>
                                      <p:to>
                                        <p:strVal val="visible"/>
                                      </p:to>
                                    </p:set>
                                    <p:anim calcmode="lin" valueType="num">
                                      <p:cBhvr additive="base">
                                        <p:cTn id="11" dur="500" fill="hold"/>
                                        <p:tgtEl>
                                          <p:spTgt spid="11267">
                                            <p:txEl>
                                              <p:charRg st="0" end="7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7">
                                            <p:txEl>
                                              <p:charRg st="0" end="76"/>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7">
                                            <p:txEl>
                                              <p:charRg st="76" end="80"/>
                                            </p:txEl>
                                          </p:spTgt>
                                        </p:tgtEl>
                                        <p:attrNameLst>
                                          <p:attrName>style.visibility</p:attrName>
                                        </p:attrNameLst>
                                      </p:cBhvr>
                                      <p:to>
                                        <p:strVal val="visible"/>
                                      </p:to>
                                    </p:set>
                                    <p:anim calcmode="lin" valueType="num">
                                      <p:cBhvr additive="base">
                                        <p:cTn id="17" dur="500" fill="hold"/>
                                        <p:tgtEl>
                                          <p:spTgt spid="11267">
                                            <p:txEl>
                                              <p:charRg st="76" end="8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7">
                                            <p:txEl>
                                              <p:charRg st="76" end="80"/>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267">
                                            <p:txEl>
                                              <p:charRg st="80" end="93"/>
                                            </p:txEl>
                                          </p:spTgt>
                                        </p:tgtEl>
                                        <p:attrNameLst>
                                          <p:attrName>style.visibility</p:attrName>
                                        </p:attrNameLst>
                                      </p:cBhvr>
                                      <p:to>
                                        <p:strVal val="visible"/>
                                      </p:to>
                                    </p:set>
                                    <p:anim calcmode="lin" valueType="num">
                                      <p:cBhvr additive="base">
                                        <p:cTn id="21" dur="500" fill="hold"/>
                                        <p:tgtEl>
                                          <p:spTgt spid="11267">
                                            <p:txEl>
                                              <p:charRg st="80" end="9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267">
                                            <p:txEl>
                                              <p:charRg st="80" end="9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267">
                                            <p:txEl>
                                              <p:charRg st="93" end="106"/>
                                            </p:txEl>
                                          </p:spTgt>
                                        </p:tgtEl>
                                        <p:attrNameLst>
                                          <p:attrName>style.visibility</p:attrName>
                                        </p:attrNameLst>
                                      </p:cBhvr>
                                      <p:to>
                                        <p:strVal val="visible"/>
                                      </p:to>
                                    </p:set>
                                    <p:anim calcmode="lin" valueType="num">
                                      <p:cBhvr additive="base">
                                        <p:cTn id="25" dur="500" fill="hold"/>
                                        <p:tgtEl>
                                          <p:spTgt spid="11267">
                                            <p:txEl>
                                              <p:charRg st="93" end="10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93" end="10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1267">
                                            <p:txEl>
                                              <p:charRg st="106" end="120"/>
                                            </p:txEl>
                                          </p:spTgt>
                                        </p:tgtEl>
                                        <p:attrNameLst>
                                          <p:attrName>style.visibility</p:attrName>
                                        </p:attrNameLst>
                                      </p:cBhvr>
                                      <p:to>
                                        <p:strVal val="visible"/>
                                      </p:to>
                                    </p:set>
                                    <p:anim calcmode="lin" valueType="num">
                                      <p:cBhvr additive="base">
                                        <p:cTn id="29" dur="500" fill="hold"/>
                                        <p:tgtEl>
                                          <p:spTgt spid="11267">
                                            <p:txEl>
                                              <p:charRg st="106"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7">
                                            <p:txEl>
                                              <p:charRg st="106" end="120"/>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1267">
                                            <p:txEl>
                                              <p:charRg st="120" end="130"/>
                                            </p:txEl>
                                          </p:spTgt>
                                        </p:tgtEl>
                                        <p:attrNameLst>
                                          <p:attrName>style.visibility</p:attrName>
                                        </p:attrNameLst>
                                      </p:cBhvr>
                                      <p:to>
                                        <p:strVal val="visible"/>
                                      </p:to>
                                    </p:set>
                                    <p:anim calcmode="lin" valueType="num">
                                      <p:cBhvr additive="base">
                                        <p:cTn id="33" dur="500" fill="hold"/>
                                        <p:tgtEl>
                                          <p:spTgt spid="11267">
                                            <p:txEl>
                                              <p:charRg st="120" end="13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267">
                                            <p:txEl>
                                              <p:charRg st="120" end="13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Rectangle 4"/>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哈夫曼编码</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200706" name="Rectangle 5"/>
          <p:cNvSpPr>
            <a:spLocks noGrp="1"/>
          </p:cNvSpPr>
          <p:nvPr>
            <p:ph type="body" idx="4294967295"/>
          </p:nvPr>
        </p:nvSpPr>
        <p:spPr>
          <a:xfrm>
            <a:off x="639763" y="1341438"/>
            <a:ext cx="7558087" cy="5183187"/>
          </a:xfrm>
        </p:spPr>
        <p:txBody>
          <a:bodyPr vert="horz" wrap="square" lIns="91440" tIns="45720" rIns="91440" bIns="45720" anchor="t" anchorCtr="0"/>
          <a:p>
            <a:pPr eaLnBrk="1" hangingPunct="1"/>
            <a:r>
              <a:rPr lang="zh-CN" altLang="en-US" b="1" dirty="0">
                <a:solidFill>
                  <a:schemeClr val="folHlink"/>
                </a:solidFill>
                <a:ea typeface="幼圆" panose="02010509060101010101" pitchFamily="49" charset="-122"/>
              </a:rPr>
              <a:t>前缀编码方法：</a:t>
            </a:r>
            <a:endParaRPr lang="zh-CN" altLang="en-US" b="1" dirty="0">
              <a:solidFill>
                <a:schemeClr val="folHlink"/>
              </a:solidFill>
              <a:ea typeface="幼圆" panose="02010509060101010101" pitchFamily="49" charset="-122"/>
            </a:endParaRPr>
          </a:p>
          <a:p>
            <a:pPr lvl="1" indent="-436245" eaLnBrk="1" hangingPunct="1"/>
            <a:r>
              <a:rPr lang="zh-CN" altLang="en-US" b="1" dirty="0"/>
              <a:t>若要设计长短不等的编码，则必须是任一字符的编码都不是另一字符编码的前缀，这种编码称前缀编码。</a:t>
            </a:r>
            <a:endParaRPr lang="zh-CN" altLang="en-US" b="1" dirty="0"/>
          </a:p>
          <a:p>
            <a:pPr lvl="1" indent="-436245" eaLnBrk="1" hangingPunct="1"/>
            <a:r>
              <a:rPr lang="zh-CN" altLang="en-US" b="1" dirty="0"/>
              <a:t>设有</a:t>
            </a:r>
            <a:r>
              <a:rPr lang="en-US" altLang="zh-CN" b="1" dirty="0"/>
              <a:t>n</a:t>
            </a:r>
            <a:r>
              <a:rPr lang="zh-CN" altLang="en-US" b="1" dirty="0"/>
              <a:t>种字符，在一个电文中，第</a:t>
            </a:r>
            <a:r>
              <a:rPr lang="en-US" altLang="zh-CN" b="1" dirty="0"/>
              <a:t>i</a:t>
            </a:r>
            <a:r>
              <a:rPr lang="zh-CN" altLang="en-US" b="1" dirty="0"/>
              <a:t>种字符出现的次数为</a:t>
            </a:r>
            <a:r>
              <a:rPr lang="en-US" altLang="zh-CN" b="1" dirty="0"/>
              <a:t>W</a:t>
            </a:r>
            <a:r>
              <a:rPr lang="en-US" altLang="zh-CN" b="1" baseline="-25000" dirty="0"/>
              <a:t>i</a:t>
            </a:r>
            <a:r>
              <a:rPr lang="en-US" altLang="zh-CN" b="1" dirty="0"/>
              <a:t>,</a:t>
            </a:r>
            <a:r>
              <a:rPr lang="zh-CN" altLang="en-US" b="1" dirty="0"/>
              <a:t>编码长度为</a:t>
            </a:r>
            <a:r>
              <a:rPr lang="en-US" altLang="zh-CN" b="1" dirty="0"/>
              <a:t>l</a:t>
            </a:r>
            <a:r>
              <a:rPr lang="en-US" altLang="zh-CN" b="1" baseline="-25000" dirty="0"/>
              <a:t>i</a:t>
            </a:r>
            <a:r>
              <a:rPr lang="zh-CN" altLang="en-US" b="1" dirty="0"/>
              <a:t>，则一段电文的总长度为：</a:t>
            </a:r>
            <a:endParaRPr lang="zh-CN" altLang="en-US" b="1" dirty="0"/>
          </a:p>
          <a:p>
            <a:pPr lvl="1" indent="-436245" eaLnBrk="1" hangingPunct="1">
              <a:buClrTx/>
              <a:buNone/>
            </a:pPr>
            <a:r>
              <a:rPr lang="zh-CN" altLang="en-US" b="1" dirty="0"/>
              <a:t>   </a:t>
            </a:r>
            <a:r>
              <a:rPr lang="en-US" altLang="zh-CN" b="1" dirty="0"/>
              <a:t>L = w</a:t>
            </a:r>
            <a:r>
              <a:rPr lang="en-US" altLang="zh-CN" b="1" baseline="-25000" dirty="0"/>
              <a:t>1</a:t>
            </a:r>
            <a:r>
              <a:rPr lang="en-US" altLang="zh-CN" b="1" dirty="0"/>
              <a:t>l</a:t>
            </a:r>
            <a:r>
              <a:rPr lang="en-US" altLang="zh-CN" b="1" baseline="-25000" dirty="0"/>
              <a:t>1</a:t>
            </a:r>
            <a:r>
              <a:rPr lang="en-US" altLang="zh-CN" b="1" dirty="0"/>
              <a:t> + w</a:t>
            </a:r>
            <a:r>
              <a:rPr lang="en-US" altLang="zh-CN" b="1" baseline="-25000" dirty="0"/>
              <a:t>2</a:t>
            </a:r>
            <a:r>
              <a:rPr lang="en-US" altLang="zh-CN" b="1" dirty="0"/>
              <a:t>l</a:t>
            </a:r>
            <a:r>
              <a:rPr lang="en-US" altLang="zh-CN" b="1" baseline="-25000" dirty="0"/>
              <a:t>2</a:t>
            </a:r>
            <a:r>
              <a:rPr lang="en-US" altLang="zh-CN" b="1" dirty="0"/>
              <a:t> + </a:t>
            </a:r>
            <a:r>
              <a:rPr lang="en-US" altLang="zh-CN" b="1" dirty="0">
                <a:latin typeface="Arial" panose="020B0604020202020204" pitchFamily="34" charset="0"/>
              </a:rPr>
              <a:t>…</a:t>
            </a:r>
            <a:r>
              <a:rPr lang="en-US" altLang="zh-CN" b="1" dirty="0"/>
              <a:t> + w</a:t>
            </a:r>
            <a:r>
              <a:rPr lang="en-US" altLang="zh-CN" b="1" baseline="-25000" dirty="0"/>
              <a:t>n</a:t>
            </a:r>
            <a:r>
              <a:rPr lang="en-US" altLang="zh-CN" b="1" dirty="0"/>
              <a:t>l</a:t>
            </a:r>
            <a:r>
              <a:rPr lang="en-US" altLang="zh-CN" b="1" baseline="-25000" dirty="0"/>
              <a:t>n </a:t>
            </a:r>
            <a:r>
              <a:rPr lang="en-US" altLang="zh-CN" b="1" dirty="0"/>
              <a:t>= </a:t>
            </a:r>
            <a:r>
              <a:rPr lang="en-US" altLang="zh-CN" b="1" dirty="0">
                <a:ea typeface="Arial Unicode MS" panose="020B0604020202020204" pitchFamily="34" charset="-122"/>
              </a:rPr>
              <a:t>∑ </a:t>
            </a:r>
            <a:r>
              <a:rPr lang="en-US" altLang="zh-CN" b="1" dirty="0"/>
              <a:t>w</a:t>
            </a:r>
            <a:r>
              <a:rPr lang="en-US" altLang="zh-CN" b="1" baseline="-25000" dirty="0"/>
              <a:t>i</a:t>
            </a:r>
            <a:r>
              <a:rPr lang="en-US" altLang="zh-CN" b="1" dirty="0"/>
              <a:t>l</a:t>
            </a:r>
            <a:r>
              <a:rPr lang="en-US" altLang="zh-CN" b="1" baseline="-25000" dirty="0"/>
              <a:t>i</a:t>
            </a:r>
            <a:endParaRPr lang="en-US" altLang="zh-CN" b="1" baseline="-25000" dirty="0"/>
          </a:p>
          <a:p>
            <a:pPr lvl="1" indent="-436245" eaLnBrk="1" hangingPunct="1"/>
            <a:r>
              <a:rPr lang="zh-CN" altLang="en-US" b="1" dirty="0"/>
              <a:t>使</a:t>
            </a:r>
            <a:r>
              <a:rPr lang="en-US" altLang="zh-CN" b="1" dirty="0"/>
              <a:t>L</a:t>
            </a:r>
            <a:r>
              <a:rPr lang="zh-CN" altLang="en-US" b="1" dirty="0"/>
              <a:t>最小，可以看作是已知</a:t>
            </a:r>
            <a:r>
              <a:rPr lang="en-US" altLang="zh-CN" b="1" dirty="0"/>
              <a:t>n</a:t>
            </a:r>
            <a:r>
              <a:rPr lang="zh-CN" altLang="en-US" b="1" dirty="0"/>
              <a:t>个结点的权</a:t>
            </a:r>
            <a:r>
              <a:rPr lang="en-US" altLang="zh-CN" b="1" dirty="0"/>
              <a:t>wi</a:t>
            </a:r>
            <a:r>
              <a:rPr lang="zh-CN" altLang="en-US" b="1" dirty="0"/>
              <a:t>，求一棵</a:t>
            </a:r>
            <a:r>
              <a:rPr lang="en-US" altLang="zh-CN" b="1" dirty="0"/>
              <a:t>Huffman</a:t>
            </a:r>
            <a:r>
              <a:rPr lang="zh-CN" altLang="en-US" b="1" dirty="0"/>
              <a:t>树的问题。由此得到的二进制编码，称为</a:t>
            </a:r>
            <a:r>
              <a:rPr lang="en-US" altLang="zh-CN" b="1" dirty="0"/>
              <a:t>Huffman</a:t>
            </a:r>
            <a:r>
              <a:rPr lang="zh-CN" altLang="en-US" b="1" dirty="0"/>
              <a:t>编码。</a:t>
            </a:r>
            <a:endParaRPr lang="zh-CN" altLang="en-US" b="1" dirty="0"/>
          </a:p>
          <a:p>
            <a:pPr lvl="1" indent="-436245" eaLnBrk="1" hangingPunct="1"/>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2753" name="Group 75"/>
          <p:cNvGrpSpPr/>
          <p:nvPr/>
        </p:nvGrpSpPr>
        <p:grpSpPr>
          <a:xfrm>
            <a:off x="611188" y="1557338"/>
            <a:ext cx="2879725" cy="3906837"/>
            <a:chOff x="1018" y="1056"/>
            <a:chExt cx="1814" cy="2461"/>
          </a:xfrm>
        </p:grpSpPr>
        <p:sp>
          <p:nvSpPr>
            <p:cNvPr id="202754" name="Oval 50"/>
            <p:cNvSpPr/>
            <p:nvPr/>
          </p:nvSpPr>
          <p:spPr>
            <a:xfrm>
              <a:off x="2085" y="2153"/>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55" name="Oval 47"/>
            <p:cNvSpPr/>
            <p:nvPr/>
          </p:nvSpPr>
          <p:spPr>
            <a:xfrm>
              <a:off x="2298" y="2626"/>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56" name="Oval 59"/>
            <p:cNvSpPr/>
            <p:nvPr/>
          </p:nvSpPr>
          <p:spPr>
            <a:xfrm>
              <a:off x="1625" y="2175"/>
              <a:ext cx="224"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57" name="Oval 53"/>
            <p:cNvSpPr/>
            <p:nvPr/>
          </p:nvSpPr>
          <p:spPr>
            <a:xfrm>
              <a:off x="1220" y="2175"/>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58" name="Oval 56"/>
            <p:cNvSpPr/>
            <p:nvPr/>
          </p:nvSpPr>
          <p:spPr>
            <a:xfrm>
              <a:off x="2298" y="1665"/>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59" name="Oval 22"/>
            <p:cNvSpPr/>
            <p:nvPr/>
          </p:nvSpPr>
          <p:spPr>
            <a:xfrm>
              <a:off x="1400" y="1687"/>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60" name="Oval 67"/>
            <p:cNvSpPr/>
            <p:nvPr/>
          </p:nvSpPr>
          <p:spPr>
            <a:xfrm>
              <a:off x="1849" y="1057"/>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61" name="Text Box 5"/>
            <p:cNvSpPr txBox="1"/>
            <p:nvPr/>
          </p:nvSpPr>
          <p:spPr>
            <a:xfrm>
              <a:off x="1917" y="2818"/>
              <a:ext cx="187" cy="23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202762" name="Oval 6"/>
            <p:cNvSpPr/>
            <p:nvPr/>
          </p:nvSpPr>
          <p:spPr>
            <a:xfrm>
              <a:off x="1894" y="2626"/>
              <a:ext cx="225"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63" name="Text Box 7"/>
            <p:cNvSpPr txBox="1"/>
            <p:nvPr/>
          </p:nvSpPr>
          <p:spPr>
            <a:xfrm>
              <a:off x="1467" y="2829"/>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202764" name="Oval 8"/>
            <p:cNvSpPr/>
            <p:nvPr/>
          </p:nvSpPr>
          <p:spPr>
            <a:xfrm>
              <a:off x="1445" y="2626"/>
              <a:ext cx="224"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65" name="Text Box 9"/>
            <p:cNvSpPr txBox="1"/>
            <p:nvPr/>
          </p:nvSpPr>
          <p:spPr>
            <a:xfrm>
              <a:off x="2534" y="2356"/>
              <a:ext cx="188" cy="23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202766" name="Oval 10"/>
            <p:cNvSpPr/>
            <p:nvPr/>
          </p:nvSpPr>
          <p:spPr>
            <a:xfrm>
              <a:off x="2512" y="2154"/>
              <a:ext cx="224" cy="20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nvGrpSpPr>
            <p:cNvPr id="202767" name="Group 11"/>
            <p:cNvGrpSpPr/>
            <p:nvPr/>
          </p:nvGrpSpPr>
          <p:grpSpPr>
            <a:xfrm>
              <a:off x="2253" y="2811"/>
              <a:ext cx="360" cy="276"/>
              <a:chOff x="2520" y="13539"/>
              <a:chExt cx="480" cy="381"/>
            </a:xfrm>
          </p:grpSpPr>
          <p:sp>
            <p:nvSpPr>
              <p:cNvPr id="202768" name="Freeform 12"/>
              <p:cNvSpPr/>
              <p:nvPr/>
            </p:nvSpPr>
            <p:spPr>
              <a:xfrm>
                <a:off x="2520" y="13560"/>
                <a:ext cx="150" cy="360"/>
              </a:xfrm>
              <a:custGeom>
                <a:avLst/>
                <a:gdLst/>
                <a:ahLst/>
                <a:cxnLst>
                  <a:cxn ang="0">
                    <a:pos x="150" y="0"/>
                  </a:cxn>
                  <a:cxn ang="0">
                    <a:pos x="0" y="360"/>
                  </a:cxn>
                </a:cxnLst>
                <a:pathLst>
                  <a:path w="150" h="360">
                    <a:moveTo>
                      <a:pt x="15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769" name="Freeform 13"/>
              <p:cNvSpPr/>
              <p:nvPr/>
            </p:nvSpPr>
            <p:spPr>
              <a:xfrm>
                <a:off x="2820" y="13539"/>
                <a:ext cx="180" cy="381"/>
              </a:xfrm>
              <a:custGeom>
                <a:avLst/>
                <a:gdLst/>
                <a:ahLst/>
                <a:cxnLst>
                  <a:cxn ang="0">
                    <a:pos x="0" y="0"/>
                  </a:cxn>
                  <a:cxn ang="0">
                    <a:pos x="180" y="381"/>
                  </a:cxn>
                </a:cxnLst>
                <a:pathLst>
                  <a:path w="180" h="381">
                    <a:moveTo>
                      <a:pt x="0" y="0"/>
                    </a:moveTo>
                    <a:lnTo>
                      <a:pt x="180" y="381"/>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202770" name="Text Box 14"/>
            <p:cNvSpPr txBox="1"/>
            <p:nvPr/>
          </p:nvSpPr>
          <p:spPr>
            <a:xfrm>
              <a:off x="2545" y="3281"/>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202771" name="Oval 15"/>
            <p:cNvSpPr/>
            <p:nvPr/>
          </p:nvSpPr>
          <p:spPr>
            <a:xfrm>
              <a:off x="2523" y="3078"/>
              <a:ext cx="224"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72" name="Text Box 16"/>
            <p:cNvSpPr txBox="1"/>
            <p:nvPr/>
          </p:nvSpPr>
          <p:spPr>
            <a:xfrm>
              <a:off x="2141" y="3281"/>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202773" name="Oval 17"/>
            <p:cNvSpPr/>
            <p:nvPr/>
          </p:nvSpPr>
          <p:spPr>
            <a:xfrm>
              <a:off x="2119" y="3078"/>
              <a:ext cx="224"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74" name="Text Box 18"/>
            <p:cNvSpPr txBox="1"/>
            <p:nvPr/>
          </p:nvSpPr>
          <p:spPr>
            <a:xfrm>
              <a:off x="1063" y="2829"/>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202775" name="Oval 19"/>
            <p:cNvSpPr/>
            <p:nvPr/>
          </p:nvSpPr>
          <p:spPr>
            <a:xfrm>
              <a:off x="1041" y="2626"/>
              <a:ext cx="224" cy="20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02776" name="Text Box 21"/>
            <p:cNvSpPr txBox="1"/>
            <p:nvPr/>
          </p:nvSpPr>
          <p:spPr>
            <a:xfrm>
              <a:off x="1423" y="1686"/>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16</a:t>
              </a:r>
              <a:endParaRPr lang="en-US" altLang="zh-CN" sz="2000" dirty="0">
                <a:latin typeface="Times New Roman" panose="02020603050405020304" pitchFamily="18" charset="0"/>
              </a:endParaRPr>
            </a:p>
          </p:txBody>
        </p:sp>
        <p:grpSp>
          <p:nvGrpSpPr>
            <p:cNvPr id="202777" name="Group 23"/>
            <p:cNvGrpSpPr/>
            <p:nvPr/>
          </p:nvGrpSpPr>
          <p:grpSpPr>
            <a:xfrm>
              <a:off x="2029" y="2360"/>
              <a:ext cx="359" cy="276"/>
              <a:chOff x="3840" y="7455"/>
              <a:chExt cx="480" cy="381"/>
            </a:xfrm>
          </p:grpSpPr>
          <p:sp>
            <p:nvSpPr>
              <p:cNvPr id="202778" name="Freeform 24"/>
              <p:cNvSpPr/>
              <p:nvPr/>
            </p:nvSpPr>
            <p:spPr>
              <a:xfrm>
                <a:off x="3840" y="7461"/>
                <a:ext cx="150" cy="360"/>
              </a:xfrm>
              <a:custGeom>
                <a:avLst/>
                <a:gdLst/>
                <a:ahLst/>
                <a:cxnLst>
                  <a:cxn ang="0">
                    <a:pos x="150" y="0"/>
                  </a:cxn>
                  <a:cxn ang="0">
                    <a:pos x="0" y="360"/>
                  </a:cxn>
                </a:cxnLst>
                <a:pathLst>
                  <a:path w="150" h="360">
                    <a:moveTo>
                      <a:pt x="15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779" name="Freeform 25"/>
              <p:cNvSpPr/>
              <p:nvPr/>
            </p:nvSpPr>
            <p:spPr>
              <a:xfrm>
                <a:off x="4140" y="7455"/>
                <a:ext cx="180" cy="381"/>
              </a:xfrm>
              <a:custGeom>
                <a:avLst/>
                <a:gdLst/>
                <a:ahLst/>
                <a:cxnLst>
                  <a:cxn ang="0">
                    <a:pos x="0" y="0"/>
                  </a:cxn>
                  <a:cxn ang="0">
                    <a:pos x="180" y="381"/>
                  </a:cxn>
                </a:cxnLst>
                <a:pathLst>
                  <a:path w="180" h="381">
                    <a:moveTo>
                      <a:pt x="0" y="0"/>
                    </a:moveTo>
                    <a:lnTo>
                      <a:pt x="180" y="381"/>
                    </a:ln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202780" name="Group 26"/>
            <p:cNvGrpSpPr/>
            <p:nvPr/>
          </p:nvGrpSpPr>
          <p:grpSpPr>
            <a:xfrm>
              <a:off x="1175" y="2360"/>
              <a:ext cx="360" cy="276"/>
              <a:chOff x="2520" y="13539"/>
              <a:chExt cx="480" cy="381"/>
            </a:xfrm>
          </p:grpSpPr>
          <p:sp>
            <p:nvSpPr>
              <p:cNvPr id="202781" name="Freeform 27"/>
              <p:cNvSpPr/>
              <p:nvPr/>
            </p:nvSpPr>
            <p:spPr>
              <a:xfrm>
                <a:off x="2520" y="13560"/>
                <a:ext cx="150" cy="360"/>
              </a:xfrm>
              <a:custGeom>
                <a:avLst/>
                <a:gdLst/>
                <a:ahLst/>
                <a:cxnLst>
                  <a:cxn ang="0">
                    <a:pos x="150" y="0"/>
                  </a:cxn>
                  <a:cxn ang="0">
                    <a:pos x="0" y="360"/>
                  </a:cxn>
                </a:cxnLst>
                <a:pathLst>
                  <a:path w="150" h="360">
                    <a:moveTo>
                      <a:pt x="15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782" name="Freeform 28"/>
              <p:cNvSpPr/>
              <p:nvPr/>
            </p:nvSpPr>
            <p:spPr>
              <a:xfrm>
                <a:off x="2820" y="13539"/>
                <a:ext cx="180" cy="381"/>
              </a:xfrm>
              <a:custGeom>
                <a:avLst/>
                <a:gdLst/>
                <a:ahLst/>
                <a:cxnLst>
                  <a:cxn ang="0">
                    <a:pos x="0" y="0"/>
                  </a:cxn>
                  <a:cxn ang="0">
                    <a:pos x="180" y="381"/>
                  </a:cxn>
                </a:cxnLst>
                <a:pathLst>
                  <a:path w="180" h="381">
                    <a:moveTo>
                      <a:pt x="0" y="0"/>
                    </a:moveTo>
                    <a:lnTo>
                      <a:pt x="180" y="381"/>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202783" name="Freeform 29"/>
            <p:cNvSpPr/>
            <p:nvPr/>
          </p:nvSpPr>
          <p:spPr>
            <a:xfrm>
              <a:off x="2242" y="1878"/>
              <a:ext cx="112" cy="261"/>
            </a:xfrm>
            <a:custGeom>
              <a:avLst/>
              <a:gdLst/>
              <a:ahLst/>
              <a:cxnLst>
                <a:cxn ang="0">
                  <a:pos x="84" y="0"/>
                </a:cxn>
                <a:cxn ang="0">
                  <a:pos x="0" y="189"/>
                </a:cxn>
              </a:cxnLst>
              <a:pathLst>
                <a:path w="150" h="360">
                  <a:moveTo>
                    <a:pt x="15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784" name="Text Box 30"/>
            <p:cNvSpPr txBox="1"/>
            <p:nvPr/>
          </p:nvSpPr>
          <p:spPr>
            <a:xfrm>
              <a:off x="1018" y="2300"/>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785" name="Text Box 31"/>
            <p:cNvSpPr txBox="1"/>
            <p:nvPr/>
          </p:nvSpPr>
          <p:spPr>
            <a:xfrm>
              <a:off x="2107" y="2751"/>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786" name="Text Box 32"/>
            <p:cNvSpPr txBox="1"/>
            <p:nvPr/>
          </p:nvSpPr>
          <p:spPr>
            <a:xfrm>
              <a:off x="1872" y="2300"/>
              <a:ext cx="280"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787" name="Text Box 33"/>
            <p:cNvSpPr txBox="1"/>
            <p:nvPr/>
          </p:nvSpPr>
          <p:spPr>
            <a:xfrm>
              <a:off x="1187" y="1848"/>
              <a:ext cx="280"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788" name="Text Box 34"/>
            <p:cNvSpPr txBox="1"/>
            <p:nvPr/>
          </p:nvSpPr>
          <p:spPr>
            <a:xfrm>
              <a:off x="1400" y="2300"/>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789" name="Text Box 35"/>
            <p:cNvSpPr txBox="1"/>
            <p:nvPr/>
          </p:nvSpPr>
          <p:spPr>
            <a:xfrm>
              <a:off x="2455" y="2749"/>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790" name="Text Box 36"/>
            <p:cNvSpPr txBox="1"/>
            <p:nvPr/>
          </p:nvSpPr>
          <p:spPr>
            <a:xfrm>
              <a:off x="2242" y="2300"/>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791" name="Text Box 37"/>
            <p:cNvSpPr txBox="1"/>
            <p:nvPr/>
          </p:nvSpPr>
          <p:spPr>
            <a:xfrm>
              <a:off x="1921" y="2585"/>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02792" name="Text Box 38"/>
            <p:cNvSpPr txBox="1"/>
            <p:nvPr/>
          </p:nvSpPr>
          <p:spPr>
            <a:xfrm>
              <a:off x="2526" y="2112"/>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202793" name="Text Box 39"/>
            <p:cNvSpPr txBox="1"/>
            <p:nvPr/>
          </p:nvSpPr>
          <p:spPr>
            <a:xfrm>
              <a:off x="1451" y="2571"/>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202794" name="Text Box 40"/>
            <p:cNvSpPr txBox="1"/>
            <p:nvPr/>
          </p:nvSpPr>
          <p:spPr>
            <a:xfrm>
              <a:off x="2133" y="3034"/>
              <a:ext cx="281" cy="337"/>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795" name="Text Box 41"/>
            <p:cNvSpPr txBox="1"/>
            <p:nvPr/>
          </p:nvSpPr>
          <p:spPr>
            <a:xfrm>
              <a:off x="2551" y="3034"/>
              <a:ext cx="281" cy="337"/>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202796" name="Text Box 42"/>
            <p:cNvSpPr txBox="1"/>
            <p:nvPr/>
          </p:nvSpPr>
          <p:spPr>
            <a:xfrm>
              <a:off x="1047" y="2593"/>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202797" name="Text Box 43"/>
            <p:cNvSpPr txBox="1"/>
            <p:nvPr/>
          </p:nvSpPr>
          <p:spPr>
            <a:xfrm>
              <a:off x="1634" y="2133"/>
              <a:ext cx="281" cy="337"/>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sp>
          <p:nvSpPr>
            <p:cNvPr id="202798" name="Text Box 46"/>
            <p:cNvSpPr txBox="1"/>
            <p:nvPr/>
          </p:nvSpPr>
          <p:spPr>
            <a:xfrm>
              <a:off x="2321" y="2625"/>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02799" name="Text Box 49"/>
            <p:cNvSpPr txBox="1"/>
            <p:nvPr/>
          </p:nvSpPr>
          <p:spPr>
            <a:xfrm>
              <a:off x="2108" y="2152"/>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202800" name="Text Box 52"/>
            <p:cNvSpPr txBox="1"/>
            <p:nvPr/>
          </p:nvSpPr>
          <p:spPr>
            <a:xfrm>
              <a:off x="1243" y="2174"/>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202801" name="Text Box 55"/>
            <p:cNvSpPr txBox="1"/>
            <p:nvPr/>
          </p:nvSpPr>
          <p:spPr>
            <a:xfrm>
              <a:off x="2321" y="1664"/>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
          <p:nvSpPr>
            <p:cNvPr id="202802" name="Freeform 57"/>
            <p:cNvSpPr/>
            <p:nvPr/>
          </p:nvSpPr>
          <p:spPr>
            <a:xfrm>
              <a:off x="2467" y="1883"/>
              <a:ext cx="123" cy="271"/>
            </a:xfrm>
            <a:custGeom>
              <a:avLst/>
              <a:gdLst/>
              <a:ahLst/>
              <a:cxnLst>
                <a:cxn ang="0">
                  <a:pos x="0" y="0"/>
                </a:cxn>
                <a:cxn ang="0">
                  <a:pos x="92" y="196"/>
                </a:cxn>
              </a:cxnLst>
              <a:pathLst>
                <a:path w="165" h="375">
                  <a:moveTo>
                    <a:pt x="0" y="0"/>
                  </a:moveTo>
                  <a:lnTo>
                    <a:pt x="16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803" name="Text Box 58"/>
            <p:cNvSpPr txBox="1"/>
            <p:nvPr/>
          </p:nvSpPr>
          <p:spPr>
            <a:xfrm>
              <a:off x="1647" y="2345"/>
              <a:ext cx="188" cy="23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G</a:t>
              </a:r>
              <a:endParaRPr lang="en-US" altLang="zh-CN" sz="2000" dirty="0">
                <a:latin typeface="Times New Roman" panose="02020603050405020304" pitchFamily="18" charset="0"/>
              </a:endParaRPr>
            </a:p>
          </p:txBody>
        </p:sp>
        <p:sp>
          <p:nvSpPr>
            <p:cNvPr id="202804" name="Freeform 60"/>
            <p:cNvSpPr/>
            <p:nvPr/>
          </p:nvSpPr>
          <p:spPr>
            <a:xfrm>
              <a:off x="1355" y="1892"/>
              <a:ext cx="112" cy="260"/>
            </a:xfrm>
            <a:custGeom>
              <a:avLst/>
              <a:gdLst/>
              <a:ahLst/>
              <a:cxnLst>
                <a:cxn ang="0">
                  <a:pos x="84" y="0"/>
                </a:cxn>
                <a:cxn ang="0">
                  <a:pos x="0" y="188"/>
                </a:cxn>
              </a:cxnLst>
              <a:pathLst>
                <a:path w="150" h="360">
                  <a:moveTo>
                    <a:pt x="15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805" name="Freeform 61"/>
            <p:cNvSpPr/>
            <p:nvPr/>
          </p:nvSpPr>
          <p:spPr>
            <a:xfrm>
              <a:off x="1580" y="1887"/>
              <a:ext cx="134" cy="276"/>
            </a:xfrm>
            <a:custGeom>
              <a:avLst/>
              <a:gdLst/>
              <a:ahLst/>
              <a:cxnLst>
                <a:cxn ang="0">
                  <a:pos x="0" y="0"/>
                </a:cxn>
                <a:cxn ang="0">
                  <a:pos x="100" y="200"/>
                </a:cxn>
              </a:cxnLst>
              <a:pathLst>
                <a:path w="180" h="381">
                  <a:moveTo>
                    <a:pt x="0" y="0"/>
                  </a:moveTo>
                  <a:lnTo>
                    <a:pt x="180" y="38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806" name="Text Box 62"/>
            <p:cNvSpPr txBox="1"/>
            <p:nvPr/>
          </p:nvSpPr>
          <p:spPr>
            <a:xfrm>
              <a:off x="2062" y="1848"/>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807" name="Text Box 63"/>
            <p:cNvSpPr txBox="1"/>
            <p:nvPr/>
          </p:nvSpPr>
          <p:spPr>
            <a:xfrm>
              <a:off x="1580" y="1848"/>
              <a:ext cx="280"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808" name="Text Box 64"/>
            <p:cNvSpPr txBox="1"/>
            <p:nvPr/>
          </p:nvSpPr>
          <p:spPr>
            <a:xfrm>
              <a:off x="2467" y="1848"/>
              <a:ext cx="280"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202809" name="Text Box 66"/>
            <p:cNvSpPr txBox="1"/>
            <p:nvPr/>
          </p:nvSpPr>
          <p:spPr>
            <a:xfrm>
              <a:off x="1872" y="1056"/>
              <a:ext cx="188" cy="23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28</a:t>
              </a:r>
              <a:endParaRPr lang="en-US" altLang="zh-CN" sz="2000" dirty="0">
                <a:latin typeface="Times New Roman" panose="02020603050405020304" pitchFamily="18" charset="0"/>
              </a:endParaRPr>
            </a:p>
          </p:txBody>
        </p:sp>
        <p:sp>
          <p:nvSpPr>
            <p:cNvPr id="202810" name="Freeform 68"/>
            <p:cNvSpPr/>
            <p:nvPr/>
          </p:nvSpPr>
          <p:spPr>
            <a:xfrm>
              <a:off x="1580" y="1242"/>
              <a:ext cx="325" cy="456"/>
            </a:xfrm>
            <a:custGeom>
              <a:avLst/>
              <a:gdLst/>
              <a:ahLst/>
              <a:cxnLst>
                <a:cxn ang="0">
                  <a:pos x="243" y="0"/>
                </a:cxn>
                <a:cxn ang="0">
                  <a:pos x="0" y="330"/>
                </a:cxn>
              </a:cxnLst>
              <a:pathLst>
                <a:path w="435" h="630">
                  <a:moveTo>
                    <a:pt x="435" y="0"/>
                  </a:moveTo>
                  <a:lnTo>
                    <a:pt x="0" y="6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811" name="Freeform 69"/>
            <p:cNvSpPr/>
            <p:nvPr/>
          </p:nvSpPr>
          <p:spPr>
            <a:xfrm flipV="1">
              <a:off x="2029" y="1234"/>
              <a:ext cx="325" cy="456"/>
            </a:xfrm>
            <a:custGeom>
              <a:avLst/>
              <a:gdLst/>
              <a:ahLst/>
              <a:cxnLst>
                <a:cxn ang="0">
                  <a:pos x="243" y="0"/>
                </a:cxn>
                <a:cxn ang="0">
                  <a:pos x="0" y="330"/>
                </a:cxn>
              </a:cxnLst>
              <a:pathLst>
                <a:path w="435" h="630">
                  <a:moveTo>
                    <a:pt x="435" y="0"/>
                  </a:moveTo>
                  <a:lnTo>
                    <a:pt x="0" y="6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02812" name="Text Box 70"/>
            <p:cNvSpPr txBox="1"/>
            <p:nvPr/>
          </p:nvSpPr>
          <p:spPr>
            <a:xfrm>
              <a:off x="1512" y="1282"/>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202813" name="Text Box 71"/>
            <p:cNvSpPr txBox="1"/>
            <p:nvPr/>
          </p:nvSpPr>
          <p:spPr>
            <a:xfrm>
              <a:off x="2141" y="1282"/>
              <a:ext cx="281" cy="33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grpSp>
      <p:sp>
        <p:nvSpPr>
          <p:cNvPr id="111688" name="Text Box 72"/>
          <p:cNvSpPr txBox="1"/>
          <p:nvPr/>
        </p:nvSpPr>
        <p:spPr>
          <a:xfrm>
            <a:off x="3851275" y="2205038"/>
            <a:ext cx="1711325" cy="2754312"/>
          </a:xfrm>
          <a:prstGeom prst="rect">
            <a:avLst/>
          </a:prstGeom>
          <a:noFill/>
          <a:ln w="9525">
            <a:noFill/>
          </a:ln>
        </p:spPr>
        <p:txBody>
          <a:bodyPr anchor="t" anchorCtr="0"/>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A</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100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B</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11</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C</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011</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D</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1011</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E</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1010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F</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000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G</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01</a:t>
            </a:r>
            <a:endParaRPr lang="en-US" altLang="zh-CN" b="1" dirty="0">
              <a:solidFill>
                <a:schemeClr val="folHlink"/>
              </a:solidFill>
              <a:latin typeface="Times New Roman" panose="02020603050405020304" pitchFamily="18" charset="0"/>
            </a:endParaRPr>
          </a:p>
        </p:txBody>
      </p:sp>
      <p:sp>
        <p:nvSpPr>
          <p:cNvPr id="202815" name="Rectangle 74"/>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哈夫曼编码</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grpSp>
        <p:nvGrpSpPr>
          <p:cNvPr id="30" name="Group 150"/>
          <p:cNvGrpSpPr/>
          <p:nvPr/>
        </p:nvGrpSpPr>
        <p:grpSpPr>
          <a:xfrm>
            <a:off x="6011863" y="476250"/>
            <a:ext cx="2640012" cy="2314575"/>
            <a:chOff x="3190" y="2862"/>
            <a:chExt cx="1663" cy="1458"/>
          </a:xfrm>
        </p:grpSpPr>
        <p:grpSp>
          <p:nvGrpSpPr>
            <p:cNvPr id="202817" name="Group 151"/>
            <p:cNvGrpSpPr/>
            <p:nvPr/>
          </p:nvGrpSpPr>
          <p:grpSpPr>
            <a:xfrm>
              <a:off x="3190" y="3238"/>
              <a:ext cx="901" cy="1082"/>
              <a:chOff x="3441" y="1789"/>
              <a:chExt cx="901" cy="1082"/>
            </a:xfrm>
          </p:grpSpPr>
          <p:grpSp>
            <p:nvGrpSpPr>
              <p:cNvPr id="202818" name="Group 152"/>
              <p:cNvGrpSpPr/>
              <p:nvPr/>
            </p:nvGrpSpPr>
            <p:grpSpPr>
              <a:xfrm>
                <a:off x="3636" y="2095"/>
                <a:ext cx="706" cy="776"/>
                <a:chOff x="1633" y="2900"/>
                <a:chExt cx="706" cy="776"/>
              </a:xfrm>
            </p:grpSpPr>
            <p:sp>
              <p:nvSpPr>
                <p:cNvPr id="202819" name="Oval 153"/>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202820" name="Group 154"/>
                <p:cNvGrpSpPr/>
                <p:nvPr/>
              </p:nvGrpSpPr>
              <p:grpSpPr>
                <a:xfrm>
                  <a:off x="1832" y="3217"/>
                  <a:ext cx="507" cy="459"/>
                  <a:chOff x="1596" y="1881"/>
                  <a:chExt cx="507" cy="459"/>
                </a:xfrm>
              </p:grpSpPr>
              <p:sp>
                <p:nvSpPr>
                  <p:cNvPr id="202821" name="Oval 155"/>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202822" name="Oval 156"/>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202823" name="Oval 157"/>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202824" name="Line 158"/>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202825" name="Line 159"/>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202826" name="Oval 160"/>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202827" name="Line 161"/>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202828" name="Line 162"/>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202829" name="Oval 163"/>
              <p:cNvSpPr/>
              <p:nvPr/>
            </p:nvSpPr>
            <p:spPr>
              <a:xfrm>
                <a:off x="3441" y="207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202830" name="Oval 164"/>
              <p:cNvSpPr/>
              <p:nvPr/>
            </p:nvSpPr>
            <p:spPr>
              <a:xfrm>
                <a:off x="3693" y="178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42</a:t>
                </a:r>
                <a:endParaRPr lang="en-US" altLang="zh-CN" sz="2000" b="1" dirty="0">
                  <a:solidFill>
                    <a:srgbClr val="990000"/>
                  </a:solidFill>
                  <a:latin typeface="Times New Roman" panose="02020603050405020304" pitchFamily="18" charset="0"/>
                </a:endParaRPr>
              </a:p>
            </p:txBody>
          </p:sp>
          <p:sp>
            <p:nvSpPr>
              <p:cNvPr id="202831" name="Line 165"/>
              <p:cNvSpPr/>
              <p:nvPr/>
            </p:nvSpPr>
            <p:spPr>
              <a:xfrm flipH="1">
                <a:off x="3612" y="1933"/>
                <a:ext cx="100" cy="167"/>
              </a:xfrm>
              <a:prstGeom prst="line">
                <a:avLst/>
              </a:prstGeom>
              <a:ln w="9525" cap="flat" cmpd="sng">
                <a:solidFill>
                  <a:schemeClr val="hlink"/>
                </a:solidFill>
                <a:prstDash val="solid"/>
                <a:round/>
                <a:headEnd type="none" w="med" len="med"/>
                <a:tailEnd type="none" w="med" len="med"/>
              </a:ln>
            </p:spPr>
          </p:sp>
          <p:sp>
            <p:nvSpPr>
              <p:cNvPr id="202832" name="Line 166"/>
              <p:cNvSpPr/>
              <p:nvPr/>
            </p:nvSpPr>
            <p:spPr>
              <a:xfrm>
                <a:off x="3823" y="1955"/>
                <a:ext cx="78" cy="156"/>
              </a:xfrm>
              <a:prstGeom prst="line">
                <a:avLst/>
              </a:prstGeom>
              <a:ln w="9525" cap="flat" cmpd="sng">
                <a:solidFill>
                  <a:schemeClr val="hlink"/>
                </a:solidFill>
                <a:prstDash val="solid"/>
                <a:round/>
                <a:headEnd type="none" w="med" len="med"/>
                <a:tailEnd type="none" w="med" len="med"/>
              </a:ln>
            </p:spPr>
          </p:sp>
        </p:grpSp>
        <p:grpSp>
          <p:nvGrpSpPr>
            <p:cNvPr id="202833" name="Group 167"/>
            <p:cNvGrpSpPr/>
            <p:nvPr/>
          </p:nvGrpSpPr>
          <p:grpSpPr>
            <a:xfrm>
              <a:off x="3949" y="3256"/>
              <a:ext cx="904" cy="1064"/>
              <a:chOff x="3309" y="2529"/>
              <a:chExt cx="904" cy="1064"/>
            </a:xfrm>
          </p:grpSpPr>
          <p:sp>
            <p:nvSpPr>
              <p:cNvPr id="202834" name="Oval 168"/>
              <p:cNvSpPr/>
              <p:nvPr/>
            </p:nvSpPr>
            <p:spPr>
              <a:xfrm>
                <a:off x="3309" y="2856"/>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grpSp>
            <p:nvGrpSpPr>
              <p:cNvPr id="202835" name="Group 169"/>
              <p:cNvGrpSpPr/>
              <p:nvPr/>
            </p:nvGrpSpPr>
            <p:grpSpPr>
              <a:xfrm>
                <a:off x="3525" y="2852"/>
                <a:ext cx="688" cy="741"/>
                <a:chOff x="3643" y="814"/>
                <a:chExt cx="688" cy="741"/>
              </a:xfrm>
            </p:grpSpPr>
            <p:sp>
              <p:nvSpPr>
                <p:cNvPr id="202836" name="Oval 170"/>
                <p:cNvSpPr/>
                <p:nvPr/>
              </p:nvSpPr>
              <p:spPr>
                <a:xfrm>
                  <a:off x="3643" y="107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grpSp>
              <p:nvGrpSpPr>
                <p:cNvPr id="202837" name="Group 171"/>
                <p:cNvGrpSpPr/>
                <p:nvPr/>
              </p:nvGrpSpPr>
              <p:grpSpPr>
                <a:xfrm>
                  <a:off x="3824" y="1096"/>
                  <a:ext cx="507" cy="459"/>
                  <a:chOff x="1596" y="1881"/>
                  <a:chExt cx="507" cy="459"/>
                </a:xfrm>
              </p:grpSpPr>
              <p:sp>
                <p:nvSpPr>
                  <p:cNvPr id="202838" name="Oval 172"/>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202839" name="Oval 173"/>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202840" name="Oval 174"/>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202841" name="Line 175"/>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202842" name="Line 176"/>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202843" name="Oval 177"/>
                <p:cNvSpPr/>
                <p:nvPr/>
              </p:nvSpPr>
              <p:spPr>
                <a:xfrm>
                  <a:off x="3861" y="81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202844" name="Line 178"/>
                <p:cNvSpPr/>
                <p:nvPr/>
              </p:nvSpPr>
              <p:spPr>
                <a:xfrm flipH="1">
                  <a:off x="3800" y="967"/>
                  <a:ext cx="78" cy="155"/>
                </a:xfrm>
                <a:prstGeom prst="line">
                  <a:avLst/>
                </a:prstGeom>
                <a:ln w="9525" cap="flat" cmpd="sng">
                  <a:solidFill>
                    <a:schemeClr val="hlink"/>
                  </a:solidFill>
                  <a:prstDash val="solid"/>
                  <a:round/>
                  <a:headEnd type="none" w="med" len="med"/>
                  <a:tailEnd type="none" w="med" len="med"/>
                </a:ln>
              </p:spPr>
            </p:sp>
            <p:sp>
              <p:nvSpPr>
                <p:cNvPr id="202845" name="Line 179"/>
                <p:cNvSpPr/>
                <p:nvPr/>
              </p:nvSpPr>
              <p:spPr>
                <a:xfrm>
                  <a:off x="4001" y="978"/>
                  <a:ext cx="66" cy="133"/>
                </a:xfrm>
                <a:prstGeom prst="line">
                  <a:avLst/>
                </a:prstGeom>
                <a:ln w="9525" cap="flat" cmpd="sng">
                  <a:solidFill>
                    <a:schemeClr val="hlink"/>
                  </a:solidFill>
                  <a:prstDash val="solid"/>
                  <a:round/>
                  <a:headEnd type="none" w="med" len="med"/>
                  <a:tailEnd type="none" w="med" len="med"/>
                </a:ln>
              </p:spPr>
            </p:sp>
          </p:grpSp>
          <p:sp>
            <p:nvSpPr>
              <p:cNvPr id="202846" name="Oval 180"/>
              <p:cNvSpPr/>
              <p:nvPr/>
            </p:nvSpPr>
            <p:spPr>
              <a:xfrm>
                <a:off x="3539" y="252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58</a:t>
                </a:r>
                <a:endParaRPr lang="en-US" altLang="zh-CN" sz="2000" b="1" dirty="0">
                  <a:solidFill>
                    <a:srgbClr val="990000"/>
                  </a:solidFill>
                  <a:latin typeface="Times New Roman" panose="02020603050405020304" pitchFamily="18" charset="0"/>
                </a:endParaRPr>
              </a:p>
            </p:txBody>
          </p:sp>
          <p:sp>
            <p:nvSpPr>
              <p:cNvPr id="202847" name="Line 181"/>
              <p:cNvSpPr/>
              <p:nvPr/>
            </p:nvSpPr>
            <p:spPr>
              <a:xfrm flipH="1">
                <a:off x="3467" y="2711"/>
                <a:ext cx="111" cy="167"/>
              </a:xfrm>
              <a:prstGeom prst="line">
                <a:avLst/>
              </a:prstGeom>
              <a:ln w="9525" cap="flat" cmpd="sng">
                <a:solidFill>
                  <a:schemeClr val="hlink"/>
                </a:solidFill>
                <a:prstDash val="solid"/>
                <a:round/>
                <a:headEnd type="none" w="med" len="med"/>
                <a:tailEnd type="none" w="med" len="med"/>
              </a:ln>
            </p:spPr>
          </p:sp>
          <p:sp>
            <p:nvSpPr>
              <p:cNvPr id="202848" name="Line 182"/>
              <p:cNvSpPr/>
              <p:nvPr/>
            </p:nvSpPr>
            <p:spPr>
              <a:xfrm>
                <a:off x="3678" y="2689"/>
                <a:ext cx="100" cy="166"/>
              </a:xfrm>
              <a:prstGeom prst="line">
                <a:avLst/>
              </a:prstGeom>
              <a:ln w="9525" cap="flat" cmpd="sng">
                <a:solidFill>
                  <a:schemeClr val="hlink"/>
                </a:solidFill>
                <a:prstDash val="solid"/>
                <a:round/>
                <a:headEnd type="none" w="med" len="med"/>
                <a:tailEnd type="none" w="med" len="med"/>
              </a:ln>
            </p:spPr>
          </p:sp>
        </p:grpSp>
        <p:sp>
          <p:nvSpPr>
            <p:cNvPr id="202849" name="Oval 183"/>
            <p:cNvSpPr/>
            <p:nvPr/>
          </p:nvSpPr>
          <p:spPr>
            <a:xfrm>
              <a:off x="3805" y="2862"/>
              <a:ext cx="245" cy="256"/>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100</a:t>
              </a:r>
              <a:endParaRPr lang="en-US" altLang="zh-CN" sz="2000" b="1" dirty="0">
                <a:solidFill>
                  <a:srgbClr val="990000"/>
                </a:solidFill>
                <a:latin typeface="Times New Roman" panose="02020603050405020304" pitchFamily="18" charset="0"/>
              </a:endParaRPr>
            </a:p>
          </p:txBody>
        </p:sp>
        <p:sp>
          <p:nvSpPr>
            <p:cNvPr id="202850" name="Line 184"/>
            <p:cNvSpPr/>
            <p:nvPr/>
          </p:nvSpPr>
          <p:spPr>
            <a:xfrm flipH="1">
              <a:off x="3634" y="3100"/>
              <a:ext cx="222" cy="166"/>
            </a:xfrm>
            <a:prstGeom prst="line">
              <a:avLst/>
            </a:prstGeom>
            <a:ln w="9525" cap="flat" cmpd="sng">
              <a:solidFill>
                <a:schemeClr val="hlink"/>
              </a:solidFill>
              <a:prstDash val="solid"/>
              <a:round/>
              <a:headEnd type="none" w="med" len="med"/>
              <a:tailEnd type="none" w="med" len="med"/>
            </a:ln>
          </p:spPr>
        </p:sp>
        <p:sp>
          <p:nvSpPr>
            <p:cNvPr id="202851" name="Line 185"/>
            <p:cNvSpPr/>
            <p:nvPr/>
          </p:nvSpPr>
          <p:spPr>
            <a:xfrm>
              <a:off x="3978" y="3100"/>
              <a:ext cx="245" cy="200"/>
            </a:xfrm>
            <a:prstGeom prst="line">
              <a:avLst/>
            </a:prstGeom>
            <a:ln w="9525" cap="flat" cmpd="sng">
              <a:solidFill>
                <a:schemeClr val="hlink"/>
              </a:solidFill>
              <a:prstDash val="solid"/>
              <a:round/>
              <a:headEnd type="none" w="med" len="med"/>
              <a:tailEnd type="none" w="med" len="med"/>
            </a:ln>
          </p:spPr>
        </p:sp>
      </p:grpSp>
      <p:sp>
        <p:nvSpPr>
          <p:cNvPr id="2" name="Text Box 72"/>
          <p:cNvSpPr txBox="1"/>
          <p:nvPr/>
        </p:nvSpPr>
        <p:spPr>
          <a:xfrm>
            <a:off x="6443663" y="3213100"/>
            <a:ext cx="2016125" cy="3168650"/>
          </a:xfrm>
          <a:prstGeom prst="rect">
            <a:avLst/>
          </a:prstGeom>
          <a:noFill/>
          <a:ln w="9525">
            <a:noFill/>
          </a:ln>
        </p:spPr>
        <p:txBody>
          <a:bodyPr anchor="t" anchorCtr="0"/>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23</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11</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5</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0110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3</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0111</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29</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14</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7</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1110</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b="1" dirty="0">
                <a:solidFill>
                  <a:schemeClr val="folHlink"/>
                </a:solidFill>
                <a:latin typeface="Times New Roman" panose="02020603050405020304" pitchFamily="18" charset="0"/>
              </a:rPr>
              <a:t>8</a:t>
            </a:r>
            <a:r>
              <a:rPr lang="zh-CN" altLang="en-US" b="1" dirty="0">
                <a:solidFill>
                  <a:schemeClr val="folHlink"/>
                </a:solidFill>
                <a:latin typeface="Times New Roman" panose="02020603050405020304" pitchFamily="18" charset="0"/>
              </a:rPr>
              <a:t>：</a:t>
            </a:r>
            <a:r>
              <a:rPr lang="en-US" altLang="zh-CN" b="1" dirty="0">
                <a:solidFill>
                  <a:schemeClr val="folHlink"/>
                </a:solidFill>
                <a:latin typeface="Times New Roman" panose="02020603050405020304" pitchFamily="18" charset="0"/>
              </a:rPr>
              <a:t>1111</a:t>
            </a:r>
            <a:endParaRPr lang="en-US" altLang="zh-CN" b="1"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88"/>
                                        </p:tgtEl>
                                        <p:attrNameLst>
                                          <p:attrName>style.visibility</p:attrName>
                                        </p:attrNameLst>
                                      </p:cBhvr>
                                      <p:to>
                                        <p:strVal val="visible"/>
                                      </p:to>
                                    </p:set>
                                    <p:anim calcmode="lin" valueType="num">
                                      <p:cBhvr additive="base">
                                        <p:cTn id="7" dur="500" fill="hold"/>
                                        <p:tgtEl>
                                          <p:spTgt spid="111688"/>
                                        </p:tgtEl>
                                        <p:attrNameLst>
                                          <p:attrName>ppt_x</p:attrName>
                                        </p:attrNameLst>
                                      </p:cBhvr>
                                      <p:tavLst>
                                        <p:tav tm="0">
                                          <p:val>
                                            <p:strVal val="1+#ppt_w/2"/>
                                          </p:val>
                                        </p:tav>
                                        <p:tav tm="100000">
                                          <p:val>
                                            <p:strVal val="#ppt_x"/>
                                          </p:val>
                                        </p:tav>
                                      </p:tavLst>
                                    </p:anim>
                                    <p:anim calcmode="lin" valueType="num">
                                      <p:cBhvr additive="base">
                                        <p:cTn id="8" dur="500" fill="hold"/>
                                        <p:tgtEl>
                                          <p:spTgt spid="1116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88" grpId="0"/>
      <p:bldP spid="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Rectangle 4"/>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哈夫曼编码</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112645" name="Rectangle 5"/>
          <p:cNvSpPr>
            <a:spLocks noGrp="1"/>
          </p:cNvSpPr>
          <p:nvPr>
            <p:ph type="body" idx="4294967295"/>
          </p:nvPr>
        </p:nvSpPr>
        <p:spPr>
          <a:xfrm>
            <a:off x="1012825" y="1752600"/>
            <a:ext cx="7554913" cy="3879850"/>
          </a:xfrm>
        </p:spPr>
        <p:txBody>
          <a:bodyPr vert="horz" wrap="square" lIns="91440" tIns="45720" rIns="91440" bIns="45720" anchor="t" anchorCtr="0"/>
          <a:p>
            <a:pPr eaLnBrk="1" hangingPunct="1"/>
            <a:r>
              <a:rPr lang="en-US" altLang="zh-CN" b="1" dirty="0">
                <a:solidFill>
                  <a:schemeClr val="folHlink"/>
                </a:solidFill>
                <a:latin typeface="幼圆" panose="02010509060101010101" pitchFamily="49" charset="-122"/>
                <a:ea typeface="幼圆" panose="02010509060101010101" pitchFamily="49" charset="-122"/>
              </a:rPr>
              <a:t>Huffman</a:t>
            </a:r>
            <a:r>
              <a:rPr lang="zh-CN" altLang="en-US" b="1" dirty="0">
                <a:solidFill>
                  <a:schemeClr val="folHlink"/>
                </a:solidFill>
                <a:latin typeface="幼圆" panose="02010509060101010101" pitchFamily="49" charset="-122"/>
                <a:ea typeface="幼圆" panose="02010509060101010101" pitchFamily="49" charset="-122"/>
              </a:rPr>
              <a:t>树</a:t>
            </a:r>
            <a:r>
              <a:rPr lang="zh-CN" altLang="en-US" dirty="0"/>
              <a:t>中，</a:t>
            </a:r>
            <a:r>
              <a:rPr lang="zh-CN" altLang="en-US" b="1" dirty="0"/>
              <a:t>一定没有度为</a:t>
            </a:r>
            <a:r>
              <a:rPr lang="zh-CN" altLang="en-US" b="1" dirty="0">
                <a:solidFill>
                  <a:schemeClr val="folHlink"/>
                </a:solidFill>
                <a:latin typeface="幼圆" panose="02010509060101010101" pitchFamily="49" charset="-122"/>
                <a:ea typeface="幼圆" panose="02010509060101010101" pitchFamily="49" charset="-122"/>
              </a:rPr>
              <a:t>１</a:t>
            </a:r>
            <a:r>
              <a:rPr lang="zh-CN" altLang="en-US" b="1" dirty="0"/>
              <a:t>的结点（称为严格或正则二叉树），因此有</a:t>
            </a:r>
            <a:r>
              <a:rPr lang="en-US" altLang="zh-CN" b="1" dirty="0">
                <a:solidFill>
                  <a:schemeClr val="folHlink"/>
                </a:solidFill>
                <a:latin typeface="幼圆" panose="02010509060101010101" pitchFamily="49" charset="-122"/>
                <a:ea typeface="幼圆" panose="02010509060101010101" pitchFamily="49" charset="-122"/>
              </a:rPr>
              <a:t>n</a:t>
            </a:r>
            <a:r>
              <a:rPr lang="zh-CN" altLang="en-US" b="1" dirty="0"/>
              <a:t>个结点的</a:t>
            </a:r>
            <a:r>
              <a:rPr lang="en-US" altLang="zh-CN" b="1" dirty="0"/>
              <a:t>Huffman</a:t>
            </a:r>
            <a:r>
              <a:rPr lang="zh-CN" altLang="en-US" b="1" dirty="0"/>
              <a:t>树，一定有</a:t>
            </a:r>
            <a:r>
              <a:rPr lang="en-US" altLang="zh-CN" b="1" dirty="0">
                <a:solidFill>
                  <a:schemeClr val="folHlink"/>
                </a:solidFill>
                <a:latin typeface="幼圆" panose="02010509060101010101" pitchFamily="49" charset="-122"/>
                <a:ea typeface="幼圆" panose="02010509060101010101" pitchFamily="49" charset="-122"/>
              </a:rPr>
              <a:t>2n-1</a:t>
            </a:r>
            <a:r>
              <a:rPr lang="zh-CN" altLang="en-US" b="1" dirty="0"/>
              <a:t>个结点。</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5">
                                            <p:txEl>
                                              <p:charRg st="0" end="62"/>
                                            </p:txEl>
                                          </p:spTgt>
                                        </p:tgtEl>
                                        <p:attrNameLst>
                                          <p:attrName>style.visibility</p:attrName>
                                        </p:attrNameLst>
                                      </p:cBhvr>
                                      <p:to>
                                        <p:strVal val="visible"/>
                                      </p:to>
                                    </p:set>
                                    <p:anim calcmode="lin" valueType="num">
                                      <p:cBhvr additive="base">
                                        <p:cTn id="7" dur="500" fill="hold"/>
                                        <p:tgtEl>
                                          <p:spTgt spid="112645">
                                            <p:txEl>
                                              <p:charRg st="0" end="6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5">
                                            <p:txEl>
                                              <p:charRg st="0" end="6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49" name="Rectangle 2"/>
          <p:cNvSpPr>
            <a:spLocks noGrp="1"/>
          </p:cNvSpPr>
          <p:nvPr>
            <p:ph type="title" idx="4294967295"/>
          </p:nvPr>
        </p:nvSpPr>
        <p:spPr/>
        <p:txBody>
          <a:bodyPr vert="horz" wrap="square" lIns="91440" tIns="45720" rIns="91440" bIns="45720" anchor="ctr" anchorCtr="0"/>
          <a:p>
            <a:pPr eaLnBrk="1" hangingPunct="1"/>
            <a:r>
              <a:rPr lang="zh-CN" altLang="en-US" dirty="0"/>
              <a:t>算法设计</a:t>
            </a:r>
            <a:endParaRPr lang="zh-CN" altLang="en-US" dirty="0"/>
          </a:p>
        </p:txBody>
      </p:sp>
      <p:sp>
        <p:nvSpPr>
          <p:cNvPr id="206850" name="Rectangle 3"/>
          <p:cNvSpPr>
            <a:spLocks noGrp="1"/>
          </p:cNvSpPr>
          <p:nvPr>
            <p:ph type="body" idx="4294967295"/>
          </p:nvPr>
        </p:nvSpPr>
        <p:spPr>
          <a:xfrm>
            <a:off x="827088" y="1557338"/>
            <a:ext cx="7958137" cy="4319587"/>
          </a:xfrm>
        </p:spPr>
        <p:txBody>
          <a:bodyPr vert="horz" wrap="square" lIns="91440" tIns="45720" rIns="91440" bIns="45720" anchor="t" anchorCtr="0"/>
          <a:p>
            <a:pPr eaLnBrk="1" hangingPunct="1"/>
            <a:r>
              <a:rPr lang="zh-CN" altLang="en-US" b="1" dirty="0">
                <a:solidFill>
                  <a:schemeClr val="folHlink"/>
                </a:solidFill>
                <a:ea typeface="幼圆" panose="02010509060101010101" pitchFamily="49" charset="-122"/>
              </a:rPr>
              <a:t>以二叉链表作存储结构，试编写求二叉树深度的算法。</a:t>
            </a:r>
            <a:endParaRPr lang="zh-CN" altLang="en-US" b="1" dirty="0">
              <a:solidFill>
                <a:schemeClr val="folHlink"/>
              </a:solidFill>
              <a:ea typeface="幼圆" panose="02010509060101010101" pitchFamily="49" charset="-122"/>
            </a:endParaRPr>
          </a:p>
          <a:p>
            <a:pPr eaLnBrk="1" hangingPunct="1"/>
            <a:r>
              <a:rPr lang="zh-CN" altLang="en-US" b="1" dirty="0">
                <a:solidFill>
                  <a:schemeClr val="folHlink"/>
                </a:solidFill>
                <a:ea typeface="幼圆" panose="02010509060101010101" pitchFamily="49" charset="-122"/>
              </a:rPr>
              <a:t>以二叉链表作为存储结构，试编写求二叉树中叶子数的算法。</a:t>
            </a:r>
            <a:endParaRPr lang="zh-CN" altLang="en-US" b="1" dirty="0">
              <a:solidFill>
                <a:schemeClr val="folHlink"/>
              </a:solidFill>
              <a:ea typeface="幼圆" panose="02010509060101010101" pitchFamily="49" charset="-122"/>
            </a:endParaRPr>
          </a:p>
          <a:p>
            <a:pPr eaLnBrk="1" hangingPunct="1"/>
            <a:r>
              <a:rPr lang="zh-CN" altLang="en-US" b="1" dirty="0">
                <a:solidFill>
                  <a:schemeClr val="folHlink"/>
                </a:solidFill>
                <a:latin typeface="幼圆" panose="02010509060101010101" pitchFamily="49" charset="-122"/>
                <a:ea typeface="幼圆" panose="02010509060101010101" pitchFamily="49" charset="-122"/>
              </a:rPr>
              <a:t>以二叉链表作为存储结构，设计算法求二叉树</a:t>
            </a:r>
            <a:r>
              <a:rPr lang="en-US" altLang="zh-CN" b="1" dirty="0">
                <a:solidFill>
                  <a:schemeClr val="folHlink"/>
                </a:solidFill>
                <a:latin typeface="幼圆" panose="02010509060101010101" pitchFamily="49" charset="-122"/>
                <a:ea typeface="幼圆" panose="02010509060101010101" pitchFamily="49" charset="-122"/>
              </a:rPr>
              <a:t>T</a:t>
            </a:r>
            <a:r>
              <a:rPr lang="zh-CN" altLang="en-US" b="1" dirty="0">
                <a:solidFill>
                  <a:schemeClr val="folHlink"/>
                </a:solidFill>
                <a:latin typeface="幼圆" panose="02010509060101010101" pitchFamily="49" charset="-122"/>
                <a:ea typeface="幼圆" panose="02010509060101010101" pitchFamily="49" charset="-122"/>
              </a:rPr>
              <a:t>中的结点数。</a:t>
            </a:r>
            <a:endParaRPr lang="zh-CN" altLang="en-US" b="1" dirty="0">
              <a:solidFill>
                <a:schemeClr val="folHlink"/>
              </a:solidFill>
              <a:latin typeface="幼圆" panose="02010509060101010101" pitchFamily="49" charset="-122"/>
              <a:ea typeface="幼圆" panose="02010509060101010101" pitchFamily="49" charset="-122"/>
            </a:endParaRPr>
          </a:p>
          <a:p>
            <a:pPr eaLnBrk="1" hangingPunct="1"/>
            <a:r>
              <a:rPr lang="zh-CN" altLang="en-US" b="1" dirty="0">
                <a:solidFill>
                  <a:schemeClr val="folHlink"/>
                </a:solidFill>
                <a:ea typeface="幼圆" panose="02010509060101010101" pitchFamily="49" charset="-122"/>
              </a:rPr>
              <a:t>以二叉链表作为存储结构，设计算法交换二叉树中所有结点的左、右子树。</a:t>
            </a:r>
            <a:endParaRPr lang="zh-CN" altLang="en-US" b="1" dirty="0">
              <a:solidFill>
                <a:schemeClr val="folHlink"/>
              </a:solidFill>
              <a:ea typeface="幼圆" panose="02010509060101010101"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3"/>
          <p:cNvSpPr>
            <a:spLocks noGrp="1"/>
          </p:cNvSpPr>
          <p:nvPr>
            <p:ph type="body" idx="4294967295"/>
          </p:nvPr>
        </p:nvSpPr>
        <p:spPr>
          <a:xfrm>
            <a:off x="684213" y="692150"/>
            <a:ext cx="8243887" cy="1152525"/>
          </a:xfrm>
        </p:spPr>
        <p:txBody>
          <a:bodyPr vert="horz" wrap="square" lIns="91440" tIns="45720" rIns="91440" bIns="45720" anchor="t" anchorCtr="0"/>
          <a:p>
            <a:pPr marL="609600" indent="-609600" eaLnBrk="1" hangingPunct="1">
              <a:buNone/>
            </a:pPr>
            <a:r>
              <a:rPr lang="zh-CN" altLang="en-US" sz="2800" b="1" dirty="0">
                <a:ea typeface="幼圆" panose="02010509060101010101" pitchFamily="49" charset="-122"/>
              </a:rPr>
              <a:t>二叉链</a:t>
            </a:r>
            <a:r>
              <a:rPr lang="zh-CN" altLang="en-US" sz="3200" b="1" dirty="0">
                <a:latin typeface="Times New Roman" panose="02020603050405020304" pitchFamily="18" charset="0"/>
              </a:rPr>
              <a:t>表作存</a:t>
            </a:r>
            <a:r>
              <a:rPr lang="zh-CN" altLang="en-US" sz="2800" b="1" dirty="0">
                <a:ea typeface="幼圆" panose="02010509060101010101" pitchFamily="49" charset="-122"/>
              </a:rPr>
              <a:t>储结构，试编写求二叉树深度的算法。</a:t>
            </a:r>
            <a:endParaRPr lang="zh-CN" altLang="en-US" sz="2800" b="1" dirty="0">
              <a:ea typeface="幼圆" panose="02010509060101010101" pitchFamily="49" charset="-122"/>
            </a:endParaRPr>
          </a:p>
        </p:txBody>
      </p:sp>
      <p:sp>
        <p:nvSpPr>
          <p:cNvPr id="207874" name="Text Box 4"/>
          <p:cNvSpPr txBox="1"/>
          <p:nvPr/>
        </p:nvSpPr>
        <p:spPr>
          <a:xfrm>
            <a:off x="1116013" y="1700213"/>
            <a:ext cx="7056437" cy="4181475"/>
          </a:xfrm>
          <a:prstGeom prst="rect">
            <a:avLst/>
          </a:prstGeom>
          <a:noFill/>
          <a:ln w="9525">
            <a:noFill/>
          </a:ln>
        </p:spPr>
        <p:txBody>
          <a:bodyPr anchor="t" anchorCtr="0">
            <a:spAutoFit/>
          </a:bodyPr>
          <a:p>
            <a:pPr>
              <a:lnSpc>
                <a:spcPct val="120000"/>
              </a:lnSpc>
              <a:buFont typeface="Arial" panose="020B0604020202020204" pitchFamily="34" charset="0"/>
            </a:pPr>
            <a:r>
              <a:rPr lang="en-US" altLang="zh-CN" sz="3200" dirty="0">
                <a:latin typeface="Times New Roman" panose="02020603050405020304" pitchFamily="18" charset="0"/>
              </a:rPr>
              <a:t>int BinTreeDetth(BitTree T)</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{if(T==NULL)return 0;</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 else{l=BinTreeDetth(T-&gt;lchild);</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       r=BinTreeDetth(T-&gt;rchild);</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       return((l&gt;r?l:r)+1);</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a:lnSpc>
                <a:spcPct val="120000"/>
              </a:lnSpc>
              <a:buFont typeface="Arial" panose="020B0604020202020204" pitchFamily="34" charset="0"/>
            </a:pP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3"/>
          <p:cNvSpPr>
            <a:spLocks noGrp="1"/>
          </p:cNvSpPr>
          <p:nvPr>
            <p:ph type="body" idx="4294967295"/>
          </p:nvPr>
        </p:nvSpPr>
        <p:spPr>
          <a:xfrm>
            <a:off x="900113" y="549275"/>
            <a:ext cx="7958137" cy="647700"/>
          </a:xfrm>
        </p:spPr>
        <p:txBody>
          <a:bodyPr vert="horz" wrap="square" lIns="91440" tIns="45720" rIns="91440" bIns="45720" anchor="t" anchorCtr="0"/>
          <a:p>
            <a:pPr marL="609600" indent="-609600" eaLnBrk="1" hangingPunct="1">
              <a:lnSpc>
                <a:spcPct val="80000"/>
              </a:lnSpc>
              <a:buNone/>
            </a:pPr>
            <a:r>
              <a:rPr lang="zh-CN" altLang="en-US" sz="3200" b="1" dirty="0">
                <a:latin typeface="Times New Roman" panose="02020603050405020304" pitchFamily="18" charset="0"/>
              </a:rPr>
              <a:t>以二叉链表作为存储结构，试编写求二叉树中叶子数的算法。</a:t>
            </a:r>
            <a:endParaRPr lang="zh-CN" altLang="en-US" sz="3200" b="1" dirty="0">
              <a:latin typeface="Times New Roman" panose="02020603050405020304" pitchFamily="18" charset="0"/>
            </a:endParaRPr>
          </a:p>
        </p:txBody>
      </p:sp>
      <p:sp>
        <p:nvSpPr>
          <p:cNvPr id="209922" name="Text Box 4"/>
          <p:cNvSpPr txBox="1"/>
          <p:nvPr/>
        </p:nvSpPr>
        <p:spPr>
          <a:xfrm>
            <a:off x="395288" y="1700213"/>
            <a:ext cx="8424862" cy="4030980"/>
          </a:xfrm>
          <a:prstGeom prst="rect">
            <a:avLst/>
          </a:prstGeom>
          <a:noFill/>
          <a:ln w="9525">
            <a:noFill/>
          </a:ln>
        </p:spPr>
        <p:txBody>
          <a:bodyPr anchor="t" anchorCtr="0">
            <a:spAutoFit/>
          </a:bodyPr>
          <a:p>
            <a:pPr>
              <a:buFont typeface="Arial" panose="020B0604020202020204" pitchFamily="34" charset="0"/>
            </a:pPr>
            <a:r>
              <a:rPr lang="en-US" altLang="zh-CN" sz="3200" dirty="0">
                <a:latin typeface="Times New Roman" panose="02020603050405020304" pitchFamily="18" charset="0"/>
              </a:rPr>
              <a:t>int LeafCount(BitTree T)   </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a:t>
            </a:r>
            <a:r>
              <a:rPr lang="zh-CN" altLang="en-US" sz="3200" dirty="0">
                <a:latin typeface="Times New Roman" panose="02020603050405020304" pitchFamily="18" charset="0"/>
              </a:rPr>
              <a:t>求二叉树中叶子结点的数目</a:t>
            </a:r>
            <a:endParaRPr lang="zh-CN" altLang="en-US"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if(!T) return 0;                   </a:t>
            </a:r>
            <a:r>
              <a:rPr lang="en-US" altLang="zh-CN" sz="1600" dirty="0">
                <a:latin typeface="Times New Roman" panose="02020603050405020304" pitchFamily="18" charset="0"/>
              </a:rPr>
              <a:t>  //</a:t>
            </a:r>
            <a:r>
              <a:rPr lang="zh-CN" altLang="en-US" sz="1600" dirty="0">
                <a:latin typeface="Times New Roman" panose="02020603050405020304" pitchFamily="18" charset="0"/>
              </a:rPr>
              <a:t>空树没有叶子</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a:p>
            <a:pPr>
              <a:buFont typeface="Arial" panose="020B0604020202020204" pitchFamily="34" charset="0"/>
            </a:pPr>
            <a:r>
              <a:rPr lang="zh-CN" altLang="en-US" sz="3200" dirty="0">
                <a:latin typeface="Times New Roman" panose="02020603050405020304" pitchFamily="18" charset="0"/>
              </a:rPr>
              <a:t>  </a:t>
            </a:r>
            <a:r>
              <a:rPr lang="en-US" altLang="zh-CN" sz="3200" dirty="0">
                <a:latin typeface="Times New Roman" panose="02020603050405020304" pitchFamily="18" charset="0"/>
              </a:rPr>
              <a:t>else if(!T-&gt;lchild&amp;&amp;!T-&gt;rchild) return 1; </a:t>
            </a:r>
            <a:r>
              <a:rPr lang="en-US" altLang="zh-CN" sz="1600" dirty="0">
                <a:latin typeface="Times New Roman" panose="02020603050405020304" pitchFamily="18" charset="0"/>
              </a:rPr>
              <a:t>//</a:t>
            </a:r>
            <a:r>
              <a:rPr lang="zh-CN" altLang="en-US" sz="1600" dirty="0">
                <a:latin typeface="Times New Roman" panose="02020603050405020304" pitchFamily="18" charset="0"/>
              </a:rPr>
              <a:t>叶子结点</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a:p>
            <a:pPr>
              <a:buFont typeface="Arial" panose="020B0604020202020204" pitchFamily="34" charset="0"/>
            </a:pPr>
            <a:r>
              <a:rPr lang="zh-CN" altLang="en-US" sz="3200" dirty="0">
                <a:latin typeface="Times New Roman" panose="02020603050405020304" pitchFamily="18" charset="0"/>
              </a:rPr>
              <a:t>  </a:t>
            </a:r>
            <a:r>
              <a:rPr lang="en-US" altLang="zh-CN" sz="3200" dirty="0">
                <a:latin typeface="Times New Roman" panose="02020603050405020304" pitchFamily="18" charset="0"/>
              </a:rPr>
              <a:t>       else return LeafCount(T-&gt;lchild)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+LeafCount(T-&gt;rchild);  </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a:t>
            </a:r>
            <a:r>
              <a:rPr lang="en-US" altLang="zh-CN" sz="1600" dirty="0">
                <a:latin typeface="Times New Roman" panose="02020603050405020304" pitchFamily="18" charset="0"/>
              </a:rPr>
              <a:t>//</a:t>
            </a:r>
            <a:r>
              <a:rPr lang="zh-CN" altLang="en-US" sz="1600" dirty="0">
                <a:latin typeface="Times New Roman" panose="02020603050405020304" pitchFamily="18" charset="0"/>
              </a:rPr>
              <a:t>左子树叶子数加上右子树叶子数 </a:t>
            </a:r>
            <a:endParaRPr lang="zh-CN" altLang="en-US" sz="16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3"/>
          <p:cNvSpPr>
            <a:spLocks noGrp="1"/>
          </p:cNvSpPr>
          <p:nvPr>
            <p:ph type="body" idx="4294967295"/>
          </p:nvPr>
        </p:nvSpPr>
        <p:spPr>
          <a:xfrm>
            <a:off x="900113" y="549275"/>
            <a:ext cx="7958137" cy="927100"/>
          </a:xfrm>
        </p:spPr>
        <p:txBody>
          <a:bodyPr vert="horz" wrap="square" lIns="91440" tIns="45720" rIns="91440" bIns="45720" anchor="t" anchorCtr="0"/>
          <a:p>
            <a:pPr marL="609600" indent="-609600" eaLnBrk="1" hangingPunct="1">
              <a:lnSpc>
                <a:spcPct val="90000"/>
              </a:lnSpc>
              <a:buNone/>
            </a:pPr>
            <a:r>
              <a:rPr lang="zh-CN" altLang="en-US" sz="3200" b="1" dirty="0">
                <a:latin typeface="Times New Roman" panose="02020603050405020304" pitchFamily="18" charset="0"/>
              </a:rPr>
              <a:t>以二叉链表作为存储结构，设计算法求二叉树</a:t>
            </a:r>
            <a:r>
              <a:rPr lang="en-US" altLang="zh-CN" sz="3200" b="1" dirty="0">
                <a:latin typeface="Times New Roman" panose="02020603050405020304" pitchFamily="18" charset="0"/>
              </a:rPr>
              <a:t>T</a:t>
            </a:r>
            <a:r>
              <a:rPr lang="zh-CN" altLang="en-US" sz="3200" b="1" dirty="0">
                <a:latin typeface="Times New Roman" panose="02020603050405020304" pitchFamily="18" charset="0"/>
              </a:rPr>
              <a:t>中的结点数。</a:t>
            </a:r>
            <a:endParaRPr lang="zh-CN" altLang="en-US" sz="3200" b="1" dirty="0">
              <a:latin typeface="Times New Roman" panose="02020603050405020304" pitchFamily="18" charset="0"/>
            </a:endParaRPr>
          </a:p>
        </p:txBody>
      </p:sp>
      <p:sp>
        <p:nvSpPr>
          <p:cNvPr id="211970" name="Text Box 4"/>
          <p:cNvSpPr txBox="1"/>
          <p:nvPr/>
        </p:nvSpPr>
        <p:spPr>
          <a:xfrm>
            <a:off x="755650" y="1989455"/>
            <a:ext cx="7940675" cy="3538220"/>
          </a:xfrm>
          <a:prstGeom prst="rect">
            <a:avLst/>
          </a:prstGeom>
          <a:noFill/>
          <a:ln w="9525">
            <a:noFill/>
          </a:ln>
        </p:spPr>
        <p:txBody>
          <a:bodyPr wrap="square" anchor="t" anchorCtr="0">
            <a:spAutoFit/>
          </a:bodyPr>
          <a:p>
            <a:pPr>
              <a:buFont typeface="Arial" panose="020B0604020202020204" pitchFamily="34" charset="0"/>
            </a:pPr>
            <a:r>
              <a:rPr lang="en-US" altLang="zh-CN" sz="3200" dirty="0">
                <a:latin typeface="Times New Roman" panose="02020603050405020304" pitchFamily="18" charset="0"/>
              </a:rPr>
              <a:t>int NodeCount(BitTree T)   </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a:t>
            </a:r>
            <a:r>
              <a:rPr lang="zh-CN" altLang="en-US" sz="3200" dirty="0">
                <a:latin typeface="Times New Roman" panose="02020603050405020304" pitchFamily="18" charset="0"/>
              </a:rPr>
              <a:t>求二叉树中结点的数目</a:t>
            </a:r>
            <a:endParaRPr lang="zh-CN" altLang="en-US"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if(!T) return 0;                     //</a:t>
            </a:r>
            <a:r>
              <a:rPr lang="zh-CN" altLang="en-US" sz="3200" dirty="0">
                <a:latin typeface="Times New Roman" panose="02020603050405020304" pitchFamily="18" charset="0"/>
              </a:rPr>
              <a:t>空树没有结点 </a:t>
            </a:r>
            <a:endParaRPr lang="zh-CN" altLang="en-US" sz="3200" dirty="0">
              <a:latin typeface="Times New Roman" panose="02020603050405020304" pitchFamily="18" charset="0"/>
            </a:endParaRPr>
          </a:p>
          <a:p>
            <a:pPr>
              <a:buFont typeface="Arial" panose="020B0604020202020204" pitchFamily="34" charset="0"/>
            </a:pPr>
            <a:r>
              <a:rPr lang="zh-CN" altLang="en-US" sz="3200" dirty="0">
                <a:latin typeface="Times New Roman" panose="02020603050405020304" pitchFamily="18" charset="0"/>
              </a:rPr>
              <a:t>  </a:t>
            </a:r>
            <a:r>
              <a:rPr lang="en-US" altLang="zh-CN" sz="3200" dirty="0">
                <a:latin typeface="Times New Roman" panose="02020603050405020304" pitchFamily="18" charset="0"/>
              </a:rPr>
              <a:t>else return NodeCount(T-&gt;lchild)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+NodeCount(T-&gt;rchild)+1; </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a:t>
            </a:r>
            <a:r>
              <a:rPr lang="zh-CN" altLang="en-US" sz="3200" dirty="0">
                <a:latin typeface="Times New Roman" panose="02020603050405020304" pitchFamily="18" charset="0"/>
              </a:rPr>
              <a:t>左、右子树结点数加根结点 </a:t>
            </a:r>
            <a:endParaRPr lang="zh-CN" altLang="en-US"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3"/>
          <p:cNvSpPr>
            <a:spLocks noGrp="1"/>
          </p:cNvSpPr>
          <p:nvPr>
            <p:ph type="body" idx="4294967295"/>
          </p:nvPr>
        </p:nvSpPr>
        <p:spPr>
          <a:xfrm>
            <a:off x="539750" y="620713"/>
            <a:ext cx="7958138" cy="709612"/>
          </a:xfrm>
        </p:spPr>
        <p:txBody>
          <a:bodyPr vert="horz" wrap="square" lIns="91440" tIns="45720" rIns="91440" bIns="45720" anchor="t" anchorCtr="0"/>
          <a:p>
            <a:pPr marL="609600" indent="-609600" eaLnBrk="1" hangingPunct="1">
              <a:lnSpc>
                <a:spcPct val="80000"/>
              </a:lnSpc>
              <a:buNone/>
            </a:pPr>
            <a:r>
              <a:rPr lang="zh-CN" altLang="en-US" sz="3200" b="1" dirty="0">
                <a:latin typeface="Times New Roman" panose="02020603050405020304" pitchFamily="18" charset="0"/>
              </a:rPr>
              <a:t>以二叉链表作为存储结构，设计算法交换二叉树中所有结点的左、右子树。</a:t>
            </a:r>
            <a:endParaRPr lang="zh-CN" altLang="en-US" sz="3200" b="1" dirty="0">
              <a:latin typeface="Times New Roman" panose="02020603050405020304" pitchFamily="18" charset="0"/>
            </a:endParaRPr>
          </a:p>
        </p:txBody>
      </p:sp>
      <p:sp>
        <p:nvSpPr>
          <p:cNvPr id="214018" name="Text Box 4"/>
          <p:cNvSpPr txBox="1"/>
          <p:nvPr/>
        </p:nvSpPr>
        <p:spPr>
          <a:xfrm>
            <a:off x="684213" y="1700213"/>
            <a:ext cx="7993062" cy="5015865"/>
          </a:xfrm>
          <a:prstGeom prst="rect">
            <a:avLst/>
          </a:prstGeom>
          <a:noFill/>
          <a:ln w="9525">
            <a:noFill/>
          </a:ln>
        </p:spPr>
        <p:txBody>
          <a:bodyPr anchor="t" anchorCtr="0">
            <a:spAutoFit/>
          </a:bodyPr>
          <a:p>
            <a:pPr>
              <a:buFont typeface="Arial" panose="020B0604020202020204" pitchFamily="34" charset="0"/>
            </a:pPr>
            <a:r>
              <a:rPr lang="en-US" altLang="zh-CN" sz="3200" dirty="0">
                <a:latin typeface="Times New Roman" panose="02020603050405020304" pitchFamily="18" charset="0"/>
              </a:rPr>
              <a:t>void change(BitTree *T)</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a:t>
            </a:r>
            <a:r>
              <a:rPr lang="zh-CN" altLang="en-US" sz="3200" dirty="0">
                <a:latin typeface="Times New Roman" panose="02020603050405020304" pitchFamily="18" charset="0"/>
              </a:rPr>
              <a:t>交换二叉树中所有结点的左、右子树</a:t>
            </a:r>
            <a:endParaRPr lang="zh-CN" altLang="en-US"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if(*T!=NULL)</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{change(&amp;(*T)-&gt;lchild);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change(&amp;(*T)-&gt;lchild);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*t=(*T)-&gt;lchild;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(*T)-&gt;lchild=(*T)-&gt;rchild;</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(*T)-&gt;rchild=*t;</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a:t>
            </a:r>
            <a:endParaRPr lang="en-US" altLang="zh-CN" sz="3200" dirty="0">
              <a:latin typeface="Times New Roman" panose="02020603050405020304" pitchFamily="18" charset="0"/>
            </a:endParaRPr>
          </a:p>
          <a:p>
            <a:pPr>
              <a:buFont typeface="Arial" panose="020B0604020202020204" pitchFamily="34" charset="0"/>
            </a:pPr>
            <a:r>
              <a:rPr lang="en-US" altLang="zh-CN" sz="3200" dirty="0">
                <a:latin typeface="Times New Roman" panose="02020603050405020304" pitchFamily="18" charset="0"/>
              </a:rPr>
              <a:t> } </a:t>
            </a:r>
            <a:endParaRPr lang="en-US" altLang="zh-CN" sz="3200" dirty="0">
              <a:latin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50"/>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9476B6"/>
              </a:solidFill>
              <a:effectLst/>
              <a:uLnTx/>
              <a:uFillTx/>
              <a:latin typeface="Times New Roman" panose="02020603050405020304"/>
              <a:ea typeface="微软雅黑" panose="020B0503020204020204" pitchFamily="34" charset="-122"/>
              <a:cs typeface="+mn-ea"/>
              <a:sym typeface="+mn-lt"/>
            </a:endParaRPr>
          </a:p>
        </p:txBody>
      </p:sp>
      <p:pic>
        <p:nvPicPr>
          <p:cNvPr id="216066" name="图片 2"/>
          <p:cNvPicPr>
            <a:picLocks noChangeAspect="1"/>
          </p:cNvPicPr>
          <p:nvPr/>
        </p:nvPicPr>
        <p:blipFill>
          <a:blip r:embed="rId1"/>
          <a:srcRect l="1575" t="11116"/>
          <a:stretch>
            <a:fillRect/>
          </a:stretch>
        </p:blipFill>
        <p:spPr>
          <a:xfrm>
            <a:off x="-4762" y="0"/>
            <a:ext cx="9124950" cy="1627188"/>
          </a:xfrm>
          <a:prstGeom prst="rect">
            <a:avLst/>
          </a:prstGeom>
          <a:noFill/>
          <a:ln w="9525">
            <a:noFill/>
          </a:ln>
        </p:spPr>
      </p:pic>
      <p:sp>
        <p:nvSpPr>
          <p:cNvPr id="63" name="矩形 62"/>
          <p:cNvSpPr/>
          <p:nvPr/>
        </p:nvSpPr>
        <p:spPr bwMode="auto">
          <a:xfrm>
            <a:off x="23813" y="9525"/>
            <a:ext cx="9151938" cy="1609725"/>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a:ea typeface="微软雅黑" panose="020B0503020204020204" pitchFamily="34" charset="-122"/>
              <a:cs typeface="+mn-ea"/>
              <a:sym typeface="+mn-lt"/>
            </a:endParaRPr>
          </a:p>
        </p:txBody>
      </p:sp>
      <p:sp>
        <p:nvSpPr>
          <p:cNvPr id="64"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Times New Roman" panose="02020603050405020304"/>
              <a:ea typeface="微软雅黑" panose="020B0503020204020204" pitchFamily="34" charset="-122"/>
              <a:cs typeface="+mn-ea"/>
              <a:sym typeface="+mn-lt"/>
            </a:endParaRPr>
          </a:p>
        </p:txBody>
      </p:sp>
      <p:sp>
        <p:nvSpPr>
          <p:cNvPr id="25" name="矩形 24"/>
          <p:cNvSpPr/>
          <p:nvPr/>
        </p:nvSpPr>
        <p:spPr>
          <a:xfrm>
            <a:off x="1060450" y="2511425"/>
            <a:ext cx="7832725" cy="2800350"/>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掌握二叉树的基本概念、性质和存储结构</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熟练掌握二叉树的前、中、后序遍历方法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了解线索化二叉树的思想</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掌握哈夫曼树的实现方法</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了解构造哈夫曼编码的方法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了解森林与二叉树的转换，树的遍历方法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p:txBody>
      </p:sp>
      <p:grpSp>
        <p:nvGrpSpPr>
          <p:cNvPr id="216070" name="组合 28"/>
          <p:cNvGrpSpPr/>
          <p:nvPr/>
        </p:nvGrpSpPr>
        <p:grpSpPr>
          <a:xfrm>
            <a:off x="423863" y="2492375"/>
            <a:ext cx="590550" cy="627063"/>
            <a:chOff x="6242320" y="1105727"/>
            <a:chExt cx="589786" cy="626517"/>
          </a:xfrm>
        </p:grpSpPr>
        <p:sp>
          <p:nvSpPr>
            <p:cNvPr id="12310" name="TextBox 6"/>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9900"/>
                  </a:solidFill>
                  <a:effectLst/>
                  <a:uLnTx/>
                  <a:uFillTx/>
                  <a:latin typeface="Times New Roman" panose="02020603050405020304"/>
                  <a:ea typeface="微软雅黑" panose="020B0503020204020204" pitchFamily="34" charset="-122"/>
                  <a:cs typeface="+mn-ea"/>
                  <a:sym typeface="+mn-lt"/>
                </a:rPr>
                <a:t>01</a:t>
              </a:r>
              <a:endParaRPr kumimoji="0" lang="zh-CN" altLang="en-US" sz="3200" b="0" i="0" u="none" strike="noStrike" kern="1200" cap="none" spc="0" normalizeH="0" baseline="0" noProof="0" dirty="0">
                <a:ln>
                  <a:noFill/>
                </a:ln>
                <a:solidFill>
                  <a:srgbClr val="FF9900"/>
                </a:solidFill>
                <a:effectLst/>
                <a:uLnTx/>
                <a:uFillTx/>
                <a:latin typeface="Times New Roman" panose="02020603050405020304"/>
                <a:ea typeface="微软雅黑" panose="020B0503020204020204" pitchFamily="34" charset="-122"/>
                <a:cs typeface="+mn-ea"/>
                <a:sym typeface="+mn-lt"/>
              </a:endParaRPr>
            </a:p>
          </p:txBody>
        </p:sp>
        <p:sp>
          <p:nvSpPr>
            <p:cNvPr id="12311" name="文本框 22"/>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endParaRPr>
            </a:p>
          </p:txBody>
        </p:sp>
      </p:grpSp>
      <p:grpSp>
        <p:nvGrpSpPr>
          <p:cNvPr id="216073" name="组合 45"/>
          <p:cNvGrpSpPr/>
          <p:nvPr/>
        </p:nvGrpSpPr>
        <p:grpSpPr>
          <a:xfrm>
            <a:off x="423863" y="3087688"/>
            <a:ext cx="590550" cy="631825"/>
            <a:chOff x="6242320" y="2373233"/>
            <a:chExt cx="589786" cy="631741"/>
          </a:xfrm>
        </p:grpSpPr>
        <p:sp>
          <p:nvSpPr>
            <p:cNvPr id="12308" name="TextBox 6"/>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a:ea typeface="微软雅黑" panose="020B0503020204020204" pitchFamily="34" charset="-122"/>
                  <a:cs typeface="+mn-ea"/>
                  <a:sym typeface="+mn-lt"/>
                </a:rPr>
                <a:t>02</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a:ea typeface="微软雅黑" panose="020B0503020204020204" pitchFamily="34" charset="-122"/>
                <a:cs typeface="+mn-ea"/>
                <a:sym typeface="+mn-lt"/>
              </a:endParaRPr>
            </a:p>
          </p:txBody>
        </p:sp>
        <p:sp>
          <p:nvSpPr>
            <p:cNvPr id="12309" name="文本框 23"/>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endParaRPr>
            </a:p>
          </p:txBody>
        </p:sp>
      </p:grpSp>
      <p:grpSp>
        <p:nvGrpSpPr>
          <p:cNvPr id="216076" name="组合 48"/>
          <p:cNvGrpSpPr/>
          <p:nvPr/>
        </p:nvGrpSpPr>
        <p:grpSpPr>
          <a:xfrm>
            <a:off x="423863" y="3644900"/>
            <a:ext cx="590550" cy="620713"/>
            <a:chOff x="6242320" y="3640739"/>
            <a:chExt cx="589786" cy="620418"/>
          </a:xfrm>
        </p:grpSpPr>
        <p:sp>
          <p:nvSpPr>
            <p:cNvPr id="12306" name="TextBox 6"/>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Times New Roman" panose="02020603050405020304"/>
                  <a:ea typeface="微软雅黑" panose="020B0503020204020204" pitchFamily="34" charset="-122"/>
                  <a:cs typeface="+mn-ea"/>
                  <a:sym typeface="+mn-lt"/>
                </a:rPr>
                <a:t>03</a:t>
              </a:r>
              <a:endParaRPr kumimoji="0" lang="zh-CN" altLang="en-US" sz="3200" b="0" i="0" u="none" strike="noStrike" kern="1200" cap="none" spc="0" normalizeH="0" baseline="0" noProof="0" dirty="0">
                <a:ln>
                  <a:noFill/>
                </a:ln>
                <a:solidFill>
                  <a:srgbClr val="76AEDD"/>
                </a:solidFill>
                <a:effectLst/>
                <a:uLnTx/>
                <a:uFillTx/>
                <a:latin typeface="Times New Roman" panose="02020603050405020304"/>
                <a:ea typeface="微软雅黑" panose="020B0503020204020204" pitchFamily="34" charset="-122"/>
                <a:cs typeface="+mn-ea"/>
                <a:sym typeface="+mn-lt"/>
              </a:endParaRPr>
            </a:p>
          </p:txBody>
        </p:sp>
        <p:sp>
          <p:nvSpPr>
            <p:cNvPr id="12307" name="文本框 24"/>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endParaRPr>
            </a:p>
          </p:txBody>
        </p:sp>
      </p:grpSp>
      <p:grpSp>
        <p:nvGrpSpPr>
          <p:cNvPr id="216079" name="组合 51"/>
          <p:cNvGrpSpPr/>
          <p:nvPr/>
        </p:nvGrpSpPr>
        <p:grpSpPr>
          <a:xfrm>
            <a:off x="423863" y="4221163"/>
            <a:ext cx="590550" cy="608012"/>
            <a:chOff x="6250444" y="4908245"/>
            <a:chExt cx="589786" cy="609656"/>
          </a:xfrm>
        </p:grpSpPr>
        <p:sp>
          <p:nvSpPr>
            <p:cNvPr id="12304" name="TextBox 6"/>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a:ea typeface="微软雅黑" panose="020B0503020204020204" pitchFamily="34" charset="-122"/>
                  <a:cs typeface="+mn-ea"/>
                  <a:sym typeface="+mn-lt"/>
                </a:rPr>
                <a:t>04</a:t>
              </a:r>
              <a:endParaRPr kumimoji="0" lang="zh-CN" altLang="en-US"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a:ea typeface="微软雅黑" panose="020B0503020204020204" pitchFamily="34" charset="-122"/>
                <a:cs typeface="+mn-ea"/>
                <a:sym typeface="+mn-lt"/>
              </a:endParaRPr>
            </a:p>
          </p:txBody>
        </p:sp>
        <p:sp>
          <p:nvSpPr>
            <p:cNvPr id="2" name="文本框 25"/>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dirty="0">
                  <a:ln>
                    <a:noFill/>
                  </a:ln>
                  <a:solidFill>
                    <a:srgbClr val="818181"/>
                  </a:solidFill>
                  <a:effectLst/>
                  <a:uLnTx/>
                  <a:uFillTx/>
                  <a:latin typeface="Times New Roman" panose="02020603050405020304"/>
                  <a:ea typeface="微软雅黑" panose="020B0503020204020204" pitchFamily="34" charset="-122"/>
                  <a:cs typeface="+mn-ea"/>
                  <a:sym typeface="+mn-lt"/>
                </a:rPr>
                <a:t>OPTION</a:t>
              </a:r>
              <a:endParaRPr kumimoji="0" lang="zh-CN" altLang="en-US" sz="800" b="1" i="0" u="none" strike="noStrike" kern="1200" cap="none" spc="0" normalizeH="0" baseline="0" noProof="0" dirty="0">
                <a:ln>
                  <a:noFill/>
                </a:ln>
                <a:solidFill>
                  <a:srgbClr val="818181"/>
                </a:solidFill>
                <a:effectLst/>
                <a:uLnTx/>
                <a:uFillTx/>
                <a:latin typeface="Times New Roman" panose="02020603050405020304"/>
                <a:ea typeface="微软雅黑" panose="020B0503020204020204" pitchFamily="34" charset="-122"/>
                <a:cs typeface="+mn-ea"/>
                <a:sym typeface="+mn-lt"/>
              </a:endParaRPr>
            </a:p>
          </p:txBody>
        </p:sp>
      </p:grpSp>
      <p:grpSp>
        <p:nvGrpSpPr>
          <p:cNvPr id="216082" name="组合 54"/>
          <p:cNvGrpSpPr/>
          <p:nvPr/>
        </p:nvGrpSpPr>
        <p:grpSpPr>
          <a:xfrm>
            <a:off x="423863" y="4764088"/>
            <a:ext cx="590550" cy="609600"/>
            <a:chOff x="6250444" y="4908245"/>
            <a:chExt cx="589786" cy="609094"/>
          </a:xfrm>
        </p:grpSpPr>
        <p:sp>
          <p:nvSpPr>
            <p:cNvPr id="12302" name="TextBox 6"/>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a:ea typeface="微软雅黑" panose="020B0503020204020204" pitchFamily="34" charset="-122"/>
                  <a:cs typeface="+mn-ea"/>
                  <a:sym typeface="+mn-lt"/>
                </a:rPr>
                <a:t>05</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a:ea typeface="微软雅黑" panose="020B0503020204020204" pitchFamily="34" charset="-122"/>
                <a:cs typeface="+mn-ea"/>
                <a:sym typeface="+mn-lt"/>
              </a:endParaRPr>
            </a:p>
          </p:txBody>
        </p:sp>
        <p:sp>
          <p:nvSpPr>
            <p:cNvPr id="12303" name="文本框 25"/>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itchFamily="49" charset="-122"/>
                </a:defRPr>
              </a:lvl1pPr>
              <a:lvl2pPr marL="742950" indent="-285750">
                <a:defRPr sz="2800">
                  <a:solidFill>
                    <a:schemeClr val="tx1"/>
                  </a:solidFill>
                  <a:latin typeface="Times New Roman" panose="02020603050405020304" pitchFamily="18" charset="0"/>
                  <a:ea typeface="仿宋_GB2312" pitchFamily="49" charset="-122"/>
                </a:defRPr>
              </a:lvl2pPr>
              <a:lvl3pPr marL="1143000" indent="-228600">
                <a:defRPr sz="2800">
                  <a:solidFill>
                    <a:schemeClr val="tx1"/>
                  </a:solidFill>
                  <a:latin typeface="Times New Roman" panose="02020603050405020304" pitchFamily="18" charset="0"/>
                  <a:ea typeface="仿宋_GB2312" pitchFamily="49" charset="-122"/>
                </a:defRPr>
              </a:lvl3pPr>
              <a:lvl4pPr marL="1600200" indent="-228600">
                <a:defRPr sz="2800">
                  <a:solidFill>
                    <a:schemeClr val="tx1"/>
                  </a:solidFill>
                  <a:latin typeface="Times New Roman" panose="02020603050405020304" pitchFamily="18" charset="0"/>
                  <a:ea typeface="仿宋_GB2312" pitchFamily="49" charset="-122"/>
                </a:defRPr>
              </a:lvl4pPr>
              <a:lvl5pPr marL="2057400" indent="-228600">
                <a:defRPr sz="28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a:ea typeface="微软雅黑" panose="020B0503020204020204" pitchFamily="34" charset="-122"/>
                <a:cs typeface="+mn-ea"/>
                <a:sym typeface="+mn-lt"/>
              </a:endParaRPr>
            </a:p>
          </p:txBody>
        </p:sp>
      </p:grpSp>
      <p:grpSp>
        <p:nvGrpSpPr>
          <p:cNvPr id="216085" name="组合 3"/>
          <p:cNvGrpSpPr/>
          <p:nvPr/>
        </p:nvGrpSpPr>
        <p:grpSpPr>
          <a:xfrm>
            <a:off x="3684588" y="336550"/>
            <a:ext cx="1830387" cy="1831975"/>
            <a:chOff x="3117668" y="234317"/>
            <a:chExt cx="2127323" cy="2127323"/>
          </a:xfrm>
        </p:grpSpPr>
        <p:sp>
          <p:nvSpPr>
            <p:cNvPr id="46" name="椭圆 45"/>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sp>
          <p:nvSpPr>
            <p:cNvPr id="47" name="椭圆 46"/>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ea"/>
                <a:sym typeface="+mn-lt"/>
              </a:endParaRPr>
            </a:p>
          </p:txBody>
        </p:sp>
        <p:grpSp>
          <p:nvGrpSpPr>
            <p:cNvPr id="216088" name="组合 47"/>
            <p:cNvGrpSpPr/>
            <p:nvPr/>
          </p:nvGrpSpPr>
          <p:grpSpPr>
            <a:xfrm>
              <a:off x="3250509" y="768989"/>
              <a:ext cx="1800200" cy="1001573"/>
              <a:chOff x="3896925" y="1033243"/>
              <a:chExt cx="1350150" cy="751179"/>
            </a:xfrm>
          </p:grpSpPr>
          <p:sp>
            <p:nvSpPr>
              <p:cNvPr id="49" name="TextBox 7"/>
              <p:cNvSpPr txBox="1"/>
              <p:nvPr/>
            </p:nvSpPr>
            <p:spPr>
              <a:xfrm>
                <a:off x="4256708" y="1399568"/>
                <a:ext cx="690504" cy="384356"/>
              </a:xfrm>
              <a:prstGeom prst="rect">
                <a:avLst/>
              </a:prstGeom>
              <a:noFill/>
            </p:spPr>
            <p:txBody>
              <a:bodyPr lIns="0" tIns="0" rIns="0" bIns="0" anchor="b">
                <a:normAutofit/>
              </a:bodyPr>
              <a:lstStyle/>
              <a:p>
                <a:pPr marR="0" algn="dist" defTabSz="914400" eaLnBrk="0" hangingPunct="0">
                  <a:buClrTx/>
                  <a:buSzTx/>
                  <a:buFontTx/>
                  <a:buNone/>
                  <a:defRPr/>
                </a:pPr>
                <a:r>
                  <a:rPr kumimoji="0" lang="en-US" altLang="zh-CN" sz="2135" kern="1200" cap="none" spc="0" normalizeH="0" baseline="0" noProof="0" dirty="0">
                    <a:solidFill>
                      <a:srgbClr val="000000"/>
                    </a:solidFill>
                    <a:latin typeface="Times New Roman" panose="02020603050405020304"/>
                    <a:ea typeface="微软雅黑" panose="020B0503020204020204" pitchFamily="34" charset="-122"/>
                    <a:cs typeface="+mn-ea"/>
                    <a:sym typeface="+mn-lt"/>
                  </a:rPr>
                  <a:t>target</a:t>
                </a:r>
                <a:endParaRPr kumimoji="0" lang="en-US" altLang="zh-CN" sz="2135" kern="1200" cap="none" spc="0" normalizeH="0" baseline="0" noProof="0" dirty="0">
                  <a:solidFill>
                    <a:srgbClr val="000000"/>
                  </a:solidFill>
                  <a:latin typeface="Times New Roman" panose="02020603050405020304"/>
                  <a:ea typeface="微软雅黑" panose="020B0503020204020204" pitchFamily="34" charset="-122"/>
                  <a:cs typeface="+mn-ea"/>
                  <a:sym typeface="+mn-lt"/>
                </a:endParaRPr>
              </a:p>
            </p:txBody>
          </p:sp>
          <p:sp>
            <p:nvSpPr>
              <p:cNvPr id="50" name="Rectangle 9"/>
              <p:cNvSpPr/>
              <p:nvPr/>
            </p:nvSpPr>
            <p:spPr>
              <a:xfrm>
                <a:off x="3896926" y="1033186"/>
                <a:ext cx="1350565" cy="692670"/>
              </a:xfrm>
              <a:prstGeom prst="rect">
                <a:avLst/>
              </a:prstGeo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735"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rPr>
                  <a:t>目标</a:t>
                </a:r>
                <a:endParaRPr kumimoji="0" lang="zh-CN" altLang="en-US" sz="3735" b="1" i="0" u="none" strike="noStrike" kern="1200" cap="none" spc="0" normalizeH="0" baseline="0" noProof="0" dirty="0">
                  <a:ln>
                    <a:noFill/>
                  </a:ln>
                  <a:solidFill>
                    <a:srgbClr val="000000"/>
                  </a:solidFill>
                  <a:effectLst/>
                  <a:uLnTx/>
                  <a:uFillTx/>
                  <a:latin typeface="Times New Roman" panose="02020603050405020304"/>
                  <a:ea typeface="微软雅黑" panose="020B0503020204020204" pitchFamily="34" charset="-122"/>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Rectangle 2"/>
          <p:cNvSpPr>
            <a:spLocks noGrp="1"/>
          </p:cNvSpPr>
          <p:nvPr>
            <p:ph type="title"/>
          </p:nvPr>
        </p:nvSpPr>
        <p:spPr>
          <a:xfrm>
            <a:off x="1116013" y="152400"/>
            <a:ext cx="7378700" cy="914400"/>
          </a:xfrm>
        </p:spPr>
        <p:txBody>
          <a:bodyPr vert="horz" wrap="square" lIns="91440" tIns="45720" rIns="91440" bIns="45720" anchor="ctr" anchorCtr="0"/>
          <a:p>
            <a:pPr algn="ctr" eaLnBrk="1" hangingPunct="1"/>
            <a:r>
              <a:rPr lang="zh-CN" altLang="en-US" sz="6000" b="1" dirty="0">
                <a:ea typeface="华文行楷" panose="02010800040101010101" pitchFamily="2" charset="-122"/>
              </a:rPr>
              <a:t>作   业</a:t>
            </a:r>
            <a:endParaRPr lang="zh-CN" altLang="en-US" sz="6000" b="1" dirty="0">
              <a:ea typeface="华文行楷" panose="02010800040101010101" pitchFamily="2" charset="-122"/>
            </a:endParaRPr>
          </a:p>
        </p:txBody>
      </p:sp>
      <p:sp>
        <p:nvSpPr>
          <p:cNvPr id="74754" name="Rectangle 3"/>
          <p:cNvSpPr>
            <a:spLocks noGrp="1"/>
          </p:cNvSpPr>
          <p:nvPr>
            <p:ph idx="1"/>
          </p:nvPr>
        </p:nvSpPr>
        <p:spPr>
          <a:xfrm>
            <a:off x="466725" y="1006475"/>
            <a:ext cx="8677275" cy="4845050"/>
          </a:xfrm>
        </p:spPr>
        <p:txBody>
          <a:bodyPr vert="horz" wrap="square" lIns="91440" tIns="45720" rIns="91440" bIns="45720" numCol="1" anchor="t" anchorCtr="0" compatLnSpc="1"/>
          <a:lstStyle/>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1</a:t>
            </a:r>
            <a:r>
              <a:rPr kumimoji="0"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r>
              <a:rPr kumimoji="0" lang="zh-CN"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一棵二叉树的先序遍历为ABCDHEFG，中序遍历为CHDBAEGF，构造出该二叉树</a:t>
            </a:r>
            <a:r>
              <a:rPr kumimoji="0" lang="zh-CN"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sym typeface="宋体" panose="02010600030101010101" pitchFamily="2" charset="-122"/>
              </a:rPr>
              <a:t>并写出它的后序遍历序列。 </a:t>
            </a:r>
            <a:r>
              <a:rPr kumimoji="0" lang="zh-CN"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 </a:t>
            </a:r>
            <a:r>
              <a:rPr kumimoji="0"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 </a:t>
            </a:r>
            <a:endParaRPr kumimoji="0"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2</a:t>
            </a:r>
            <a:r>
              <a:rPr kumimoji="0"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、二叉树采用二叉链表进行存储，编写算法实现输出二叉树</a:t>
            </a:r>
            <a:r>
              <a:rPr kumimoji="0" lang="zh-CN" altLang="en-US"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中值最小的结点。</a:t>
            </a:r>
            <a:endParaRPr kumimoji="0" lang="zh-CN" altLang="zh-CN" sz="28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3.</a:t>
            </a:r>
            <a:r>
              <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编写算法分别实现求先序、中序、后序序列中第</a:t>
            </a:r>
            <a:r>
              <a:rPr kumimoji="0" lang="en-US" altLang="zh-CN"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k</a:t>
            </a:r>
            <a:r>
              <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（1≤</a:t>
            </a:r>
            <a:r>
              <a:rPr kumimoji="0" lang="en-US" altLang="zh-CN"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k</a:t>
            </a:r>
            <a:r>
              <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≤结点数）个结点的值。</a:t>
            </a:r>
            <a:endPar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en-US" altLang="zh-CN"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4.</a:t>
            </a:r>
            <a:r>
              <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sym typeface="宋体" panose="02010600030101010101" pitchFamily="2" charset="-122"/>
              </a:rPr>
              <a:t>编写算法实现求一棵二叉树深度、叶子数、结点数、交换二叉树中所有结点的左、右子树）。</a:t>
            </a:r>
            <a:endParaRPr kumimoji="0" lang="zh-CN" altLang="en-US" sz="2800" b="1" i="0" u="none" strike="noStrike" kern="1200" cap="none" spc="0" normalizeH="0" baseline="0" noProof="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
                <a:schemeClr val="accent2"/>
              </a:buClr>
              <a:buSzTx/>
              <a:buFont typeface="Wingdings" panose="05000000000000000000" pitchFamily="2" charset="2"/>
              <a:buNone/>
              <a:defRPr/>
            </a:pPr>
            <a:r>
              <a:rPr kumimoji="0" lang="zh-CN" altLang="zh-CN" sz="3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zh-CN" altLang="zh-CN" sz="30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二叉树的基本操作</a:t>
            </a:r>
            <a:endParaRPr lang="zh-CN" altLang="en-US" dirty="0"/>
          </a:p>
        </p:txBody>
      </p:sp>
      <p:sp>
        <p:nvSpPr>
          <p:cNvPr id="35842" name="Rectangle 3"/>
          <p:cNvSpPr>
            <a:spLocks noGrp="1"/>
          </p:cNvSpPr>
          <p:nvPr>
            <p:ph type="body" idx="4294967295"/>
          </p:nvPr>
        </p:nvSpPr>
        <p:spPr>
          <a:xfrm>
            <a:off x="1066800" y="1295400"/>
            <a:ext cx="7772400" cy="5562600"/>
          </a:xfrm>
        </p:spPr>
        <p:txBody>
          <a:bodyPr vert="horz" wrap="square" lIns="91440" tIns="45720" rIns="91440" bIns="45720" anchor="t" anchorCtr="0"/>
          <a:p>
            <a:pPr algn="just" eaLnBrk="1" hangingPunct="1">
              <a:lnSpc>
                <a:spcPct val="90000"/>
              </a:lnSpc>
              <a:buClrTx/>
              <a:buNone/>
            </a:pPr>
            <a:r>
              <a:rPr lang="en-US" altLang="zh-CN" sz="2100" b="1" dirty="0"/>
              <a:t>BiTreeInit (BT);</a:t>
            </a:r>
            <a:endParaRPr lang="en-US" altLang="zh-CN" sz="2100" b="1" dirty="0"/>
          </a:p>
          <a:p>
            <a:pPr algn="just" eaLnBrk="1" hangingPunct="1">
              <a:lnSpc>
                <a:spcPct val="90000"/>
              </a:lnSpc>
              <a:buClrTx/>
              <a:buNone/>
            </a:pPr>
            <a:r>
              <a:rPr lang="en-US" altLang="zh-CN" sz="2100" b="1" dirty="0"/>
              <a:t>BiTreeRoot(BT);</a:t>
            </a:r>
            <a:endParaRPr lang="en-US" altLang="zh-CN" sz="2100" b="1" dirty="0"/>
          </a:p>
          <a:p>
            <a:pPr algn="just" eaLnBrk="1" hangingPunct="1">
              <a:lnSpc>
                <a:spcPct val="90000"/>
              </a:lnSpc>
              <a:buClrTx/>
              <a:buNone/>
            </a:pPr>
            <a:r>
              <a:rPr lang="en-US" altLang="zh-CN" sz="2100" b="1" dirty="0"/>
              <a:t>BiTreeParent(BT,x);</a:t>
            </a:r>
            <a:endParaRPr lang="en-US" altLang="zh-CN" sz="2100" b="1" dirty="0"/>
          </a:p>
          <a:p>
            <a:pPr algn="just" eaLnBrk="1" hangingPunct="1">
              <a:lnSpc>
                <a:spcPct val="90000"/>
              </a:lnSpc>
              <a:buClrTx/>
              <a:buNone/>
            </a:pPr>
            <a:r>
              <a:rPr lang="en-US" altLang="zh-CN" sz="2100" b="1" dirty="0"/>
              <a:t>BiTreeLeftChild (BT,x);</a:t>
            </a:r>
            <a:endParaRPr lang="en-US" altLang="zh-CN" sz="2100" b="1" dirty="0"/>
          </a:p>
          <a:p>
            <a:pPr algn="just" eaLnBrk="1" hangingPunct="1">
              <a:lnSpc>
                <a:spcPct val="90000"/>
              </a:lnSpc>
              <a:buClrTx/>
              <a:buNone/>
            </a:pPr>
            <a:r>
              <a:rPr lang="en-US" altLang="zh-CN" sz="2100" b="1" dirty="0"/>
              <a:t>BiTreeRightChild (BT,x);</a:t>
            </a:r>
            <a:endParaRPr lang="en-US" altLang="zh-CN" sz="2100" b="1" dirty="0"/>
          </a:p>
          <a:p>
            <a:pPr algn="just" eaLnBrk="1" hangingPunct="1">
              <a:lnSpc>
                <a:spcPct val="90000"/>
              </a:lnSpc>
              <a:buClrTx/>
              <a:buNone/>
            </a:pPr>
            <a:r>
              <a:rPr lang="en-US" altLang="zh-CN" sz="2100" b="1" dirty="0"/>
              <a:t>BiTreeBuild(BT,LBT,RBT);</a:t>
            </a:r>
            <a:endParaRPr lang="en-US" altLang="zh-CN" sz="2100" b="1" dirty="0"/>
          </a:p>
          <a:p>
            <a:pPr algn="just" eaLnBrk="1" hangingPunct="1">
              <a:lnSpc>
                <a:spcPct val="90000"/>
              </a:lnSpc>
              <a:buClrTx/>
              <a:buNone/>
            </a:pPr>
            <a:r>
              <a:rPr lang="en-US" altLang="zh-CN" sz="2100" b="1" dirty="0"/>
              <a:t>BiTreeInsertLeft(BT,y,x);</a:t>
            </a:r>
            <a:endParaRPr lang="en-US" altLang="zh-CN" sz="2100" b="1" dirty="0"/>
          </a:p>
          <a:p>
            <a:pPr algn="just" eaLnBrk="1" hangingPunct="1">
              <a:lnSpc>
                <a:spcPct val="90000"/>
              </a:lnSpc>
              <a:buClrTx/>
              <a:buNone/>
            </a:pPr>
            <a:r>
              <a:rPr lang="en-US" altLang="zh-CN" sz="2100" b="1" dirty="0"/>
              <a:t>BiTreeInsertRight(BT,y,x);</a:t>
            </a:r>
            <a:endParaRPr lang="en-US" altLang="zh-CN" sz="2100" b="1" dirty="0"/>
          </a:p>
          <a:p>
            <a:pPr algn="just" eaLnBrk="1" hangingPunct="1">
              <a:lnSpc>
                <a:spcPct val="90000"/>
              </a:lnSpc>
              <a:buClrTx/>
              <a:buNone/>
            </a:pPr>
            <a:r>
              <a:rPr lang="en-US" altLang="zh-CN" sz="2100" b="1" dirty="0"/>
              <a:t>BiTreeDeleteLeft(BT,x);</a:t>
            </a:r>
            <a:endParaRPr lang="en-US" altLang="zh-CN" sz="2100" b="1" dirty="0"/>
          </a:p>
          <a:p>
            <a:pPr algn="just" eaLnBrk="1" hangingPunct="1">
              <a:lnSpc>
                <a:spcPct val="90000"/>
              </a:lnSpc>
              <a:buClrTx/>
              <a:buNone/>
            </a:pPr>
            <a:r>
              <a:rPr lang="en-US" altLang="zh-CN" sz="2100" b="1" dirty="0"/>
              <a:t>BiTreeDeleteRight(BT,x);</a:t>
            </a:r>
            <a:endParaRPr lang="en-US" altLang="zh-CN" sz="2100" b="1" dirty="0"/>
          </a:p>
          <a:p>
            <a:pPr algn="just" eaLnBrk="1" hangingPunct="1">
              <a:lnSpc>
                <a:spcPct val="90000"/>
              </a:lnSpc>
              <a:buClrTx/>
              <a:buNone/>
            </a:pPr>
            <a:r>
              <a:rPr lang="en-US" altLang="zh-CN" sz="2100" b="1" dirty="0"/>
              <a:t>BiTreeClear(BT);</a:t>
            </a:r>
            <a:endParaRPr lang="en-US" altLang="zh-CN" sz="2100" b="1" dirty="0"/>
          </a:p>
          <a:p>
            <a:pPr algn="just" eaLnBrk="1" hangingPunct="1">
              <a:lnSpc>
                <a:spcPct val="90000"/>
              </a:lnSpc>
              <a:buClrTx/>
              <a:buNone/>
            </a:pPr>
            <a:r>
              <a:rPr lang="en-US" altLang="zh-CN" sz="2100" b="1" dirty="0"/>
              <a:t>BiTraverse(BT);</a:t>
            </a:r>
            <a:endParaRPr lang="en-US" altLang="zh-CN" sz="2100" b="1"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标题 282625"/>
          <p:cNvSpPr>
            <a:spLocks noGrp="1"/>
          </p:cNvSpPr>
          <p:nvPr>
            <p:ph type="title"/>
          </p:nvPr>
        </p:nvSpPr>
        <p:spPr>
          <a:xfrm>
            <a:off x="574675" y="609600"/>
            <a:ext cx="8001000" cy="695325"/>
          </a:xfrm>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40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实验五</a:t>
            </a:r>
            <a:endParaRPr kumimoji="0" lang="zh-CN" sz="40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221187" name="文本占位符 282626"/>
          <p:cNvSpPr>
            <a:spLocks noGrp="1"/>
          </p:cNvSpPr>
          <p:nvPr>
            <p:ph idx="1"/>
          </p:nvPr>
        </p:nvSpPr>
        <p:spPr>
          <a:xfrm>
            <a:off x="971550" y="1574800"/>
            <a:ext cx="8001000" cy="44069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实验性质：设计性实验</a:t>
            </a: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实验内容：二叉树的运算。</a:t>
            </a: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实验目的和要求：理解二叉树的性质，懂得递归和非递归创建二叉树的方法及先序遍历、中序遍历、后序遍历、层次遍历的算法与实现。</a:t>
            </a: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（附加题：实现求二叉树深度、叶子数、结点数、交换二叉树中所有结点的左、右子树）。</a:t>
            </a: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rPr>
              <a:t>注意点： 递归与非递归的区别</a:t>
            </a:r>
            <a:endParaRPr kumimoji="0" lang="zh-CN" sz="2800" b="1" i="0" u="none" strike="noStrike" kern="0" cap="none" spc="0" normalizeH="0" baseline="0" noProof="1">
              <a:ln>
                <a:noFill/>
              </a:ln>
              <a:solidFill>
                <a:schemeClr val="tx1"/>
              </a:solidFill>
              <a:effectLst>
                <a:outerShdw blurRad="38100" dist="19050" dir="2700000" algn="tl" rotWithShape="0">
                  <a:schemeClr val="dk1">
                    <a:alpha val="40000"/>
                  </a:schemeClr>
                </a:outerShdw>
              </a:effectLst>
              <a:uLnTx/>
              <a:uFillTx/>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二叉树的五种形态</a:t>
            </a:r>
            <a:endParaRPr lang="zh-CN" altLang="en-US" dirty="0"/>
          </a:p>
        </p:txBody>
      </p:sp>
      <p:sp>
        <p:nvSpPr>
          <p:cNvPr id="24580" name="Rectangle 4"/>
          <p:cNvSpPr/>
          <p:nvPr/>
        </p:nvSpPr>
        <p:spPr>
          <a:xfrm>
            <a:off x="1066800" y="3048000"/>
            <a:ext cx="7543800" cy="3586163"/>
          </a:xfrm>
          <a:prstGeom prst="rect">
            <a:avLst/>
          </a:prstGeom>
          <a:no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nvGrpSpPr>
          <p:cNvPr id="37891" name="Group 60"/>
          <p:cNvGrpSpPr/>
          <p:nvPr/>
        </p:nvGrpSpPr>
        <p:grpSpPr>
          <a:xfrm>
            <a:off x="1600200" y="1600200"/>
            <a:ext cx="5851525" cy="4238625"/>
            <a:chOff x="1008" y="2016"/>
            <a:chExt cx="3686" cy="1666"/>
          </a:xfrm>
        </p:grpSpPr>
        <p:grpSp>
          <p:nvGrpSpPr>
            <p:cNvPr id="37892" name="Group 33"/>
            <p:cNvGrpSpPr/>
            <p:nvPr/>
          </p:nvGrpSpPr>
          <p:grpSpPr>
            <a:xfrm>
              <a:off x="1008" y="2112"/>
              <a:ext cx="384" cy="506"/>
              <a:chOff x="1187" y="1233"/>
              <a:chExt cx="476" cy="1074"/>
            </a:xfrm>
          </p:grpSpPr>
          <p:grpSp>
            <p:nvGrpSpPr>
              <p:cNvPr id="37893" name="Group 34"/>
              <p:cNvGrpSpPr/>
              <p:nvPr/>
            </p:nvGrpSpPr>
            <p:grpSpPr>
              <a:xfrm>
                <a:off x="1187" y="1233"/>
                <a:ext cx="476" cy="475"/>
                <a:chOff x="1187" y="1233"/>
                <a:chExt cx="476" cy="475"/>
              </a:xfrm>
            </p:grpSpPr>
            <p:sp>
              <p:nvSpPr>
                <p:cNvPr id="37894" name="Freeform 35"/>
                <p:cNvSpPr/>
                <p:nvPr/>
              </p:nvSpPr>
              <p:spPr>
                <a:xfrm>
                  <a:off x="1306" y="1352"/>
                  <a:ext cx="238" cy="237"/>
                </a:xfrm>
                <a:custGeom>
                  <a:avLst/>
                  <a:gdLst/>
                  <a:ahLst/>
                  <a:cxnLst>
                    <a:cxn ang="0">
                      <a:pos x="0" y="119"/>
                    </a:cxn>
                    <a:cxn ang="0">
                      <a:pos x="3" y="92"/>
                    </a:cxn>
                    <a:cxn ang="0">
                      <a:pos x="12" y="67"/>
                    </a:cxn>
                    <a:cxn ang="0">
                      <a:pos x="25" y="44"/>
                    </a:cxn>
                    <a:cxn ang="0">
                      <a:pos x="45" y="25"/>
                    </a:cxn>
                    <a:cxn ang="0">
                      <a:pos x="67" y="12"/>
                    </a:cxn>
                    <a:cxn ang="0">
                      <a:pos x="92" y="2"/>
                    </a:cxn>
                    <a:cxn ang="0">
                      <a:pos x="119" y="0"/>
                    </a:cxn>
                    <a:cxn ang="0">
                      <a:pos x="146" y="2"/>
                    </a:cxn>
                    <a:cxn ang="0">
                      <a:pos x="171" y="12"/>
                    </a:cxn>
                    <a:cxn ang="0">
                      <a:pos x="193" y="25"/>
                    </a:cxn>
                    <a:cxn ang="0">
                      <a:pos x="211" y="44"/>
                    </a:cxn>
                    <a:cxn ang="0">
                      <a:pos x="226" y="67"/>
                    </a:cxn>
                    <a:cxn ang="0">
                      <a:pos x="235" y="92"/>
                    </a:cxn>
                    <a:cxn ang="0">
                      <a:pos x="238" y="119"/>
                    </a:cxn>
                    <a:cxn ang="0">
                      <a:pos x="235" y="144"/>
                    </a:cxn>
                    <a:cxn ang="0">
                      <a:pos x="226" y="170"/>
                    </a:cxn>
                    <a:cxn ang="0">
                      <a:pos x="211" y="193"/>
                    </a:cxn>
                    <a:cxn ang="0">
                      <a:pos x="193" y="212"/>
                    </a:cxn>
                    <a:cxn ang="0">
                      <a:pos x="171" y="225"/>
                    </a:cxn>
                    <a:cxn ang="0">
                      <a:pos x="146" y="235"/>
                    </a:cxn>
                    <a:cxn ang="0">
                      <a:pos x="119" y="237"/>
                    </a:cxn>
                    <a:cxn ang="0">
                      <a:pos x="92" y="235"/>
                    </a:cxn>
                    <a:cxn ang="0">
                      <a:pos x="67" y="225"/>
                    </a:cxn>
                    <a:cxn ang="0">
                      <a:pos x="45" y="212"/>
                    </a:cxn>
                    <a:cxn ang="0">
                      <a:pos x="25" y="193"/>
                    </a:cxn>
                    <a:cxn ang="0">
                      <a:pos x="12" y="170"/>
                    </a:cxn>
                    <a:cxn ang="0">
                      <a:pos x="3" y="144"/>
                    </a:cxn>
                    <a:cxn ang="0">
                      <a:pos x="0" y="119"/>
                    </a:cxn>
                  </a:cxnLst>
                  <a:pathLst>
                    <a:path w="238" h="237">
                      <a:moveTo>
                        <a:pt x="0" y="119"/>
                      </a:moveTo>
                      <a:lnTo>
                        <a:pt x="3" y="92"/>
                      </a:lnTo>
                      <a:lnTo>
                        <a:pt x="12" y="67"/>
                      </a:lnTo>
                      <a:lnTo>
                        <a:pt x="25" y="44"/>
                      </a:lnTo>
                      <a:lnTo>
                        <a:pt x="45" y="25"/>
                      </a:lnTo>
                      <a:lnTo>
                        <a:pt x="67" y="12"/>
                      </a:lnTo>
                      <a:lnTo>
                        <a:pt x="92" y="2"/>
                      </a:lnTo>
                      <a:lnTo>
                        <a:pt x="119" y="0"/>
                      </a:lnTo>
                      <a:lnTo>
                        <a:pt x="146" y="2"/>
                      </a:lnTo>
                      <a:lnTo>
                        <a:pt x="171" y="12"/>
                      </a:lnTo>
                      <a:lnTo>
                        <a:pt x="193" y="25"/>
                      </a:lnTo>
                      <a:lnTo>
                        <a:pt x="211" y="44"/>
                      </a:lnTo>
                      <a:lnTo>
                        <a:pt x="226" y="67"/>
                      </a:lnTo>
                      <a:lnTo>
                        <a:pt x="235" y="92"/>
                      </a:lnTo>
                      <a:lnTo>
                        <a:pt x="238" y="119"/>
                      </a:lnTo>
                      <a:lnTo>
                        <a:pt x="235" y="144"/>
                      </a:lnTo>
                      <a:lnTo>
                        <a:pt x="226" y="170"/>
                      </a:lnTo>
                      <a:lnTo>
                        <a:pt x="211" y="193"/>
                      </a:lnTo>
                      <a:lnTo>
                        <a:pt x="193" y="212"/>
                      </a:lnTo>
                      <a:lnTo>
                        <a:pt x="171" y="225"/>
                      </a:lnTo>
                      <a:lnTo>
                        <a:pt x="146" y="235"/>
                      </a:lnTo>
                      <a:lnTo>
                        <a:pt x="119" y="237"/>
                      </a:lnTo>
                      <a:lnTo>
                        <a:pt x="92" y="235"/>
                      </a:lnTo>
                      <a:lnTo>
                        <a:pt x="67" y="225"/>
                      </a:lnTo>
                      <a:lnTo>
                        <a:pt x="45" y="212"/>
                      </a:lnTo>
                      <a:lnTo>
                        <a:pt x="25" y="193"/>
                      </a:lnTo>
                      <a:lnTo>
                        <a:pt x="12" y="170"/>
                      </a:lnTo>
                      <a:lnTo>
                        <a:pt x="3" y="144"/>
                      </a:lnTo>
                      <a:lnTo>
                        <a:pt x="0" y="119"/>
                      </a:lnTo>
                      <a:close/>
                    </a:path>
                  </a:pathLst>
                </a:custGeom>
                <a:solidFill>
                  <a:srgbClr val="FFFFFF"/>
                </a:solidFill>
                <a:ln w="11113" cap="flat" cmpd="sng">
                  <a:solidFill>
                    <a:srgbClr val="000000"/>
                  </a:solidFill>
                  <a:prstDash val="solid"/>
                  <a:round/>
                  <a:headEnd type="none" w="med" len="med"/>
                  <a:tailEnd type="none" w="med" len="med"/>
                </a:ln>
              </p:spPr>
              <p:txBody>
                <a:bodyPr/>
                <a:p>
                  <a:endParaRPr lang="zh-CN" altLang="en-US"/>
                </a:p>
              </p:txBody>
            </p:sp>
            <p:sp>
              <p:nvSpPr>
                <p:cNvPr id="37895" name="Line 36"/>
                <p:cNvSpPr/>
                <p:nvPr/>
              </p:nvSpPr>
              <p:spPr>
                <a:xfrm flipV="1">
                  <a:off x="1187" y="1233"/>
                  <a:ext cx="476" cy="475"/>
                </a:xfrm>
                <a:prstGeom prst="line">
                  <a:avLst/>
                </a:prstGeom>
                <a:ln w="11113" cap="flat" cmpd="sng">
                  <a:solidFill>
                    <a:srgbClr val="000000"/>
                  </a:solidFill>
                  <a:prstDash val="solid"/>
                  <a:round/>
                  <a:headEnd type="none" w="med" len="med"/>
                  <a:tailEnd type="none" w="med" len="med"/>
                </a:ln>
              </p:spPr>
            </p:sp>
          </p:grpSp>
          <p:sp>
            <p:nvSpPr>
              <p:cNvPr id="37896" name="Rectangle 37"/>
              <p:cNvSpPr/>
              <p:nvPr/>
            </p:nvSpPr>
            <p:spPr>
              <a:xfrm>
                <a:off x="1274" y="2065"/>
                <a:ext cx="286" cy="24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900" b="1" dirty="0">
                    <a:solidFill>
                      <a:srgbClr val="000000"/>
                    </a:solidFill>
                    <a:latin typeface="宋体" panose="02010600030101010101" pitchFamily="2" charset="-122"/>
                  </a:rPr>
                  <a:t>(a)</a:t>
                </a:r>
                <a:endParaRPr lang="en-US" altLang="zh-CN" b="1" dirty="0">
                  <a:latin typeface="Times New Roman" panose="02020603050405020304" pitchFamily="18" charset="0"/>
                </a:endParaRPr>
              </a:p>
            </p:txBody>
          </p:sp>
        </p:grpSp>
        <p:sp>
          <p:nvSpPr>
            <p:cNvPr id="37897" name="Freeform 39"/>
            <p:cNvSpPr/>
            <p:nvPr/>
          </p:nvSpPr>
          <p:spPr>
            <a:xfrm>
              <a:off x="2640" y="2112"/>
              <a:ext cx="288" cy="167"/>
            </a:xfrm>
            <a:custGeom>
              <a:avLst/>
              <a:gdLst/>
              <a:ahLst/>
              <a:cxnLst>
                <a:cxn ang="0">
                  <a:pos x="0" y="40"/>
                </a:cxn>
                <a:cxn ang="0">
                  <a:pos x="2" y="32"/>
                </a:cxn>
                <a:cxn ang="0">
                  <a:pos x="8" y="25"/>
                </a:cxn>
                <a:cxn ang="0">
                  <a:pos x="18" y="19"/>
                </a:cxn>
                <a:cxn ang="0">
                  <a:pos x="31" y="13"/>
                </a:cxn>
                <a:cxn ang="0">
                  <a:pos x="47" y="8"/>
                </a:cxn>
                <a:cxn ang="0">
                  <a:pos x="65" y="4"/>
                </a:cxn>
                <a:cxn ang="0">
                  <a:pos x="86" y="1"/>
                </a:cxn>
                <a:cxn ang="0">
                  <a:pos x="106" y="0"/>
                </a:cxn>
                <a:cxn ang="0">
                  <a:pos x="127" y="0"/>
                </a:cxn>
                <a:cxn ang="0">
                  <a:pos x="148" y="1"/>
                </a:cxn>
                <a:cxn ang="0">
                  <a:pos x="168" y="4"/>
                </a:cxn>
                <a:cxn ang="0">
                  <a:pos x="187" y="8"/>
                </a:cxn>
                <a:cxn ang="0">
                  <a:pos x="202" y="13"/>
                </a:cxn>
                <a:cxn ang="0">
                  <a:pos x="215" y="19"/>
                </a:cxn>
                <a:cxn ang="0">
                  <a:pos x="224" y="25"/>
                </a:cxn>
                <a:cxn ang="0">
                  <a:pos x="231" y="32"/>
                </a:cxn>
                <a:cxn ang="0">
                  <a:pos x="232" y="40"/>
                </a:cxn>
                <a:cxn ang="0">
                  <a:pos x="231" y="47"/>
                </a:cxn>
                <a:cxn ang="0">
                  <a:pos x="224" y="54"/>
                </a:cxn>
                <a:cxn ang="0">
                  <a:pos x="215" y="60"/>
                </a:cxn>
                <a:cxn ang="0">
                  <a:pos x="202" y="66"/>
                </a:cxn>
                <a:cxn ang="0">
                  <a:pos x="187" y="71"/>
                </a:cxn>
                <a:cxn ang="0">
                  <a:pos x="168" y="75"/>
                </a:cxn>
                <a:cxn ang="0">
                  <a:pos x="148" y="78"/>
                </a:cxn>
                <a:cxn ang="0">
                  <a:pos x="127" y="79"/>
                </a:cxn>
                <a:cxn ang="0">
                  <a:pos x="106" y="79"/>
                </a:cxn>
                <a:cxn ang="0">
                  <a:pos x="86" y="78"/>
                </a:cxn>
                <a:cxn ang="0">
                  <a:pos x="65" y="75"/>
                </a:cxn>
                <a:cxn ang="0">
                  <a:pos x="47" y="71"/>
                </a:cxn>
                <a:cxn ang="0">
                  <a:pos x="31" y="66"/>
                </a:cxn>
                <a:cxn ang="0">
                  <a:pos x="18" y="60"/>
                </a:cxn>
                <a:cxn ang="0">
                  <a:pos x="8" y="54"/>
                </a:cxn>
                <a:cxn ang="0">
                  <a:pos x="2" y="47"/>
                </a:cxn>
                <a:cxn ang="0">
                  <a:pos x="0" y="40"/>
                </a:cxn>
              </a:cxnLst>
              <a:pathLst>
                <a:path w="357" h="354">
                  <a:moveTo>
                    <a:pt x="0" y="178"/>
                  </a:moveTo>
                  <a:lnTo>
                    <a:pt x="3" y="145"/>
                  </a:lnTo>
                  <a:lnTo>
                    <a:pt x="13" y="113"/>
                  </a:lnTo>
                  <a:lnTo>
                    <a:pt x="27" y="84"/>
                  </a:lnTo>
                  <a:lnTo>
                    <a:pt x="47" y="58"/>
                  </a:lnTo>
                  <a:lnTo>
                    <a:pt x="72" y="36"/>
                  </a:lnTo>
                  <a:lnTo>
                    <a:pt x="99" y="17"/>
                  </a:lnTo>
                  <a:lnTo>
                    <a:pt x="131" y="6"/>
                  </a:lnTo>
                  <a:lnTo>
                    <a:pt x="162" y="0"/>
                  </a:lnTo>
                  <a:lnTo>
                    <a:pt x="196" y="0"/>
                  </a:lnTo>
                  <a:lnTo>
                    <a:pt x="228" y="6"/>
                  </a:lnTo>
                  <a:lnTo>
                    <a:pt x="258" y="17"/>
                  </a:lnTo>
                  <a:lnTo>
                    <a:pt x="287" y="36"/>
                  </a:lnTo>
                  <a:lnTo>
                    <a:pt x="310" y="58"/>
                  </a:lnTo>
                  <a:lnTo>
                    <a:pt x="330" y="84"/>
                  </a:lnTo>
                  <a:lnTo>
                    <a:pt x="345" y="113"/>
                  </a:lnTo>
                  <a:lnTo>
                    <a:pt x="354" y="145"/>
                  </a:lnTo>
                  <a:lnTo>
                    <a:pt x="357" y="178"/>
                  </a:lnTo>
                  <a:lnTo>
                    <a:pt x="354" y="210"/>
                  </a:lnTo>
                  <a:lnTo>
                    <a:pt x="345" y="242"/>
                  </a:lnTo>
                  <a:lnTo>
                    <a:pt x="330" y="271"/>
                  </a:lnTo>
                  <a:lnTo>
                    <a:pt x="310" y="297"/>
                  </a:lnTo>
                  <a:lnTo>
                    <a:pt x="287" y="319"/>
                  </a:lnTo>
                  <a:lnTo>
                    <a:pt x="258" y="338"/>
                  </a:lnTo>
                  <a:lnTo>
                    <a:pt x="228" y="349"/>
                  </a:lnTo>
                  <a:lnTo>
                    <a:pt x="196" y="354"/>
                  </a:lnTo>
                  <a:lnTo>
                    <a:pt x="162" y="354"/>
                  </a:lnTo>
                  <a:lnTo>
                    <a:pt x="131" y="349"/>
                  </a:lnTo>
                  <a:lnTo>
                    <a:pt x="99" y="338"/>
                  </a:lnTo>
                  <a:lnTo>
                    <a:pt x="72" y="319"/>
                  </a:lnTo>
                  <a:lnTo>
                    <a:pt x="47" y="297"/>
                  </a:lnTo>
                  <a:lnTo>
                    <a:pt x="27" y="271"/>
                  </a:lnTo>
                  <a:lnTo>
                    <a:pt x="13" y="242"/>
                  </a:lnTo>
                  <a:lnTo>
                    <a:pt x="3" y="210"/>
                  </a:lnTo>
                  <a:lnTo>
                    <a:pt x="0" y="178"/>
                  </a:lnTo>
                  <a:close/>
                </a:path>
              </a:pathLst>
            </a:custGeom>
            <a:solidFill>
              <a:schemeClr val="accent1"/>
            </a:solidFill>
            <a:ln w="11113" cap="flat" cmpd="sng">
              <a:solidFill>
                <a:srgbClr val="000000"/>
              </a:solidFill>
              <a:prstDash val="solid"/>
              <a:round/>
              <a:headEnd type="none" w="med" len="med"/>
              <a:tailEnd type="none" w="med" len="med"/>
            </a:ln>
          </p:spPr>
          <p:txBody>
            <a:bodyPr/>
            <a:p>
              <a:endParaRPr lang="zh-CN" altLang="en-US"/>
            </a:p>
          </p:txBody>
        </p:sp>
        <p:sp>
          <p:nvSpPr>
            <p:cNvPr id="37898" name="Rectangle 40"/>
            <p:cNvSpPr/>
            <p:nvPr/>
          </p:nvSpPr>
          <p:spPr>
            <a:xfrm>
              <a:off x="2692" y="2476"/>
              <a:ext cx="231" cy="113"/>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900" b="1" dirty="0">
                  <a:solidFill>
                    <a:srgbClr val="000000"/>
                  </a:solidFill>
                  <a:latin typeface="宋体" panose="02010600030101010101" pitchFamily="2" charset="-122"/>
                </a:rPr>
                <a:t>(b)</a:t>
              </a:r>
              <a:endParaRPr lang="en-US" altLang="zh-CN" b="1" dirty="0">
                <a:latin typeface="Times New Roman" panose="02020603050405020304" pitchFamily="18" charset="0"/>
              </a:endParaRPr>
            </a:p>
          </p:txBody>
        </p:sp>
        <p:sp>
          <p:nvSpPr>
            <p:cNvPr id="37899" name="Freeform 43"/>
            <p:cNvSpPr/>
            <p:nvPr/>
          </p:nvSpPr>
          <p:spPr>
            <a:xfrm>
              <a:off x="4407" y="2016"/>
              <a:ext cx="287" cy="167"/>
            </a:xfrm>
            <a:custGeom>
              <a:avLst/>
              <a:gdLst/>
              <a:ahLst/>
              <a:cxnLst>
                <a:cxn ang="0">
                  <a:pos x="0" y="40"/>
                </a:cxn>
                <a:cxn ang="0">
                  <a:pos x="2" y="32"/>
                </a:cxn>
                <a:cxn ang="0">
                  <a:pos x="8" y="25"/>
                </a:cxn>
                <a:cxn ang="0">
                  <a:pos x="18" y="19"/>
                </a:cxn>
                <a:cxn ang="0">
                  <a:pos x="31" y="13"/>
                </a:cxn>
                <a:cxn ang="0">
                  <a:pos x="46" y="8"/>
                </a:cxn>
                <a:cxn ang="0">
                  <a:pos x="64" y="4"/>
                </a:cxn>
                <a:cxn ang="0">
                  <a:pos x="84" y="1"/>
                </a:cxn>
                <a:cxn ang="0">
                  <a:pos x="105" y="0"/>
                </a:cxn>
                <a:cxn ang="0">
                  <a:pos x="127" y="0"/>
                </a:cxn>
                <a:cxn ang="0">
                  <a:pos x="148" y="1"/>
                </a:cxn>
                <a:cxn ang="0">
                  <a:pos x="168" y="4"/>
                </a:cxn>
                <a:cxn ang="0">
                  <a:pos x="185" y="8"/>
                </a:cxn>
                <a:cxn ang="0">
                  <a:pos x="202" y="13"/>
                </a:cxn>
                <a:cxn ang="0">
                  <a:pos x="214" y="19"/>
                </a:cxn>
                <a:cxn ang="0">
                  <a:pos x="223" y="25"/>
                </a:cxn>
                <a:cxn ang="0">
                  <a:pos x="230" y="32"/>
                </a:cxn>
                <a:cxn ang="0">
                  <a:pos x="231" y="40"/>
                </a:cxn>
                <a:cxn ang="0">
                  <a:pos x="230" y="47"/>
                </a:cxn>
                <a:cxn ang="0">
                  <a:pos x="223" y="54"/>
                </a:cxn>
                <a:cxn ang="0">
                  <a:pos x="214" y="60"/>
                </a:cxn>
                <a:cxn ang="0">
                  <a:pos x="202" y="66"/>
                </a:cxn>
                <a:cxn ang="0">
                  <a:pos x="185" y="71"/>
                </a:cxn>
                <a:cxn ang="0">
                  <a:pos x="168" y="75"/>
                </a:cxn>
                <a:cxn ang="0">
                  <a:pos x="148" y="78"/>
                </a:cxn>
                <a:cxn ang="0">
                  <a:pos x="127" y="79"/>
                </a:cxn>
                <a:cxn ang="0">
                  <a:pos x="105" y="79"/>
                </a:cxn>
                <a:cxn ang="0">
                  <a:pos x="84" y="78"/>
                </a:cxn>
                <a:cxn ang="0">
                  <a:pos x="64" y="75"/>
                </a:cxn>
                <a:cxn ang="0">
                  <a:pos x="46" y="71"/>
                </a:cxn>
                <a:cxn ang="0">
                  <a:pos x="31" y="66"/>
                </a:cxn>
                <a:cxn ang="0">
                  <a:pos x="18" y="60"/>
                </a:cxn>
                <a:cxn ang="0">
                  <a:pos x="8" y="54"/>
                </a:cxn>
                <a:cxn ang="0">
                  <a:pos x="2" y="47"/>
                </a:cxn>
                <a:cxn ang="0">
                  <a:pos x="0" y="40"/>
                </a:cxn>
              </a:cxnLst>
              <a:pathLst>
                <a:path w="356" h="354">
                  <a:moveTo>
                    <a:pt x="0" y="177"/>
                  </a:moveTo>
                  <a:lnTo>
                    <a:pt x="4" y="145"/>
                  </a:lnTo>
                  <a:lnTo>
                    <a:pt x="12" y="113"/>
                  </a:lnTo>
                  <a:lnTo>
                    <a:pt x="27" y="84"/>
                  </a:lnTo>
                  <a:lnTo>
                    <a:pt x="47" y="57"/>
                  </a:lnTo>
                  <a:lnTo>
                    <a:pt x="71" y="36"/>
                  </a:lnTo>
                  <a:lnTo>
                    <a:pt x="99" y="17"/>
                  </a:lnTo>
                  <a:lnTo>
                    <a:pt x="129" y="5"/>
                  </a:lnTo>
                  <a:lnTo>
                    <a:pt x="161" y="0"/>
                  </a:lnTo>
                  <a:lnTo>
                    <a:pt x="195" y="0"/>
                  </a:lnTo>
                  <a:lnTo>
                    <a:pt x="227" y="5"/>
                  </a:lnTo>
                  <a:lnTo>
                    <a:pt x="259" y="17"/>
                  </a:lnTo>
                  <a:lnTo>
                    <a:pt x="285" y="36"/>
                  </a:lnTo>
                  <a:lnTo>
                    <a:pt x="311" y="57"/>
                  </a:lnTo>
                  <a:lnTo>
                    <a:pt x="329" y="84"/>
                  </a:lnTo>
                  <a:lnTo>
                    <a:pt x="344" y="113"/>
                  </a:lnTo>
                  <a:lnTo>
                    <a:pt x="354" y="145"/>
                  </a:lnTo>
                  <a:lnTo>
                    <a:pt x="356" y="177"/>
                  </a:lnTo>
                  <a:lnTo>
                    <a:pt x="354" y="210"/>
                  </a:lnTo>
                  <a:lnTo>
                    <a:pt x="344" y="242"/>
                  </a:lnTo>
                  <a:lnTo>
                    <a:pt x="329" y="271"/>
                  </a:lnTo>
                  <a:lnTo>
                    <a:pt x="311" y="297"/>
                  </a:lnTo>
                  <a:lnTo>
                    <a:pt x="285" y="319"/>
                  </a:lnTo>
                  <a:lnTo>
                    <a:pt x="259" y="338"/>
                  </a:lnTo>
                  <a:lnTo>
                    <a:pt x="227" y="349"/>
                  </a:lnTo>
                  <a:lnTo>
                    <a:pt x="195" y="354"/>
                  </a:lnTo>
                  <a:lnTo>
                    <a:pt x="161" y="354"/>
                  </a:lnTo>
                  <a:lnTo>
                    <a:pt x="129" y="349"/>
                  </a:lnTo>
                  <a:lnTo>
                    <a:pt x="99" y="338"/>
                  </a:lnTo>
                  <a:lnTo>
                    <a:pt x="71" y="319"/>
                  </a:lnTo>
                  <a:lnTo>
                    <a:pt x="47" y="297"/>
                  </a:lnTo>
                  <a:lnTo>
                    <a:pt x="27" y="271"/>
                  </a:lnTo>
                  <a:lnTo>
                    <a:pt x="12" y="242"/>
                  </a:lnTo>
                  <a:lnTo>
                    <a:pt x="4" y="210"/>
                  </a:lnTo>
                  <a:lnTo>
                    <a:pt x="0" y="177"/>
                  </a:lnTo>
                  <a:close/>
                </a:path>
              </a:pathLst>
            </a:custGeom>
            <a:solidFill>
              <a:schemeClr val="accent1"/>
            </a:solidFill>
            <a:ln w="11113" cap="flat" cmpd="sng">
              <a:solidFill>
                <a:srgbClr val="000000"/>
              </a:solidFill>
              <a:prstDash val="solid"/>
              <a:round/>
              <a:headEnd type="none" w="med" len="med"/>
              <a:tailEnd type="none" w="med" len="med"/>
            </a:ln>
          </p:spPr>
          <p:txBody>
            <a:bodyPr/>
            <a:p>
              <a:endParaRPr lang="zh-CN" altLang="en-US"/>
            </a:p>
          </p:txBody>
        </p:sp>
        <p:sp>
          <p:nvSpPr>
            <p:cNvPr id="37900" name="Freeform 44"/>
            <p:cNvSpPr/>
            <p:nvPr/>
          </p:nvSpPr>
          <p:spPr>
            <a:xfrm>
              <a:off x="4032" y="2324"/>
              <a:ext cx="326" cy="280"/>
            </a:xfrm>
            <a:custGeom>
              <a:avLst/>
              <a:gdLst/>
              <a:ahLst/>
              <a:cxnLst>
                <a:cxn ang="0">
                  <a:pos x="263" y="58"/>
                </a:cxn>
                <a:cxn ang="0">
                  <a:pos x="247" y="57"/>
                </a:cxn>
                <a:cxn ang="0">
                  <a:pos x="231" y="54"/>
                </a:cxn>
                <a:cxn ang="0">
                  <a:pos x="216" y="51"/>
                </a:cxn>
                <a:cxn ang="0">
                  <a:pos x="202" y="46"/>
                </a:cxn>
                <a:cxn ang="0">
                  <a:pos x="189" y="41"/>
                </a:cxn>
                <a:cxn ang="0">
                  <a:pos x="178" y="33"/>
                </a:cxn>
                <a:cxn ang="0">
                  <a:pos x="170" y="26"/>
                </a:cxn>
                <a:cxn ang="0">
                  <a:pos x="164" y="17"/>
                </a:cxn>
                <a:cxn ang="0">
                  <a:pos x="159" y="9"/>
                </a:cxn>
                <a:cxn ang="0">
                  <a:pos x="158" y="0"/>
                </a:cxn>
                <a:cxn ang="0">
                  <a:pos x="136" y="0"/>
                </a:cxn>
                <a:cxn ang="0">
                  <a:pos x="113" y="3"/>
                </a:cxn>
                <a:cxn ang="0">
                  <a:pos x="93" y="6"/>
                </a:cxn>
                <a:cxn ang="0">
                  <a:pos x="73" y="10"/>
                </a:cxn>
                <a:cxn ang="0">
                  <a:pos x="54" y="16"/>
                </a:cxn>
                <a:cxn ang="0">
                  <a:pos x="39" y="23"/>
                </a:cxn>
                <a:cxn ang="0">
                  <a:pos x="25" y="30"/>
                </a:cxn>
                <a:cxn ang="0">
                  <a:pos x="15" y="39"/>
                </a:cxn>
                <a:cxn ang="0">
                  <a:pos x="6" y="47"/>
                </a:cxn>
                <a:cxn ang="0">
                  <a:pos x="2" y="57"/>
                </a:cxn>
                <a:cxn ang="0">
                  <a:pos x="0" y="66"/>
                </a:cxn>
                <a:cxn ang="0">
                  <a:pos x="2" y="75"/>
                </a:cxn>
                <a:cxn ang="0">
                  <a:pos x="6" y="85"/>
                </a:cxn>
                <a:cxn ang="0">
                  <a:pos x="15" y="93"/>
                </a:cxn>
                <a:cxn ang="0">
                  <a:pos x="25" y="102"/>
                </a:cxn>
                <a:cxn ang="0">
                  <a:pos x="39" y="109"/>
                </a:cxn>
                <a:cxn ang="0">
                  <a:pos x="54" y="116"/>
                </a:cxn>
                <a:cxn ang="0">
                  <a:pos x="73" y="122"/>
                </a:cxn>
                <a:cxn ang="0">
                  <a:pos x="93" y="126"/>
                </a:cxn>
                <a:cxn ang="0">
                  <a:pos x="113" y="129"/>
                </a:cxn>
                <a:cxn ang="0">
                  <a:pos x="136" y="132"/>
                </a:cxn>
                <a:cxn ang="0">
                  <a:pos x="158" y="132"/>
                </a:cxn>
                <a:cxn ang="0">
                  <a:pos x="173" y="132"/>
                </a:cxn>
                <a:cxn ang="0">
                  <a:pos x="186" y="129"/>
                </a:cxn>
                <a:cxn ang="0">
                  <a:pos x="199" y="126"/>
                </a:cxn>
                <a:cxn ang="0">
                  <a:pos x="211" y="122"/>
                </a:cxn>
                <a:cxn ang="0">
                  <a:pos x="223" y="116"/>
                </a:cxn>
                <a:cxn ang="0">
                  <a:pos x="232" y="110"/>
                </a:cxn>
                <a:cxn ang="0">
                  <a:pos x="241" y="103"/>
                </a:cxn>
                <a:cxn ang="0">
                  <a:pos x="249" y="95"/>
                </a:cxn>
                <a:cxn ang="0">
                  <a:pos x="255" y="86"/>
                </a:cxn>
                <a:cxn ang="0">
                  <a:pos x="260" y="76"/>
                </a:cxn>
                <a:cxn ang="0">
                  <a:pos x="263" y="67"/>
                </a:cxn>
                <a:cxn ang="0">
                  <a:pos x="263" y="58"/>
                </a:cxn>
              </a:cxnLst>
              <a:pathLst>
                <a:path w="404" h="594">
                  <a:moveTo>
                    <a:pt x="404" y="258"/>
                  </a:moveTo>
                  <a:lnTo>
                    <a:pt x="379" y="255"/>
                  </a:lnTo>
                  <a:lnTo>
                    <a:pt x="355" y="245"/>
                  </a:lnTo>
                  <a:lnTo>
                    <a:pt x="332" y="230"/>
                  </a:lnTo>
                  <a:lnTo>
                    <a:pt x="310" y="208"/>
                  </a:lnTo>
                  <a:lnTo>
                    <a:pt x="290" y="183"/>
                  </a:lnTo>
                  <a:lnTo>
                    <a:pt x="273" y="151"/>
                  </a:lnTo>
                  <a:lnTo>
                    <a:pt x="261" y="117"/>
                  </a:lnTo>
                  <a:lnTo>
                    <a:pt x="251" y="79"/>
                  </a:lnTo>
                  <a:lnTo>
                    <a:pt x="244" y="40"/>
                  </a:lnTo>
                  <a:lnTo>
                    <a:pt x="243" y="0"/>
                  </a:lnTo>
                  <a:lnTo>
                    <a:pt x="208" y="3"/>
                  </a:lnTo>
                  <a:lnTo>
                    <a:pt x="174" y="12"/>
                  </a:lnTo>
                  <a:lnTo>
                    <a:pt x="142" y="27"/>
                  </a:lnTo>
                  <a:lnTo>
                    <a:pt x="112" y="47"/>
                  </a:lnTo>
                  <a:lnTo>
                    <a:pt x="83" y="72"/>
                  </a:lnTo>
                  <a:lnTo>
                    <a:pt x="60" y="102"/>
                  </a:lnTo>
                  <a:lnTo>
                    <a:pt x="38" y="136"/>
                  </a:lnTo>
                  <a:lnTo>
                    <a:pt x="23" y="174"/>
                  </a:lnTo>
                  <a:lnTo>
                    <a:pt x="10" y="213"/>
                  </a:lnTo>
                  <a:lnTo>
                    <a:pt x="3" y="255"/>
                  </a:lnTo>
                  <a:lnTo>
                    <a:pt x="0" y="297"/>
                  </a:lnTo>
                  <a:lnTo>
                    <a:pt x="3" y="339"/>
                  </a:lnTo>
                  <a:lnTo>
                    <a:pt x="10" y="381"/>
                  </a:lnTo>
                  <a:lnTo>
                    <a:pt x="23" y="421"/>
                  </a:lnTo>
                  <a:lnTo>
                    <a:pt x="38" y="458"/>
                  </a:lnTo>
                  <a:lnTo>
                    <a:pt x="60" y="492"/>
                  </a:lnTo>
                  <a:lnTo>
                    <a:pt x="83" y="522"/>
                  </a:lnTo>
                  <a:lnTo>
                    <a:pt x="112" y="547"/>
                  </a:lnTo>
                  <a:lnTo>
                    <a:pt x="142" y="567"/>
                  </a:lnTo>
                  <a:lnTo>
                    <a:pt x="174" y="582"/>
                  </a:lnTo>
                  <a:lnTo>
                    <a:pt x="208" y="591"/>
                  </a:lnTo>
                  <a:lnTo>
                    <a:pt x="243" y="594"/>
                  </a:lnTo>
                  <a:lnTo>
                    <a:pt x="265" y="592"/>
                  </a:lnTo>
                  <a:lnTo>
                    <a:pt x="285" y="582"/>
                  </a:lnTo>
                  <a:lnTo>
                    <a:pt x="305" y="569"/>
                  </a:lnTo>
                  <a:lnTo>
                    <a:pt x="323" y="549"/>
                  </a:lnTo>
                  <a:lnTo>
                    <a:pt x="342" y="525"/>
                  </a:lnTo>
                  <a:lnTo>
                    <a:pt x="357" y="495"/>
                  </a:lnTo>
                  <a:lnTo>
                    <a:pt x="370" y="463"/>
                  </a:lnTo>
                  <a:lnTo>
                    <a:pt x="382" y="426"/>
                  </a:lnTo>
                  <a:lnTo>
                    <a:pt x="392" y="386"/>
                  </a:lnTo>
                  <a:lnTo>
                    <a:pt x="399" y="344"/>
                  </a:lnTo>
                  <a:lnTo>
                    <a:pt x="404" y="302"/>
                  </a:lnTo>
                  <a:lnTo>
                    <a:pt x="404" y="258"/>
                  </a:lnTo>
                  <a:close/>
                </a:path>
              </a:pathLst>
            </a:custGeom>
            <a:solidFill>
              <a:schemeClr val="hlink"/>
            </a:solidFill>
            <a:ln w="11113" cap="flat" cmpd="sng">
              <a:solidFill>
                <a:srgbClr val="000000"/>
              </a:solidFill>
              <a:prstDash val="solid"/>
              <a:round/>
              <a:headEnd type="none" w="med" len="med"/>
              <a:tailEnd type="none" w="med" len="med"/>
            </a:ln>
          </p:spPr>
          <p:txBody>
            <a:bodyPr/>
            <a:p>
              <a:endParaRPr lang="zh-CN" altLang="en-US"/>
            </a:p>
          </p:txBody>
        </p:sp>
        <p:sp>
          <p:nvSpPr>
            <p:cNvPr id="37901" name="Line 45"/>
            <p:cNvSpPr/>
            <p:nvPr/>
          </p:nvSpPr>
          <p:spPr>
            <a:xfrm flipH="1">
              <a:off x="4224" y="2173"/>
              <a:ext cx="240" cy="151"/>
            </a:xfrm>
            <a:prstGeom prst="line">
              <a:avLst/>
            </a:prstGeom>
            <a:ln w="11113" cap="flat" cmpd="sng">
              <a:solidFill>
                <a:srgbClr val="000000"/>
              </a:solidFill>
              <a:prstDash val="solid"/>
              <a:round/>
              <a:headEnd type="none" w="med" len="med"/>
              <a:tailEnd type="none" w="med" len="med"/>
            </a:ln>
          </p:spPr>
        </p:sp>
        <p:sp>
          <p:nvSpPr>
            <p:cNvPr id="37902" name="Rectangle 46"/>
            <p:cNvSpPr/>
            <p:nvPr/>
          </p:nvSpPr>
          <p:spPr>
            <a:xfrm>
              <a:off x="4460" y="2576"/>
              <a:ext cx="231" cy="113"/>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900" b="1" dirty="0">
                  <a:solidFill>
                    <a:srgbClr val="000000"/>
                  </a:solidFill>
                  <a:latin typeface="宋体" panose="02010600030101010101" pitchFamily="2" charset="-122"/>
                </a:rPr>
                <a:t>(c)</a:t>
              </a:r>
              <a:endParaRPr lang="en-US" altLang="zh-CN" b="1" dirty="0">
                <a:latin typeface="Times New Roman" panose="02020603050405020304" pitchFamily="18" charset="0"/>
              </a:endParaRPr>
            </a:p>
          </p:txBody>
        </p:sp>
        <p:sp>
          <p:nvSpPr>
            <p:cNvPr id="37903" name="Freeform 49"/>
            <p:cNvSpPr/>
            <p:nvPr/>
          </p:nvSpPr>
          <p:spPr>
            <a:xfrm>
              <a:off x="1862" y="2880"/>
              <a:ext cx="288" cy="168"/>
            </a:xfrm>
            <a:custGeom>
              <a:avLst/>
              <a:gdLst/>
              <a:ahLst/>
              <a:cxnLst>
                <a:cxn ang="0">
                  <a:pos x="0" y="40"/>
                </a:cxn>
                <a:cxn ang="0">
                  <a:pos x="2" y="32"/>
                </a:cxn>
                <a:cxn ang="0">
                  <a:pos x="9" y="25"/>
                </a:cxn>
                <a:cxn ang="0">
                  <a:pos x="18" y="19"/>
                </a:cxn>
                <a:cxn ang="0">
                  <a:pos x="31" y="13"/>
                </a:cxn>
                <a:cxn ang="0">
                  <a:pos x="47" y="8"/>
                </a:cxn>
                <a:cxn ang="0">
                  <a:pos x="64" y="4"/>
                </a:cxn>
                <a:cxn ang="0">
                  <a:pos x="84" y="1"/>
                </a:cxn>
                <a:cxn ang="0">
                  <a:pos x="105" y="0"/>
                </a:cxn>
                <a:cxn ang="0">
                  <a:pos x="127" y="0"/>
                </a:cxn>
                <a:cxn ang="0">
                  <a:pos x="148" y="1"/>
                </a:cxn>
                <a:cxn ang="0">
                  <a:pos x="167" y="4"/>
                </a:cxn>
                <a:cxn ang="0">
                  <a:pos x="186" y="8"/>
                </a:cxn>
                <a:cxn ang="0">
                  <a:pos x="201" y="13"/>
                </a:cxn>
                <a:cxn ang="0">
                  <a:pos x="214" y="19"/>
                </a:cxn>
                <a:cxn ang="0">
                  <a:pos x="224" y="25"/>
                </a:cxn>
                <a:cxn ang="0">
                  <a:pos x="229" y="32"/>
                </a:cxn>
                <a:cxn ang="0">
                  <a:pos x="232" y="40"/>
                </a:cxn>
                <a:cxn ang="0">
                  <a:pos x="229" y="47"/>
                </a:cxn>
                <a:cxn ang="0">
                  <a:pos x="224" y="54"/>
                </a:cxn>
                <a:cxn ang="0">
                  <a:pos x="214" y="60"/>
                </a:cxn>
                <a:cxn ang="0">
                  <a:pos x="201" y="67"/>
                </a:cxn>
                <a:cxn ang="0">
                  <a:pos x="186" y="71"/>
                </a:cxn>
                <a:cxn ang="0">
                  <a:pos x="167" y="76"/>
                </a:cxn>
                <a:cxn ang="0">
                  <a:pos x="148" y="78"/>
                </a:cxn>
                <a:cxn ang="0">
                  <a:pos x="127" y="79"/>
                </a:cxn>
                <a:cxn ang="0">
                  <a:pos x="105" y="79"/>
                </a:cxn>
                <a:cxn ang="0">
                  <a:pos x="84" y="78"/>
                </a:cxn>
                <a:cxn ang="0">
                  <a:pos x="64" y="76"/>
                </a:cxn>
                <a:cxn ang="0">
                  <a:pos x="47" y="71"/>
                </a:cxn>
                <a:cxn ang="0">
                  <a:pos x="31" y="67"/>
                </a:cxn>
                <a:cxn ang="0">
                  <a:pos x="18" y="60"/>
                </a:cxn>
                <a:cxn ang="0">
                  <a:pos x="9" y="54"/>
                </a:cxn>
                <a:cxn ang="0">
                  <a:pos x="2" y="47"/>
                </a:cxn>
                <a:cxn ang="0">
                  <a:pos x="0" y="40"/>
                </a:cxn>
              </a:cxnLst>
              <a:pathLst>
                <a:path w="358" h="356">
                  <a:moveTo>
                    <a:pt x="0" y="178"/>
                  </a:moveTo>
                  <a:lnTo>
                    <a:pt x="4" y="145"/>
                  </a:lnTo>
                  <a:lnTo>
                    <a:pt x="14" y="115"/>
                  </a:lnTo>
                  <a:lnTo>
                    <a:pt x="27" y="84"/>
                  </a:lnTo>
                  <a:lnTo>
                    <a:pt x="47" y="57"/>
                  </a:lnTo>
                  <a:lnTo>
                    <a:pt x="73" y="36"/>
                  </a:lnTo>
                  <a:lnTo>
                    <a:pt x="99" y="19"/>
                  </a:lnTo>
                  <a:lnTo>
                    <a:pt x="131" y="7"/>
                  </a:lnTo>
                  <a:lnTo>
                    <a:pt x="163" y="0"/>
                  </a:lnTo>
                  <a:lnTo>
                    <a:pt x="197" y="0"/>
                  </a:lnTo>
                  <a:lnTo>
                    <a:pt x="229" y="7"/>
                  </a:lnTo>
                  <a:lnTo>
                    <a:pt x="259" y="19"/>
                  </a:lnTo>
                  <a:lnTo>
                    <a:pt x="287" y="36"/>
                  </a:lnTo>
                  <a:lnTo>
                    <a:pt x="311" y="57"/>
                  </a:lnTo>
                  <a:lnTo>
                    <a:pt x="331" y="84"/>
                  </a:lnTo>
                  <a:lnTo>
                    <a:pt x="346" y="115"/>
                  </a:lnTo>
                  <a:lnTo>
                    <a:pt x="354" y="145"/>
                  </a:lnTo>
                  <a:lnTo>
                    <a:pt x="358" y="178"/>
                  </a:lnTo>
                  <a:lnTo>
                    <a:pt x="354" y="210"/>
                  </a:lnTo>
                  <a:lnTo>
                    <a:pt x="346" y="242"/>
                  </a:lnTo>
                  <a:lnTo>
                    <a:pt x="331" y="272"/>
                  </a:lnTo>
                  <a:lnTo>
                    <a:pt x="311" y="299"/>
                  </a:lnTo>
                  <a:lnTo>
                    <a:pt x="287" y="321"/>
                  </a:lnTo>
                  <a:lnTo>
                    <a:pt x="259" y="338"/>
                  </a:lnTo>
                  <a:lnTo>
                    <a:pt x="229" y="349"/>
                  </a:lnTo>
                  <a:lnTo>
                    <a:pt x="197" y="356"/>
                  </a:lnTo>
                  <a:lnTo>
                    <a:pt x="163" y="356"/>
                  </a:lnTo>
                  <a:lnTo>
                    <a:pt x="131" y="349"/>
                  </a:lnTo>
                  <a:lnTo>
                    <a:pt x="99" y="338"/>
                  </a:lnTo>
                  <a:lnTo>
                    <a:pt x="73" y="321"/>
                  </a:lnTo>
                  <a:lnTo>
                    <a:pt x="47" y="299"/>
                  </a:lnTo>
                  <a:lnTo>
                    <a:pt x="27" y="272"/>
                  </a:lnTo>
                  <a:lnTo>
                    <a:pt x="14" y="242"/>
                  </a:lnTo>
                  <a:lnTo>
                    <a:pt x="4" y="210"/>
                  </a:lnTo>
                  <a:lnTo>
                    <a:pt x="0" y="178"/>
                  </a:lnTo>
                  <a:close/>
                </a:path>
              </a:pathLst>
            </a:custGeom>
            <a:solidFill>
              <a:schemeClr val="accent1"/>
            </a:solidFill>
            <a:ln w="11113" cap="flat" cmpd="sng">
              <a:solidFill>
                <a:srgbClr val="000000"/>
              </a:solidFill>
              <a:prstDash val="solid"/>
              <a:round/>
              <a:headEnd type="none" w="med" len="med"/>
              <a:tailEnd type="none" w="med" len="med"/>
            </a:ln>
          </p:spPr>
          <p:txBody>
            <a:bodyPr/>
            <a:p>
              <a:endParaRPr lang="zh-CN" altLang="en-US"/>
            </a:p>
          </p:txBody>
        </p:sp>
        <p:sp>
          <p:nvSpPr>
            <p:cNvPr id="37904" name="Freeform 50"/>
            <p:cNvSpPr/>
            <p:nvPr/>
          </p:nvSpPr>
          <p:spPr>
            <a:xfrm>
              <a:off x="1488" y="3188"/>
              <a:ext cx="327" cy="281"/>
            </a:xfrm>
            <a:custGeom>
              <a:avLst/>
              <a:gdLst/>
              <a:ahLst/>
              <a:cxnLst>
                <a:cxn ang="0">
                  <a:pos x="264" y="58"/>
                </a:cxn>
                <a:cxn ang="0">
                  <a:pos x="248" y="57"/>
                </a:cxn>
                <a:cxn ang="0">
                  <a:pos x="231" y="55"/>
                </a:cxn>
                <a:cxn ang="0">
                  <a:pos x="216" y="51"/>
                </a:cxn>
                <a:cxn ang="0">
                  <a:pos x="201" y="47"/>
                </a:cxn>
                <a:cxn ang="0">
                  <a:pos x="190" y="41"/>
                </a:cxn>
                <a:cxn ang="0">
                  <a:pos x="178" y="34"/>
                </a:cxn>
                <a:cxn ang="0">
                  <a:pos x="170" y="26"/>
                </a:cxn>
                <a:cxn ang="0">
                  <a:pos x="163" y="18"/>
                </a:cxn>
                <a:cxn ang="0">
                  <a:pos x="160" y="9"/>
                </a:cxn>
                <a:cxn ang="0">
                  <a:pos x="159" y="0"/>
                </a:cxn>
                <a:cxn ang="0">
                  <a:pos x="136" y="0"/>
                </a:cxn>
                <a:cxn ang="0">
                  <a:pos x="114" y="3"/>
                </a:cxn>
                <a:cxn ang="0">
                  <a:pos x="93" y="6"/>
                </a:cxn>
                <a:cxn ang="0">
                  <a:pos x="73" y="10"/>
                </a:cxn>
                <a:cxn ang="0">
                  <a:pos x="55" y="17"/>
                </a:cxn>
                <a:cxn ang="0">
                  <a:pos x="39" y="23"/>
                </a:cxn>
                <a:cxn ang="0">
                  <a:pos x="25" y="31"/>
                </a:cxn>
                <a:cxn ang="0">
                  <a:pos x="15" y="39"/>
                </a:cxn>
                <a:cxn ang="0">
                  <a:pos x="6" y="48"/>
                </a:cxn>
                <a:cxn ang="0">
                  <a:pos x="2" y="57"/>
                </a:cxn>
                <a:cxn ang="0">
                  <a:pos x="0" y="66"/>
                </a:cxn>
                <a:cxn ang="0">
                  <a:pos x="2" y="76"/>
                </a:cxn>
                <a:cxn ang="0">
                  <a:pos x="6" y="85"/>
                </a:cxn>
                <a:cxn ang="0">
                  <a:pos x="15" y="93"/>
                </a:cxn>
                <a:cxn ang="0">
                  <a:pos x="25" y="102"/>
                </a:cxn>
                <a:cxn ang="0">
                  <a:pos x="39" y="109"/>
                </a:cxn>
                <a:cxn ang="0">
                  <a:pos x="55" y="116"/>
                </a:cxn>
                <a:cxn ang="0">
                  <a:pos x="73" y="122"/>
                </a:cxn>
                <a:cxn ang="0">
                  <a:pos x="93" y="126"/>
                </a:cxn>
                <a:cxn ang="0">
                  <a:pos x="114" y="130"/>
                </a:cxn>
                <a:cxn ang="0">
                  <a:pos x="136" y="132"/>
                </a:cxn>
                <a:cxn ang="0">
                  <a:pos x="159" y="132"/>
                </a:cxn>
                <a:cxn ang="0">
                  <a:pos x="172" y="132"/>
                </a:cxn>
                <a:cxn ang="0">
                  <a:pos x="187" y="130"/>
                </a:cxn>
                <a:cxn ang="0">
                  <a:pos x="199" y="126"/>
                </a:cxn>
                <a:cxn ang="0">
                  <a:pos x="212" y="122"/>
                </a:cxn>
                <a:cxn ang="0">
                  <a:pos x="222" y="117"/>
                </a:cxn>
                <a:cxn ang="0">
                  <a:pos x="233" y="110"/>
                </a:cxn>
                <a:cxn ang="0">
                  <a:pos x="242" y="103"/>
                </a:cxn>
                <a:cxn ang="0">
                  <a:pos x="249" y="95"/>
                </a:cxn>
                <a:cxn ang="0">
                  <a:pos x="256" y="86"/>
                </a:cxn>
                <a:cxn ang="0">
                  <a:pos x="261" y="77"/>
                </a:cxn>
                <a:cxn ang="0">
                  <a:pos x="262" y="67"/>
                </a:cxn>
                <a:cxn ang="0">
                  <a:pos x="264" y="58"/>
                </a:cxn>
              </a:cxnLst>
              <a:pathLst>
                <a:path w="405" h="596">
                  <a:moveTo>
                    <a:pt x="405" y="258"/>
                  </a:moveTo>
                  <a:lnTo>
                    <a:pt x="380" y="255"/>
                  </a:lnTo>
                  <a:lnTo>
                    <a:pt x="354" y="245"/>
                  </a:lnTo>
                  <a:lnTo>
                    <a:pt x="331" y="230"/>
                  </a:lnTo>
                  <a:lnTo>
                    <a:pt x="309" y="210"/>
                  </a:lnTo>
                  <a:lnTo>
                    <a:pt x="291" y="183"/>
                  </a:lnTo>
                  <a:lnTo>
                    <a:pt x="274" y="153"/>
                  </a:lnTo>
                  <a:lnTo>
                    <a:pt x="260" y="117"/>
                  </a:lnTo>
                  <a:lnTo>
                    <a:pt x="250" y="81"/>
                  </a:lnTo>
                  <a:lnTo>
                    <a:pt x="245" y="40"/>
                  </a:lnTo>
                  <a:lnTo>
                    <a:pt x="244" y="0"/>
                  </a:lnTo>
                  <a:lnTo>
                    <a:pt x="208" y="3"/>
                  </a:lnTo>
                  <a:lnTo>
                    <a:pt x="175" y="13"/>
                  </a:lnTo>
                  <a:lnTo>
                    <a:pt x="143" y="27"/>
                  </a:lnTo>
                  <a:lnTo>
                    <a:pt x="113" y="47"/>
                  </a:lnTo>
                  <a:lnTo>
                    <a:pt x="84" y="74"/>
                  </a:lnTo>
                  <a:lnTo>
                    <a:pt x="59" y="104"/>
                  </a:lnTo>
                  <a:lnTo>
                    <a:pt x="39" y="138"/>
                  </a:lnTo>
                  <a:lnTo>
                    <a:pt x="22" y="174"/>
                  </a:lnTo>
                  <a:lnTo>
                    <a:pt x="10" y="215"/>
                  </a:lnTo>
                  <a:lnTo>
                    <a:pt x="4" y="255"/>
                  </a:lnTo>
                  <a:lnTo>
                    <a:pt x="0" y="299"/>
                  </a:lnTo>
                  <a:lnTo>
                    <a:pt x="4" y="341"/>
                  </a:lnTo>
                  <a:lnTo>
                    <a:pt x="10" y="381"/>
                  </a:lnTo>
                  <a:lnTo>
                    <a:pt x="22" y="421"/>
                  </a:lnTo>
                  <a:lnTo>
                    <a:pt x="39" y="458"/>
                  </a:lnTo>
                  <a:lnTo>
                    <a:pt x="59" y="493"/>
                  </a:lnTo>
                  <a:lnTo>
                    <a:pt x="84" y="522"/>
                  </a:lnTo>
                  <a:lnTo>
                    <a:pt x="113" y="549"/>
                  </a:lnTo>
                  <a:lnTo>
                    <a:pt x="143" y="569"/>
                  </a:lnTo>
                  <a:lnTo>
                    <a:pt x="175" y="584"/>
                  </a:lnTo>
                  <a:lnTo>
                    <a:pt x="208" y="592"/>
                  </a:lnTo>
                  <a:lnTo>
                    <a:pt x="244" y="596"/>
                  </a:lnTo>
                  <a:lnTo>
                    <a:pt x="264" y="592"/>
                  </a:lnTo>
                  <a:lnTo>
                    <a:pt x="286" y="584"/>
                  </a:lnTo>
                  <a:lnTo>
                    <a:pt x="306" y="569"/>
                  </a:lnTo>
                  <a:lnTo>
                    <a:pt x="324" y="550"/>
                  </a:lnTo>
                  <a:lnTo>
                    <a:pt x="341" y="525"/>
                  </a:lnTo>
                  <a:lnTo>
                    <a:pt x="358" y="497"/>
                  </a:lnTo>
                  <a:lnTo>
                    <a:pt x="371" y="463"/>
                  </a:lnTo>
                  <a:lnTo>
                    <a:pt x="383" y="426"/>
                  </a:lnTo>
                  <a:lnTo>
                    <a:pt x="393" y="388"/>
                  </a:lnTo>
                  <a:lnTo>
                    <a:pt x="400" y="346"/>
                  </a:lnTo>
                  <a:lnTo>
                    <a:pt x="403" y="302"/>
                  </a:lnTo>
                  <a:lnTo>
                    <a:pt x="405" y="258"/>
                  </a:lnTo>
                  <a:close/>
                </a:path>
              </a:pathLst>
            </a:custGeom>
            <a:solidFill>
              <a:schemeClr val="hlink"/>
            </a:solidFill>
            <a:ln w="11113" cap="flat" cmpd="sng">
              <a:solidFill>
                <a:srgbClr val="000000"/>
              </a:solidFill>
              <a:prstDash val="solid"/>
              <a:round/>
              <a:headEnd type="none" w="med" len="med"/>
              <a:tailEnd type="none" w="med" len="med"/>
            </a:ln>
          </p:spPr>
          <p:txBody>
            <a:bodyPr/>
            <a:p>
              <a:endParaRPr lang="zh-CN" altLang="en-US"/>
            </a:p>
          </p:txBody>
        </p:sp>
        <p:sp>
          <p:nvSpPr>
            <p:cNvPr id="37905" name="Line 51"/>
            <p:cNvSpPr/>
            <p:nvPr/>
          </p:nvSpPr>
          <p:spPr>
            <a:xfrm flipH="1">
              <a:off x="1681" y="3028"/>
              <a:ext cx="230" cy="158"/>
            </a:xfrm>
            <a:prstGeom prst="line">
              <a:avLst/>
            </a:prstGeom>
            <a:ln w="11113" cap="flat" cmpd="sng">
              <a:solidFill>
                <a:srgbClr val="000000"/>
              </a:solidFill>
              <a:prstDash val="solid"/>
              <a:round/>
              <a:headEnd type="none" w="med" len="med"/>
              <a:tailEnd type="none" w="med" len="med"/>
            </a:ln>
          </p:spPr>
        </p:sp>
        <p:sp>
          <p:nvSpPr>
            <p:cNvPr id="37906" name="Freeform 52"/>
            <p:cNvSpPr/>
            <p:nvPr/>
          </p:nvSpPr>
          <p:spPr>
            <a:xfrm>
              <a:off x="2199" y="3186"/>
              <a:ext cx="325" cy="280"/>
            </a:xfrm>
            <a:custGeom>
              <a:avLst/>
              <a:gdLst/>
              <a:ahLst/>
              <a:cxnLst>
                <a:cxn ang="0">
                  <a:pos x="0" y="57"/>
                </a:cxn>
                <a:cxn ang="0">
                  <a:pos x="16" y="56"/>
                </a:cxn>
                <a:cxn ang="0">
                  <a:pos x="32" y="54"/>
                </a:cxn>
                <a:cxn ang="0">
                  <a:pos x="47" y="51"/>
                </a:cxn>
                <a:cxn ang="0">
                  <a:pos x="61" y="46"/>
                </a:cxn>
                <a:cxn ang="0">
                  <a:pos x="74" y="40"/>
                </a:cxn>
                <a:cxn ang="0">
                  <a:pos x="84" y="33"/>
                </a:cxn>
                <a:cxn ang="0">
                  <a:pos x="93" y="26"/>
                </a:cxn>
                <a:cxn ang="0">
                  <a:pos x="99" y="17"/>
                </a:cxn>
                <a:cxn ang="0">
                  <a:pos x="103" y="9"/>
                </a:cxn>
                <a:cxn ang="0">
                  <a:pos x="105" y="0"/>
                </a:cxn>
                <a:cxn ang="0">
                  <a:pos x="127" y="0"/>
                </a:cxn>
                <a:cxn ang="0">
                  <a:pos x="149" y="3"/>
                </a:cxn>
                <a:cxn ang="0">
                  <a:pos x="170" y="6"/>
                </a:cxn>
                <a:cxn ang="0">
                  <a:pos x="190" y="10"/>
                </a:cxn>
                <a:cxn ang="0">
                  <a:pos x="208" y="16"/>
                </a:cxn>
                <a:cxn ang="0">
                  <a:pos x="223" y="23"/>
                </a:cxn>
                <a:cxn ang="0">
                  <a:pos x="238" y="30"/>
                </a:cxn>
                <a:cxn ang="0">
                  <a:pos x="248" y="39"/>
                </a:cxn>
                <a:cxn ang="0">
                  <a:pos x="256" y="47"/>
                </a:cxn>
                <a:cxn ang="0">
                  <a:pos x="260" y="57"/>
                </a:cxn>
                <a:cxn ang="0">
                  <a:pos x="262" y="66"/>
                </a:cxn>
                <a:cxn ang="0">
                  <a:pos x="260" y="75"/>
                </a:cxn>
                <a:cxn ang="0">
                  <a:pos x="256" y="85"/>
                </a:cxn>
                <a:cxn ang="0">
                  <a:pos x="248" y="93"/>
                </a:cxn>
                <a:cxn ang="0">
                  <a:pos x="238" y="102"/>
                </a:cxn>
                <a:cxn ang="0">
                  <a:pos x="223" y="109"/>
                </a:cxn>
                <a:cxn ang="0">
                  <a:pos x="208" y="116"/>
                </a:cxn>
                <a:cxn ang="0">
                  <a:pos x="190" y="122"/>
                </a:cxn>
                <a:cxn ang="0">
                  <a:pos x="170" y="126"/>
                </a:cxn>
                <a:cxn ang="0">
                  <a:pos x="149" y="129"/>
                </a:cxn>
                <a:cxn ang="0">
                  <a:pos x="127" y="132"/>
                </a:cxn>
                <a:cxn ang="0">
                  <a:pos x="105" y="132"/>
                </a:cxn>
                <a:cxn ang="0">
                  <a:pos x="90" y="132"/>
                </a:cxn>
                <a:cxn ang="0">
                  <a:pos x="77" y="129"/>
                </a:cxn>
                <a:cxn ang="0">
                  <a:pos x="65" y="126"/>
                </a:cxn>
                <a:cxn ang="0">
                  <a:pos x="52" y="122"/>
                </a:cxn>
                <a:cxn ang="0">
                  <a:pos x="40" y="116"/>
                </a:cxn>
                <a:cxn ang="0">
                  <a:pos x="31" y="110"/>
                </a:cxn>
                <a:cxn ang="0">
                  <a:pos x="21" y="103"/>
                </a:cxn>
                <a:cxn ang="0">
                  <a:pos x="13" y="95"/>
                </a:cxn>
                <a:cxn ang="0">
                  <a:pos x="8" y="86"/>
                </a:cxn>
                <a:cxn ang="0">
                  <a:pos x="3" y="76"/>
                </a:cxn>
                <a:cxn ang="0">
                  <a:pos x="0" y="67"/>
                </a:cxn>
                <a:cxn ang="0">
                  <a:pos x="0" y="57"/>
                </a:cxn>
              </a:cxnLst>
              <a:pathLst>
                <a:path w="403" h="594">
                  <a:moveTo>
                    <a:pt x="0" y="257"/>
                  </a:moveTo>
                  <a:lnTo>
                    <a:pt x="25" y="253"/>
                  </a:lnTo>
                  <a:lnTo>
                    <a:pt x="49" y="245"/>
                  </a:lnTo>
                  <a:lnTo>
                    <a:pt x="72" y="230"/>
                  </a:lnTo>
                  <a:lnTo>
                    <a:pt x="94" y="208"/>
                  </a:lnTo>
                  <a:lnTo>
                    <a:pt x="114" y="181"/>
                  </a:lnTo>
                  <a:lnTo>
                    <a:pt x="129" y="151"/>
                  </a:lnTo>
                  <a:lnTo>
                    <a:pt x="143" y="117"/>
                  </a:lnTo>
                  <a:lnTo>
                    <a:pt x="153" y="79"/>
                  </a:lnTo>
                  <a:lnTo>
                    <a:pt x="159" y="40"/>
                  </a:lnTo>
                  <a:lnTo>
                    <a:pt x="161" y="0"/>
                  </a:lnTo>
                  <a:lnTo>
                    <a:pt x="195" y="3"/>
                  </a:lnTo>
                  <a:lnTo>
                    <a:pt x="230" y="12"/>
                  </a:lnTo>
                  <a:lnTo>
                    <a:pt x="262" y="27"/>
                  </a:lnTo>
                  <a:lnTo>
                    <a:pt x="292" y="47"/>
                  </a:lnTo>
                  <a:lnTo>
                    <a:pt x="320" y="72"/>
                  </a:lnTo>
                  <a:lnTo>
                    <a:pt x="344" y="102"/>
                  </a:lnTo>
                  <a:lnTo>
                    <a:pt x="366" y="136"/>
                  </a:lnTo>
                  <a:lnTo>
                    <a:pt x="381" y="173"/>
                  </a:lnTo>
                  <a:lnTo>
                    <a:pt x="394" y="213"/>
                  </a:lnTo>
                  <a:lnTo>
                    <a:pt x="401" y="255"/>
                  </a:lnTo>
                  <a:lnTo>
                    <a:pt x="403" y="297"/>
                  </a:lnTo>
                  <a:lnTo>
                    <a:pt x="401" y="339"/>
                  </a:lnTo>
                  <a:lnTo>
                    <a:pt x="394" y="381"/>
                  </a:lnTo>
                  <a:lnTo>
                    <a:pt x="381" y="421"/>
                  </a:lnTo>
                  <a:lnTo>
                    <a:pt x="366" y="458"/>
                  </a:lnTo>
                  <a:lnTo>
                    <a:pt x="344" y="492"/>
                  </a:lnTo>
                  <a:lnTo>
                    <a:pt x="320" y="522"/>
                  </a:lnTo>
                  <a:lnTo>
                    <a:pt x="292" y="547"/>
                  </a:lnTo>
                  <a:lnTo>
                    <a:pt x="262" y="567"/>
                  </a:lnTo>
                  <a:lnTo>
                    <a:pt x="230" y="582"/>
                  </a:lnTo>
                  <a:lnTo>
                    <a:pt x="195" y="591"/>
                  </a:lnTo>
                  <a:lnTo>
                    <a:pt x="161" y="594"/>
                  </a:lnTo>
                  <a:lnTo>
                    <a:pt x="139" y="591"/>
                  </a:lnTo>
                  <a:lnTo>
                    <a:pt x="119" y="582"/>
                  </a:lnTo>
                  <a:lnTo>
                    <a:pt x="99" y="569"/>
                  </a:lnTo>
                  <a:lnTo>
                    <a:pt x="81" y="549"/>
                  </a:lnTo>
                  <a:lnTo>
                    <a:pt x="62" y="525"/>
                  </a:lnTo>
                  <a:lnTo>
                    <a:pt x="47" y="495"/>
                  </a:lnTo>
                  <a:lnTo>
                    <a:pt x="32" y="463"/>
                  </a:lnTo>
                  <a:lnTo>
                    <a:pt x="20" y="426"/>
                  </a:lnTo>
                  <a:lnTo>
                    <a:pt x="12" y="386"/>
                  </a:lnTo>
                  <a:lnTo>
                    <a:pt x="5" y="344"/>
                  </a:lnTo>
                  <a:lnTo>
                    <a:pt x="0" y="302"/>
                  </a:lnTo>
                  <a:lnTo>
                    <a:pt x="0" y="257"/>
                  </a:lnTo>
                  <a:close/>
                </a:path>
              </a:pathLst>
            </a:custGeom>
            <a:solidFill>
              <a:schemeClr val="folHlink"/>
            </a:solidFill>
            <a:ln w="11113" cap="flat" cmpd="sng">
              <a:solidFill>
                <a:srgbClr val="000000"/>
              </a:solidFill>
              <a:prstDash val="solid"/>
              <a:round/>
              <a:headEnd type="none" w="med" len="med"/>
              <a:tailEnd type="none" w="med" len="med"/>
            </a:ln>
          </p:spPr>
          <p:txBody>
            <a:bodyPr/>
            <a:p>
              <a:endParaRPr lang="zh-CN" altLang="en-US"/>
            </a:p>
          </p:txBody>
        </p:sp>
        <p:sp>
          <p:nvSpPr>
            <p:cNvPr id="37907" name="Line 53"/>
            <p:cNvSpPr/>
            <p:nvPr/>
          </p:nvSpPr>
          <p:spPr>
            <a:xfrm>
              <a:off x="2093" y="3028"/>
              <a:ext cx="230" cy="163"/>
            </a:xfrm>
            <a:prstGeom prst="line">
              <a:avLst/>
            </a:prstGeom>
            <a:ln w="11113" cap="flat" cmpd="sng">
              <a:solidFill>
                <a:srgbClr val="000000"/>
              </a:solidFill>
              <a:prstDash val="solid"/>
              <a:round/>
              <a:headEnd type="none" w="med" len="med"/>
              <a:tailEnd type="none" w="med" len="med"/>
            </a:ln>
          </p:spPr>
        </p:sp>
        <p:sp>
          <p:nvSpPr>
            <p:cNvPr id="37908" name="Rectangle 54"/>
            <p:cNvSpPr/>
            <p:nvPr/>
          </p:nvSpPr>
          <p:spPr>
            <a:xfrm>
              <a:off x="1926" y="3511"/>
              <a:ext cx="231" cy="11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900" b="1" dirty="0">
                  <a:solidFill>
                    <a:srgbClr val="000000"/>
                  </a:solidFill>
                  <a:latin typeface="宋体" panose="02010600030101010101" pitchFamily="2" charset="-122"/>
                </a:rPr>
                <a:t>(d)</a:t>
              </a:r>
              <a:endParaRPr lang="en-US" altLang="zh-CN" b="1" dirty="0">
                <a:latin typeface="Times New Roman" panose="02020603050405020304" pitchFamily="18" charset="0"/>
              </a:endParaRPr>
            </a:p>
          </p:txBody>
        </p:sp>
        <p:sp>
          <p:nvSpPr>
            <p:cNvPr id="37909" name="Freeform 56"/>
            <p:cNvSpPr/>
            <p:nvPr/>
          </p:nvSpPr>
          <p:spPr>
            <a:xfrm>
              <a:off x="3504" y="2928"/>
              <a:ext cx="288" cy="168"/>
            </a:xfrm>
            <a:custGeom>
              <a:avLst/>
              <a:gdLst/>
              <a:ahLst/>
              <a:cxnLst>
                <a:cxn ang="0">
                  <a:pos x="0" y="40"/>
                </a:cxn>
                <a:cxn ang="0">
                  <a:pos x="2" y="32"/>
                </a:cxn>
                <a:cxn ang="0">
                  <a:pos x="8" y="25"/>
                </a:cxn>
                <a:cxn ang="0">
                  <a:pos x="18" y="19"/>
                </a:cxn>
                <a:cxn ang="0">
                  <a:pos x="31" y="13"/>
                </a:cxn>
                <a:cxn ang="0">
                  <a:pos x="45" y="8"/>
                </a:cxn>
                <a:cxn ang="0">
                  <a:pos x="65" y="4"/>
                </a:cxn>
                <a:cxn ang="0">
                  <a:pos x="84" y="1"/>
                </a:cxn>
                <a:cxn ang="0">
                  <a:pos x="106" y="0"/>
                </a:cxn>
                <a:cxn ang="0">
                  <a:pos x="127" y="0"/>
                </a:cxn>
                <a:cxn ang="0">
                  <a:pos x="148" y="1"/>
                </a:cxn>
                <a:cxn ang="0">
                  <a:pos x="168" y="4"/>
                </a:cxn>
                <a:cxn ang="0">
                  <a:pos x="186" y="8"/>
                </a:cxn>
                <a:cxn ang="0">
                  <a:pos x="202" y="13"/>
                </a:cxn>
                <a:cxn ang="0">
                  <a:pos x="215" y="19"/>
                </a:cxn>
                <a:cxn ang="0">
                  <a:pos x="225" y="25"/>
                </a:cxn>
                <a:cxn ang="0">
                  <a:pos x="231" y="32"/>
                </a:cxn>
                <a:cxn ang="0">
                  <a:pos x="232" y="40"/>
                </a:cxn>
                <a:cxn ang="0">
                  <a:pos x="231" y="47"/>
                </a:cxn>
                <a:cxn ang="0">
                  <a:pos x="225" y="54"/>
                </a:cxn>
                <a:cxn ang="0">
                  <a:pos x="215" y="60"/>
                </a:cxn>
                <a:cxn ang="0">
                  <a:pos x="202" y="66"/>
                </a:cxn>
                <a:cxn ang="0">
                  <a:pos x="186" y="71"/>
                </a:cxn>
                <a:cxn ang="0">
                  <a:pos x="168" y="75"/>
                </a:cxn>
                <a:cxn ang="0">
                  <a:pos x="148" y="78"/>
                </a:cxn>
                <a:cxn ang="0">
                  <a:pos x="127" y="79"/>
                </a:cxn>
                <a:cxn ang="0">
                  <a:pos x="106" y="79"/>
                </a:cxn>
                <a:cxn ang="0">
                  <a:pos x="84" y="78"/>
                </a:cxn>
                <a:cxn ang="0">
                  <a:pos x="65" y="75"/>
                </a:cxn>
                <a:cxn ang="0">
                  <a:pos x="45" y="71"/>
                </a:cxn>
                <a:cxn ang="0">
                  <a:pos x="31" y="66"/>
                </a:cxn>
                <a:cxn ang="0">
                  <a:pos x="18" y="60"/>
                </a:cxn>
                <a:cxn ang="0">
                  <a:pos x="8" y="54"/>
                </a:cxn>
                <a:cxn ang="0">
                  <a:pos x="2" y="47"/>
                </a:cxn>
                <a:cxn ang="0">
                  <a:pos x="0" y="40"/>
                </a:cxn>
              </a:cxnLst>
              <a:pathLst>
                <a:path w="357" h="356">
                  <a:moveTo>
                    <a:pt x="0" y="178"/>
                  </a:moveTo>
                  <a:lnTo>
                    <a:pt x="3" y="144"/>
                  </a:lnTo>
                  <a:lnTo>
                    <a:pt x="12" y="112"/>
                  </a:lnTo>
                  <a:lnTo>
                    <a:pt x="27" y="84"/>
                  </a:lnTo>
                  <a:lnTo>
                    <a:pt x="47" y="57"/>
                  </a:lnTo>
                  <a:lnTo>
                    <a:pt x="70" y="35"/>
                  </a:lnTo>
                  <a:lnTo>
                    <a:pt x="99" y="18"/>
                  </a:lnTo>
                  <a:lnTo>
                    <a:pt x="129" y="5"/>
                  </a:lnTo>
                  <a:lnTo>
                    <a:pt x="163" y="0"/>
                  </a:lnTo>
                  <a:lnTo>
                    <a:pt x="195" y="0"/>
                  </a:lnTo>
                  <a:lnTo>
                    <a:pt x="228" y="5"/>
                  </a:lnTo>
                  <a:lnTo>
                    <a:pt x="258" y="18"/>
                  </a:lnTo>
                  <a:lnTo>
                    <a:pt x="285" y="35"/>
                  </a:lnTo>
                  <a:lnTo>
                    <a:pt x="310" y="57"/>
                  </a:lnTo>
                  <a:lnTo>
                    <a:pt x="330" y="84"/>
                  </a:lnTo>
                  <a:lnTo>
                    <a:pt x="346" y="112"/>
                  </a:lnTo>
                  <a:lnTo>
                    <a:pt x="354" y="144"/>
                  </a:lnTo>
                  <a:lnTo>
                    <a:pt x="357" y="178"/>
                  </a:lnTo>
                  <a:lnTo>
                    <a:pt x="354" y="210"/>
                  </a:lnTo>
                  <a:lnTo>
                    <a:pt x="346" y="242"/>
                  </a:lnTo>
                  <a:lnTo>
                    <a:pt x="330" y="272"/>
                  </a:lnTo>
                  <a:lnTo>
                    <a:pt x="310" y="297"/>
                  </a:lnTo>
                  <a:lnTo>
                    <a:pt x="285" y="320"/>
                  </a:lnTo>
                  <a:lnTo>
                    <a:pt x="258" y="337"/>
                  </a:lnTo>
                  <a:lnTo>
                    <a:pt x="228" y="349"/>
                  </a:lnTo>
                  <a:lnTo>
                    <a:pt x="195" y="356"/>
                  </a:lnTo>
                  <a:lnTo>
                    <a:pt x="163" y="356"/>
                  </a:lnTo>
                  <a:lnTo>
                    <a:pt x="129" y="349"/>
                  </a:lnTo>
                  <a:lnTo>
                    <a:pt x="99" y="337"/>
                  </a:lnTo>
                  <a:lnTo>
                    <a:pt x="70" y="320"/>
                  </a:lnTo>
                  <a:lnTo>
                    <a:pt x="47" y="297"/>
                  </a:lnTo>
                  <a:lnTo>
                    <a:pt x="27" y="272"/>
                  </a:lnTo>
                  <a:lnTo>
                    <a:pt x="12" y="242"/>
                  </a:lnTo>
                  <a:lnTo>
                    <a:pt x="3" y="210"/>
                  </a:lnTo>
                  <a:lnTo>
                    <a:pt x="0" y="178"/>
                  </a:lnTo>
                  <a:close/>
                </a:path>
              </a:pathLst>
            </a:custGeom>
            <a:solidFill>
              <a:schemeClr val="accent1"/>
            </a:solidFill>
            <a:ln w="11113" cap="flat" cmpd="sng">
              <a:solidFill>
                <a:srgbClr val="000000"/>
              </a:solidFill>
              <a:prstDash val="solid"/>
              <a:round/>
              <a:headEnd type="none" w="med" len="med"/>
              <a:tailEnd type="none" w="med" len="med"/>
            </a:ln>
          </p:spPr>
          <p:txBody>
            <a:bodyPr/>
            <a:p>
              <a:endParaRPr lang="zh-CN" altLang="en-US"/>
            </a:p>
          </p:txBody>
        </p:sp>
        <p:sp>
          <p:nvSpPr>
            <p:cNvPr id="37910" name="Freeform 57"/>
            <p:cNvSpPr/>
            <p:nvPr/>
          </p:nvSpPr>
          <p:spPr>
            <a:xfrm>
              <a:off x="3840" y="3233"/>
              <a:ext cx="326" cy="280"/>
            </a:xfrm>
            <a:custGeom>
              <a:avLst/>
              <a:gdLst/>
              <a:ahLst/>
              <a:cxnLst>
                <a:cxn ang="0">
                  <a:pos x="0" y="57"/>
                </a:cxn>
                <a:cxn ang="0">
                  <a:pos x="16" y="56"/>
                </a:cxn>
                <a:cxn ang="0">
                  <a:pos x="32" y="54"/>
                </a:cxn>
                <a:cxn ang="0">
                  <a:pos x="48" y="51"/>
                </a:cxn>
                <a:cxn ang="0">
                  <a:pos x="62" y="46"/>
                </a:cxn>
                <a:cxn ang="0">
                  <a:pos x="74" y="40"/>
                </a:cxn>
                <a:cxn ang="0">
                  <a:pos x="86" y="34"/>
                </a:cxn>
                <a:cxn ang="0">
                  <a:pos x="94" y="25"/>
                </a:cxn>
                <a:cxn ang="0">
                  <a:pos x="100" y="17"/>
                </a:cxn>
                <a:cxn ang="0">
                  <a:pos x="103" y="9"/>
                </a:cxn>
                <a:cxn ang="0">
                  <a:pos x="107" y="0"/>
                </a:cxn>
                <a:cxn ang="0">
                  <a:pos x="127" y="0"/>
                </a:cxn>
                <a:cxn ang="0">
                  <a:pos x="150" y="2"/>
                </a:cxn>
                <a:cxn ang="0">
                  <a:pos x="171" y="6"/>
                </a:cxn>
                <a:cxn ang="0">
                  <a:pos x="191" y="10"/>
                </a:cxn>
                <a:cxn ang="0">
                  <a:pos x="208" y="16"/>
                </a:cxn>
                <a:cxn ang="0">
                  <a:pos x="225" y="23"/>
                </a:cxn>
                <a:cxn ang="0">
                  <a:pos x="238" y="30"/>
                </a:cxn>
                <a:cxn ang="0">
                  <a:pos x="249" y="38"/>
                </a:cxn>
                <a:cxn ang="0">
                  <a:pos x="257" y="48"/>
                </a:cxn>
                <a:cxn ang="0">
                  <a:pos x="262" y="57"/>
                </a:cxn>
                <a:cxn ang="0">
                  <a:pos x="263" y="66"/>
                </a:cxn>
                <a:cxn ang="0">
                  <a:pos x="262" y="76"/>
                </a:cxn>
                <a:cxn ang="0">
                  <a:pos x="257" y="85"/>
                </a:cxn>
                <a:cxn ang="0">
                  <a:pos x="249" y="93"/>
                </a:cxn>
                <a:cxn ang="0">
                  <a:pos x="238" y="102"/>
                </a:cxn>
                <a:cxn ang="0">
                  <a:pos x="225" y="110"/>
                </a:cxn>
                <a:cxn ang="0">
                  <a:pos x="208" y="116"/>
                </a:cxn>
                <a:cxn ang="0">
                  <a:pos x="191" y="122"/>
                </a:cxn>
                <a:cxn ang="0">
                  <a:pos x="171" y="127"/>
                </a:cxn>
                <a:cxn ang="0">
                  <a:pos x="150" y="130"/>
                </a:cxn>
                <a:cxn ang="0">
                  <a:pos x="127" y="132"/>
                </a:cxn>
                <a:cxn ang="0">
                  <a:pos x="107" y="132"/>
                </a:cxn>
                <a:cxn ang="0">
                  <a:pos x="92" y="132"/>
                </a:cxn>
                <a:cxn ang="0">
                  <a:pos x="79" y="130"/>
                </a:cxn>
                <a:cxn ang="0">
                  <a:pos x="66" y="127"/>
                </a:cxn>
                <a:cxn ang="0">
                  <a:pos x="52" y="122"/>
                </a:cxn>
                <a:cxn ang="0">
                  <a:pos x="42" y="117"/>
                </a:cxn>
                <a:cxn ang="0">
                  <a:pos x="31" y="110"/>
                </a:cxn>
                <a:cxn ang="0">
                  <a:pos x="22" y="103"/>
                </a:cxn>
                <a:cxn ang="0">
                  <a:pos x="15" y="95"/>
                </a:cxn>
                <a:cxn ang="0">
                  <a:pos x="8" y="86"/>
                </a:cxn>
                <a:cxn ang="0">
                  <a:pos x="3" y="76"/>
                </a:cxn>
                <a:cxn ang="0">
                  <a:pos x="2" y="67"/>
                </a:cxn>
                <a:cxn ang="0">
                  <a:pos x="0" y="57"/>
                </a:cxn>
              </a:cxnLst>
              <a:pathLst>
                <a:path w="404" h="593">
                  <a:moveTo>
                    <a:pt x="0" y="256"/>
                  </a:moveTo>
                  <a:lnTo>
                    <a:pt x="25" y="253"/>
                  </a:lnTo>
                  <a:lnTo>
                    <a:pt x="50" y="244"/>
                  </a:lnTo>
                  <a:lnTo>
                    <a:pt x="74" y="228"/>
                  </a:lnTo>
                  <a:lnTo>
                    <a:pt x="96" y="208"/>
                  </a:lnTo>
                  <a:lnTo>
                    <a:pt x="114" y="181"/>
                  </a:lnTo>
                  <a:lnTo>
                    <a:pt x="131" y="150"/>
                  </a:lnTo>
                  <a:lnTo>
                    <a:pt x="144" y="115"/>
                  </a:lnTo>
                  <a:lnTo>
                    <a:pt x="154" y="78"/>
                  </a:lnTo>
                  <a:lnTo>
                    <a:pt x="159" y="40"/>
                  </a:lnTo>
                  <a:lnTo>
                    <a:pt x="163" y="0"/>
                  </a:lnTo>
                  <a:lnTo>
                    <a:pt x="196" y="1"/>
                  </a:lnTo>
                  <a:lnTo>
                    <a:pt x="230" y="11"/>
                  </a:lnTo>
                  <a:lnTo>
                    <a:pt x="263" y="26"/>
                  </a:lnTo>
                  <a:lnTo>
                    <a:pt x="294" y="46"/>
                  </a:lnTo>
                  <a:lnTo>
                    <a:pt x="320" y="72"/>
                  </a:lnTo>
                  <a:lnTo>
                    <a:pt x="346" y="102"/>
                  </a:lnTo>
                  <a:lnTo>
                    <a:pt x="366" y="135"/>
                  </a:lnTo>
                  <a:lnTo>
                    <a:pt x="382" y="172"/>
                  </a:lnTo>
                  <a:lnTo>
                    <a:pt x="394" y="213"/>
                  </a:lnTo>
                  <a:lnTo>
                    <a:pt x="403" y="255"/>
                  </a:lnTo>
                  <a:lnTo>
                    <a:pt x="404" y="296"/>
                  </a:lnTo>
                  <a:lnTo>
                    <a:pt x="403" y="338"/>
                  </a:lnTo>
                  <a:lnTo>
                    <a:pt x="394" y="380"/>
                  </a:lnTo>
                  <a:lnTo>
                    <a:pt x="382" y="419"/>
                  </a:lnTo>
                  <a:lnTo>
                    <a:pt x="366" y="457"/>
                  </a:lnTo>
                  <a:lnTo>
                    <a:pt x="346" y="491"/>
                  </a:lnTo>
                  <a:lnTo>
                    <a:pt x="320" y="521"/>
                  </a:lnTo>
                  <a:lnTo>
                    <a:pt x="294" y="546"/>
                  </a:lnTo>
                  <a:lnTo>
                    <a:pt x="263" y="567"/>
                  </a:lnTo>
                  <a:lnTo>
                    <a:pt x="230" y="582"/>
                  </a:lnTo>
                  <a:lnTo>
                    <a:pt x="196" y="590"/>
                  </a:lnTo>
                  <a:lnTo>
                    <a:pt x="163" y="593"/>
                  </a:lnTo>
                  <a:lnTo>
                    <a:pt x="141" y="590"/>
                  </a:lnTo>
                  <a:lnTo>
                    <a:pt x="121" y="582"/>
                  </a:lnTo>
                  <a:lnTo>
                    <a:pt x="101" y="568"/>
                  </a:lnTo>
                  <a:lnTo>
                    <a:pt x="81" y="548"/>
                  </a:lnTo>
                  <a:lnTo>
                    <a:pt x="64" y="523"/>
                  </a:lnTo>
                  <a:lnTo>
                    <a:pt x="47" y="494"/>
                  </a:lnTo>
                  <a:lnTo>
                    <a:pt x="34" y="461"/>
                  </a:lnTo>
                  <a:lnTo>
                    <a:pt x="22" y="426"/>
                  </a:lnTo>
                  <a:lnTo>
                    <a:pt x="12" y="385"/>
                  </a:lnTo>
                  <a:lnTo>
                    <a:pt x="5" y="343"/>
                  </a:lnTo>
                  <a:lnTo>
                    <a:pt x="2" y="300"/>
                  </a:lnTo>
                  <a:lnTo>
                    <a:pt x="0" y="256"/>
                  </a:lnTo>
                  <a:close/>
                </a:path>
              </a:pathLst>
            </a:custGeom>
            <a:solidFill>
              <a:schemeClr val="folHlink"/>
            </a:solidFill>
            <a:ln w="11113" cap="flat" cmpd="sng">
              <a:solidFill>
                <a:srgbClr val="000000"/>
              </a:solidFill>
              <a:prstDash val="solid"/>
              <a:round/>
              <a:headEnd type="none" w="med" len="med"/>
              <a:tailEnd type="none" w="med" len="med"/>
            </a:ln>
          </p:spPr>
          <p:txBody>
            <a:bodyPr/>
            <a:p>
              <a:endParaRPr lang="zh-CN" altLang="en-US"/>
            </a:p>
          </p:txBody>
        </p:sp>
        <p:sp>
          <p:nvSpPr>
            <p:cNvPr id="37911" name="Line 58"/>
            <p:cNvSpPr/>
            <p:nvPr/>
          </p:nvSpPr>
          <p:spPr>
            <a:xfrm>
              <a:off x="3734" y="3076"/>
              <a:ext cx="230" cy="162"/>
            </a:xfrm>
            <a:prstGeom prst="line">
              <a:avLst/>
            </a:prstGeom>
            <a:ln w="11113" cap="flat" cmpd="sng">
              <a:solidFill>
                <a:srgbClr val="000000"/>
              </a:solidFill>
              <a:prstDash val="solid"/>
              <a:round/>
              <a:headEnd type="none" w="med" len="med"/>
              <a:tailEnd type="none" w="med" len="med"/>
            </a:ln>
          </p:spPr>
        </p:sp>
        <p:sp>
          <p:nvSpPr>
            <p:cNvPr id="37912" name="Rectangle 59"/>
            <p:cNvSpPr/>
            <p:nvPr/>
          </p:nvSpPr>
          <p:spPr>
            <a:xfrm>
              <a:off x="3732" y="3569"/>
              <a:ext cx="231" cy="113"/>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900" b="1" dirty="0">
                  <a:solidFill>
                    <a:srgbClr val="000000"/>
                  </a:solidFill>
                  <a:latin typeface="宋体" panose="02010600030101010101" pitchFamily="2" charset="-122"/>
                </a:rPr>
                <a:t>(e)</a:t>
              </a:r>
              <a:endParaRPr lang="en-US" altLang="zh-CN"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delay="0"/>
                                  </p:endCondLst>
                                  <p:childTnLst>
                                    <p:set>
                                      <p:cBhvr>
                                        <p:cTn id="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二叉树的性质</a:t>
            </a:r>
            <a:endParaRPr lang="zh-CN" altLang="en-US" dirty="0"/>
          </a:p>
        </p:txBody>
      </p:sp>
      <p:sp>
        <p:nvSpPr>
          <p:cNvPr id="12291" name="Rectangle 3"/>
          <p:cNvSpPr>
            <a:spLocks noGrp="1"/>
          </p:cNvSpPr>
          <p:nvPr>
            <p:ph type="body" idx="4294967295"/>
          </p:nvPr>
        </p:nvSpPr>
        <p:spPr>
          <a:xfrm>
            <a:off x="611188" y="1916113"/>
            <a:ext cx="7958137" cy="4572000"/>
          </a:xfrm>
        </p:spPr>
        <p:txBody>
          <a:bodyPr vert="horz" wrap="square" lIns="91440" tIns="45720" rIns="91440" bIns="45720" anchor="t" anchorCtr="0"/>
          <a:p>
            <a:pPr eaLnBrk="1" hangingPunct="1">
              <a:buNone/>
            </a:pPr>
            <a:endParaRPr lang="en-US" altLang="zh-CN" sz="3400" dirty="0">
              <a:solidFill>
                <a:schemeClr val="hlink"/>
              </a:solidFill>
            </a:endParaRPr>
          </a:p>
          <a:p>
            <a:pPr eaLnBrk="1" hangingPunct="1">
              <a:buClrTx/>
              <a:buNone/>
            </a:pPr>
            <a:endParaRPr lang="en-US" altLang="zh-CN" dirty="0"/>
          </a:p>
          <a:p>
            <a:pPr eaLnBrk="1" hangingPunct="1">
              <a:buClrTx/>
              <a:buNone/>
            </a:pPr>
            <a:r>
              <a:rPr lang="zh-CN" altLang="en-US" dirty="0"/>
              <a:t>证明：</a:t>
            </a:r>
            <a:r>
              <a:rPr lang="en-US" altLang="zh-CN" dirty="0">
                <a:solidFill>
                  <a:srgbClr val="FF0000"/>
                </a:solidFill>
              </a:rPr>
              <a:t>i = 1, </a:t>
            </a:r>
            <a:r>
              <a:rPr lang="zh-CN" altLang="en-US" dirty="0">
                <a:solidFill>
                  <a:srgbClr val="FF0000"/>
                </a:solidFill>
              </a:rPr>
              <a:t>只有根结点，显然成立</a:t>
            </a:r>
            <a:endParaRPr lang="zh-CN" altLang="en-US" dirty="0">
              <a:solidFill>
                <a:srgbClr val="FF0000"/>
              </a:solidFill>
            </a:endParaRPr>
          </a:p>
          <a:p>
            <a:pPr eaLnBrk="1" hangingPunct="1">
              <a:buClrTx/>
              <a:buNone/>
            </a:pPr>
            <a:r>
              <a:rPr lang="zh-CN" altLang="en-US" dirty="0"/>
              <a:t>		  </a:t>
            </a:r>
            <a:r>
              <a:rPr lang="zh-CN" altLang="en-US" dirty="0">
                <a:solidFill>
                  <a:srgbClr val="FF0000"/>
                </a:solidFill>
              </a:rPr>
              <a:t>设</a:t>
            </a:r>
            <a:r>
              <a:rPr lang="en-US" altLang="zh-CN" dirty="0">
                <a:solidFill>
                  <a:srgbClr val="FF0000"/>
                </a:solidFill>
              </a:rPr>
              <a:t>i = k</a:t>
            </a:r>
            <a:r>
              <a:rPr lang="zh-CN" altLang="en-US" dirty="0">
                <a:solidFill>
                  <a:srgbClr val="FF0000"/>
                </a:solidFill>
              </a:rPr>
              <a:t>时成立，最多有</a:t>
            </a:r>
            <a:r>
              <a:rPr lang="en-US" altLang="zh-CN" dirty="0">
                <a:solidFill>
                  <a:srgbClr val="FF0000"/>
                </a:solidFill>
              </a:rPr>
              <a:t>2</a:t>
            </a:r>
            <a:r>
              <a:rPr lang="en-US" altLang="zh-CN" baseline="30000" dirty="0">
                <a:solidFill>
                  <a:srgbClr val="FF0000"/>
                </a:solidFill>
              </a:rPr>
              <a:t>k-1</a:t>
            </a:r>
            <a:endParaRPr lang="en-US" altLang="zh-CN" baseline="30000" dirty="0">
              <a:solidFill>
                <a:srgbClr val="FF0000"/>
              </a:solidFill>
            </a:endParaRPr>
          </a:p>
          <a:p>
            <a:pPr eaLnBrk="1" hangingPunct="1">
              <a:buClrTx/>
              <a:buNone/>
            </a:pPr>
            <a:r>
              <a:rPr lang="en-US" altLang="zh-CN" dirty="0"/>
              <a:t>		  </a:t>
            </a:r>
            <a:r>
              <a:rPr lang="zh-CN" altLang="en-US" dirty="0">
                <a:solidFill>
                  <a:srgbClr val="FF0000"/>
                </a:solidFill>
              </a:rPr>
              <a:t>当</a:t>
            </a:r>
            <a:r>
              <a:rPr lang="en-US" altLang="zh-CN" dirty="0">
                <a:solidFill>
                  <a:srgbClr val="FF0000"/>
                </a:solidFill>
              </a:rPr>
              <a:t>i= k+1</a:t>
            </a:r>
            <a:r>
              <a:rPr lang="zh-CN" altLang="en-US" dirty="0">
                <a:solidFill>
                  <a:srgbClr val="FF0000"/>
                </a:solidFill>
              </a:rPr>
              <a:t>时</a:t>
            </a:r>
            <a:r>
              <a:rPr lang="zh-CN" altLang="en-US" dirty="0"/>
              <a:t>，最多的结点个数：</a:t>
            </a:r>
            <a:endParaRPr lang="zh-CN" altLang="en-US" dirty="0"/>
          </a:p>
          <a:p>
            <a:pPr eaLnBrk="1" hangingPunct="1">
              <a:buClrTx/>
              <a:buNone/>
            </a:pPr>
            <a:r>
              <a:rPr lang="zh-CN" altLang="en-US" dirty="0"/>
              <a:t>		 </a:t>
            </a:r>
            <a:r>
              <a:rPr lang="en-US" altLang="zh-CN" dirty="0"/>
              <a:t>2</a:t>
            </a:r>
            <a:r>
              <a:rPr lang="en-US" altLang="zh-CN" baseline="30000" dirty="0"/>
              <a:t>k-1 </a:t>
            </a:r>
            <a:r>
              <a:rPr lang="en-US" altLang="zh-CN" dirty="0"/>
              <a:t>* 2 = 2</a:t>
            </a:r>
            <a:r>
              <a:rPr lang="en-US" altLang="zh-CN" baseline="30000" dirty="0"/>
              <a:t>k-1+1 = </a:t>
            </a:r>
            <a:r>
              <a:rPr lang="en-US" altLang="zh-CN" dirty="0"/>
              <a:t>2</a:t>
            </a:r>
            <a:r>
              <a:rPr lang="en-US" altLang="zh-CN" baseline="30000" dirty="0"/>
              <a:t>k = </a:t>
            </a:r>
            <a:r>
              <a:rPr lang="en-US" altLang="zh-CN" dirty="0"/>
              <a:t>2</a:t>
            </a:r>
            <a:r>
              <a:rPr lang="en-US" altLang="zh-CN" baseline="30000" dirty="0"/>
              <a:t>(</a:t>
            </a:r>
            <a:r>
              <a:rPr lang="en-US" altLang="zh-CN" dirty="0"/>
              <a:t> </a:t>
            </a:r>
            <a:r>
              <a:rPr lang="en-US" altLang="zh-CN" baseline="30000" dirty="0"/>
              <a:t>k+1)-1</a:t>
            </a:r>
            <a:endParaRPr lang="en-US" altLang="zh-CN" dirty="0"/>
          </a:p>
          <a:p>
            <a:pPr eaLnBrk="1" hangingPunct="1">
              <a:buClrTx/>
              <a:buNone/>
            </a:pPr>
            <a:endParaRPr lang="en-US" altLang="zh-CN" dirty="0"/>
          </a:p>
        </p:txBody>
      </p:sp>
      <p:sp>
        <p:nvSpPr>
          <p:cNvPr id="12292" name="AutoShape 4"/>
          <p:cNvSpPr/>
          <p:nvPr/>
        </p:nvSpPr>
        <p:spPr>
          <a:xfrm>
            <a:off x="214313" y="1289050"/>
            <a:ext cx="8407400" cy="1598382"/>
          </a:xfrm>
          <a:prstGeom prst="horizontalScroll">
            <a:avLst>
              <a:gd name="adj" fmla="val 12500"/>
            </a:avLst>
          </a:prstGeom>
          <a:solidFill>
            <a:srgbClr val="FFFF99"/>
          </a:solidFill>
          <a:ln w="9525" cap="flat" cmpd="sng">
            <a:solidFill>
              <a:srgbClr val="FF9933"/>
            </a:solidFill>
            <a:prstDash val="solid"/>
            <a:round/>
            <a:headEnd type="none" w="med" len="med"/>
            <a:tailEnd type="none" w="med" len="med"/>
          </a:ln>
        </p:spPr>
        <p:txBody>
          <a:bodyPr anchor="t" anchorCtr="0">
            <a:spAutoFit/>
          </a:bodyPr>
          <a:p>
            <a:pPr>
              <a:spcBef>
                <a:spcPct val="50000"/>
              </a:spcBef>
              <a:buClr>
                <a:srgbClr val="FF00FF"/>
              </a:buClr>
              <a:buFont typeface="Wingdings" panose="05000000000000000000" pitchFamily="2" charset="2"/>
            </a:pPr>
            <a:r>
              <a:rPr lang="en-US" altLang="zh-CN" sz="3600" b="1" dirty="0">
                <a:solidFill>
                  <a:srgbClr val="800000"/>
                </a:solidFill>
                <a:latin typeface="楷体_GB2312" pitchFamily="49" charset="-122"/>
                <a:ea typeface="楷体_GB2312" pitchFamily="49" charset="-122"/>
              </a:rPr>
              <a:t>1</a:t>
            </a:r>
            <a:r>
              <a:rPr lang="zh-CN" altLang="en-US" sz="3600" b="1" dirty="0">
                <a:solidFill>
                  <a:srgbClr val="800000"/>
                </a:solidFill>
                <a:latin typeface="楷体_GB2312" pitchFamily="49" charset="-122"/>
                <a:ea typeface="楷体_GB2312" pitchFamily="49" charset="-122"/>
              </a:rPr>
              <a:t>、性质</a:t>
            </a:r>
            <a:r>
              <a:rPr lang="en-US" altLang="zh-CN" sz="3600" b="1" dirty="0">
                <a:solidFill>
                  <a:srgbClr val="800000"/>
                </a:solidFill>
                <a:latin typeface="楷体_GB2312" pitchFamily="49" charset="-122"/>
                <a:ea typeface="楷体_GB2312" pitchFamily="49" charset="-122"/>
              </a:rPr>
              <a:t>1</a:t>
            </a:r>
            <a:r>
              <a:rPr lang="zh-CN" altLang="en-US" sz="3600" b="1" dirty="0">
                <a:solidFill>
                  <a:srgbClr val="800000"/>
                </a:solidFill>
                <a:latin typeface="楷体_GB2312" pitchFamily="49" charset="-122"/>
                <a:ea typeface="楷体_GB2312" pitchFamily="49" charset="-122"/>
              </a:rPr>
              <a:t>：</a:t>
            </a:r>
            <a:r>
              <a:rPr lang="zh-CN" altLang="en-US" sz="3600" b="1" dirty="0">
                <a:solidFill>
                  <a:schemeClr val="folHlink"/>
                </a:solidFill>
                <a:latin typeface="Times New Roman" panose="02020603050405020304" pitchFamily="18" charset="0"/>
              </a:rPr>
              <a:t>一个非空二叉树的第</a:t>
            </a:r>
            <a:r>
              <a:rPr lang="en-US" altLang="zh-CN" sz="3600" b="1" dirty="0">
                <a:solidFill>
                  <a:schemeClr val="folHlink"/>
                </a:solidFill>
                <a:latin typeface="Times New Roman" panose="02020603050405020304" pitchFamily="18" charset="0"/>
              </a:rPr>
              <a:t>i</a:t>
            </a:r>
            <a:r>
              <a:rPr lang="zh-CN" altLang="en-US" sz="3600" b="1" dirty="0">
                <a:solidFill>
                  <a:schemeClr val="folHlink"/>
                </a:solidFill>
                <a:latin typeface="Times New Roman" panose="02020603050405020304" pitchFamily="18" charset="0"/>
              </a:rPr>
              <a:t>层上至多有</a:t>
            </a:r>
            <a:r>
              <a:rPr lang="en-US" altLang="zh-CN" sz="3600" b="1" dirty="0">
                <a:solidFill>
                  <a:schemeClr val="folHlink"/>
                </a:solidFill>
                <a:latin typeface="Times New Roman" panose="02020603050405020304" pitchFamily="18" charset="0"/>
              </a:rPr>
              <a:t>2</a:t>
            </a:r>
            <a:r>
              <a:rPr lang="en-US" altLang="zh-CN" sz="3600" b="1" baseline="30000" dirty="0">
                <a:solidFill>
                  <a:schemeClr val="folHlink"/>
                </a:solidFill>
                <a:latin typeface="Times New Roman" panose="02020603050405020304" pitchFamily="18" charset="0"/>
              </a:rPr>
              <a:t>i-1</a:t>
            </a:r>
            <a:r>
              <a:rPr lang="zh-CN" altLang="en-US" sz="3600" b="1" dirty="0">
                <a:solidFill>
                  <a:schemeClr val="folHlink"/>
                </a:solidFill>
                <a:latin typeface="Times New Roman" panose="02020603050405020304" pitchFamily="18" charset="0"/>
              </a:rPr>
              <a:t>个结点（</a:t>
            </a:r>
            <a:r>
              <a:rPr lang="en-US" altLang="zh-CN" sz="3600" b="1" dirty="0">
                <a:solidFill>
                  <a:schemeClr val="folHlink"/>
                </a:solidFill>
                <a:latin typeface="Times New Roman" panose="02020603050405020304" pitchFamily="18" charset="0"/>
              </a:rPr>
              <a:t>i</a:t>
            </a:r>
            <a:r>
              <a:rPr lang="en-US" altLang="zh-CN" sz="3600" b="1" dirty="0">
                <a:solidFill>
                  <a:schemeClr val="folHlink"/>
                </a:solidFill>
                <a:latin typeface="Times New Roman" panose="02020603050405020304" pitchFamily="18" charset="0"/>
                <a:sym typeface="Symbol" panose="05050102010706020507" pitchFamily="18" charset="2"/>
              </a:rPr>
              <a:t></a:t>
            </a:r>
            <a:r>
              <a:rPr lang="en-US" altLang="zh-CN" sz="3600" b="1" dirty="0">
                <a:solidFill>
                  <a:schemeClr val="folHlink"/>
                </a:solidFill>
                <a:latin typeface="Times New Roman" panose="02020603050405020304" pitchFamily="18" charset="0"/>
              </a:rPr>
              <a:t>1</a:t>
            </a:r>
            <a:r>
              <a:rPr lang="zh-CN" altLang="en-US" sz="3600" b="1" dirty="0">
                <a:solidFill>
                  <a:schemeClr val="folHlink"/>
                </a:solidFill>
                <a:latin typeface="Times New Roman" panose="02020603050405020304" pitchFamily="18" charset="0"/>
              </a:rPr>
              <a:t>）</a:t>
            </a:r>
            <a:r>
              <a:rPr lang="zh-CN" altLang="en-US" sz="3600" dirty="0">
                <a:latin typeface="Times New Roman" panose="02020603050405020304" pitchFamily="18" charset="0"/>
              </a:rPr>
              <a:t> </a:t>
            </a:r>
            <a:endParaRPr lang="zh-CN" altLang="en-US" sz="3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p:cTn id="7" dur="500" fill="hold"/>
                                        <p:tgtEl>
                                          <p:spTgt spid="12292"/>
                                        </p:tgtEl>
                                        <p:attrNameLst>
                                          <p:attrName>ppt_w</p:attrName>
                                        </p:attrNameLst>
                                      </p:cBhvr>
                                      <p:tavLst>
                                        <p:tav tm="0">
                                          <p:val>
                                            <p:fltVal val="0.000000"/>
                                          </p:val>
                                        </p:tav>
                                        <p:tav tm="100000">
                                          <p:val>
                                            <p:strVal val="#ppt_w"/>
                                          </p:val>
                                        </p:tav>
                                      </p:tavLst>
                                    </p:anim>
                                    <p:anim calcmode="lin" valueType="num">
                                      <p:cBhvr>
                                        <p:cTn id="8" dur="500" fill="hold"/>
                                        <p:tgtEl>
                                          <p:spTgt spid="1229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12291">
                                            <p:txEl>
                                              <p:charRg st="2" end="23"/>
                                            </p:txEl>
                                          </p:spTgt>
                                        </p:tgtEl>
                                        <p:attrNameLst>
                                          <p:attrName>style.visibility</p:attrName>
                                        </p:attrNameLst>
                                      </p:cBhvr>
                                      <p:to>
                                        <p:strVal val="visible"/>
                                      </p:to>
                                    </p:set>
                                    <p:animEffect transition="in" filter="strips(downLeft)">
                                      <p:cBhvr>
                                        <p:cTn id="13" dur="500"/>
                                        <p:tgtEl>
                                          <p:spTgt spid="12291">
                                            <p:txEl>
                                              <p:charRg st="2" end="2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12291">
                                            <p:txEl>
                                              <p:charRg st="23" end="45"/>
                                            </p:txEl>
                                          </p:spTgt>
                                        </p:tgtEl>
                                        <p:attrNameLst>
                                          <p:attrName>style.visibility</p:attrName>
                                        </p:attrNameLst>
                                      </p:cBhvr>
                                      <p:to>
                                        <p:strVal val="visible"/>
                                      </p:to>
                                    </p:set>
                                    <p:animEffect transition="in" filter="strips(downLeft)">
                                      <p:cBhvr>
                                        <p:cTn id="18" dur="500"/>
                                        <p:tgtEl>
                                          <p:spTgt spid="12291">
                                            <p:txEl>
                                              <p:charRg st="23" end="4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2291">
                                            <p:txEl>
                                              <p:charRg st="45" end="67"/>
                                            </p:txEl>
                                          </p:spTgt>
                                        </p:tgtEl>
                                        <p:attrNameLst>
                                          <p:attrName>style.visibility</p:attrName>
                                        </p:attrNameLst>
                                      </p:cBhvr>
                                      <p:to>
                                        <p:strVal val="visible"/>
                                      </p:to>
                                    </p:set>
                                    <p:animEffect transition="in" filter="strips(downLeft)">
                                      <p:cBhvr>
                                        <p:cTn id="23" dur="500"/>
                                        <p:tgtEl>
                                          <p:spTgt spid="12291">
                                            <p:txEl>
                                              <p:charRg st="45" end="6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2291">
                                            <p:txEl>
                                              <p:charRg st="67" end="105"/>
                                            </p:txEl>
                                          </p:spTgt>
                                        </p:tgtEl>
                                        <p:attrNameLst>
                                          <p:attrName>style.visibility</p:attrName>
                                        </p:attrNameLst>
                                      </p:cBhvr>
                                      <p:to>
                                        <p:strVal val="visible"/>
                                      </p:to>
                                    </p:set>
                                    <p:animEffect transition="in" filter="strips(downLeft)">
                                      <p:cBhvr>
                                        <p:cTn id="28" dur="500"/>
                                        <p:tgtEl>
                                          <p:spTgt spid="12291">
                                            <p:txEl>
                                              <p:charRg st="67"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4"/>
          <p:cNvSpPr>
            <a:spLocks noGrp="1"/>
          </p:cNvSpPr>
          <p:nvPr>
            <p:ph type="title" idx="4294967295"/>
          </p:nvPr>
        </p:nvSpPr>
        <p:spPr/>
        <p:txBody>
          <a:bodyPr vert="horz" wrap="square" lIns="91440" tIns="45720" rIns="91440" bIns="45720" anchor="ctr" anchorCtr="0"/>
          <a:p>
            <a:pPr eaLnBrk="1" hangingPunct="1"/>
            <a:r>
              <a:rPr lang="zh-CN" altLang="en-US" dirty="0"/>
              <a:t>二叉树的性质</a:t>
            </a:r>
            <a:endParaRPr lang="zh-CN" altLang="en-US" dirty="0"/>
          </a:p>
        </p:txBody>
      </p:sp>
      <p:sp>
        <p:nvSpPr>
          <p:cNvPr id="115717" name="Rectangle 5"/>
          <p:cNvSpPr/>
          <p:nvPr/>
        </p:nvSpPr>
        <p:spPr>
          <a:xfrm>
            <a:off x="1331913" y="3284538"/>
            <a:ext cx="6264275" cy="1066800"/>
          </a:xfrm>
          <a:prstGeom prst="rect">
            <a:avLst/>
          </a:prstGeom>
          <a:noFill/>
          <a:ln w="9525">
            <a:noFill/>
          </a:ln>
        </p:spPr>
        <p:txBody>
          <a:bodyPr anchor="t" anchorCtr="0">
            <a:spAutoFit/>
          </a:bodyPr>
          <a:p>
            <a:pPr>
              <a:buFont typeface="Arial" panose="020B0604020202020204" pitchFamily="34" charset="0"/>
            </a:pPr>
            <a:r>
              <a:rPr lang="zh-CN" altLang="en-US" sz="3200" dirty="0">
                <a:latin typeface="Times New Roman" panose="02020603050405020304" pitchFamily="18" charset="0"/>
              </a:rPr>
              <a:t>证明：二叉树的结点个数为：</a:t>
            </a:r>
            <a:endParaRPr lang="zh-CN" altLang="en-US" sz="3200" dirty="0">
              <a:latin typeface="Times New Roman" panose="02020603050405020304" pitchFamily="18" charset="0"/>
            </a:endParaRPr>
          </a:p>
          <a:p>
            <a:pPr>
              <a:buFont typeface="Arial" panose="020B0604020202020204" pitchFamily="34" charset="0"/>
            </a:pPr>
            <a:r>
              <a:rPr lang="zh-CN" altLang="en-US" sz="3200" dirty="0">
                <a:latin typeface="Times New Roman" panose="02020603050405020304" pitchFamily="18" charset="0"/>
              </a:rPr>
              <a:t>	</a:t>
            </a:r>
            <a:r>
              <a:rPr lang="en-US" altLang="zh-CN" sz="3200" dirty="0">
                <a:latin typeface="Times New Roman" panose="02020603050405020304" pitchFamily="18" charset="0"/>
              </a:rPr>
              <a:t>1 + 2 + … + 2</a:t>
            </a:r>
            <a:r>
              <a:rPr lang="en-US" altLang="zh-CN" sz="3200" baseline="30000" dirty="0">
                <a:latin typeface="Times New Roman" panose="02020603050405020304" pitchFamily="18" charset="0"/>
              </a:rPr>
              <a:t>k-1</a:t>
            </a:r>
            <a:r>
              <a:rPr lang="en-US" altLang="zh-CN" sz="3200" dirty="0">
                <a:latin typeface="Times New Roman" panose="02020603050405020304" pitchFamily="18" charset="0"/>
              </a:rPr>
              <a:t>= 2</a:t>
            </a:r>
            <a:r>
              <a:rPr lang="en-US" altLang="zh-CN" sz="3200" baseline="30000" dirty="0">
                <a:latin typeface="Times New Roman" panose="02020603050405020304" pitchFamily="18" charset="0"/>
              </a:rPr>
              <a:t>k</a:t>
            </a:r>
            <a:r>
              <a:rPr lang="en-US" altLang="zh-CN" sz="3200" dirty="0">
                <a:latin typeface="Times New Roman" panose="02020603050405020304" pitchFamily="18" charset="0"/>
              </a:rPr>
              <a:t>-1</a:t>
            </a:r>
            <a:endParaRPr lang="en-US" altLang="zh-CN" sz="3200" dirty="0">
              <a:latin typeface="Times New Roman" panose="02020603050405020304" pitchFamily="18" charset="0"/>
            </a:endParaRPr>
          </a:p>
        </p:txBody>
      </p:sp>
      <p:sp>
        <p:nvSpPr>
          <p:cNvPr id="115718" name="AutoShape 6"/>
          <p:cNvSpPr/>
          <p:nvPr/>
        </p:nvSpPr>
        <p:spPr>
          <a:xfrm>
            <a:off x="690563" y="1117600"/>
            <a:ext cx="8062912" cy="1566863"/>
          </a:xfrm>
          <a:prstGeom prst="horizontalScroll">
            <a:avLst>
              <a:gd name="adj" fmla="val 12500"/>
            </a:avLst>
          </a:prstGeom>
          <a:solidFill>
            <a:srgbClr val="FFFF99"/>
          </a:solidFill>
          <a:ln w="9525" cap="flat" cmpd="sng">
            <a:solidFill>
              <a:srgbClr val="FF9933"/>
            </a:solidFill>
            <a:prstDash val="solid"/>
            <a:round/>
            <a:headEnd type="none" w="med" len="med"/>
            <a:tailEnd type="none" w="med" len="med"/>
          </a:ln>
        </p:spPr>
        <p:txBody>
          <a:bodyPr anchor="t" anchorCtr="0">
            <a:spAutoFit/>
          </a:bodyPr>
          <a:p>
            <a:pPr>
              <a:spcBef>
                <a:spcPct val="50000"/>
              </a:spcBef>
              <a:buClr>
                <a:srgbClr val="FF00FF"/>
              </a:buClr>
              <a:buFont typeface="Wingdings" panose="05000000000000000000" pitchFamily="2" charset="2"/>
            </a:pPr>
            <a:r>
              <a:rPr lang="en-US" altLang="zh-CN" sz="3600" b="1" dirty="0">
                <a:solidFill>
                  <a:srgbClr val="800000"/>
                </a:solidFill>
                <a:latin typeface="楷体_GB2312" pitchFamily="49" charset="-122"/>
                <a:ea typeface="楷体_GB2312" pitchFamily="49" charset="-122"/>
              </a:rPr>
              <a:t>2</a:t>
            </a:r>
            <a:r>
              <a:rPr lang="zh-CN" altLang="en-US" sz="3600" b="1" dirty="0">
                <a:solidFill>
                  <a:srgbClr val="800000"/>
                </a:solidFill>
                <a:latin typeface="楷体_GB2312" pitchFamily="49" charset="-122"/>
                <a:ea typeface="楷体_GB2312" pitchFamily="49" charset="-122"/>
              </a:rPr>
              <a:t>、性质</a:t>
            </a:r>
            <a:r>
              <a:rPr lang="en-US" altLang="zh-CN" sz="3600" b="1" dirty="0">
                <a:solidFill>
                  <a:srgbClr val="800000"/>
                </a:solidFill>
                <a:latin typeface="楷体_GB2312" pitchFamily="49" charset="-122"/>
                <a:ea typeface="楷体_GB2312" pitchFamily="49" charset="-122"/>
              </a:rPr>
              <a:t>2</a:t>
            </a:r>
            <a:r>
              <a:rPr lang="zh-CN" altLang="en-US" sz="3600" b="1" dirty="0">
                <a:solidFill>
                  <a:srgbClr val="800000"/>
                </a:solidFill>
                <a:latin typeface="楷体_GB2312" pitchFamily="49" charset="-122"/>
                <a:ea typeface="楷体_GB2312" pitchFamily="49" charset="-122"/>
              </a:rPr>
              <a:t>：</a:t>
            </a:r>
            <a:r>
              <a:rPr lang="zh-CN" altLang="en-US" sz="3600" b="1" dirty="0">
                <a:solidFill>
                  <a:srgbClr val="FF00FF"/>
                </a:solidFill>
                <a:latin typeface="楷体_GB2312" pitchFamily="49" charset="-122"/>
                <a:ea typeface="楷体_GB2312" pitchFamily="49" charset="-122"/>
              </a:rPr>
              <a:t>深度为</a:t>
            </a:r>
            <a:r>
              <a:rPr lang="en-US" altLang="zh-CN" sz="3600" b="1" dirty="0">
                <a:solidFill>
                  <a:srgbClr val="FF00FF"/>
                </a:solidFill>
                <a:latin typeface="楷体_GB2312" pitchFamily="49" charset="-122"/>
                <a:ea typeface="楷体_GB2312" pitchFamily="49" charset="-122"/>
              </a:rPr>
              <a:t>k(k&gt;=1)</a:t>
            </a:r>
            <a:r>
              <a:rPr lang="zh-CN" altLang="en-US" sz="3600" b="1" dirty="0">
                <a:solidFill>
                  <a:srgbClr val="FF00FF"/>
                </a:solidFill>
                <a:latin typeface="楷体_GB2312" pitchFamily="49" charset="-122"/>
                <a:ea typeface="楷体_GB2312" pitchFamily="49" charset="-122"/>
              </a:rPr>
              <a:t>的二叉树至多有</a:t>
            </a:r>
            <a:r>
              <a:rPr lang="en-US" altLang="zh-CN" sz="3600" b="1" dirty="0">
                <a:solidFill>
                  <a:srgbClr val="FF00FF"/>
                </a:solidFill>
                <a:latin typeface="楷体_GB2312" pitchFamily="49" charset="-122"/>
                <a:ea typeface="楷体_GB2312" pitchFamily="49" charset="-122"/>
              </a:rPr>
              <a:t>2</a:t>
            </a:r>
            <a:r>
              <a:rPr lang="en-US" altLang="zh-CN" sz="3600" b="1" baseline="40000" dirty="0">
                <a:solidFill>
                  <a:srgbClr val="FF00FF"/>
                </a:solidFill>
                <a:latin typeface="楷体_GB2312" pitchFamily="49" charset="-122"/>
                <a:ea typeface="楷体_GB2312" pitchFamily="49" charset="-122"/>
              </a:rPr>
              <a:t>k</a:t>
            </a:r>
            <a:r>
              <a:rPr lang="zh-CN" altLang="en-US" sz="3600" b="1" dirty="0">
                <a:solidFill>
                  <a:srgbClr val="FF00FF"/>
                </a:solidFill>
                <a:latin typeface="楷体_GB2312" pitchFamily="49" charset="-122"/>
                <a:ea typeface="楷体_GB2312" pitchFamily="49" charset="-122"/>
              </a:rPr>
              <a:t>－</a:t>
            </a:r>
            <a:r>
              <a:rPr lang="en-US" altLang="zh-CN" sz="3600" b="1" dirty="0">
                <a:solidFill>
                  <a:srgbClr val="FF00FF"/>
                </a:solidFill>
                <a:latin typeface="楷体_GB2312" pitchFamily="49" charset="-122"/>
                <a:ea typeface="楷体_GB2312" pitchFamily="49" charset="-122"/>
              </a:rPr>
              <a:t>1</a:t>
            </a:r>
            <a:r>
              <a:rPr lang="zh-CN" altLang="en-US" sz="3600" b="1" dirty="0">
                <a:solidFill>
                  <a:srgbClr val="FF00FF"/>
                </a:solidFill>
                <a:latin typeface="楷体_GB2312" pitchFamily="49" charset="-122"/>
                <a:ea typeface="楷体_GB2312" pitchFamily="49" charset="-122"/>
              </a:rPr>
              <a:t>个结点。</a:t>
            </a:r>
            <a:endParaRPr lang="zh-CN" altLang="en-US" sz="3600" b="1" dirty="0">
              <a:solidFill>
                <a:srgbClr val="FF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5718"/>
                                        </p:tgtEl>
                                        <p:attrNameLst>
                                          <p:attrName>style.visibility</p:attrName>
                                        </p:attrNameLst>
                                      </p:cBhvr>
                                      <p:to>
                                        <p:strVal val="visible"/>
                                      </p:to>
                                    </p:set>
                                    <p:anim calcmode="lin" valueType="num">
                                      <p:cBhvr>
                                        <p:cTn id="7" dur="500" fill="hold"/>
                                        <p:tgtEl>
                                          <p:spTgt spid="115718"/>
                                        </p:tgtEl>
                                        <p:attrNameLst>
                                          <p:attrName>ppt_w</p:attrName>
                                        </p:attrNameLst>
                                      </p:cBhvr>
                                      <p:tavLst>
                                        <p:tav tm="0">
                                          <p:val>
                                            <p:fltVal val="0.000000"/>
                                          </p:val>
                                        </p:tav>
                                        <p:tav tm="100000">
                                          <p:val>
                                            <p:strVal val="#ppt_w"/>
                                          </p:val>
                                        </p:tav>
                                      </p:tavLst>
                                    </p:anim>
                                    <p:anim calcmode="lin" valueType="num">
                                      <p:cBhvr>
                                        <p:cTn id="8" dur="500" fill="hold"/>
                                        <p:tgtEl>
                                          <p:spTgt spid="11571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5717"/>
                                        </p:tgtEl>
                                        <p:attrNameLst>
                                          <p:attrName>style.visibility</p:attrName>
                                        </p:attrNameLst>
                                      </p:cBhvr>
                                      <p:to>
                                        <p:strVal val="visible"/>
                                      </p:to>
                                    </p:set>
                                    <p:animEffect transition="in" filter="blinds(horizontal)">
                                      <p:cBhvr>
                                        <p:cTn id="13" dur="500"/>
                                        <p:tgtEl>
                                          <p:spTgt spid="115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二叉树的性质</a:t>
            </a:r>
            <a:endParaRPr lang="zh-CN" altLang="en-US" dirty="0"/>
          </a:p>
        </p:txBody>
      </p:sp>
      <p:sp>
        <p:nvSpPr>
          <p:cNvPr id="34821" name="AutoShape 5"/>
          <p:cNvSpPr/>
          <p:nvPr/>
        </p:nvSpPr>
        <p:spPr>
          <a:xfrm>
            <a:off x="419100" y="1400175"/>
            <a:ext cx="8504238" cy="3944938"/>
          </a:xfrm>
          <a:prstGeom prst="horizontalScroll">
            <a:avLst>
              <a:gd name="adj" fmla="val 12500"/>
            </a:avLst>
          </a:prstGeom>
          <a:solidFill>
            <a:srgbClr val="FFFF99"/>
          </a:solidFill>
          <a:ln w="9525" cap="flat" cmpd="sng">
            <a:solidFill>
              <a:srgbClr val="FF9933"/>
            </a:solidFill>
            <a:prstDash val="solid"/>
            <a:round/>
            <a:headEnd type="none" w="med" len="med"/>
            <a:tailEnd type="none" w="med" len="med"/>
          </a:ln>
        </p:spPr>
        <p:txBody>
          <a:bodyPr anchor="t" anchorCtr="0">
            <a:spAutoFit/>
          </a:bodyPr>
          <a:p>
            <a:pPr>
              <a:spcBef>
                <a:spcPct val="50000"/>
              </a:spcBef>
              <a:buClr>
                <a:srgbClr val="FF00FF"/>
              </a:buClr>
              <a:buFont typeface="Wingdings" panose="05000000000000000000" pitchFamily="2" charset="2"/>
            </a:pPr>
            <a:r>
              <a:rPr lang="en-US" altLang="zh-CN" sz="3600" b="1" dirty="0">
                <a:solidFill>
                  <a:srgbClr val="800000"/>
                </a:solidFill>
                <a:latin typeface="楷体_GB2312" pitchFamily="49" charset="-122"/>
                <a:ea typeface="楷体_GB2312" pitchFamily="49" charset="-122"/>
              </a:rPr>
              <a:t>3</a:t>
            </a:r>
            <a:r>
              <a:rPr lang="zh-CN" altLang="en-US" sz="3600" b="1" dirty="0">
                <a:solidFill>
                  <a:srgbClr val="800000"/>
                </a:solidFill>
                <a:latin typeface="楷体_GB2312" pitchFamily="49" charset="-122"/>
                <a:ea typeface="楷体_GB2312" pitchFamily="49" charset="-122"/>
              </a:rPr>
              <a:t>、性质</a:t>
            </a:r>
            <a:r>
              <a:rPr lang="en-US" altLang="zh-CN" sz="3600" b="1" dirty="0">
                <a:solidFill>
                  <a:srgbClr val="800000"/>
                </a:solidFill>
                <a:latin typeface="楷体_GB2312" pitchFamily="49" charset="-122"/>
                <a:ea typeface="楷体_GB2312" pitchFamily="49" charset="-122"/>
              </a:rPr>
              <a:t>3</a:t>
            </a:r>
            <a:r>
              <a:rPr lang="zh-CN" altLang="en-US" sz="3600" b="1" dirty="0">
                <a:solidFill>
                  <a:srgbClr val="800000"/>
                </a:solidFill>
                <a:latin typeface="楷体_GB2312" pitchFamily="49" charset="-122"/>
                <a:ea typeface="楷体_GB2312" pitchFamily="49" charset="-122"/>
              </a:rPr>
              <a:t>：</a:t>
            </a:r>
            <a:r>
              <a:rPr lang="zh-CN" altLang="en-US" sz="3600" b="1" dirty="0">
                <a:solidFill>
                  <a:schemeClr val="accent2"/>
                </a:solidFill>
                <a:latin typeface="楷体_GB2312" pitchFamily="49" charset="-122"/>
                <a:ea typeface="楷体_GB2312" pitchFamily="49" charset="-122"/>
              </a:rPr>
              <a:t>对任何一棵二叉树，如果其终端结点数为</a:t>
            </a:r>
            <a:r>
              <a:rPr lang="en-US" altLang="zh-CN" sz="3600" b="1" dirty="0">
                <a:solidFill>
                  <a:schemeClr val="accent2"/>
                </a:solidFill>
                <a:latin typeface="楷体_GB2312" pitchFamily="49" charset="-122"/>
                <a:ea typeface="楷体_GB2312" pitchFamily="49" charset="-122"/>
              </a:rPr>
              <a:t>n</a:t>
            </a:r>
            <a:r>
              <a:rPr lang="en-US" altLang="zh-CN" sz="3600" b="1" baseline="-18000" dirty="0">
                <a:solidFill>
                  <a:schemeClr val="accent2"/>
                </a:solidFill>
                <a:latin typeface="楷体_GB2312" pitchFamily="49" charset="-122"/>
                <a:ea typeface="楷体_GB2312" pitchFamily="49" charset="-122"/>
              </a:rPr>
              <a:t>0</a:t>
            </a:r>
            <a:r>
              <a:rPr lang="zh-CN" altLang="en-US" sz="3600" b="1" dirty="0">
                <a:solidFill>
                  <a:schemeClr val="accent2"/>
                </a:solidFill>
                <a:latin typeface="楷体_GB2312" pitchFamily="49" charset="-122"/>
                <a:ea typeface="楷体_GB2312" pitchFamily="49" charset="-122"/>
              </a:rPr>
              <a:t>，度为</a:t>
            </a:r>
            <a:r>
              <a:rPr lang="en-US" altLang="zh-CN" sz="3600" b="1" dirty="0">
                <a:solidFill>
                  <a:schemeClr val="accent2"/>
                </a:solidFill>
                <a:latin typeface="楷体_GB2312" pitchFamily="49" charset="-122"/>
                <a:ea typeface="楷体_GB2312" pitchFamily="49" charset="-122"/>
              </a:rPr>
              <a:t>2</a:t>
            </a:r>
            <a:r>
              <a:rPr lang="zh-CN" altLang="en-US" sz="3600" b="1" dirty="0">
                <a:solidFill>
                  <a:schemeClr val="accent2"/>
                </a:solidFill>
                <a:latin typeface="楷体_GB2312" pitchFamily="49" charset="-122"/>
                <a:ea typeface="楷体_GB2312" pitchFamily="49" charset="-122"/>
              </a:rPr>
              <a:t>的结点数为</a:t>
            </a:r>
            <a:r>
              <a:rPr lang="en-US" altLang="zh-CN" sz="3600" b="1" dirty="0">
                <a:solidFill>
                  <a:schemeClr val="accent2"/>
                </a:solidFill>
                <a:latin typeface="楷体_GB2312" pitchFamily="49" charset="-122"/>
                <a:ea typeface="楷体_GB2312" pitchFamily="49" charset="-122"/>
              </a:rPr>
              <a:t>n</a:t>
            </a:r>
            <a:r>
              <a:rPr lang="en-US" altLang="zh-CN" sz="3600" b="1" baseline="-18000" dirty="0">
                <a:solidFill>
                  <a:schemeClr val="accent2"/>
                </a:solidFill>
                <a:latin typeface="楷体_GB2312" pitchFamily="49" charset="-122"/>
                <a:ea typeface="楷体_GB2312" pitchFamily="49" charset="-122"/>
              </a:rPr>
              <a:t>2</a:t>
            </a:r>
            <a:r>
              <a:rPr lang="zh-CN" altLang="en-US" sz="3600" b="1" dirty="0">
                <a:solidFill>
                  <a:schemeClr val="accent2"/>
                </a:solidFill>
                <a:latin typeface="楷体_GB2312" pitchFamily="49" charset="-122"/>
                <a:ea typeface="楷体_GB2312" pitchFamily="49" charset="-122"/>
              </a:rPr>
              <a:t>，则</a:t>
            </a:r>
            <a:r>
              <a:rPr lang="en-US" altLang="zh-CN" sz="3600" b="1" dirty="0">
                <a:solidFill>
                  <a:schemeClr val="accent2"/>
                </a:solidFill>
                <a:latin typeface="楷体_GB2312" pitchFamily="49" charset="-122"/>
                <a:ea typeface="楷体_GB2312" pitchFamily="49" charset="-122"/>
              </a:rPr>
              <a:t>n</a:t>
            </a:r>
            <a:r>
              <a:rPr lang="en-US" altLang="zh-CN" sz="3600" b="1" baseline="-18000" dirty="0">
                <a:solidFill>
                  <a:schemeClr val="accent2"/>
                </a:solidFill>
                <a:latin typeface="楷体_GB2312" pitchFamily="49" charset="-122"/>
                <a:ea typeface="楷体_GB2312" pitchFamily="49" charset="-122"/>
              </a:rPr>
              <a:t>0</a:t>
            </a:r>
            <a:r>
              <a:rPr lang="zh-CN" altLang="en-US" sz="3600" b="1" dirty="0">
                <a:solidFill>
                  <a:schemeClr val="accent2"/>
                </a:solidFill>
                <a:latin typeface="楷体_GB2312" pitchFamily="49" charset="-122"/>
                <a:ea typeface="楷体_GB2312" pitchFamily="49" charset="-122"/>
              </a:rPr>
              <a:t>＝</a:t>
            </a:r>
            <a:r>
              <a:rPr lang="en-US" altLang="zh-CN" sz="3600" b="1" dirty="0">
                <a:solidFill>
                  <a:schemeClr val="accent2"/>
                </a:solidFill>
                <a:latin typeface="楷体_GB2312" pitchFamily="49" charset="-122"/>
                <a:ea typeface="楷体_GB2312" pitchFamily="49" charset="-122"/>
              </a:rPr>
              <a:t>n</a:t>
            </a:r>
            <a:r>
              <a:rPr lang="en-US" altLang="zh-CN" sz="3600" b="1" baseline="-18000" dirty="0">
                <a:solidFill>
                  <a:schemeClr val="accent2"/>
                </a:solidFill>
                <a:latin typeface="楷体_GB2312" pitchFamily="49" charset="-122"/>
                <a:ea typeface="楷体_GB2312" pitchFamily="49" charset="-122"/>
              </a:rPr>
              <a:t>2</a:t>
            </a:r>
            <a:r>
              <a:rPr lang="zh-CN" altLang="en-US" sz="3600" b="1" dirty="0">
                <a:solidFill>
                  <a:schemeClr val="accent2"/>
                </a:solidFill>
                <a:latin typeface="楷体_GB2312" pitchFamily="49" charset="-122"/>
                <a:ea typeface="楷体_GB2312" pitchFamily="49" charset="-122"/>
              </a:rPr>
              <a:t>＋</a:t>
            </a:r>
            <a:r>
              <a:rPr lang="en-US" altLang="zh-CN" sz="3600" b="1" dirty="0">
                <a:solidFill>
                  <a:schemeClr val="accent2"/>
                </a:solidFill>
                <a:latin typeface="楷体_GB2312" pitchFamily="49" charset="-122"/>
                <a:ea typeface="楷体_GB2312" pitchFamily="49" charset="-122"/>
              </a:rPr>
              <a:t>1</a:t>
            </a:r>
            <a:r>
              <a:rPr lang="zh-CN" altLang="en-US" sz="3600" b="1" dirty="0">
                <a:solidFill>
                  <a:schemeClr val="accent2"/>
                </a:solidFill>
                <a:latin typeface="楷体_GB2312" pitchFamily="49" charset="-122"/>
                <a:ea typeface="楷体_GB2312" pitchFamily="49" charset="-122"/>
              </a:rPr>
              <a:t>。</a:t>
            </a:r>
            <a:endParaRPr lang="zh-CN" altLang="en-US" sz="3600" b="1" dirty="0">
              <a:solidFill>
                <a:schemeClr val="accent2"/>
              </a:solidFill>
              <a:latin typeface="楷体_GB2312" pitchFamily="49" charset="-122"/>
              <a:ea typeface="楷体_GB2312" pitchFamily="49" charset="-122"/>
            </a:endParaRPr>
          </a:p>
          <a:p>
            <a:pPr algn="just">
              <a:lnSpc>
                <a:spcPct val="90000"/>
              </a:lnSpc>
              <a:spcBef>
                <a:spcPct val="45000"/>
              </a:spcBef>
              <a:buClr>
                <a:srgbClr val="FF00FF"/>
              </a:buClr>
              <a:buFont typeface="Wingdings" panose="05000000000000000000" pitchFamily="2" charset="2"/>
            </a:pPr>
            <a:r>
              <a:rPr lang="zh-CN" altLang="en-US" sz="3600" b="1" dirty="0">
                <a:solidFill>
                  <a:schemeClr val="tx2"/>
                </a:solidFill>
                <a:latin typeface="Times New Roman" panose="02020603050405020304" pitchFamily="18" charset="0"/>
                <a:ea typeface="楷体_GB2312" pitchFamily="49" charset="-122"/>
              </a:rPr>
              <a:t>      </a:t>
            </a:r>
            <a:r>
              <a:rPr lang="zh-CN" altLang="en-US" sz="3600" b="1" dirty="0">
                <a:solidFill>
                  <a:schemeClr val="accent2"/>
                </a:solidFill>
                <a:latin typeface="Times New Roman" panose="02020603050405020304" pitchFamily="18" charset="0"/>
                <a:ea typeface="楷体_GB2312" pitchFamily="49" charset="-122"/>
              </a:rPr>
              <a:t>即：</a:t>
            </a:r>
            <a:r>
              <a:rPr lang="zh-CN" altLang="en-US" sz="3600" b="1" dirty="0">
                <a:solidFill>
                  <a:srgbClr val="FF00FF"/>
                </a:solidFill>
                <a:latin typeface="楷体_GB2312" pitchFamily="49" charset="-122"/>
                <a:ea typeface="楷体_GB2312" pitchFamily="49" charset="-122"/>
              </a:rPr>
              <a:t>叶结点数</a:t>
            </a:r>
            <a:r>
              <a:rPr lang="en-US" altLang="zh-CN" sz="3600" b="1" dirty="0">
                <a:solidFill>
                  <a:srgbClr val="FF00FF"/>
                </a:solidFill>
                <a:latin typeface="楷体_GB2312" pitchFamily="49" charset="-122"/>
                <a:ea typeface="楷体_GB2312" pitchFamily="49" charset="-122"/>
              </a:rPr>
              <a:t>n</a:t>
            </a:r>
            <a:r>
              <a:rPr lang="en-US" altLang="zh-CN" sz="3600" b="1" baseline="-25000" dirty="0">
                <a:solidFill>
                  <a:srgbClr val="FF00FF"/>
                </a:solidFill>
                <a:latin typeface="楷体_GB2312" pitchFamily="49" charset="-122"/>
                <a:ea typeface="楷体_GB2312" pitchFamily="49" charset="-122"/>
              </a:rPr>
              <a:t>0</a:t>
            </a:r>
            <a:r>
              <a:rPr lang="en-US" altLang="zh-CN" sz="3600" b="1" dirty="0">
                <a:solidFill>
                  <a:srgbClr val="FF00FF"/>
                </a:solidFill>
                <a:latin typeface="楷体_GB2312" pitchFamily="49" charset="-122"/>
                <a:ea typeface="楷体_GB2312" pitchFamily="49" charset="-122"/>
              </a:rPr>
              <a:t>=</a:t>
            </a:r>
            <a:r>
              <a:rPr lang="zh-CN" altLang="en-US" sz="3600" b="1" dirty="0">
                <a:solidFill>
                  <a:srgbClr val="FF00FF"/>
                </a:solidFill>
                <a:latin typeface="楷体_GB2312" pitchFamily="49" charset="-122"/>
                <a:ea typeface="楷体_GB2312" pitchFamily="49" charset="-122"/>
              </a:rPr>
              <a:t>度为</a:t>
            </a:r>
            <a:r>
              <a:rPr lang="en-US" altLang="zh-CN" sz="3600" b="1" dirty="0">
                <a:solidFill>
                  <a:srgbClr val="FF00FF"/>
                </a:solidFill>
                <a:latin typeface="楷体_GB2312" pitchFamily="49" charset="-122"/>
                <a:ea typeface="楷体_GB2312" pitchFamily="49" charset="-122"/>
              </a:rPr>
              <a:t>2</a:t>
            </a:r>
            <a:r>
              <a:rPr lang="zh-CN" altLang="en-US" sz="3600" b="1" dirty="0">
                <a:solidFill>
                  <a:srgbClr val="FF00FF"/>
                </a:solidFill>
                <a:latin typeface="楷体_GB2312" pitchFamily="49" charset="-122"/>
                <a:ea typeface="楷体_GB2312" pitchFamily="49" charset="-122"/>
              </a:rPr>
              <a:t>的结点数</a:t>
            </a:r>
            <a:r>
              <a:rPr lang="en-US" altLang="zh-CN" sz="3600" b="1" dirty="0">
                <a:solidFill>
                  <a:srgbClr val="FF00FF"/>
                </a:solidFill>
                <a:latin typeface="楷体_GB2312" pitchFamily="49" charset="-122"/>
                <a:ea typeface="楷体_GB2312" pitchFamily="49" charset="-122"/>
              </a:rPr>
              <a:t>n</a:t>
            </a:r>
            <a:r>
              <a:rPr lang="en-US" altLang="zh-CN" sz="3600" b="1" baseline="-25000" dirty="0">
                <a:solidFill>
                  <a:srgbClr val="FF00FF"/>
                </a:solidFill>
                <a:latin typeface="楷体_GB2312" pitchFamily="49" charset="-122"/>
                <a:ea typeface="楷体_GB2312" pitchFamily="49" charset="-122"/>
              </a:rPr>
              <a:t>2</a:t>
            </a:r>
            <a:r>
              <a:rPr lang="en-US" altLang="zh-CN" sz="3600" b="1" dirty="0">
                <a:solidFill>
                  <a:srgbClr val="FF00FF"/>
                </a:solidFill>
                <a:latin typeface="楷体_GB2312" pitchFamily="49" charset="-122"/>
                <a:ea typeface="楷体_GB2312" pitchFamily="49" charset="-122"/>
              </a:rPr>
              <a:t>+1</a:t>
            </a:r>
            <a:endParaRPr lang="en-US" altLang="zh-CN" sz="3600" b="1" dirty="0">
              <a:solidFill>
                <a:schemeClr val="tx2"/>
              </a:solidFill>
              <a:latin typeface="楷体_GB2312" pitchFamily="49" charset="-122"/>
              <a:ea typeface="楷体_GB2312" pitchFamily="49" charset="-122"/>
            </a:endParaRPr>
          </a:p>
        </p:txBody>
      </p:sp>
      <p:sp>
        <p:nvSpPr>
          <p:cNvPr id="17" name="云形标注 16"/>
          <p:cNvSpPr/>
          <p:nvPr/>
        </p:nvSpPr>
        <p:spPr>
          <a:xfrm>
            <a:off x="5004435" y="5085715"/>
            <a:ext cx="3369945" cy="1605915"/>
          </a:xfrm>
          <a:prstGeom prst="cloudCallout">
            <a:avLst>
              <a:gd name="adj1" fmla="val -79545"/>
              <a:gd name="adj2" fmla="val -143712"/>
            </a:avLst>
          </a:prstGeom>
          <a:solidFill>
            <a:srgbClr val="FFC000"/>
          </a:solidFill>
          <a:ln w="9525">
            <a:noFill/>
          </a:ln>
        </p:spPr>
        <p:txBody>
          <a:bodyPr anchor="t" anchorCtr="0"/>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endParaRPr lang="en-US" altLang="zh-CN" sz="2400" b="1" dirty="0">
              <a:solidFill>
                <a:srgbClr val="FF0000"/>
              </a:solidFill>
              <a:latin typeface="Times New Roman" panose="02020603050405020304" pitchFamily="18" charset="0"/>
              <a:ea typeface="宋体" panose="02010600030101010101" pitchFamily="2" charset="-122"/>
            </a:endParaRPr>
          </a:p>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如何证明</a:t>
            </a:r>
            <a:r>
              <a:rPr lang="en-US" altLang="zh-CN" sz="3200" b="1" dirty="0">
                <a:solidFill>
                  <a:srgbClr val="FF0000"/>
                </a:solidFill>
                <a:latin typeface="Times New Roman" panose="02020603050405020304" pitchFamily="18" charset="0"/>
                <a:ea typeface="宋体" panose="02010600030101010101" pitchFamily="2" charset="-122"/>
              </a:rPr>
              <a:t>?</a:t>
            </a:r>
            <a:endParaRPr lang="en-US" altLang="zh-CN" sz="32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 calcmode="lin" valueType="num">
                                      <p:cBhvr>
                                        <p:cTn id="7" dur="500" fill="hold"/>
                                        <p:tgtEl>
                                          <p:spTgt spid="34821"/>
                                        </p:tgtEl>
                                        <p:attrNameLst>
                                          <p:attrName>ppt_w</p:attrName>
                                        </p:attrNameLst>
                                      </p:cBhvr>
                                      <p:tavLst>
                                        <p:tav tm="0">
                                          <p:val>
                                            <p:fltVal val="0.000000"/>
                                          </p:val>
                                        </p:tav>
                                        <p:tav tm="100000">
                                          <p:val>
                                            <p:strVal val="#ppt_w"/>
                                          </p:val>
                                        </p:tav>
                                      </p:tavLst>
                                    </p:anim>
                                    <p:anim calcmode="lin" valueType="num">
                                      <p:cBhvr>
                                        <p:cTn id="8" dur="500" fill="hold"/>
                                        <p:tgtEl>
                                          <p:spTgt spid="3482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charRg st="0" end="13"/>
                                            </p:txEl>
                                          </p:spTgt>
                                        </p:tgtEl>
                                        <p:attrNameLst>
                                          <p:attrName>style.visibility</p:attrName>
                                        </p:attrNameLst>
                                      </p:cBhvr>
                                      <p:to>
                                        <p:strVal val="visible"/>
                                      </p:to>
                                    </p:set>
                                    <p:animEffect transition="in" filter="wipe(down)">
                                      <p:cBhvr>
                                        <p:cTn id="16" dur="500"/>
                                        <p:tgtEl>
                                          <p:spTgt spid="17">
                                            <p:txEl>
                                              <p:charRg st="0" end="1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charRg st="1" end="1"/>
                                            </p:txEl>
                                          </p:spTgt>
                                        </p:tgtEl>
                                        <p:attrNameLst>
                                          <p:attrName>style.visibility</p:attrName>
                                        </p:attrNameLst>
                                      </p:cBhvr>
                                      <p:to>
                                        <p:strVal val="visible"/>
                                      </p:to>
                                    </p:set>
                                    <p:animEffect transition="in" filter="wipe(down)">
                                      <p:cBhvr>
                                        <p:cTn id="19" dur="500"/>
                                        <p:tgtEl>
                                          <p:spTgt spid="1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17" grpId="0" animBg="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idx="4294967295"/>
          </p:nvPr>
        </p:nvSpPr>
        <p:spPr/>
        <p:txBody>
          <a:bodyPr vert="horz" wrap="square" lIns="91440" tIns="45720" rIns="91440" bIns="45720" anchor="ctr" anchorCtr="0"/>
          <a:p>
            <a:pPr eaLnBrk="1" hangingPunct="1"/>
            <a:r>
              <a:rPr lang="zh-CN" altLang="en-US" dirty="0"/>
              <a:t>满二叉树</a:t>
            </a:r>
            <a:endParaRPr lang="zh-CN" altLang="en-US" dirty="0"/>
          </a:p>
        </p:txBody>
      </p:sp>
      <p:sp>
        <p:nvSpPr>
          <p:cNvPr id="46082" name="Rectangle 3"/>
          <p:cNvSpPr>
            <a:spLocks noGrp="1"/>
          </p:cNvSpPr>
          <p:nvPr>
            <p:ph type="body" idx="4294967295"/>
          </p:nvPr>
        </p:nvSpPr>
        <p:spPr>
          <a:xfrm>
            <a:off x="228600" y="1143000"/>
            <a:ext cx="8591550" cy="1709738"/>
          </a:xfrm>
        </p:spPr>
        <p:txBody>
          <a:bodyPr vert="horz" wrap="square" lIns="91440" tIns="45720" rIns="91440" bIns="45720" anchor="t" anchorCtr="0"/>
          <a:p>
            <a:pPr eaLnBrk="1" hangingPunct="1"/>
            <a:r>
              <a:rPr lang="zh-CN" altLang="en-US" b="1" dirty="0">
                <a:solidFill>
                  <a:schemeClr val="folHlink"/>
                </a:solidFill>
                <a:ea typeface="幼圆" panose="02010509060101010101" pitchFamily="49" charset="-122"/>
              </a:rPr>
              <a:t>满二叉树</a:t>
            </a:r>
            <a:r>
              <a:rPr lang="zh-CN" altLang="en-US" dirty="0"/>
              <a:t>：深度为</a:t>
            </a:r>
            <a:r>
              <a:rPr lang="en-US" altLang="zh-CN" dirty="0"/>
              <a:t>k</a:t>
            </a:r>
            <a:r>
              <a:rPr lang="zh-CN" altLang="en-US" dirty="0"/>
              <a:t>且有</a:t>
            </a:r>
            <a:r>
              <a:rPr lang="en-US" altLang="zh-CN" dirty="0"/>
              <a:t>2</a:t>
            </a:r>
            <a:r>
              <a:rPr lang="en-US" altLang="zh-CN" baseline="30000" dirty="0"/>
              <a:t>k</a:t>
            </a:r>
            <a:r>
              <a:rPr lang="en-US" altLang="zh-CN" dirty="0"/>
              <a:t>-1</a:t>
            </a:r>
            <a:r>
              <a:rPr lang="zh-CN" altLang="en-US" dirty="0"/>
              <a:t>个结点的二叉树</a:t>
            </a:r>
            <a:endParaRPr lang="zh-CN" altLang="en-US" dirty="0"/>
          </a:p>
        </p:txBody>
      </p:sp>
      <p:grpSp>
        <p:nvGrpSpPr>
          <p:cNvPr id="2" name="Group 4"/>
          <p:cNvGrpSpPr/>
          <p:nvPr/>
        </p:nvGrpSpPr>
        <p:grpSpPr>
          <a:xfrm>
            <a:off x="3851275" y="2133600"/>
            <a:ext cx="5000625" cy="3743325"/>
            <a:chOff x="288" y="720"/>
            <a:chExt cx="2320" cy="1426"/>
          </a:xfrm>
        </p:grpSpPr>
        <p:graphicFrame>
          <p:nvGraphicFramePr>
            <p:cNvPr id="46084" name="Object 5"/>
            <p:cNvGraphicFramePr/>
            <p:nvPr/>
          </p:nvGraphicFramePr>
          <p:xfrm>
            <a:off x="288" y="720"/>
            <a:ext cx="2320" cy="1091"/>
          </p:xfrm>
          <a:graphic>
            <a:graphicData uri="http://schemas.openxmlformats.org/presentationml/2006/ole">
              <mc:AlternateContent xmlns:mc="http://schemas.openxmlformats.org/markup-compatibility/2006">
                <mc:Choice xmlns:v="urn:schemas-microsoft-com:vml" Requires="v">
                  <p:oleObj spid="_x0000_s3076" name="" r:id="rId1" imgW="5436235" imgH="2557145" progId="Visio.Drawing.5">
                    <p:embed/>
                  </p:oleObj>
                </mc:Choice>
                <mc:Fallback>
                  <p:oleObj name="" r:id="rId1" imgW="5436235" imgH="2557145" progId="Visio.Drawing.5">
                    <p:embed/>
                    <p:pic>
                      <p:nvPicPr>
                        <p:cNvPr id="0" name="图片 3075"/>
                        <p:cNvPicPr/>
                        <p:nvPr/>
                      </p:nvPicPr>
                      <p:blipFill>
                        <a:blip r:embed="rId2"/>
                        <a:stretch>
                          <a:fillRect/>
                        </a:stretch>
                      </p:blipFill>
                      <p:spPr>
                        <a:xfrm>
                          <a:off x="288" y="720"/>
                          <a:ext cx="2320" cy="1091"/>
                        </a:xfrm>
                        <a:prstGeom prst="rect">
                          <a:avLst/>
                        </a:prstGeom>
                        <a:solidFill>
                          <a:srgbClr val="66FF33"/>
                        </a:solidFill>
                        <a:ln w="38100">
                          <a:noFill/>
                          <a:miter/>
                        </a:ln>
                      </p:spPr>
                    </p:pic>
                  </p:oleObj>
                </mc:Fallback>
              </mc:AlternateContent>
            </a:graphicData>
          </a:graphic>
        </p:graphicFrame>
        <p:sp>
          <p:nvSpPr>
            <p:cNvPr id="46085" name="Text Box 6"/>
            <p:cNvSpPr txBox="1"/>
            <p:nvPr/>
          </p:nvSpPr>
          <p:spPr>
            <a:xfrm>
              <a:off x="1157" y="1937"/>
              <a:ext cx="654" cy="209"/>
            </a:xfrm>
            <a:prstGeom prst="rect">
              <a:avLst/>
            </a:prstGeom>
            <a:solidFill>
              <a:srgbClr val="FF0066"/>
            </a:solidFill>
            <a:ln w="9525">
              <a:noFill/>
            </a:ln>
          </p:spPr>
          <p:txBody>
            <a:bodyPr anchor="t" anchorCtr="0">
              <a:spAutoFit/>
            </a:bodyPr>
            <a:p>
              <a:pPr>
                <a:buFont typeface="Arial" panose="020B0604020202020204" pitchFamily="34" charset="0"/>
              </a:pPr>
              <a:r>
                <a:rPr lang="zh-CN" altLang="en-US" b="1" dirty="0">
                  <a:solidFill>
                    <a:srgbClr val="AFFBFB"/>
                  </a:solidFill>
                  <a:latin typeface="Times New Roman" panose="02020603050405020304" pitchFamily="18" charset="0"/>
                </a:rPr>
                <a:t>满二叉树</a:t>
              </a:r>
              <a:endParaRPr lang="zh-CN" altLang="en-US" b="1" dirty="0">
                <a:solidFill>
                  <a:srgbClr val="AFFBFB"/>
                </a:solidFill>
                <a:latin typeface="Times New Roman" panose="02020603050405020304" pitchFamily="18" charset="0"/>
              </a:endParaRPr>
            </a:p>
          </p:txBody>
        </p:sp>
      </p:grpSp>
      <p:sp>
        <p:nvSpPr>
          <p:cNvPr id="13319" name="Rectangle 7"/>
          <p:cNvSpPr/>
          <p:nvPr/>
        </p:nvSpPr>
        <p:spPr>
          <a:xfrm>
            <a:off x="250825" y="2060575"/>
            <a:ext cx="3168650" cy="3990975"/>
          </a:xfrm>
          <a:prstGeom prst="rect">
            <a:avLst/>
          </a:prstGeom>
          <a:noFill/>
          <a:ln w="9525">
            <a:noFill/>
          </a:ln>
        </p:spPr>
        <p:txBody>
          <a:bodyPr anchor="t" anchorCtr="0">
            <a:spAutoFit/>
          </a:bodyPr>
          <a:p>
            <a:pPr>
              <a:spcBef>
                <a:spcPct val="20000"/>
              </a:spcBef>
              <a:buFont typeface="Wingdings" panose="05000000000000000000" pitchFamily="2" charset="2"/>
              <a:buChar char="w"/>
            </a:pPr>
            <a:r>
              <a:rPr lang="zh-CN" altLang="en-US" sz="3200" dirty="0">
                <a:latin typeface="Times New Roman" panose="02020603050405020304" pitchFamily="18" charset="0"/>
              </a:rPr>
              <a:t>考虑到有序性，任一结点在树中都有确切的位置，因此可以对满二叉树进行编号。编号方式为：从上到下，从左到右。</a:t>
            </a:r>
            <a:endParaRPr lang="zh-CN" altLang="en-US" sz="32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319"/>
                                        </p:tgtEl>
                                        <p:attrNameLst>
                                          <p:attrName>style.visibility</p:attrName>
                                        </p:attrNameLst>
                                      </p:cBhvr>
                                      <p:to>
                                        <p:strVal val="visible"/>
                                      </p:to>
                                    </p:set>
                                    <p:anim calcmode="lin" valueType="num">
                                      <p:cBhvr additive="base">
                                        <p:cTn id="11" dur="500" fill="hold"/>
                                        <p:tgtEl>
                                          <p:spTgt spid="13319"/>
                                        </p:tgtEl>
                                        <p:attrNameLst>
                                          <p:attrName>ppt_x</p:attrName>
                                        </p:attrNameLst>
                                      </p:cBhvr>
                                      <p:tavLst>
                                        <p:tav tm="0">
                                          <p:val>
                                            <p:strVal val="#ppt_x"/>
                                          </p:val>
                                        </p:tav>
                                        <p:tav tm="100000">
                                          <p:val>
                                            <p:strVal val="#ppt_x"/>
                                          </p:val>
                                        </p:tav>
                                      </p:tavLst>
                                    </p:anim>
                                    <p:anim calcmode="lin" valueType="num">
                                      <p:cBhvr additive="base">
                                        <p:cTn id="12"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idx="4294967295"/>
          </p:nvPr>
        </p:nvSpPr>
        <p:spPr/>
        <p:txBody>
          <a:bodyPr vert="horz" wrap="square" lIns="91440" tIns="45720" rIns="91440" bIns="45720" anchor="ctr" anchorCtr="0"/>
          <a:p>
            <a:pPr eaLnBrk="1" hangingPunct="1"/>
            <a:r>
              <a:rPr lang="zh-CN" altLang="en-US" dirty="0"/>
              <a:t>完全二叉树</a:t>
            </a:r>
            <a:endParaRPr lang="zh-CN" altLang="en-US" dirty="0"/>
          </a:p>
        </p:txBody>
      </p:sp>
      <p:sp>
        <p:nvSpPr>
          <p:cNvPr id="48130" name="Rectangle 3"/>
          <p:cNvSpPr>
            <a:spLocks noGrp="1"/>
          </p:cNvSpPr>
          <p:nvPr>
            <p:ph type="body" idx="4294967295"/>
          </p:nvPr>
        </p:nvSpPr>
        <p:spPr>
          <a:xfrm>
            <a:off x="228600" y="1143000"/>
            <a:ext cx="3263900" cy="5410200"/>
          </a:xfrm>
        </p:spPr>
        <p:txBody>
          <a:bodyPr vert="horz" wrap="square" lIns="91440" tIns="45720" rIns="91440" bIns="45720" anchor="t" anchorCtr="0"/>
          <a:p>
            <a:pPr eaLnBrk="1" hangingPunct="1"/>
            <a:r>
              <a:rPr lang="zh-CN" altLang="en-US" b="1" dirty="0">
                <a:solidFill>
                  <a:schemeClr val="folHlink"/>
                </a:solidFill>
                <a:ea typeface="幼圆" panose="02010509060101010101" pitchFamily="49" charset="-122"/>
              </a:rPr>
              <a:t>完全二叉树：</a:t>
            </a:r>
            <a:r>
              <a:rPr lang="zh-CN" altLang="en-US" dirty="0"/>
              <a:t>深度为</a:t>
            </a:r>
            <a:r>
              <a:rPr lang="en-US" altLang="zh-CN" dirty="0"/>
              <a:t>k</a:t>
            </a:r>
            <a:r>
              <a:rPr lang="zh-CN" altLang="en-US" dirty="0"/>
              <a:t>，有</a:t>
            </a:r>
            <a:r>
              <a:rPr lang="en-US" altLang="zh-CN" dirty="0"/>
              <a:t>n</a:t>
            </a:r>
            <a:r>
              <a:rPr lang="zh-CN" altLang="en-US" dirty="0"/>
              <a:t>个结点的二叉树，当且仅当其每一个结点都与深度为</a:t>
            </a:r>
            <a:r>
              <a:rPr lang="en-US" altLang="zh-CN" dirty="0"/>
              <a:t>k</a:t>
            </a:r>
            <a:r>
              <a:rPr lang="zh-CN" altLang="en-US" dirty="0"/>
              <a:t>的满二叉树编号从</a:t>
            </a:r>
            <a:r>
              <a:rPr lang="en-US" altLang="zh-CN" dirty="0"/>
              <a:t>1</a:t>
            </a:r>
            <a:r>
              <a:rPr lang="zh-CN" altLang="en-US" dirty="0"/>
              <a:t>到</a:t>
            </a:r>
            <a:r>
              <a:rPr lang="en-US" altLang="zh-CN" dirty="0"/>
              <a:t>n</a:t>
            </a:r>
            <a:r>
              <a:rPr lang="zh-CN" altLang="en-US" dirty="0"/>
              <a:t>的结点一一对应时，称为完全二叉树。</a:t>
            </a:r>
            <a:endParaRPr lang="zh-CN" altLang="en-US" dirty="0"/>
          </a:p>
        </p:txBody>
      </p:sp>
      <p:grpSp>
        <p:nvGrpSpPr>
          <p:cNvPr id="2" name="Group 4"/>
          <p:cNvGrpSpPr/>
          <p:nvPr/>
        </p:nvGrpSpPr>
        <p:grpSpPr>
          <a:xfrm>
            <a:off x="3635375" y="1268413"/>
            <a:ext cx="5280025" cy="4681537"/>
            <a:chOff x="3408" y="720"/>
            <a:chExt cx="2175" cy="1373"/>
          </a:xfrm>
        </p:grpSpPr>
        <p:graphicFrame>
          <p:nvGraphicFramePr>
            <p:cNvPr id="48132" name="Object 5"/>
            <p:cNvGraphicFramePr/>
            <p:nvPr/>
          </p:nvGraphicFramePr>
          <p:xfrm>
            <a:off x="3408" y="720"/>
            <a:ext cx="2175" cy="1095"/>
          </p:xfrm>
          <a:graphic>
            <a:graphicData uri="http://schemas.openxmlformats.org/presentationml/2006/ole">
              <mc:AlternateContent xmlns:mc="http://schemas.openxmlformats.org/markup-compatibility/2006">
                <mc:Choice xmlns:v="urn:schemas-microsoft-com:vml" Requires="v">
                  <p:oleObj spid="_x0000_s3077" name="" r:id="rId1" imgW="5076190" imgH="2557145" progId="Visio.Drawing.5">
                    <p:embed/>
                  </p:oleObj>
                </mc:Choice>
                <mc:Fallback>
                  <p:oleObj name="" r:id="rId1" imgW="5076190" imgH="2557145" progId="Visio.Drawing.5">
                    <p:embed/>
                    <p:pic>
                      <p:nvPicPr>
                        <p:cNvPr id="0" name="图片 3076"/>
                        <p:cNvPicPr/>
                        <p:nvPr/>
                      </p:nvPicPr>
                      <p:blipFill>
                        <a:blip r:embed="rId2"/>
                        <a:stretch>
                          <a:fillRect/>
                        </a:stretch>
                      </p:blipFill>
                      <p:spPr>
                        <a:xfrm>
                          <a:off x="3408" y="720"/>
                          <a:ext cx="2175" cy="1095"/>
                        </a:xfrm>
                        <a:prstGeom prst="rect">
                          <a:avLst/>
                        </a:prstGeom>
                        <a:solidFill>
                          <a:srgbClr val="66FF33"/>
                        </a:solidFill>
                        <a:ln w="38100">
                          <a:noFill/>
                          <a:miter/>
                        </a:ln>
                      </p:spPr>
                    </p:pic>
                  </p:oleObj>
                </mc:Fallback>
              </mc:AlternateContent>
            </a:graphicData>
          </a:graphic>
        </p:graphicFrame>
        <p:sp>
          <p:nvSpPr>
            <p:cNvPr id="48133" name="Text Box 6"/>
            <p:cNvSpPr txBox="1"/>
            <p:nvPr/>
          </p:nvSpPr>
          <p:spPr>
            <a:xfrm>
              <a:off x="4179" y="1913"/>
              <a:ext cx="707" cy="180"/>
            </a:xfrm>
            <a:prstGeom prst="rect">
              <a:avLst/>
            </a:prstGeom>
            <a:solidFill>
              <a:srgbClr val="FF0066"/>
            </a:solidFill>
            <a:ln w="9525">
              <a:noFill/>
            </a:ln>
          </p:spPr>
          <p:txBody>
            <a:bodyPr wrap="none" anchor="t" anchorCtr="0">
              <a:spAutoFit/>
            </a:bodyPr>
            <a:p>
              <a:pPr>
                <a:buFont typeface="Arial" panose="020B0604020202020204" pitchFamily="34" charset="0"/>
              </a:pPr>
              <a:r>
                <a:rPr lang="zh-CN" altLang="en-US" b="1" dirty="0">
                  <a:solidFill>
                    <a:srgbClr val="AFFBFB"/>
                  </a:solidFill>
                  <a:latin typeface="Times New Roman" panose="02020603050405020304" pitchFamily="18" charset="0"/>
                </a:rPr>
                <a:t>完全二叉树</a:t>
              </a:r>
              <a:endParaRPr lang="zh-CN" altLang="en-US" b="1" dirty="0">
                <a:solidFill>
                  <a:srgbClr val="AFFBFB"/>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idx="4294967295"/>
          </p:nvPr>
        </p:nvSpPr>
        <p:spPr/>
        <p:txBody>
          <a:bodyPr vert="horz" wrap="square" lIns="91440" tIns="45720" rIns="91440" bIns="45720" anchor="ctr" anchorCtr="0"/>
          <a:p>
            <a:pPr eaLnBrk="1" hangingPunct="1"/>
            <a:r>
              <a:rPr lang="zh-CN" altLang="en-US" dirty="0"/>
              <a:t>完全二叉树</a:t>
            </a:r>
            <a:endParaRPr lang="zh-CN" altLang="en-US" dirty="0"/>
          </a:p>
        </p:txBody>
      </p:sp>
      <p:sp>
        <p:nvSpPr>
          <p:cNvPr id="50178" name="Rectangle 3"/>
          <p:cNvSpPr>
            <a:spLocks noGrp="1"/>
          </p:cNvSpPr>
          <p:nvPr>
            <p:ph type="body" idx="4294967295"/>
          </p:nvPr>
        </p:nvSpPr>
        <p:spPr>
          <a:xfrm>
            <a:off x="395288" y="1341438"/>
            <a:ext cx="8424862" cy="2592387"/>
          </a:xfrm>
        </p:spPr>
        <p:txBody>
          <a:bodyPr vert="horz" wrap="square" lIns="91440" tIns="45720" rIns="91440" bIns="45720" anchor="t" anchorCtr="0"/>
          <a:p>
            <a:pPr eaLnBrk="1" hangingPunct="1"/>
            <a:r>
              <a:rPr lang="zh-CN" altLang="en-US" sz="3400" b="1" dirty="0">
                <a:solidFill>
                  <a:schemeClr val="folHlink"/>
                </a:solidFill>
                <a:ea typeface="幼圆" panose="02010509060101010101" pitchFamily="49" charset="-122"/>
              </a:rPr>
              <a:t>特征：</a:t>
            </a:r>
            <a:endParaRPr lang="zh-CN" altLang="en-US" sz="3400" b="1" dirty="0">
              <a:solidFill>
                <a:schemeClr val="folHlink"/>
              </a:solidFill>
              <a:ea typeface="幼圆" panose="02010509060101010101" pitchFamily="49" charset="-122"/>
            </a:endParaRPr>
          </a:p>
          <a:p>
            <a:pPr lvl="1" indent="-436245" eaLnBrk="1" hangingPunct="1"/>
            <a:r>
              <a:rPr lang="zh-CN" altLang="en-US" sz="3500" b="1" dirty="0"/>
              <a:t>叶子结点只可能在层次最大的两层上出现</a:t>
            </a:r>
            <a:endParaRPr lang="zh-CN" altLang="en-US" sz="3500" b="1" dirty="0"/>
          </a:p>
          <a:p>
            <a:pPr lvl="1" indent="-436245" eaLnBrk="1" hangingPunct="1"/>
            <a:r>
              <a:rPr lang="zh-CN" altLang="en-US" sz="3500" b="1" dirty="0"/>
              <a:t>任一结点，若其右分支下的子孙的最大层次为</a:t>
            </a:r>
            <a:r>
              <a:rPr lang="en-US" altLang="zh-CN" sz="3500" b="1" i="1" dirty="0"/>
              <a:t>i</a:t>
            </a:r>
            <a:r>
              <a:rPr lang="zh-CN" altLang="en-US" sz="3500" b="1" dirty="0"/>
              <a:t>，则其左分支下的最大层次为</a:t>
            </a:r>
            <a:r>
              <a:rPr lang="en-US" altLang="zh-CN" sz="3500" b="1" i="1" dirty="0"/>
              <a:t>i</a:t>
            </a:r>
            <a:r>
              <a:rPr lang="zh-CN" altLang="en-US" sz="3500" b="1" dirty="0"/>
              <a:t>或</a:t>
            </a:r>
            <a:r>
              <a:rPr lang="en-US" altLang="zh-CN" sz="3500" b="1" i="1" dirty="0"/>
              <a:t>i</a:t>
            </a:r>
            <a:r>
              <a:rPr lang="en-US" altLang="zh-CN" sz="3500" b="1" dirty="0"/>
              <a:t>+1</a:t>
            </a:r>
            <a:r>
              <a:rPr lang="zh-CN" altLang="en-US" sz="3500" b="1" dirty="0"/>
              <a:t>，即若结点无左孩子，决不应有右</a:t>
            </a:r>
            <a:r>
              <a:rPr lang="zh-CN" altLang="en-US" sz="3500" b="1" dirty="0">
                <a:sym typeface="+mn-ea"/>
              </a:rPr>
              <a:t>孩子</a:t>
            </a:r>
            <a:r>
              <a:rPr lang="zh-CN" altLang="en-US" sz="3500" b="1" dirty="0"/>
              <a:t>。</a:t>
            </a:r>
            <a:endParaRPr lang="zh-CN" altLang="en-US" sz="3500" b="1" dirty="0"/>
          </a:p>
          <a:p>
            <a:pPr eaLnBrk="1" hangingPunct="1"/>
            <a:endParaRPr lang="en-US" altLang="zh-CN" sz="34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idx="4294967295"/>
          </p:nvPr>
        </p:nvSpPr>
        <p:spPr/>
        <p:txBody>
          <a:bodyPr vert="horz" wrap="square" lIns="91440" tIns="45720" rIns="91440" bIns="45720" anchor="ctr" anchorCtr="0"/>
          <a:p>
            <a:pPr eaLnBrk="1" hangingPunct="1"/>
            <a:r>
              <a:rPr lang="zh-CN" altLang="en-US" dirty="0"/>
              <a:t>完全二叉树的特性（</a:t>
            </a:r>
            <a:r>
              <a:rPr lang="en-US" altLang="zh-CN" dirty="0"/>
              <a:t>1</a:t>
            </a:r>
            <a:r>
              <a:rPr lang="zh-CN" altLang="en-US" dirty="0"/>
              <a:t>）</a:t>
            </a:r>
            <a:endParaRPr lang="zh-CN" altLang="en-US" dirty="0"/>
          </a:p>
        </p:txBody>
      </p:sp>
      <p:sp>
        <p:nvSpPr>
          <p:cNvPr id="15364" name="Text Box 4"/>
          <p:cNvSpPr txBox="1"/>
          <p:nvPr/>
        </p:nvSpPr>
        <p:spPr>
          <a:xfrm>
            <a:off x="900113" y="2924175"/>
            <a:ext cx="6840537" cy="3260725"/>
          </a:xfrm>
          <a:prstGeom prst="rect">
            <a:avLst/>
          </a:prstGeom>
          <a:noFill/>
          <a:ln w="9525">
            <a:noFill/>
          </a:ln>
        </p:spPr>
        <p:txBody>
          <a:bodyPr anchor="t" anchorCtr="0">
            <a:spAutoFit/>
          </a:bodyPr>
          <a:p>
            <a:pPr algn="ctr">
              <a:buFont typeface="Arial" panose="020B0604020202020204" pitchFamily="34" charset="0"/>
            </a:pPr>
            <a:r>
              <a:rPr lang="zh-CN" altLang="en-US" sz="3200" b="1" dirty="0">
                <a:latin typeface="Times New Roman" panose="02020603050405020304" pitchFamily="18" charset="0"/>
              </a:rPr>
              <a:t>证明：设树的深度为</a:t>
            </a:r>
            <a:r>
              <a:rPr lang="en-US" altLang="zh-CN" sz="3200" b="1" dirty="0">
                <a:latin typeface="Times New Roman" panose="02020603050405020304" pitchFamily="18" charset="0"/>
              </a:rPr>
              <a:t>k</a:t>
            </a:r>
            <a:r>
              <a:rPr lang="zh-CN" altLang="en-US" sz="3200" b="1" dirty="0">
                <a:latin typeface="Times New Roman" panose="02020603050405020304" pitchFamily="18" charset="0"/>
              </a:rPr>
              <a:t>，则：</a:t>
            </a:r>
            <a:endParaRPr lang="zh-CN" altLang="en-US" sz="3200" b="1" dirty="0">
              <a:latin typeface="Times New Roman" panose="02020603050405020304" pitchFamily="18" charset="0"/>
            </a:endParaRPr>
          </a:p>
          <a:p>
            <a:pPr algn="ctr">
              <a:buFont typeface="Arial" panose="020B0604020202020204" pitchFamily="34" charset="0"/>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2</a:t>
            </a:r>
            <a:r>
              <a:rPr lang="en-US" altLang="zh-CN" sz="3200" b="1" baseline="30000" dirty="0">
                <a:latin typeface="Times New Roman" panose="02020603050405020304" pitchFamily="18" charset="0"/>
              </a:rPr>
              <a:t>k-1</a:t>
            </a:r>
            <a:r>
              <a:rPr lang="en-US" altLang="zh-CN" sz="3200" b="1" dirty="0">
                <a:latin typeface="Times New Roman" panose="02020603050405020304" pitchFamily="18" charset="0"/>
              </a:rPr>
              <a:t> – 1 &lt; n ≤ 2</a:t>
            </a:r>
            <a:r>
              <a:rPr lang="en-US" altLang="zh-CN" sz="3200" b="1" baseline="30000" dirty="0">
                <a:latin typeface="Times New Roman" panose="02020603050405020304" pitchFamily="18" charset="0"/>
              </a:rPr>
              <a:t>k</a:t>
            </a:r>
            <a:r>
              <a:rPr lang="en-US" altLang="zh-CN" sz="3200" b="1" dirty="0">
                <a:latin typeface="Times New Roman" panose="02020603050405020304" pitchFamily="18" charset="0"/>
              </a:rPr>
              <a:t> – 1</a:t>
            </a:r>
            <a:endParaRPr lang="en-US" altLang="zh-CN" sz="3200" b="1" dirty="0">
              <a:latin typeface="Times New Roman" panose="02020603050405020304" pitchFamily="18" charset="0"/>
            </a:endParaRPr>
          </a:p>
          <a:p>
            <a:pPr algn="ctr">
              <a:buFont typeface="Arial" panose="020B0604020202020204" pitchFamily="34" charset="0"/>
            </a:pPr>
            <a:r>
              <a:rPr lang="en-US" altLang="zh-CN" sz="3200" b="1" dirty="0">
                <a:latin typeface="Times New Roman" panose="02020603050405020304" pitchFamily="18" charset="0"/>
              </a:rPr>
              <a:t>   2</a:t>
            </a:r>
            <a:r>
              <a:rPr lang="en-US" altLang="zh-CN" sz="3200" b="1" baseline="30000" dirty="0">
                <a:latin typeface="Times New Roman" panose="02020603050405020304" pitchFamily="18" charset="0"/>
              </a:rPr>
              <a:t>k-1</a:t>
            </a:r>
            <a:r>
              <a:rPr lang="en-US" altLang="zh-CN" sz="3200" b="1" dirty="0">
                <a:latin typeface="Times New Roman" panose="02020603050405020304" pitchFamily="18" charset="0"/>
              </a:rPr>
              <a:t> ≤ n &lt; 2</a:t>
            </a:r>
            <a:r>
              <a:rPr lang="en-US" altLang="zh-CN" sz="3200" b="1" baseline="30000" dirty="0">
                <a:latin typeface="Times New Roman" panose="02020603050405020304" pitchFamily="18" charset="0"/>
              </a:rPr>
              <a:t>k</a:t>
            </a:r>
            <a:endParaRPr lang="en-US" altLang="zh-CN" sz="3200" b="1" baseline="30000" dirty="0">
              <a:latin typeface="Times New Roman" panose="02020603050405020304" pitchFamily="18" charset="0"/>
            </a:endParaRPr>
          </a:p>
          <a:p>
            <a:pPr algn="ctr">
              <a:buFont typeface="Arial" panose="020B0604020202020204" pitchFamily="34" charset="0"/>
            </a:pPr>
            <a:r>
              <a:rPr lang="en-US" altLang="zh-CN" sz="3200" b="1" dirty="0">
                <a:latin typeface="Times New Roman" panose="02020603050405020304" pitchFamily="18" charset="0"/>
              </a:rPr>
              <a:t>   k-1 ≤ log</a:t>
            </a:r>
            <a:r>
              <a:rPr lang="en-US" altLang="zh-CN" sz="3200" b="1" baseline="-25000" dirty="0">
                <a:latin typeface="Times New Roman" panose="02020603050405020304" pitchFamily="18" charset="0"/>
              </a:rPr>
              <a:t>2</a:t>
            </a:r>
            <a:r>
              <a:rPr lang="en-US" altLang="zh-CN" sz="3200" b="1" baseline="30000" dirty="0">
                <a:latin typeface="Times New Roman" panose="02020603050405020304" pitchFamily="18" charset="0"/>
              </a:rPr>
              <a:t>n</a:t>
            </a:r>
            <a:r>
              <a:rPr lang="en-US" altLang="zh-CN" sz="3200" b="1" dirty="0">
                <a:latin typeface="Times New Roman" panose="02020603050405020304" pitchFamily="18" charset="0"/>
              </a:rPr>
              <a:t> &lt; k</a:t>
            </a:r>
            <a:endParaRPr lang="en-US" altLang="zh-CN" sz="3200" b="1" dirty="0">
              <a:latin typeface="Times New Roman" panose="02020603050405020304" pitchFamily="18" charset="0"/>
            </a:endParaRPr>
          </a:p>
          <a:p>
            <a:pPr algn="ctr">
              <a:buFont typeface="Arial" panose="020B0604020202020204" pitchFamily="34" charset="0"/>
            </a:pPr>
            <a:r>
              <a:rPr lang="en-US" altLang="zh-CN" sz="3200" b="1" dirty="0">
                <a:latin typeface="Times New Roman" panose="02020603050405020304" pitchFamily="18" charset="0"/>
              </a:rPr>
              <a:t>   k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log</a:t>
            </a:r>
            <a:r>
              <a:rPr lang="en-US" altLang="zh-CN" sz="3200" b="1" baseline="-25000" dirty="0">
                <a:latin typeface="Times New Roman" panose="02020603050405020304" pitchFamily="18" charset="0"/>
              </a:rPr>
              <a:t>2</a:t>
            </a:r>
            <a:r>
              <a:rPr lang="en-US" altLang="zh-CN" sz="3200" b="1" baseline="30000" dirty="0">
                <a:latin typeface="Times New Roman" panose="02020603050405020304" pitchFamily="18" charset="0"/>
              </a:rPr>
              <a:t>n</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+ 1</a:t>
            </a:r>
            <a:endParaRPr lang="en-US" altLang="zh-CN" sz="3200" b="1" dirty="0">
              <a:latin typeface="Times New Roman" panose="02020603050405020304" pitchFamily="18" charset="0"/>
            </a:endParaRPr>
          </a:p>
          <a:p>
            <a:pPr algn="ctr">
              <a:spcBef>
                <a:spcPct val="50000"/>
              </a:spcBef>
              <a:buFont typeface="Arial" panose="020B0604020202020204" pitchFamily="34" charset="0"/>
            </a:pPr>
            <a:endParaRPr lang="en-US" altLang="zh-CN" sz="3200" b="1" dirty="0">
              <a:latin typeface="Times New Roman" panose="02020603050405020304" pitchFamily="18" charset="0"/>
            </a:endParaRPr>
          </a:p>
        </p:txBody>
      </p:sp>
      <p:sp>
        <p:nvSpPr>
          <p:cNvPr id="52227" name="AutoShape 5"/>
          <p:cNvSpPr/>
          <p:nvPr/>
        </p:nvSpPr>
        <p:spPr>
          <a:xfrm>
            <a:off x="395288" y="1268413"/>
            <a:ext cx="8424862" cy="1566862"/>
          </a:xfrm>
          <a:prstGeom prst="horizontalScroll">
            <a:avLst>
              <a:gd name="adj" fmla="val 12500"/>
            </a:avLst>
          </a:prstGeom>
          <a:solidFill>
            <a:srgbClr val="FFFF99"/>
          </a:solidFill>
          <a:ln w="9525" cap="flat" cmpd="sng">
            <a:solidFill>
              <a:schemeClr val="tx1"/>
            </a:solidFill>
            <a:prstDash val="solid"/>
            <a:round/>
            <a:headEnd type="none" w="med" len="med"/>
            <a:tailEnd type="none" w="med" len="med"/>
          </a:ln>
        </p:spPr>
        <p:txBody>
          <a:bodyPr anchor="ctr" anchorCtr="0">
            <a:spAutoFit/>
          </a:bodyPr>
          <a:p>
            <a:pPr>
              <a:spcBef>
                <a:spcPct val="20000"/>
              </a:spcBef>
              <a:buClr>
                <a:srgbClr val="FF00FF"/>
              </a:buClr>
              <a:buFont typeface="Wingdings" panose="05000000000000000000" pitchFamily="2" charset="2"/>
            </a:pPr>
            <a:r>
              <a:rPr lang="en-US" altLang="zh-CN" sz="3600" b="1" dirty="0">
                <a:solidFill>
                  <a:srgbClr val="800000"/>
                </a:solidFill>
                <a:latin typeface="楷体_GB2312" pitchFamily="49" charset="-122"/>
                <a:ea typeface="楷体_GB2312" pitchFamily="49" charset="-122"/>
              </a:rPr>
              <a:t>4</a:t>
            </a:r>
            <a:r>
              <a:rPr lang="zh-CN" altLang="en-US" sz="3600" b="1" dirty="0">
                <a:solidFill>
                  <a:srgbClr val="800000"/>
                </a:solidFill>
                <a:latin typeface="楷体_GB2312" pitchFamily="49" charset="-122"/>
                <a:ea typeface="楷体_GB2312" pitchFamily="49" charset="-122"/>
              </a:rPr>
              <a:t>、性质</a:t>
            </a:r>
            <a:r>
              <a:rPr lang="en-US" altLang="zh-CN" sz="3600" b="1" dirty="0">
                <a:solidFill>
                  <a:srgbClr val="800000"/>
                </a:solidFill>
                <a:latin typeface="楷体_GB2312" pitchFamily="49" charset="-122"/>
                <a:ea typeface="楷体_GB2312" pitchFamily="49" charset="-122"/>
              </a:rPr>
              <a:t>4</a:t>
            </a:r>
            <a:r>
              <a:rPr lang="zh-CN" altLang="en-US" sz="3600" b="1" dirty="0">
                <a:solidFill>
                  <a:srgbClr val="800000"/>
                </a:solidFill>
                <a:latin typeface="楷体_GB2312" pitchFamily="49" charset="-122"/>
                <a:ea typeface="楷体_GB2312" pitchFamily="49" charset="-122"/>
              </a:rPr>
              <a:t>：</a:t>
            </a:r>
            <a:r>
              <a:rPr lang="zh-CN" altLang="en-US" sz="3600" b="1" dirty="0">
                <a:solidFill>
                  <a:srgbClr val="FF00FF"/>
                </a:solidFill>
                <a:latin typeface="楷体_GB2312" pitchFamily="49" charset="-122"/>
                <a:ea typeface="楷体_GB2312" pitchFamily="49" charset="-122"/>
              </a:rPr>
              <a:t>具有</a:t>
            </a:r>
            <a:r>
              <a:rPr lang="en-US" altLang="zh-CN" sz="3600" b="1" dirty="0">
                <a:solidFill>
                  <a:srgbClr val="FF00FF"/>
                </a:solidFill>
                <a:latin typeface="楷体_GB2312" pitchFamily="49" charset="-122"/>
                <a:ea typeface="楷体_GB2312" pitchFamily="49" charset="-122"/>
              </a:rPr>
              <a:t>n</a:t>
            </a:r>
            <a:r>
              <a:rPr lang="zh-CN" altLang="en-US" sz="3600" b="1" dirty="0">
                <a:solidFill>
                  <a:srgbClr val="FF00FF"/>
                </a:solidFill>
                <a:latin typeface="楷体_GB2312" pitchFamily="49" charset="-122"/>
                <a:ea typeface="楷体_GB2312" pitchFamily="49" charset="-122"/>
              </a:rPr>
              <a:t>个结点的完全二叉树的深度为</a:t>
            </a:r>
            <a:r>
              <a:rPr lang="zh-CN" altLang="en-US" sz="3600" b="1" dirty="0">
                <a:solidFill>
                  <a:schemeClr val="folHlink"/>
                </a:solidFill>
                <a:latin typeface="Times New Roman" panose="02020603050405020304" pitchFamily="18" charset="0"/>
                <a:sym typeface="Symbol" panose="05050102010706020507" pitchFamily="18" charset="2"/>
              </a:rPr>
              <a:t></a:t>
            </a:r>
            <a:r>
              <a:rPr lang="en-US" altLang="zh-CN" sz="3600" b="1" dirty="0">
                <a:solidFill>
                  <a:schemeClr val="folHlink"/>
                </a:solidFill>
                <a:latin typeface="Times New Roman" panose="02020603050405020304" pitchFamily="18" charset="0"/>
              </a:rPr>
              <a:t>log</a:t>
            </a:r>
            <a:r>
              <a:rPr lang="en-US" altLang="zh-CN" sz="3600" b="1" baseline="-25000" dirty="0">
                <a:solidFill>
                  <a:schemeClr val="folHlink"/>
                </a:solidFill>
                <a:latin typeface="Times New Roman" panose="02020603050405020304" pitchFamily="18" charset="0"/>
              </a:rPr>
              <a:t>2</a:t>
            </a:r>
            <a:r>
              <a:rPr lang="en-US" altLang="zh-CN" sz="3600" b="1" dirty="0">
                <a:solidFill>
                  <a:schemeClr val="folHlink"/>
                </a:solidFill>
                <a:latin typeface="Times New Roman" panose="02020603050405020304" pitchFamily="18" charset="0"/>
              </a:rPr>
              <a:t>n</a:t>
            </a:r>
            <a:r>
              <a:rPr lang="en-US" altLang="zh-CN" sz="3600" b="1" dirty="0">
                <a:solidFill>
                  <a:schemeClr val="folHlink"/>
                </a:solidFill>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 </a:t>
            </a:r>
            <a:r>
              <a:rPr lang="zh-CN" altLang="en-US" sz="3600" b="1" dirty="0">
                <a:solidFill>
                  <a:srgbClr val="FF00FF"/>
                </a:solidFill>
                <a:latin typeface="楷体_GB2312" pitchFamily="49" charset="-122"/>
                <a:ea typeface="楷体_GB2312" pitchFamily="49" charset="-122"/>
              </a:rPr>
              <a:t>＋</a:t>
            </a:r>
            <a:r>
              <a:rPr lang="en-US" altLang="zh-CN" sz="3600" b="1" dirty="0">
                <a:solidFill>
                  <a:srgbClr val="FF00FF"/>
                </a:solidFill>
                <a:latin typeface="楷体_GB2312" pitchFamily="49" charset="-122"/>
                <a:ea typeface="楷体_GB2312" pitchFamily="49" charset="-122"/>
              </a:rPr>
              <a:t>1</a:t>
            </a:r>
            <a:r>
              <a:rPr lang="zh-CN" altLang="en-US" sz="3600" b="1" dirty="0">
                <a:solidFill>
                  <a:srgbClr val="FF00FF"/>
                </a:solidFill>
                <a:latin typeface="楷体_GB2312" pitchFamily="49" charset="-122"/>
                <a:ea typeface="楷体_GB2312" pitchFamily="49" charset="-122"/>
              </a:rPr>
              <a:t>。</a:t>
            </a:r>
            <a:endParaRPr lang="zh-CN" altLang="en-US" sz="3600" b="1" dirty="0">
              <a:solidFill>
                <a:srgbClr val="FF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vertic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dirty="0"/>
              <a:t>树例与特征</a:t>
            </a:r>
            <a:endParaRPr lang="zh-CN" altLang="en-US" dirty="0"/>
          </a:p>
        </p:txBody>
      </p:sp>
      <p:sp>
        <p:nvSpPr>
          <p:cNvPr id="17410" name="Rectangle 3"/>
          <p:cNvSpPr>
            <a:spLocks noGrp="1"/>
          </p:cNvSpPr>
          <p:nvPr>
            <p:ph type="body" idx="4294967295"/>
          </p:nvPr>
        </p:nvSpPr>
        <p:spPr>
          <a:xfrm>
            <a:off x="566738" y="2325688"/>
            <a:ext cx="7927975" cy="2373312"/>
          </a:xfrm>
        </p:spPr>
        <p:txBody>
          <a:bodyPr vert="horz" wrap="square" lIns="91440" tIns="45720" rIns="91440" bIns="45720" anchor="t" anchorCtr="0"/>
          <a:p>
            <a:pPr lvl="1" indent="-436245" eaLnBrk="1" hangingPunct="1"/>
            <a:r>
              <a:rPr lang="zh-CN" altLang="en-US" sz="3000" b="1" dirty="0"/>
              <a:t>社会的组织结构</a:t>
            </a:r>
            <a:endParaRPr lang="zh-CN" altLang="en-US" sz="3000" b="1" dirty="0"/>
          </a:p>
          <a:p>
            <a:pPr lvl="1" indent="-436245" eaLnBrk="1" hangingPunct="1"/>
            <a:r>
              <a:rPr lang="zh-CN" altLang="en-US" sz="3000" b="1" dirty="0"/>
              <a:t>家族的族谱</a:t>
            </a:r>
            <a:endParaRPr lang="zh-CN" altLang="en-US" sz="3000" b="1" dirty="0"/>
          </a:p>
          <a:p>
            <a:pPr lvl="1" indent="-436245" eaLnBrk="1" hangingPunct="1"/>
            <a:r>
              <a:rPr lang="zh-CN" altLang="en-US" sz="3000" b="1" dirty="0"/>
              <a:t>计算机中的目录组织</a:t>
            </a:r>
            <a:endParaRPr lang="zh-CN" altLang="en-US" sz="3000" b="1" dirty="0"/>
          </a:p>
          <a:p>
            <a:pPr eaLnBrk="1" hangingPunct="1">
              <a:buClrTx/>
              <a:buNone/>
            </a:pPr>
            <a:endParaRPr lang="zh-CN" altLang="en-US" sz="3400" b="1" dirty="0"/>
          </a:p>
          <a:p>
            <a:pPr eaLnBrk="1" hangingPunct="1"/>
            <a:endParaRPr lang="zh-CN" altLang="en-US" b="1" dirty="0">
              <a:solidFill>
                <a:schemeClr val="folHlink"/>
              </a:solidFill>
              <a:ea typeface="幼圆" panose="02010509060101010101" pitchFamily="49" charset="-122"/>
            </a:endParaRPr>
          </a:p>
          <a:p>
            <a:pPr eaLnBrk="1" hangingPunct="1"/>
            <a:endParaRPr lang="en-US" altLang="zh-CN" b="1" dirty="0">
              <a:solidFill>
                <a:schemeClr val="folHlink"/>
              </a:solidFill>
              <a:ea typeface="幼圆" panose="02010509060101010101" pitchFamily="49" charset="-122"/>
            </a:endParaRPr>
          </a:p>
        </p:txBody>
      </p:sp>
      <p:grpSp>
        <p:nvGrpSpPr>
          <p:cNvPr id="2" name="Group 17"/>
          <p:cNvGrpSpPr/>
          <p:nvPr/>
        </p:nvGrpSpPr>
        <p:grpSpPr>
          <a:xfrm>
            <a:off x="5638800" y="1295400"/>
            <a:ext cx="2971800" cy="2819400"/>
            <a:chOff x="3552" y="816"/>
            <a:chExt cx="1872" cy="1776"/>
          </a:xfrm>
        </p:grpSpPr>
        <p:sp>
          <p:nvSpPr>
            <p:cNvPr id="17412" name="Oval 4"/>
            <p:cNvSpPr/>
            <p:nvPr/>
          </p:nvSpPr>
          <p:spPr>
            <a:xfrm>
              <a:off x="4176" y="816"/>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3" name="Oval 5"/>
            <p:cNvSpPr/>
            <p:nvPr/>
          </p:nvSpPr>
          <p:spPr>
            <a:xfrm>
              <a:off x="3552" y="144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4" name="Oval 6"/>
            <p:cNvSpPr/>
            <p:nvPr/>
          </p:nvSpPr>
          <p:spPr>
            <a:xfrm>
              <a:off x="4224" y="144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5" name="Oval 7"/>
            <p:cNvSpPr/>
            <p:nvPr/>
          </p:nvSpPr>
          <p:spPr>
            <a:xfrm>
              <a:off x="4944" y="144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6" name="Oval 8"/>
            <p:cNvSpPr/>
            <p:nvPr/>
          </p:nvSpPr>
          <p:spPr>
            <a:xfrm>
              <a:off x="3696" y="216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7" name="Oval 9"/>
            <p:cNvSpPr/>
            <p:nvPr/>
          </p:nvSpPr>
          <p:spPr>
            <a:xfrm>
              <a:off x="4320" y="216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8" name="Oval 10"/>
            <p:cNvSpPr/>
            <p:nvPr/>
          </p:nvSpPr>
          <p:spPr>
            <a:xfrm>
              <a:off x="4944" y="2160"/>
              <a:ext cx="480" cy="43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7419" name="Line 11"/>
            <p:cNvSpPr/>
            <p:nvPr/>
          </p:nvSpPr>
          <p:spPr>
            <a:xfrm>
              <a:off x="4464" y="1248"/>
              <a:ext cx="0" cy="192"/>
            </a:xfrm>
            <a:prstGeom prst="line">
              <a:avLst/>
            </a:prstGeom>
            <a:ln w="9525" cap="flat" cmpd="sng">
              <a:solidFill>
                <a:schemeClr val="tx1"/>
              </a:solidFill>
              <a:prstDash val="solid"/>
              <a:miter/>
              <a:headEnd type="none" w="med" len="med"/>
              <a:tailEnd type="none" w="med" len="med"/>
            </a:ln>
          </p:spPr>
        </p:sp>
        <p:sp>
          <p:nvSpPr>
            <p:cNvPr id="17420" name="Line 12"/>
            <p:cNvSpPr/>
            <p:nvPr/>
          </p:nvSpPr>
          <p:spPr>
            <a:xfrm flipH="1">
              <a:off x="3936" y="1200"/>
              <a:ext cx="336" cy="288"/>
            </a:xfrm>
            <a:prstGeom prst="line">
              <a:avLst/>
            </a:prstGeom>
            <a:ln w="9525" cap="flat" cmpd="sng">
              <a:solidFill>
                <a:schemeClr val="tx1"/>
              </a:solidFill>
              <a:prstDash val="solid"/>
              <a:miter/>
              <a:headEnd type="none" w="med" len="med"/>
              <a:tailEnd type="none" w="med" len="med"/>
            </a:ln>
          </p:spPr>
        </p:sp>
        <p:sp>
          <p:nvSpPr>
            <p:cNvPr id="17421" name="Line 13"/>
            <p:cNvSpPr/>
            <p:nvPr/>
          </p:nvSpPr>
          <p:spPr>
            <a:xfrm>
              <a:off x="4608" y="1152"/>
              <a:ext cx="432" cy="336"/>
            </a:xfrm>
            <a:prstGeom prst="line">
              <a:avLst/>
            </a:prstGeom>
            <a:ln w="9525" cap="flat" cmpd="sng">
              <a:solidFill>
                <a:schemeClr val="tx1"/>
              </a:solidFill>
              <a:prstDash val="solid"/>
              <a:miter/>
              <a:headEnd type="none" w="med" len="med"/>
              <a:tailEnd type="none" w="med" len="med"/>
            </a:ln>
          </p:spPr>
        </p:sp>
        <p:sp>
          <p:nvSpPr>
            <p:cNvPr id="17422" name="Line 14"/>
            <p:cNvSpPr/>
            <p:nvPr/>
          </p:nvSpPr>
          <p:spPr>
            <a:xfrm>
              <a:off x="4512" y="1872"/>
              <a:ext cx="0" cy="288"/>
            </a:xfrm>
            <a:prstGeom prst="line">
              <a:avLst/>
            </a:prstGeom>
            <a:ln w="9525" cap="flat" cmpd="sng">
              <a:solidFill>
                <a:schemeClr val="tx1"/>
              </a:solidFill>
              <a:prstDash val="solid"/>
              <a:miter/>
              <a:headEnd type="none" w="med" len="med"/>
              <a:tailEnd type="none" w="med" len="med"/>
            </a:ln>
          </p:spPr>
        </p:sp>
        <p:sp>
          <p:nvSpPr>
            <p:cNvPr id="17423" name="Line 15"/>
            <p:cNvSpPr/>
            <p:nvPr/>
          </p:nvSpPr>
          <p:spPr>
            <a:xfrm flipH="1">
              <a:off x="4032" y="1872"/>
              <a:ext cx="288" cy="288"/>
            </a:xfrm>
            <a:prstGeom prst="line">
              <a:avLst/>
            </a:prstGeom>
            <a:ln w="9525" cap="flat" cmpd="sng">
              <a:solidFill>
                <a:schemeClr val="tx1"/>
              </a:solidFill>
              <a:prstDash val="solid"/>
              <a:miter/>
              <a:headEnd type="none" w="med" len="med"/>
              <a:tailEnd type="none" w="med" len="med"/>
            </a:ln>
          </p:spPr>
        </p:sp>
        <p:sp>
          <p:nvSpPr>
            <p:cNvPr id="17424" name="Line 16"/>
            <p:cNvSpPr/>
            <p:nvPr/>
          </p:nvSpPr>
          <p:spPr>
            <a:xfrm>
              <a:off x="4656" y="1776"/>
              <a:ext cx="480" cy="384"/>
            </a:xfrm>
            <a:prstGeom prst="line">
              <a:avLst/>
            </a:prstGeom>
            <a:ln w="9525" cap="flat" cmpd="sng">
              <a:solidFill>
                <a:schemeClr val="tx1"/>
              </a:solidFill>
              <a:prstDash val="solid"/>
              <a:miter/>
              <a:headEnd type="none" w="med" len="med"/>
              <a:tailEnd type="none" w="med" len="med"/>
            </a:ln>
          </p:spPr>
        </p:sp>
      </p:grpSp>
      <p:sp>
        <p:nvSpPr>
          <p:cNvPr id="21522" name="Text Box 18"/>
          <p:cNvSpPr txBox="1"/>
          <p:nvPr/>
        </p:nvSpPr>
        <p:spPr>
          <a:xfrm>
            <a:off x="755650" y="5013325"/>
            <a:ext cx="7993063" cy="579438"/>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sz="3200" b="1" dirty="0">
                <a:solidFill>
                  <a:schemeClr val="folHlink"/>
                </a:solidFill>
                <a:latin typeface="Times New Roman" panose="02020603050405020304" pitchFamily="18" charset="0"/>
                <a:ea typeface="幼圆" panose="02010509060101010101" pitchFamily="49" charset="-122"/>
              </a:rPr>
              <a:t>描述层次结构，是一种一对多的逻辑关系</a:t>
            </a:r>
            <a:endParaRPr lang="zh-CN" altLang="en-US" sz="3200" b="1" dirty="0">
              <a:solidFill>
                <a:schemeClr val="folHlink"/>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21522"/>
                                        </p:tgtEl>
                                        <p:attrNameLst>
                                          <p:attrName>style.visibility</p:attrName>
                                        </p:attrNameLst>
                                      </p:cBhvr>
                                      <p:to>
                                        <p:strVal val="visible"/>
                                      </p:to>
                                    </p:set>
                                    <p:animEffect transition="in" filter="plus(in)">
                                      <p:cBhvr>
                                        <p:cTn id="12" dur="20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idx="4294967295"/>
          </p:nvPr>
        </p:nvSpPr>
        <p:spPr>
          <a:xfrm>
            <a:off x="971550" y="0"/>
            <a:ext cx="8001000" cy="1216025"/>
          </a:xfrm>
        </p:spPr>
        <p:txBody>
          <a:bodyPr vert="horz" wrap="square" lIns="91440" tIns="45720" rIns="91440" bIns="45720" anchor="ctr" anchorCtr="0"/>
          <a:p>
            <a:pPr eaLnBrk="1" hangingPunct="1"/>
            <a:r>
              <a:rPr lang="zh-CN" altLang="en-US" dirty="0"/>
              <a:t>完全二叉树的特性（</a:t>
            </a:r>
            <a:r>
              <a:rPr lang="en-US" altLang="zh-CN" dirty="0"/>
              <a:t>2</a:t>
            </a:r>
            <a:r>
              <a:rPr lang="zh-CN" altLang="en-US" dirty="0"/>
              <a:t>）</a:t>
            </a:r>
            <a:endParaRPr lang="zh-CN" altLang="en-US" dirty="0"/>
          </a:p>
        </p:txBody>
      </p:sp>
      <p:sp>
        <p:nvSpPr>
          <p:cNvPr id="35845" name="AutoShape 5"/>
          <p:cNvSpPr>
            <a:spLocks noChangeArrowheads="1"/>
          </p:cNvSpPr>
          <p:nvPr/>
        </p:nvSpPr>
        <p:spPr bwMode="auto">
          <a:xfrm>
            <a:off x="-19050" y="720017"/>
            <a:ext cx="9163050" cy="6132342"/>
          </a:xfrm>
          <a:prstGeom prst="horizontalScroll">
            <a:avLst>
              <a:gd name="adj" fmla="val 6648"/>
            </a:avLst>
          </a:prstGeom>
          <a:solidFill>
            <a:srgbClr val="FFFF99"/>
          </a:solidFill>
          <a:ln w="9525">
            <a:solidFill>
              <a:srgbClr val="CCCC00"/>
            </a:solidFill>
            <a:round/>
          </a:ln>
          <a:effectLst/>
        </p:spPr>
        <p:txBody>
          <a:bodyPr anchor="ctr">
            <a:spAutoFit/>
          </a:bodyPr>
          <a:lstStyle/>
          <a:p>
            <a:pPr marL="0" marR="0" lvl="0" indent="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None/>
              <a:defRPr/>
            </a:pPr>
            <a:r>
              <a:rPr kumimoji="1" lang="en-US" altLang="zh-CN" sz="2400" b="1" i="0" u="none" strike="noStrike" kern="1200" cap="none" spc="0" normalizeH="0" baseline="0" noProof="0" dirty="0">
                <a:ln>
                  <a:noFill/>
                </a:ln>
                <a:solidFill>
                  <a:srgbClr val="800000"/>
                </a:solidFill>
                <a:effectLst/>
                <a:uLnTx/>
                <a:uFillTx/>
                <a:latin typeface="楷体_GB2312" pitchFamily="49" charset="-122"/>
                <a:ea typeface="楷体_GB2312" pitchFamily="49" charset="-122"/>
                <a:cs typeface="+mn-cs"/>
                <a:sym typeface="+mn-ea"/>
              </a:rPr>
              <a:t> </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5</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、性质</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5</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 对有</a:t>
            </a:r>
            <a:r>
              <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n</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个结点的完全二叉树的结点按层编号（</a:t>
            </a:r>
            <a:r>
              <a:rPr kumimoji="1" lang="zh-CN"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从第</a:t>
            </a:r>
            <a:r>
              <a:rPr kumimoji="1" lang="en-US" altLang="zh-CN"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a:t>
            </a:r>
            <a:r>
              <a:rPr kumimoji="1" lang="zh-CN"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层到第</a:t>
            </a:r>
            <a:r>
              <a:rPr lang="zh-CN" altLang="en-US" sz="3200" b="1" dirty="0">
                <a:solidFill>
                  <a:schemeClr val="folHlink"/>
                </a:solidFill>
                <a:sym typeface="Symbol" panose="05050102010706020507" pitchFamily="18" charset="2"/>
              </a:rPr>
              <a:t></a:t>
            </a:r>
            <a:r>
              <a:rPr lang="en-US" altLang="zh-CN" sz="3200" b="1" dirty="0">
                <a:solidFill>
                  <a:schemeClr val="folHlink"/>
                </a:solidFill>
                <a:sym typeface="+mn-ea"/>
              </a:rPr>
              <a:t>log</a:t>
            </a:r>
            <a:r>
              <a:rPr lang="en-US" altLang="zh-CN" sz="3200" b="1" baseline="-25000" dirty="0">
                <a:solidFill>
                  <a:schemeClr val="folHlink"/>
                </a:solidFill>
                <a:sym typeface="+mn-ea"/>
              </a:rPr>
              <a:t>2</a:t>
            </a:r>
            <a:r>
              <a:rPr lang="en-US" altLang="zh-CN" sz="3200" b="1" dirty="0">
                <a:solidFill>
                  <a:schemeClr val="folHlink"/>
                </a:solidFill>
                <a:sym typeface="+mn-ea"/>
              </a:rPr>
              <a:t>n</a:t>
            </a:r>
            <a:r>
              <a:rPr lang="en-US" altLang="zh-CN" sz="3200" b="1" dirty="0">
                <a:solidFill>
                  <a:schemeClr val="folHlink"/>
                </a:solidFill>
                <a:sym typeface="Symbol" panose="05050102010706020507" pitchFamily="18" charset="2"/>
              </a:rPr>
              <a:t></a:t>
            </a:r>
            <a:r>
              <a:rPr lang="en-US" altLang="zh-CN" sz="3200" dirty="0">
                <a:sym typeface="+mn-ea"/>
              </a:rPr>
              <a:t> </a:t>
            </a:r>
            <a:r>
              <a:rPr kumimoji="1" lang="en-US" altLang="zh-CN"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a:t>
            </a:r>
            <a:r>
              <a:rPr kumimoji="1" lang="zh-CN"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层，每层从左到右</a:t>
            </a:r>
            <a:r>
              <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则对任一结点</a:t>
            </a:r>
            <a:r>
              <a:rPr kumimoji="1" lang="en-US" altLang="zh-CN" sz="3200" b="1" i="0" u="none" strike="noStrike" kern="1200" cap="none" spc="0" normalizeH="0" baseline="0" noProof="0" dirty="0" err="1">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1≤i≤n),</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有：</a:t>
            </a:r>
            <a:endPar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None/>
              <a:defRPr/>
            </a:pP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如果</a:t>
            </a:r>
            <a:r>
              <a:rPr kumimoji="1" lang="en-US" altLang="zh-CN" sz="3200" b="1" i="0" u="none" strike="noStrike" kern="1200" cap="none" spc="0" normalizeH="0" baseline="0" noProof="0" dirty="0" err="1">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，则结点</a:t>
            </a:r>
            <a:r>
              <a:rPr kumimoji="1" lang="en-US" altLang="zh-CN" sz="3200" b="1" i="0" u="none" strike="noStrike" kern="1200" cap="none" spc="0" normalizeH="0" baseline="0" noProof="0" dirty="0" err="1">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无双亲，是二叉树的根</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；如果</a:t>
            </a:r>
            <a:r>
              <a:rPr kumimoji="1" lang="en-US" altLang="zh-CN" sz="3200" b="1" i="0" u="none" strike="noStrike" kern="1200" cap="none" spc="0" normalizeH="0" baseline="0" noProof="0" dirty="0" err="1">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en-US" altLang="zh-CN"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&gt;1</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，则</a:t>
            </a:r>
            <a:r>
              <a:rPr kumimoji="1" lang="en-US" altLang="zh-CN" sz="3200" b="1" i="0" u="none" strike="noStrike" kern="1200" cap="none" spc="0" normalizeH="0" baseline="0" noProof="0" dirty="0" err="1">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的双亲</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Parent(A)</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是结点</a:t>
            </a:r>
            <a:r>
              <a:rPr lang="zh-CN" altLang="en-US" sz="3200" b="1" dirty="0">
                <a:solidFill>
                  <a:schemeClr val="folHlink"/>
                </a:solidFill>
                <a:sym typeface="Symbol" panose="05050102010706020507" pitchFamily="18" charset="2"/>
              </a:rPr>
              <a:t></a:t>
            </a:r>
            <a:r>
              <a:rPr lang="en-US" altLang="zh-CN" sz="3200" b="1" dirty="0">
                <a:solidFill>
                  <a:schemeClr val="folHlink"/>
                </a:solidFill>
                <a:sym typeface="+mn-ea"/>
              </a:rPr>
              <a:t>log</a:t>
            </a:r>
            <a:r>
              <a:rPr lang="en-US" altLang="zh-CN" sz="3200" b="1" baseline="-25000" dirty="0">
                <a:solidFill>
                  <a:schemeClr val="folHlink"/>
                </a:solidFill>
                <a:sym typeface="+mn-ea"/>
              </a:rPr>
              <a:t>2</a:t>
            </a:r>
            <a:r>
              <a:rPr lang="en-US" altLang="zh-CN" sz="3200" b="1" dirty="0">
                <a:solidFill>
                  <a:schemeClr val="folHlink"/>
                </a:solidFill>
                <a:sym typeface="+mn-ea"/>
              </a:rPr>
              <a:t>n</a:t>
            </a:r>
            <a:r>
              <a:rPr lang="en-US" altLang="zh-CN" sz="3200" b="1" dirty="0">
                <a:solidFill>
                  <a:schemeClr val="folHlink"/>
                </a:solidFill>
                <a:sym typeface="Symbol" panose="05050102010706020507" pitchFamily="18" charset="2"/>
              </a:rPr>
              <a:t></a:t>
            </a:r>
            <a:r>
              <a:rPr lang="en-US" altLang="zh-CN" sz="3200" dirty="0">
                <a:sym typeface="+mn-ea"/>
              </a:rPr>
              <a:t> </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下取整</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endPar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None/>
              <a:defRPr/>
            </a:pP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2</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如果</a:t>
            </a:r>
            <a:r>
              <a:rPr kumimoji="1" lang="en-US" altLang="zh-CN"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2*</a:t>
            </a:r>
            <a:r>
              <a:rPr kumimoji="1" lang="en-US" altLang="zh-CN" sz="3200" b="1" i="0" u="none" strike="noStrike" kern="1200" cap="none" spc="0" normalizeH="0" baseline="0" noProof="0" dirty="0" err="1">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i≤n</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，则其</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左孩子是结点</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2*</a:t>
            </a:r>
            <a:r>
              <a:rPr kumimoji="1" lang="en-US" altLang="zh-CN" sz="3200" b="1" i="0" u="none" strike="noStrike" kern="1200" cap="none" spc="0" normalizeH="0" baseline="0" noProof="0" dirty="0" err="1">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否则，结点</a:t>
            </a:r>
            <a:r>
              <a:rPr kumimoji="1" lang="en-US" altLang="zh-CN" sz="3200" b="1" i="0" u="none" strike="noStrike" kern="1200" cap="none" spc="0" normalizeH="0" baseline="0" noProof="0" dirty="0" err="1">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无左孩子且为叶子结点；</a:t>
            </a:r>
            <a:endPar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20000"/>
              </a:spcBef>
              <a:spcAft>
                <a:spcPct val="0"/>
              </a:spcAft>
              <a:buClr>
                <a:srgbClr val="FF00FF"/>
              </a:buClr>
              <a:buSzTx/>
              <a:buFont typeface="Wingdings" panose="05000000000000000000" pitchFamily="2" charset="2"/>
              <a:buNone/>
              <a:defRPr/>
            </a:pP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3</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如果</a:t>
            </a:r>
            <a:r>
              <a:rPr kumimoji="1" lang="en-US" altLang="zh-CN"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2*</a:t>
            </a:r>
            <a:r>
              <a:rPr kumimoji="1" lang="en-US" altLang="zh-CN" sz="3200" b="1" i="0" u="none" strike="noStrike" kern="1200" cap="none" spc="0" normalizeH="0" baseline="0" noProof="0" dirty="0" err="1">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99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1≤n</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，则其</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右孩子是结点</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2*</a:t>
            </a:r>
            <a:r>
              <a:rPr kumimoji="1" lang="en-US" altLang="zh-CN" sz="3200" b="1" i="0" u="none" strike="noStrike" kern="1200" cap="none" spc="0" normalizeH="0" baseline="0" noProof="0" dirty="0" err="1">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a:t>
            </a:r>
            <a:r>
              <a:rPr kumimoji="1" lang="en-US" altLang="zh-CN" sz="3200" b="1" i="0" u="none" strike="noStrike" kern="1200" cap="none" spc="0" normalizeH="0" baseline="0" noProof="0" dirty="0">
                <a:ln>
                  <a:noFill/>
                </a:ln>
                <a:solidFill>
                  <a:srgbClr val="80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1</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，否则，结点</a:t>
            </a:r>
            <a:r>
              <a:rPr kumimoji="1" lang="en-US" altLang="zh-CN" sz="3200" b="1" i="0" u="none" strike="noStrike" kern="1200" cap="none" spc="0" normalizeH="0" baseline="0" noProof="0" dirty="0" err="1">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i</a:t>
            </a:r>
            <a:r>
              <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rPr>
              <a:t>无右孩子。</a:t>
            </a:r>
            <a:endParaRPr kumimoji="1"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845">
                                            <p:txEl>
                                              <p:charRg st="4294967295" end="4294967295"/>
                                            </p:txEl>
                                          </p:spTgt>
                                        </p:tgtEl>
                                        <p:attrNameLst>
                                          <p:attrName>style.visibility</p:attrName>
                                        </p:attrNameLst>
                                      </p:cBhvr>
                                      <p:to>
                                        <p:strVal val="visible"/>
                                      </p:to>
                                    </p:set>
                                    <p:animEffect transition="in" filter="wipe(up)">
                                      <p:cBhvr>
                                        <p:cTn id="7" dur="500"/>
                                        <p:tgtEl>
                                          <p:spTgt spid="35845">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45">
                                            <p:txEl>
                                              <p:charRg st="0" end="71"/>
                                            </p:txEl>
                                          </p:spTgt>
                                        </p:tgtEl>
                                        <p:attrNameLst>
                                          <p:attrName>style.visibility</p:attrName>
                                        </p:attrNameLst>
                                      </p:cBhvr>
                                      <p:to>
                                        <p:strVal val="visible"/>
                                      </p:to>
                                    </p:set>
                                    <p:animEffect transition="in" filter="wipe(up)">
                                      <p:cBhvr>
                                        <p:cTn id="12" dur="500"/>
                                        <p:tgtEl>
                                          <p:spTgt spid="35845">
                                            <p:txEl>
                                              <p:charRg st="0"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5">
                                            <p:txEl>
                                              <p:charRg st="71" end="130"/>
                                            </p:txEl>
                                          </p:spTgt>
                                        </p:tgtEl>
                                        <p:attrNameLst>
                                          <p:attrName>style.visibility</p:attrName>
                                        </p:attrNameLst>
                                      </p:cBhvr>
                                      <p:to>
                                        <p:strVal val="visible"/>
                                      </p:to>
                                    </p:set>
                                    <p:animEffect transition="in" filter="wipe(up)">
                                      <p:cBhvr>
                                        <p:cTn id="17" dur="500"/>
                                        <p:tgtEl>
                                          <p:spTgt spid="35845">
                                            <p:txEl>
                                              <p:charRg st="71" end="1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45">
                                            <p:txEl>
                                              <p:charRg st="130" end="171"/>
                                            </p:txEl>
                                          </p:spTgt>
                                        </p:tgtEl>
                                        <p:attrNameLst>
                                          <p:attrName>style.visibility</p:attrName>
                                        </p:attrNameLst>
                                      </p:cBhvr>
                                      <p:to>
                                        <p:strVal val="visible"/>
                                      </p:to>
                                    </p:set>
                                    <p:animEffect transition="in" filter="wipe(up)">
                                      <p:cBhvr>
                                        <p:cTn id="22" dur="500"/>
                                        <p:tgtEl>
                                          <p:spTgt spid="35845">
                                            <p:txEl>
                                              <p:charRg st="130" end="1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845">
                                            <p:txEl>
                                              <p:charRg st="171" end="210"/>
                                            </p:txEl>
                                          </p:spTgt>
                                        </p:tgtEl>
                                        <p:attrNameLst>
                                          <p:attrName>style.visibility</p:attrName>
                                        </p:attrNameLst>
                                      </p:cBhvr>
                                      <p:to>
                                        <p:strVal val="visible"/>
                                      </p:to>
                                    </p:set>
                                    <p:animEffect transition="in" filter="wipe(up)">
                                      <p:cBhvr>
                                        <p:cTn id="27" dur="500"/>
                                        <p:tgtEl>
                                          <p:spTgt spid="35845">
                                            <p:txEl>
                                              <p:charRg st="171"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idx="4294967295"/>
          </p:nvPr>
        </p:nvSpPr>
        <p:spPr/>
        <p:txBody>
          <a:bodyPr vert="horz" wrap="square" lIns="91440" tIns="45720" rIns="91440" bIns="45720" anchor="ctr" anchorCtr="0"/>
          <a:p>
            <a:pPr eaLnBrk="1" hangingPunct="1"/>
            <a:r>
              <a:rPr lang="zh-CN" altLang="en-US" dirty="0"/>
              <a:t>示意图</a:t>
            </a:r>
            <a:endParaRPr lang="zh-CN" altLang="en-US" dirty="0"/>
          </a:p>
        </p:txBody>
      </p:sp>
      <p:grpSp>
        <p:nvGrpSpPr>
          <p:cNvPr id="56322" name="Group 44"/>
          <p:cNvGrpSpPr/>
          <p:nvPr/>
        </p:nvGrpSpPr>
        <p:grpSpPr>
          <a:xfrm>
            <a:off x="3848100" y="1676400"/>
            <a:ext cx="4152900" cy="3327400"/>
            <a:chOff x="2168" y="1152"/>
            <a:chExt cx="2616" cy="2096"/>
          </a:xfrm>
        </p:grpSpPr>
        <p:sp>
          <p:nvSpPr>
            <p:cNvPr id="56323" name="Freeform 32"/>
            <p:cNvSpPr/>
            <p:nvPr/>
          </p:nvSpPr>
          <p:spPr>
            <a:xfrm>
              <a:off x="2512" y="1957"/>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24" name="Line 12"/>
            <p:cNvSpPr/>
            <p:nvPr/>
          </p:nvSpPr>
          <p:spPr>
            <a:xfrm flipV="1">
              <a:off x="2430" y="2446"/>
              <a:ext cx="216" cy="290"/>
            </a:xfrm>
            <a:prstGeom prst="line">
              <a:avLst/>
            </a:prstGeom>
            <a:ln w="7938" cap="flat" cmpd="sng">
              <a:solidFill>
                <a:srgbClr val="000000"/>
              </a:solidFill>
              <a:prstDash val="solid"/>
              <a:round/>
              <a:headEnd type="none" w="med" len="med"/>
              <a:tailEnd type="none" w="med" len="med"/>
            </a:ln>
          </p:spPr>
        </p:sp>
        <p:sp>
          <p:nvSpPr>
            <p:cNvPr id="56325" name="Line 13"/>
            <p:cNvSpPr/>
            <p:nvPr/>
          </p:nvSpPr>
          <p:spPr>
            <a:xfrm>
              <a:off x="2851" y="2449"/>
              <a:ext cx="207" cy="271"/>
            </a:xfrm>
            <a:prstGeom prst="line">
              <a:avLst/>
            </a:prstGeom>
            <a:ln w="7938" cap="flat" cmpd="sng">
              <a:solidFill>
                <a:srgbClr val="000000"/>
              </a:solidFill>
              <a:prstDash val="solid"/>
              <a:round/>
              <a:headEnd type="none" w="med" len="med"/>
              <a:tailEnd type="none" w="med" len="med"/>
            </a:ln>
          </p:spPr>
        </p:sp>
        <p:sp>
          <p:nvSpPr>
            <p:cNvPr id="56326" name="Line 14"/>
            <p:cNvSpPr/>
            <p:nvPr/>
          </p:nvSpPr>
          <p:spPr>
            <a:xfrm flipV="1">
              <a:off x="3817" y="2447"/>
              <a:ext cx="206" cy="281"/>
            </a:xfrm>
            <a:prstGeom prst="line">
              <a:avLst/>
            </a:prstGeom>
            <a:ln w="7938" cap="flat" cmpd="sng">
              <a:solidFill>
                <a:srgbClr val="000000"/>
              </a:solidFill>
              <a:prstDash val="solid"/>
              <a:round/>
              <a:headEnd type="none" w="med" len="med"/>
              <a:tailEnd type="none" w="med" len="med"/>
            </a:ln>
          </p:spPr>
        </p:sp>
        <p:sp>
          <p:nvSpPr>
            <p:cNvPr id="56327" name="Line 15"/>
            <p:cNvSpPr/>
            <p:nvPr/>
          </p:nvSpPr>
          <p:spPr>
            <a:xfrm>
              <a:off x="4299" y="2432"/>
              <a:ext cx="207" cy="271"/>
            </a:xfrm>
            <a:prstGeom prst="line">
              <a:avLst/>
            </a:prstGeom>
            <a:ln w="7938" cap="flat" cmpd="sng">
              <a:solidFill>
                <a:srgbClr val="000000"/>
              </a:solidFill>
              <a:prstDash val="solid"/>
              <a:round/>
              <a:headEnd type="none" w="med" len="med"/>
              <a:tailEnd type="none" w="med" len="med"/>
            </a:ln>
          </p:spPr>
        </p:sp>
        <p:sp>
          <p:nvSpPr>
            <p:cNvPr id="56328" name="Line 17"/>
            <p:cNvSpPr/>
            <p:nvPr/>
          </p:nvSpPr>
          <p:spPr>
            <a:xfrm flipV="1">
              <a:off x="2919" y="1600"/>
              <a:ext cx="412" cy="394"/>
            </a:xfrm>
            <a:prstGeom prst="line">
              <a:avLst/>
            </a:prstGeom>
            <a:ln w="7938" cap="flat" cmpd="sng">
              <a:solidFill>
                <a:srgbClr val="000000"/>
              </a:solidFill>
              <a:prstDash val="solid"/>
              <a:round/>
              <a:headEnd type="none" w="med" len="med"/>
              <a:tailEnd type="none" w="med" len="med"/>
            </a:ln>
          </p:spPr>
        </p:sp>
        <p:sp>
          <p:nvSpPr>
            <p:cNvPr id="56329" name="Line 18"/>
            <p:cNvSpPr/>
            <p:nvPr/>
          </p:nvSpPr>
          <p:spPr>
            <a:xfrm>
              <a:off x="3686" y="1600"/>
              <a:ext cx="490" cy="416"/>
            </a:xfrm>
            <a:prstGeom prst="line">
              <a:avLst/>
            </a:prstGeom>
            <a:ln w="7938" cap="flat" cmpd="sng">
              <a:solidFill>
                <a:srgbClr val="000000"/>
              </a:solidFill>
              <a:prstDash val="solid"/>
              <a:round/>
              <a:headEnd type="none" w="med" len="med"/>
              <a:tailEnd type="none" w="med" len="med"/>
            </a:ln>
          </p:spPr>
        </p:sp>
        <p:grpSp>
          <p:nvGrpSpPr>
            <p:cNvPr id="56330" name="Group 34"/>
            <p:cNvGrpSpPr/>
            <p:nvPr/>
          </p:nvGrpSpPr>
          <p:grpSpPr>
            <a:xfrm>
              <a:off x="2168" y="2709"/>
              <a:ext cx="498" cy="507"/>
              <a:chOff x="2168" y="2709"/>
              <a:chExt cx="498" cy="507"/>
            </a:xfrm>
          </p:grpSpPr>
          <p:sp>
            <p:nvSpPr>
              <p:cNvPr id="56331" name="Freeform 33"/>
              <p:cNvSpPr/>
              <p:nvPr/>
            </p:nvSpPr>
            <p:spPr>
              <a:xfrm>
                <a:off x="2168" y="2709"/>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32" name="Rectangle 19"/>
              <p:cNvSpPr/>
              <p:nvPr/>
            </p:nvSpPr>
            <p:spPr>
              <a:xfrm>
                <a:off x="2352" y="2822"/>
                <a:ext cx="170" cy="20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100" b="1" dirty="0">
                    <a:solidFill>
                      <a:srgbClr val="000000"/>
                    </a:solidFill>
                    <a:latin typeface="宋体" panose="02010600030101010101" pitchFamily="2" charset="-122"/>
                  </a:rPr>
                  <a:t>2i</a:t>
                </a:r>
                <a:endParaRPr lang="en-US" altLang="zh-CN" sz="2800" b="1" dirty="0">
                  <a:latin typeface="Times New Roman" panose="02020603050405020304" pitchFamily="18" charset="0"/>
                </a:endParaRPr>
              </a:p>
            </p:txBody>
          </p:sp>
        </p:grpSp>
        <p:grpSp>
          <p:nvGrpSpPr>
            <p:cNvPr id="56333" name="Group 36"/>
            <p:cNvGrpSpPr/>
            <p:nvPr/>
          </p:nvGrpSpPr>
          <p:grpSpPr>
            <a:xfrm>
              <a:off x="2856" y="2725"/>
              <a:ext cx="498" cy="507"/>
              <a:chOff x="2856" y="2621"/>
              <a:chExt cx="498" cy="507"/>
            </a:xfrm>
          </p:grpSpPr>
          <p:sp>
            <p:nvSpPr>
              <p:cNvPr id="56334" name="Freeform 35"/>
              <p:cNvSpPr/>
              <p:nvPr/>
            </p:nvSpPr>
            <p:spPr>
              <a:xfrm>
                <a:off x="2856" y="2621"/>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35" name="Rectangle 20"/>
              <p:cNvSpPr/>
              <p:nvPr/>
            </p:nvSpPr>
            <p:spPr>
              <a:xfrm>
                <a:off x="2949" y="2736"/>
                <a:ext cx="388"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b="1" dirty="0">
                    <a:solidFill>
                      <a:srgbClr val="000000"/>
                    </a:solidFill>
                    <a:latin typeface="宋体" panose="02010600030101010101" pitchFamily="2" charset="-122"/>
                  </a:rPr>
                  <a:t>2i+1</a:t>
                </a:r>
                <a:endParaRPr lang="en-US" altLang="zh-CN" b="1" dirty="0">
                  <a:latin typeface="Times New Roman" panose="02020603050405020304" pitchFamily="18" charset="0"/>
                </a:endParaRPr>
              </a:p>
            </p:txBody>
          </p:sp>
        </p:grpSp>
        <p:sp>
          <p:nvSpPr>
            <p:cNvPr id="56336" name="Rectangle 21"/>
            <p:cNvSpPr/>
            <p:nvPr/>
          </p:nvSpPr>
          <p:spPr>
            <a:xfrm>
              <a:off x="2727" y="2064"/>
              <a:ext cx="85" cy="20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100" b="1" dirty="0">
                  <a:solidFill>
                    <a:srgbClr val="000000"/>
                  </a:solidFill>
                  <a:latin typeface="宋体" panose="02010600030101010101" pitchFamily="2" charset="-122"/>
                </a:rPr>
                <a:t>i</a:t>
              </a:r>
              <a:endParaRPr lang="en-US" altLang="zh-CN" sz="3600" b="1" dirty="0">
                <a:latin typeface="Times New Roman" panose="02020603050405020304" pitchFamily="18" charset="0"/>
              </a:endParaRPr>
            </a:p>
          </p:txBody>
        </p:sp>
        <p:grpSp>
          <p:nvGrpSpPr>
            <p:cNvPr id="56337" name="Group 38"/>
            <p:cNvGrpSpPr/>
            <p:nvPr/>
          </p:nvGrpSpPr>
          <p:grpSpPr>
            <a:xfrm>
              <a:off x="3566" y="2741"/>
              <a:ext cx="498" cy="507"/>
              <a:chOff x="3582" y="2589"/>
              <a:chExt cx="498" cy="507"/>
            </a:xfrm>
          </p:grpSpPr>
          <p:sp>
            <p:nvSpPr>
              <p:cNvPr id="56338" name="Freeform 37"/>
              <p:cNvSpPr/>
              <p:nvPr/>
            </p:nvSpPr>
            <p:spPr>
              <a:xfrm>
                <a:off x="3582" y="2589"/>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39" name="Rectangle 22"/>
              <p:cNvSpPr/>
              <p:nvPr/>
            </p:nvSpPr>
            <p:spPr>
              <a:xfrm>
                <a:off x="3662" y="2736"/>
                <a:ext cx="388"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b="1" dirty="0">
                    <a:solidFill>
                      <a:srgbClr val="000000"/>
                    </a:solidFill>
                    <a:latin typeface="宋体" panose="02010600030101010101" pitchFamily="2" charset="-122"/>
                  </a:rPr>
                  <a:t>2i+2</a:t>
                </a:r>
                <a:endParaRPr lang="en-US" altLang="zh-CN" b="1" dirty="0">
                  <a:latin typeface="Times New Roman" panose="02020603050405020304" pitchFamily="18" charset="0"/>
                </a:endParaRPr>
              </a:p>
            </p:txBody>
          </p:sp>
        </p:grpSp>
        <p:grpSp>
          <p:nvGrpSpPr>
            <p:cNvPr id="56340" name="Group 40"/>
            <p:cNvGrpSpPr/>
            <p:nvPr/>
          </p:nvGrpSpPr>
          <p:grpSpPr>
            <a:xfrm>
              <a:off x="4286" y="2717"/>
              <a:ext cx="498" cy="507"/>
              <a:chOff x="4286" y="2589"/>
              <a:chExt cx="498" cy="507"/>
            </a:xfrm>
          </p:grpSpPr>
          <p:sp>
            <p:nvSpPr>
              <p:cNvPr id="56341" name="Freeform 39"/>
              <p:cNvSpPr/>
              <p:nvPr/>
            </p:nvSpPr>
            <p:spPr>
              <a:xfrm>
                <a:off x="4286" y="2589"/>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42" name="Rectangle 23"/>
              <p:cNvSpPr/>
              <p:nvPr/>
            </p:nvSpPr>
            <p:spPr>
              <a:xfrm>
                <a:off x="4357" y="2717"/>
                <a:ext cx="388"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b="1" dirty="0">
                    <a:solidFill>
                      <a:srgbClr val="000000"/>
                    </a:solidFill>
                    <a:latin typeface="宋体" panose="02010600030101010101" pitchFamily="2" charset="-122"/>
                  </a:rPr>
                  <a:t>2i+3</a:t>
                </a:r>
                <a:endParaRPr lang="en-US" altLang="zh-CN" b="1" dirty="0">
                  <a:latin typeface="Times New Roman" panose="02020603050405020304" pitchFamily="18" charset="0"/>
                </a:endParaRPr>
              </a:p>
            </p:txBody>
          </p:sp>
        </p:grpSp>
        <p:grpSp>
          <p:nvGrpSpPr>
            <p:cNvPr id="56343" name="Group 42"/>
            <p:cNvGrpSpPr/>
            <p:nvPr/>
          </p:nvGrpSpPr>
          <p:grpSpPr>
            <a:xfrm>
              <a:off x="3926" y="1968"/>
              <a:ext cx="498" cy="507"/>
              <a:chOff x="3918" y="1925"/>
              <a:chExt cx="498" cy="507"/>
            </a:xfrm>
          </p:grpSpPr>
          <p:sp>
            <p:nvSpPr>
              <p:cNvPr id="56344" name="Freeform 41"/>
              <p:cNvSpPr/>
              <p:nvPr/>
            </p:nvSpPr>
            <p:spPr>
              <a:xfrm>
                <a:off x="3918" y="1925"/>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45" name="Rectangle 24"/>
              <p:cNvSpPr/>
              <p:nvPr/>
            </p:nvSpPr>
            <p:spPr>
              <a:xfrm>
                <a:off x="4049" y="2064"/>
                <a:ext cx="291"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b="1" dirty="0">
                    <a:solidFill>
                      <a:srgbClr val="000000"/>
                    </a:solidFill>
                    <a:latin typeface="宋体" panose="02010600030101010101" pitchFamily="2" charset="-122"/>
                  </a:rPr>
                  <a:t>i+1</a:t>
                </a:r>
                <a:endParaRPr lang="en-US" altLang="zh-CN" b="1" dirty="0">
                  <a:latin typeface="Times New Roman" panose="02020603050405020304" pitchFamily="18" charset="0"/>
                </a:endParaRPr>
              </a:p>
            </p:txBody>
          </p:sp>
        </p:grpSp>
        <p:grpSp>
          <p:nvGrpSpPr>
            <p:cNvPr id="56346" name="Group 43"/>
            <p:cNvGrpSpPr/>
            <p:nvPr/>
          </p:nvGrpSpPr>
          <p:grpSpPr>
            <a:xfrm>
              <a:off x="3264" y="1152"/>
              <a:ext cx="498" cy="507"/>
              <a:chOff x="3264" y="1152"/>
              <a:chExt cx="498" cy="507"/>
            </a:xfrm>
          </p:grpSpPr>
          <p:sp>
            <p:nvSpPr>
              <p:cNvPr id="56347" name="Freeform 16"/>
              <p:cNvSpPr/>
              <p:nvPr/>
            </p:nvSpPr>
            <p:spPr>
              <a:xfrm>
                <a:off x="3264" y="1152"/>
                <a:ext cx="498" cy="507"/>
              </a:xfrm>
              <a:custGeom>
                <a:avLst/>
                <a:gdLst/>
                <a:ahLst/>
                <a:cxnLst>
                  <a:cxn ang="0">
                    <a:pos x="0" y="156"/>
                  </a:cxn>
                  <a:cxn ang="0">
                    <a:pos x="1" y="137"/>
                  </a:cxn>
                  <a:cxn ang="0">
                    <a:pos x="4" y="119"/>
                  </a:cxn>
                  <a:cxn ang="0">
                    <a:pos x="10" y="101"/>
                  </a:cxn>
                  <a:cxn ang="0">
                    <a:pos x="17" y="84"/>
                  </a:cxn>
                  <a:cxn ang="0">
                    <a:pos x="27" y="67"/>
                  </a:cxn>
                  <a:cxn ang="0">
                    <a:pos x="37" y="53"/>
                  </a:cxn>
                  <a:cxn ang="0">
                    <a:pos x="51" y="39"/>
                  </a:cxn>
                  <a:cxn ang="0">
                    <a:pos x="65" y="28"/>
                  </a:cxn>
                  <a:cxn ang="0">
                    <a:pos x="80" y="18"/>
                  </a:cxn>
                  <a:cxn ang="0">
                    <a:pos x="97" y="10"/>
                  </a:cxn>
                  <a:cxn ang="0">
                    <a:pos x="114" y="5"/>
                  </a:cxn>
                  <a:cxn ang="0">
                    <a:pos x="132" y="1"/>
                  </a:cxn>
                  <a:cxn ang="0">
                    <a:pos x="150" y="0"/>
                  </a:cxn>
                  <a:cxn ang="0">
                    <a:pos x="168" y="1"/>
                  </a:cxn>
                  <a:cxn ang="0">
                    <a:pos x="186" y="5"/>
                  </a:cxn>
                  <a:cxn ang="0">
                    <a:pos x="203" y="10"/>
                  </a:cxn>
                  <a:cxn ang="0">
                    <a:pos x="220" y="18"/>
                  </a:cxn>
                  <a:cxn ang="0">
                    <a:pos x="236" y="28"/>
                  </a:cxn>
                  <a:cxn ang="0">
                    <a:pos x="250" y="39"/>
                  </a:cxn>
                  <a:cxn ang="0">
                    <a:pos x="262" y="53"/>
                  </a:cxn>
                  <a:cxn ang="0">
                    <a:pos x="274" y="67"/>
                  </a:cxn>
                  <a:cxn ang="0">
                    <a:pos x="283" y="84"/>
                  </a:cxn>
                  <a:cxn ang="0">
                    <a:pos x="291" y="101"/>
                  </a:cxn>
                  <a:cxn ang="0">
                    <a:pos x="295" y="119"/>
                  </a:cxn>
                  <a:cxn ang="0">
                    <a:pos x="299" y="137"/>
                  </a:cxn>
                  <a:cxn ang="0">
                    <a:pos x="300" y="156"/>
                  </a:cxn>
                  <a:cxn ang="0">
                    <a:pos x="299" y="175"/>
                  </a:cxn>
                  <a:cxn ang="0">
                    <a:pos x="295" y="193"/>
                  </a:cxn>
                  <a:cxn ang="0">
                    <a:pos x="291" y="211"/>
                  </a:cxn>
                  <a:cxn ang="0">
                    <a:pos x="283" y="229"/>
                  </a:cxn>
                  <a:cxn ang="0">
                    <a:pos x="274" y="244"/>
                  </a:cxn>
                  <a:cxn ang="0">
                    <a:pos x="262" y="259"/>
                  </a:cxn>
                  <a:cxn ang="0">
                    <a:pos x="250" y="272"/>
                  </a:cxn>
                  <a:cxn ang="0">
                    <a:pos x="236" y="284"/>
                  </a:cxn>
                  <a:cxn ang="0">
                    <a:pos x="220" y="294"/>
                  </a:cxn>
                  <a:cxn ang="0">
                    <a:pos x="203" y="301"/>
                  </a:cxn>
                  <a:cxn ang="0">
                    <a:pos x="186" y="307"/>
                  </a:cxn>
                  <a:cxn ang="0">
                    <a:pos x="168" y="310"/>
                  </a:cxn>
                  <a:cxn ang="0">
                    <a:pos x="150" y="312"/>
                  </a:cxn>
                  <a:cxn ang="0">
                    <a:pos x="132" y="310"/>
                  </a:cxn>
                  <a:cxn ang="0">
                    <a:pos x="114" y="307"/>
                  </a:cxn>
                  <a:cxn ang="0">
                    <a:pos x="97" y="301"/>
                  </a:cxn>
                  <a:cxn ang="0">
                    <a:pos x="80" y="294"/>
                  </a:cxn>
                  <a:cxn ang="0">
                    <a:pos x="65" y="284"/>
                  </a:cxn>
                  <a:cxn ang="0">
                    <a:pos x="51" y="272"/>
                  </a:cxn>
                  <a:cxn ang="0">
                    <a:pos x="37" y="259"/>
                  </a:cxn>
                  <a:cxn ang="0">
                    <a:pos x="27" y="244"/>
                  </a:cxn>
                  <a:cxn ang="0">
                    <a:pos x="17" y="229"/>
                  </a:cxn>
                  <a:cxn ang="0">
                    <a:pos x="10" y="211"/>
                  </a:cxn>
                  <a:cxn ang="0">
                    <a:pos x="4" y="193"/>
                  </a:cxn>
                  <a:cxn ang="0">
                    <a:pos x="1" y="175"/>
                  </a:cxn>
                  <a:cxn ang="0">
                    <a:pos x="0" y="156"/>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66"/>
              </a:solidFill>
              <a:ln w="7938" cap="flat" cmpd="sng">
                <a:solidFill>
                  <a:srgbClr val="000000"/>
                </a:solidFill>
                <a:prstDash val="solid"/>
                <a:round/>
                <a:headEnd type="none" w="med" len="med"/>
                <a:tailEnd type="none" w="med" len="med"/>
              </a:ln>
            </p:spPr>
            <p:txBody>
              <a:bodyPr/>
              <a:p>
                <a:endParaRPr lang="zh-CN" altLang="en-US"/>
              </a:p>
            </p:txBody>
          </p:sp>
          <p:sp>
            <p:nvSpPr>
              <p:cNvPr id="56348" name="Rectangle 25"/>
              <p:cNvSpPr/>
              <p:nvPr/>
            </p:nvSpPr>
            <p:spPr>
              <a:xfrm>
                <a:off x="3320" y="1296"/>
                <a:ext cx="393" cy="202"/>
              </a:xfrm>
              <a:prstGeom prst="rect">
                <a:avLst/>
              </a:prstGeom>
              <a:noFill/>
              <a:ln w="9525">
                <a:noFill/>
              </a:ln>
            </p:spPr>
            <p:txBody>
              <a:bodyPr lIns="0" tIns="0" rIns="0" bIns="0" anchor="t" anchorCtr="0">
                <a:spAutoFit/>
              </a:bodyPr>
              <a:p>
                <a:pPr>
                  <a:buFont typeface="Arial" panose="020B0604020202020204" pitchFamily="34" charset="0"/>
                </a:pPr>
                <a:r>
                  <a:rPr lang="en-US" altLang="zh-CN" sz="2100" b="1" dirty="0">
                    <a:solidFill>
                      <a:srgbClr val="000000"/>
                    </a:solidFill>
                    <a:latin typeface="宋体" panose="02010600030101010101" pitchFamily="2" charset="-122"/>
                    <a:sym typeface="Symbol" panose="05050102010706020507" pitchFamily="18" charset="2"/>
                  </a:rPr>
                  <a:t></a:t>
                </a:r>
                <a:r>
                  <a:rPr lang="en-US" altLang="zh-CN" sz="2100" b="1" dirty="0">
                    <a:solidFill>
                      <a:srgbClr val="000000"/>
                    </a:solidFill>
                    <a:latin typeface="宋体" panose="02010600030101010101" pitchFamily="2" charset="-122"/>
                  </a:rPr>
                  <a:t>i/2</a:t>
                </a:r>
                <a:r>
                  <a:rPr lang="en-US" altLang="zh-CN" sz="2100" b="1" dirty="0">
                    <a:solidFill>
                      <a:srgbClr val="000000"/>
                    </a:solidFill>
                    <a:latin typeface="宋体" panose="02010600030101010101" pitchFamily="2" charset="-122"/>
                    <a:sym typeface="Symbol" panose="05050102010706020507" pitchFamily="18" charset="2"/>
                  </a:rPr>
                  <a:t></a:t>
                </a:r>
                <a:endParaRPr lang="en-US" altLang="zh-CN" sz="2100" b="1" dirty="0">
                  <a:solidFill>
                    <a:srgbClr val="000000"/>
                  </a:solidFill>
                  <a:latin typeface="宋体" panose="02010600030101010101" pitchFamily="2" charset="-122"/>
                </a:endParaRPr>
              </a:p>
            </p:txBody>
          </p:sp>
        </p:grpSp>
      </p:grpSp>
      <p:grpSp>
        <p:nvGrpSpPr>
          <p:cNvPr id="56349" name="Group 45"/>
          <p:cNvGrpSpPr/>
          <p:nvPr/>
        </p:nvGrpSpPr>
        <p:grpSpPr>
          <a:xfrm>
            <a:off x="1281113" y="3200400"/>
            <a:ext cx="2209800" cy="457200"/>
            <a:chOff x="807" y="2016"/>
            <a:chExt cx="1392" cy="288"/>
          </a:xfrm>
        </p:grpSpPr>
        <p:sp>
          <p:nvSpPr>
            <p:cNvPr id="56350" name="Line 26"/>
            <p:cNvSpPr/>
            <p:nvPr/>
          </p:nvSpPr>
          <p:spPr>
            <a:xfrm>
              <a:off x="1431" y="2160"/>
              <a:ext cx="768" cy="0"/>
            </a:xfrm>
            <a:prstGeom prst="line">
              <a:avLst/>
            </a:prstGeom>
            <a:ln w="38100" cap="flat" cmpd="sng">
              <a:solidFill>
                <a:srgbClr val="FF0066"/>
              </a:solidFill>
              <a:prstDash val="solid"/>
              <a:round/>
              <a:headEnd type="none" w="med" len="med"/>
              <a:tailEnd type="triangle" w="med" len="med"/>
            </a:ln>
          </p:spPr>
        </p:sp>
        <p:sp>
          <p:nvSpPr>
            <p:cNvPr id="56351" name="Text Box 27"/>
            <p:cNvSpPr txBox="1"/>
            <p:nvPr/>
          </p:nvSpPr>
          <p:spPr>
            <a:xfrm>
              <a:off x="807" y="2016"/>
              <a:ext cx="576" cy="288"/>
            </a:xfrm>
            <a:prstGeom prst="rect">
              <a:avLst/>
            </a:prstGeom>
            <a:solidFill>
              <a:srgbClr val="FF0066"/>
            </a:solidFill>
            <a:ln w="9525">
              <a:noFill/>
            </a:ln>
          </p:spPr>
          <p:txBody>
            <a:bodyPr anchor="t" anchorCtr="0">
              <a:spAutoFit/>
            </a:bodyPr>
            <a:p>
              <a:pPr>
                <a:buFont typeface="Arial" panose="020B0604020202020204" pitchFamily="34" charset="0"/>
              </a:pPr>
              <a:r>
                <a:rPr lang="en-US" altLang="zh-CN" dirty="0">
                  <a:latin typeface="Times New Roman" panose="02020603050405020304" pitchFamily="18" charset="0"/>
                </a:rPr>
                <a:t>j</a:t>
              </a:r>
              <a:r>
                <a:rPr lang="zh-CN" altLang="en-US" dirty="0">
                  <a:latin typeface="Times New Roman" panose="02020603050405020304" pitchFamily="18" charset="0"/>
                </a:rPr>
                <a:t>层</a:t>
              </a:r>
              <a:endParaRPr lang="zh-CN" altLang="en-US" dirty="0">
                <a:latin typeface="Times New Roman" panose="02020603050405020304" pitchFamily="18" charset="0"/>
              </a:endParaRPr>
            </a:p>
          </p:txBody>
        </p:sp>
      </p:grpSp>
      <p:grpSp>
        <p:nvGrpSpPr>
          <p:cNvPr id="56352" name="Group 46"/>
          <p:cNvGrpSpPr/>
          <p:nvPr/>
        </p:nvGrpSpPr>
        <p:grpSpPr>
          <a:xfrm>
            <a:off x="1281113" y="4343400"/>
            <a:ext cx="2209800" cy="457200"/>
            <a:chOff x="807" y="2736"/>
            <a:chExt cx="1392" cy="288"/>
          </a:xfrm>
        </p:grpSpPr>
        <p:sp>
          <p:nvSpPr>
            <p:cNvPr id="56353" name="Line 29"/>
            <p:cNvSpPr/>
            <p:nvPr/>
          </p:nvSpPr>
          <p:spPr>
            <a:xfrm>
              <a:off x="1431" y="2880"/>
              <a:ext cx="768" cy="0"/>
            </a:xfrm>
            <a:prstGeom prst="line">
              <a:avLst/>
            </a:prstGeom>
            <a:ln w="38100" cap="flat" cmpd="sng">
              <a:solidFill>
                <a:srgbClr val="FF0066"/>
              </a:solidFill>
              <a:prstDash val="solid"/>
              <a:round/>
              <a:headEnd type="none" w="med" len="med"/>
              <a:tailEnd type="triangle" w="med" len="med"/>
            </a:ln>
          </p:spPr>
        </p:sp>
        <p:sp>
          <p:nvSpPr>
            <p:cNvPr id="56354" name="Text Box 30"/>
            <p:cNvSpPr txBox="1"/>
            <p:nvPr/>
          </p:nvSpPr>
          <p:spPr>
            <a:xfrm>
              <a:off x="807" y="2736"/>
              <a:ext cx="565" cy="288"/>
            </a:xfrm>
            <a:prstGeom prst="rect">
              <a:avLst/>
            </a:prstGeom>
            <a:solidFill>
              <a:srgbClr val="FF0066"/>
            </a:solidFill>
            <a:ln w="9525">
              <a:noFill/>
            </a:ln>
          </p:spPr>
          <p:txBody>
            <a:bodyPr wrap="none" anchor="t" anchorCtr="0">
              <a:spAutoFit/>
            </a:bodyPr>
            <a:p>
              <a:pPr>
                <a:buFont typeface="Arial" panose="020B0604020202020204" pitchFamily="34" charset="0"/>
              </a:pPr>
              <a:r>
                <a:rPr lang="en-US" altLang="zh-CN" dirty="0">
                  <a:latin typeface="Times New Roman" panose="02020603050405020304" pitchFamily="18" charset="0"/>
                </a:rPr>
                <a:t>j+1</a:t>
              </a:r>
              <a:r>
                <a:rPr lang="zh-CN" altLang="en-US" dirty="0">
                  <a:latin typeface="Times New Roman" panose="02020603050405020304" pitchFamily="18" charset="0"/>
                </a:rPr>
                <a:t>层</a:t>
              </a:r>
              <a:endParaRPr lang="zh-CN" altLang="en-US" dirty="0">
                <a:latin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idx="4294967295"/>
          </p:nvPr>
        </p:nvSpPr>
        <p:spPr/>
        <p:txBody>
          <a:bodyPr vert="horz" wrap="square" lIns="91440" tIns="45720" rIns="91440" bIns="45720" anchor="ctr" anchorCtr="0"/>
          <a:p>
            <a:pPr eaLnBrk="1" hangingPunct="1"/>
            <a:r>
              <a:rPr lang="zh-CN" altLang="en-US" dirty="0"/>
              <a:t>示意图</a:t>
            </a:r>
            <a:endParaRPr lang="zh-CN" altLang="en-US" dirty="0"/>
          </a:p>
        </p:txBody>
      </p:sp>
      <p:grpSp>
        <p:nvGrpSpPr>
          <p:cNvPr id="58370" name="Group 38"/>
          <p:cNvGrpSpPr/>
          <p:nvPr/>
        </p:nvGrpSpPr>
        <p:grpSpPr>
          <a:xfrm>
            <a:off x="2124075" y="1196975"/>
            <a:ext cx="5407025" cy="5322888"/>
            <a:chOff x="96" y="1296"/>
            <a:chExt cx="2902" cy="2825"/>
          </a:xfrm>
        </p:grpSpPr>
        <p:sp>
          <p:nvSpPr>
            <p:cNvPr id="58371" name="Rectangle 36"/>
            <p:cNvSpPr/>
            <p:nvPr/>
          </p:nvSpPr>
          <p:spPr>
            <a:xfrm>
              <a:off x="192" y="1296"/>
              <a:ext cx="2496" cy="1762"/>
            </a:xfrm>
            <a:prstGeom prst="rect">
              <a:avLst/>
            </a:prstGeom>
            <a:solidFill>
              <a:srgbClr val="66FF33"/>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58372" name="Freeform 16"/>
            <p:cNvSpPr/>
            <p:nvPr/>
          </p:nvSpPr>
          <p:spPr>
            <a:xfrm>
              <a:off x="202" y="2636"/>
              <a:ext cx="413" cy="412"/>
            </a:xfrm>
            <a:custGeom>
              <a:avLst/>
              <a:gdLst/>
              <a:ahLst/>
              <a:cxnLst>
                <a:cxn ang="0">
                  <a:pos x="0" y="103"/>
                </a:cxn>
                <a:cxn ang="0">
                  <a:pos x="1" y="90"/>
                </a:cxn>
                <a:cxn ang="0">
                  <a:pos x="4" y="78"/>
                </a:cxn>
                <a:cxn ang="0">
                  <a:pos x="7" y="66"/>
                </a:cxn>
                <a:cxn ang="0">
                  <a:pos x="12" y="55"/>
                </a:cxn>
                <a:cxn ang="0">
                  <a:pos x="19" y="44"/>
                </a:cxn>
                <a:cxn ang="0">
                  <a:pos x="26" y="35"/>
                </a:cxn>
                <a:cxn ang="0">
                  <a:pos x="35" y="26"/>
                </a:cxn>
                <a:cxn ang="0">
                  <a:pos x="45" y="18"/>
                </a:cxn>
                <a:cxn ang="0">
                  <a:pos x="56" y="11"/>
                </a:cxn>
                <a:cxn ang="0">
                  <a:pos x="67" y="6"/>
                </a:cxn>
                <a:cxn ang="0">
                  <a:pos x="79" y="3"/>
                </a:cxn>
                <a:cxn ang="0">
                  <a:pos x="91" y="0"/>
                </a:cxn>
                <a:cxn ang="0">
                  <a:pos x="104" y="0"/>
                </a:cxn>
                <a:cxn ang="0">
                  <a:pos x="116" y="0"/>
                </a:cxn>
                <a:cxn ang="0">
                  <a:pos x="128" y="3"/>
                </a:cxn>
                <a:cxn ang="0">
                  <a:pos x="140" y="6"/>
                </a:cxn>
                <a:cxn ang="0">
                  <a:pos x="152" y="11"/>
                </a:cxn>
                <a:cxn ang="0">
                  <a:pos x="162" y="18"/>
                </a:cxn>
                <a:cxn ang="0">
                  <a:pos x="172" y="26"/>
                </a:cxn>
                <a:cxn ang="0">
                  <a:pos x="181" y="35"/>
                </a:cxn>
                <a:cxn ang="0">
                  <a:pos x="189" y="44"/>
                </a:cxn>
                <a:cxn ang="0">
                  <a:pos x="195" y="55"/>
                </a:cxn>
                <a:cxn ang="0">
                  <a:pos x="200" y="66"/>
                </a:cxn>
                <a:cxn ang="0">
                  <a:pos x="204" y="78"/>
                </a:cxn>
                <a:cxn ang="0">
                  <a:pos x="206" y="90"/>
                </a:cxn>
                <a:cxn ang="0">
                  <a:pos x="207" y="103"/>
                </a:cxn>
                <a:cxn ang="0">
                  <a:pos x="206" y="115"/>
                </a:cxn>
                <a:cxn ang="0">
                  <a:pos x="204" y="127"/>
                </a:cxn>
                <a:cxn ang="0">
                  <a:pos x="200" y="139"/>
                </a:cxn>
                <a:cxn ang="0">
                  <a:pos x="195" y="151"/>
                </a:cxn>
                <a:cxn ang="0">
                  <a:pos x="189" y="161"/>
                </a:cxn>
                <a:cxn ang="0">
                  <a:pos x="181" y="171"/>
                </a:cxn>
                <a:cxn ang="0">
                  <a:pos x="172" y="180"/>
                </a:cxn>
                <a:cxn ang="0">
                  <a:pos x="162" y="188"/>
                </a:cxn>
                <a:cxn ang="0">
                  <a:pos x="152" y="194"/>
                </a:cxn>
                <a:cxn ang="0">
                  <a:pos x="140" y="199"/>
                </a:cxn>
                <a:cxn ang="0">
                  <a:pos x="128" y="203"/>
                </a:cxn>
                <a:cxn ang="0">
                  <a:pos x="116" y="205"/>
                </a:cxn>
                <a:cxn ang="0">
                  <a:pos x="104" y="206"/>
                </a:cxn>
                <a:cxn ang="0">
                  <a:pos x="91" y="205"/>
                </a:cxn>
                <a:cxn ang="0">
                  <a:pos x="79" y="203"/>
                </a:cxn>
                <a:cxn ang="0">
                  <a:pos x="67" y="199"/>
                </a:cxn>
                <a:cxn ang="0">
                  <a:pos x="56" y="194"/>
                </a:cxn>
                <a:cxn ang="0">
                  <a:pos x="45" y="188"/>
                </a:cxn>
                <a:cxn ang="0">
                  <a:pos x="35" y="180"/>
                </a:cxn>
                <a:cxn ang="0">
                  <a:pos x="26" y="171"/>
                </a:cxn>
                <a:cxn ang="0">
                  <a:pos x="19" y="161"/>
                </a:cxn>
                <a:cxn ang="0">
                  <a:pos x="12" y="151"/>
                </a:cxn>
                <a:cxn ang="0">
                  <a:pos x="7" y="139"/>
                </a:cxn>
                <a:cxn ang="0">
                  <a:pos x="4" y="127"/>
                </a:cxn>
                <a:cxn ang="0">
                  <a:pos x="1" y="115"/>
                </a:cxn>
                <a:cxn ang="0">
                  <a:pos x="0" y="103"/>
                </a:cxn>
              </a:cxnLst>
              <a:pathLst>
                <a:path w="826" h="825">
                  <a:moveTo>
                    <a:pt x="0" y="412"/>
                  </a:moveTo>
                  <a:lnTo>
                    <a:pt x="3" y="363"/>
                  </a:lnTo>
                  <a:lnTo>
                    <a:pt x="13" y="314"/>
                  </a:lnTo>
                  <a:lnTo>
                    <a:pt x="27" y="266"/>
                  </a:lnTo>
                  <a:lnTo>
                    <a:pt x="48" y="220"/>
                  </a:lnTo>
                  <a:lnTo>
                    <a:pt x="73" y="178"/>
                  </a:lnTo>
                  <a:lnTo>
                    <a:pt x="103" y="140"/>
                  </a:lnTo>
                  <a:lnTo>
                    <a:pt x="140" y="105"/>
                  </a:lnTo>
                  <a:lnTo>
                    <a:pt x="178" y="73"/>
                  </a:lnTo>
                  <a:lnTo>
                    <a:pt x="221" y="47"/>
                  </a:lnTo>
                  <a:lnTo>
                    <a:pt x="267" y="27"/>
                  </a:lnTo>
                  <a:lnTo>
                    <a:pt x="315" y="13"/>
                  </a:lnTo>
                  <a:lnTo>
                    <a:pt x="364" y="3"/>
                  </a:lnTo>
                  <a:lnTo>
                    <a:pt x="413" y="0"/>
                  </a:lnTo>
                  <a:lnTo>
                    <a:pt x="462" y="3"/>
                  </a:lnTo>
                  <a:lnTo>
                    <a:pt x="512" y="13"/>
                  </a:lnTo>
                  <a:lnTo>
                    <a:pt x="559" y="27"/>
                  </a:lnTo>
                  <a:lnTo>
                    <a:pt x="605" y="47"/>
                  </a:lnTo>
                  <a:lnTo>
                    <a:pt x="647" y="73"/>
                  </a:lnTo>
                  <a:lnTo>
                    <a:pt x="686" y="105"/>
                  </a:lnTo>
                  <a:lnTo>
                    <a:pt x="721" y="140"/>
                  </a:lnTo>
                  <a:lnTo>
                    <a:pt x="753" y="178"/>
                  </a:lnTo>
                  <a:lnTo>
                    <a:pt x="779" y="220"/>
                  </a:lnTo>
                  <a:lnTo>
                    <a:pt x="799" y="266"/>
                  </a:lnTo>
                  <a:lnTo>
                    <a:pt x="814" y="314"/>
                  </a:lnTo>
                  <a:lnTo>
                    <a:pt x="823" y="363"/>
                  </a:lnTo>
                  <a:lnTo>
                    <a:pt x="826" y="412"/>
                  </a:lnTo>
                  <a:lnTo>
                    <a:pt x="823" y="462"/>
                  </a:lnTo>
                  <a:lnTo>
                    <a:pt x="814" y="511"/>
                  </a:lnTo>
                  <a:lnTo>
                    <a:pt x="799" y="558"/>
                  </a:lnTo>
                  <a:lnTo>
                    <a:pt x="779" y="604"/>
                  </a:lnTo>
                  <a:lnTo>
                    <a:pt x="753" y="647"/>
                  </a:lnTo>
                  <a:lnTo>
                    <a:pt x="721" y="685"/>
                  </a:lnTo>
                  <a:lnTo>
                    <a:pt x="686" y="722"/>
                  </a:lnTo>
                  <a:lnTo>
                    <a:pt x="647" y="752"/>
                  </a:lnTo>
                  <a:lnTo>
                    <a:pt x="605" y="777"/>
                  </a:lnTo>
                  <a:lnTo>
                    <a:pt x="559" y="798"/>
                  </a:lnTo>
                  <a:lnTo>
                    <a:pt x="512" y="812"/>
                  </a:lnTo>
                  <a:lnTo>
                    <a:pt x="462" y="822"/>
                  </a:lnTo>
                  <a:lnTo>
                    <a:pt x="413" y="825"/>
                  </a:lnTo>
                  <a:lnTo>
                    <a:pt x="364" y="822"/>
                  </a:lnTo>
                  <a:lnTo>
                    <a:pt x="315" y="812"/>
                  </a:lnTo>
                  <a:lnTo>
                    <a:pt x="267" y="798"/>
                  </a:lnTo>
                  <a:lnTo>
                    <a:pt x="221" y="777"/>
                  </a:lnTo>
                  <a:lnTo>
                    <a:pt x="178" y="752"/>
                  </a:lnTo>
                  <a:lnTo>
                    <a:pt x="140" y="722"/>
                  </a:lnTo>
                  <a:lnTo>
                    <a:pt x="103" y="685"/>
                  </a:lnTo>
                  <a:lnTo>
                    <a:pt x="73" y="647"/>
                  </a:lnTo>
                  <a:lnTo>
                    <a:pt x="48" y="604"/>
                  </a:lnTo>
                  <a:lnTo>
                    <a:pt x="27" y="558"/>
                  </a:lnTo>
                  <a:lnTo>
                    <a:pt x="13" y="511"/>
                  </a:lnTo>
                  <a:lnTo>
                    <a:pt x="3" y="462"/>
                  </a:lnTo>
                  <a:lnTo>
                    <a:pt x="0" y="412"/>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73" name="Rectangle 17"/>
            <p:cNvSpPr/>
            <p:nvPr/>
          </p:nvSpPr>
          <p:spPr>
            <a:xfrm>
              <a:off x="348" y="2776"/>
              <a:ext cx="102" cy="121"/>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2i</a:t>
              </a:r>
              <a:endParaRPr lang="en-US" altLang="zh-CN" b="1" dirty="0">
                <a:latin typeface="Times New Roman" panose="02020603050405020304" pitchFamily="18" charset="0"/>
              </a:endParaRPr>
            </a:p>
          </p:txBody>
        </p:sp>
        <p:sp>
          <p:nvSpPr>
            <p:cNvPr id="58374" name="Freeform 18"/>
            <p:cNvSpPr/>
            <p:nvPr/>
          </p:nvSpPr>
          <p:spPr>
            <a:xfrm>
              <a:off x="859" y="2636"/>
              <a:ext cx="412" cy="412"/>
            </a:xfrm>
            <a:custGeom>
              <a:avLst/>
              <a:gdLst/>
              <a:ahLst/>
              <a:cxnLst>
                <a:cxn ang="0">
                  <a:pos x="0" y="103"/>
                </a:cxn>
                <a:cxn ang="0">
                  <a:pos x="0" y="90"/>
                </a:cxn>
                <a:cxn ang="0">
                  <a:pos x="2" y="78"/>
                </a:cxn>
                <a:cxn ang="0">
                  <a:pos x="6" y="66"/>
                </a:cxn>
                <a:cxn ang="0">
                  <a:pos x="12" y="55"/>
                </a:cxn>
                <a:cxn ang="0">
                  <a:pos x="18" y="44"/>
                </a:cxn>
                <a:cxn ang="0">
                  <a:pos x="25" y="35"/>
                </a:cxn>
                <a:cxn ang="0">
                  <a:pos x="34" y="26"/>
                </a:cxn>
                <a:cxn ang="0">
                  <a:pos x="44" y="18"/>
                </a:cxn>
                <a:cxn ang="0">
                  <a:pos x="55" y="11"/>
                </a:cxn>
                <a:cxn ang="0">
                  <a:pos x="66" y="6"/>
                </a:cxn>
                <a:cxn ang="0">
                  <a:pos x="78" y="3"/>
                </a:cxn>
                <a:cxn ang="0">
                  <a:pos x="90" y="0"/>
                </a:cxn>
                <a:cxn ang="0">
                  <a:pos x="103" y="0"/>
                </a:cxn>
                <a:cxn ang="0">
                  <a:pos x="115" y="0"/>
                </a:cxn>
                <a:cxn ang="0">
                  <a:pos x="128" y="3"/>
                </a:cxn>
                <a:cxn ang="0">
                  <a:pos x="139" y="6"/>
                </a:cxn>
                <a:cxn ang="0">
                  <a:pos x="151" y="11"/>
                </a:cxn>
                <a:cxn ang="0">
                  <a:pos x="161" y="18"/>
                </a:cxn>
                <a:cxn ang="0">
                  <a:pos x="171" y="26"/>
                </a:cxn>
                <a:cxn ang="0">
                  <a:pos x="180" y="35"/>
                </a:cxn>
                <a:cxn ang="0">
                  <a:pos x="188" y="44"/>
                </a:cxn>
                <a:cxn ang="0">
                  <a:pos x="194" y="55"/>
                </a:cxn>
                <a:cxn ang="0">
                  <a:pos x="199" y="66"/>
                </a:cxn>
                <a:cxn ang="0">
                  <a:pos x="203" y="78"/>
                </a:cxn>
                <a:cxn ang="0">
                  <a:pos x="205" y="90"/>
                </a:cxn>
                <a:cxn ang="0">
                  <a:pos x="206" y="103"/>
                </a:cxn>
                <a:cxn ang="0">
                  <a:pos x="205" y="115"/>
                </a:cxn>
                <a:cxn ang="0">
                  <a:pos x="203" y="127"/>
                </a:cxn>
                <a:cxn ang="0">
                  <a:pos x="199" y="139"/>
                </a:cxn>
                <a:cxn ang="0">
                  <a:pos x="194" y="151"/>
                </a:cxn>
                <a:cxn ang="0">
                  <a:pos x="188" y="161"/>
                </a:cxn>
                <a:cxn ang="0">
                  <a:pos x="180" y="171"/>
                </a:cxn>
                <a:cxn ang="0">
                  <a:pos x="171" y="180"/>
                </a:cxn>
                <a:cxn ang="0">
                  <a:pos x="161" y="188"/>
                </a:cxn>
                <a:cxn ang="0">
                  <a:pos x="151" y="194"/>
                </a:cxn>
                <a:cxn ang="0">
                  <a:pos x="139" y="199"/>
                </a:cxn>
                <a:cxn ang="0">
                  <a:pos x="128" y="203"/>
                </a:cxn>
                <a:cxn ang="0">
                  <a:pos x="115" y="205"/>
                </a:cxn>
                <a:cxn ang="0">
                  <a:pos x="103" y="206"/>
                </a:cxn>
                <a:cxn ang="0">
                  <a:pos x="90" y="205"/>
                </a:cxn>
                <a:cxn ang="0">
                  <a:pos x="78" y="203"/>
                </a:cxn>
                <a:cxn ang="0">
                  <a:pos x="66" y="199"/>
                </a:cxn>
                <a:cxn ang="0">
                  <a:pos x="55" y="194"/>
                </a:cxn>
                <a:cxn ang="0">
                  <a:pos x="44" y="188"/>
                </a:cxn>
                <a:cxn ang="0">
                  <a:pos x="34" y="180"/>
                </a:cxn>
                <a:cxn ang="0">
                  <a:pos x="25" y="171"/>
                </a:cxn>
                <a:cxn ang="0">
                  <a:pos x="18" y="161"/>
                </a:cxn>
                <a:cxn ang="0">
                  <a:pos x="12" y="151"/>
                </a:cxn>
                <a:cxn ang="0">
                  <a:pos x="6" y="139"/>
                </a:cxn>
                <a:cxn ang="0">
                  <a:pos x="2" y="127"/>
                </a:cxn>
                <a:cxn ang="0">
                  <a:pos x="0" y="115"/>
                </a:cxn>
                <a:cxn ang="0">
                  <a:pos x="0" y="103"/>
                </a:cxn>
              </a:cxnLst>
              <a:pathLst>
                <a:path w="825" h="825">
                  <a:moveTo>
                    <a:pt x="0" y="412"/>
                  </a:moveTo>
                  <a:lnTo>
                    <a:pt x="3" y="363"/>
                  </a:lnTo>
                  <a:lnTo>
                    <a:pt x="11" y="314"/>
                  </a:lnTo>
                  <a:lnTo>
                    <a:pt x="27" y="266"/>
                  </a:lnTo>
                  <a:lnTo>
                    <a:pt x="48" y="220"/>
                  </a:lnTo>
                  <a:lnTo>
                    <a:pt x="73" y="178"/>
                  </a:lnTo>
                  <a:lnTo>
                    <a:pt x="103" y="140"/>
                  </a:lnTo>
                  <a:lnTo>
                    <a:pt x="138" y="105"/>
                  </a:lnTo>
                  <a:lnTo>
                    <a:pt x="178" y="73"/>
                  </a:lnTo>
                  <a:lnTo>
                    <a:pt x="221" y="47"/>
                  </a:lnTo>
                  <a:lnTo>
                    <a:pt x="265" y="27"/>
                  </a:lnTo>
                  <a:lnTo>
                    <a:pt x="313" y="13"/>
                  </a:lnTo>
                  <a:lnTo>
                    <a:pt x="362" y="3"/>
                  </a:lnTo>
                  <a:lnTo>
                    <a:pt x="413" y="0"/>
                  </a:lnTo>
                  <a:lnTo>
                    <a:pt x="462" y="3"/>
                  </a:lnTo>
                  <a:lnTo>
                    <a:pt x="512" y="13"/>
                  </a:lnTo>
                  <a:lnTo>
                    <a:pt x="559" y="27"/>
                  </a:lnTo>
                  <a:lnTo>
                    <a:pt x="604" y="47"/>
                  </a:lnTo>
                  <a:lnTo>
                    <a:pt x="647" y="73"/>
                  </a:lnTo>
                  <a:lnTo>
                    <a:pt x="686" y="105"/>
                  </a:lnTo>
                  <a:lnTo>
                    <a:pt x="721" y="140"/>
                  </a:lnTo>
                  <a:lnTo>
                    <a:pt x="752" y="178"/>
                  </a:lnTo>
                  <a:lnTo>
                    <a:pt x="779" y="220"/>
                  </a:lnTo>
                  <a:lnTo>
                    <a:pt x="799" y="266"/>
                  </a:lnTo>
                  <a:lnTo>
                    <a:pt x="813" y="314"/>
                  </a:lnTo>
                  <a:lnTo>
                    <a:pt x="823" y="363"/>
                  </a:lnTo>
                  <a:lnTo>
                    <a:pt x="825" y="412"/>
                  </a:lnTo>
                  <a:lnTo>
                    <a:pt x="823" y="462"/>
                  </a:lnTo>
                  <a:lnTo>
                    <a:pt x="813" y="511"/>
                  </a:lnTo>
                  <a:lnTo>
                    <a:pt x="799" y="558"/>
                  </a:lnTo>
                  <a:lnTo>
                    <a:pt x="779" y="604"/>
                  </a:lnTo>
                  <a:lnTo>
                    <a:pt x="752" y="647"/>
                  </a:lnTo>
                  <a:lnTo>
                    <a:pt x="721" y="685"/>
                  </a:lnTo>
                  <a:lnTo>
                    <a:pt x="686" y="722"/>
                  </a:lnTo>
                  <a:lnTo>
                    <a:pt x="647" y="752"/>
                  </a:lnTo>
                  <a:lnTo>
                    <a:pt x="604" y="777"/>
                  </a:lnTo>
                  <a:lnTo>
                    <a:pt x="559" y="798"/>
                  </a:lnTo>
                  <a:lnTo>
                    <a:pt x="512" y="812"/>
                  </a:lnTo>
                  <a:lnTo>
                    <a:pt x="462" y="822"/>
                  </a:lnTo>
                  <a:lnTo>
                    <a:pt x="413" y="825"/>
                  </a:lnTo>
                  <a:lnTo>
                    <a:pt x="362" y="822"/>
                  </a:lnTo>
                  <a:lnTo>
                    <a:pt x="313" y="812"/>
                  </a:lnTo>
                  <a:lnTo>
                    <a:pt x="265" y="798"/>
                  </a:lnTo>
                  <a:lnTo>
                    <a:pt x="221" y="777"/>
                  </a:lnTo>
                  <a:lnTo>
                    <a:pt x="178" y="752"/>
                  </a:lnTo>
                  <a:lnTo>
                    <a:pt x="138" y="722"/>
                  </a:lnTo>
                  <a:lnTo>
                    <a:pt x="103" y="685"/>
                  </a:lnTo>
                  <a:lnTo>
                    <a:pt x="73" y="647"/>
                  </a:lnTo>
                  <a:lnTo>
                    <a:pt x="48" y="604"/>
                  </a:lnTo>
                  <a:lnTo>
                    <a:pt x="27" y="558"/>
                  </a:lnTo>
                  <a:lnTo>
                    <a:pt x="11" y="511"/>
                  </a:lnTo>
                  <a:lnTo>
                    <a:pt x="3" y="462"/>
                  </a:lnTo>
                  <a:lnTo>
                    <a:pt x="0" y="412"/>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75" name="Rectangle 19"/>
            <p:cNvSpPr/>
            <p:nvPr/>
          </p:nvSpPr>
          <p:spPr>
            <a:xfrm>
              <a:off x="945" y="2776"/>
              <a:ext cx="205" cy="121"/>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2i+1</a:t>
              </a:r>
              <a:endParaRPr lang="en-US" altLang="zh-CN" b="1" dirty="0">
                <a:latin typeface="Times New Roman" panose="02020603050405020304" pitchFamily="18" charset="0"/>
              </a:endParaRPr>
            </a:p>
          </p:txBody>
        </p:sp>
        <p:sp>
          <p:nvSpPr>
            <p:cNvPr id="58376" name="Freeform 20"/>
            <p:cNvSpPr/>
            <p:nvPr/>
          </p:nvSpPr>
          <p:spPr>
            <a:xfrm>
              <a:off x="558" y="1962"/>
              <a:ext cx="413" cy="411"/>
            </a:xfrm>
            <a:custGeom>
              <a:avLst/>
              <a:gdLst/>
              <a:ahLst/>
              <a:cxnLst>
                <a:cxn ang="0">
                  <a:pos x="0" y="103"/>
                </a:cxn>
                <a:cxn ang="0">
                  <a:pos x="1" y="90"/>
                </a:cxn>
                <a:cxn ang="0">
                  <a:pos x="3" y="78"/>
                </a:cxn>
                <a:cxn ang="0">
                  <a:pos x="6" y="66"/>
                </a:cxn>
                <a:cxn ang="0">
                  <a:pos x="12" y="55"/>
                </a:cxn>
                <a:cxn ang="0">
                  <a:pos x="18" y="44"/>
                </a:cxn>
                <a:cxn ang="0">
                  <a:pos x="26" y="34"/>
                </a:cxn>
                <a:cxn ang="0">
                  <a:pos x="34" y="25"/>
                </a:cxn>
                <a:cxn ang="0">
                  <a:pos x="44" y="18"/>
                </a:cxn>
                <a:cxn ang="0">
                  <a:pos x="55" y="12"/>
                </a:cxn>
                <a:cxn ang="0">
                  <a:pos x="66" y="6"/>
                </a:cxn>
                <a:cxn ang="0">
                  <a:pos x="78" y="2"/>
                </a:cxn>
                <a:cxn ang="0">
                  <a:pos x="90" y="0"/>
                </a:cxn>
                <a:cxn ang="0">
                  <a:pos x="103" y="0"/>
                </a:cxn>
                <a:cxn ang="0">
                  <a:pos x="115" y="0"/>
                </a:cxn>
                <a:cxn ang="0">
                  <a:pos x="128" y="2"/>
                </a:cxn>
                <a:cxn ang="0">
                  <a:pos x="140" y="6"/>
                </a:cxn>
                <a:cxn ang="0">
                  <a:pos x="151" y="12"/>
                </a:cxn>
                <a:cxn ang="0">
                  <a:pos x="161" y="18"/>
                </a:cxn>
                <a:cxn ang="0">
                  <a:pos x="171" y="25"/>
                </a:cxn>
                <a:cxn ang="0">
                  <a:pos x="180" y="34"/>
                </a:cxn>
                <a:cxn ang="0">
                  <a:pos x="188" y="44"/>
                </a:cxn>
                <a:cxn ang="0">
                  <a:pos x="194" y="55"/>
                </a:cxn>
                <a:cxn ang="0">
                  <a:pos x="200" y="66"/>
                </a:cxn>
                <a:cxn ang="0">
                  <a:pos x="203" y="78"/>
                </a:cxn>
                <a:cxn ang="0">
                  <a:pos x="205" y="90"/>
                </a:cxn>
                <a:cxn ang="0">
                  <a:pos x="206" y="103"/>
                </a:cxn>
                <a:cxn ang="0">
                  <a:pos x="205" y="115"/>
                </a:cxn>
                <a:cxn ang="0">
                  <a:pos x="203" y="127"/>
                </a:cxn>
                <a:cxn ang="0">
                  <a:pos x="200" y="139"/>
                </a:cxn>
                <a:cxn ang="0">
                  <a:pos x="194" y="150"/>
                </a:cxn>
                <a:cxn ang="0">
                  <a:pos x="188" y="161"/>
                </a:cxn>
                <a:cxn ang="0">
                  <a:pos x="180" y="171"/>
                </a:cxn>
                <a:cxn ang="0">
                  <a:pos x="171" y="180"/>
                </a:cxn>
                <a:cxn ang="0">
                  <a:pos x="161" y="187"/>
                </a:cxn>
                <a:cxn ang="0">
                  <a:pos x="151" y="194"/>
                </a:cxn>
                <a:cxn ang="0">
                  <a:pos x="140" y="199"/>
                </a:cxn>
                <a:cxn ang="0">
                  <a:pos x="128" y="203"/>
                </a:cxn>
                <a:cxn ang="0">
                  <a:pos x="115" y="205"/>
                </a:cxn>
                <a:cxn ang="0">
                  <a:pos x="103" y="205"/>
                </a:cxn>
                <a:cxn ang="0">
                  <a:pos x="90" y="205"/>
                </a:cxn>
                <a:cxn ang="0">
                  <a:pos x="78" y="203"/>
                </a:cxn>
                <a:cxn ang="0">
                  <a:pos x="66" y="199"/>
                </a:cxn>
                <a:cxn ang="0">
                  <a:pos x="55" y="194"/>
                </a:cxn>
                <a:cxn ang="0">
                  <a:pos x="44" y="187"/>
                </a:cxn>
                <a:cxn ang="0">
                  <a:pos x="34" y="180"/>
                </a:cxn>
                <a:cxn ang="0">
                  <a:pos x="26" y="171"/>
                </a:cxn>
                <a:cxn ang="0">
                  <a:pos x="18" y="161"/>
                </a:cxn>
                <a:cxn ang="0">
                  <a:pos x="12" y="150"/>
                </a:cxn>
                <a:cxn ang="0">
                  <a:pos x="6" y="139"/>
                </a:cxn>
                <a:cxn ang="0">
                  <a:pos x="3" y="127"/>
                </a:cxn>
                <a:cxn ang="0">
                  <a:pos x="1" y="115"/>
                </a:cxn>
                <a:cxn ang="0">
                  <a:pos x="0" y="103"/>
                </a:cxn>
              </a:cxnLst>
              <a:pathLst>
                <a:path w="827" h="824">
                  <a:moveTo>
                    <a:pt x="0" y="413"/>
                  </a:moveTo>
                  <a:lnTo>
                    <a:pt x="4" y="362"/>
                  </a:lnTo>
                  <a:lnTo>
                    <a:pt x="12" y="313"/>
                  </a:lnTo>
                  <a:lnTo>
                    <a:pt x="27" y="265"/>
                  </a:lnTo>
                  <a:lnTo>
                    <a:pt x="48" y="221"/>
                  </a:lnTo>
                  <a:lnTo>
                    <a:pt x="74" y="178"/>
                  </a:lnTo>
                  <a:lnTo>
                    <a:pt x="104" y="138"/>
                  </a:lnTo>
                  <a:lnTo>
                    <a:pt x="139" y="103"/>
                  </a:lnTo>
                  <a:lnTo>
                    <a:pt x="178" y="73"/>
                  </a:lnTo>
                  <a:lnTo>
                    <a:pt x="221" y="48"/>
                  </a:lnTo>
                  <a:lnTo>
                    <a:pt x="267" y="27"/>
                  </a:lnTo>
                  <a:lnTo>
                    <a:pt x="313" y="11"/>
                  </a:lnTo>
                  <a:lnTo>
                    <a:pt x="363" y="3"/>
                  </a:lnTo>
                  <a:lnTo>
                    <a:pt x="414" y="0"/>
                  </a:lnTo>
                  <a:lnTo>
                    <a:pt x="463" y="3"/>
                  </a:lnTo>
                  <a:lnTo>
                    <a:pt x="512" y="11"/>
                  </a:lnTo>
                  <a:lnTo>
                    <a:pt x="560" y="27"/>
                  </a:lnTo>
                  <a:lnTo>
                    <a:pt x="604" y="48"/>
                  </a:lnTo>
                  <a:lnTo>
                    <a:pt x="647" y="73"/>
                  </a:lnTo>
                  <a:lnTo>
                    <a:pt x="687" y="103"/>
                  </a:lnTo>
                  <a:lnTo>
                    <a:pt x="722" y="138"/>
                  </a:lnTo>
                  <a:lnTo>
                    <a:pt x="754" y="178"/>
                  </a:lnTo>
                  <a:lnTo>
                    <a:pt x="779" y="221"/>
                  </a:lnTo>
                  <a:lnTo>
                    <a:pt x="800" y="265"/>
                  </a:lnTo>
                  <a:lnTo>
                    <a:pt x="814" y="313"/>
                  </a:lnTo>
                  <a:lnTo>
                    <a:pt x="823" y="362"/>
                  </a:lnTo>
                  <a:lnTo>
                    <a:pt x="827" y="413"/>
                  </a:lnTo>
                  <a:lnTo>
                    <a:pt x="823" y="462"/>
                  </a:lnTo>
                  <a:lnTo>
                    <a:pt x="814" y="511"/>
                  </a:lnTo>
                  <a:lnTo>
                    <a:pt x="800" y="559"/>
                  </a:lnTo>
                  <a:lnTo>
                    <a:pt x="779" y="603"/>
                  </a:lnTo>
                  <a:lnTo>
                    <a:pt x="754" y="646"/>
                  </a:lnTo>
                  <a:lnTo>
                    <a:pt x="722" y="686"/>
                  </a:lnTo>
                  <a:lnTo>
                    <a:pt x="687" y="721"/>
                  </a:lnTo>
                  <a:lnTo>
                    <a:pt x="647" y="751"/>
                  </a:lnTo>
                  <a:lnTo>
                    <a:pt x="604" y="778"/>
                  </a:lnTo>
                  <a:lnTo>
                    <a:pt x="560" y="798"/>
                  </a:lnTo>
                  <a:lnTo>
                    <a:pt x="512" y="813"/>
                  </a:lnTo>
                  <a:lnTo>
                    <a:pt x="463" y="822"/>
                  </a:lnTo>
                  <a:lnTo>
                    <a:pt x="414" y="824"/>
                  </a:lnTo>
                  <a:lnTo>
                    <a:pt x="363" y="822"/>
                  </a:lnTo>
                  <a:lnTo>
                    <a:pt x="313" y="813"/>
                  </a:lnTo>
                  <a:lnTo>
                    <a:pt x="267" y="798"/>
                  </a:lnTo>
                  <a:lnTo>
                    <a:pt x="221" y="778"/>
                  </a:lnTo>
                  <a:lnTo>
                    <a:pt x="178" y="751"/>
                  </a:lnTo>
                  <a:lnTo>
                    <a:pt x="139" y="721"/>
                  </a:lnTo>
                  <a:lnTo>
                    <a:pt x="104" y="686"/>
                  </a:lnTo>
                  <a:lnTo>
                    <a:pt x="74" y="646"/>
                  </a:lnTo>
                  <a:lnTo>
                    <a:pt x="48" y="603"/>
                  </a:lnTo>
                  <a:lnTo>
                    <a:pt x="27" y="559"/>
                  </a:lnTo>
                  <a:lnTo>
                    <a:pt x="12" y="511"/>
                  </a:lnTo>
                  <a:lnTo>
                    <a:pt x="4" y="462"/>
                  </a:lnTo>
                  <a:lnTo>
                    <a:pt x="0" y="413"/>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77" name="Rectangle 21"/>
            <p:cNvSpPr/>
            <p:nvPr/>
          </p:nvSpPr>
          <p:spPr>
            <a:xfrm>
              <a:off x="735" y="2102"/>
              <a:ext cx="51" cy="121"/>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i</a:t>
              </a:r>
              <a:endParaRPr lang="en-US" altLang="zh-CN" b="1" dirty="0">
                <a:latin typeface="Times New Roman" panose="02020603050405020304" pitchFamily="18" charset="0"/>
              </a:endParaRPr>
            </a:p>
          </p:txBody>
        </p:sp>
        <p:sp>
          <p:nvSpPr>
            <p:cNvPr id="58378" name="Freeform 22"/>
            <p:cNvSpPr/>
            <p:nvPr/>
          </p:nvSpPr>
          <p:spPr>
            <a:xfrm>
              <a:off x="1571" y="2636"/>
              <a:ext cx="413" cy="412"/>
            </a:xfrm>
            <a:custGeom>
              <a:avLst/>
              <a:gdLst/>
              <a:ahLst/>
              <a:cxnLst>
                <a:cxn ang="0">
                  <a:pos x="0" y="103"/>
                </a:cxn>
                <a:cxn ang="0">
                  <a:pos x="1" y="90"/>
                </a:cxn>
                <a:cxn ang="0">
                  <a:pos x="4" y="78"/>
                </a:cxn>
                <a:cxn ang="0">
                  <a:pos x="7" y="66"/>
                </a:cxn>
                <a:cxn ang="0">
                  <a:pos x="12" y="55"/>
                </a:cxn>
                <a:cxn ang="0">
                  <a:pos x="19" y="44"/>
                </a:cxn>
                <a:cxn ang="0">
                  <a:pos x="27" y="35"/>
                </a:cxn>
                <a:cxn ang="0">
                  <a:pos x="35" y="26"/>
                </a:cxn>
                <a:cxn ang="0">
                  <a:pos x="45" y="18"/>
                </a:cxn>
                <a:cxn ang="0">
                  <a:pos x="56" y="11"/>
                </a:cxn>
                <a:cxn ang="0">
                  <a:pos x="67" y="6"/>
                </a:cxn>
                <a:cxn ang="0">
                  <a:pos x="79" y="3"/>
                </a:cxn>
                <a:cxn ang="0">
                  <a:pos x="91" y="0"/>
                </a:cxn>
                <a:cxn ang="0">
                  <a:pos x="104" y="0"/>
                </a:cxn>
                <a:cxn ang="0">
                  <a:pos x="116" y="0"/>
                </a:cxn>
                <a:cxn ang="0">
                  <a:pos x="128" y="3"/>
                </a:cxn>
                <a:cxn ang="0">
                  <a:pos x="140" y="6"/>
                </a:cxn>
                <a:cxn ang="0">
                  <a:pos x="152" y="11"/>
                </a:cxn>
                <a:cxn ang="0">
                  <a:pos x="162" y="18"/>
                </a:cxn>
                <a:cxn ang="0">
                  <a:pos x="172" y="26"/>
                </a:cxn>
                <a:cxn ang="0">
                  <a:pos x="181" y="35"/>
                </a:cxn>
                <a:cxn ang="0">
                  <a:pos x="189" y="44"/>
                </a:cxn>
                <a:cxn ang="0">
                  <a:pos x="195" y="55"/>
                </a:cxn>
                <a:cxn ang="0">
                  <a:pos x="200" y="66"/>
                </a:cxn>
                <a:cxn ang="0">
                  <a:pos x="204" y="78"/>
                </a:cxn>
                <a:cxn ang="0">
                  <a:pos x="206" y="90"/>
                </a:cxn>
                <a:cxn ang="0">
                  <a:pos x="207" y="103"/>
                </a:cxn>
                <a:cxn ang="0">
                  <a:pos x="206" y="115"/>
                </a:cxn>
                <a:cxn ang="0">
                  <a:pos x="204" y="127"/>
                </a:cxn>
                <a:cxn ang="0">
                  <a:pos x="200" y="139"/>
                </a:cxn>
                <a:cxn ang="0">
                  <a:pos x="195" y="151"/>
                </a:cxn>
                <a:cxn ang="0">
                  <a:pos x="189" y="161"/>
                </a:cxn>
                <a:cxn ang="0">
                  <a:pos x="181" y="171"/>
                </a:cxn>
                <a:cxn ang="0">
                  <a:pos x="172" y="180"/>
                </a:cxn>
                <a:cxn ang="0">
                  <a:pos x="162" y="188"/>
                </a:cxn>
                <a:cxn ang="0">
                  <a:pos x="152" y="194"/>
                </a:cxn>
                <a:cxn ang="0">
                  <a:pos x="140" y="199"/>
                </a:cxn>
                <a:cxn ang="0">
                  <a:pos x="128" y="203"/>
                </a:cxn>
                <a:cxn ang="0">
                  <a:pos x="116" y="205"/>
                </a:cxn>
                <a:cxn ang="0">
                  <a:pos x="104" y="206"/>
                </a:cxn>
                <a:cxn ang="0">
                  <a:pos x="91" y="205"/>
                </a:cxn>
                <a:cxn ang="0">
                  <a:pos x="79" y="203"/>
                </a:cxn>
                <a:cxn ang="0">
                  <a:pos x="67" y="199"/>
                </a:cxn>
                <a:cxn ang="0">
                  <a:pos x="56" y="194"/>
                </a:cxn>
                <a:cxn ang="0">
                  <a:pos x="45" y="188"/>
                </a:cxn>
                <a:cxn ang="0">
                  <a:pos x="35" y="180"/>
                </a:cxn>
                <a:cxn ang="0">
                  <a:pos x="27" y="171"/>
                </a:cxn>
                <a:cxn ang="0">
                  <a:pos x="19" y="161"/>
                </a:cxn>
                <a:cxn ang="0">
                  <a:pos x="12" y="151"/>
                </a:cxn>
                <a:cxn ang="0">
                  <a:pos x="7" y="139"/>
                </a:cxn>
                <a:cxn ang="0">
                  <a:pos x="4" y="127"/>
                </a:cxn>
                <a:cxn ang="0">
                  <a:pos x="1" y="115"/>
                </a:cxn>
                <a:cxn ang="0">
                  <a:pos x="0" y="103"/>
                </a:cxn>
              </a:cxnLst>
              <a:pathLst>
                <a:path w="826" h="825">
                  <a:moveTo>
                    <a:pt x="0" y="412"/>
                  </a:moveTo>
                  <a:lnTo>
                    <a:pt x="3" y="363"/>
                  </a:lnTo>
                  <a:lnTo>
                    <a:pt x="13" y="314"/>
                  </a:lnTo>
                  <a:lnTo>
                    <a:pt x="27" y="266"/>
                  </a:lnTo>
                  <a:lnTo>
                    <a:pt x="48" y="220"/>
                  </a:lnTo>
                  <a:lnTo>
                    <a:pt x="73" y="178"/>
                  </a:lnTo>
                  <a:lnTo>
                    <a:pt x="105" y="140"/>
                  </a:lnTo>
                  <a:lnTo>
                    <a:pt x="140" y="105"/>
                  </a:lnTo>
                  <a:lnTo>
                    <a:pt x="180" y="73"/>
                  </a:lnTo>
                  <a:lnTo>
                    <a:pt x="221" y="47"/>
                  </a:lnTo>
                  <a:lnTo>
                    <a:pt x="267" y="27"/>
                  </a:lnTo>
                  <a:lnTo>
                    <a:pt x="315" y="13"/>
                  </a:lnTo>
                  <a:lnTo>
                    <a:pt x="364" y="3"/>
                  </a:lnTo>
                  <a:lnTo>
                    <a:pt x="413" y="0"/>
                  </a:lnTo>
                  <a:lnTo>
                    <a:pt x="464" y="3"/>
                  </a:lnTo>
                  <a:lnTo>
                    <a:pt x="512" y="13"/>
                  </a:lnTo>
                  <a:lnTo>
                    <a:pt x="559" y="27"/>
                  </a:lnTo>
                  <a:lnTo>
                    <a:pt x="605" y="47"/>
                  </a:lnTo>
                  <a:lnTo>
                    <a:pt x="648" y="73"/>
                  </a:lnTo>
                  <a:lnTo>
                    <a:pt x="688" y="105"/>
                  </a:lnTo>
                  <a:lnTo>
                    <a:pt x="723" y="140"/>
                  </a:lnTo>
                  <a:lnTo>
                    <a:pt x="753" y="178"/>
                  </a:lnTo>
                  <a:lnTo>
                    <a:pt x="779" y="220"/>
                  </a:lnTo>
                  <a:lnTo>
                    <a:pt x="799" y="266"/>
                  </a:lnTo>
                  <a:lnTo>
                    <a:pt x="815" y="314"/>
                  </a:lnTo>
                  <a:lnTo>
                    <a:pt x="823" y="363"/>
                  </a:lnTo>
                  <a:lnTo>
                    <a:pt x="826" y="412"/>
                  </a:lnTo>
                  <a:lnTo>
                    <a:pt x="823" y="462"/>
                  </a:lnTo>
                  <a:lnTo>
                    <a:pt x="815" y="511"/>
                  </a:lnTo>
                  <a:lnTo>
                    <a:pt x="799" y="558"/>
                  </a:lnTo>
                  <a:lnTo>
                    <a:pt x="779" y="604"/>
                  </a:lnTo>
                  <a:lnTo>
                    <a:pt x="753" y="647"/>
                  </a:lnTo>
                  <a:lnTo>
                    <a:pt x="723" y="685"/>
                  </a:lnTo>
                  <a:lnTo>
                    <a:pt x="688" y="722"/>
                  </a:lnTo>
                  <a:lnTo>
                    <a:pt x="648" y="752"/>
                  </a:lnTo>
                  <a:lnTo>
                    <a:pt x="605" y="777"/>
                  </a:lnTo>
                  <a:lnTo>
                    <a:pt x="559" y="798"/>
                  </a:lnTo>
                  <a:lnTo>
                    <a:pt x="512" y="812"/>
                  </a:lnTo>
                  <a:lnTo>
                    <a:pt x="464" y="822"/>
                  </a:lnTo>
                  <a:lnTo>
                    <a:pt x="413" y="825"/>
                  </a:lnTo>
                  <a:lnTo>
                    <a:pt x="364" y="822"/>
                  </a:lnTo>
                  <a:lnTo>
                    <a:pt x="315" y="812"/>
                  </a:lnTo>
                  <a:lnTo>
                    <a:pt x="267" y="798"/>
                  </a:lnTo>
                  <a:lnTo>
                    <a:pt x="221" y="777"/>
                  </a:lnTo>
                  <a:lnTo>
                    <a:pt x="180" y="752"/>
                  </a:lnTo>
                  <a:lnTo>
                    <a:pt x="140" y="722"/>
                  </a:lnTo>
                  <a:lnTo>
                    <a:pt x="105" y="685"/>
                  </a:lnTo>
                  <a:lnTo>
                    <a:pt x="73" y="647"/>
                  </a:lnTo>
                  <a:lnTo>
                    <a:pt x="48" y="604"/>
                  </a:lnTo>
                  <a:lnTo>
                    <a:pt x="27" y="558"/>
                  </a:lnTo>
                  <a:lnTo>
                    <a:pt x="13" y="511"/>
                  </a:lnTo>
                  <a:lnTo>
                    <a:pt x="3" y="462"/>
                  </a:lnTo>
                  <a:lnTo>
                    <a:pt x="0" y="412"/>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79" name="Rectangle 23"/>
            <p:cNvSpPr/>
            <p:nvPr/>
          </p:nvSpPr>
          <p:spPr>
            <a:xfrm>
              <a:off x="1658" y="2776"/>
              <a:ext cx="205" cy="121"/>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2i+2</a:t>
              </a:r>
              <a:endParaRPr lang="en-US" altLang="zh-CN" b="1" dirty="0">
                <a:latin typeface="Times New Roman" panose="02020603050405020304" pitchFamily="18" charset="0"/>
              </a:endParaRPr>
            </a:p>
          </p:txBody>
        </p:sp>
        <p:sp>
          <p:nvSpPr>
            <p:cNvPr id="58380" name="Freeform 24"/>
            <p:cNvSpPr/>
            <p:nvPr/>
          </p:nvSpPr>
          <p:spPr>
            <a:xfrm>
              <a:off x="2265" y="2618"/>
              <a:ext cx="413" cy="411"/>
            </a:xfrm>
            <a:custGeom>
              <a:avLst/>
              <a:gdLst/>
              <a:ahLst/>
              <a:cxnLst>
                <a:cxn ang="0">
                  <a:pos x="0" y="102"/>
                </a:cxn>
                <a:cxn ang="0">
                  <a:pos x="1" y="90"/>
                </a:cxn>
                <a:cxn ang="0">
                  <a:pos x="3" y="78"/>
                </a:cxn>
                <a:cxn ang="0">
                  <a:pos x="7" y="66"/>
                </a:cxn>
                <a:cxn ang="0">
                  <a:pos x="12" y="55"/>
                </a:cxn>
                <a:cxn ang="0">
                  <a:pos x="19" y="44"/>
                </a:cxn>
                <a:cxn ang="0">
                  <a:pos x="27" y="34"/>
                </a:cxn>
                <a:cxn ang="0">
                  <a:pos x="35" y="26"/>
                </a:cxn>
                <a:cxn ang="0">
                  <a:pos x="45" y="18"/>
                </a:cxn>
                <a:cxn ang="0">
                  <a:pos x="56" y="11"/>
                </a:cxn>
                <a:cxn ang="0">
                  <a:pos x="67" y="6"/>
                </a:cxn>
                <a:cxn ang="0">
                  <a:pos x="79" y="3"/>
                </a:cxn>
                <a:cxn ang="0">
                  <a:pos x="91" y="0"/>
                </a:cxn>
                <a:cxn ang="0">
                  <a:pos x="104" y="0"/>
                </a:cxn>
                <a:cxn ang="0">
                  <a:pos x="116" y="0"/>
                </a:cxn>
                <a:cxn ang="0">
                  <a:pos x="128" y="3"/>
                </a:cxn>
                <a:cxn ang="0">
                  <a:pos x="140" y="6"/>
                </a:cxn>
                <a:cxn ang="0">
                  <a:pos x="152" y="11"/>
                </a:cxn>
                <a:cxn ang="0">
                  <a:pos x="162" y="18"/>
                </a:cxn>
                <a:cxn ang="0">
                  <a:pos x="172" y="26"/>
                </a:cxn>
                <a:cxn ang="0">
                  <a:pos x="181" y="34"/>
                </a:cxn>
                <a:cxn ang="0">
                  <a:pos x="189" y="44"/>
                </a:cxn>
                <a:cxn ang="0">
                  <a:pos x="195" y="55"/>
                </a:cxn>
                <a:cxn ang="0">
                  <a:pos x="200" y="66"/>
                </a:cxn>
                <a:cxn ang="0">
                  <a:pos x="204" y="78"/>
                </a:cxn>
                <a:cxn ang="0">
                  <a:pos x="206" y="90"/>
                </a:cxn>
                <a:cxn ang="0">
                  <a:pos x="207" y="102"/>
                </a:cxn>
                <a:cxn ang="0">
                  <a:pos x="206" y="115"/>
                </a:cxn>
                <a:cxn ang="0">
                  <a:pos x="204" y="127"/>
                </a:cxn>
                <a:cxn ang="0">
                  <a:pos x="200" y="139"/>
                </a:cxn>
                <a:cxn ang="0">
                  <a:pos x="195" y="150"/>
                </a:cxn>
                <a:cxn ang="0">
                  <a:pos x="189" y="161"/>
                </a:cxn>
                <a:cxn ang="0">
                  <a:pos x="181" y="171"/>
                </a:cxn>
                <a:cxn ang="0">
                  <a:pos x="172" y="180"/>
                </a:cxn>
                <a:cxn ang="0">
                  <a:pos x="162" y="187"/>
                </a:cxn>
                <a:cxn ang="0">
                  <a:pos x="152" y="193"/>
                </a:cxn>
                <a:cxn ang="0">
                  <a:pos x="140" y="199"/>
                </a:cxn>
                <a:cxn ang="0">
                  <a:pos x="128" y="203"/>
                </a:cxn>
                <a:cxn ang="0">
                  <a:pos x="116" y="205"/>
                </a:cxn>
                <a:cxn ang="0">
                  <a:pos x="104" y="205"/>
                </a:cxn>
                <a:cxn ang="0">
                  <a:pos x="91" y="205"/>
                </a:cxn>
                <a:cxn ang="0">
                  <a:pos x="79" y="203"/>
                </a:cxn>
                <a:cxn ang="0">
                  <a:pos x="67" y="199"/>
                </a:cxn>
                <a:cxn ang="0">
                  <a:pos x="56" y="193"/>
                </a:cxn>
                <a:cxn ang="0">
                  <a:pos x="45" y="187"/>
                </a:cxn>
                <a:cxn ang="0">
                  <a:pos x="35" y="180"/>
                </a:cxn>
                <a:cxn ang="0">
                  <a:pos x="27" y="171"/>
                </a:cxn>
                <a:cxn ang="0">
                  <a:pos x="19" y="161"/>
                </a:cxn>
                <a:cxn ang="0">
                  <a:pos x="12" y="150"/>
                </a:cxn>
                <a:cxn ang="0">
                  <a:pos x="7" y="139"/>
                </a:cxn>
                <a:cxn ang="0">
                  <a:pos x="3" y="127"/>
                </a:cxn>
                <a:cxn ang="0">
                  <a:pos x="1" y="115"/>
                </a:cxn>
                <a:cxn ang="0">
                  <a:pos x="0" y="102"/>
                </a:cxn>
              </a:cxnLst>
              <a:pathLst>
                <a:path w="826" h="824">
                  <a:moveTo>
                    <a:pt x="0" y="411"/>
                  </a:moveTo>
                  <a:lnTo>
                    <a:pt x="3" y="362"/>
                  </a:lnTo>
                  <a:lnTo>
                    <a:pt x="12" y="313"/>
                  </a:lnTo>
                  <a:lnTo>
                    <a:pt x="27" y="265"/>
                  </a:lnTo>
                  <a:lnTo>
                    <a:pt x="47" y="221"/>
                  </a:lnTo>
                  <a:lnTo>
                    <a:pt x="73" y="178"/>
                  </a:lnTo>
                  <a:lnTo>
                    <a:pt x="105" y="138"/>
                  </a:lnTo>
                  <a:lnTo>
                    <a:pt x="140" y="104"/>
                  </a:lnTo>
                  <a:lnTo>
                    <a:pt x="179" y="73"/>
                  </a:lnTo>
                  <a:lnTo>
                    <a:pt x="222" y="46"/>
                  </a:lnTo>
                  <a:lnTo>
                    <a:pt x="267" y="26"/>
                  </a:lnTo>
                  <a:lnTo>
                    <a:pt x="314" y="12"/>
                  </a:lnTo>
                  <a:lnTo>
                    <a:pt x="364" y="2"/>
                  </a:lnTo>
                  <a:lnTo>
                    <a:pt x="413" y="0"/>
                  </a:lnTo>
                  <a:lnTo>
                    <a:pt x="464" y="2"/>
                  </a:lnTo>
                  <a:lnTo>
                    <a:pt x="511" y="12"/>
                  </a:lnTo>
                  <a:lnTo>
                    <a:pt x="559" y="26"/>
                  </a:lnTo>
                  <a:lnTo>
                    <a:pt x="605" y="46"/>
                  </a:lnTo>
                  <a:lnTo>
                    <a:pt x="648" y="73"/>
                  </a:lnTo>
                  <a:lnTo>
                    <a:pt x="688" y="104"/>
                  </a:lnTo>
                  <a:lnTo>
                    <a:pt x="723" y="138"/>
                  </a:lnTo>
                  <a:lnTo>
                    <a:pt x="753" y="178"/>
                  </a:lnTo>
                  <a:lnTo>
                    <a:pt x="778" y="221"/>
                  </a:lnTo>
                  <a:lnTo>
                    <a:pt x="799" y="265"/>
                  </a:lnTo>
                  <a:lnTo>
                    <a:pt x="815" y="313"/>
                  </a:lnTo>
                  <a:lnTo>
                    <a:pt x="823" y="362"/>
                  </a:lnTo>
                  <a:lnTo>
                    <a:pt x="826" y="411"/>
                  </a:lnTo>
                  <a:lnTo>
                    <a:pt x="823" y="462"/>
                  </a:lnTo>
                  <a:lnTo>
                    <a:pt x="815" y="511"/>
                  </a:lnTo>
                  <a:lnTo>
                    <a:pt x="799" y="559"/>
                  </a:lnTo>
                  <a:lnTo>
                    <a:pt x="778" y="603"/>
                  </a:lnTo>
                  <a:lnTo>
                    <a:pt x="753" y="646"/>
                  </a:lnTo>
                  <a:lnTo>
                    <a:pt x="723" y="686"/>
                  </a:lnTo>
                  <a:lnTo>
                    <a:pt x="688" y="721"/>
                  </a:lnTo>
                  <a:lnTo>
                    <a:pt x="648" y="751"/>
                  </a:lnTo>
                  <a:lnTo>
                    <a:pt x="605" y="776"/>
                  </a:lnTo>
                  <a:lnTo>
                    <a:pt x="559" y="797"/>
                  </a:lnTo>
                  <a:lnTo>
                    <a:pt x="511" y="813"/>
                  </a:lnTo>
                  <a:lnTo>
                    <a:pt x="464" y="821"/>
                  </a:lnTo>
                  <a:lnTo>
                    <a:pt x="413" y="824"/>
                  </a:lnTo>
                  <a:lnTo>
                    <a:pt x="364" y="821"/>
                  </a:lnTo>
                  <a:lnTo>
                    <a:pt x="314" y="813"/>
                  </a:lnTo>
                  <a:lnTo>
                    <a:pt x="267" y="797"/>
                  </a:lnTo>
                  <a:lnTo>
                    <a:pt x="222" y="776"/>
                  </a:lnTo>
                  <a:lnTo>
                    <a:pt x="179" y="751"/>
                  </a:lnTo>
                  <a:lnTo>
                    <a:pt x="140" y="721"/>
                  </a:lnTo>
                  <a:lnTo>
                    <a:pt x="105" y="686"/>
                  </a:lnTo>
                  <a:lnTo>
                    <a:pt x="73" y="646"/>
                  </a:lnTo>
                  <a:lnTo>
                    <a:pt x="47" y="603"/>
                  </a:lnTo>
                  <a:lnTo>
                    <a:pt x="27" y="559"/>
                  </a:lnTo>
                  <a:lnTo>
                    <a:pt x="12" y="511"/>
                  </a:lnTo>
                  <a:lnTo>
                    <a:pt x="3" y="462"/>
                  </a:lnTo>
                  <a:lnTo>
                    <a:pt x="0" y="411"/>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81" name="Rectangle 25"/>
            <p:cNvSpPr/>
            <p:nvPr/>
          </p:nvSpPr>
          <p:spPr>
            <a:xfrm>
              <a:off x="2353" y="2757"/>
              <a:ext cx="204" cy="12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2i+3</a:t>
              </a:r>
              <a:endParaRPr lang="en-US" altLang="zh-CN" b="1" dirty="0">
                <a:latin typeface="Times New Roman" panose="02020603050405020304" pitchFamily="18" charset="0"/>
              </a:endParaRPr>
            </a:p>
          </p:txBody>
        </p:sp>
        <p:sp>
          <p:nvSpPr>
            <p:cNvPr id="58382" name="Freeform 26"/>
            <p:cNvSpPr/>
            <p:nvPr/>
          </p:nvSpPr>
          <p:spPr>
            <a:xfrm>
              <a:off x="1928" y="1980"/>
              <a:ext cx="413" cy="412"/>
            </a:xfrm>
            <a:custGeom>
              <a:avLst/>
              <a:gdLst/>
              <a:ahLst/>
              <a:cxnLst>
                <a:cxn ang="0">
                  <a:pos x="0" y="103"/>
                </a:cxn>
                <a:cxn ang="0">
                  <a:pos x="1" y="90"/>
                </a:cxn>
                <a:cxn ang="0">
                  <a:pos x="3" y="78"/>
                </a:cxn>
                <a:cxn ang="0">
                  <a:pos x="7" y="66"/>
                </a:cxn>
                <a:cxn ang="0">
                  <a:pos x="12" y="55"/>
                </a:cxn>
                <a:cxn ang="0">
                  <a:pos x="19" y="44"/>
                </a:cxn>
                <a:cxn ang="0">
                  <a:pos x="26" y="34"/>
                </a:cxn>
                <a:cxn ang="0">
                  <a:pos x="35" y="26"/>
                </a:cxn>
                <a:cxn ang="0">
                  <a:pos x="45" y="18"/>
                </a:cxn>
                <a:cxn ang="0">
                  <a:pos x="55" y="11"/>
                </a:cxn>
                <a:cxn ang="0">
                  <a:pos x="67" y="6"/>
                </a:cxn>
                <a:cxn ang="0">
                  <a:pos x="79" y="3"/>
                </a:cxn>
                <a:cxn ang="0">
                  <a:pos x="91" y="0"/>
                </a:cxn>
                <a:cxn ang="0">
                  <a:pos x="104" y="0"/>
                </a:cxn>
                <a:cxn ang="0">
                  <a:pos x="116" y="0"/>
                </a:cxn>
                <a:cxn ang="0">
                  <a:pos x="128" y="3"/>
                </a:cxn>
                <a:cxn ang="0">
                  <a:pos x="140" y="6"/>
                </a:cxn>
                <a:cxn ang="0">
                  <a:pos x="152" y="11"/>
                </a:cxn>
                <a:cxn ang="0">
                  <a:pos x="162" y="18"/>
                </a:cxn>
                <a:cxn ang="0">
                  <a:pos x="172" y="26"/>
                </a:cxn>
                <a:cxn ang="0">
                  <a:pos x="181" y="34"/>
                </a:cxn>
                <a:cxn ang="0">
                  <a:pos x="189" y="44"/>
                </a:cxn>
                <a:cxn ang="0">
                  <a:pos x="195" y="55"/>
                </a:cxn>
                <a:cxn ang="0">
                  <a:pos x="200" y="66"/>
                </a:cxn>
                <a:cxn ang="0">
                  <a:pos x="204" y="78"/>
                </a:cxn>
                <a:cxn ang="0">
                  <a:pos x="206" y="90"/>
                </a:cxn>
                <a:cxn ang="0">
                  <a:pos x="207" y="103"/>
                </a:cxn>
                <a:cxn ang="0">
                  <a:pos x="206" y="115"/>
                </a:cxn>
                <a:cxn ang="0">
                  <a:pos x="204" y="127"/>
                </a:cxn>
                <a:cxn ang="0">
                  <a:pos x="200" y="139"/>
                </a:cxn>
                <a:cxn ang="0">
                  <a:pos x="195" y="151"/>
                </a:cxn>
                <a:cxn ang="0">
                  <a:pos x="189" y="161"/>
                </a:cxn>
                <a:cxn ang="0">
                  <a:pos x="181" y="171"/>
                </a:cxn>
                <a:cxn ang="0">
                  <a:pos x="172" y="180"/>
                </a:cxn>
                <a:cxn ang="0">
                  <a:pos x="162" y="188"/>
                </a:cxn>
                <a:cxn ang="0">
                  <a:pos x="152" y="194"/>
                </a:cxn>
                <a:cxn ang="0">
                  <a:pos x="140" y="199"/>
                </a:cxn>
                <a:cxn ang="0">
                  <a:pos x="128" y="203"/>
                </a:cxn>
                <a:cxn ang="0">
                  <a:pos x="116" y="205"/>
                </a:cxn>
                <a:cxn ang="0">
                  <a:pos x="104" y="206"/>
                </a:cxn>
                <a:cxn ang="0">
                  <a:pos x="91" y="205"/>
                </a:cxn>
                <a:cxn ang="0">
                  <a:pos x="79" y="203"/>
                </a:cxn>
                <a:cxn ang="0">
                  <a:pos x="67" y="199"/>
                </a:cxn>
                <a:cxn ang="0">
                  <a:pos x="55" y="194"/>
                </a:cxn>
                <a:cxn ang="0">
                  <a:pos x="45" y="188"/>
                </a:cxn>
                <a:cxn ang="0">
                  <a:pos x="35" y="180"/>
                </a:cxn>
                <a:cxn ang="0">
                  <a:pos x="26" y="171"/>
                </a:cxn>
                <a:cxn ang="0">
                  <a:pos x="19" y="161"/>
                </a:cxn>
                <a:cxn ang="0">
                  <a:pos x="12" y="151"/>
                </a:cxn>
                <a:cxn ang="0">
                  <a:pos x="7" y="139"/>
                </a:cxn>
                <a:cxn ang="0">
                  <a:pos x="3" y="127"/>
                </a:cxn>
                <a:cxn ang="0">
                  <a:pos x="1" y="115"/>
                </a:cxn>
                <a:cxn ang="0">
                  <a:pos x="0" y="103"/>
                </a:cxn>
              </a:cxnLst>
              <a:pathLst>
                <a:path w="826" h="825">
                  <a:moveTo>
                    <a:pt x="0" y="412"/>
                  </a:moveTo>
                  <a:lnTo>
                    <a:pt x="3" y="363"/>
                  </a:lnTo>
                  <a:lnTo>
                    <a:pt x="12" y="314"/>
                  </a:lnTo>
                  <a:lnTo>
                    <a:pt x="27" y="266"/>
                  </a:lnTo>
                  <a:lnTo>
                    <a:pt x="47" y="220"/>
                  </a:lnTo>
                  <a:lnTo>
                    <a:pt x="73" y="179"/>
                  </a:lnTo>
                  <a:lnTo>
                    <a:pt x="104" y="139"/>
                  </a:lnTo>
                  <a:lnTo>
                    <a:pt x="139" y="104"/>
                  </a:lnTo>
                  <a:lnTo>
                    <a:pt x="177" y="73"/>
                  </a:lnTo>
                  <a:lnTo>
                    <a:pt x="220" y="47"/>
                  </a:lnTo>
                  <a:lnTo>
                    <a:pt x="266" y="27"/>
                  </a:lnTo>
                  <a:lnTo>
                    <a:pt x="314" y="12"/>
                  </a:lnTo>
                  <a:lnTo>
                    <a:pt x="363" y="3"/>
                  </a:lnTo>
                  <a:lnTo>
                    <a:pt x="413" y="0"/>
                  </a:lnTo>
                  <a:lnTo>
                    <a:pt x="462" y="3"/>
                  </a:lnTo>
                  <a:lnTo>
                    <a:pt x="511" y="12"/>
                  </a:lnTo>
                  <a:lnTo>
                    <a:pt x="559" y="27"/>
                  </a:lnTo>
                  <a:lnTo>
                    <a:pt x="605" y="47"/>
                  </a:lnTo>
                  <a:lnTo>
                    <a:pt x="648" y="73"/>
                  </a:lnTo>
                  <a:lnTo>
                    <a:pt x="686" y="104"/>
                  </a:lnTo>
                  <a:lnTo>
                    <a:pt x="722" y="139"/>
                  </a:lnTo>
                  <a:lnTo>
                    <a:pt x="753" y="179"/>
                  </a:lnTo>
                  <a:lnTo>
                    <a:pt x="778" y="220"/>
                  </a:lnTo>
                  <a:lnTo>
                    <a:pt x="799" y="266"/>
                  </a:lnTo>
                  <a:lnTo>
                    <a:pt x="813" y="314"/>
                  </a:lnTo>
                  <a:lnTo>
                    <a:pt x="823" y="363"/>
                  </a:lnTo>
                  <a:lnTo>
                    <a:pt x="826" y="412"/>
                  </a:lnTo>
                  <a:lnTo>
                    <a:pt x="823" y="463"/>
                  </a:lnTo>
                  <a:lnTo>
                    <a:pt x="813" y="511"/>
                  </a:lnTo>
                  <a:lnTo>
                    <a:pt x="799" y="558"/>
                  </a:lnTo>
                  <a:lnTo>
                    <a:pt x="778" y="604"/>
                  </a:lnTo>
                  <a:lnTo>
                    <a:pt x="753" y="647"/>
                  </a:lnTo>
                  <a:lnTo>
                    <a:pt x="722" y="687"/>
                  </a:lnTo>
                  <a:lnTo>
                    <a:pt x="686" y="722"/>
                  </a:lnTo>
                  <a:lnTo>
                    <a:pt x="648" y="752"/>
                  </a:lnTo>
                  <a:lnTo>
                    <a:pt x="605" y="777"/>
                  </a:lnTo>
                  <a:lnTo>
                    <a:pt x="559" y="798"/>
                  </a:lnTo>
                  <a:lnTo>
                    <a:pt x="511" y="814"/>
                  </a:lnTo>
                  <a:lnTo>
                    <a:pt x="462" y="822"/>
                  </a:lnTo>
                  <a:lnTo>
                    <a:pt x="413" y="825"/>
                  </a:lnTo>
                  <a:lnTo>
                    <a:pt x="363" y="822"/>
                  </a:lnTo>
                  <a:lnTo>
                    <a:pt x="314" y="814"/>
                  </a:lnTo>
                  <a:lnTo>
                    <a:pt x="266" y="798"/>
                  </a:lnTo>
                  <a:lnTo>
                    <a:pt x="220" y="777"/>
                  </a:lnTo>
                  <a:lnTo>
                    <a:pt x="177" y="752"/>
                  </a:lnTo>
                  <a:lnTo>
                    <a:pt x="139" y="722"/>
                  </a:lnTo>
                  <a:lnTo>
                    <a:pt x="104" y="687"/>
                  </a:lnTo>
                  <a:lnTo>
                    <a:pt x="73" y="647"/>
                  </a:lnTo>
                  <a:lnTo>
                    <a:pt x="47" y="604"/>
                  </a:lnTo>
                  <a:lnTo>
                    <a:pt x="27" y="558"/>
                  </a:lnTo>
                  <a:lnTo>
                    <a:pt x="12" y="511"/>
                  </a:lnTo>
                  <a:lnTo>
                    <a:pt x="3" y="463"/>
                  </a:lnTo>
                  <a:lnTo>
                    <a:pt x="0" y="412"/>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83" name="Rectangle 27"/>
            <p:cNvSpPr/>
            <p:nvPr/>
          </p:nvSpPr>
          <p:spPr>
            <a:xfrm>
              <a:off x="2045" y="2120"/>
              <a:ext cx="153" cy="12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1500" b="1" dirty="0">
                  <a:solidFill>
                    <a:srgbClr val="000000"/>
                  </a:solidFill>
                  <a:latin typeface="宋体" panose="02010600030101010101" pitchFamily="2" charset="-122"/>
                </a:rPr>
                <a:t>i+1</a:t>
              </a:r>
              <a:endParaRPr lang="en-US" altLang="zh-CN" b="1" dirty="0">
                <a:latin typeface="Times New Roman" panose="02020603050405020304" pitchFamily="18" charset="0"/>
              </a:endParaRPr>
            </a:p>
          </p:txBody>
        </p:sp>
        <p:sp>
          <p:nvSpPr>
            <p:cNvPr id="58384" name="Line 28"/>
            <p:cNvSpPr/>
            <p:nvPr/>
          </p:nvSpPr>
          <p:spPr>
            <a:xfrm flipV="1">
              <a:off x="426" y="2346"/>
              <a:ext cx="216" cy="290"/>
            </a:xfrm>
            <a:prstGeom prst="line">
              <a:avLst/>
            </a:prstGeom>
            <a:ln w="7938" cap="flat" cmpd="sng">
              <a:solidFill>
                <a:srgbClr val="000000"/>
              </a:solidFill>
              <a:prstDash val="solid"/>
              <a:round/>
              <a:headEnd type="none" w="med" len="med"/>
              <a:tailEnd type="none" w="med" len="med"/>
            </a:ln>
          </p:spPr>
        </p:sp>
        <p:sp>
          <p:nvSpPr>
            <p:cNvPr id="58385" name="Line 29"/>
            <p:cNvSpPr/>
            <p:nvPr/>
          </p:nvSpPr>
          <p:spPr>
            <a:xfrm>
              <a:off x="839" y="2365"/>
              <a:ext cx="207" cy="271"/>
            </a:xfrm>
            <a:prstGeom prst="line">
              <a:avLst/>
            </a:prstGeom>
            <a:ln w="7938" cap="flat" cmpd="sng">
              <a:solidFill>
                <a:srgbClr val="000000"/>
              </a:solidFill>
              <a:prstDash val="solid"/>
              <a:round/>
              <a:headEnd type="none" w="med" len="med"/>
              <a:tailEnd type="none" w="med" len="med"/>
            </a:ln>
          </p:spPr>
        </p:sp>
        <p:sp>
          <p:nvSpPr>
            <p:cNvPr id="58386" name="Line 30"/>
            <p:cNvSpPr/>
            <p:nvPr/>
          </p:nvSpPr>
          <p:spPr>
            <a:xfrm flipV="1">
              <a:off x="1797" y="2355"/>
              <a:ext cx="206" cy="281"/>
            </a:xfrm>
            <a:prstGeom prst="line">
              <a:avLst/>
            </a:prstGeom>
            <a:ln w="7938" cap="flat" cmpd="sng">
              <a:solidFill>
                <a:srgbClr val="000000"/>
              </a:solidFill>
              <a:prstDash val="solid"/>
              <a:round/>
              <a:headEnd type="none" w="med" len="med"/>
              <a:tailEnd type="none" w="med" len="med"/>
            </a:ln>
          </p:spPr>
        </p:sp>
        <p:sp>
          <p:nvSpPr>
            <p:cNvPr id="58387" name="Line 31"/>
            <p:cNvSpPr/>
            <p:nvPr/>
          </p:nvSpPr>
          <p:spPr>
            <a:xfrm>
              <a:off x="2247" y="2365"/>
              <a:ext cx="207" cy="271"/>
            </a:xfrm>
            <a:prstGeom prst="line">
              <a:avLst/>
            </a:prstGeom>
            <a:ln w="7938" cap="flat" cmpd="sng">
              <a:solidFill>
                <a:srgbClr val="000000"/>
              </a:solidFill>
              <a:prstDash val="solid"/>
              <a:round/>
              <a:headEnd type="none" w="med" len="med"/>
              <a:tailEnd type="none" w="med" len="med"/>
            </a:ln>
          </p:spPr>
        </p:sp>
        <p:sp>
          <p:nvSpPr>
            <p:cNvPr id="58388" name="Freeform 32"/>
            <p:cNvSpPr/>
            <p:nvPr/>
          </p:nvSpPr>
          <p:spPr>
            <a:xfrm>
              <a:off x="1290" y="1306"/>
              <a:ext cx="413" cy="412"/>
            </a:xfrm>
            <a:custGeom>
              <a:avLst/>
              <a:gdLst/>
              <a:ahLst/>
              <a:cxnLst>
                <a:cxn ang="0">
                  <a:pos x="0" y="103"/>
                </a:cxn>
                <a:cxn ang="0">
                  <a:pos x="1" y="90"/>
                </a:cxn>
                <a:cxn ang="0">
                  <a:pos x="3" y="78"/>
                </a:cxn>
                <a:cxn ang="0">
                  <a:pos x="7" y="66"/>
                </a:cxn>
                <a:cxn ang="0">
                  <a:pos x="12" y="55"/>
                </a:cxn>
                <a:cxn ang="0">
                  <a:pos x="19" y="44"/>
                </a:cxn>
                <a:cxn ang="0">
                  <a:pos x="26" y="35"/>
                </a:cxn>
                <a:cxn ang="0">
                  <a:pos x="35" y="25"/>
                </a:cxn>
                <a:cxn ang="0">
                  <a:pos x="45" y="18"/>
                </a:cxn>
                <a:cxn ang="0">
                  <a:pos x="56" y="12"/>
                </a:cxn>
                <a:cxn ang="0">
                  <a:pos x="67" y="6"/>
                </a:cxn>
                <a:cxn ang="0">
                  <a:pos x="79" y="3"/>
                </a:cxn>
                <a:cxn ang="0">
                  <a:pos x="91" y="0"/>
                </a:cxn>
                <a:cxn ang="0">
                  <a:pos x="104" y="0"/>
                </a:cxn>
                <a:cxn ang="0">
                  <a:pos x="116" y="0"/>
                </a:cxn>
                <a:cxn ang="0">
                  <a:pos x="128" y="3"/>
                </a:cxn>
                <a:cxn ang="0">
                  <a:pos x="140" y="6"/>
                </a:cxn>
                <a:cxn ang="0">
                  <a:pos x="152" y="12"/>
                </a:cxn>
                <a:cxn ang="0">
                  <a:pos x="162" y="18"/>
                </a:cxn>
                <a:cxn ang="0">
                  <a:pos x="172" y="25"/>
                </a:cxn>
                <a:cxn ang="0">
                  <a:pos x="181" y="35"/>
                </a:cxn>
                <a:cxn ang="0">
                  <a:pos x="189" y="44"/>
                </a:cxn>
                <a:cxn ang="0">
                  <a:pos x="195" y="55"/>
                </a:cxn>
                <a:cxn ang="0">
                  <a:pos x="200" y="66"/>
                </a:cxn>
                <a:cxn ang="0">
                  <a:pos x="204" y="78"/>
                </a:cxn>
                <a:cxn ang="0">
                  <a:pos x="206" y="90"/>
                </a:cxn>
                <a:cxn ang="0">
                  <a:pos x="207" y="103"/>
                </a:cxn>
                <a:cxn ang="0">
                  <a:pos x="206" y="115"/>
                </a:cxn>
                <a:cxn ang="0">
                  <a:pos x="204" y="127"/>
                </a:cxn>
                <a:cxn ang="0">
                  <a:pos x="200" y="139"/>
                </a:cxn>
                <a:cxn ang="0">
                  <a:pos x="195" y="151"/>
                </a:cxn>
                <a:cxn ang="0">
                  <a:pos x="189" y="161"/>
                </a:cxn>
                <a:cxn ang="0">
                  <a:pos x="181" y="171"/>
                </a:cxn>
                <a:cxn ang="0">
                  <a:pos x="172" y="180"/>
                </a:cxn>
                <a:cxn ang="0">
                  <a:pos x="162" y="188"/>
                </a:cxn>
                <a:cxn ang="0">
                  <a:pos x="152" y="194"/>
                </a:cxn>
                <a:cxn ang="0">
                  <a:pos x="140" y="199"/>
                </a:cxn>
                <a:cxn ang="0">
                  <a:pos x="128" y="203"/>
                </a:cxn>
                <a:cxn ang="0">
                  <a:pos x="116" y="205"/>
                </a:cxn>
                <a:cxn ang="0">
                  <a:pos x="104" y="206"/>
                </a:cxn>
                <a:cxn ang="0">
                  <a:pos x="91" y="205"/>
                </a:cxn>
                <a:cxn ang="0">
                  <a:pos x="79" y="203"/>
                </a:cxn>
                <a:cxn ang="0">
                  <a:pos x="67" y="199"/>
                </a:cxn>
                <a:cxn ang="0">
                  <a:pos x="56" y="194"/>
                </a:cxn>
                <a:cxn ang="0">
                  <a:pos x="45" y="188"/>
                </a:cxn>
                <a:cxn ang="0">
                  <a:pos x="35" y="180"/>
                </a:cxn>
                <a:cxn ang="0">
                  <a:pos x="26" y="171"/>
                </a:cxn>
                <a:cxn ang="0">
                  <a:pos x="19" y="161"/>
                </a:cxn>
                <a:cxn ang="0">
                  <a:pos x="12" y="151"/>
                </a:cxn>
                <a:cxn ang="0">
                  <a:pos x="7" y="139"/>
                </a:cxn>
                <a:cxn ang="0">
                  <a:pos x="3" y="127"/>
                </a:cxn>
                <a:cxn ang="0">
                  <a:pos x="1" y="115"/>
                </a:cxn>
                <a:cxn ang="0">
                  <a:pos x="0" y="103"/>
                </a:cxn>
              </a:cxnLst>
              <a:pathLst>
                <a:path w="826" h="825">
                  <a:moveTo>
                    <a:pt x="0" y="413"/>
                  </a:moveTo>
                  <a:lnTo>
                    <a:pt x="3" y="363"/>
                  </a:lnTo>
                  <a:lnTo>
                    <a:pt x="12" y="314"/>
                  </a:lnTo>
                  <a:lnTo>
                    <a:pt x="27" y="267"/>
                  </a:lnTo>
                  <a:lnTo>
                    <a:pt x="47" y="221"/>
                  </a:lnTo>
                  <a:lnTo>
                    <a:pt x="73" y="178"/>
                  </a:lnTo>
                  <a:lnTo>
                    <a:pt x="103" y="140"/>
                  </a:lnTo>
                  <a:lnTo>
                    <a:pt x="140" y="103"/>
                  </a:lnTo>
                  <a:lnTo>
                    <a:pt x="178" y="73"/>
                  </a:lnTo>
                  <a:lnTo>
                    <a:pt x="221" y="48"/>
                  </a:lnTo>
                  <a:lnTo>
                    <a:pt x="267" y="27"/>
                  </a:lnTo>
                  <a:lnTo>
                    <a:pt x="314" y="13"/>
                  </a:lnTo>
                  <a:lnTo>
                    <a:pt x="364" y="3"/>
                  </a:lnTo>
                  <a:lnTo>
                    <a:pt x="413" y="0"/>
                  </a:lnTo>
                  <a:lnTo>
                    <a:pt x="462" y="3"/>
                  </a:lnTo>
                  <a:lnTo>
                    <a:pt x="511" y="13"/>
                  </a:lnTo>
                  <a:lnTo>
                    <a:pt x="559" y="27"/>
                  </a:lnTo>
                  <a:lnTo>
                    <a:pt x="605" y="48"/>
                  </a:lnTo>
                  <a:lnTo>
                    <a:pt x="648" y="73"/>
                  </a:lnTo>
                  <a:lnTo>
                    <a:pt x="686" y="103"/>
                  </a:lnTo>
                  <a:lnTo>
                    <a:pt x="721" y="140"/>
                  </a:lnTo>
                  <a:lnTo>
                    <a:pt x="753" y="178"/>
                  </a:lnTo>
                  <a:lnTo>
                    <a:pt x="778" y="221"/>
                  </a:lnTo>
                  <a:lnTo>
                    <a:pt x="799" y="267"/>
                  </a:lnTo>
                  <a:lnTo>
                    <a:pt x="813" y="314"/>
                  </a:lnTo>
                  <a:lnTo>
                    <a:pt x="823" y="363"/>
                  </a:lnTo>
                  <a:lnTo>
                    <a:pt x="826" y="413"/>
                  </a:lnTo>
                  <a:lnTo>
                    <a:pt x="823" y="462"/>
                  </a:lnTo>
                  <a:lnTo>
                    <a:pt x="813" y="511"/>
                  </a:lnTo>
                  <a:lnTo>
                    <a:pt x="799" y="559"/>
                  </a:lnTo>
                  <a:lnTo>
                    <a:pt x="778" y="605"/>
                  </a:lnTo>
                  <a:lnTo>
                    <a:pt x="753" y="646"/>
                  </a:lnTo>
                  <a:lnTo>
                    <a:pt x="721" y="685"/>
                  </a:lnTo>
                  <a:lnTo>
                    <a:pt x="686" y="720"/>
                  </a:lnTo>
                  <a:lnTo>
                    <a:pt x="648" y="752"/>
                  </a:lnTo>
                  <a:lnTo>
                    <a:pt x="605" y="778"/>
                  </a:lnTo>
                  <a:lnTo>
                    <a:pt x="559" y="798"/>
                  </a:lnTo>
                  <a:lnTo>
                    <a:pt x="511" y="812"/>
                  </a:lnTo>
                  <a:lnTo>
                    <a:pt x="462" y="822"/>
                  </a:lnTo>
                  <a:lnTo>
                    <a:pt x="413" y="825"/>
                  </a:lnTo>
                  <a:lnTo>
                    <a:pt x="364" y="822"/>
                  </a:lnTo>
                  <a:lnTo>
                    <a:pt x="314" y="812"/>
                  </a:lnTo>
                  <a:lnTo>
                    <a:pt x="267" y="798"/>
                  </a:lnTo>
                  <a:lnTo>
                    <a:pt x="221" y="778"/>
                  </a:lnTo>
                  <a:lnTo>
                    <a:pt x="178" y="752"/>
                  </a:lnTo>
                  <a:lnTo>
                    <a:pt x="140" y="720"/>
                  </a:lnTo>
                  <a:lnTo>
                    <a:pt x="103" y="685"/>
                  </a:lnTo>
                  <a:lnTo>
                    <a:pt x="73" y="646"/>
                  </a:lnTo>
                  <a:lnTo>
                    <a:pt x="47" y="605"/>
                  </a:lnTo>
                  <a:lnTo>
                    <a:pt x="27" y="559"/>
                  </a:lnTo>
                  <a:lnTo>
                    <a:pt x="12" y="511"/>
                  </a:lnTo>
                  <a:lnTo>
                    <a:pt x="3" y="462"/>
                  </a:lnTo>
                  <a:lnTo>
                    <a:pt x="0" y="413"/>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p>
          </p:txBody>
        </p:sp>
        <p:sp>
          <p:nvSpPr>
            <p:cNvPr id="58389" name="Line 34"/>
            <p:cNvSpPr/>
            <p:nvPr/>
          </p:nvSpPr>
          <p:spPr>
            <a:xfrm flipV="1">
              <a:off x="915" y="1605"/>
              <a:ext cx="412" cy="394"/>
            </a:xfrm>
            <a:prstGeom prst="line">
              <a:avLst/>
            </a:prstGeom>
            <a:ln w="7938" cap="flat" cmpd="sng">
              <a:solidFill>
                <a:srgbClr val="000000"/>
              </a:solidFill>
              <a:prstDash val="solid"/>
              <a:round/>
              <a:headEnd type="none" w="med" len="med"/>
              <a:tailEnd type="none" w="med" len="med"/>
            </a:ln>
          </p:spPr>
        </p:sp>
        <p:sp>
          <p:nvSpPr>
            <p:cNvPr id="58390" name="Line 35"/>
            <p:cNvSpPr/>
            <p:nvPr/>
          </p:nvSpPr>
          <p:spPr>
            <a:xfrm>
              <a:off x="1666" y="1662"/>
              <a:ext cx="375" cy="337"/>
            </a:xfrm>
            <a:prstGeom prst="line">
              <a:avLst/>
            </a:prstGeom>
            <a:ln w="7938" cap="flat" cmpd="sng">
              <a:solidFill>
                <a:srgbClr val="000000"/>
              </a:solidFill>
              <a:prstDash val="solid"/>
              <a:round/>
              <a:headEnd type="none" w="med" len="med"/>
              <a:tailEnd type="none" w="med" len="med"/>
            </a:ln>
          </p:spPr>
        </p:sp>
        <p:sp>
          <p:nvSpPr>
            <p:cNvPr id="58391" name="Text Box 5"/>
            <p:cNvSpPr txBox="1"/>
            <p:nvPr/>
          </p:nvSpPr>
          <p:spPr>
            <a:xfrm>
              <a:off x="96" y="3368"/>
              <a:ext cx="765" cy="210"/>
            </a:xfrm>
            <a:prstGeom prst="rect">
              <a:avLst/>
            </a:prstGeom>
            <a:solidFill>
              <a:srgbClr val="FF0066"/>
            </a:solidFill>
            <a:ln w="9525">
              <a:noFill/>
            </a:ln>
          </p:spPr>
          <p:txBody>
            <a:bodyPr wrap="none" anchor="t" anchorCtr="0">
              <a:spAutoFit/>
            </a:bodyPr>
            <a:p>
              <a:pPr>
                <a:buFont typeface="Arial" panose="020B0604020202020204" pitchFamily="34" charset="0"/>
              </a:pPr>
              <a:r>
                <a:rPr lang="en-US" altLang="zh-CN" sz="2000" b="1" dirty="0">
                  <a:solidFill>
                    <a:srgbClr val="AFFBFB"/>
                  </a:solidFill>
                  <a:latin typeface="Times New Roman" panose="02020603050405020304" pitchFamily="18" charset="0"/>
                </a:rPr>
                <a:t>LCHILD(i)</a:t>
              </a:r>
              <a:endParaRPr lang="en-US" altLang="zh-CN" sz="2000" b="1" dirty="0">
                <a:solidFill>
                  <a:srgbClr val="AFFBFB"/>
                </a:solidFill>
                <a:latin typeface="Times New Roman" panose="02020603050405020304" pitchFamily="18" charset="0"/>
              </a:endParaRPr>
            </a:p>
          </p:txBody>
        </p:sp>
        <p:sp>
          <p:nvSpPr>
            <p:cNvPr id="58392" name="Line 6"/>
            <p:cNvSpPr/>
            <p:nvPr/>
          </p:nvSpPr>
          <p:spPr>
            <a:xfrm flipH="1" flipV="1">
              <a:off x="384" y="3072"/>
              <a:ext cx="0" cy="288"/>
            </a:xfrm>
            <a:prstGeom prst="line">
              <a:avLst/>
            </a:prstGeom>
            <a:ln w="38100" cap="flat" cmpd="sng">
              <a:solidFill>
                <a:srgbClr val="FF0066"/>
              </a:solidFill>
              <a:prstDash val="solid"/>
              <a:round/>
              <a:headEnd type="none" w="med" len="med"/>
              <a:tailEnd type="triangle" w="med" len="med"/>
            </a:ln>
          </p:spPr>
        </p:sp>
        <p:sp>
          <p:nvSpPr>
            <p:cNvPr id="58393" name="Text Box 7"/>
            <p:cNvSpPr txBox="1"/>
            <p:nvPr/>
          </p:nvSpPr>
          <p:spPr>
            <a:xfrm>
              <a:off x="1344" y="3382"/>
              <a:ext cx="911" cy="211"/>
            </a:xfrm>
            <a:prstGeom prst="rect">
              <a:avLst/>
            </a:prstGeom>
            <a:solidFill>
              <a:srgbClr val="FF0066"/>
            </a:solidFill>
            <a:ln w="9525">
              <a:noFill/>
            </a:ln>
          </p:spPr>
          <p:txBody>
            <a:bodyPr wrap="none" anchor="t" anchorCtr="0">
              <a:spAutoFit/>
            </a:bodyPr>
            <a:p>
              <a:pPr>
                <a:buFont typeface="Arial" panose="020B0604020202020204" pitchFamily="34" charset="0"/>
              </a:pPr>
              <a:r>
                <a:rPr lang="en-US" altLang="zh-CN" sz="2000" b="1" dirty="0">
                  <a:solidFill>
                    <a:srgbClr val="AFFBFB"/>
                  </a:solidFill>
                  <a:latin typeface="Times New Roman" panose="02020603050405020304" pitchFamily="18" charset="0"/>
                </a:rPr>
                <a:t>LCHILD(i+1)</a:t>
              </a:r>
              <a:endParaRPr lang="en-US" altLang="zh-CN" sz="2000" b="1" dirty="0">
                <a:solidFill>
                  <a:srgbClr val="AFFBFB"/>
                </a:solidFill>
                <a:latin typeface="Times New Roman" panose="02020603050405020304" pitchFamily="18" charset="0"/>
              </a:endParaRPr>
            </a:p>
          </p:txBody>
        </p:sp>
        <p:sp>
          <p:nvSpPr>
            <p:cNvPr id="58394" name="Line 8"/>
            <p:cNvSpPr/>
            <p:nvPr/>
          </p:nvSpPr>
          <p:spPr>
            <a:xfrm flipV="1">
              <a:off x="1776" y="3120"/>
              <a:ext cx="0" cy="240"/>
            </a:xfrm>
            <a:prstGeom prst="line">
              <a:avLst/>
            </a:prstGeom>
            <a:ln w="38100" cap="flat" cmpd="sng">
              <a:solidFill>
                <a:srgbClr val="FF0066"/>
              </a:solidFill>
              <a:prstDash val="solid"/>
              <a:round/>
              <a:headEnd type="none" w="med" len="med"/>
              <a:tailEnd type="triangle" w="med" len="med"/>
            </a:ln>
          </p:spPr>
        </p:sp>
        <p:sp>
          <p:nvSpPr>
            <p:cNvPr id="58395" name="Text Box 9"/>
            <p:cNvSpPr txBox="1"/>
            <p:nvPr/>
          </p:nvSpPr>
          <p:spPr>
            <a:xfrm>
              <a:off x="727" y="3911"/>
              <a:ext cx="773" cy="210"/>
            </a:xfrm>
            <a:prstGeom prst="rect">
              <a:avLst/>
            </a:prstGeom>
            <a:solidFill>
              <a:schemeClr val="accent1"/>
            </a:solidFill>
            <a:ln w="9525">
              <a:noFill/>
            </a:ln>
          </p:spPr>
          <p:txBody>
            <a:bodyPr wrap="none" anchor="t" anchorCtr="0">
              <a:spAutoFit/>
            </a:bodyPr>
            <a:p>
              <a:pPr>
                <a:buFont typeface="Arial" panose="020B0604020202020204" pitchFamily="34" charset="0"/>
              </a:pPr>
              <a:r>
                <a:rPr lang="en-US" altLang="zh-CN" sz="2000" b="1" dirty="0">
                  <a:latin typeface="Times New Roman" panose="02020603050405020304" pitchFamily="18" charset="0"/>
                </a:rPr>
                <a:t>RCHILD(i)</a:t>
              </a:r>
              <a:endParaRPr lang="en-US" altLang="zh-CN" sz="2000" b="1" dirty="0">
                <a:latin typeface="Times New Roman" panose="02020603050405020304" pitchFamily="18" charset="0"/>
              </a:endParaRPr>
            </a:p>
          </p:txBody>
        </p:sp>
        <p:sp>
          <p:nvSpPr>
            <p:cNvPr id="58396" name="Line 10"/>
            <p:cNvSpPr/>
            <p:nvPr/>
          </p:nvSpPr>
          <p:spPr>
            <a:xfrm flipV="1">
              <a:off x="1104" y="3216"/>
              <a:ext cx="0" cy="672"/>
            </a:xfrm>
            <a:prstGeom prst="line">
              <a:avLst/>
            </a:prstGeom>
            <a:ln w="38100" cap="flat" cmpd="sng">
              <a:solidFill>
                <a:srgbClr val="000000"/>
              </a:solidFill>
              <a:prstDash val="solid"/>
              <a:round/>
              <a:headEnd type="none" w="med" len="med"/>
              <a:tailEnd type="triangle" w="med" len="med"/>
            </a:ln>
          </p:spPr>
        </p:sp>
        <p:sp>
          <p:nvSpPr>
            <p:cNvPr id="58397" name="Text Box 11"/>
            <p:cNvSpPr txBox="1"/>
            <p:nvPr/>
          </p:nvSpPr>
          <p:spPr>
            <a:xfrm>
              <a:off x="2079" y="3910"/>
              <a:ext cx="919" cy="211"/>
            </a:xfrm>
            <a:prstGeom prst="rect">
              <a:avLst/>
            </a:prstGeom>
            <a:solidFill>
              <a:schemeClr val="accent1"/>
            </a:solidFill>
            <a:ln w="9525">
              <a:noFill/>
            </a:ln>
          </p:spPr>
          <p:txBody>
            <a:bodyPr wrap="none" anchor="t" anchorCtr="0">
              <a:spAutoFit/>
            </a:bodyPr>
            <a:p>
              <a:pPr>
                <a:buFont typeface="Arial" panose="020B0604020202020204" pitchFamily="34" charset="0"/>
              </a:pPr>
              <a:r>
                <a:rPr lang="en-US" altLang="zh-CN" sz="2000" b="1" dirty="0">
                  <a:latin typeface="Times New Roman" panose="02020603050405020304" pitchFamily="18" charset="0"/>
                </a:rPr>
                <a:t>RCHILD(i+1)</a:t>
              </a:r>
              <a:endParaRPr lang="en-US" altLang="zh-CN" sz="2000" b="1" dirty="0">
                <a:latin typeface="Times New Roman" panose="02020603050405020304" pitchFamily="18" charset="0"/>
              </a:endParaRPr>
            </a:p>
          </p:txBody>
        </p:sp>
        <p:sp>
          <p:nvSpPr>
            <p:cNvPr id="58398" name="Line 12"/>
            <p:cNvSpPr/>
            <p:nvPr/>
          </p:nvSpPr>
          <p:spPr>
            <a:xfrm flipV="1">
              <a:off x="2496" y="3216"/>
              <a:ext cx="0" cy="672"/>
            </a:xfrm>
            <a:prstGeom prst="line">
              <a:avLst/>
            </a:prstGeom>
            <a:ln w="38100" cap="flat" cmpd="sng">
              <a:solidFill>
                <a:srgbClr val="000000"/>
              </a:solidFill>
              <a:prstDash val="solid"/>
              <a:round/>
              <a:headEnd type="none" w="med" len="med"/>
              <a:tailEnd type="triangle" w="med" len="med"/>
            </a:ln>
          </p:spPr>
        </p:sp>
        <p:sp>
          <p:nvSpPr>
            <p:cNvPr id="58399" name="Rectangle 37"/>
            <p:cNvSpPr/>
            <p:nvPr/>
          </p:nvSpPr>
          <p:spPr>
            <a:xfrm>
              <a:off x="1344" y="1416"/>
              <a:ext cx="393" cy="137"/>
            </a:xfrm>
            <a:prstGeom prst="rect">
              <a:avLst/>
            </a:prstGeom>
            <a:noFill/>
            <a:ln w="9525">
              <a:noFill/>
            </a:ln>
          </p:spPr>
          <p:txBody>
            <a:bodyPr lIns="0" tIns="0" rIns="0" bIns="0" anchor="t" anchorCtr="0">
              <a:spAutoFit/>
            </a:bodyPr>
            <a:p>
              <a:pPr>
                <a:buFont typeface="Arial" panose="020B0604020202020204" pitchFamily="34" charset="0"/>
              </a:pPr>
              <a:r>
                <a:rPr lang="en-US" altLang="zh-CN" sz="1700" b="1" dirty="0">
                  <a:solidFill>
                    <a:srgbClr val="000000"/>
                  </a:solidFill>
                  <a:latin typeface="宋体" panose="02010600030101010101" pitchFamily="2" charset="-122"/>
                  <a:sym typeface="Symbol" panose="05050102010706020507" pitchFamily="18" charset="2"/>
                </a:rPr>
                <a:t></a:t>
              </a:r>
              <a:r>
                <a:rPr lang="en-US" altLang="zh-CN" sz="1700" b="1" dirty="0">
                  <a:solidFill>
                    <a:srgbClr val="000000"/>
                  </a:solidFill>
                  <a:latin typeface="宋体" panose="02010600030101010101" pitchFamily="2" charset="-122"/>
                </a:rPr>
                <a:t>i/2</a:t>
              </a:r>
              <a:r>
                <a:rPr lang="en-US" altLang="zh-CN" sz="1700" b="1" dirty="0">
                  <a:solidFill>
                    <a:srgbClr val="000000"/>
                  </a:solidFill>
                  <a:latin typeface="宋体" panose="02010600030101010101" pitchFamily="2" charset="-122"/>
                  <a:sym typeface="Symbol" panose="05050102010706020507" pitchFamily="18" charset="2"/>
                </a:rPr>
                <a:t></a:t>
              </a:r>
              <a:endParaRPr lang="en-US" altLang="zh-CN" sz="1700" b="1" dirty="0">
                <a:solidFill>
                  <a:srgbClr val="000000"/>
                </a:solidFill>
                <a:latin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二叉树的存</a:t>
            </a:r>
            <a:r>
              <a:rPr lang="zh-CN" altLang="en-US" b="1" dirty="0">
                <a:latin typeface="华文新魏" panose="02010800040101010101" pitchFamily="2" charset="-122"/>
              </a:rPr>
              <a:t>储</a:t>
            </a:r>
            <a:r>
              <a:rPr lang="zh-CN" altLang="en-US" dirty="0"/>
              <a:t>结构</a:t>
            </a:r>
            <a:endParaRPr lang="zh-CN" altLang="en-US" dirty="0"/>
          </a:p>
        </p:txBody>
      </p:sp>
      <p:sp>
        <p:nvSpPr>
          <p:cNvPr id="60418" name="Rectangle 3"/>
          <p:cNvSpPr>
            <a:spLocks noGrp="1"/>
          </p:cNvSpPr>
          <p:nvPr>
            <p:ph type="body" idx="4294967295"/>
          </p:nvPr>
        </p:nvSpPr>
        <p:spPr>
          <a:xfrm>
            <a:off x="1274763" y="2116138"/>
            <a:ext cx="5461000" cy="1939925"/>
          </a:xfrm>
        </p:spPr>
        <p:txBody>
          <a:bodyPr vert="horz" wrap="square" lIns="91440" tIns="45720" rIns="91440" bIns="45720" anchor="t" anchorCtr="0"/>
          <a:p>
            <a:pPr eaLnBrk="1" hangingPunct="1"/>
            <a:r>
              <a:rPr lang="zh-CN" altLang="en-US" sz="3900" dirty="0"/>
              <a:t>顺序存储结构</a:t>
            </a:r>
            <a:endParaRPr lang="zh-CN" altLang="en-US" sz="3900" dirty="0"/>
          </a:p>
          <a:p>
            <a:pPr eaLnBrk="1" hangingPunct="1"/>
            <a:r>
              <a:rPr lang="zh-CN" altLang="en-US" sz="3900" dirty="0"/>
              <a:t>链式存储结构</a:t>
            </a:r>
            <a:endParaRPr lang="zh-CN" altLang="en-US" sz="3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二叉树的顺序存储结构</a:t>
            </a:r>
            <a:endParaRPr lang="zh-CN" altLang="en-US" dirty="0"/>
          </a:p>
        </p:txBody>
      </p:sp>
      <p:sp>
        <p:nvSpPr>
          <p:cNvPr id="40963" name="Rectangle 3"/>
          <p:cNvSpPr>
            <a:spLocks noGrp="1"/>
          </p:cNvSpPr>
          <p:nvPr>
            <p:ph type="body" idx="4294967295"/>
          </p:nvPr>
        </p:nvSpPr>
        <p:spPr>
          <a:xfrm>
            <a:off x="609600" y="1447800"/>
            <a:ext cx="8158163" cy="4495800"/>
          </a:xfrm>
        </p:spPr>
        <p:txBody>
          <a:bodyPr vert="horz" wrap="square" lIns="91440" tIns="45720" rIns="91440" bIns="45720" anchor="t" anchorCtr="0"/>
          <a:p>
            <a:pPr eaLnBrk="1" hangingPunct="1">
              <a:buClrTx/>
              <a:buNone/>
            </a:pPr>
            <a:endParaRPr lang="en-US" altLang="zh-CN" sz="3400" b="1" dirty="0"/>
          </a:p>
          <a:p>
            <a:pPr lvl="1" indent="-436245" eaLnBrk="1" hangingPunct="1"/>
            <a:r>
              <a:rPr lang="zh-CN" altLang="en-US" sz="3000" b="1" dirty="0"/>
              <a:t>整个二叉树可以按照从上到下，从左到右的顺序编号；</a:t>
            </a:r>
            <a:endParaRPr lang="zh-CN" altLang="en-US" sz="3000" b="1" dirty="0"/>
          </a:p>
          <a:p>
            <a:pPr lvl="1" indent="-436245" eaLnBrk="1" hangingPunct="1"/>
            <a:r>
              <a:rPr lang="zh-CN" altLang="en-US" sz="3000" b="1" dirty="0"/>
              <a:t>对于满</a:t>
            </a:r>
            <a:r>
              <a:rPr lang="en-US" altLang="zh-CN" sz="3000" b="1" dirty="0"/>
              <a:t>/</a:t>
            </a:r>
            <a:r>
              <a:rPr lang="zh-CN" altLang="en-US" sz="3000" b="1" dirty="0"/>
              <a:t>完全二叉树，可以从根结点开始按序号存放；</a:t>
            </a:r>
            <a:endParaRPr lang="zh-CN" altLang="en-US" sz="3000" b="1" dirty="0"/>
          </a:p>
          <a:p>
            <a:pPr lvl="1" indent="-436245" eaLnBrk="1" hangingPunct="1"/>
            <a:r>
              <a:rPr lang="zh-CN" altLang="en-US" sz="3000" b="1" dirty="0"/>
              <a:t>对于一般的二叉树，可以参照满二叉树的编码方法进行编码，位置空的结点空置。</a:t>
            </a:r>
            <a:endParaRPr lang="zh-CN" altLang="en-US" sz="3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1" end="26"/>
                                            </p:txEl>
                                          </p:spTgt>
                                        </p:tgtEl>
                                        <p:attrNameLst>
                                          <p:attrName>style.visibility</p:attrName>
                                        </p:attrNameLst>
                                      </p:cBhvr>
                                      <p:to>
                                        <p:strVal val="visible"/>
                                      </p:to>
                                    </p:set>
                                    <p:anim calcmode="lin" valueType="num">
                                      <p:cBhvr additive="base">
                                        <p:cTn id="7" dur="500" fill="hold"/>
                                        <p:tgtEl>
                                          <p:spTgt spid="40963">
                                            <p:txEl>
                                              <p:charRg st="1" end="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charRg st="1"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26" end="51"/>
                                            </p:txEl>
                                          </p:spTgt>
                                        </p:tgtEl>
                                        <p:attrNameLst>
                                          <p:attrName>style.visibility</p:attrName>
                                        </p:attrNameLst>
                                      </p:cBhvr>
                                      <p:to>
                                        <p:strVal val="visible"/>
                                      </p:to>
                                    </p:set>
                                    <p:anim calcmode="lin" valueType="num">
                                      <p:cBhvr additive="base">
                                        <p:cTn id="13" dur="500" fill="hold"/>
                                        <p:tgtEl>
                                          <p:spTgt spid="40963">
                                            <p:txEl>
                                              <p:charRg st="26" end="5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charRg st="26" end="5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3">
                                            <p:txEl>
                                              <p:charRg st="51" end="88"/>
                                            </p:txEl>
                                          </p:spTgt>
                                        </p:tgtEl>
                                        <p:attrNameLst>
                                          <p:attrName>style.visibility</p:attrName>
                                        </p:attrNameLst>
                                      </p:cBhvr>
                                      <p:to>
                                        <p:strVal val="visible"/>
                                      </p:to>
                                    </p:set>
                                    <p:anim calcmode="lin" valueType="num">
                                      <p:cBhvr additive="base">
                                        <p:cTn id="19" dur="500" fill="hold"/>
                                        <p:tgtEl>
                                          <p:spTgt spid="40963">
                                            <p:txEl>
                                              <p:charRg st="51" end="8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3">
                                            <p:txEl>
                                              <p:charRg st="51" end="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ldLvl="2"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idx="4294967295"/>
          </p:nvPr>
        </p:nvSpPr>
        <p:spPr/>
        <p:txBody>
          <a:bodyPr vert="horz" wrap="square" lIns="91440" tIns="45720" rIns="91440" bIns="45720" anchor="ctr" anchorCtr="0"/>
          <a:p>
            <a:pPr eaLnBrk="1" hangingPunct="1"/>
            <a:r>
              <a:rPr lang="zh-CN" altLang="en-US" dirty="0"/>
              <a:t>顺序存储结构举例</a:t>
            </a:r>
            <a:endParaRPr lang="zh-CN" altLang="en-US" dirty="0"/>
          </a:p>
        </p:txBody>
      </p:sp>
      <p:grpSp>
        <p:nvGrpSpPr>
          <p:cNvPr id="2" name="Group 70"/>
          <p:cNvGrpSpPr/>
          <p:nvPr/>
        </p:nvGrpSpPr>
        <p:grpSpPr>
          <a:xfrm>
            <a:off x="2209800" y="5662930"/>
            <a:ext cx="4535488" cy="482600"/>
            <a:chOff x="2553" y="2800"/>
            <a:chExt cx="2665" cy="304"/>
          </a:xfrm>
        </p:grpSpPr>
        <p:sp>
          <p:nvSpPr>
            <p:cNvPr id="64515" name="Rectangle 46"/>
            <p:cNvSpPr/>
            <p:nvPr/>
          </p:nvSpPr>
          <p:spPr>
            <a:xfrm>
              <a:off x="2553"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16" name="Rectangle 47"/>
            <p:cNvSpPr/>
            <p:nvPr/>
          </p:nvSpPr>
          <p:spPr>
            <a:xfrm>
              <a:off x="2658"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a:t>
              </a:r>
              <a:endParaRPr lang="en-US" altLang="zh-CN" dirty="0">
                <a:latin typeface="Times New Roman" panose="02020603050405020304" pitchFamily="18" charset="0"/>
              </a:endParaRPr>
            </a:p>
          </p:txBody>
        </p:sp>
        <p:sp>
          <p:nvSpPr>
            <p:cNvPr id="64517" name="Rectangle 48"/>
            <p:cNvSpPr/>
            <p:nvPr/>
          </p:nvSpPr>
          <p:spPr>
            <a:xfrm>
              <a:off x="2819"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18" name="Rectangle 49"/>
            <p:cNvSpPr/>
            <p:nvPr/>
          </p:nvSpPr>
          <p:spPr>
            <a:xfrm>
              <a:off x="2925"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2</a:t>
              </a:r>
              <a:endParaRPr lang="en-US" altLang="zh-CN" dirty="0">
                <a:latin typeface="Times New Roman" panose="02020603050405020304" pitchFamily="18" charset="0"/>
              </a:endParaRPr>
            </a:p>
          </p:txBody>
        </p:sp>
        <p:sp>
          <p:nvSpPr>
            <p:cNvPr id="64519" name="Rectangle 50"/>
            <p:cNvSpPr/>
            <p:nvPr/>
          </p:nvSpPr>
          <p:spPr>
            <a:xfrm>
              <a:off x="3086"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20" name="Rectangle 51"/>
            <p:cNvSpPr/>
            <p:nvPr/>
          </p:nvSpPr>
          <p:spPr>
            <a:xfrm>
              <a:off x="3191"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3</a:t>
              </a:r>
              <a:endParaRPr lang="en-US" altLang="zh-CN" dirty="0">
                <a:latin typeface="Times New Roman" panose="02020603050405020304" pitchFamily="18" charset="0"/>
              </a:endParaRPr>
            </a:p>
          </p:txBody>
        </p:sp>
        <p:sp>
          <p:nvSpPr>
            <p:cNvPr id="64521" name="Rectangle 52"/>
            <p:cNvSpPr/>
            <p:nvPr/>
          </p:nvSpPr>
          <p:spPr>
            <a:xfrm>
              <a:off x="3353"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22" name="Rectangle 53"/>
            <p:cNvSpPr/>
            <p:nvPr/>
          </p:nvSpPr>
          <p:spPr>
            <a:xfrm>
              <a:off x="3457"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4</a:t>
              </a:r>
              <a:endParaRPr lang="en-US" altLang="zh-CN" dirty="0">
                <a:latin typeface="Times New Roman" panose="02020603050405020304" pitchFamily="18" charset="0"/>
              </a:endParaRPr>
            </a:p>
          </p:txBody>
        </p:sp>
        <p:sp>
          <p:nvSpPr>
            <p:cNvPr id="64523" name="Rectangle 54"/>
            <p:cNvSpPr/>
            <p:nvPr/>
          </p:nvSpPr>
          <p:spPr>
            <a:xfrm>
              <a:off x="3619"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24" name="Rectangle 55"/>
            <p:cNvSpPr/>
            <p:nvPr/>
          </p:nvSpPr>
          <p:spPr>
            <a:xfrm>
              <a:off x="3724"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5</a:t>
              </a:r>
              <a:endParaRPr lang="en-US" altLang="zh-CN" dirty="0">
                <a:latin typeface="Times New Roman" panose="02020603050405020304" pitchFamily="18" charset="0"/>
              </a:endParaRPr>
            </a:p>
          </p:txBody>
        </p:sp>
        <p:sp>
          <p:nvSpPr>
            <p:cNvPr id="64525" name="Rectangle 56"/>
            <p:cNvSpPr/>
            <p:nvPr/>
          </p:nvSpPr>
          <p:spPr>
            <a:xfrm>
              <a:off x="3886"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26" name="Rectangle 57"/>
            <p:cNvSpPr/>
            <p:nvPr/>
          </p:nvSpPr>
          <p:spPr>
            <a:xfrm>
              <a:off x="3990"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6</a:t>
              </a:r>
              <a:endParaRPr lang="en-US" altLang="zh-CN" dirty="0">
                <a:latin typeface="Times New Roman" panose="02020603050405020304" pitchFamily="18" charset="0"/>
              </a:endParaRPr>
            </a:p>
          </p:txBody>
        </p:sp>
        <p:sp>
          <p:nvSpPr>
            <p:cNvPr id="64527" name="Rectangle 58"/>
            <p:cNvSpPr/>
            <p:nvPr/>
          </p:nvSpPr>
          <p:spPr>
            <a:xfrm>
              <a:off x="4152"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28" name="Rectangle 59"/>
            <p:cNvSpPr/>
            <p:nvPr/>
          </p:nvSpPr>
          <p:spPr>
            <a:xfrm>
              <a:off x="4257"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7</a:t>
              </a:r>
              <a:endParaRPr lang="en-US" altLang="zh-CN" dirty="0">
                <a:latin typeface="Times New Roman" panose="02020603050405020304" pitchFamily="18" charset="0"/>
              </a:endParaRPr>
            </a:p>
          </p:txBody>
        </p:sp>
        <p:sp>
          <p:nvSpPr>
            <p:cNvPr id="64529" name="Rectangle 60"/>
            <p:cNvSpPr/>
            <p:nvPr/>
          </p:nvSpPr>
          <p:spPr>
            <a:xfrm>
              <a:off x="4418"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30" name="Rectangle 61"/>
            <p:cNvSpPr/>
            <p:nvPr/>
          </p:nvSpPr>
          <p:spPr>
            <a:xfrm>
              <a:off x="4524"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8</a:t>
              </a:r>
              <a:endParaRPr lang="en-US" altLang="zh-CN" dirty="0">
                <a:latin typeface="Times New Roman" panose="02020603050405020304" pitchFamily="18" charset="0"/>
              </a:endParaRPr>
            </a:p>
          </p:txBody>
        </p:sp>
        <p:sp>
          <p:nvSpPr>
            <p:cNvPr id="64531" name="Rectangle 62"/>
            <p:cNvSpPr/>
            <p:nvPr/>
          </p:nvSpPr>
          <p:spPr>
            <a:xfrm>
              <a:off x="4685"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32" name="Rectangle 63"/>
            <p:cNvSpPr/>
            <p:nvPr/>
          </p:nvSpPr>
          <p:spPr>
            <a:xfrm>
              <a:off x="4790"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9</a:t>
              </a:r>
              <a:endParaRPr lang="en-US" altLang="zh-CN" dirty="0">
                <a:latin typeface="Times New Roman" panose="02020603050405020304" pitchFamily="18" charset="0"/>
              </a:endParaRPr>
            </a:p>
          </p:txBody>
        </p:sp>
        <p:sp>
          <p:nvSpPr>
            <p:cNvPr id="64533" name="Rectangle 64"/>
            <p:cNvSpPr/>
            <p:nvPr/>
          </p:nvSpPr>
          <p:spPr>
            <a:xfrm>
              <a:off x="4951"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4534" name="Rectangle 65"/>
            <p:cNvSpPr/>
            <p:nvPr/>
          </p:nvSpPr>
          <p:spPr>
            <a:xfrm>
              <a:off x="5028" y="2843"/>
              <a:ext cx="17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10</a:t>
              </a:r>
              <a:endParaRPr lang="en-US" altLang="zh-CN" dirty="0">
                <a:latin typeface="Times New Roman" panose="02020603050405020304" pitchFamily="18" charset="0"/>
              </a:endParaRPr>
            </a:p>
          </p:txBody>
        </p:sp>
      </p:grpSp>
      <p:grpSp>
        <p:nvGrpSpPr>
          <p:cNvPr id="3" name="Group 45"/>
          <p:cNvGrpSpPr/>
          <p:nvPr/>
        </p:nvGrpSpPr>
        <p:grpSpPr>
          <a:xfrm>
            <a:off x="1524000" y="1295400"/>
            <a:ext cx="6019800" cy="3048000"/>
            <a:chOff x="144" y="1784"/>
            <a:chExt cx="2928" cy="1592"/>
          </a:xfrm>
        </p:grpSpPr>
        <p:sp>
          <p:nvSpPr>
            <p:cNvPr id="64536" name="Rectangle 43"/>
            <p:cNvSpPr/>
            <p:nvPr/>
          </p:nvSpPr>
          <p:spPr>
            <a:xfrm>
              <a:off x="144" y="1792"/>
              <a:ext cx="2928" cy="1584"/>
            </a:xfrm>
            <a:prstGeom prst="rect">
              <a:avLst/>
            </a:prstGeom>
            <a:solidFill>
              <a:srgbClr val="FFFF66"/>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nvGrpSpPr>
            <p:cNvPr id="64537" name="Group 44"/>
            <p:cNvGrpSpPr/>
            <p:nvPr/>
          </p:nvGrpSpPr>
          <p:grpSpPr>
            <a:xfrm>
              <a:off x="152" y="1784"/>
              <a:ext cx="2872" cy="1576"/>
              <a:chOff x="152" y="1784"/>
              <a:chExt cx="2159" cy="1079"/>
            </a:xfrm>
          </p:grpSpPr>
          <p:sp>
            <p:nvSpPr>
              <p:cNvPr id="64538" name="Freeform 8"/>
              <p:cNvSpPr/>
              <p:nvPr/>
            </p:nvSpPr>
            <p:spPr>
              <a:xfrm>
                <a:off x="1232" y="1784"/>
                <a:ext cx="154" cy="154"/>
              </a:xfrm>
              <a:custGeom>
                <a:avLst/>
                <a:gdLst/>
                <a:ahLst/>
                <a:cxnLst>
                  <a:cxn ang="0">
                    <a:pos x="0" y="39"/>
                  </a:cxn>
                  <a:cxn ang="0">
                    <a:pos x="1" y="32"/>
                  </a:cxn>
                  <a:cxn ang="0">
                    <a:pos x="3" y="26"/>
                  </a:cxn>
                  <a:cxn ang="0">
                    <a:pos x="5" y="20"/>
                  </a:cxn>
                  <a:cxn ang="0">
                    <a:pos x="9" y="14"/>
                  </a:cxn>
                  <a:cxn ang="0">
                    <a:pos x="14" y="9"/>
                  </a:cxn>
                  <a:cxn ang="0">
                    <a:pos x="20" y="6"/>
                  </a:cxn>
                  <a:cxn ang="0">
                    <a:pos x="25" y="3"/>
                  </a:cxn>
                  <a:cxn ang="0">
                    <a:pos x="32" y="1"/>
                  </a:cxn>
                  <a:cxn ang="0">
                    <a:pos x="39" y="0"/>
                  </a:cxn>
                  <a:cxn ang="0">
                    <a:pos x="45" y="1"/>
                  </a:cxn>
                  <a:cxn ang="0">
                    <a:pos x="52" y="3"/>
                  </a:cxn>
                  <a:cxn ang="0">
                    <a:pos x="58" y="6"/>
                  </a:cxn>
                  <a:cxn ang="0">
                    <a:pos x="64" y="9"/>
                  </a:cxn>
                  <a:cxn ang="0">
                    <a:pos x="68" y="14"/>
                  </a:cxn>
                  <a:cxn ang="0">
                    <a:pos x="72" y="20"/>
                  </a:cxn>
                  <a:cxn ang="0">
                    <a:pos x="75" y="26"/>
                  </a:cxn>
                  <a:cxn ang="0">
                    <a:pos x="77" y="32"/>
                  </a:cxn>
                  <a:cxn ang="0">
                    <a:pos x="77" y="39"/>
                  </a:cxn>
                  <a:cxn ang="0">
                    <a:pos x="77" y="46"/>
                  </a:cxn>
                  <a:cxn ang="0">
                    <a:pos x="75" y="52"/>
                  </a:cxn>
                  <a:cxn ang="0">
                    <a:pos x="72" y="58"/>
                  </a:cxn>
                  <a:cxn ang="0">
                    <a:pos x="68" y="64"/>
                  </a:cxn>
                  <a:cxn ang="0">
                    <a:pos x="64" y="68"/>
                  </a:cxn>
                  <a:cxn ang="0">
                    <a:pos x="58" y="72"/>
                  </a:cxn>
                  <a:cxn ang="0">
                    <a:pos x="52" y="75"/>
                  </a:cxn>
                  <a:cxn ang="0">
                    <a:pos x="45" y="77"/>
                  </a:cxn>
                  <a:cxn ang="0">
                    <a:pos x="39" y="77"/>
                  </a:cxn>
                  <a:cxn ang="0">
                    <a:pos x="32" y="77"/>
                  </a:cxn>
                  <a:cxn ang="0">
                    <a:pos x="25" y="75"/>
                  </a:cxn>
                  <a:cxn ang="0">
                    <a:pos x="20" y="72"/>
                  </a:cxn>
                  <a:cxn ang="0">
                    <a:pos x="14" y="68"/>
                  </a:cxn>
                  <a:cxn ang="0">
                    <a:pos x="9" y="64"/>
                  </a:cxn>
                  <a:cxn ang="0">
                    <a:pos x="5" y="58"/>
                  </a:cxn>
                  <a:cxn ang="0">
                    <a:pos x="3" y="52"/>
                  </a:cxn>
                  <a:cxn ang="0">
                    <a:pos x="1" y="46"/>
                  </a:cxn>
                  <a:cxn ang="0">
                    <a:pos x="0" y="39"/>
                  </a:cxn>
                </a:cxnLst>
                <a:pathLst>
                  <a:path w="308" h="308">
                    <a:moveTo>
                      <a:pt x="0" y="154"/>
                    </a:moveTo>
                    <a:lnTo>
                      <a:pt x="1" y="128"/>
                    </a:lnTo>
                    <a:lnTo>
                      <a:pt x="9" y="101"/>
                    </a:lnTo>
                    <a:lnTo>
                      <a:pt x="19" y="77"/>
                    </a:lnTo>
                    <a:lnTo>
                      <a:pt x="35" y="54"/>
                    </a:lnTo>
                    <a:lnTo>
                      <a:pt x="55" y="36"/>
                    </a:lnTo>
                    <a:lnTo>
                      <a:pt x="77" y="21"/>
                    </a:lnTo>
                    <a:lnTo>
                      <a:pt x="100" y="9"/>
                    </a:lnTo>
                    <a:lnTo>
                      <a:pt x="126" y="2"/>
                    </a:lnTo>
                    <a:lnTo>
                      <a:pt x="154" y="0"/>
                    </a:lnTo>
                    <a:lnTo>
                      <a:pt x="180" y="2"/>
                    </a:lnTo>
                    <a:lnTo>
                      <a:pt x="206" y="9"/>
                    </a:lnTo>
                    <a:lnTo>
                      <a:pt x="231" y="21"/>
                    </a:lnTo>
                    <a:lnTo>
                      <a:pt x="253" y="36"/>
                    </a:lnTo>
                    <a:lnTo>
                      <a:pt x="271" y="54"/>
                    </a:lnTo>
                    <a:lnTo>
                      <a:pt x="287" y="77"/>
                    </a:lnTo>
                    <a:lnTo>
                      <a:pt x="299" y="101"/>
                    </a:lnTo>
                    <a:lnTo>
                      <a:pt x="305" y="128"/>
                    </a:lnTo>
                    <a:lnTo>
                      <a:pt x="308" y="154"/>
                    </a:lnTo>
                    <a:lnTo>
                      <a:pt x="305" y="181"/>
                    </a:lnTo>
                    <a:lnTo>
                      <a:pt x="299" y="207"/>
                    </a:lnTo>
                    <a:lnTo>
                      <a:pt x="287" y="231"/>
                    </a:lnTo>
                    <a:lnTo>
                      <a:pt x="271" y="253"/>
                    </a:lnTo>
                    <a:lnTo>
                      <a:pt x="253" y="272"/>
                    </a:lnTo>
                    <a:lnTo>
                      <a:pt x="231" y="287"/>
                    </a:lnTo>
                    <a:lnTo>
                      <a:pt x="206" y="299"/>
                    </a:lnTo>
                    <a:lnTo>
                      <a:pt x="180" y="305"/>
                    </a:lnTo>
                    <a:lnTo>
                      <a:pt x="154" y="308"/>
                    </a:lnTo>
                    <a:lnTo>
                      <a:pt x="126" y="305"/>
                    </a:lnTo>
                    <a:lnTo>
                      <a:pt x="100" y="299"/>
                    </a:lnTo>
                    <a:lnTo>
                      <a:pt x="77" y="287"/>
                    </a:lnTo>
                    <a:lnTo>
                      <a:pt x="55" y="272"/>
                    </a:lnTo>
                    <a:lnTo>
                      <a:pt x="35" y="253"/>
                    </a:lnTo>
                    <a:lnTo>
                      <a:pt x="19" y="231"/>
                    </a:lnTo>
                    <a:lnTo>
                      <a:pt x="9" y="207"/>
                    </a:lnTo>
                    <a:lnTo>
                      <a:pt x="1"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39" name="Rectangle 9"/>
              <p:cNvSpPr/>
              <p:nvPr/>
            </p:nvSpPr>
            <p:spPr>
              <a:xfrm>
                <a:off x="1283" y="1806"/>
                <a:ext cx="48"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1</a:t>
                </a:r>
                <a:endParaRPr lang="en-US" altLang="zh-CN" sz="4000" b="1" dirty="0">
                  <a:latin typeface="Times New Roman" panose="02020603050405020304" pitchFamily="18" charset="0"/>
                </a:endParaRPr>
              </a:p>
            </p:txBody>
          </p:sp>
          <p:sp>
            <p:nvSpPr>
              <p:cNvPr id="64540" name="Freeform 10"/>
              <p:cNvSpPr/>
              <p:nvPr/>
            </p:nvSpPr>
            <p:spPr>
              <a:xfrm>
                <a:off x="152" y="2709"/>
                <a:ext cx="154" cy="154"/>
              </a:xfrm>
              <a:custGeom>
                <a:avLst/>
                <a:gdLst/>
                <a:ahLst/>
                <a:cxnLst>
                  <a:cxn ang="0">
                    <a:pos x="0" y="38"/>
                  </a:cxn>
                  <a:cxn ang="0">
                    <a:pos x="1" y="32"/>
                  </a:cxn>
                  <a:cxn ang="0">
                    <a:pos x="3" y="25"/>
                  </a:cxn>
                  <a:cxn ang="0">
                    <a:pos x="6" y="19"/>
                  </a:cxn>
                  <a:cxn ang="0">
                    <a:pos x="9" y="14"/>
                  </a:cxn>
                  <a:cxn ang="0">
                    <a:pos x="14" y="9"/>
                  </a:cxn>
                  <a:cxn ang="0">
                    <a:pos x="20" y="5"/>
                  </a:cxn>
                  <a:cxn ang="0">
                    <a:pos x="26" y="2"/>
                  </a:cxn>
                  <a:cxn ang="0">
                    <a:pos x="32" y="0"/>
                  </a:cxn>
                  <a:cxn ang="0">
                    <a:pos x="39" y="0"/>
                  </a:cxn>
                  <a:cxn ang="0">
                    <a:pos x="46" y="0"/>
                  </a:cxn>
                  <a:cxn ang="0">
                    <a:pos x="52" y="2"/>
                  </a:cxn>
                  <a:cxn ang="0">
                    <a:pos x="58" y="5"/>
                  </a:cxn>
                  <a:cxn ang="0">
                    <a:pos x="64" y="9"/>
                  </a:cxn>
                  <a:cxn ang="0">
                    <a:pos x="69" y="14"/>
                  </a:cxn>
                  <a:cxn ang="0">
                    <a:pos x="72" y="19"/>
                  </a:cxn>
                  <a:cxn ang="0">
                    <a:pos x="75" y="25"/>
                  </a:cxn>
                  <a:cxn ang="0">
                    <a:pos x="77" y="32"/>
                  </a:cxn>
                  <a:cxn ang="0">
                    <a:pos x="77" y="38"/>
                  </a:cxn>
                  <a:cxn ang="0">
                    <a:pos x="77" y="45"/>
                  </a:cxn>
                  <a:cxn ang="0">
                    <a:pos x="75" y="52"/>
                  </a:cxn>
                  <a:cxn ang="0">
                    <a:pos x="72" y="57"/>
                  </a:cxn>
                  <a:cxn ang="0">
                    <a:pos x="69" y="63"/>
                  </a:cxn>
                  <a:cxn ang="0">
                    <a:pos x="64" y="68"/>
                  </a:cxn>
                  <a:cxn ang="0">
                    <a:pos x="58" y="72"/>
                  </a:cxn>
                  <a:cxn ang="0">
                    <a:pos x="52" y="74"/>
                  </a:cxn>
                  <a:cxn ang="0">
                    <a:pos x="46" y="76"/>
                  </a:cxn>
                  <a:cxn ang="0">
                    <a:pos x="39" y="77"/>
                  </a:cxn>
                  <a:cxn ang="0">
                    <a:pos x="32" y="76"/>
                  </a:cxn>
                  <a:cxn ang="0">
                    <a:pos x="26" y="74"/>
                  </a:cxn>
                  <a:cxn ang="0">
                    <a:pos x="20" y="72"/>
                  </a:cxn>
                  <a:cxn ang="0">
                    <a:pos x="14" y="68"/>
                  </a:cxn>
                  <a:cxn ang="0">
                    <a:pos x="9" y="63"/>
                  </a:cxn>
                  <a:cxn ang="0">
                    <a:pos x="6" y="57"/>
                  </a:cxn>
                  <a:cxn ang="0">
                    <a:pos x="3" y="52"/>
                  </a:cxn>
                  <a:cxn ang="0">
                    <a:pos x="1" y="45"/>
                  </a:cxn>
                  <a:cxn ang="0">
                    <a:pos x="0" y="38"/>
                  </a:cxn>
                </a:cxnLst>
                <a:pathLst>
                  <a:path w="308" h="309">
                    <a:moveTo>
                      <a:pt x="0" y="154"/>
                    </a:moveTo>
                    <a:lnTo>
                      <a:pt x="2" y="128"/>
                    </a:lnTo>
                    <a:lnTo>
                      <a:pt x="9" y="102"/>
                    </a:lnTo>
                    <a:lnTo>
                      <a:pt x="21" y="77"/>
                    </a:lnTo>
                    <a:lnTo>
                      <a:pt x="36" y="56"/>
                    </a:lnTo>
                    <a:lnTo>
                      <a:pt x="55" y="37"/>
                    </a:lnTo>
                    <a:lnTo>
                      <a:pt x="77" y="21"/>
                    </a:lnTo>
                    <a:lnTo>
                      <a:pt x="102" y="9"/>
                    </a:lnTo>
                    <a:lnTo>
                      <a:pt x="128" y="3"/>
                    </a:lnTo>
                    <a:lnTo>
                      <a:pt x="154" y="0"/>
                    </a:lnTo>
                    <a:lnTo>
                      <a:pt x="181" y="3"/>
                    </a:lnTo>
                    <a:lnTo>
                      <a:pt x="207" y="9"/>
                    </a:lnTo>
                    <a:lnTo>
                      <a:pt x="231" y="21"/>
                    </a:lnTo>
                    <a:lnTo>
                      <a:pt x="253" y="37"/>
                    </a:lnTo>
                    <a:lnTo>
                      <a:pt x="273" y="56"/>
                    </a:lnTo>
                    <a:lnTo>
                      <a:pt x="287" y="77"/>
                    </a:lnTo>
                    <a:lnTo>
                      <a:pt x="299" y="102"/>
                    </a:lnTo>
                    <a:lnTo>
                      <a:pt x="305" y="128"/>
                    </a:lnTo>
                    <a:lnTo>
                      <a:pt x="308" y="154"/>
                    </a:lnTo>
                    <a:lnTo>
                      <a:pt x="305" y="181"/>
                    </a:lnTo>
                    <a:lnTo>
                      <a:pt x="299" y="208"/>
                    </a:lnTo>
                    <a:lnTo>
                      <a:pt x="287" y="231"/>
                    </a:lnTo>
                    <a:lnTo>
                      <a:pt x="273" y="253"/>
                    </a:lnTo>
                    <a:lnTo>
                      <a:pt x="253" y="273"/>
                    </a:lnTo>
                    <a:lnTo>
                      <a:pt x="231" y="288"/>
                    </a:lnTo>
                    <a:lnTo>
                      <a:pt x="207" y="299"/>
                    </a:lnTo>
                    <a:lnTo>
                      <a:pt x="181" y="307"/>
                    </a:lnTo>
                    <a:lnTo>
                      <a:pt x="154" y="309"/>
                    </a:lnTo>
                    <a:lnTo>
                      <a:pt x="128" y="307"/>
                    </a:lnTo>
                    <a:lnTo>
                      <a:pt x="102" y="299"/>
                    </a:lnTo>
                    <a:lnTo>
                      <a:pt x="77" y="288"/>
                    </a:lnTo>
                    <a:lnTo>
                      <a:pt x="55" y="273"/>
                    </a:lnTo>
                    <a:lnTo>
                      <a:pt x="36" y="253"/>
                    </a:lnTo>
                    <a:lnTo>
                      <a:pt x="21" y="231"/>
                    </a:lnTo>
                    <a:lnTo>
                      <a:pt x="9" y="208"/>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41" name="Rectangle 11"/>
              <p:cNvSpPr/>
              <p:nvPr/>
            </p:nvSpPr>
            <p:spPr>
              <a:xfrm>
                <a:off x="204" y="2731"/>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8</a:t>
                </a:r>
                <a:endParaRPr lang="en-US" altLang="zh-CN" sz="4000" b="1" dirty="0">
                  <a:latin typeface="Times New Roman" panose="02020603050405020304" pitchFamily="18" charset="0"/>
                </a:endParaRPr>
              </a:p>
            </p:txBody>
          </p:sp>
          <p:sp>
            <p:nvSpPr>
              <p:cNvPr id="64542" name="Freeform 12"/>
              <p:cNvSpPr/>
              <p:nvPr/>
            </p:nvSpPr>
            <p:spPr>
              <a:xfrm>
                <a:off x="460" y="2709"/>
                <a:ext cx="155" cy="154"/>
              </a:xfrm>
              <a:custGeom>
                <a:avLst/>
                <a:gdLst/>
                <a:ahLst/>
                <a:cxnLst>
                  <a:cxn ang="0">
                    <a:pos x="0" y="38"/>
                  </a:cxn>
                  <a:cxn ang="0">
                    <a:pos x="1" y="32"/>
                  </a:cxn>
                  <a:cxn ang="0">
                    <a:pos x="3" y="25"/>
                  </a:cxn>
                  <a:cxn ang="0">
                    <a:pos x="6" y="19"/>
                  </a:cxn>
                  <a:cxn ang="0">
                    <a:pos x="10" y="14"/>
                  </a:cxn>
                  <a:cxn ang="0">
                    <a:pos x="14" y="9"/>
                  </a:cxn>
                  <a:cxn ang="0">
                    <a:pos x="20" y="5"/>
                  </a:cxn>
                  <a:cxn ang="0">
                    <a:pos x="26" y="2"/>
                  </a:cxn>
                  <a:cxn ang="0">
                    <a:pos x="32" y="0"/>
                  </a:cxn>
                  <a:cxn ang="0">
                    <a:pos x="39" y="0"/>
                  </a:cxn>
                  <a:cxn ang="0">
                    <a:pos x="46" y="0"/>
                  </a:cxn>
                  <a:cxn ang="0">
                    <a:pos x="52" y="2"/>
                  </a:cxn>
                  <a:cxn ang="0">
                    <a:pos x="59" y="5"/>
                  </a:cxn>
                  <a:cxn ang="0">
                    <a:pos x="64" y="9"/>
                  </a:cxn>
                  <a:cxn ang="0">
                    <a:pos x="69" y="14"/>
                  </a:cxn>
                  <a:cxn ang="0">
                    <a:pos x="73" y="19"/>
                  </a:cxn>
                  <a:cxn ang="0">
                    <a:pos x="75" y="25"/>
                  </a:cxn>
                  <a:cxn ang="0">
                    <a:pos x="77" y="32"/>
                  </a:cxn>
                  <a:cxn ang="0">
                    <a:pos x="78" y="38"/>
                  </a:cxn>
                  <a:cxn ang="0">
                    <a:pos x="77" y="45"/>
                  </a:cxn>
                  <a:cxn ang="0">
                    <a:pos x="75" y="52"/>
                  </a:cxn>
                  <a:cxn ang="0">
                    <a:pos x="73" y="57"/>
                  </a:cxn>
                  <a:cxn ang="0">
                    <a:pos x="69" y="63"/>
                  </a:cxn>
                  <a:cxn ang="0">
                    <a:pos x="64" y="68"/>
                  </a:cxn>
                  <a:cxn ang="0">
                    <a:pos x="59" y="72"/>
                  </a:cxn>
                  <a:cxn ang="0">
                    <a:pos x="52" y="74"/>
                  </a:cxn>
                  <a:cxn ang="0">
                    <a:pos x="46" y="76"/>
                  </a:cxn>
                  <a:cxn ang="0">
                    <a:pos x="39" y="77"/>
                  </a:cxn>
                  <a:cxn ang="0">
                    <a:pos x="32" y="76"/>
                  </a:cxn>
                  <a:cxn ang="0">
                    <a:pos x="26" y="74"/>
                  </a:cxn>
                  <a:cxn ang="0">
                    <a:pos x="20" y="72"/>
                  </a:cxn>
                  <a:cxn ang="0">
                    <a:pos x="14" y="68"/>
                  </a:cxn>
                  <a:cxn ang="0">
                    <a:pos x="10" y="63"/>
                  </a:cxn>
                  <a:cxn ang="0">
                    <a:pos x="6" y="57"/>
                  </a:cxn>
                  <a:cxn ang="0">
                    <a:pos x="3" y="52"/>
                  </a:cxn>
                  <a:cxn ang="0">
                    <a:pos x="1" y="45"/>
                  </a:cxn>
                  <a:cxn ang="0">
                    <a:pos x="0" y="38"/>
                  </a:cxn>
                </a:cxnLst>
                <a:pathLst>
                  <a:path w="310" h="309">
                    <a:moveTo>
                      <a:pt x="0" y="154"/>
                    </a:moveTo>
                    <a:lnTo>
                      <a:pt x="3" y="128"/>
                    </a:lnTo>
                    <a:lnTo>
                      <a:pt x="11" y="102"/>
                    </a:lnTo>
                    <a:lnTo>
                      <a:pt x="21" y="77"/>
                    </a:lnTo>
                    <a:lnTo>
                      <a:pt x="37" y="56"/>
                    </a:lnTo>
                    <a:lnTo>
                      <a:pt x="56" y="37"/>
                    </a:lnTo>
                    <a:lnTo>
                      <a:pt x="77" y="21"/>
                    </a:lnTo>
                    <a:lnTo>
                      <a:pt x="102" y="9"/>
                    </a:lnTo>
                    <a:lnTo>
                      <a:pt x="128" y="3"/>
                    </a:lnTo>
                    <a:lnTo>
                      <a:pt x="155" y="0"/>
                    </a:lnTo>
                    <a:lnTo>
                      <a:pt x="182" y="3"/>
                    </a:lnTo>
                    <a:lnTo>
                      <a:pt x="208" y="9"/>
                    </a:lnTo>
                    <a:lnTo>
                      <a:pt x="233" y="21"/>
                    </a:lnTo>
                    <a:lnTo>
                      <a:pt x="253" y="37"/>
                    </a:lnTo>
                    <a:lnTo>
                      <a:pt x="273" y="56"/>
                    </a:lnTo>
                    <a:lnTo>
                      <a:pt x="289" y="77"/>
                    </a:lnTo>
                    <a:lnTo>
                      <a:pt x="300" y="102"/>
                    </a:lnTo>
                    <a:lnTo>
                      <a:pt x="307" y="128"/>
                    </a:lnTo>
                    <a:lnTo>
                      <a:pt x="310" y="154"/>
                    </a:lnTo>
                    <a:lnTo>
                      <a:pt x="307" y="181"/>
                    </a:lnTo>
                    <a:lnTo>
                      <a:pt x="300" y="208"/>
                    </a:lnTo>
                    <a:lnTo>
                      <a:pt x="289" y="231"/>
                    </a:lnTo>
                    <a:lnTo>
                      <a:pt x="273" y="253"/>
                    </a:lnTo>
                    <a:lnTo>
                      <a:pt x="253" y="273"/>
                    </a:lnTo>
                    <a:lnTo>
                      <a:pt x="233" y="288"/>
                    </a:lnTo>
                    <a:lnTo>
                      <a:pt x="208" y="299"/>
                    </a:lnTo>
                    <a:lnTo>
                      <a:pt x="182" y="307"/>
                    </a:lnTo>
                    <a:lnTo>
                      <a:pt x="155" y="309"/>
                    </a:lnTo>
                    <a:lnTo>
                      <a:pt x="128" y="307"/>
                    </a:lnTo>
                    <a:lnTo>
                      <a:pt x="102" y="299"/>
                    </a:lnTo>
                    <a:lnTo>
                      <a:pt x="77" y="288"/>
                    </a:lnTo>
                    <a:lnTo>
                      <a:pt x="56" y="273"/>
                    </a:lnTo>
                    <a:lnTo>
                      <a:pt x="37" y="253"/>
                    </a:lnTo>
                    <a:lnTo>
                      <a:pt x="21" y="231"/>
                    </a:lnTo>
                    <a:lnTo>
                      <a:pt x="11" y="208"/>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43" name="Rectangle 13"/>
              <p:cNvSpPr/>
              <p:nvPr/>
            </p:nvSpPr>
            <p:spPr>
              <a:xfrm>
                <a:off x="513" y="2731"/>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9</a:t>
                </a:r>
                <a:endParaRPr lang="en-US" altLang="zh-CN" sz="4000" b="1" dirty="0">
                  <a:latin typeface="Times New Roman" panose="02020603050405020304" pitchFamily="18" charset="0"/>
                </a:endParaRPr>
              </a:p>
            </p:txBody>
          </p:sp>
          <p:sp>
            <p:nvSpPr>
              <p:cNvPr id="64544" name="Freeform 14"/>
              <p:cNvSpPr/>
              <p:nvPr/>
            </p:nvSpPr>
            <p:spPr>
              <a:xfrm>
                <a:off x="769" y="2709"/>
                <a:ext cx="154" cy="154"/>
              </a:xfrm>
              <a:custGeom>
                <a:avLst/>
                <a:gdLst/>
                <a:ahLst/>
                <a:cxnLst>
                  <a:cxn ang="0">
                    <a:pos x="0" y="38"/>
                  </a:cxn>
                  <a:cxn ang="0">
                    <a:pos x="1" y="32"/>
                  </a:cxn>
                  <a:cxn ang="0">
                    <a:pos x="3" y="25"/>
                  </a:cxn>
                  <a:cxn ang="0">
                    <a:pos x="6" y="19"/>
                  </a:cxn>
                  <a:cxn ang="0">
                    <a:pos x="9" y="14"/>
                  </a:cxn>
                  <a:cxn ang="0">
                    <a:pos x="14" y="9"/>
                  </a:cxn>
                  <a:cxn ang="0">
                    <a:pos x="20" y="5"/>
                  </a:cxn>
                  <a:cxn ang="0">
                    <a:pos x="26" y="2"/>
                  </a:cxn>
                  <a:cxn ang="0">
                    <a:pos x="32" y="0"/>
                  </a:cxn>
                  <a:cxn ang="0">
                    <a:pos x="39" y="0"/>
                  </a:cxn>
                  <a:cxn ang="0">
                    <a:pos x="46" y="0"/>
                  </a:cxn>
                  <a:cxn ang="0">
                    <a:pos x="52" y="2"/>
                  </a:cxn>
                  <a:cxn ang="0">
                    <a:pos x="58" y="5"/>
                  </a:cxn>
                  <a:cxn ang="0">
                    <a:pos x="64" y="9"/>
                  </a:cxn>
                  <a:cxn ang="0">
                    <a:pos x="68" y="14"/>
                  </a:cxn>
                  <a:cxn ang="0">
                    <a:pos x="72" y="19"/>
                  </a:cxn>
                  <a:cxn ang="0">
                    <a:pos x="75" y="25"/>
                  </a:cxn>
                  <a:cxn ang="0">
                    <a:pos x="77" y="32"/>
                  </a:cxn>
                  <a:cxn ang="0">
                    <a:pos x="77" y="38"/>
                  </a:cxn>
                  <a:cxn ang="0">
                    <a:pos x="77" y="45"/>
                  </a:cxn>
                  <a:cxn ang="0">
                    <a:pos x="75" y="52"/>
                  </a:cxn>
                  <a:cxn ang="0">
                    <a:pos x="72" y="57"/>
                  </a:cxn>
                  <a:cxn ang="0">
                    <a:pos x="68" y="63"/>
                  </a:cxn>
                  <a:cxn ang="0">
                    <a:pos x="64" y="68"/>
                  </a:cxn>
                  <a:cxn ang="0">
                    <a:pos x="58" y="72"/>
                  </a:cxn>
                  <a:cxn ang="0">
                    <a:pos x="52" y="74"/>
                  </a:cxn>
                  <a:cxn ang="0">
                    <a:pos x="46" y="76"/>
                  </a:cxn>
                  <a:cxn ang="0">
                    <a:pos x="39" y="77"/>
                  </a:cxn>
                  <a:cxn ang="0">
                    <a:pos x="32" y="76"/>
                  </a:cxn>
                  <a:cxn ang="0">
                    <a:pos x="26" y="74"/>
                  </a:cxn>
                  <a:cxn ang="0">
                    <a:pos x="20" y="72"/>
                  </a:cxn>
                  <a:cxn ang="0">
                    <a:pos x="14" y="68"/>
                  </a:cxn>
                  <a:cxn ang="0">
                    <a:pos x="9" y="63"/>
                  </a:cxn>
                  <a:cxn ang="0">
                    <a:pos x="6" y="57"/>
                  </a:cxn>
                  <a:cxn ang="0">
                    <a:pos x="3" y="52"/>
                  </a:cxn>
                  <a:cxn ang="0">
                    <a:pos x="1" y="45"/>
                  </a:cxn>
                  <a:cxn ang="0">
                    <a:pos x="0" y="38"/>
                  </a:cxn>
                </a:cxnLst>
                <a:pathLst>
                  <a:path w="308" h="309">
                    <a:moveTo>
                      <a:pt x="0" y="154"/>
                    </a:moveTo>
                    <a:lnTo>
                      <a:pt x="2" y="128"/>
                    </a:lnTo>
                    <a:lnTo>
                      <a:pt x="9" y="102"/>
                    </a:lnTo>
                    <a:lnTo>
                      <a:pt x="21" y="77"/>
                    </a:lnTo>
                    <a:lnTo>
                      <a:pt x="36" y="56"/>
                    </a:lnTo>
                    <a:lnTo>
                      <a:pt x="55" y="37"/>
                    </a:lnTo>
                    <a:lnTo>
                      <a:pt x="77" y="21"/>
                    </a:lnTo>
                    <a:lnTo>
                      <a:pt x="102" y="9"/>
                    </a:lnTo>
                    <a:lnTo>
                      <a:pt x="126" y="3"/>
                    </a:lnTo>
                    <a:lnTo>
                      <a:pt x="154" y="0"/>
                    </a:lnTo>
                    <a:lnTo>
                      <a:pt x="181" y="3"/>
                    </a:lnTo>
                    <a:lnTo>
                      <a:pt x="206" y="9"/>
                    </a:lnTo>
                    <a:lnTo>
                      <a:pt x="231" y="21"/>
                    </a:lnTo>
                    <a:lnTo>
                      <a:pt x="253" y="37"/>
                    </a:lnTo>
                    <a:lnTo>
                      <a:pt x="271" y="56"/>
                    </a:lnTo>
                    <a:lnTo>
                      <a:pt x="287" y="77"/>
                    </a:lnTo>
                    <a:lnTo>
                      <a:pt x="299" y="102"/>
                    </a:lnTo>
                    <a:lnTo>
                      <a:pt x="305" y="128"/>
                    </a:lnTo>
                    <a:lnTo>
                      <a:pt x="308" y="154"/>
                    </a:lnTo>
                    <a:lnTo>
                      <a:pt x="305" y="181"/>
                    </a:lnTo>
                    <a:lnTo>
                      <a:pt x="299" y="208"/>
                    </a:lnTo>
                    <a:lnTo>
                      <a:pt x="287" y="231"/>
                    </a:lnTo>
                    <a:lnTo>
                      <a:pt x="271" y="253"/>
                    </a:lnTo>
                    <a:lnTo>
                      <a:pt x="253" y="273"/>
                    </a:lnTo>
                    <a:lnTo>
                      <a:pt x="231" y="288"/>
                    </a:lnTo>
                    <a:lnTo>
                      <a:pt x="206" y="299"/>
                    </a:lnTo>
                    <a:lnTo>
                      <a:pt x="181" y="307"/>
                    </a:lnTo>
                    <a:lnTo>
                      <a:pt x="154" y="309"/>
                    </a:lnTo>
                    <a:lnTo>
                      <a:pt x="126" y="307"/>
                    </a:lnTo>
                    <a:lnTo>
                      <a:pt x="102" y="299"/>
                    </a:lnTo>
                    <a:lnTo>
                      <a:pt x="77" y="288"/>
                    </a:lnTo>
                    <a:lnTo>
                      <a:pt x="55" y="273"/>
                    </a:lnTo>
                    <a:lnTo>
                      <a:pt x="36" y="253"/>
                    </a:lnTo>
                    <a:lnTo>
                      <a:pt x="21" y="231"/>
                    </a:lnTo>
                    <a:lnTo>
                      <a:pt x="9" y="208"/>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45" name="Rectangle 15"/>
              <p:cNvSpPr/>
              <p:nvPr/>
            </p:nvSpPr>
            <p:spPr>
              <a:xfrm>
                <a:off x="798" y="2731"/>
                <a:ext cx="94"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10</a:t>
                </a:r>
                <a:endParaRPr lang="en-US" altLang="zh-CN" sz="4000" b="1" dirty="0">
                  <a:latin typeface="Times New Roman" panose="02020603050405020304" pitchFamily="18" charset="0"/>
                </a:endParaRPr>
              </a:p>
            </p:txBody>
          </p:sp>
          <p:sp>
            <p:nvSpPr>
              <p:cNvPr id="64546" name="Freeform 20"/>
              <p:cNvSpPr/>
              <p:nvPr/>
            </p:nvSpPr>
            <p:spPr>
              <a:xfrm>
                <a:off x="306" y="2401"/>
                <a:ext cx="154" cy="154"/>
              </a:xfrm>
              <a:custGeom>
                <a:avLst/>
                <a:gdLst/>
                <a:ahLst/>
                <a:cxnLst>
                  <a:cxn ang="0">
                    <a:pos x="0" y="39"/>
                  </a:cxn>
                  <a:cxn ang="0">
                    <a:pos x="1" y="32"/>
                  </a:cxn>
                  <a:cxn ang="0">
                    <a:pos x="3" y="26"/>
                  </a:cxn>
                  <a:cxn ang="0">
                    <a:pos x="6" y="20"/>
                  </a:cxn>
                  <a:cxn ang="0">
                    <a:pos x="9" y="14"/>
                  </a:cxn>
                  <a:cxn ang="0">
                    <a:pos x="14" y="10"/>
                  </a:cxn>
                  <a:cxn ang="0">
                    <a:pos x="20" y="6"/>
                  </a:cxn>
                  <a:cxn ang="0">
                    <a:pos x="26" y="3"/>
                  </a:cxn>
                  <a:cxn ang="0">
                    <a:pos x="32" y="1"/>
                  </a:cxn>
                  <a:cxn ang="0">
                    <a:pos x="39" y="0"/>
                  </a:cxn>
                  <a:cxn ang="0">
                    <a:pos x="46" y="1"/>
                  </a:cxn>
                  <a:cxn ang="0">
                    <a:pos x="52" y="3"/>
                  </a:cxn>
                  <a:cxn ang="0">
                    <a:pos x="58" y="6"/>
                  </a:cxn>
                  <a:cxn ang="0">
                    <a:pos x="64" y="10"/>
                  </a:cxn>
                  <a:cxn ang="0">
                    <a:pos x="69" y="14"/>
                  </a:cxn>
                  <a:cxn ang="0">
                    <a:pos x="72" y="20"/>
                  </a:cxn>
                  <a:cxn ang="0">
                    <a:pos x="75" y="26"/>
                  </a:cxn>
                  <a:cxn ang="0">
                    <a:pos x="77" y="32"/>
                  </a:cxn>
                  <a:cxn ang="0">
                    <a:pos x="77" y="39"/>
                  </a:cxn>
                  <a:cxn ang="0">
                    <a:pos x="77" y="46"/>
                  </a:cxn>
                  <a:cxn ang="0">
                    <a:pos x="75" y="52"/>
                  </a:cxn>
                  <a:cxn ang="0">
                    <a:pos x="72" y="58"/>
                  </a:cxn>
                  <a:cxn ang="0">
                    <a:pos x="69" y="64"/>
                  </a:cxn>
                  <a:cxn ang="0">
                    <a:pos x="64" y="68"/>
                  </a:cxn>
                  <a:cxn ang="0">
                    <a:pos x="58" y="72"/>
                  </a:cxn>
                  <a:cxn ang="0">
                    <a:pos x="52" y="75"/>
                  </a:cxn>
                  <a:cxn ang="0">
                    <a:pos x="46" y="77"/>
                  </a:cxn>
                  <a:cxn ang="0">
                    <a:pos x="39" y="77"/>
                  </a:cxn>
                  <a:cxn ang="0">
                    <a:pos x="32" y="77"/>
                  </a:cxn>
                  <a:cxn ang="0">
                    <a:pos x="26" y="75"/>
                  </a:cxn>
                  <a:cxn ang="0">
                    <a:pos x="20" y="72"/>
                  </a:cxn>
                  <a:cxn ang="0">
                    <a:pos x="14" y="68"/>
                  </a:cxn>
                  <a:cxn ang="0">
                    <a:pos x="9" y="64"/>
                  </a:cxn>
                  <a:cxn ang="0">
                    <a:pos x="6" y="58"/>
                  </a:cxn>
                  <a:cxn ang="0">
                    <a:pos x="3" y="52"/>
                  </a:cxn>
                  <a:cxn ang="0">
                    <a:pos x="1" y="46"/>
                  </a:cxn>
                  <a:cxn ang="0">
                    <a:pos x="0" y="39"/>
                  </a:cxn>
                </a:cxnLst>
                <a:pathLst>
                  <a:path w="308" h="308">
                    <a:moveTo>
                      <a:pt x="0" y="154"/>
                    </a:moveTo>
                    <a:lnTo>
                      <a:pt x="2" y="127"/>
                    </a:lnTo>
                    <a:lnTo>
                      <a:pt x="9" y="102"/>
                    </a:lnTo>
                    <a:lnTo>
                      <a:pt x="21" y="77"/>
                    </a:lnTo>
                    <a:lnTo>
                      <a:pt x="36" y="55"/>
                    </a:lnTo>
                    <a:lnTo>
                      <a:pt x="55" y="37"/>
                    </a:lnTo>
                    <a:lnTo>
                      <a:pt x="77" y="21"/>
                    </a:lnTo>
                    <a:lnTo>
                      <a:pt x="102" y="9"/>
                    </a:lnTo>
                    <a:lnTo>
                      <a:pt x="128" y="3"/>
                    </a:lnTo>
                    <a:lnTo>
                      <a:pt x="154" y="0"/>
                    </a:lnTo>
                    <a:lnTo>
                      <a:pt x="181" y="3"/>
                    </a:lnTo>
                    <a:lnTo>
                      <a:pt x="208" y="9"/>
                    </a:lnTo>
                    <a:lnTo>
                      <a:pt x="231" y="21"/>
                    </a:lnTo>
                    <a:lnTo>
                      <a:pt x="253" y="37"/>
                    </a:lnTo>
                    <a:lnTo>
                      <a:pt x="273" y="55"/>
                    </a:lnTo>
                    <a:lnTo>
                      <a:pt x="288" y="77"/>
                    </a:lnTo>
                    <a:lnTo>
                      <a:pt x="299" y="102"/>
                    </a:lnTo>
                    <a:lnTo>
                      <a:pt x="307" y="127"/>
                    </a:lnTo>
                    <a:lnTo>
                      <a:pt x="308" y="154"/>
                    </a:lnTo>
                    <a:lnTo>
                      <a:pt x="307" y="181"/>
                    </a:lnTo>
                    <a:lnTo>
                      <a:pt x="299" y="206"/>
                    </a:lnTo>
                    <a:lnTo>
                      <a:pt x="288" y="231"/>
                    </a:lnTo>
                    <a:lnTo>
                      <a:pt x="273" y="253"/>
                    </a:lnTo>
                    <a:lnTo>
                      <a:pt x="253" y="271"/>
                    </a:lnTo>
                    <a:lnTo>
                      <a:pt x="231" y="287"/>
                    </a:lnTo>
                    <a:lnTo>
                      <a:pt x="208" y="299"/>
                    </a:lnTo>
                    <a:lnTo>
                      <a:pt x="181" y="305"/>
                    </a:lnTo>
                    <a:lnTo>
                      <a:pt x="154" y="308"/>
                    </a:lnTo>
                    <a:lnTo>
                      <a:pt x="128" y="305"/>
                    </a:lnTo>
                    <a:lnTo>
                      <a:pt x="102" y="299"/>
                    </a:lnTo>
                    <a:lnTo>
                      <a:pt x="77" y="287"/>
                    </a:lnTo>
                    <a:lnTo>
                      <a:pt x="55" y="271"/>
                    </a:lnTo>
                    <a:lnTo>
                      <a:pt x="36" y="253"/>
                    </a:lnTo>
                    <a:lnTo>
                      <a:pt x="21" y="231"/>
                    </a:lnTo>
                    <a:lnTo>
                      <a:pt x="9" y="206"/>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47" name="Rectangle 21"/>
              <p:cNvSpPr/>
              <p:nvPr/>
            </p:nvSpPr>
            <p:spPr>
              <a:xfrm>
                <a:off x="359" y="2423"/>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4</a:t>
                </a:r>
                <a:endParaRPr lang="en-US" altLang="zh-CN" sz="4000" b="1" dirty="0">
                  <a:latin typeface="Times New Roman" panose="02020603050405020304" pitchFamily="18" charset="0"/>
                </a:endParaRPr>
              </a:p>
            </p:txBody>
          </p:sp>
          <p:sp>
            <p:nvSpPr>
              <p:cNvPr id="64548" name="Freeform 22"/>
              <p:cNvSpPr/>
              <p:nvPr/>
            </p:nvSpPr>
            <p:spPr>
              <a:xfrm>
                <a:off x="923" y="2401"/>
                <a:ext cx="154" cy="154"/>
              </a:xfrm>
              <a:custGeom>
                <a:avLst/>
                <a:gdLst/>
                <a:ahLst/>
                <a:cxnLst>
                  <a:cxn ang="0">
                    <a:pos x="0" y="39"/>
                  </a:cxn>
                  <a:cxn ang="0">
                    <a:pos x="1" y="32"/>
                  </a:cxn>
                  <a:cxn ang="0">
                    <a:pos x="3" y="26"/>
                  </a:cxn>
                  <a:cxn ang="0">
                    <a:pos x="6" y="20"/>
                  </a:cxn>
                  <a:cxn ang="0">
                    <a:pos x="10" y="14"/>
                  </a:cxn>
                  <a:cxn ang="0">
                    <a:pos x="14" y="10"/>
                  </a:cxn>
                  <a:cxn ang="0">
                    <a:pos x="20" y="6"/>
                  </a:cxn>
                  <a:cxn ang="0">
                    <a:pos x="26" y="3"/>
                  </a:cxn>
                  <a:cxn ang="0">
                    <a:pos x="32" y="1"/>
                  </a:cxn>
                  <a:cxn ang="0">
                    <a:pos x="39" y="0"/>
                  </a:cxn>
                  <a:cxn ang="0">
                    <a:pos x="46" y="1"/>
                  </a:cxn>
                  <a:cxn ang="0">
                    <a:pos x="52" y="3"/>
                  </a:cxn>
                  <a:cxn ang="0">
                    <a:pos x="58" y="6"/>
                  </a:cxn>
                  <a:cxn ang="0">
                    <a:pos x="64" y="10"/>
                  </a:cxn>
                  <a:cxn ang="0">
                    <a:pos x="69" y="14"/>
                  </a:cxn>
                  <a:cxn ang="0">
                    <a:pos x="72" y="20"/>
                  </a:cxn>
                  <a:cxn ang="0">
                    <a:pos x="75" y="26"/>
                  </a:cxn>
                  <a:cxn ang="0">
                    <a:pos x="77" y="32"/>
                  </a:cxn>
                  <a:cxn ang="0">
                    <a:pos x="77" y="39"/>
                  </a:cxn>
                  <a:cxn ang="0">
                    <a:pos x="77" y="46"/>
                  </a:cxn>
                  <a:cxn ang="0">
                    <a:pos x="75" y="52"/>
                  </a:cxn>
                  <a:cxn ang="0">
                    <a:pos x="72" y="58"/>
                  </a:cxn>
                  <a:cxn ang="0">
                    <a:pos x="69" y="64"/>
                  </a:cxn>
                  <a:cxn ang="0">
                    <a:pos x="64" y="68"/>
                  </a:cxn>
                  <a:cxn ang="0">
                    <a:pos x="58" y="72"/>
                  </a:cxn>
                  <a:cxn ang="0">
                    <a:pos x="52" y="75"/>
                  </a:cxn>
                  <a:cxn ang="0">
                    <a:pos x="46" y="77"/>
                  </a:cxn>
                  <a:cxn ang="0">
                    <a:pos x="39" y="77"/>
                  </a:cxn>
                  <a:cxn ang="0">
                    <a:pos x="32" y="77"/>
                  </a:cxn>
                  <a:cxn ang="0">
                    <a:pos x="26" y="75"/>
                  </a:cxn>
                  <a:cxn ang="0">
                    <a:pos x="20" y="72"/>
                  </a:cxn>
                  <a:cxn ang="0">
                    <a:pos x="14" y="68"/>
                  </a:cxn>
                  <a:cxn ang="0">
                    <a:pos x="10" y="64"/>
                  </a:cxn>
                  <a:cxn ang="0">
                    <a:pos x="6" y="58"/>
                  </a:cxn>
                  <a:cxn ang="0">
                    <a:pos x="3" y="52"/>
                  </a:cxn>
                  <a:cxn ang="0">
                    <a:pos x="1" y="46"/>
                  </a:cxn>
                  <a:cxn ang="0">
                    <a:pos x="0" y="39"/>
                  </a:cxn>
                </a:cxnLst>
                <a:pathLst>
                  <a:path w="308" h="308">
                    <a:moveTo>
                      <a:pt x="0" y="154"/>
                    </a:moveTo>
                    <a:lnTo>
                      <a:pt x="3" y="127"/>
                    </a:lnTo>
                    <a:lnTo>
                      <a:pt x="9" y="102"/>
                    </a:lnTo>
                    <a:lnTo>
                      <a:pt x="21" y="77"/>
                    </a:lnTo>
                    <a:lnTo>
                      <a:pt x="37" y="55"/>
                    </a:lnTo>
                    <a:lnTo>
                      <a:pt x="55" y="37"/>
                    </a:lnTo>
                    <a:lnTo>
                      <a:pt x="77" y="21"/>
                    </a:lnTo>
                    <a:lnTo>
                      <a:pt x="102" y="9"/>
                    </a:lnTo>
                    <a:lnTo>
                      <a:pt x="128" y="3"/>
                    </a:lnTo>
                    <a:lnTo>
                      <a:pt x="154" y="0"/>
                    </a:lnTo>
                    <a:lnTo>
                      <a:pt x="181" y="3"/>
                    </a:lnTo>
                    <a:lnTo>
                      <a:pt x="208" y="9"/>
                    </a:lnTo>
                    <a:lnTo>
                      <a:pt x="231" y="21"/>
                    </a:lnTo>
                    <a:lnTo>
                      <a:pt x="253" y="37"/>
                    </a:lnTo>
                    <a:lnTo>
                      <a:pt x="273" y="55"/>
                    </a:lnTo>
                    <a:lnTo>
                      <a:pt x="287" y="77"/>
                    </a:lnTo>
                    <a:lnTo>
                      <a:pt x="299" y="102"/>
                    </a:lnTo>
                    <a:lnTo>
                      <a:pt x="307" y="127"/>
                    </a:lnTo>
                    <a:lnTo>
                      <a:pt x="308" y="154"/>
                    </a:lnTo>
                    <a:lnTo>
                      <a:pt x="307" y="181"/>
                    </a:lnTo>
                    <a:lnTo>
                      <a:pt x="299" y="206"/>
                    </a:lnTo>
                    <a:lnTo>
                      <a:pt x="287" y="231"/>
                    </a:lnTo>
                    <a:lnTo>
                      <a:pt x="273" y="253"/>
                    </a:lnTo>
                    <a:lnTo>
                      <a:pt x="253" y="271"/>
                    </a:lnTo>
                    <a:lnTo>
                      <a:pt x="231" y="287"/>
                    </a:lnTo>
                    <a:lnTo>
                      <a:pt x="208" y="299"/>
                    </a:lnTo>
                    <a:lnTo>
                      <a:pt x="181" y="305"/>
                    </a:lnTo>
                    <a:lnTo>
                      <a:pt x="154" y="308"/>
                    </a:lnTo>
                    <a:lnTo>
                      <a:pt x="128" y="305"/>
                    </a:lnTo>
                    <a:lnTo>
                      <a:pt x="102" y="299"/>
                    </a:lnTo>
                    <a:lnTo>
                      <a:pt x="77" y="287"/>
                    </a:lnTo>
                    <a:lnTo>
                      <a:pt x="55" y="271"/>
                    </a:lnTo>
                    <a:lnTo>
                      <a:pt x="37" y="253"/>
                    </a:lnTo>
                    <a:lnTo>
                      <a:pt x="21" y="231"/>
                    </a:lnTo>
                    <a:lnTo>
                      <a:pt x="9" y="206"/>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49" name="Rectangle 23"/>
              <p:cNvSpPr/>
              <p:nvPr/>
            </p:nvSpPr>
            <p:spPr>
              <a:xfrm>
                <a:off x="977" y="2423"/>
                <a:ext cx="46"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5</a:t>
                </a:r>
                <a:endParaRPr lang="en-US" altLang="zh-CN" sz="4000" b="1" dirty="0">
                  <a:latin typeface="Times New Roman" panose="02020603050405020304" pitchFamily="18" charset="0"/>
                </a:endParaRPr>
              </a:p>
            </p:txBody>
          </p:sp>
          <p:sp>
            <p:nvSpPr>
              <p:cNvPr id="64550" name="Freeform 24"/>
              <p:cNvSpPr/>
              <p:nvPr/>
            </p:nvSpPr>
            <p:spPr>
              <a:xfrm>
                <a:off x="615" y="2092"/>
                <a:ext cx="154" cy="154"/>
              </a:xfrm>
              <a:custGeom>
                <a:avLst/>
                <a:gdLst/>
                <a:ahLst/>
                <a:cxnLst>
                  <a:cxn ang="0">
                    <a:pos x="0" y="38"/>
                  </a:cxn>
                  <a:cxn ang="0">
                    <a:pos x="1" y="32"/>
                  </a:cxn>
                  <a:cxn ang="0">
                    <a:pos x="3" y="25"/>
                  </a:cxn>
                  <a:cxn ang="0">
                    <a:pos x="5" y="19"/>
                  </a:cxn>
                  <a:cxn ang="0">
                    <a:pos x="9" y="14"/>
                  </a:cxn>
                  <a:cxn ang="0">
                    <a:pos x="14" y="9"/>
                  </a:cxn>
                  <a:cxn ang="0">
                    <a:pos x="20" y="5"/>
                  </a:cxn>
                  <a:cxn ang="0">
                    <a:pos x="25" y="2"/>
                  </a:cxn>
                  <a:cxn ang="0">
                    <a:pos x="32" y="0"/>
                  </a:cxn>
                  <a:cxn ang="0">
                    <a:pos x="39" y="0"/>
                  </a:cxn>
                  <a:cxn ang="0">
                    <a:pos x="45" y="0"/>
                  </a:cxn>
                  <a:cxn ang="0">
                    <a:pos x="52" y="2"/>
                  </a:cxn>
                  <a:cxn ang="0">
                    <a:pos x="58" y="5"/>
                  </a:cxn>
                  <a:cxn ang="0">
                    <a:pos x="64" y="9"/>
                  </a:cxn>
                  <a:cxn ang="0">
                    <a:pos x="68" y="14"/>
                  </a:cxn>
                  <a:cxn ang="0">
                    <a:pos x="72" y="19"/>
                  </a:cxn>
                  <a:cxn ang="0">
                    <a:pos x="75" y="25"/>
                  </a:cxn>
                  <a:cxn ang="0">
                    <a:pos x="77" y="32"/>
                  </a:cxn>
                  <a:cxn ang="0">
                    <a:pos x="77" y="38"/>
                  </a:cxn>
                  <a:cxn ang="0">
                    <a:pos x="77" y="45"/>
                  </a:cxn>
                  <a:cxn ang="0">
                    <a:pos x="75" y="51"/>
                  </a:cxn>
                  <a:cxn ang="0">
                    <a:pos x="72" y="58"/>
                  </a:cxn>
                  <a:cxn ang="0">
                    <a:pos x="68" y="63"/>
                  </a:cxn>
                  <a:cxn ang="0">
                    <a:pos x="64" y="68"/>
                  </a:cxn>
                  <a:cxn ang="0">
                    <a:pos x="58" y="72"/>
                  </a:cxn>
                  <a:cxn ang="0">
                    <a:pos x="52" y="75"/>
                  </a:cxn>
                  <a:cxn ang="0">
                    <a:pos x="45" y="76"/>
                  </a:cxn>
                  <a:cxn ang="0">
                    <a:pos x="39" y="77"/>
                  </a:cxn>
                  <a:cxn ang="0">
                    <a:pos x="32" y="76"/>
                  </a:cxn>
                  <a:cxn ang="0">
                    <a:pos x="25" y="75"/>
                  </a:cxn>
                  <a:cxn ang="0">
                    <a:pos x="20" y="72"/>
                  </a:cxn>
                  <a:cxn ang="0">
                    <a:pos x="14" y="68"/>
                  </a:cxn>
                  <a:cxn ang="0">
                    <a:pos x="9" y="63"/>
                  </a:cxn>
                  <a:cxn ang="0">
                    <a:pos x="5" y="58"/>
                  </a:cxn>
                  <a:cxn ang="0">
                    <a:pos x="3" y="51"/>
                  </a:cxn>
                  <a:cxn ang="0">
                    <a:pos x="1" y="45"/>
                  </a:cxn>
                  <a:cxn ang="0">
                    <a:pos x="0" y="38"/>
                  </a:cxn>
                </a:cxnLst>
                <a:pathLst>
                  <a:path w="308" h="309">
                    <a:moveTo>
                      <a:pt x="0" y="155"/>
                    </a:moveTo>
                    <a:lnTo>
                      <a:pt x="1" y="128"/>
                    </a:lnTo>
                    <a:lnTo>
                      <a:pt x="9" y="101"/>
                    </a:lnTo>
                    <a:lnTo>
                      <a:pt x="19" y="77"/>
                    </a:lnTo>
                    <a:lnTo>
                      <a:pt x="35" y="56"/>
                    </a:lnTo>
                    <a:lnTo>
                      <a:pt x="54" y="36"/>
                    </a:lnTo>
                    <a:lnTo>
                      <a:pt x="77" y="21"/>
                    </a:lnTo>
                    <a:lnTo>
                      <a:pt x="100" y="10"/>
                    </a:lnTo>
                    <a:lnTo>
                      <a:pt x="126" y="2"/>
                    </a:lnTo>
                    <a:lnTo>
                      <a:pt x="154" y="0"/>
                    </a:lnTo>
                    <a:lnTo>
                      <a:pt x="180" y="2"/>
                    </a:lnTo>
                    <a:lnTo>
                      <a:pt x="206" y="10"/>
                    </a:lnTo>
                    <a:lnTo>
                      <a:pt x="231" y="21"/>
                    </a:lnTo>
                    <a:lnTo>
                      <a:pt x="253" y="36"/>
                    </a:lnTo>
                    <a:lnTo>
                      <a:pt x="271" y="56"/>
                    </a:lnTo>
                    <a:lnTo>
                      <a:pt x="287" y="77"/>
                    </a:lnTo>
                    <a:lnTo>
                      <a:pt x="299" y="101"/>
                    </a:lnTo>
                    <a:lnTo>
                      <a:pt x="305" y="128"/>
                    </a:lnTo>
                    <a:lnTo>
                      <a:pt x="308" y="155"/>
                    </a:lnTo>
                    <a:lnTo>
                      <a:pt x="305" y="181"/>
                    </a:lnTo>
                    <a:lnTo>
                      <a:pt x="299" y="207"/>
                    </a:lnTo>
                    <a:lnTo>
                      <a:pt x="287" y="232"/>
                    </a:lnTo>
                    <a:lnTo>
                      <a:pt x="271" y="253"/>
                    </a:lnTo>
                    <a:lnTo>
                      <a:pt x="253" y="272"/>
                    </a:lnTo>
                    <a:lnTo>
                      <a:pt x="231" y="288"/>
                    </a:lnTo>
                    <a:lnTo>
                      <a:pt x="206" y="300"/>
                    </a:lnTo>
                    <a:lnTo>
                      <a:pt x="180" y="306"/>
                    </a:lnTo>
                    <a:lnTo>
                      <a:pt x="154" y="309"/>
                    </a:lnTo>
                    <a:lnTo>
                      <a:pt x="126" y="306"/>
                    </a:lnTo>
                    <a:lnTo>
                      <a:pt x="100" y="300"/>
                    </a:lnTo>
                    <a:lnTo>
                      <a:pt x="77" y="288"/>
                    </a:lnTo>
                    <a:lnTo>
                      <a:pt x="54" y="272"/>
                    </a:lnTo>
                    <a:lnTo>
                      <a:pt x="35" y="253"/>
                    </a:lnTo>
                    <a:lnTo>
                      <a:pt x="19" y="232"/>
                    </a:lnTo>
                    <a:lnTo>
                      <a:pt x="9" y="207"/>
                    </a:lnTo>
                    <a:lnTo>
                      <a:pt x="1" y="181"/>
                    </a:lnTo>
                    <a:lnTo>
                      <a:pt x="0" y="155"/>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51" name="Rectangle 25"/>
              <p:cNvSpPr/>
              <p:nvPr/>
            </p:nvSpPr>
            <p:spPr>
              <a:xfrm>
                <a:off x="667" y="2115"/>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2</a:t>
                </a:r>
                <a:endParaRPr lang="en-US" altLang="zh-CN" sz="4000" b="1" dirty="0">
                  <a:latin typeface="Times New Roman" panose="02020603050405020304" pitchFamily="18" charset="0"/>
                </a:endParaRPr>
              </a:p>
            </p:txBody>
          </p:sp>
          <p:sp>
            <p:nvSpPr>
              <p:cNvPr id="64552" name="Freeform 26"/>
              <p:cNvSpPr/>
              <p:nvPr/>
            </p:nvSpPr>
            <p:spPr>
              <a:xfrm>
                <a:off x="1540" y="2401"/>
                <a:ext cx="154" cy="154"/>
              </a:xfrm>
              <a:custGeom>
                <a:avLst/>
                <a:gdLst/>
                <a:ahLst/>
                <a:cxnLst>
                  <a:cxn ang="0">
                    <a:pos x="0" y="39"/>
                  </a:cxn>
                  <a:cxn ang="0">
                    <a:pos x="1" y="32"/>
                  </a:cxn>
                  <a:cxn ang="0">
                    <a:pos x="3" y="26"/>
                  </a:cxn>
                  <a:cxn ang="0">
                    <a:pos x="6" y="20"/>
                  </a:cxn>
                  <a:cxn ang="0">
                    <a:pos x="10" y="14"/>
                  </a:cxn>
                  <a:cxn ang="0">
                    <a:pos x="14" y="10"/>
                  </a:cxn>
                  <a:cxn ang="0">
                    <a:pos x="20" y="6"/>
                  </a:cxn>
                  <a:cxn ang="0">
                    <a:pos x="26" y="3"/>
                  </a:cxn>
                  <a:cxn ang="0">
                    <a:pos x="32" y="1"/>
                  </a:cxn>
                  <a:cxn ang="0">
                    <a:pos x="39" y="0"/>
                  </a:cxn>
                  <a:cxn ang="0">
                    <a:pos x="46" y="1"/>
                  </a:cxn>
                  <a:cxn ang="0">
                    <a:pos x="52" y="3"/>
                  </a:cxn>
                  <a:cxn ang="0">
                    <a:pos x="58" y="6"/>
                  </a:cxn>
                  <a:cxn ang="0">
                    <a:pos x="64" y="10"/>
                  </a:cxn>
                  <a:cxn ang="0">
                    <a:pos x="69" y="14"/>
                  </a:cxn>
                  <a:cxn ang="0">
                    <a:pos x="72" y="20"/>
                  </a:cxn>
                  <a:cxn ang="0">
                    <a:pos x="75" y="26"/>
                  </a:cxn>
                  <a:cxn ang="0">
                    <a:pos x="77" y="32"/>
                  </a:cxn>
                  <a:cxn ang="0">
                    <a:pos x="77" y="39"/>
                  </a:cxn>
                  <a:cxn ang="0">
                    <a:pos x="77" y="46"/>
                  </a:cxn>
                  <a:cxn ang="0">
                    <a:pos x="75" y="52"/>
                  </a:cxn>
                  <a:cxn ang="0">
                    <a:pos x="72" y="58"/>
                  </a:cxn>
                  <a:cxn ang="0">
                    <a:pos x="69" y="64"/>
                  </a:cxn>
                  <a:cxn ang="0">
                    <a:pos x="64" y="68"/>
                  </a:cxn>
                  <a:cxn ang="0">
                    <a:pos x="58" y="72"/>
                  </a:cxn>
                  <a:cxn ang="0">
                    <a:pos x="52" y="75"/>
                  </a:cxn>
                  <a:cxn ang="0">
                    <a:pos x="46" y="77"/>
                  </a:cxn>
                  <a:cxn ang="0">
                    <a:pos x="39" y="77"/>
                  </a:cxn>
                  <a:cxn ang="0">
                    <a:pos x="32" y="77"/>
                  </a:cxn>
                  <a:cxn ang="0">
                    <a:pos x="26" y="75"/>
                  </a:cxn>
                  <a:cxn ang="0">
                    <a:pos x="20" y="72"/>
                  </a:cxn>
                  <a:cxn ang="0">
                    <a:pos x="14" y="68"/>
                  </a:cxn>
                  <a:cxn ang="0">
                    <a:pos x="10" y="64"/>
                  </a:cxn>
                  <a:cxn ang="0">
                    <a:pos x="6" y="58"/>
                  </a:cxn>
                  <a:cxn ang="0">
                    <a:pos x="3" y="52"/>
                  </a:cxn>
                  <a:cxn ang="0">
                    <a:pos x="1" y="46"/>
                  </a:cxn>
                  <a:cxn ang="0">
                    <a:pos x="0" y="39"/>
                  </a:cxn>
                </a:cxnLst>
                <a:pathLst>
                  <a:path w="308" h="308">
                    <a:moveTo>
                      <a:pt x="0" y="154"/>
                    </a:moveTo>
                    <a:lnTo>
                      <a:pt x="3" y="127"/>
                    </a:lnTo>
                    <a:lnTo>
                      <a:pt x="9" y="102"/>
                    </a:lnTo>
                    <a:lnTo>
                      <a:pt x="21" y="77"/>
                    </a:lnTo>
                    <a:lnTo>
                      <a:pt x="37" y="55"/>
                    </a:lnTo>
                    <a:lnTo>
                      <a:pt x="55" y="37"/>
                    </a:lnTo>
                    <a:lnTo>
                      <a:pt x="77" y="21"/>
                    </a:lnTo>
                    <a:lnTo>
                      <a:pt x="102" y="9"/>
                    </a:lnTo>
                    <a:lnTo>
                      <a:pt x="128" y="3"/>
                    </a:lnTo>
                    <a:lnTo>
                      <a:pt x="154" y="0"/>
                    </a:lnTo>
                    <a:lnTo>
                      <a:pt x="182" y="3"/>
                    </a:lnTo>
                    <a:lnTo>
                      <a:pt x="206" y="9"/>
                    </a:lnTo>
                    <a:lnTo>
                      <a:pt x="231" y="21"/>
                    </a:lnTo>
                    <a:lnTo>
                      <a:pt x="253" y="37"/>
                    </a:lnTo>
                    <a:lnTo>
                      <a:pt x="273" y="55"/>
                    </a:lnTo>
                    <a:lnTo>
                      <a:pt x="287" y="77"/>
                    </a:lnTo>
                    <a:lnTo>
                      <a:pt x="299" y="102"/>
                    </a:lnTo>
                    <a:lnTo>
                      <a:pt x="306" y="127"/>
                    </a:lnTo>
                    <a:lnTo>
                      <a:pt x="308" y="154"/>
                    </a:lnTo>
                    <a:lnTo>
                      <a:pt x="306" y="181"/>
                    </a:lnTo>
                    <a:lnTo>
                      <a:pt x="299" y="206"/>
                    </a:lnTo>
                    <a:lnTo>
                      <a:pt x="287" y="231"/>
                    </a:lnTo>
                    <a:lnTo>
                      <a:pt x="273" y="253"/>
                    </a:lnTo>
                    <a:lnTo>
                      <a:pt x="253" y="271"/>
                    </a:lnTo>
                    <a:lnTo>
                      <a:pt x="231" y="287"/>
                    </a:lnTo>
                    <a:lnTo>
                      <a:pt x="206" y="299"/>
                    </a:lnTo>
                    <a:lnTo>
                      <a:pt x="182" y="305"/>
                    </a:lnTo>
                    <a:lnTo>
                      <a:pt x="154" y="308"/>
                    </a:lnTo>
                    <a:lnTo>
                      <a:pt x="128" y="305"/>
                    </a:lnTo>
                    <a:lnTo>
                      <a:pt x="102" y="299"/>
                    </a:lnTo>
                    <a:lnTo>
                      <a:pt x="77" y="287"/>
                    </a:lnTo>
                    <a:lnTo>
                      <a:pt x="55" y="271"/>
                    </a:lnTo>
                    <a:lnTo>
                      <a:pt x="37" y="253"/>
                    </a:lnTo>
                    <a:lnTo>
                      <a:pt x="21" y="231"/>
                    </a:lnTo>
                    <a:lnTo>
                      <a:pt x="9" y="206"/>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53" name="Rectangle 27"/>
              <p:cNvSpPr/>
              <p:nvPr/>
            </p:nvSpPr>
            <p:spPr>
              <a:xfrm>
                <a:off x="1592" y="2423"/>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6</a:t>
                </a:r>
                <a:endParaRPr lang="en-US" altLang="zh-CN" sz="4000" b="1" dirty="0">
                  <a:latin typeface="Times New Roman" panose="02020603050405020304" pitchFamily="18" charset="0"/>
                </a:endParaRPr>
              </a:p>
            </p:txBody>
          </p:sp>
          <p:sp>
            <p:nvSpPr>
              <p:cNvPr id="64554" name="Freeform 28"/>
              <p:cNvSpPr/>
              <p:nvPr/>
            </p:nvSpPr>
            <p:spPr>
              <a:xfrm>
                <a:off x="2157" y="2401"/>
                <a:ext cx="154" cy="154"/>
              </a:xfrm>
              <a:custGeom>
                <a:avLst/>
                <a:gdLst/>
                <a:ahLst/>
                <a:cxnLst>
                  <a:cxn ang="0">
                    <a:pos x="0" y="39"/>
                  </a:cxn>
                  <a:cxn ang="0">
                    <a:pos x="1" y="32"/>
                  </a:cxn>
                  <a:cxn ang="0">
                    <a:pos x="3" y="26"/>
                  </a:cxn>
                  <a:cxn ang="0">
                    <a:pos x="6" y="20"/>
                  </a:cxn>
                  <a:cxn ang="0">
                    <a:pos x="9" y="14"/>
                  </a:cxn>
                  <a:cxn ang="0">
                    <a:pos x="14" y="10"/>
                  </a:cxn>
                  <a:cxn ang="0">
                    <a:pos x="20" y="6"/>
                  </a:cxn>
                  <a:cxn ang="0">
                    <a:pos x="26" y="3"/>
                  </a:cxn>
                  <a:cxn ang="0">
                    <a:pos x="32" y="1"/>
                  </a:cxn>
                  <a:cxn ang="0">
                    <a:pos x="39" y="0"/>
                  </a:cxn>
                  <a:cxn ang="0">
                    <a:pos x="45" y="1"/>
                  </a:cxn>
                  <a:cxn ang="0">
                    <a:pos x="52" y="3"/>
                  </a:cxn>
                  <a:cxn ang="0">
                    <a:pos x="58" y="6"/>
                  </a:cxn>
                  <a:cxn ang="0">
                    <a:pos x="64" y="10"/>
                  </a:cxn>
                  <a:cxn ang="0">
                    <a:pos x="68" y="14"/>
                  </a:cxn>
                  <a:cxn ang="0">
                    <a:pos x="72" y="20"/>
                  </a:cxn>
                  <a:cxn ang="0">
                    <a:pos x="75" y="26"/>
                  </a:cxn>
                  <a:cxn ang="0">
                    <a:pos x="77" y="32"/>
                  </a:cxn>
                  <a:cxn ang="0">
                    <a:pos x="77" y="39"/>
                  </a:cxn>
                  <a:cxn ang="0">
                    <a:pos x="77" y="46"/>
                  </a:cxn>
                  <a:cxn ang="0">
                    <a:pos x="75" y="52"/>
                  </a:cxn>
                  <a:cxn ang="0">
                    <a:pos x="72" y="58"/>
                  </a:cxn>
                  <a:cxn ang="0">
                    <a:pos x="68" y="64"/>
                  </a:cxn>
                  <a:cxn ang="0">
                    <a:pos x="64" y="68"/>
                  </a:cxn>
                  <a:cxn ang="0">
                    <a:pos x="58" y="72"/>
                  </a:cxn>
                  <a:cxn ang="0">
                    <a:pos x="52" y="75"/>
                  </a:cxn>
                  <a:cxn ang="0">
                    <a:pos x="45" y="77"/>
                  </a:cxn>
                  <a:cxn ang="0">
                    <a:pos x="39" y="77"/>
                  </a:cxn>
                  <a:cxn ang="0">
                    <a:pos x="32" y="77"/>
                  </a:cxn>
                  <a:cxn ang="0">
                    <a:pos x="26" y="75"/>
                  </a:cxn>
                  <a:cxn ang="0">
                    <a:pos x="20" y="72"/>
                  </a:cxn>
                  <a:cxn ang="0">
                    <a:pos x="14" y="68"/>
                  </a:cxn>
                  <a:cxn ang="0">
                    <a:pos x="9" y="64"/>
                  </a:cxn>
                  <a:cxn ang="0">
                    <a:pos x="6" y="58"/>
                  </a:cxn>
                  <a:cxn ang="0">
                    <a:pos x="3" y="52"/>
                  </a:cxn>
                  <a:cxn ang="0">
                    <a:pos x="1" y="46"/>
                  </a:cxn>
                  <a:cxn ang="0">
                    <a:pos x="0" y="39"/>
                  </a:cxn>
                </a:cxnLst>
                <a:pathLst>
                  <a:path w="308" h="308">
                    <a:moveTo>
                      <a:pt x="0" y="154"/>
                    </a:moveTo>
                    <a:lnTo>
                      <a:pt x="3" y="127"/>
                    </a:lnTo>
                    <a:lnTo>
                      <a:pt x="9" y="102"/>
                    </a:lnTo>
                    <a:lnTo>
                      <a:pt x="21" y="77"/>
                    </a:lnTo>
                    <a:lnTo>
                      <a:pt x="35" y="55"/>
                    </a:lnTo>
                    <a:lnTo>
                      <a:pt x="55" y="37"/>
                    </a:lnTo>
                    <a:lnTo>
                      <a:pt x="77" y="21"/>
                    </a:lnTo>
                    <a:lnTo>
                      <a:pt x="102" y="9"/>
                    </a:lnTo>
                    <a:lnTo>
                      <a:pt x="127" y="3"/>
                    </a:lnTo>
                    <a:lnTo>
                      <a:pt x="154" y="0"/>
                    </a:lnTo>
                    <a:lnTo>
                      <a:pt x="180" y="3"/>
                    </a:lnTo>
                    <a:lnTo>
                      <a:pt x="206" y="9"/>
                    </a:lnTo>
                    <a:lnTo>
                      <a:pt x="231" y="21"/>
                    </a:lnTo>
                    <a:lnTo>
                      <a:pt x="253" y="37"/>
                    </a:lnTo>
                    <a:lnTo>
                      <a:pt x="272" y="55"/>
                    </a:lnTo>
                    <a:lnTo>
                      <a:pt x="287" y="77"/>
                    </a:lnTo>
                    <a:lnTo>
                      <a:pt x="299" y="102"/>
                    </a:lnTo>
                    <a:lnTo>
                      <a:pt x="306" y="127"/>
                    </a:lnTo>
                    <a:lnTo>
                      <a:pt x="308" y="154"/>
                    </a:lnTo>
                    <a:lnTo>
                      <a:pt x="306" y="181"/>
                    </a:lnTo>
                    <a:lnTo>
                      <a:pt x="299" y="206"/>
                    </a:lnTo>
                    <a:lnTo>
                      <a:pt x="287" y="231"/>
                    </a:lnTo>
                    <a:lnTo>
                      <a:pt x="272" y="253"/>
                    </a:lnTo>
                    <a:lnTo>
                      <a:pt x="253" y="271"/>
                    </a:lnTo>
                    <a:lnTo>
                      <a:pt x="231" y="287"/>
                    </a:lnTo>
                    <a:lnTo>
                      <a:pt x="206" y="299"/>
                    </a:lnTo>
                    <a:lnTo>
                      <a:pt x="180" y="305"/>
                    </a:lnTo>
                    <a:lnTo>
                      <a:pt x="154" y="308"/>
                    </a:lnTo>
                    <a:lnTo>
                      <a:pt x="127" y="305"/>
                    </a:lnTo>
                    <a:lnTo>
                      <a:pt x="102" y="299"/>
                    </a:lnTo>
                    <a:lnTo>
                      <a:pt x="77" y="287"/>
                    </a:lnTo>
                    <a:lnTo>
                      <a:pt x="55" y="271"/>
                    </a:lnTo>
                    <a:lnTo>
                      <a:pt x="35" y="253"/>
                    </a:lnTo>
                    <a:lnTo>
                      <a:pt x="21" y="231"/>
                    </a:lnTo>
                    <a:lnTo>
                      <a:pt x="9" y="206"/>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55" name="Rectangle 29"/>
              <p:cNvSpPr/>
              <p:nvPr/>
            </p:nvSpPr>
            <p:spPr>
              <a:xfrm>
                <a:off x="2209" y="2423"/>
                <a:ext cx="47"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7</a:t>
                </a:r>
                <a:endParaRPr lang="en-US" altLang="zh-CN" sz="4000" b="1" dirty="0">
                  <a:latin typeface="Times New Roman" panose="02020603050405020304" pitchFamily="18" charset="0"/>
                </a:endParaRPr>
              </a:p>
            </p:txBody>
          </p:sp>
          <p:sp>
            <p:nvSpPr>
              <p:cNvPr id="64556" name="Freeform 30"/>
              <p:cNvSpPr/>
              <p:nvPr/>
            </p:nvSpPr>
            <p:spPr>
              <a:xfrm>
                <a:off x="1848" y="2092"/>
                <a:ext cx="155" cy="154"/>
              </a:xfrm>
              <a:custGeom>
                <a:avLst/>
                <a:gdLst/>
                <a:ahLst/>
                <a:cxnLst>
                  <a:cxn ang="0">
                    <a:pos x="0" y="38"/>
                  </a:cxn>
                  <a:cxn ang="0">
                    <a:pos x="1" y="32"/>
                  </a:cxn>
                  <a:cxn ang="0">
                    <a:pos x="3" y="25"/>
                  </a:cxn>
                  <a:cxn ang="0">
                    <a:pos x="6" y="19"/>
                  </a:cxn>
                  <a:cxn ang="0">
                    <a:pos x="10" y="14"/>
                  </a:cxn>
                  <a:cxn ang="0">
                    <a:pos x="15" y="9"/>
                  </a:cxn>
                  <a:cxn ang="0">
                    <a:pos x="20" y="5"/>
                  </a:cxn>
                  <a:cxn ang="0">
                    <a:pos x="26" y="2"/>
                  </a:cxn>
                  <a:cxn ang="0">
                    <a:pos x="32" y="0"/>
                  </a:cxn>
                  <a:cxn ang="0">
                    <a:pos x="39" y="0"/>
                  </a:cxn>
                  <a:cxn ang="0">
                    <a:pos x="46" y="0"/>
                  </a:cxn>
                  <a:cxn ang="0">
                    <a:pos x="52" y="2"/>
                  </a:cxn>
                  <a:cxn ang="0">
                    <a:pos x="59" y="5"/>
                  </a:cxn>
                  <a:cxn ang="0">
                    <a:pos x="64" y="9"/>
                  </a:cxn>
                  <a:cxn ang="0">
                    <a:pos x="69" y="14"/>
                  </a:cxn>
                  <a:cxn ang="0">
                    <a:pos x="73" y="19"/>
                  </a:cxn>
                  <a:cxn ang="0">
                    <a:pos x="76" y="25"/>
                  </a:cxn>
                  <a:cxn ang="0">
                    <a:pos x="77" y="32"/>
                  </a:cxn>
                  <a:cxn ang="0">
                    <a:pos x="78" y="38"/>
                  </a:cxn>
                  <a:cxn ang="0">
                    <a:pos x="77" y="45"/>
                  </a:cxn>
                  <a:cxn ang="0">
                    <a:pos x="76" y="51"/>
                  </a:cxn>
                  <a:cxn ang="0">
                    <a:pos x="73" y="58"/>
                  </a:cxn>
                  <a:cxn ang="0">
                    <a:pos x="69" y="63"/>
                  </a:cxn>
                  <a:cxn ang="0">
                    <a:pos x="64" y="68"/>
                  </a:cxn>
                  <a:cxn ang="0">
                    <a:pos x="59" y="72"/>
                  </a:cxn>
                  <a:cxn ang="0">
                    <a:pos x="52" y="75"/>
                  </a:cxn>
                  <a:cxn ang="0">
                    <a:pos x="46" y="76"/>
                  </a:cxn>
                  <a:cxn ang="0">
                    <a:pos x="39" y="77"/>
                  </a:cxn>
                  <a:cxn ang="0">
                    <a:pos x="32" y="76"/>
                  </a:cxn>
                  <a:cxn ang="0">
                    <a:pos x="26" y="75"/>
                  </a:cxn>
                  <a:cxn ang="0">
                    <a:pos x="20" y="72"/>
                  </a:cxn>
                  <a:cxn ang="0">
                    <a:pos x="15" y="68"/>
                  </a:cxn>
                  <a:cxn ang="0">
                    <a:pos x="10" y="63"/>
                  </a:cxn>
                  <a:cxn ang="0">
                    <a:pos x="6" y="58"/>
                  </a:cxn>
                  <a:cxn ang="0">
                    <a:pos x="3" y="51"/>
                  </a:cxn>
                  <a:cxn ang="0">
                    <a:pos x="1" y="45"/>
                  </a:cxn>
                  <a:cxn ang="0">
                    <a:pos x="0" y="38"/>
                  </a:cxn>
                </a:cxnLst>
                <a:pathLst>
                  <a:path w="310" h="309">
                    <a:moveTo>
                      <a:pt x="0" y="155"/>
                    </a:moveTo>
                    <a:lnTo>
                      <a:pt x="3" y="128"/>
                    </a:lnTo>
                    <a:lnTo>
                      <a:pt x="11" y="101"/>
                    </a:lnTo>
                    <a:lnTo>
                      <a:pt x="21" y="77"/>
                    </a:lnTo>
                    <a:lnTo>
                      <a:pt x="37" y="56"/>
                    </a:lnTo>
                    <a:lnTo>
                      <a:pt x="57" y="36"/>
                    </a:lnTo>
                    <a:lnTo>
                      <a:pt x="77" y="21"/>
                    </a:lnTo>
                    <a:lnTo>
                      <a:pt x="102" y="10"/>
                    </a:lnTo>
                    <a:lnTo>
                      <a:pt x="128" y="2"/>
                    </a:lnTo>
                    <a:lnTo>
                      <a:pt x="156" y="0"/>
                    </a:lnTo>
                    <a:lnTo>
                      <a:pt x="182" y="2"/>
                    </a:lnTo>
                    <a:lnTo>
                      <a:pt x="208" y="10"/>
                    </a:lnTo>
                    <a:lnTo>
                      <a:pt x="233" y="21"/>
                    </a:lnTo>
                    <a:lnTo>
                      <a:pt x="254" y="36"/>
                    </a:lnTo>
                    <a:lnTo>
                      <a:pt x="273" y="56"/>
                    </a:lnTo>
                    <a:lnTo>
                      <a:pt x="289" y="77"/>
                    </a:lnTo>
                    <a:lnTo>
                      <a:pt x="301" y="101"/>
                    </a:lnTo>
                    <a:lnTo>
                      <a:pt x="307" y="128"/>
                    </a:lnTo>
                    <a:lnTo>
                      <a:pt x="310" y="155"/>
                    </a:lnTo>
                    <a:lnTo>
                      <a:pt x="307" y="181"/>
                    </a:lnTo>
                    <a:lnTo>
                      <a:pt x="301" y="207"/>
                    </a:lnTo>
                    <a:lnTo>
                      <a:pt x="289" y="232"/>
                    </a:lnTo>
                    <a:lnTo>
                      <a:pt x="273" y="253"/>
                    </a:lnTo>
                    <a:lnTo>
                      <a:pt x="254" y="272"/>
                    </a:lnTo>
                    <a:lnTo>
                      <a:pt x="233" y="288"/>
                    </a:lnTo>
                    <a:lnTo>
                      <a:pt x="208" y="300"/>
                    </a:lnTo>
                    <a:lnTo>
                      <a:pt x="182" y="306"/>
                    </a:lnTo>
                    <a:lnTo>
                      <a:pt x="156" y="309"/>
                    </a:lnTo>
                    <a:lnTo>
                      <a:pt x="128" y="306"/>
                    </a:lnTo>
                    <a:lnTo>
                      <a:pt x="102" y="300"/>
                    </a:lnTo>
                    <a:lnTo>
                      <a:pt x="77" y="288"/>
                    </a:lnTo>
                    <a:lnTo>
                      <a:pt x="57" y="272"/>
                    </a:lnTo>
                    <a:lnTo>
                      <a:pt x="37" y="253"/>
                    </a:lnTo>
                    <a:lnTo>
                      <a:pt x="21" y="232"/>
                    </a:lnTo>
                    <a:lnTo>
                      <a:pt x="11" y="207"/>
                    </a:lnTo>
                    <a:lnTo>
                      <a:pt x="3" y="181"/>
                    </a:lnTo>
                    <a:lnTo>
                      <a:pt x="0" y="155"/>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4557" name="Rectangle 31"/>
              <p:cNvSpPr/>
              <p:nvPr/>
            </p:nvSpPr>
            <p:spPr>
              <a:xfrm>
                <a:off x="1901" y="2115"/>
                <a:ext cx="48" cy="109"/>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3</a:t>
                </a:r>
                <a:endParaRPr lang="en-US" altLang="zh-CN" sz="4000" b="1" dirty="0">
                  <a:latin typeface="Times New Roman" panose="02020603050405020304" pitchFamily="18" charset="0"/>
                </a:endParaRPr>
              </a:p>
            </p:txBody>
          </p:sp>
          <p:sp>
            <p:nvSpPr>
              <p:cNvPr id="64558" name="Line 32"/>
              <p:cNvSpPr/>
              <p:nvPr/>
            </p:nvSpPr>
            <p:spPr>
              <a:xfrm flipV="1">
                <a:off x="753" y="1876"/>
                <a:ext cx="479" cy="239"/>
              </a:xfrm>
              <a:prstGeom prst="line">
                <a:avLst/>
              </a:prstGeom>
              <a:ln w="6350" cap="flat" cmpd="sng">
                <a:solidFill>
                  <a:srgbClr val="000000"/>
                </a:solidFill>
                <a:prstDash val="solid"/>
                <a:round/>
                <a:headEnd type="none" w="med" len="med"/>
                <a:tailEnd type="none" w="med" len="med"/>
              </a:ln>
            </p:spPr>
          </p:sp>
          <p:sp>
            <p:nvSpPr>
              <p:cNvPr id="64559" name="Line 33"/>
              <p:cNvSpPr/>
              <p:nvPr/>
            </p:nvSpPr>
            <p:spPr>
              <a:xfrm flipH="1">
                <a:off x="422" y="2215"/>
                <a:ext cx="208" cy="193"/>
              </a:xfrm>
              <a:prstGeom prst="line">
                <a:avLst/>
              </a:prstGeom>
              <a:ln w="6350" cap="flat" cmpd="sng">
                <a:solidFill>
                  <a:srgbClr val="000000"/>
                </a:solidFill>
                <a:prstDash val="solid"/>
                <a:round/>
                <a:headEnd type="none" w="med" len="med"/>
                <a:tailEnd type="none" w="med" len="med"/>
              </a:ln>
            </p:spPr>
          </p:sp>
          <p:sp>
            <p:nvSpPr>
              <p:cNvPr id="64560" name="Line 34"/>
              <p:cNvSpPr/>
              <p:nvPr/>
            </p:nvSpPr>
            <p:spPr>
              <a:xfrm>
                <a:off x="753" y="2231"/>
                <a:ext cx="201" cy="177"/>
              </a:xfrm>
              <a:prstGeom prst="line">
                <a:avLst/>
              </a:prstGeom>
              <a:ln w="6350" cap="flat" cmpd="sng">
                <a:solidFill>
                  <a:srgbClr val="000000"/>
                </a:solidFill>
                <a:prstDash val="solid"/>
                <a:round/>
                <a:headEnd type="none" w="med" len="med"/>
                <a:tailEnd type="none" w="med" len="med"/>
              </a:ln>
            </p:spPr>
          </p:sp>
          <p:sp>
            <p:nvSpPr>
              <p:cNvPr id="64561" name="Line 35"/>
              <p:cNvSpPr/>
              <p:nvPr/>
            </p:nvSpPr>
            <p:spPr>
              <a:xfrm flipH="1">
                <a:off x="229" y="2547"/>
                <a:ext cx="115" cy="162"/>
              </a:xfrm>
              <a:prstGeom prst="line">
                <a:avLst/>
              </a:prstGeom>
              <a:ln w="6350" cap="flat" cmpd="sng">
                <a:solidFill>
                  <a:srgbClr val="000000"/>
                </a:solidFill>
                <a:prstDash val="solid"/>
                <a:round/>
                <a:headEnd type="none" w="med" len="med"/>
                <a:tailEnd type="none" w="med" len="med"/>
              </a:ln>
            </p:spPr>
          </p:sp>
          <p:sp>
            <p:nvSpPr>
              <p:cNvPr id="64562" name="Line 36"/>
              <p:cNvSpPr/>
              <p:nvPr/>
            </p:nvSpPr>
            <p:spPr>
              <a:xfrm>
                <a:off x="429" y="2547"/>
                <a:ext cx="93" cy="162"/>
              </a:xfrm>
              <a:prstGeom prst="line">
                <a:avLst/>
              </a:prstGeom>
              <a:ln w="6350" cap="flat" cmpd="sng">
                <a:solidFill>
                  <a:srgbClr val="000000"/>
                </a:solidFill>
                <a:prstDash val="solid"/>
                <a:round/>
                <a:headEnd type="none" w="med" len="med"/>
                <a:tailEnd type="none" w="med" len="med"/>
              </a:ln>
            </p:spPr>
          </p:sp>
          <p:sp>
            <p:nvSpPr>
              <p:cNvPr id="64563" name="Line 37"/>
              <p:cNvSpPr/>
              <p:nvPr/>
            </p:nvSpPr>
            <p:spPr>
              <a:xfrm flipH="1">
                <a:off x="846" y="2547"/>
                <a:ext cx="116" cy="162"/>
              </a:xfrm>
              <a:prstGeom prst="line">
                <a:avLst/>
              </a:prstGeom>
              <a:ln w="6350" cap="flat" cmpd="sng">
                <a:solidFill>
                  <a:srgbClr val="000000"/>
                </a:solidFill>
                <a:prstDash val="solid"/>
                <a:round/>
                <a:headEnd type="none" w="med" len="med"/>
                <a:tailEnd type="none" w="med" len="med"/>
              </a:ln>
            </p:spPr>
          </p:sp>
          <p:sp>
            <p:nvSpPr>
              <p:cNvPr id="64564" name="Line 39"/>
              <p:cNvSpPr/>
              <p:nvPr/>
            </p:nvSpPr>
            <p:spPr>
              <a:xfrm>
                <a:off x="1386" y="1892"/>
                <a:ext cx="462" cy="246"/>
              </a:xfrm>
              <a:prstGeom prst="line">
                <a:avLst/>
              </a:prstGeom>
              <a:ln w="6350" cap="flat" cmpd="sng">
                <a:solidFill>
                  <a:srgbClr val="000000"/>
                </a:solidFill>
                <a:prstDash val="solid"/>
                <a:round/>
                <a:headEnd type="none" w="med" len="med"/>
                <a:tailEnd type="none" w="med" len="med"/>
              </a:ln>
            </p:spPr>
          </p:sp>
          <p:sp>
            <p:nvSpPr>
              <p:cNvPr id="64565" name="Line 40"/>
              <p:cNvSpPr/>
              <p:nvPr/>
            </p:nvSpPr>
            <p:spPr>
              <a:xfrm flipV="1">
                <a:off x="1656" y="2223"/>
                <a:ext cx="208" cy="185"/>
              </a:xfrm>
              <a:prstGeom prst="line">
                <a:avLst/>
              </a:prstGeom>
              <a:ln w="6350" cap="flat" cmpd="sng">
                <a:solidFill>
                  <a:srgbClr val="000000"/>
                </a:solidFill>
                <a:prstDash val="solid"/>
                <a:round/>
                <a:headEnd type="none" w="med" len="med"/>
                <a:tailEnd type="none" w="med" len="med"/>
              </a:ln>
            </p:spPr>
          </p:sp>
          <p:sp>
            <p:nvSpPr>
              <p:cNvPr id="64566" name="Line 41"/>
              <p:cNvSpPr/>
              <p:nvPr/>
            </p:nvSpPr>
            <p:spPr>
              <a:xfrm>
                <a:off x="1979" y="2231"/>
                <a:ext cx="217" cy="177"/>
              </a:xfrm>
              <a:prstGeom prst="line">
                <a:avLst/>
              </a:prstGeom>
              <a:ln w="6350" cap="flat" cmpd="sng">
                <a:solidFill>
                  <a:srgbClr val="000000"/>
                </a:solidFill>
                <a:prstDash val="solid"/>
                <a:round/>
                <a:headEnd type="none" w="med" len="med"/>
                <a:tailEnd type="none" w="med" len="med"/>
              </a:ln>
            </p:spPr>
          </p:sp>
        </p:grpSp>
      </p:grpSp>
      <p:sp>
        <p:nvSpPr>
          <p:cNvPr id="46087" name="Text Box 7"/>
          <p:cNvSpPr txBox="1"/>
          <p:nvPr/>
        </p:nvSpPr>
        <p:spPr>
          <a:xfrm>
            <a:off x="3506788" y="4443413"/>
            <a:ext cx="2794000" cy="519112"/>
          </a:xfrm>
          <a:prstGeom prst="rect">
            <a:avLst/>
          </a:prstGeom>
          <a:solidFill>
            <a:srgbClr val="FF0066"/>
          </a:solidFill>
          <a:ln w="9525">
            <a:noFill/>
          </a:ln>
        </p:spPr>
        <p:txBody>
          <a:bodyPr anchor="t" anchorCtr="0">
            <a:spAutoFit/>
          </a:bodyPr>
          <a:p>
            <a:pPr>
              <a:buFont typeface="Arial" panose="020B0604020202020204" pitchFamily="34" charset="0"/>
            </a:pPr>
            <a:r>
              <a:rPr lang="zh-CN" altLang="en-US" sz="2800" b="1" dirty="0">
                <a:solidFill>
                  <a:srgbClr val="AFFBFB"/>
                </a:solidFill>
                <a:latin typeface="Times New Roman" panose="02020603050405020304" pitchFamily="18" charset="0"/>
              </a:rPr>
              <a:t>完全二叉树</a:t>
            </a:r>
            <a:endParaRPr lang="zh-CN" altLang="en-US" sz="2800" b="1" dirty="0">
              <a:solidFill>
                <a:srgbClr val="AFFBFB"/>
              </a:solidFill>
              <a:latin typeface="Times New Roman" panose="02020603050405020304" pitchFamily="18" charset="0"/>
            </a:endParaRPr>
          </a:p>
        </p:txBody>
      </p:sp>
      <p:grpSp>
        <p:nvGrpSpPr>
          <p:cNvPr id="5" name="Group 70"/>
          <p:cNvGrpSpPr/>
          <p:nvPr/>
        </p:nvGrpSpPr>
        <p:grpSpPr>
          <a:xfrm>
            <a:off x="2202180" y="5157470"/>
            <a:ext cx="4535488" cy="482600"/>
            <a:chOff x="2553" y="2800"/>
            <a:chExt cx="2665" cy="304"/>
          </a:xfrm>
        </p:grpSpPr>
        <p:sp>
          <p:nvSpPr>
            <p:cNvPr id="6" name="Rectangle 46"/>
            <p:cNvSpPr/>
            <p:nvPr/>
          </p:nvSpPr>
          <p:spPr>
            <a:xfrm>
              <a:off x="2553"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 name="Rectangle 47"/>
            <p:cNvSpPr/>
            <p:nvPr/>
          </p:nvSpPr>
          <p:spPr>
            <a:xfrm>
              <a:off x="2658"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a:t>
              </a:r>
              <a:endParaRPr lang="en-US" altLang="zh-CN" dirty="0">
                <a:latin typeface="Times New Roman" panose="02020603050405020304" pitchFamily="18" charset="0"/>
              </a:endParaRPr>
            </a:p>
          </p:txBody>
        </p:sp>
        <p:sp>
          <p:nvSpPr>
            <p:cNvPr id="8" name="Rectangle 48"/>
            <p:cNvSpPr/>
            <p:nvPr/>
          </p:nvSpPr>
          <p:spPr>
            <a:xfrm>
              <a:off x="2819"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 name="Rectangle 49"/>
            <p:cNvSpPr/>
            <p:nvPr/>
          </p:nvSpPr>
          <p:spPr>
            <a:xfrm>
              <a:off x="2925"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2</a:t>
              </a:r>
              <a:endParaRPr lang="en-US" altLang="zh-CN" dirty="0">
                <a:latin typeface="Times New Roman" panose="02020603050405020304" pitchFamily="18" charset="0"/>
              </a:endParaRPr>
            </a:p>
          </p:txBody>
        </p:sp>
        <p:sp>
          <p:nvSpPr>
            <p:cNvPr id="10" name="Rectangle 50"/>
            <p:cNvSpPr/>
            <p:nvPr/>
          </p:nvSpPr>
          <p:spPr>
            <a:xfrm>
              <a:off x="3086"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 name="Rectangle 51"/>
            <p:cNvSpPr/>
            <p:nvPr/>
          </p:nvSpPr>
          <p:spPr>
            <a:xfrm>
              <a:off x="3191"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3</a:t>
              </a:r>
              <a:endParaRPr lang="en-US" altLang="zh-CN" dirty="0">
                <a:latin typeface="Times New Roman" panose="02020603050405020304" pitchFamily="18" charset="0"/>
              </a:endParaRPr>
            </a:p>
          </p:txBody>
        </p:sp>
        <p:sp>
          <p:nvSpPr>
            <p:cNvPr id="12" name="Rectangle 52"/>
            <p:cNvSpPr/>
            <p:nvPr/>
          </p:nvSpPr>
          <p:spPr>
            <a:xfrm>
              <a:off x="3353"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3" name="Rectangle 53"/>
            <p:cNvSpPr/>
            <p:nvPr/>
          </p:nvSpPr>
          <p:spPr>
            <a:xfrm>
              <a:off x="3457"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4</a:t>
              </a:r>
              <a:endParaRPr lang="en-US" altLang="zh-CN" dirty="0">
                <a:latin typeface="Times New Roman" panose="02020603050405020304" pitchFamily="18" charset="0"/>
              </a:endParaRPr>
            </a:p>
          </p:txBody>
        </p:sp>
        <p:sp>
          <p:nvSpPr>
            <p:cNvPr id="14" name="Rectangle 54"/>
            <p:cNvSpPr/>
            <p:nvPr/>
          </p:nvSpPr>
          <p:spPr>
            <a:xfrm>
              <a:off x="3619"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 name="Rectangle 55"/>
            <p:cNvSpPr/>
            <p:nvPr/>
          </p:nvSpPr>
          <p:spPr>
            <a:xfrm>
              <a:off x="3724"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5</a:t>
              </a:r>
              <a:endParaRPr lang="en-US" altLang="zh-CN" dirty="0">
                <a:latin typeface="Times New Roman" panose="02020603050405020304" pitchFamily="18" charset="0"/>
              </a:endParaRPr>
            </a:p>
          </p:txBody>
        </p:sp>
        <p:sp>
          <p:nvSpPr>
            <p:cNvPr id="16" name="Rectangle 56"/>
            <p:cNvSpPr/>
            <p:nvPr/>
          </p:nvSpPr>
          <p:spPr>
            <a:xfrm>
              <a:off x="3886"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 name="Rectangle 57"/>
            <p:cNvSpPr/>
            <p:nvPr/>
          </p:nvSpPr>
          <p:spPr>
            <a:xfrm>
              <a:off x="3990"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6</a:t>
              </a:r>
              <a:endParaRPr lang="en-US" altLang="zh-CN" dirty="0">
                <a:latin typeface="Times New Roman" panose="02020603050405020304" pitchFamily="18" charset="0"/>
              </a:endParaRPr>
            </a:p>
          </p:txBody>
        </p:sp>
        <p:sp>
          <p:nvSpPr>
            <p:cNvPr id="18" name="Rectangle 58"/>
            <p:cNvSpPr/>
            <p:nvPr/>
          </p:nvSpPr>
          <p:spPr>
            <a:xfrm>
              <a:off x="4152"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9" name="Rectangle 59"/>
            <p:cNvSpPr/>
            <p:nvPr/>
          </p:nvSpPr>
          <p:spPr>
            <a:xfrm>
              <a:off x="4257"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7</a:t>
              </a:r>
              <a:endParaRPr lang="en-US" altLang="zh-CN" dirty="0">
                <a:latin typeface="Times New Roman" panose="02020603050405020304" pitchFamily="18" charset="0"/>
              </a:endParaRPr>
            </a:p>
          </p:txBody>
        </p:sp>
        <p:sp>
          <p:nvSpPr>
            <p:cNvPr id="20" name="Rectangle 60"/>
            <p:cNvSpPr/>
            <p:nvPr/>
          </p:nvSpPr>
          <p:spPr>
            <a:xfrm>
              <a:off x="4418"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1" name="Rectangle 61"/>
            <p:cNvSpPr/>
            <p:nvPr/>
          </p:nvSpPr>
          <p:spPr>
            <a:xfrm>
              <a:off x="4524"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8</a:t>
              </a:r>
              <a:endParaRPr lang="en-US" altLang="zh-CN" dirty="0">
                <a:latin typeface="Times New Roman" panose="02020603050405020304" pitchFamily="18" charset="0"/>
              </a:endParaRPr>
            </a:p>
          </p:txBody>
        </p:sp>
        <p:sp>
          <p:nvSpPr>
            <p:cNvPr id="22" name="Rectangle 62"/>
            <p:cNvSpPr/>
            <p:nvPr/>
          </p:nvSpPr>
          <p:spPr>
            <a:xfrm>
              <a:off x="4685"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3" name="Rectangle 63"/>
            <p:cNvSpPr/>
            <p:nvPr/>
          </p:nvSpPr>
          <p:spPr>
            <a:xfrm>
              <a:off x="4790"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9</a:t>
              </a:r>
              <a:endParaRPr lang="en-US" altLang="zh-CN" dirty="0">
                <a:latin typeface="Times New Roman" panose="02020603050405020304" pitchFamily="18" charset="0"/>
              </a:endParaRPr>
            </a:p>
          </p:txBody>
        </p:sp>
        <p:sp>
          <p:nvSpPr>
            <p:cNvPr id="24" name="Rectangle 64"/>
            <p:cNvSpPr/>
            <p:nvPr/>
          </p:nvSpPr>
          <p:spPr>
            <a:xfrm>
              <a:off x="4951"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5" name="Rectangle 65"/>
            <p:cNvSpPr/>
            <p:nvPr/>
          </p:nvSpPr>
          <p:spPr>
            <a:xfrm>
              <a:off x="5028" y="2843"/>
              <a:ext cx="17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10</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7"/>
                                        </p:tgtEl>
                                        <p:attrNameLst>
                                          <p:attrName>style.visibility</p:attrName>
                                        </p:attrNameLst>
                                      </p:cBhvr>
                                      <p:to>
                                        <p:strVal val="visible"/>
                                      </p:to>
                                    </p:set>
                                    <p:anim calcmode="lin" valueType="num">
                                      <p:cBhvr additive="base">
                                        <p:cTn id="13" dur="500" fill="hold"/>
                                        <p:tgtEl>
                                          <p:spTgt spid="46087"/>
                                        </p:tgtEl>
                                        <p:attrNameLst>
                                          <p:attrName>ppt_x</p:attrName>
                                        </p:attrNameLst>
                                      </p:cBhvr>
                                      <p:tavLst>
                                        <p:tav tm="0">
                                          <p:val>
                                            <p:strVal val="0-#ppt_w/2"/>
                                          </p:val>
                                        </p:tav>
                                        <p:tav tm="100000">
                                          <p:val>
                                            <p:strVal val="#ppt_x"/>
                                          </p:val>
                                        </p:tav>
                                      </p:tavLst>
                                    </p:anim>
                                    <p:anim calcmode="lin" valueType="num">
                                      <p:cBhvr additive="base">
                                        <p:cTn id="14"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idx="4294967295"/>
          </p:nvPr>
        </p:nvSpPr>
        <p:spPr/>
        <p:txBody>
          <a:bodyPr vert="horz" wrap="square" lIns="91440" tIns="45720" rIns="91440" bIns="45720" anchor="ctr" anchorCtr="0"/>
          <a:p>
            <a:pPr eaLnBrk="1" hangingPunct="1"/>
            <a:r>
              <a:rPr lang="zh-CN" altLang="en-US" dirty="0"/>
              <a:t>顺序存储结构举例</a:t>
            </a:r>
            <a:endParaRPr lang="zh-CN" altLang="en-US" dirty="0"/>
          </a:p>
        </p:txBody>
      </p:sp>
      <p:grpSp>
        <p:nvGrpSpPr>
          <p:cNvPr id="2" name="Group 3"/>
          <p:cNvGrpSpPr/>
          <p:nvPr/>
        </p:nvGrpSpPr>
        <p:grpSpPr>
          <a:xfrm>
            <a:off x="2202180" y="5589270"/>
            <a:ext cx="4535488" cy="482600"/>
            <a:chOff x="2553" y="2800"/>
            <a:chExt cx="2665" cy="304"/>
          </a:xfrm>
        </p:grpSpPr>
        <p:sp>
          <p:nvSpPr>
            <p:cNvPr id="66563" name="Rectangle 4"/>
            <p:cNvSpPr/>
            <p:nvPr/>
          </p:nvSpPr>
          <p:spPr>
            <a:xfrm>
              <a:off x="2553"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64" name="Rectangle 5"/>
            <p:cNvSpPr/>
            <p:nvPr/>
          </p:nvSpPr>
          <p:spPr>
            <a:xfrm>
              <a:off x="2658"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a:t>
              </a:r>
              <a:endParaRPr lang="en-US" altLang="zh-CN" dirty="0">
                <a:latin typeface="Times New Roman" panose="02020603050405020304" pitchFamily="18" charset="0"/>
              </a:endParaRPr>
            </a:p>
          </p:txBody>
        </p:sp>
        <p:sp>
          <p:nvSpPr>
            <p:cNvPr id="66565" name="Rectangle 6"/>
            <p:cNvSpPr/>
            <p:nvPr/>
          </p:nvSpPr>
          <p:spPr>
            <a:xfrm>
              <a:off x="2819"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66" name="Rectangle 7"/>
            <p:cNvSpPr/>
            <p:nvPr/>
          </p:nvSpPr>
          <p:spPr>
            <a:xfrm>
              <a:off x="2925"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2</a:t>
              </a:r>
              <a:endParaRPr lang="en-US" altLang="zh-CN" dirty="0">
                <a:latin typeface="Times New Roman" panose="02020603050405020304" pitchFamily="18" charset="0"/>
              </a:endParaRPr>
            </a:p>
          </p:txBody>
        </p:sp>
        <p:sp>
          <p:nvSpPr>
            <p:cNvPr id="66567" name="Rectangle 8"/>
            <p:cNvSpPr/>
            <p:nvPr/>
          </p:nvSpPr>
          <p:spPr>
            <a:xfrm>
              <a:off x="3086"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68" name="Rectangle 9"/>
            <p:cNvSpPr/>
            <p:nvPr/>
          </p:nvSpPr>
          <p:spPr>
            <a:xfrm>
              <a:off x="3191"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3</a:t>
              </a:r>
              <a:endParaRPr lang="en-US" altLang="zh-CN" dirty="0">
                <a:latin typeface="Times New Roman" panose="02020603050405020304" pitchFamily="18" charset="0"/>
              </a:endParaRPr>
            </a:p>
          </p:txBody>
        </p:sp>
        <p:sp>
          <p:nvSpPr>
            <p:cNvPr id="66569" name="Rectangle 10"/>
            <p:cNvSpPr/>
            <p:nvPr/>
          </p:nvSpPr>
          <p:spPr>
            <a:xfrm>
              <a:off x="3353"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70" name="Rectangle 11"/>
            <p:cNvSpPr/>
            <p:nvPr/>
          </p:nvSpPr>
          <p:spPr>
            <a:xfrm>
              <a:off x="3457"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4</a:t>
              </a:r>
              <a:endParaRPr lang="en-US" altLang="zh-CN" dirty="0">
                <a:latin typeface="Times New Roman" panose="02020603050405020304" pitchFamily="18" charset="0"/>
              </a:endParaRPr>
            </a:p>
          </p:txBody>
        </p:sp>
        <p:sp>
          <p:nvSpPr>
            <p:cNvPr id="66571" name="Rectangle 12"/>
            <p:cNvSpPr/>
            <p:nvPr/>
          </p:nvSpPr>
          <p:spPr>
            <a:xfrm>
              <a:off x="3619"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72" name="Rectangle 13"/>
            <p:cNvSpPr/>
            <p:nvPr/>
          </p:nvSpPr>
          <p:spPr>
            <a:xfrm>
              <a:off x="3724"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5</a:t>
              </a:r>
              <a:endParaRPr lang="en-US" altLang="zh-CN" dirty="0">
                <a:latin typeface="Times New Roman" panose="02020603050405020304" pitchFamily="18" charset="0"/>
              </a:endParaRPr>
            </a:p>
          </p:txBody>
        </p:sp>
        <p:sp>
          <p:nvSpPr>
            <p:cNvPr id="66573" name="Rectangle 14"/>
            <p:cNvSpPr/>
            <p:nvPr/>
          </p:nvSpPr>
          <p:spPr>
            <a:xfrm>
              <a:off x="3886"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74" name="Rectangle 15"/>
            <p:cNvSpPr/>
            <p:nvPr/>
          </p:nvSpPr>
          <p:spPr>
            <a:xfrm>
              <a:off x="3990" y="2843"/>
              <a:ext cx="1" cy="230"/>
            </a:xfrm>
            <a:prstGeom prst="rect">
              <a:avLst/>
            </a:prstGeom>
            <a:noFill/>
            <a:ln w="9525">
              <a:noFill/>
            </a:ln>
          </p:spPr>
          <p:txBody>
            <a:bodyPr wrap="none" lIns="0" tIns="0" rIns="0" bIns="0" anchor="t" anchorCtr="0">
              <a:spAutoFit/>
            </a:bodyPr>
            <a:p>
              <a:pPr>
                <a:buFont typeface="Arial" panose="020B0604020202020204" pitchFamily="34" charset="0"/>
              </a:pPr>
              <a:endParaRPr lang="zh-CN" altLang="en-US" dirty="0">
                <a:latin typeface="Times New Roman" panose="02020603050405020304" pitchFamily="18" charset="0"/>
              </a:endParaRPr>
            </a:p>
          </p:txBody>
        </p:sp>
        <p:sp>
          <p:nvSpPr>
            <p:cNvPr id="66575" name="Rectangle 16"/>
            <p:cNvSpPr/>
            <p:nvPr/>
          </p:nvSpPr>
          <p:spPr>
            <a:xfrm>
              <a:off x="4152"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76" name="Rectangle 17"/>
            <p:cNvSpPr/>
            <p:nvPr/>
          </p:nvSpPr>
          <p:spPr>
            <a:xfrm>
              <a:off x="4257"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7</a:t>
              </a:r>
              <a:endParaRPr lang="en-US" altLang="zh-CN" dirty="0">
                <a:latin typeface="Times New Roman" panose="02020603050405020304" pitchFamily="18" charset="0"/>
              </a:endParaRPr>
            </a:p>
          </p:txBody>
        </p:sp>
        <p:sp>
          <p:nvSpPr>
            <p:cNvPr id="66577" name="Rectangle 18"/>
            <p:cNvSpPr/>
            <p:nvPr/>
          </p:nvSpPr>
          <p:spPr>
            <a:xfrm>
              <a:off x="4418"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78" name="Rectangle 19"/>
            <p:cNvSpPr/>
            <p:nvPr/>
          </p:nvSpPr>
          <p:spPr>
            <a:xfrm>
              <a:off x="4524"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8</a:t>
              </a:r>
              <a:endParaRPr lang="en-US" altLang="zh-CN" dirty="0">
                <a:latin typeface="Times New Roman" panose="02020603050405020304" pitchFamily="18" charset="0"/>
              </a:endParaRPr>
            </a:p>
          </p:txBody>
        </p:sp>
        <p:sp>
          <p:nvSpPr>
            <p:cNvPr id="66579" name="Rectangle 20"/>
            <p:cNvSpPr/>
            <p:nvPr/>
          </p:nvSpPr>
          <p:spPr>
            <a:xfrm>
              <a:off x="4685" y="2800"/>
              <a:ext cx="266"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80" name="Rectangle 21"/>
            <p:cNvSpPr/>
            <p:nvPr/>
          </p:nvSpPr>
          <p:spPr>
            <a:xfrm>
              <a:off x="4790" y="2843"/>
              <a:ext cx="1" cy="230"/>
            </a:xfrm>
            <a:prstGeom prst="rect">
              <a:avLst/>
            </a:prstGeom>
            <a:noFill/>
            <a:ln w="9525">
              <a:noFill/>
            </a:ln>
          </p:spPr>
          <p:txBody>
            <a:bodyPr wrap="none" lIns="0" tIns="0" rIns="0" bIns="0" anchor="t" anchorCtr="0">
              <a:spAutoFit/>
            </a:bodyPr>
            <a:p>
              <a:pPr>
                <a:buFont typeface="Arial" panose="020B0604020202020204" pitchFamily="34" charset="0"/>
              </a:pPr>
              <a:endParaRPr lang="zh-CN" altLang="en-US" dirty="0">
                <a:latin typeface="Times New Roman" panose="02020603050405020304" pitchFamily="18" charset="0"/>
              </a:endParaRPr>
            </a:p>
          </p:txBody>
        </p:sp>
        <p:sp>
          <p:nvSpPr>
            <p:cNvPr id="66581" name="Rectangle 22"/>
            <p:cNvSpPr/>
            <p:nvPr/>
          </p:nvSpPr>
          <p:spPr>
            <a:xfrm>
              <a:off x="4951" y="2800"/>
              <a:ext cx="267" cy="30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6582" name="Rectangle 23"/>
            <p:cNvSpPr/>
            <p:nvPr/>
          </p:nvSpPr>
          <p:spPr>
            <a:xfrm>
              <a:off x="5028" y="2843"/>
              <a:ext cx="17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10</a:t>
              </a:r>
              <a:endParaRPr lang="en-US" altLang="zh-CN" dirty="0">
                <a:latin typeface="Times New Roman" panose="02020603050405020304" pitchFamily="18" charset="0"/>
              </a:endParaRPr>
            </a:p>
          </p:txBody>
        </p:sp>
      </p:grpSp>
      <p:grpSp>
        <p:nvGrpSpPr>
          <p:cNvPr id="66583" name="Group 58"/>
          <p:cNvGrpSpPr/>
          <p:nvPr/>
        </p:nvGrpSpPr>
        <p:grpSpPr>
          <a:xfrm>
            <a:off x="1547813" y="1268413"/>
            <a:ext cx="6019800" cy="3048000"/>
            <a:chOff x="975" y="799"/>
            <a:chExt cx="3792" cy="1920"/>
          </a:xfrm>
        </p:grpSpPr>
        <p:sp>
          <p:nvSpPr>
            <p:cNvPr id="66584" name="Rectangle 25"/>
            <p:cNvSpPr/>
            <p:nvPr/>
          </p:nvSpPr>
          <p:spPr>
            <a:xfrm>
              <a:off x="975" y="809"/>
              <a:ext cx="3792" cy="1910"/>
            </a:xfrm>
            <a:prstGeom prst="rect">
              <a:avLst/>
            </a:prstGeom>
            <a:solidFill>
              <a:srgbClr val="FFFF66"/>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nvGrpSpPr>
            <p:cNvPr id="66585" name="Group 57"/>
            <p:cNvGrpSpPr/>
            <p:nvPr/>
          </p:nvGrpSpPr>
          <p:grpSpPr>
            <a:xfrm>
              <a:off x="975" y="799"/>
              <a:ext cx="3720" cy="1901"/>
              <a:chOff x="975" y="799"/>
              <a:chExt cx="3720" cy="1901"/>
            </a:xfrm>
          </p:grpSpPr>
          <p:sp>
            <p:nvSpPr>
              <p:cNvPr id="66586" name="Freeform 27"/>
              <p:cNvSpPr/>
              <p:nvPr/>
            </p:nvSpPr>
            <p:spPr>
              <a:xfrm>
                <a:off x="2836" y="799"/>
                <a:ext cx="265" cy="271"/>
              </a:xfrm>
              <a:custGeom>
                <a:avLst/>
                <a:gdLst/>
                <a:ahLst/>
                <a:cxnLst>
                  <a:cxn ang="0">
                    <a:pos x="0" y="120"/>
                  </a:cxn>
                  <a:cxn ang="0">
                    <a:pos x="1" y="99"/>
                  </a:cxn>
                  <a:cxn ang="0">
                    <a:pos x="7" y="78"/>
                  </a:cxn>
                  <a:cxn ang="0">
                    <a:pos x="14" y="60"/>
                  </a:cxn>
                  <a:cxn ang="0">
                    <a:pos x="26" y="42"/>
                  </a:cxn>
                  <a:cxn ang="0">
                    <a:pos x="40" y="28"/>
                  </a:cxn>
                  <a:cxn ang="0">
                    <a:pos x="57" y="16"/>
                  </a:cxn>
                  <a:cxn ang="0">
                    <a:pos x="74" y="7"/>
                  </a:cxn>
                  <a:cxn ang="0">
                    <a:pos x="93" y="2"/>
                  </a:cxn>
                  <a:cxn ang="0">
                    <a:pos x="114" y="0"/>
                  </a:cxn>
                  <a:cxn ang="0">
                    <a:pos x="133" y="2"/>
                  </a:cxn>
                  <a:cxn ang="0">
                    <a:pos x="152" y="7"/>
                  </a:cxn>
                  <a:cxn ang="0">
                    <a:pos x="171" y="16"/>
                  </a:cxn>
                  <a:cxn ang="0">
                    <a:pos x="188" y="28"/>
                  </a:cxn>
                  <a:cxn ang="0">
                    <a:pos x="200" y="42"/>
                  </a:cxn>
                  <a:cxn ang="0">
                    <a:pos x="213" y="60"/>
                  </a:cxn>
                  <a:cxn ang="0">
                    <a:pos x="221" y="78"/>
                  </a:cxn>
                  <a:cxn ang="0">
                    <a:pos x="225" y="99"/>
                  </a:cxn>
                  <a:cxn ang="0">
                    <a:pos x="228" y="120"/>
                  </a:cxn>
                  <a:cxn ang="0">
                    <a:pos x="225" y="140"/>
                  </a:cxn>
                  <a:cxn ang="0">
                    <a:pos x="221" y="160"/>
                  </a:cxn>
                  <a:cxn ang="0">
                    <a:pos x="213" y="179"/>
                  </a:cxn>
                  <a:cxn ang="0">
                    <a:pos x="200" y="196"/>
                  </a:cxn>
                  <a:cxn ang="0">
                    <a:pos x="188" y="210"/>
                  </a:cxn>
                  <a:cxn ang="0">
                    <a:pos x="171" y="223"/>
                  </a:cxn>
                  <a:cxn ang="0">
                    <a:pos x="152" y="231"/>
                  </a:cxn>
                  <a:cxn ang="0">
                    <a:pos x="133" y="236"/>
                  </a:cxn>
                  <a:cxn ang="0">
                    <a:pos x="114" y="238"/>
                  </a:cxn>
                  <a:cxn ang="0">
                    <a:pos x="93" y="236"/>
                  </a:cxn>
                  <a:cxn ang="0">
                    <a:pos x="74" y="231"/>
                  </a:cxn>
                  <a:cxn ang="0">
                    <a:pos x="57" y="223"/>
                  </a:cxn>
                  <a:cxn ang="0">
                    <a:pos x="40" y="210"/>
                  </a:cxn>
                  <a:cxn ang="0">
                    <a:pos x="26" y="196"/>
                  </a:cxn>
                  <a:cxn ang="0">
                    <a:pos x="14" y="179"/>
                  </a:cxn>
                  <a:cxn ang="0">
                    <a:pos x="7" y="160"/>
                  </a:cxn>
                  <a:cxn ang="0">
                    <a:pos x="1" y="140"/>
                  </a:cxn>
                  <a:cxn ang="0">
                    <a:pos x="0" y="120"/>
                  </a:cxn>
                </a:cxnLst>
                <a:pathLst>
                  <a:path w="308" h="308">
                    <a:moveTo>
                      <a:pt x="0" y="154"/>
                    </a:moveTo>
                    <a:lnTo>
                      <a:pt x="1" y="128"/>
                    </a:lnTo>
                    <a:lnTo>
                      <a:pt x="9" y="101"/>
                    </a:lnTo>
                    <a:lnTo>
                      <a:pt x="19" y="77"/>
                    </a:lnTo>
                    <a:lnTo>
                      <a:pt x="35" y="54"/>
                    </a:lnTo>
                    <a:lnTo>
                      <a:pt x="55" y="36"/>
                    </a:lnTo>
                    <a:lnTo>
                      <a:pt x="77" y="21"/>
                    </a:lnTo>
                    <a:lnTo>
                      <a:pt x="100" y="9"/>
                    </a:lnTo>
                    <a:lnTo>
                      <a:pt x="126" y="2"/>
                    </a:lnTo>
                    <a:lnTo>
                      <a:pt x="154" y="0"/>
                    </a:lnTo>
                    <a:lnTo>
                      <a:pt x="180" y="2"/>
                    </a:lnTo>
                    <a:lnTo>
                      <a:pt x="206" y="9"/>
                    </a:lnTo>
                    <a:lnTo>
                      <a:pt x="231" y="21"/>
                    </a:lnTo>
                    <a:lnTo>
                      <a:pt x="253" y="36"/>
                    </a:lnTo>
                    <a:lnTo>
                      <a:pt x="271" y="54"/>
                    </a:lnTo>
                    <a:lnTo>
                      <a:pt x="287" y="77"/>
                    </a:lnTo>
                    <a:lnTo>
                      <a:pt x="299" y="101"/>
                    </a:lnTo>
                    <a:lnTo>
                      <a:pt x="305" y="128"/>
                    </a:lnTo>
                    <a:lnTo>
                      <a:pt x="308" y="154"/>
                    </a:lnTo>
                    <a:lnTo>
                      <a:pt x="305" y="181"/>
                    </a:lnTo>
                    <a:lnTo>
                      <a:pt x="299" y="207"/>
                    </a:lnTo>
                    <a:lnTo>
                      <a:pt x="287" y="231"/>
                    </a:lnTo>
                    <a:lnTo>
                      <a:pt x="271" y="253"/>
                    </a:lnTo>
                    <a:lnTo>
                      <a:pt x="253" y="272"/>
                    </a:lnTo>
                    <a:lnTo>
                      <a:pt x="231" y="287"/>
                    </a:lnTo>
                    <a:lnTo>
                      <a:pt x="206" y="299"/>
                    </a:lnTo>
                    <a:lnTo>
                      <a:pt x="180" y="305"/>
                    </a:lnTo>
                    <a:lnTo>
                      <a:pt x="154" y="308"/>
                    </a:lnTo>
                    <a:lnTo>
                      <a:pt x="126" y="305"/>
                    </a:lnTo>
                    <a:lnTo>
                      <a:pt x="100" y="299"/>
                    </a:lnTo>
                    <a:lnTo>
                      <a:pt x="77" y="287"/>
                    </a:lnTo>
                    <a:lnTo>
                      <a:pt x="55" y="272"/>
                    </a:lnTo>
                    <a:lnTo>
                      <a:pt x="35" y="253"/>
                    </a:lnTo>
                    <a:lnTo>
                      <a:pt x="19" y="231"/>
                    </a:lnTo>
                    <a:lnTo>
                      <a:pt x="9" y="207"/>
                    </a:lnTo>
                    <a:lnTo>
                      <a:pt x="1"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87" name="Rectangle 28"/>
              <p:cNvSpPr/>
              <p:nvPr/>
            </p:nvSpPr>
            <p:spPr>
              <a:xfrm>
                <a:off x="2924" y="838"/>
                <a:ext cx="82"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1</a:t>
                </a:r>
                <a:endParaRPr lang="en-US" altLang="zh-CN" sz="4000" b="1" dirty="0">
                  <a:latin typeface="Times New Roman" panose="02020603050405020304" pitchFamily="18" charset="0"/>
                </a:endParaRPr>
              </a:p>
            </p:txBody>
          </p:sp>
          <p:sp>
            <p:nvSpPr>
              <p:cNvPr id="66588" name="Freeform 29"/>
              <p:cNvSpPr/>
              <p:nvPr/>
            </p:nvSpPr>
            <p:spPr>
              <a:xfrm>
                <a:off x="975" y="2429"/>
                <a:ext cx="265" cy="271"/>
              </a:xfrm>
              <a:custGeom>
                <a:avLst/>
                <a:gdLst/>
                <a:ahLst/>
                <a:cxnLst>
                  <a:cxn ang="0">
                    <a:pos x="0" y="118"/>
                  </a:cxn>
                  <a:cxn ang="0">
                    <a:pos x="2" y="98"/>
                  </a:cxn>
                  <a:cxn ang="0">
                    <a:pos x="7" y="78"/>
                  </a:cxn>
                  <a:cxn ang="0">
                    <a:pos x="15" y="60"/>
                  </a:cxn>
                  <a:cxn ang="0">
                    <a:pos x="27" y="43"/>
                  </a:cxn>
                  <a:cxn ang="0">
                    <a:pos x="40" y="28"/>
                  </a:cxn>
                  <a:cxn ang="0">
                    <a:pos x="57" y="16"/>
                  </a:cxn>
                  <a:cxn ang="0">
                    <a:pos x="76" y="7"/>
                  </a:cxn>
                  <a:cxn ang="0">
                    <a:pos x="95" y="3"/>
                  </a:cxn>
                  <a:cxn ang="0">
                    <a:pos x="114" y="0"/>
                  </a:cxn>
                  <a:cxn ang="0">
                    <a:pos x="134" y="3"/>
                  </a:cxn>
                  <a:cxn ang="0">
                    <a:pos x="153" y="7"/>
                  </a:cxn>
                  <a:cxn ang="0">
                    <a:pos x="171" y="16"/>
                  </a:cxn>
                  <a:cxn ang="0">
                    <a:pos x="188" y="28"/>
                  </a:cxn>
                  <a:cxn ang="0">
                    <a:pos x="202" y="43"/>
                  </a:cxn>
                  <a:cxn ang="0">
                    <a:pos x="213" y="60"/>
                  </a:cxn>
                  <a:cxn ang="0">
                    <a:pos x="221" y="78"/>
                  </a:cxn>
                  <a:cxn ang="0">
                    <a:pos x="225" y="98"/>
                  </a:cxn>
                  <a:cxn ang="0">
                    <a:pos x="228" y="118"/>
                  </a:cxn>
                  <a:cxn ang="0">
                    <a:pos x="225" y="139"/>
                  </a:cxn>
                  <a:cxn ang="0">
                    <a:pos x="221" y="160"/>
                  </a:cxn>
                  <a:cxn ang="0">
                    <a:pos x="213" y="178"/>
                  </a:cxn>
                  <a:cxn ang="0">
                    <a:pos x="202" y="195"/>
                  </a:cxn>
                  <a:cxn ang="0">
                    <a:pos x="188" y="210"/>
                  </a:cxn>
                  <a:cxn ang="0">
                    <a:pos x="171" y="222"/>
                  </a:cxn>
                  <a:cxn ang="0">
                    <a:pos x="153" y="230"/>
                  </a:cxn>
                  <a:cxn ang="0">
                    <a:pos x="134" y="236"/>
                  </a:cxn>
                  <a:cxn ang="0">
                    <a:pos x="114" y="238"/>
                  </a:cxn>
                  <a:cxn ang="0">
                    <a:pos x="95" y="236"/>
                  </a:cxn>
                  <a:cxn ang="0">
                    <a:pos x="76" y="230"/>
                  </a:cxn>
                  <a:cxn ang="0">
                    <a:pos x="57" y="222"/>
                  </a:cxn>
                  <a:cxn ang="0">
                    <a:pos x="40" y="210"/>
                  </a:cxn>
                  <a:cxn ang="0">
                    <a:pos x="27" y="195"/>
                  </a:cxn>
                  <a:cxn ang="0">
                    <a:pos x="15" y="178"/>
                  </a:cxn>
                  <a:cxn ang="0">
                    <a:pos x="7" y="160"/>
                  </a:cxn>
                  <a:cxn ang="0">
                    <a:pos x="2" y="139"/>
                  </a:cxn>
                  <a:cxn ang="0">
                    <a:pos x="0" y="118"/>
                  </a:cxn>
                </a:cxnLst>
                <a:pathLst>
                  <a:path w="308" h="309">
                    <a:moveTo>
                      <a:pt x="0" y="154"/>
                    </a:moveTo>
                    <a:lnTo>
                      <a:pt x="2" y="128"/>
                    </a:lnTo>
                    <a:lnTo>
                      <a:pt x="9" y="102"/>
                    </a:lnTo>
                    <a:lnTo>
                      <a:pt x="21" y="77"/>
                    </a:lnTo>
                    <a:lnTo>
                      <a:pt x="36" y="56"/>
                    </a:lnTo>
                    <a:lnTo>
                      <a:pt x="55" y="37"/>
                    </a:lnTo>
                    <a:lnTo>
                      <a:pt x="77" y="21"/>
                    </a:lnTo>
                    <a:lnTo>
                      <a:pt x="102" y="9"/>
                    </a:lnTo>
                    <a:lnTo>
                      <a:pt x="128" y="3"/>
                    </a:lnTo>
                    <a:lnTo>
                      <a:pt x="154" y="0"/>
                    </a:lnTo>
                    <a:lnTo>
                      <a:pt x="181" y="3"/>
                    </a:lnTo>
                    <a:lnTo>
                      <a:pt x="207" y="9"/>
                    </a:lnTo>
                    <a:lnTo>
                      <a:pt x="231" y="21"/>
                    </a:lnTo>
                    <a:lnTo>
                      <a:pt x="253" y="37"/>
                    </a:lnTo>
                    <a:lnTo>
                      <a:pt x="273" y="56"/>
                    </a:lnTo>
                    <a:lnTo>
                      <a:pt x="287" y="77"/>
                    </a:lnTo>
                    <a:lnTo>
                      <a:pt x="299" y="102"/>
                    </a:lnTo>
                    <a:lnTo>
                      <a:pt x="305" y="128"/>
                    </a:lnTo>
                    <a:lnTo>
                      <a:pt x="308" y="154"/>
                    </a:lnTo>
                    <a:lnTo>
                      <a:pt x="305" y="181"/>
                    </a:lnTo>
                    <a:lnTo>
                      <a:pt x="299" y="208"/>
                    </a:lnTo>
                    <a:lnTo>
                      <a:pt x="287" y="231"/>
                    </a:lnTo>
                    <a:lnTo>
                      <a:pt x="273" y="253"/>
                    </a:lnTo>
                    <a:lnTo>
                      <a:pt x="253" y="273"/>
                    </a:lnTo>
                    <a:lnTo>
                      <a:pt x="231" y="288"/>
                    </a:lnTo>
                    <a:lnTo>
                      <a:pt x="207" y="299"/>
                    </a:lnTo>
                    <a:lnTo>
                      <a:pt x="181" y="307"/>
                    </a:lnTo>
                    <a:lnTo>
                      <a:pt x="154" y="309"/>
                    </a:lnTo>
                    <a:lnTo>
                      <a:pt x="128" y="307"/>
                    </a:lnTo>
                    <a:lnTo>
                      <a:pt x="102" y="299"/>
                    </a:lnTo>
                    <a:lnTo>
                      <a:pt x="77" y="288"/>
                    </a:lnTo>
                    <a:lnTo>
                      <a:pt x="55" y="273"/>
                    </a:lnTo>
                    <a:lnTo>
                      <a:pt x="36" y="253"/>
                    </a:lnTo>
                    <a:lnTo>
                      <a:pt x="21" y="231"/>
                    </a:lnTo>
                    <a:lnTo>
                      <a:pt x="9" y="208"/>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89" name="Rectangle 30"/>
              <p:cNvSpPr/>
              <p:nvPr/>
            </p:nvSpPr>
            <p:spPr>
              <a:xfrm>
                <a:off x="1065" y="2467"/>
                <a:ext cx="81"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8</a:t>
                </a:r>
                <a:endParaRPr lang="en-US" altLang="zh-CN" sz="4000" b="1" dirty="0">
                  <a:latin typeface="Times New Roman" panose="02020603050405020304" pitchFamily="18" charset="0"/>
                </a:endParaRPr>
              </a:p>
            </p:txBody>
          </p:sp>
          <p:sp>
            <p:nvSpPr>
              <p:cNvPr id="66590" name="Freeform 33"/>
              <p:cNvSpPr/>
              <p:nvPr/>
            </p:nvSpPr>
            <p:spPr>
              <a:xfrm>
                <a:off x="2038" y="2429"/>
                <a:ext cx="265" cy="271"/>
              </a:xfrm>
              <a:custGeom>
                <a:avLst/>
                <a:gdLst/>
                <a:ahLst/>
                <a:cxnLst>
                  <a:cxn ang="0">
                    <a:pos x="0" y="118"/>
                  </a:cxn>
                  <a:cxn ang="0">
                    <a:pos x="2" y="98"/>
                  </a:cxn>
                  <a:cxn ang="0">
                    <a:pos x="7" y="78"/>
                  </a:cxn>
                  <a:cxn ang="0">
                    <a:pos x="15" y="60"/>
                  </a:cxn>
                  <a:cxn ang="0">
                    <a:pos x="27" y="43"/>
                  </a:cxn>
                  <a:cxn ang="0">
                    <a:pos x="40" y="28"/>
                  </a:cxn>
                  <a:cxn ang="0">
                    <a:pos x="57" y="16"/>
                  </a:cxn>
                  <a:cxn ang="0">
                    <a:pos x="76" y="7"/>
                  </a:cxn>
                  <a:cxn ang="0">
                    <a:pos x="93" y="3"/>
                  </a:cxn>
                  <a:cxn ang="0">
                    <a:pos x="114" y="0"/>
                  </a:cxn>
                  <a:cxn ang="0">
                    <a:pos x="134" y="3"/>
                  </a:cxn>
                  <a:cxn ang="0">
                    <a:pos x="152" y="7"/>
                  </a:cxn>
                  <a:cxn ang="0">
                    <a:pos x="171" y="16"/>
                  </a:cxn>
                  <a:cxn ang="0">
                    <a:pos x="188" y="28"/>
                  </a:cxn>
                  <a:cxn ang="0">
                    <a:pos x="200" y="43"/>
                  </a:cxn>
                  <a:cxn ang="0">
                    <a:pos x="213" y="60"/>
                  </a:cxn>
                  <a:cxn ang="0">
                    <a:pos x="221" y="78"/>
                  </a:cxn>
                  <a:cxn ang="0">
                    <a:pos x="225" y="98"/>
                  </a:cxn>
                  <a:cxn ang="0">
                    <a:pos x="228" y="118"/>
                  </a:cxn>
                  <a:cxn ang="0">
                    <a:pos x="225" y="139"/>
                  </a:cxn>
                  <a:cxn ang="0">
                    <a:pos x="221" y="160"/>
                  </a:cxn>
                  <a:cxn ang="0">
                    <a:pos x="213" y="178"/>
                  </a:cxn>
                  <a:cxn ang="0">
                    <a:pos x="200" y="195"/>
                  </a:cxn>
                  <a:cxn ang="0">
                    <a:pos x="188" y="210"/>
                  </a:cxn>
                  <a:cxn ang="0">
                    <a:pos x="171" y="222"/>
                  </a:cxn>
                  <a:cxn ang="0">
                    <a:pos x="152" y="230"/>
                  </a:cxn>
                  <a:cxn ang="0">
                    <a:pos x="134" y="236"/>
                  </a:cxn>
                  <a:cxn ang="0">
                    <a:pos x="114" y="238"/>
                  </a:cxn>
                  <a:cxn ang="0">
                    <a:pos x="93" y="236"/>
                  </a:cxn>
                  <a:cxn ang="0">
                    <a:pos x="76" y="230"/>
                  </a:cxn>
                  <a:cxn ang="0">
                    <a:pos x="57" y="222"/>
                  </a:cxn>
                  <a:cxn ang="0">
                    <a:pos x="40" y="210"/>
                  </a:cxn>
                  <a:cxn ang="0">
                    <a:pos x="27" y="195"/>
                  </a:cxn>
                  <a:cxn ang="0">
                    <a:pos x="15" y="178"/>
                  </a:cxn>
                  <a:cxn ang="0">
                    <a:pos x="7" y="160"/>
                  </a:cxn>
                  <a:cxn ang="0">
                    <a:pos x="2" y="139"/>
                  </a:cxn>
                  <a:cxn ang="0">
                    <a:pos x="0" y="118"/>
                  </a:cxn>
                </a:cxnLst>
                <a:pathLst>
                  <a:path w="308" h="309">
                    <a:moveTo>
                      <a:pt x="0" y="154"/>
                    </a:moveTo>
                    <a:lnTo>
                      <a:pt x="2" y="128"/>
                    </a:lnTo>
                    <a:lnTo>
                      <a:pt x="9" y="102"/>
                    </a:lnTo>
                    <a:lnTo>
                      <a:pt x="21" y="77"/>
                    </a:lnTo>
                    <a:lnTo>
                      <a:pt x="36" y="56"/>
                    </a:lnTo>
                    <a:lnTo>
                      <a:pt x="55" y="37"/>
                    </a:lnTo>
                    <a:lnTo>
                      <a:pt x="77" y="21"/>
                    </a:lnTo>
                    <a:lnTo>
                      <a:pt x="102" y="9"/>
                    </a:lnTo>
                    <a:lnTo>
                      <a:pt x="126" y="3"/>
                    </a:lnTo>
                    <a:lnTo>
                      <a:pt x="154" y="0"/>
                    </a:lnTo>
                    <a:lnTo>
                      <a:pt x="181" y="3"/>
                    </a:lnTo>
                    <a:lnTo>
                      <a:pt x="206" y="9"/>
                    </a:lnTo>
                    <a:lnTo>
                      <a:pt x="231" y="21"/>
                    </a:lnTo>
                    <a:lnTo>
                      <a:pt x="253" y="37"/>
                    </a:lnTo>
                    <a:lnTo>
                      <a:pt x="271" y="56"/>
                    </a:lnTo>
                    <a:lnTo>
                      <a:pt x="287" y="77"/>
                    </a:lnTo>
                    <a:lnTo>
                      <a:pt x="299" y="102"/>
                    </a:lnTo>
                    <a:lnTo>
                      <a:pt x="305" y="128"/>
                    </a:lnTo>
                    <a:lnTo>
                      <a:pt x="308" y="154"/>
                    </a:lnTo>
                    <a:lnTo>
                      <a:pt x="305" y="181"/>
                    </a:lnTo>
                    <a:lnTo>
                      <a:pt x="299" y="208"/>
                    </a:lnTo>
                    <a:lnTo>
                      <a:pt x="287" y="231"/>
                    </a:lnTo>
                    <a:lnTo>
                      <a:pt x="271" y="253"/>
                    </a:lnTo>
                    <a:lnTo>
                      <a:pt x="253" y="273"/>
                    </a:lnTo>
                    <a:lnTo>
                      <a:pt x="231" y="288"/>
                    </a:lnTo>
                    <a:lnTo>
                      <a:pt x="206" y="299"/>
                    </a:lnTo>
                    <a:lnTo>
                      <a:pt x="181" y="307"/>
                    </a:lnTo>
                    <a:lnTo>
                      <a:pt x="154" y="309"/>
                    </a:lnTo>
                    <a:lnTo>
                      <a:pt x="126" y="307"/>
                    </a:lnTo>
                    <a:lnTo>
                      <a:pt x="102" y="299"/>
                    </a:lnTo>
                    <a:lnTo>
                      <a:pt x="77" y="288"/>
                    </a:lnTo>
                    <a:lnTo>
                      <a:pt x="55" y="273"/>
                    </a:lnTo>
                    <a:lnTo>
                      <a:pt x="36" y="253"/>
                    </a:lnTo>
                    <a:lnTo>
                      <a:pt x="21" y="231"/>
                    </a:lnTo>
                    <a:lnTo>
                      <a:pt x="9" y="208"/>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91" name="Rectangle 34"/>
              <p:cNvSpPr/>
              <p:nvPr/>
            </p:nvSpPr>
            <p:spPr>
              <a:xfrm>
                <a:off x="2088" y="2467"/>
                <a:ext cx="162"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10</a:t>
                </a:r>
                <a:endParaRPr lang="en-US" altLang="zh-CN" sz="4000" b="1" dirty="0">
                  <a:latin typeface="Times New Roman" panose="02020603050405020304" pitchFamily="18" charset="0"/>
                </a:endParaRPr>
              </a:p>
            </p:txBody>
          </p:sp>
          <p:sp>
            <p:nvSpPr>
              <p:cNvPr id="66592" name="Freeform 35"/>
              <p:cNvSpPr/>
              <p:nvPr/>
            </p:nvSpPr>
            <p:spPr>
              <a:xfrm>
                <a:off x="1240" y="1886"/>
                <a:ext cx="266" cy="271"/>
              </a:xfrm>
              <a:custGeom>
                <a:avLst/>
                <a:gdLst/>
                <a:ahLst/>
                <a:cxnLst>
                  <a:cxn ang="0">
                    <a:pos x="0" y="120"/>
                  </a:cxn>
                  <a:cxn ang="0">
                    <a:pos x="2" y="99"/>
                  </a:cxn>
                  <a:cxn ang="0">
                    <a:pos x="7" y="79"/>
                  </a:cxn>
                  <a:cxn ang="0">
                    <a:pos x="16" y="60"/>
                  </a:cxn>
                  <a:cxn ang="0">
                    <a:pos x="27" y="42"/>
                  </a:cxn>
                  <a:cxn ang="0">
                    <a:pos x="41" y="29"/>
                  </a:cxn>
                  <a:cxn ang="0">
                    <a:pos x="58" y="16"/>
                  </a:cxn>
                  <a:cxn ang="0">
                    <a:pos x="76" y="7"/>
                  </a:cxn>
                  <a:cxn ang="0">
                    <a:pos x="96" y="3"/>
                  </a:cxn>
                  <a:cxn ang="0">
                    <a:pos x="115" y="0"/>
                  </a:cxn>
                  <a:cxn ang="0">
                    <a:pos x="135" y="3"/>
                  </a:cxn>
                  <a:cxn ang="0">
                    <a:pos x="155" y="7"/>
                  </a:cxn>
                  <a:cxn ang="0">
                    <a:pos x="173" y="16"/>
                  </a:cxn>
                  <a:cxn ang="0">
                    <a:pos x="189" y="29"/>
                  </a:cxn>
                  <a:cxn ang="0">
                    <a:pos x="204" y="42"/>
                  </a:cxn>
                  <a:cxn ang="0">
                    <a:pos x="215" y="60"/>
                  </a:cxn>
                  <a:cxn ang="0">
                    <a:pos x="223" y="79"/>
                  </a:cxn>
                  <a:cxn ang="0">
                    <a:pos x="229" y="99"/>
                  </a:cxn>
                  <a:cxn ang="0">
                    <a:pos x="230" y="120"/>
                  </a:cxn>
                  <a:cxn ang="0">
                    <a:pos x="229" y="140"/>
                  </a:cxn>
                  <a:cxn ang="0">
                    <a:pos x="223" y="159"/>
                  </a:cxn>
                  <a:cxn ang="0">
                    <a:pos x="215" y="179"/>
                  </a:cxn>
                  <a:cxn ang="0">
                    <a:pos x="204" y="196"/>
                  </a:cxn>
                  <a:cxn ang="0">
                    <a:pos x="189" y="209"/>
                  </a:cxn>
                  <a:cxn ang="0">
                    <a:pos x="173" y="223"/>
                  </a:cxn>
                  <a:cxn ang="0">
                    <a:pos x="155" y="231"/>
                  </a:cxn>
                  <a:cxn ang="0">
                    <a:pos x="135" y="236"/>
                  </a:cxn>
                  <a:cxn ang="0">
                    <a:pos x="115" y="238"/>
                  </a:cxn>
                  <a:cxn ang="0">
                    <a:pos x="96" y="236"/>
                  </a:cxn>
                  <a:cxn ang="0">
                    <a:pos x="76" y="231"/>
                  </a:cxn>
                  <a:cxn ang="0">
                    <a:pos x="58" y="223"/>
                  </a:cxn>
                  <a:cxn ang="0">
                    <a:pos x="41" y="209"/>
                  </a:cxn>
                  <a:cxn ang="0">
                    <a:pos x="27" y="196"/>
                  </a:cxn>
                  <a:cxn ang="0">
                    <a:pos x="16" y="179"/>
                  </a:cxn>
                  <a:cxn ang="0">
                    <a:pos x="7" y="159"/>
                  </a:cxn>
                  <a:cxn ang="0">
                    <a:pos x="2" y="140"/>
                  </a:cxn>
                  <a:cxn ang="0">
                    <a:pos x="0" y="120"/>
                  </a:cxn>
                </a:cxnLst>
                <a:pathLst>
                  <a:path w="308" h="308">
                    <a:moveTo>
                      <a:pt x="0" y="154"/>
                    </a:moveTo>
                    <a:lnTo>
                      <a:pt x="2" y="127"/>
                    </a:lnTo>
                    <a:lnTo>
                      <a:pt x="9" y="102"/>
                    </a:lnTo>
                    <a:lnTo>
                      <a:pt x="21" y="77"/>
                    </a:lnTo>
                    <a:lnTo>
                      <a:pt x="36" y="55"/>
                    </a:lnTo>
                    <a:lnTo>
                      <a:pt x="55" y="37"/>
                    </a:lnTo>
                    <a:lnTo>
                      <a:pt x="77" y="21"/>
                    </a:lnTo>
                    <a:lnTo>
                      <a:pt x="102" y="9"/>
                    </a:lnTo>
                    <a:lnTo>
                      <a:pt x="128" y="3"/>
                    </a:lnTo>
                    <a:lnTo>
                      <a:pt x="154" y="0"/>
                    </a:lnTo>
                    <a:lnTo>
                      <a:pt x="181" y="3"/>
                    </a:lnTo>
                    <a:lnTo>
                      <a:pt x="208" y="9"/>
                    </a:lnTo>
                    <a:lnTo>
                      <a:pt x="231" y="21"/>
                    </a:lnTo>
                    <a:lnTo>
                      <a:pt x="253" y="37"/>
                    </a:lnTo>
                    <a:lnTo>
                      <a:pt x="273" y="55"/>
                    </a:lnTo>
                    <a:lnTo>
                      <a:pt x="288" y="77"/>
                    </a:lnTo>
                    <a:lnTo>
                      <a:pt x="299" y="102"/>
                    </a:lnTo>
                    <a:lnTo>
                      <a:pt x="307" y="127"/>
                    </a:lnTo>
                    <a:lnTo>
                      <a:pt x="308" y="154"/>
                    </a:lnTo>
                    <a:lnTo>
                      <a:pt x="307" y="181"/>
                    </a:lnTo>
                    <a:lnTo>
                      <a:pt x="299" y="206"/>
                    </a:lnTo>
                    <a:lnTo>
                      <a:pt x="288" y="231"/>
                    </a:lnTo>
                    <a:lnTo>
                      <a:pt x="273" y="253"/>
                    </a:lnTo>
                    <a:lnTo>
                      <a:pt x="253" y="271"/>
                    </a:lnTo>
                    <a:lnTo>
                      <a:pt x="231" y="287"/>
                    </a:lnTo>
                    <a:lnTo>
                      <a:pt x="208" y="299"/>
                    </a:lnTo>
                    <a:lnTo>
                      <a:pt x="181" y="305"/>
                    </a:lnTo>
                    <a:lnTo>
                      <a:pt x="154" y="308"/>
                    </a:lnTo>
                    <a:lnTo>
                      <a:pt x="128" y="305"/>
                    </a:lnTo>
                    <a:lnTo>
                      <a:pt x="102" y="299"/>
                    </a:lnTo>
                    <a:lnTo>
                      <a:pt x="77" y="287"/>
                    </a:lnTo>
                    <a:lnTo>
                      <a:pt x="55" y="271"/>
                    </a:lnTo>
                    <a:lnTo>
                      <a:pt x="36" y="253"/>
                    </a:lnTo>
                    <a:lnTo>
                      <a:pt x="21" y="231"/>
                    </a:lnTo>
                    <a:lnTo>
                      <a:pt x="9" y="206"/>
                    </a:lnTo>
                    <a:lnTo>
                      <a:pt x="2"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93" name="Rectangle 36"/>
              <p:cNvSpPr/>
              <p:nvPr/>
            </p:nvSpPr>
            <p:spPr>
              <a:xfrm>
                <a:off x="1332" y="1925"/>
                <a:ext cx="81"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4</a:t>
                </a:r>
                <a:endParaRPr lang="en-US" altLang="zh-CN" sz="4000" b="1" dirty="0">
                  <a:latin typeface="Times New Roman" panose="02020603050405020304" pitchFamily="18" charset="0"/>
                </a:endParaRPr>
              </a:p>
            </p:txBody>
          </p:sp>
          <p:sp>
            <p:nvSpPr>
              <p:cNvPr id="66594" name="Freeform 37"/>
              <p:cNvSpPr/>
              <p:nvPr/>
            </p:nvSpPr>
            <p:spPr>
              <a:xfrm>
                <a:off x="2303" y="1886"/>
                <a:ext cx="266" cy="271"/>
              </a:xfrm>
              <a:custGeom>
                <a:avLst/>
                <a:gdLst/>
                <a:ahLst/>
                <a:cxnLst>
                  <a:cxn ang="0">
                    <a:pos x="0" y="120"/>
                  </a:cxn>
                  <a:cxn ang="0">
                    <a:pos x="3" y="99"/>
                  </a:cxn>
                  <a:cxn ang="0">
                    <a:pos x="7" y="79"/>
                  </a:cxn>
                  <a:cxn ang="0">
                    <a:pos x="16" y="60"/>
                  </a:cxn>
                  <a:cxn ang="0">
                    <a:pos x="28" y="42"/>
                  </a:cxn>
                  <a:cxn ang="0">
                    <a:pos x="41" y="29"/>
                  </a:cxn>
                  <a:cxn ang="0">
                    <a:pos x="58" y="16"/>
                  </a:cxn>
                  <a:cxn ang="0">
                    <a:pos x="76" y="7"/>
                  </a:cxn>
                  <a:cxn ang="0">
                    <a:pos x="96" y="3"/>
                  </a:cxn>
                  <a:cxn ang="0">
                    <a:pos x="115" y="0"/>
                  </a:cxn>
                  <a:cxn ang="0">
                    <a:pos x="135" y="3"/>
                  </a:cxn>
                  <a:cxn ang="0">
                    <a:pos x="155" y="7"/>
                  </a:cxn>
                  <a:cxn ang="0">
                    <a:pos x="173" y="16"/>
                  </a:cxn>
                  <a:cxn ang="0">
                    <a:pos x="189" y="29"/>
                  </a:cxn>
                  <a:cxn ang="0">
                    <a:pos x="204" y="42"/>
                  </a:cxn>
                  <a:cxn ang="0">
                    <a:pos x="214" y="60"/>
                  </a:cxn>
                  <a:cxn ang="0">
                    <a:pos x="223" y="79"/>
                  </a:cxn>
                  <a:cxn ang="0">
                    <a:pos x="229" y="99"/>
                  </a:cxn>
                  <a:cxn ang="0">
                    <a:pos x="230" y="120"/>
                  </a:cxn>
                  <a:cxn ang="0">
                    <a:pos x="229" y="140"/>
                  </a:cxn>
                  <a:cxn ang="0">
                    <a:pos x="223" y="159"/>
                  </a:cxn>
                  <a:cxn ang="0">
                    <a:pos x="214" y="179"/>
                  </a:cxn>
                  <a:cxn ang="0">
                    <a:pos x="204" y="196"/>
                  </a:cxn>
                  <a:cxn ang="0">
                    <a:pos x="189" y="209"/>
                  </a:cxn>
                  <a:cxn ang="0">
                    <a:pos x="173" y="223"/>
                  </a:cxn>
                  <a:cxn ang="0">
                    <a:pos x="155" y="231"/>
                  </a:cxn>
                  <a:cxn ang="0">
                    <a:pos x="135" y="236"/>
                  </a:cxn>
                  <a:cxn ang="0">
                    <a:pos x="115" y="238"/>
                  </a:cxn>
                  <a:cxn ang="0">
                    <a:pos x="96" y="236"/>
                  </a:cxn>
                  <a:cxn ang="0">
                    <a:pos x="76" y="231"/>
                  </a:cxn>
                  <a:cxn ang="0">
                    <a:pos x="58" y="223"/>
                  </a:cxn>
                  <a:cxn ang="0">
                    <a:pos x="41" y="209"/>
                  </a:cxn>
                  <a:cxn ang="0">
                    <a:pos x="28" y="196"/>
                  </a:cxn>
                  <a:cxn ang="0">
                    <a:pos x="16" y="179"/>
                  </a:cxn>
                  <a:cxn ang="0">
                    <a:pos x="7" y="159"/>
                  </a:cxn>
                  <a:cxn ang="0">
                    <a:pos x="3" y="140"/>
                  </a:cxn>
                  <a:cxn ang="0">
                    <a:pos x="0" y="120"/>
                  </a:cxn>
                </a:cxnLst>
                <a:pathLst>
                  <a:path w="308" h="308">
                    <a:moveTo>
                      <a:pt x="0" y="154"/>
                    </a:moveTo>
                    <a:lnTo>
                      <a:pt x="3" y="127"/>
                    </a:lnTo>
                    <a:lnTo>
                      <a:pt x="9" y="102"/>
                    </a:lnTo>
                    <a:lnTo>
                      <a:pt x="21" y="77"/>
                    </a:lnTo>
                    <a:lnTo>
                      <a:pt x="37" y="55"/>
                    </a:lnTo>
                    <a:lnTo>
                      <a:pt x="55" y="37"/>
                    </a:lnTo>
                    <a:lnTo>
                      <a:pt x="77" y="21"/>
                    </a:lnTo>
                    <a:lnTo>
                      <a:pt x="102" y="9"/>
                    </a:lnTo>
                    <a:lnTo>
                      <a:pt x="128" y="3"/>
                    </a:lnTo>
                    <a:lnTo>
                      <a:pt x="154" y="0"/>
                    </a:lnTo>
                    <a:lnTo>
                      <a:pt x="181" y="3"/>
                    </a:lnTo>
                    <a:lnTo>
                      <a:pt x="208" y="9"/>
                    </a:lnTo>
                    <a:lnTo>
                      <a:pt x="231" y="21"/>
                    </a:lnTo>
                    <a:lnTo>
                      <a:pt x="253" y="37"/>
                    </a:lnTo>
                    <a:lnTo>
                      <a:pt x="273" y="55"/>
                    </a:lnTo>
                    <a:lnTo>
                      <a:pt x="287" y="77"/>
                    </a:lnTo>
                    <a:lnTo>
                      <a:pt x="299" y="102"/>
                    </a:lnTo>
                    <a:lnTo>
                      <a:pt x="307" y="127"/>
                    </a:lnTo>
                    <a:lnTo>
                      <a:pt x="308" y="154"/>
                    </a:lnTo>
                    <a:lnTo>
                      <a:pt x="307" y="181"/>
                    </a:lnTo>
                    <a:lnTo>
                      <a:pt x="299" y="206"/>
                    </a:lnTo>
                    <a:lnTo>
                      <a:pt x="287" y="231"/>
                    </a:lnTo>
                    <a:lnTo>
                      <a:pt x="273" y="253"/>
                    </a:lnTo>
                    <a:lnTo>
                      <a:pt x="253" y="271"/>
                    </a:lnTo>
                    <a:lnTo>
                      <a:pt x="231" y="287"/>
                    </a:lnTo>
                    <a:lnTo>
                      <a:pt x="208" y="299"/>
                    </a:lnTo>
                    <a:lnTo>
                      <a:pt x="181" y="305"/>
                    </a:lnTo>
                    <a:lnTo>
                      <a:pt x="154" y="308"/>
                    </a:lnTo>
                    <a:lnTo>
                      <a:pt x="128" y="305"/>
                    </a:lnTo>
                    <a:lnTo>
                      <a:pt x="102" y="299"/>
                    </a:lnTo>
                    <a:lnTo>
                      <a:pt x="77" y="287"/>
                    </a:lnTo>
                    <a:lnTo>
                      <a:pt x="55" y="271"/>
                    </a:lnTo>
                    <a:lnTo>
                      <a:pt x="37" y="253"/>
                    </a:lnTo>
                    <a:lnTo>
                      <a:pt x="21" y="231"/>
                    </a:lnTo>
                    <a:lnTo>
                      <a:pt x="9" y="206"/>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95" name="Rectangle 38"/>
              <p:cNvSpPr/>
              <p:nvPr/>
            </p:nvSpPr>
            <p:spPr>
              <a:xfrm>
                <a:off x="2396" y="1925"/>
                <a:ext cx="80"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5</a:t>
                </a:r>
                <a:endParaRPr lang="en-US" altLang="zh-CN" sz="4000" b="1" dirty="0">
                  <a:latin typeface="Times New Roman" panose="02020603050405020304" pitchFamily="18" charset="0"/>
                </a:endParaRPr>
              </a:p>
            </p:txBody>
          </p:sp>
          <p:sp>
            <p:nvSpPr>
              <p:cNvPr id="66596" name="Freeform 39"/>
              <p:cNvSpPr/>
              <p:nvPr/>
            </p:nvSpPr>
            <p:spPr>
              <a:xfrm>
                <a:off x="1773" y="1342"/>
                <a:ext cx="265" cy="271"/>
              </a:xfrm>
              <a:custGeom>
                <a:avLst/>
                <a:gdLst/>
                <a:ahLst/>
                <a:cxnLst>
                  <a:cxn ang="0">
                    <a:pos x="0" y="119"/>
                  </a:cxn>
                  <a:cxn ang="0">
                    <a:pos x="1" y="98"/>
                  </a:cxn>
                  <a:cxn ang="0">
                    <a:pos x="7" y="78"/>
                  </a:cxn>
                  <a:cxn ang="0">
                    <a:pos x="14" y="60"/>
                  </a:cxn>
                  <a:cxn ang="0">
                    <a:pos x="26" y="43"/>
                  </a:cxn>
                  <a:cxn ang="0">
                    <a:pos x="40" y="28"/>
                  </a:cxn>
                  <a:cxn ang="0">
                    <a:pos x="57" y="16"/>
                  </a:cxn>
                  <a:cxn ang="0">
                    <a:pos x="74" y="8"/>
                  </a:cxn>
                  <a:cxn ang="0">
                    <a:pos x="93" y="2"/>
                  </a:cxn>
                  <a:cxn ang="0">
                    <a:pos x="114" y="0"/>
                  </a:cxn>
                  <a:cxn ang="0">
                    <a:pos x="133" y="2"/>
                  </a:cxn>
                  <a:cxn ang="0">
                    <a:pos x="152" y="8"/>
                  </a:cxn>
                  <a:cxn ang="0">
                    <a:pos x="171" y="16"/>
                  </a:cxn>
                  <a:cxn ang="0">
                    <a:pos x="188" y="28"/>
                  </a:cxn>
                  <a:cxn ang="0">
                    <a:pos x="200" y="43"/>
                  </a:cxn>
                  <a:cxn ang="0">
                    <a:pos x="213" y="60"/>
                  </a:cxn>
                  <a:cxn ang="0">
                    <a:pos x="221" y="78"/>
                  </a:cxn>
                  <a:cxn ang="0">
                    <a:pos x="225" y="98"/>
                  </a:cxn>
                  <a:cxn ang="0">
                    <a:pos x="228" y="119"/>
                  </a:cxn>
                  <a:cxn ang="0">
                    <a:pos x="225" y="139"/>
                  </a:cxn>
                  <a:cxn ang="0">
                    <a:pos x="221" y="160"/>
                  </a:cxn>
                  <a:cxn ang="0">
                    <a:pos x="213" y="178"/>
                  </a:cxn>
                  <a:cxn ang="0">
                    <a:pos x="200" y="195"/>
                  </a:cxn>
                  <a:cxn ang="0">
                    <a:pos x="188" y="210"/>
                  </a:cxn>
                  <a:cxn ang="0">
                    <a:pos x="171" y="222"/>
                  </a:cxn>
                  <a:cxn ang="0">
                    <a:pos x="152" y="231"/>
                  </a:cxn>
                  <a:cxn ang="0">
                    <a:pos x="133" y="235"/>
                  </a:cxn>
                  <a:cxn ang="0">
                    <a:pos x="114" y="238"/>
                  </a:cxn>
                  <a:cxn ang="0">
                    <a:pos x="93" y="235"/>
                  </a:cxn>
                  <a:cxn ang="0">
                    <a:pos x="74" y="231"/>
                  </a:cxn>
                  <a:cxn ang="0">
                    <a:pos x="57" y="222"/>
                  </a:cxn>
                  <a:cxn ang="0">
                    <a:pos x="40" y="210"/>
                  </a:cxn>
                  <a:cxn ang="0">
                    <a:pos x="26" y="195"/>
                  </a:cxn>
                  <a:cxn ang="0">
                    <a:pos x="14" y="178"/>
                  </a:cxn>
                  <a:cxn ang="0">
                    <a:pos x="7" y="160"/>
                  </a:cxn>
                  <a:cxn ang="0">
                    <a:pos x="1" y="139"/>
                  </a:cxn>
                  <a:cxn ang="0">
                    <a:pos x="0" y="119"/>
                  </a:cxn>
                </a:cxnLst>
                <a:pathLst>
                  <a:path w="308" h="309">
                    <a:moveTo>
                      <a:pt x="0" y="155"/>
                    </a:moveTo>
                    <a:lnTo>
                      <a:pt x="1" y="128"/>
                    </a:lnTo>
                    <a:lnTo>
                      <a:pt x="9" y="101"/>
                    </a:lnTo>
                    <a:lnTo>
                      <a:pt x="19" y="77"/>
                    </a:lnTo>
                    <a:lnTo>
                      <a:pt x="35" y="56"/>
                    </a:lnTo>
                    <a:lnTo>
                      <a:pt x="54" y="36"/>
                    </a:lnTo>
                    <a:lnTo>
                      <a:pt x="77" y="21"/>
                    </a:lnTo>
                    <a:lnTo>
                      <a:pt x="100" y="10"/>
                    </a:lnTo>
                    <a:lnTo>
                      <a:pt x="126" y="2"/>
                    </a:lnTo>
                    <a:lnTo>
                      <a:pt x="154" y="0"/>
                    </a:lnTo>
                    <a:lnTo>
                      <a:pt x="180" y="2"/>
                    </a:lnTo>
                    <a:lnTo>
                      <a:pt x="206" y="10"/>
                    </a:lnTo>
                    <a:lnTo>
                      <a:pt x="231" y="21"/>
                    </a:lnTo>
                    <a:lnTo>
                      <a:pt x="253" y="36"/>
                    </a:lnTo>
                    <a:lnTo>
                      <a:pt x="271" y="56"/>
                    </a:lnTo>
                    <a:lnTo>
                      <a:pt x="287" y="77"/>
                    </a:lnTo>
                    <a:lnTo>
                      <a:pt x="299" y="101"/>
                    </a:lnTo>
                    <a:lnTo>
                      <a:pt x="305" y="128"/>
                    </a:lnTo>
                    <a:lnTo>
                      <a:pt x="308" y="155"/>
                    </a:lnTo>
                    <a:lnTo>
                      <a:pt x="305" y="181"/>
                    </a:lnTo>
                    <a:lnTo>
                      <a:pt x="299" y="207"/>
                    </a:lnTo>
                    <a:lnTo>
                      <a:pt x="287" y="232"/>
                    </a:lnTo>
                    <a:lnTo>
                      <a:pt x="271" y="253"/>
                    </a:lnTo>
                    <a:lnTo>
                      <a:pt x="253" y="272"/>
                    </a:lnTo>
                    <a:lnTo>
                      <a:pt x="231" y="288"/>
                    </a:lnTo>
                    <a:lnTo>
                      <a:pt x="206" y="300"/>
                    </a:lnTo>
                    <a:lnTo>
                      <a:pt x="180" y="306"/>
                    </a:lnTo>
                    <a:lnTo>
                      <a:pt x="154" y="309"/>
                    </a:lnTo>
                    <a:lnTo>
                      <a:pt x="126" y="306"/>
                    </a:lnTo>
                    <a:lnTo>
                      <a:pt x="100" y="300"/>
                    </a:lnTo>
                    <a:lnTo>
                      <a:pt x="77" y="288"/>
                    </a:lnTo>
                    <a:lnTo>
                      <a:pt x="54" y="272"/>
                    </a:lnTo>
                    <a:lnTo>
                      <a:pt x="35" y="253"/>
                    </a:lnTo>
                    <a:lnTo>
                      <a:pt x="19" y="232"/>
                    </a:lnTo>
                    <a:lnTo>
                      <a:pt x="9" y="207"/>
                    </a:lnTo>
                    <a:lnTo>
                      <a:pt x="1" y="181"/>
                    </a:lnTo>
                    <a:lnTo>
                      <a:pt x="0" y="155"/>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97" name="Rectangle 40"/>
              <p:cNvSpPr/>
              <p:nvPr/>
            </p:nvSpPr>
            <p:spPr>
              <a:xfrm>
                <a:off x="1862" y="1382"/>
                <a:ext cx="81"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2</a:t>
                </a:r>
                <a:endParaRPr lang="en-US" altLang="zh-CN" sz="4000" b="1" dirty="0">
                  <a:latin typeface="Times New Roman" panose="02020603050405020304" pitchFamily="18" charset="0"/>
                </a:endParaRPr>
              </a:p>
            </p:txBody>
          </p:sp>
          <p:sp>
            <p:nvSpPr>
              <p:cNvPr id="66598" name="Freeform 43"/>
              <p:cNvSpPr/>
              <p:nvPr/>
            </p:nvSpPr>
            <p:spPr>
              <a:xfrm>
                <a:off x="4430" y="1886"/>
                <a:ext cx="265" cy="271"/>
              </a:xfrm>
              <a:custGeom>
                <a:avLst/>
                <a:gdLst/>
                <a:ahLst/>
                <a:cxnLst>
                  <a:cxn ang="0">
                    <a:pos x="0" y="120"/>
                  </a:cxn>
                  <a:cxn ang="0">
                    <a:pos x="3" y="99"/>
                  </a:cxn>
                  <a:cxn ang="0">
                    <a:pos x="7" y="79"/>
                  </a:cxn>
                  <a:cxn ang="0">
                    <a:pos x="15" y="60"/>
                  </a:cxn>
                  <a:cxn ang="0">
                    <a:pos x="26" y="42"/>
                  </a:cxn>
                  <a:cxn ang="0">
                    <a:pos x="40" y="29"/>
                  </a:cxn>
                  <a:cxn ang="0">
                    <a:pos x="57" y="16"/>
                  </a:cxn>
                  <a:cxn ang="0">
                    <a:pos x="76" y="7"/>
                  </a:cxn>
                  <a:cxn ang="0">
                    <a:pos x="94" y="3"/>
                  </a:cxn>
                  <a:cxn ang="0">
                    <a:pos x="114" y="0"/>
                  </a:cxn>
                  <a:cxn ang="0">
                    <a:pos x="133" y="3"/>
                  </a:cxn>
                  <a:cxn ang="0">
                    <a:pos x="152" y="7"/>
                  </a:cxn>
                  <a:cxn ang="0">
                    <a:pos x="171" y="16"/>
                  </a:cxn>
                  <a:cxn ang="0">
                    <a:pos x="188" y="29"/>
                  </a:cxn>
                  <a:cxn ang="0">
                    <a:pos x="201" y="42"/>
                  </a:cxn>
                  <a:cxn ang="0">
                    <a:pos x="213" y="60"/>
                  </a:cxn>
                  <a:cxn ang="0">
                    <a:pos x="221" y="79"/>
                  </a:cxn>
                  <a:cxn ang="0">
                    <a:pos x="226" y="99"/>
                  </a:cxn>
                  <a:cxn ang="0">
                    <a:pos x="228" y="120"/>
                  </a:cxn>
                  <a:cxn ang="0">
                    <a:pos x="226" y="140"/>
                  </a:cxn>
                  <a:cxn ang="0">
                    <a:pos x="221" y="159"/>
                  </a:cxn>
                  <a:cxn ang="0">
                    <a:pos x="213" y="179"/>
                  </a:cxn>
                  <a:cxn ang="0">
                    <a:pos x="201" y="196"/>
                  </a:cxn>
                  <a:cxn ang="0">
                    <a:pos x="188" y="209"/>
                  </a:cxn>
                  <a:cxn ang="0">
                    <a:pos x="171" y="223"/>
                  </a:cxn>
                  <a:cxn ang="0">
                    <a:pos x="152" y="231"/>
                  </a:cxn>
                  <a:cxn ang="0">
                    <a:pos x="133" y="236"/>
                  </a:cxn>
                  <a:cxn ang="0">
                    <a:pos x="114" y="238"/>
                  </a:cxn>
                  <a:cxn ang="0">
                    <a:pos x="94" y="236"/>
                  </a:cxn>
                  <a:cxn ang="0">
                    <a:pos x="76" y="231"/>
                  </a:cxn>
                  <a:cxn ang="0">
                    <a:pos x="57" y="223"/>
                  </a:cxn>
                  <a:cxn ang="0">
                    <a:pos x="40" y="209"/>
                  </a:cxn>
                  <a:cxn ang="0">
                    <a:pos x="26" y="196"/>
                  </a:cxn>
                  <a:cxn ang="0">
                    <a:pos x="15" y="179"/>
                  </a:cxn>
                  <a:cxn ang="0">
                    <a:pos x="7" y="159"/>
                  </a:cxn>
                  <a:cxn ang="0">
                    <a:pos x="3" y="140"/>
                  </a:cxn>
                  <a:cxn ang="0">
                    <a:pos x="0" y="120"/>
                  </a:cxn>
                </a:cxnLst>
                <a:pathLst>
                  <a:path w="308" h="308">
                    <a:moveTo>
                      <a:pt x="0" y="154"/>
                    </a:moveTo>
                    <a:lnTo>
                      <a:pt x="3" y="127"/>
                    </a:lnTo>
                    <a:lnTo>
                      <a:pt x="9" y="102"/>
                    </a:lnTo>
                    <a:lnTo>
                      <a:pt x="21" y="77"/>
                    </a:lnTo>
                    <a:lnTo>
                      <a:pt x="35" y="55"/>
                    </a:lnTo>
                    <a:lnTo>
                      <a:pt x="55" y="37"/>
                    </a:lnTo>
                    <a:lnTo>
                      <a:pt x="77" y="21"/>
                    </a:lnTo>
                    <a:lnTo>
                      <a:pt x="102" y="9"/>
                    </a:lnTo>
                    <a:lnTo>
                      <a:pt x="127" y="3"/>
                    </a:lnTo>
                    <a:lnTo>
                      <a:pt x="154" y="0"/>
                    </a:lnTo>
                    <a:lnTo>
                      <a:pt x="180" y="3"/>
                    </a:lnTo>
                    <a:lnTo>
                      <a:pt x="206" y="9"/>
                    </a:lnTo>
                    <a:lnTo>
                      <a:pt x="231" y="21"/>
                    </a:lnTo>
                    <a:lnTo>
                      <a:pt x="253" y="37"/>
                    </a:lnTo>
                    <a:lnTo>
                      <a:pt x="272" y="55"/>
                    </a:lnTo>
                    <a:lnTo>
                      <a:pt x="287" y="77"/>
                    </a:lnTo>
                    <a:lnTo>
                      <a:pt x="299" y="102"/>
                    </a:lnTo>
                    <a:lnTo>
                      <a:pt x="306" y="127"/>
                    </a:lnTo>
                    <a:lnTo>
                      <a:pt x="308" y="154"/>
                    </a:lnTo>
                    <a:lnTo>
                      <a:pt x="306" y="181"/>
                    </a:lnTo>
                    <a:lnTo>
                      <a:pt x="299" y="206"/>
                    </a:lnTo>
                    <a:lnTo>
                      <a:pt x="287" y="231"/>
                    </a:lnTo>
                    <a:lnTo>
                      <a:pt x="272" y="253"/>
                    </a:lnTo>
                    <a:lnTo>
                      <a:pt x="253" y="271"/>
                    </a:lnTo>
                    <a:lnTo>
                      <a:pt x="231" y="287"/>
                    </a:lnTo>
                    <a:lnTo>
                      <a:pt x="206" y="299"/>
                    </a:lnTo>
                    <a:lnTo>
                      <a:pt x="180" y="305"/>
                    </a:lnTo>
                    <a:lnTo>
                      <a:pt x="154" y="308"/>
                    </a:lnTo>
                    <a:lnTo>
                      <a:pt x="127" y="305"/>
                    </a:lnTo>
                    <a:lnTo>
                      <a:pt x="102" y="299"/>
                    </a:lnTo>
                    <a:lnTo>
                      <a:pt x="77" y="287"/>
                    </a:lnTo>
                    <a:lnTo>
                      <a:pt x="55" y="271"/>
                    </a:lnTo>
                    <a:lnTo>
                      <a:pt x="35" y="253"/>
                    </a:lnTo>
                    <a:lnTo>
                      <a:pt x="21" y="231"/>
                    </a:lnTo>
                    <a:lnTo>
                      <a:pt x="9" y="206"/>
                    </a:lnTo>
                    <a:lnTo>
                      <a:pt x="3" y="181"/>
                    </a:lnTo>
                    <a:lnTo>
                      <a:pt x="0" y="154"/>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599" name="Rectangle 44"/>
              <p:cNvSpPr/>
              <p:nvPr/>
            </p:nvSpPr>
            <p:spPr>
              <a:xfrm>
                <a:off x="4519" y="1925"/>
                <a:ext cx="81"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7</a:t>
                </a:r>
                <a:endParaRPr lang="en-US" altLang="zh-CN" sz="4000" b="1" dirty="0">
                  <a:latin typeface="Times New Roman" panose="02020603050405020304" pitchFamily="18" charset="0"/>
                </a:endParaRPr>
              </a:p>
            </p:txBody>
          </p:sp>
          <p:sp>
            <p:nvSpPr>
              <p:cNvPr id="66600" name="Freeform 45"/>
              <p:cNvSpPr/>
              <p:nvPr/>
            </p:nvSpPr>
            <p:spPr>
              <a:xfrm>
                <a:off x="3897" y="1342"/>
                <a:ext cx="267" cy="271"/>
              </a:xfrm>
              <a:custGeom>
                <a:avLst/>
                <a:gdLst/>
                <a:ahLst/>
                <a:cxnLst>
                  <a:cxn ang="0">
                    <a:pos x="0" y="119"/>
                  </a:cxn>
                  <a:cxn ang="0">
                    <a:pos x="3" y="98"/>
                  </a:cxn>
                  <a:cxn ang="0">
                    <a:pos x="8" y="78"/>
                  </a:cxn>
                  <a:cxn ang="0">
                    <a:pos x="16" y="60"/>
                  </a:cxn>
                  <a:cxn ang="0">
                    <a:pos x="28" y="43"/>
                  </a:cxn>
                  <a:cxn ang="0">
                    <a:pos x="42" y="28"/>
                  </a:cxn>
                  <a:cxn ang="0">
                    <a:pos x="57" y="16"/>
                  </a:cxn>
                  <a:cxn ang="0">
                    <a:pos x="76" y="8"/>
                  </a:cxn>
                  <a:cxn ang="0">
                    <a:pos x="95" y="2"/>
                  </a:cxn>
                  <a:cxn ang="0">
                    <a:pos x="115" y="0"/>
                  </a:cxn>
                  <a:cxn ang="0">
                    <a:pos x="135" y="2"/>
                  </a:cxn>
                  <a:cxn ang="0">
                    <a:pos x="154" y="8"/>
                  </a:cxn>
                  <a:cxn ang="0">
                    <a:pos x="173" y="16"/>
                  </a:cxn>
                  <a:cxn ang="0">
                    <a:pos x="189" y="28"/>
                  </a:cxn>
                  <a:cxn ang="0">
                    <a:pos x="202" y="43"/>
                  </a:cxn>
                  <a:cxn ang="0">
                    <a:pos x="214" y="60"/>
                  </a:cxn>
                  <a:cxn ang="0">
                    <a:pos x="223" y="78"/>
                  </a:cxn>
                  <a:cxn ang="0">
                    <a:pos x="227" y="98"/>
                  </a:cxn>
                  <a:cxn ang="0">
                    <a:pos x="230" y="119"/>
                  </a:cxn>
                  <a:cxn ang="0">
                    <a:pos x="227" y="139"/>
                  </a:cxn>
                  <a:cxn ang="0">
                    <a:pos x="223" y="160"/>
                  </a:cxn>
                  <a:cxn ang="0">
                    <a:pos x="214" y="178"/>
                  </a:cxn>
                  <a:cxn ang="0">
                    <a:pos x="202" y="195"/>
                  </a:cxn>
                  <a:cxn ang="0">
                    <a:pos x="189" y="210"/>
                  </a:cxn>
                  <a:cxn ang="0">
                    <a:pos x="173" y="222"/>
                  </a:cxn>
                  <a:cxn ang="0">
                    <a:pos x="154" y="231"/>
                  </a:cxn>
                  <a:cxn ang="0">
                    <a:pos x="135" y="235"/>
                  </a:cxn>
                  <a:cxn ang="0">
                    <a:pos x="115" y="238"/>
                  </a:cxn>
                  <a:cxn ang="0">
                    <a:pos x="95" y="235"/>
                  </a:cxn>
                  <a:cxn ang="0">
                    <a:pos x="76" y="231"/>
                  </a:cxn>
                  <a:cxn ang="0">
                    <a:pos x="57" y="222"/>
                  </a:cxn>
                  <a:cxn ang="0">
                    <a:pos x="42" y="210"/>
                  </a:cxn>
                  <a:cxn ang="0">
                    <a:pos x="28" y="195"/>
                  </a:cxn>
                  <a:cxn ang="0">
                    <a:pos x="16" y="178"/>
                  </a:cxn>
                  <a:cxn ang="0">
                    <a:pos x="8" y="160"/>
                  </a:cxn>
                  <a:cxn ang="0">
                    <a:pos x="3" y="139"/>
                  </a:cxn>
                  <a:cxn ang="0">
                    <a:pos x="0" y="119"/>
                  </a:cxn>
                </a:cxnLst>
                <a:pathLst>
                  <a:path w="310" h="309">
                    <a:moveTo>
                      <a:pt x="0" y="155"/>
                    </a:moveTo>
                    <a:lnTo>
                      <a:pt x="3" y="128"/>
                    </a:lnTo>
                    <a:lnTo>
                      <a:pt x="11" y="101"/>
                    </a:lnTo>
                    <a:lnTo>
                      <a:pt x="21" y="77"/>
                    </a:lnTo>
                    <a:lnTo>
                      <a:pt x="37" y="56"/>
                    </a:lnTo>
                    <a:lnTo>
                      <a:pt x="57" y="36"/>
                    </a:lnTo>
                    <a:lnTo>
                      <a:pt x="77" y="21"/>
                    </a:lnTo>
                    <a:lnTo>
                      <a:pt x="102" y="10"/>
                    </a:lnTo>
                    <a:lnTo>
                      <a:pt x="128" y="2"/>
                    </a:lnTo>
                    <a:lnTo>
                      <a:pt x="156" y="0"/>
                    </a:lnTo>
                    <a:lnTo>
                      <a:pt x="182" y="2"/>
                    </a:lnTo>
                    <a:lnTo>
                      <a:pt x="208" y="10"/>
                    </a:lnTo>
                    <a:lnTo>
                      <a:pt x="233" y="21"/>
                    </a:lnTo>
                    <a:lnTo>
                      <a:pt x="254" y="36"/>
                    </a:lnTo>
                    <a:lnTo>
                      <a:pt x="273" y="56"/>
                    </a:lnTo>
                    <a:lnTo>
                      <a:pt x="289" y="77"/>
                    </a:lnTo>
                    <a:lnTo>
                      <a:pt x="301" y="101"/>
                    </a:lnTo>
                    <a:lnTo>
                      <a:pt x="307" y="128"/>
                    </a:lnTo>
                    <a:lnTo>
                      <a:pt x="310" y="155"/>
                    </a:lnTo>
                    <a:lnTo>
                      <a:pt x="307" y="181"/>
                    </a:lnTo>
                    <a:lnTo>
                      <a:pt x="301" y="207"/>
                    </a:lnTo>
                    <a:lnTo>
                      <a:pt x="289" y="232"/>
                    </a:lnTo>
                    <a:lnTo>
                      <a:pt x="273" y="253"/>
                    </a:lnTo>
                    <a:lnTo>
                      <a:pt x="254" y="272"/>
                    </a:lnTo>
                    <a:lnTo>
                      <a:pt x="233" y="288"/>
                    </a:lnTo>
                    <a:lnTo>
                      <a:pt x="208" y="300"/>
                    </a:lnTo>
                    <a:lnTo>
                      <a:pt x="182" y="306"/>
                    </a:lnTo>
                    <a:lnTo>
                      <a:pt x="156" y="309"/>
                    </a:lnTo>
                    <a:lnTo>
                      <a:pt x="128" y="306"/>
                    </a:lnTo>
                    <a:lnTo>
                      <a:pt x="102" y="300"/>
                    </a:lnTo>
                    <a:lnTo>
                      <a:pt x="77" y="288"/>
                    </a:lnTo>
                    <a:lnTo>
                      <a:pt x="57" y="272"/>
                    </a:lnTo>
                    <a:lnTo>
                      <a:pt x="37" y="253"/>
                    </a:lnTo>
                    <a:lnTo>
                      <a:pt x="21" y="232"/>
                    </a:lnTo>
                    <a:lnTo>
                      <a:pt x="11" y="207"/>
                    </a:lnTo>
                    <a:lnTo>
                      <a:pt x="3" y="181"/>
                    </a:lnTo>
                    <a:lnTo>
                      <a:pt x="0" y="155"/>
                    </a:lnTo>
                    <a:close/>
                  </a:path>
                </a:pathLst>
              </a:custGeom>
              <a:solidFill>
                <a:srgbClr val="FFFFFF"/>
              </a:solidFill>
              <a:ln w="6350" cap="flat" cmpd="sng">
                <a:solidFill>
                  <a:srgbClr val="000000"/>
                </a:solidFill>
                <a:prstDash val="solid"/>
                <a:round/>
                <a:headEnd type="none" w="med" len="med"/>
                <a:tailEnd type="none" w="med" len="med"/>
              </a:ln>
            </p:spPr>
            <p:txBody>
              <a:bodyPr/>
              <a:p>
                <a:endParaRPr lang="zh-CN" altLang="en-US"/>
              </a:p>
            </p:txBody>
          </p:sp>
          <p:sp>
            <p:nvSpPr>
              <p:cNvPr id="66601" name="Rectangle 46"/>
              <p:cNvSpPr/>
              <p:nvPr/>
            </p:nvSpPr>
            <p:spPr>
              <a:xfrm>
                <a:off x="3989" y="1382"/>
                <a:ext cx="82" cy="192"/>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000" b="1" dirty="0">
                    <a:solidFill>
                      <a:srgbClr val="000000"/>
                    </a:solidFill>
                    <a:latin typeface="宋体" panose="02010600030101010101" pitchFamily="2" charset="-122"/>
                  </a:rPr>
                  <a:t>3</a:t>
                </a:r>
                <a:endParaRPr lang="en-US" altLang="zh-CN" sz="4000" b="1" dirty="0">
                  <a:latin typeface="Times New Roman" panose="02020603050405020304" pitchFamily="18" charset="0"/>
                </a:endParaRPr>
              </a:p>
            </p:txBody>
          </p:sp>
          <p:sp>
            <p:nvSpPr>
              <p:cNvPr id="66602" name="Line 47"/>
              <p:cNvSpPr/>
              <p:nvPr/>
            </p:nvSpPr>
            <p:spPr>
              <a:xfrm flipV="1">
                <a:off x="2011" y="961"/>
                <a:ext cx="825" cy="421"/>
              </a:xfrm>
              <a:prstGeom prst="line">
                <a:avLst/>
              </a:prstGeom>
              <a:ln w="6350" cap="flat" cmpd="sng">
                <a:solidFill>
                  <a:srgbClr val="000000"/>
                </a:solidFill>
                <a:prstDash val="solid"/>
                <a:round/>
                <a:headEnd type="none" w="med" len="med"/>
                <a:tailEnd type="none" w="med" len="med"/>
              </a:ln>
            </p:spPr>
          </p:sp>
          <p:sp>
            <p:nvSpPr>
              <p:cNvPr id="66603" name="Line 48"/>
              <p:cNvSpPr/>
              <p:nvPr/>
            </p:nvSpPr>
            <p:spPr>
              <a:xfrm flipH="1">
                <a:off x="1440" y="1558"/>
                <a:ext cx="359" cy="340"/>
              </a:xfrm>
              <a:prstGeom prst="line">
                <a:avLst/>
              </a:prstGeom>
              <a:ln w="6350" cap="flat" cmpd="sng">
                <a:solidFill>
                  <a:srgbClr val="000000"/>
                </a:solidFill>
                <a:prstDash val="solid"/>
                <a:round/>
                <a:headEnd type="none" w="med" len="med"/>
                <a:tailEnd type="none" w="med" len="med"/>
              </a:ln>
            </p:spPr>
          </p:sp>
          <p:sp>
            <p:nvSpPr>
              <p:cNvPr id="66604" name="Line 49"/>
              <p:cNvSpPr/>
              <p:nvPr/>
            </p:nvSpPr>
            <p:spPr>
              <a:xfrm>
                <a:off x="2011" y="1587"/>
                <a:ext cx="346" cy="311"/>
              </a:xfrm>
              <a:prstGeom prst="line">
                <a:avLst/>
              </a:prstGeom>
              <a:ln w="6350" cap="flat" cmpd="sng">
                <a:solidFill>
                  <a:srgbClr val="000000"/>
                </a:solidFill>
                <a:prstDash val="solid"/>
                <a:round/>
                <a:headEnd type="none" w="med" len="med"/>
                <a:tailEnd type="none" w="med" len="med"/>
              </a:ln>
            </p:spPr>
          </p:sp>
          <p:sp>
            <p:nvSpPr>
              <p:cNvPr id="66605" name="Line 50"/>
              <p:cNvSpPr/>
              <p:nvPr/>
            </p:nvSpPr>
            <p:spPr>
              <a:xfrm flipH="1">
                <a:off x="1108" y="2143"/>
                <a:ext cx="198" cy="286"/>
              </a:xfrm>
              <a:prstGeom prst="line">
                <a:avLst/>
              </a:prstGeom>
              <a:ln w="6350" cap="flat" cmpd="sng">
                <a:solidFill>
                  <a:srgbClr val="000000"/>
                </a:solidFill>
                <a:prstDash val="solid"/>
                <a:round/>
                <a:headEnd type="none" w="med" len="med"/>
                <a:tailEnd type="none" w="med" len="med"/>
              </a:ln>
            </p:spPr>
          </p:sp>
          <p:sp>
            <p:nvSpPr>
              <p:cNvPr id="66606" name="Line 52"/>
              <p:cNvSpPr/>
              <p:nvPr/>
            </p:nvSpPr>
            <p:spPr>
              <a:xfrm flipH="1">
                <a:off x="2171" y="2143"/>
                <a:ext cx="200" cy="286"/>
              </a:xfrm>
              <a:prstGeom prst="line">
                <a:avLst/>
              </a:prstGeom>
              <a:ln w="6350" cap="flat" cmpd="sng">
                <a:solidFill>
                  <a:srgbClr val="000000"/>
                </a:solidFill>
                <a:prstDash val="solid"/>
                <a:round/>
                <a:headEnd type="none" w="med" len="med"/>
                <a:tailEnd type="none" w="med" len="med"/>
              </a:ln>
            </p:spPr>
          </p:sp>
          <p:sp>
            <p:nvSpPr>
              <p:cNvPr id="66607" name="Line 53"/>
              <p:cNvSpPr/>
              <p:nvPr/>
            </p:nvSpPr>
            <p:spPr>
              <a:xfrm>
                <a:off x="3101" y="989"/>
                <a:ext cx="796" cy="434"/>
              </a:xfrm>
              <a:prstGeom prst="line">
                <a:avLst/>
              </a:prstGeom>
              <a:ln w="6350" cap="flat" cmpd="sng">
                <a:solidFill>
                  <a:srgbClr val="000000"/>
                </a:solidFill>
                <a:prstDash val="solid"/>
                <a:round/>
                <a:headEnd type="none" w="med" len="med"/>
                <a:tailEnd type="none" w="med" len="med"/>
              </a:ln>
            </p:spPr>
          </p:sp>
          <p:sp>
            <p:nvSpPr>
              <p:cNvPr id="66608" name="Line 55"/>
              <p:cNvSpPr/>
              <p:nvPr/>
            </p:nvSpPr>
            <p:spPr>
              <a:xfrm>
                <a:off x="4123" y="1587"/>
                <a:ext cx="374" cy="311"/>
              </a:xfrm>
              <a:prstGeom prst="line">
                <a:avLst/>
              </a:prstGeom>
              <a:ln w="6350" cap="flat" cmpd="sng">
                <a:solidFill>
                  <a:srgbClr val="000000"/>
                </a:solidFill>
                <a:prstDash val="solid"/>
                <a:round/>
                <a:headEnd type="none" w="med" len="med"/>
                <a:tailEnd type="none" w="med" len="med"/>
              </a:ln>
            </p:spPr>
          </p:sp>
        </p:grpSp>
      </p:grpSp>
      <p:sp>
        <p:nvSpPr>
          <p:cNvPr id="285752" name="Text Box 56"/>
          <p:cNvSpPr txBox="1"/>
          <p:nvPr/>
        </p:nvSpPr>
        <p:spPr>
          <a:xfrm>
            <a:off x="3506788" y="4443413"/>
            <a:ext cx="2720975" cy="519112"/>
          </a:xfrm>
          <a:prstGeom prst="rect">
            <a:avLst/>
          </a:prstGeom>
          <a:solidFill>
            <a:srgbClr val="FF0066"/>
          </a:solidFill>
          <a:ln w="9525">
            <a:noFill/>
          </a:ln>
        </p:spPr>
        <p:txBody>
          <a:bodyPr anchor="t" anchorCtr="0">
            <a:spAutoFit/>
          </a:bodyPr>
          <a:p>
            <a:pPr>
              <a:buFont typeface="Arial" panose="020B0604020202020204" pitchFamily="34" charset="0"/>
            </a:pPr>
            <a:r>
              <a:rPr lang="zh-CN" altLang="en-US" sz="2800" b="1" dirty="0">
                <a:solidFill>
                  <a:srgbClr val="AFFBFB"/>
                </a:solidFill>
                <a:latin typeface="Times New Roman" panose="02020603050405020304" pitchFamily="18" charset="0"/>
              </a:rPr>
              <a:t>一般二叉树</a:t>
            </a:r>
            <a:endParaRPr lang="zh-CN" altLang="en-US" sz="2800" b="1" dirty="0">
              <a:solidFill>
                <a:srgbClr val="AFFBFB"/>
              </a:solidFill>
              <a:latin typeface="Times New Roman" panose="02020603050405020304" pitchFamily="18" charset="0"/>
            </a:endParaRPr>
          </a:p>
        </p:txBody>
      </p:sp>
      <p:grpSp>
        <p:nvGrpSpPr>
          <p:cNvPr id="5" name="Group 70"/>
          <p:cNvGrpSpPr/>
          <p:nvPr/>
        </p:nvGrpSpPr>
        <p:grpSpPr>
          <a:xfrm>
            <a:off x="2202180" y="5013960"/>
            <a:ext cx="4535488" cy="482600"/>
            <a:chOff x="2553" y="2800"/>
            <a:chExt cx="2665" cy="304"/>
          </a:xfrm>
        </p:grpSpPr>
        <p:sp>
          <p:nvSpPr>
            <p:cNvPr id="6" name="Rectangle 46"/>
            <p:cNvSpPr/>
            <p:nvPr/>
          </p:nvSpPr>
          <p:spPr>
            <a:xfrm>
              <a:off x="2553"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 name="Rectangle 47"/>
            <p:cNvSpPr/>
            <p:nvPr/>
          </p:nvSpPr>
          <p:spPr>
            <a:xfrm>
              <a:off x="2658"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a:t>
              </a:r>
              <a:endParaRPr lang="en-US" altLang="zh-CN" dirty="0">
                <a:latin typeface="Times New Roman" panose="02020603050405020304" pitchFamily="18" charset="0"/>
              </a:endParaRPr>
            </a:p>
          </p:txBody>
        </p:sp>
        <p:sp>
          <p:nvSpPr>
            <p:cNvPr id="8" name="Rectangle 48"/>
            <p:cNvSpPr/>
            <p:nvPr/>
          </p:nvSpPr>
          <p:spPr>
            <a:xfrm>
              <a:off x="2819"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 name="Rectangle 49"/>
            <p:cNvSpPr/>
            <p:nvPr/>
          </p:nvSpPr>
          <p:spPr>
            <a:xfrm>
              <a:off x="2925"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2</a:t>
              </a:r>
              <a:endParaRPr lang="en-US" altLang="zh-CN" dirty="0">
                <a:latin typeface="Times New Roman" panose="02020603050405020304" pitchFamily="18" charset="0"/>
              </a:endParaRPr>
            </a:p>
          </p:txBody>
        </p:sp>
        <p:sp>
          <p:nvSpPr>
            <p:cNvPr id="10" name="Rectangle 50"/>
            <p:cNvSpPr/>
            <p:nvPr/>
          </p:nvSpPr>
          <p:spPr>
            <a:xfrm>
              <a:off x="3086"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 name="Rectangle 51"/>
            <p:cNvSpPr/>
            <p:nvPr/>
          </p:nvSpPr>
          <p:spPr>
            <a:xfrm>
              <a:off x="3191"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3</a:t>
              </a:r>
              <a:endParaRPr lang="en-US" altLang="zh-CN" dirty="0">
                <a:latin typeface="Times New Roman" panose="02020603050405020304" pitchFamily="18" charset="0"/>
              </a:endParaRPr>
            </a:p>
          </p:txBody>
        </p:sp>
        <p:sp>
          <p:nvSpPr>
            <p:cNvPr id="12" name="Rectangle 52"/>
            <p:cNvSpPr/>
            <p:nvPr/>
          </p:nvSpPr>
          <p:spPr>
            <a:xfrm>
              <a:off x="3353"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3" name="Rectangle 53"/>
            <p:cNvSpPr/>
            <p:nvPr/>
          </p:nvSpPr>
          <p:spPr>
            <a:xfrm>
              <a:off x="3457"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4</a:t>
              </a:r>
              <a:endParaRPr lang="en-US" altLang="zh-CN" dirty="0">
                <a:latin typeface="Times New Roman" panose="02020603050405020304" pitchFamily="18" charset="0"/>
              </a:endParaRPr>
            </a:p>
          </p:txBody>
        </p:sp>
        <p:sp>
          <p:nvSpPr>
            <p:cNvPr id="14" name="Rectangle 54"/>
            <p:cNvSpPr/>
            <p:nvPr/>
          </p:nvSpPr>
          <p:spPr>
            <a:xfrm>
              <a:off x="3619"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 name="Rectangle 55"/>
            <p:cNvSpPr/>
            <p:nvPr/>
          </p:nvSpPr>
          <p:spPr>
            <a:xfrm>
              <a:off x="3724"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5</a:t>
              </a:r>
              <a:endParaRPr lang="en-US" altLang="zh-CN" dirty="0">
                <a:latin typeface="Times New Roman" panose="02020603050405020304" pitchFamily="18" charset="0"/>
              </a:endParaRPr>
            </a:p>
          </p:txBody>
        </p:sp>
        <p:sp>
          <p:nvSpPr>
            <p:cNvPr id="16" name="Rectangle 56"/>
            <p:cNvSpPr/>
            <p:nvPr/>
          </p:nvSpPr>
          <p:spPr>
            <a:xfrm>
              <a:off x="3886"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 name="Rectangle 57"/>
            <p:cNvSpPr/>
            <p:nvPr/>
          </p:nvSpPr>
          <p:spPr>
            <a:xfrm>
              <a:off x="3990"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6</a:t>
              </a:r>
              <a:endParaRPr lang="en-US" altLang="zh-CN" dirty="0">
                <a:latin typeface="Times New Roman" panose="02020603050405020304" pitchFamily="18" charset="0"/>
              </a:endParaRPr>
            </a:p>
          </p:txBody>
        </p:sp>
        <p:sp>
          <p:nvSpPr>
            <p:cNvPr id="18" name="Rectangle 58"/>
            <p:cNvSpPr/>
            <p:nvPr/>
          </p:nvSpPr>
          <p:spPr>
            <a:xfrm>
              <a:off x="4152"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9" name="Rectangle 59"/>
            <p:cNvSpPr/>
            <p:nvPr/>
          </p:nvSpPr>
          <p:spPr>
            <a:xfrm>
              <a:off x="4257"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7</a:t>
              </a:r>
              <a:endParaRPr lang="en-US" altLang="zh-CN" dirty="0">
                <a:latin typeface="Times New Roman" panose="02020603050405020304" pitchFamily="18" charset="0"/>
              </a:endParaRPr>
            </a:p>
          </p:txBody>
        </p:sp>
        <p:sp>
          <p:nvSpPr>
            <p:cNvPr id="20" name="Rectangle 60"/>
            <p:cNvSpPr/>
            <p:nvPr/>
          </p:nvSpPr>
          <p:spPr>
            <a:xfrm>
              <a:off x="4418"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1" name="Rectangle 61"/>
            <p:cNvSpPr/>
            <p:nvPr/>
          </p:nvSpPr>
          <p:spPr>
            <a:xfrm>
              <a:off x="4524" y="2843"/>
              <a:ext cx="90"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8</a:t>
              </a:r>
              <a:endParaRPr lang="en-US" altLang="zh-CN" dirty="0">
                <a:latin typeface="Times New Roman" panose="02020603050405020304" pitchFamily="18" charset="0"/>
              </a:endParaRPr>
            </a:p>
          </p:txBody>
        </p:sp>
        <p:sp>
          <p:nvSpPr>
            <p:cNvPr id="22" name="Rectangle 62"/>
            <p:cNvSpPr/>
            <p:nvPr/>
          </p:nvSpPr>
          <p:spPr>
            <a:xfrm>
              <a:off x="4685" y="2800"/>
              <a:ext cx="266"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3" name="Rectangle 63"/>
            <p:cNvSpPr/>
            <p:nvPr/>
          </p:nvSpPr>
          <p:spPr>
            <a:xfrm>
              <a:off x="4790" y="2843"/>
              <a:ext cx="8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9</a:t>
              </a:r>
              <a:endParaRPr lang="en-US" altLang="zh-CN" dirty="0">
                <a:latin typeface="Times New Roman" panose="02020603050405020304" pitchFamily="18" charset="0"/>
              </a:endParaRPr>
            </a:p>
          </p:txBody>
        </p:sp>
        <p:sp>
          <p:nvSpPr>
            <p:cNvPr id="24" name="Rectangle 64"/>
            <p:cNvSpPr/>
            <p:nvPr/>
          </p:nvSpPr>
          <p:spPr>
            <a:xfrm>
              <a:off x="4951" y="2800"/>
              <a:ext cx="267" cy="304"/>
            </a:xfrm>
            <a:prstGeom prst="rect">
              <a:avLst/>
            </a:prstGeom>
            <a:solidFill>
              <a:srgbClr val="FFFFFF"/>
            </a:solidFill>
            <a:ln w="7938" cap="flat" cmpd="sng">
              <a:no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25" name="Rectangle 65"/>
            <p:cNvSpPr/>
            <p:nvPr/>
          </p:nvSpPr>
          <p:spPr>
            <a:xfrm>
              <a:off x="5028" y="2843"/>
              <a:ext cx="179" cy="23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solidFill>
                    <a:srgbClr val="000000"/>
                  </a:solidFill>
                  <a:latin typeface="宋体" panose="02010600030101010101" pitchFamily="2" charset="-122"/>
                </a:rPr>
                <a:t>10</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52"/>
                                        </p:tgtEl>
                                        <p:attrNameLst>
                                          <p:attrName>style.visibility</p:attrName>
                                        </p:attrNameLst>
                                      </p:cBhvr>
                                      <p:to>
                                        <p:strVal val="visible"/>
                                      </p:to>
                                    </p:set>
                                    <p:anim calcmode="lin" valueType="num">
                                      <p:cBhvr additive="base">
                                        <p:cTn id="7" dur="500" fill="hold"/>
                                        <p:tgtEl>
                                          <p:spTgt spid="285752"/>
                                        </p:tgtEl>
                                        <p:attrNameLst>
                                          <p:attrName>ppt_x</p:attrName>
                                        </p:attrNameLst>
                                      </p:cBhvr>
                                      <p:tavLst>
                                        <p:tav tm="0">
                                          <p:val>
                                            <p:strVal val="0-#ppt_w/2"/>
                                          </p:val>
                                        </p:tav>
                                        <p:tav tm="100000">
                                          <p:val>
                                            <p:strVal val="#ppt_x"/>
                                          </p:val>
                                        </p:tav>
                                      </p:tavLst>
                                    </p:anim>
                                    <p:anim calcmode="lin" valueType="num">
                                      <p:cBhvr additive="base">
                                        <p:cTn id="8" dur="500" fill="hold"/>
                                        <p:tgtEl>
                                          <p:spTgt spid="2857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idx="4294967295"/>
          </p:nvPr>
        </p:nvSpPr>
        <p:spPr/>
        <p:txBody>
          <a:bodyPr vert="horz" wrap="square" lIns="91440" tIns="45720" rIns="91440" bIns="45720" anchor="ctr" anchorCtr="0"/>
          <a:p>
            <a:pPr eaLnBrk="1" hangingPunct="1"/>
            <a:r>
              <a:rPr lang="zh-CN" altLang="en-US" dirty="0"/>
              <a:t>顺序存储结构举例</a:t>
            </a:r>
            <a:endParaRPr lang="zh-CN" altLang="en-US" dirty="0"/>
          </a:p>
        </p:txBody>
      </p:sp>
      <p:sp>
        <p:nvSpPr>
          <p:cNvPr id="68610" name="Rectangle 70"/>
          <p:cNvSpPr/>
          <p:nvPr/>
        </p:nvSpPr>
        <p:spPr>
          <a:xfrm>
            <a:off x="3976688" y="2844800"/>
            <a:ext cx="428625" cy="495300"/>
          </a:xfrm>
          <a:prstGeom prst="rect">
            <a:avLst/>
          </a:prstGeom>
          <a:solidFill>
            <a:srgbClr val="FFFFFF"/>
          </a:solidFill>
          <a:ln w="6350"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11" name="Rectangle 71"/>
          <p:cNvSpPr/>
          <p:nvPr/>
        </p:nvSpPr>
        <p:spPr>
          <a:xfrm>
            <a:off x="4143375" y="2916238"/>
            <a:ext cx="220663" cy="365125"/>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68612" name="Rectangle 72"/>
          <p:cNvSpPr/>
          <p:nvPr/>
        </p:nvSpPr>
        <p:spPr>
          <a:xfrm>
            <a:off x="4405313" y="2844800"/>
            <a:ext cx="425450" cy="495300"/>
          </a:xfrm>
          <a:prstGeom prst="rect">
            <a:avLst/>
          </a:prstGeom>
          <a:solidFill>
            <a:srgbClr val="FFFFFF"/>
          </a:solidFill>
          <a:ln w="6350"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13" name="Rectangle 73"/>
          <p:cNvSpPr/>
          <p:nvPr/>
        </p:nvSpPr>
        <p:spPr>
          <a:xfrm>
            <a:off x="4572000" y="2916238"/>
            <a:ext cx="158750" cy="381000"/>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500" dirty="0">
                <a:solidFill>
                  <a:srgbClr val="000000"/>
                </a:solidFill>
                <a:latin typeface="宋体" panose="02010600030101010101" pitchFamily="2" charset="-122"/>
              </a:rPr>
              <a:t>B</a:t>
            </a:r>
            <a:endParaRPr lang="en-US" altLang="zh-CN" dirty="0">
              <a:latin typeface="Times New Roman" panose="02020603050405020304" pitchFamily="18" charset="0"/>
            </a:endParaRPr>
          </a:p>
        </p:txBody>
      </p:sp>
      <p:sp>
        <p:nvSpPr>
          <p:cNvPr id="68614" name="Rectangle 74"/>
          <p:cNvSpPr/>
          <p:nvPr/>
        </p:nvSpPr>
        <p:spPr>
          <a:xfrm>
            <a:off x="4830763" y="2844800"/>
            <a:ext cx="425450" cy="495300"/>
          </a:xfrm>
          <a:prstGeom prst="rect">
            <a:avLst/>
          </a:prstGeom>
          <a:solidFill>
            <a:srgbClr val="FFFFFF"/>
          </a:solidFill>
          <a:ln w="6350"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15" name="Rectangle 75"/>
          <p:cNvSpPr/>
          <p:nvPr/>
        </p:nvSpPr>
        <p:spPr>
          <a:xfrm>
            <a:off x="4997450" y="2916238"/>
            <a:ext cx="203200" cy="365125"/>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68616" name="Text Box 7"/>
          <p:cNvSpPr txBox="1"/>
          <p:nvPr/>
        </p:nvSpPr>
        <p:spPr>
          <a:xfrm>
            <a:off x="838200" y="4595813"/>
            <a:ext cx="3013075" cy="519112"/>
          </a:xfrm>
          <a:prstGeom prst="rect">
            <a:avLst/>
          </a:prstGeom>
          <a:solidFill>
            <a:srgbClr val="FF0066"/>
          </a:solidFill>
          <a:ln w="9525">
            <a:noFill/>
          </a:ln>
        </p:spPr>
        <p:txBody>
          <a:bodyPr anchor="t" anchorCtr="0">
            <a:spAutoFit/>
          </a:bodyPr>
          <a:p>
            <a:pPr>
              <a:buFont typeface="Arial" panose="020B0604020202020204" pitchFamily="34" charset="0"/>
            </a:pPr>
            <a:r>
              <a:rPr lang="zh-CN" altLang="en-US" sz="2800" b="1" dirty="0">
                <a:solidFill>
                  <a:srgbClr val="AFFBFB"/>
                </a:solidFill>
                <a:latin typeface="Times New Roman" panose="02020603050405020304" pitchFamily="18" charset="0"/>
              </a:rPr>
              <a:t>非完全二叉树</a:t>
            </a:r>
            <a:endParaRPr lang="zh-CN" altLang="en-US" sz="2800" b="1" dirty="0">
              <a:solidFill>
                <a:srgbClr val="AFFBFB"/>
              </a:solidFill>
              <a:latin typeface="Times New Roman" panose="02020603050405020304" pitchFamily="18" charset="0"/>
            </a:endParaRPr>
          </a:p>
        </p:txBody>
      </p:sp>
      <p:sp>
        <p:nvSpPr>
          <p:cNvPr id="47113" name="Text Box 9"/>
          <p:cNvSpPr txBox="1"/>
          <p:nvPr/>
        </p:nvSpPr>
        <p:spPr>
          <a:xfrm>
            <a:off x="5411788" y="2667000"/>
            <a:ext cx="1065212" cy="762000"/>
          </a:xfrm>
          <a:prstGeom prst="rect">
            <a:avLst/>
          </a:prstGeom>
          <a:noFill/>
          <a:ln w="9525">
            <a:noFill/>
          </a:ln>
        </p:spPr>
        <p:txBody>
          <a:bodyPr anchor="t" anchorCtr="0">
            <a:spAutoFit/>
          </a:bodyPr>
          <a:p>
            <a:pPr>
              <a:buFont typeface="Arial" panose="020B0604020202020204" pitchFamily="34" charset="0"/>
            </a:pPr>
            <a:r>
              <a:rPr lang="en-US" altLang="zh-CN" sz="4400" dirty="0">
                <a:solidFill>
                  <a:srgbClr val="FF0066"/>
                </a:solidFill>
                <a:latin typeface="Times New Roman" panose="02020603050405020304" pitchFamily="18" charset="0"/>
              </a:rPr>
              <a:t>X</a:t>
            </a:r>
            <a:endParaRPr lang="en-US" altLang="zh-CN" sz="4400" dirty="0">
              <a:solidFill>
                <a:srgbClr val="FF0066"/>
              </a:solidFill>
              <a:latin typeface="Times New Roman" panose="02020603050405020304" pitchFamily="18" charset="0"/>
            </a:endParaRPr>
          </a:p>
        </p:txBody>
      </p:sp>
      <p:grpSp>
        <p:nvGrpSpPr>
          <p:cNvPr id="68618" name="Group 59"/>
          <p:cNvGrpSpPr/>
          <p:nvPr/>
        </p:nvGrpSpPr>
        <p:grpSpPr>
          <a:xfrm>
            <a:off x="609600" y="2286000"/>
            <a:ext cx="2706688" cy="2057400"/>
            <a:chOff x="2519" y="2880"/>
            <a:chExt cx="1705" cy="1296"/>
          </a:xfrm>
        </p:grpSpPr>
        <p:sp>
          <p:nvSpPr>
            <p:cNvPr id="68619" name="Rectangle 58"/>
            <p:cNvSpPr/>
            <p:nvPr/>
          </p:nvSpPr>
          <p:spPr>
            <a:xfrm>
              <a:off x="2544" y="2880"/>
              <a:ext cx="1680" cy="1296"/>
            </a:xfrm>
            <a:prstGeom prst="rect">
              <a:avLst/>
            </a:prstGeom>
            <a:solidFill>
              <a:srgbClr val="FFFF66"/>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nvGrpSpPr>
            <p:cNvPr id="68620" name="Group 10"/>
            <p:cNvGrpSpPr/>
            <p:nvPr/>
          </p:nvGrpSpPr>
          <p:grpSpPr>
            <a:xfrm>
              <a:off x="2519" y="2880"/>
              <a:ext cx="1705" cy="1296"/>
              <a:chOff x="6480" y="5496"/>
              <a:chExt cx="2340" cy="1686"/>
            </a:xfrm>
          </p:grpSpPr>
          <p:grpSp>
            <p:nvGrpSpPr>
              <p:cNvPr id="68621" name="Group 11"/>
              <p:cNvGrpSpPr/>
              <p:nvPr/>
            </p:nvGrpSpPr>
            <p:grpSpPr>
              <a:xfrm>
                <a:off x="7560" y="5496"/>
                <a:ext cx="300" cy="327"/>
                <a:chOff x="2940" y="7068"/>
                <a:chExt cx="300" cy="327"/>
              </a:xfrm>
            </p:grpSpPr>
            <p:sp>
              <p:nvSpPr>
                <p:cNvPr id="68622" name="Text Box 12"/>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68623" name="Oval 13"/>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68624" name="Group 14"/>
              <p:cNvGrpSpPr/>
              <p:nvPr/>
            </p:nvGrpSpPr>
            <p:grpSpPr>
              <a:xfrm>
                <a:off x="8160" y="6105"/>
                <a:ext cx="300" cy="327"/>
                <a:chOff x="2940" y="7068"/>
                <a:chExt cx="300" cy="327"/>
              </a:xfrm>
            </p:grpSpPr>
            <p:sp>
              <p:nvSpPr>
                <p:cNvPr id="68625" name="Text Box 15"/>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68626" name="Oval 16"/>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68627" name="Group 17"/>
              <p:cNvGrpSpPr/>
              <p:nvPr/>
            </p:nvGrpSpPr>
            <p:grpSpPr>
              <a:xfrm>
                <a:off x="8520" y="6729"/>
                <a:ext cx="300" cy="327"/>
                <a:chOff x="2940" y="7068"/>
                <a:chExt cx="300" cy="327"/>
              </a:xfrm>
            </p:grpSpPr>
            <p:sp>
              <p:nvSpPr>
                <p:cNvPr id="68628" name="Text Box 18"/>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68629" name="Oval 19"/>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68630" name="Freeform 20"/>
              <p:cNvSpPr/>
              <p:nvPr/>
            </p:nvSpPr>
            <p:spPr>
              <a:xfrm>
                <a:off x="7785" y="5745"/>
                <a:ext cx="480" cy="375"/>
              </a:xfrm>
              <a:custGeom>
                <a:avLst/>
                <a:gdLst/>
                <a:ahLst/>
                <a:cxnLst>
                  <a:cxn ang="0">
                    <a:pos x="0" y="0"/>
                  </a:cxn>
                  <a:cxn ang="0">
                    <a:pos x="480" y="375"/>
                  </a:cxn>
                </a:cxnLst>
                <a:pathLst>
                  <a:path w="480" h="375">
                    <a:moveTo>
                      <a:pt x="0" y="0"/>
                    </a:moveTo>
                    <a:lnTo>
                      <a:pt x="480"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68631" name="Freeform 21"/>
              <p:cNvSpPr/>
              <p:nvPr/>
            </p:nvSpPr>
            <p:spPr>
              <a:xfrm>
                <a:off x="8400" y="6360"/>
                <a:ext cx="240" cy="375"/>
              </a:xfrm>
              <a:custGeom>
                <a:avLst/>
                <a:gdLst/>
                <a:ahLst/>
                <a:cxnLst>
                  <a:cxn ang="0">
                    <a:pos x="0" y="0"/>
                  </a:cxn>
                  <a:cxn ang="0">
                    <a:pos x="240" y="375"/>
                  </a:cxn>
                </a:cxnLst>
                <a:pathLst>
                  <a:path w="240" h="375">
                    <a:moveTo>
                      <a:pt x="0" y="0"/>
                    </a:moveTo>
                    <a:lnTo>
                      <a:pt x="240" y="375"/>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68632" name="Group 22"/>
              <p:cNvGrpSpPr/>
              <p:nvPr/>
            </p:nvGrpSpPr>
            <p:grpSpPr>
              <a:xfrm>
                <a:off x="7200" y="6684"/>
                <a:ext cx="540" cy="498"/>
                <a:chOff x="6090" y="7443"/>
                <a:chExt cx="540" cy="498"/>
              </a:xfrm>
            </p:grpSpPr>
            <p:sp>
              <p:nvSpPr>
                <p:cNvPr id="68633" name="Rectangle 23"/>
                <p:cNvSpPr/>
                <p:nvPr/>
              </p:nvSpPr>
              <p:spPr>
                <a:xfrm>
                  <a:off x="6120" y="7524"/>
                  <a:ext cx="360" cy="312"/>
                </a:xfrm>
                <a:prstGeom prst="rect">
                  <a:avLst/>
                </a:prstGeom>
                <a:no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34" name="Text Box 24"/>
                <p:cNvSpPr txBox="1"/>
                <p:nvPr/>
              </p:nvSpPr>
              <p:spPr>
                <a:xfrm>
                  <a:off x="6090" y="7443"/>
                  <a:ext cx="540" cy="498"/>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Ø</a:t>
                  </a:r>
                  <a:endParaRPr lang="en-US" altLang="zh-CN" dirty="0">
                    <a:latin typeface="Times New Roman" panose="02020603050405020304" pitchFamily="18" charset="0"/>
                  </a:endParaRPr>
                </a:p>
              </p:txBody>
            </p:sp>
          </p:grpSp>
          <p:grpSp>
            <p:nvGrpSpPr>
              <p:cNvPr id="68635" name="Group 25"/>
              <p:cNvGrpSpPr/>
              <p:nvPr/>
            </p:nvGrpSpPr>
            <p:grpSpPr>
              <a:xfrm>
                <a:off x="6840" y="6060"/>
                <a:ext cx="540" cy="498"/>
                <a:chOff x="6090" y="7443"/>
                <a:chExt cx="540" cy="498"/>
              </a:xfrm>
            </p:grpSpPr>
            <p:sp>
              <p:nvSpPr>
                <p:cNvPr id="68636" name="Rectangle 26"/>
                <p:cNvSpPr/>
                <p:nvPr/>
              </p:nvSpPr>
              <p:spPr>
                <a:xfrm>
                  <a:off x="6120" y="7524"/>
                  <a:ext cx="360" cy="312"/>
                </a:xfrm>
                <a:prstGeom prst="rect">
                  <a:avLst/>
                </a:prstGeom>
                <a:no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37" name="Text Box 27"/>
                <p:cNvSpPr txBox="1"/>
                <p:nvPr/>
              </p:nvSpPr>
              <p:spPr>
                <a:xfrm>
                  <a:off x="6090" y="7443"/>
                  <a:ext cx="540" cy="498"/>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Ø</a:t>
                  </a:r>
                  <a:endParaRPr lang="en-US" altLang="zh-CN" dirty="0">
                    <a:latin typeface="Times New Roman" panose="02020603050405020304" pitchFamily="18" charset="0"/>
                  </a:endParaRPr>
                </a:p>
              </p:txBody>
            </p:sp>
          </p:grpSp>
          <p:grpSp>
            <p:nvGrpSpPr>
              <p:cNvPr id="68638" name="Group 28"/>
              <p:cNvGrpSpPr/>
              <p:nvPr/>
            </p:nvGrpSpPr>
            <p:grpSpPr>
              <a:xfrm>
                <a:off x="6480" y="6669"/>
                <a:ext cx="540" cy="498"/>
                <a:chOff x="6090" y="7443"/>
                <a:chExt cx="540" cy="498"/>
              </a:xfrm>
            </p:grpSpPr>
            <p:sp>
              <p:nvSpPr>
                <p:cNvPr id="68639" name="Rectangle 29"/>
                <p:cNvSpPr/>
                <p:nvPr/>
              </p:nvSpPr>
              <p:spPr>
                <a:xfrm>
                  <a:off x="6120" y="7524"/>
                  <a:ext cx="360" cy="312"/>
                </a:xfrm>
                <a:prstGeom prst="rect">
                  <a:avLst/>
                </a:prstGeom>
                <a:no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40" name="Text Box 30"/>
                <p:cNvSpPr txBox="1"/>
                <p:nvPr/>
              </p:nvSpPr>
              <p:spPr>
                <a:xfrm>
                  <a:off x="6090" y="7443"/>
                  <a:ext cx="540" cy="498"/>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Ø</a:t>
                  </a:r>
                  <a:endParaRPr lang="en-US" altLang="zh-CN" dirty="0">
                    <a:latin typeface="Times New Roman" panose="02020603050405020304" pitchFamily="18" charset="0"/>
                  </a:endParaRPr>
                </a:p>
              </p:txBody>
            </p:sp>
          </p:grpSp>
          <p:grpSp>
            <p:nvGrpSpPr>
              <p:cNvPr id="68641" name="Group 31"/>
              <p:cNvGrpSpPr/>
              <p:nvPr/>
            </p:nvGrpSpPr>
            <p:grpSpPr>
              <a:xfrm>
                <a:off x="7920" y="6684"/>
                <a:ext cx="540" cy="498"/>
                <a:chOff x="6090" y="7443"/>
                <a:chExt cx="540" cy="498"/>
              </a:xfrm>
            </p:grpSpPr>
            <p:sp>
              <p:nvSpPr>
                <p:cNvPr id="68642" name="Rectangle 32"/>
                <p:cNvSpPr/>
                <p:nvPr/>
              </p:nvSpPr>
              <p:spPr>
                <a:xfrm>
                  <a:off x="6120" y="7524"/>
                  <a:ext cx="360" cy="312"/>
                </a:xfrm>
                <a:prstGeom prst="rect">
                  <a:avLst/>
                </a:prstGeom>
                <a:no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43" name="Text Box 33"/>
                <p:cNvSpPr txBox="1"/>
                <p:nvPr/>
              </p:nvSpPr>
              <p:spPr>
                <a:xfrm>
                  <a:off x="6090" y="7443"/>
                  <a:ext cx="540" cy="498"/>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Ø</a:t>
                  </a:r>
                  <a:endParaRPr lang="en-US" altLang="zh-CN" dirty="0">
                    <a:latin typeface="Times New Roman" panose="02020603050405020304" pitchFamily="18" charset="0"/>
                  </a:endParaRPr>
                </a:p>
              </p:txBody>
            </p:sp>
          </p:grpSp>
          <p:sp>
            <p:nvSpPr>
              <p:cNvPr id="68644" name="Freeform 34"/>
              <p:cNvSpPr/>
              <p:nvPr/>
            </p:nvSpPr>
            <p:spPr>
              <a:xfrm>
                <a:off x="7080" y="5745"/>
                <a:ext cx="570" cy="390"/>
              </a:xfrm>
              <a:custGeom>
                <a:avLst/>
                <a:gdLst/>
                <a:ahLst/>
                <a:cxnLst>
                  <a:cxn ang="0">
                    <a:pos x="570" y="0"/>
                  </a:cxn>
                  <a:cxn ang="0">
                    <a:pos x="0" y="390"/>
                  </a:cxn>
                </a:cxnLst>
                <a:pathLst>
                  <a:path w="570" h="390">
                    <a:moveTo>
                      <a:pt x="570" y="0"/>
                    </a:moveTo>
                    <a:lnTo>
                      <a:pt x="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68645" name="Freeform 35"/>
              <p:cNvSpPr/>
              <p:nvPr/>
            </p:nvSpPr>
            <p:spPr>
              <a:xfrm>
                <a:off x="8130" y="6390"/>
                <a:ext cx="135" cy="375"/>
              </a:xfrm>
              <a:custGeom>
                <a:avLst/>
                <a:gdLst/>
                <a:ahLst/>
                <a:cxnLst>
                  <a:cxn ang="0">
                    <a:pos x="135" y="0"/>
                  </a:cxn>
                  <a:cxn ang="0">
                    <a:pos x="0" y="375"/>
                  </a:cxn>
                </a:cxnLst>
                <a:pathLst>
                  <a:path w="135" h="375">
                    <a:moveTo>
                      <a:pt x="135" y="0"/>
                    </a:moveTo>
                    <a:lnTo>
                      <a:pt x="0"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68646" name="Freeform 36"/>
              <p:cNvSpPr/>
              <p:nvPr/>
            </p:nvSpPr>
            <p:spPr>
              <a:xfrm>
                <a:off x="7140" y="6465"/>
                <a:ext cx="240" cy="279"/>
              </a:xfrm>
              <a:custGeom>
                <a:avLst/>
                <a:gdLst/>
                <a:ahLst/>
                <a:cxnLst>
                  <a:cxn ang="0">
                    <a:pos x="0" y="0"/>
                  </a:cxn>
                  <a:cxn ang="0">
                    <a:pos x="240" y="279"/>
                  </a:cxn>
                </a:cxnLst>
                <a:pathLst>
                  <a:path w="240" h="279">
                    <a:moveTo>
                      <a:pt x="0" y="0"/>
                    </a:moveTo>
                    <a:lnTo>
                      <a:pt x="240" y="279"/>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68647" name="Freeform 37"/>
              <p:cNvSpPr/>
              <p:nvPr/>
            </p:nvSpPr>
            <p:spPr>
              <a:xfrm>
                <a:off x="6660" y="6465"/>
                <a:ext cx="345" cy="279"/>
              </a:xfrm>
              <a:custGeom>
                <a:avLst/>
                <a:gdLst/>
                <a:ahLst/>
                <a:cxnLst>
                  <a:cxn ang="0">
                    <a:pos x="345" y="0"/>
                  </a:cxn>
                  <a:cxn ang="0">
                    <a:pos x="0" y="279"/>
                  </a:cxn>
                </a:cxnLst>
                <a:pathLst>
                  <a:path w="345" h="279">
                    <a:moveTo>
                      <a:pt x="345" y="0"/>
                    </a:moveTo>
                    <a:lnTo>
                      <a:pt x="0" y="279"/>
                    </a:ln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grpSp>
        <p:nvGrpSpPr>
          <p:cNvPr id="72744" name="Group 69"/>
          <p:cNvGrpSpPr/>
          <p:nvPr/>
        </p:nvGrpSpPr>
        <p:grpSpPr>
          <a:xfrm>
            <a:off x="3962400" y="3733800"/>
            <a:ext cx="3705225" cy="485775"/>
            <a:chOff x="2562" y="3390"/>
            <a:chExt cx="2334" cy="306"/>
          </a:xfrm>
        </p:grpSpPr>
        <p:sp>
          <p:nvSpPr>
            <p:cNvPr id="68649" name="Text Box 60"/>
            <p:cNvSpPr txBox="1"/>
            <p:nvPr/>
          </p:nvSpPr>
          <p:spPr>
            <a:xfrm>
              <a:off x="2586" y="3393"/>
              <a:ext cx="2310" cy="207"/>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A    Ø     B   Ø    Ø    Ø    C</a:t>
              </a:r>
              <a:endParaRPr lang="en-US" altLang="zh-CN" dirty="0">
                <a:latin typeface="Times New Roman" panose="02020603050405020304" pitchFamily="18" charset="0"/>
              </a:endParaRPr>
            </a:p>
          </p:txBody>
        </p:sp>
        <p:grpSp>
          <p:nvGrpSpPr>
            <p:cNvPr id="68650" name="Group 61"/>
            <p:cNvGrpSpPr/>
            <p:nvPr/>
          </p:nvGrpSpPr>
          <p:grpSpPr>
            <a:xfrm>
              <a:off x="2562" y="3390"/>
              <a:ext cx="2334" cy="306"/>
              <a:chOff x="6405" y="7977"/>
              <a:chExt cx="2100" cy="285"/>
            </a:xfrm>
          </p:grpSpPr>
          <p:sp>
            <p:nvSpPr>
              <p:cNvPr id="68651" name="Rectangle 62"/>
              <p:cNvSpPr/>
              <p:nvPr/>
            </p:nvSpPr>
            <p:spPr>
              <a:xfrm>
                <a:off x="6405" y="7977"/>
                <a:ext cx="2100" cy="285"/>
              </a:xfrm>
              <a:prstGeom prst="rect">
                <a:avLst/>
              </a:prstGeom>
              <a:no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68652" name="Line 63"/>
              <p:cNvSpPr/>
              <p:nvPr/>
            </p:nvSpPr>
            <p:spPr>
              <a:xfrm>
                <a:off x="6702" y="7977"/>
                <a:ext cx="0" cy="275"/>
              </a:xfrm>
              <a:prstGeom prst="line">
                <a:avLst/>
              </a:prstGeom>
              <a:ln w="9525" cap="flat" cmpd="sng">
                <a:solidFill>
                  <a:srgbClr val="000000"/>
                </a:solidFill>
                <a:prstDash val="solid"/>
                <a:round/>
                <a:headEnd type="none" w="med" len="med"/>
                <a:tailEnd type="none" w="med" len="med"/>
              </a:ln>
            </p:spPr>
          </p:sp>
          <p:sp>
            <p:nvSpPr>
              <p:cNvPr id="68653" name="Line 64"/>
              <p:cNvSpPr/>
              <p:nvPr/>
            </p:nvSpPr>
            <p:spPr>
              <a:xfrm>
                <a:off x="6999" y="7977"/>
                <a:ext cx="0" cy="275"/>
              </a:xfrm>
              <a:prstGeom prst="line">
                <a:avLst/>
              </a:prstGeom>
              <a:ln w="9525" cap="flat" cmpd="sng">
                <a:solidFill>
                  <a:srgbClr val="000000"/>
                </a:solidFill>
                <a:prstDash val="solid"/>
                <a:round/>
                <a:headEnd type="none" w="med" len="med"/>
                <a:tailEnd type="none" w="med" len="med"/>
              </a:ln>
            </p:spPr>
          </p:sp>
          <p:sp>
            <p:nvSpPr>
              <p:cNvPr id="68654" name="Line 65"/>
              <p:cNvSpPr/>
              <p:nvPr/>
            </p:nvSpPr>
            <p:spPr>
              <a:xfrm>
                <a:off x="7296" y="7977"/>
                <a:ext cx="0" cy="275"/>
              </a:xfrm>
              <a:prstGeom prst="line">
                <a:avLst/>
              </a:prstGeom>
              <a:ln w="9525" cap="flat" cmpd="sng">
                <a:solidFill>
                  <a:srgbClr val="000000"/>
                </a:solidFill>
                <a:prstDash val="solid"/>
                <a:round/>
                <a:headEnd type="none" w="med" len="med"/>
                <a:tailEnd type="none" w="med" len="med"/>
              </a:ln>
            </p:spPr>
          </p:sp>
          <p:sp>
            <p:nvSpPr>
              <p:cNvPr id="68655" name="Line 66"/>
              <p:cNvSpPr/>
              <p:nvPr/>
            </p:nvSpPr>
            <p:spPr>
              <a:xfrm>
                <a:off x="7593" y="7977"/>
                <a:ext cx="0" cy="275"/>
              </a:xfrm>
              <a:prstGeom prst="line">
                <a:avLst/>
              </a:prstGeom>
              <a:ln w="9525" cap="flat" cmpd="sng">
                <a:solidFill>
                  <a:srgbClr val="000000"/>
                </a:solidFill>
                <a:prstDash val="solid"/>
                <a:round/>
                <a:headEnd type="none" w="med" len="med"/>
                <a:tailEnd type="none" w="med" len="med"/>
              </a:ln>
            </p:spPr>
          </p:sp>
          <p:sp>
            <p:nvSpPr>
              <p:cNvPr id="68656" name="Line 67"/>
              <p:cNvSpPr/>
              <p:nvPr/>
            </p:nvSpPr>
            <p:spPr>
              <a:xfrm>
                <a:off x="7890" y="7977"/>
                <a:ext cx="0" cy="275"/>
              </a:xfrm>
              <a:prstGeom prst="line">
                <a:avLst/>
              </a:prstGeom>
              <a:ln w="9525" cap="flat" cmpd="sng">
                <a:solidFill>
                  <a:srgbClr val="000000"/>
                </a:solidFill>
                <a:prstDash val="solid"/>
                <a:round/>
                <a:headEnd type="none" w="med" len="med"/>
                <a:tailEnd type="none" w="med" len="med"/>
              </a:ln>
            </p:spPr>
          </p:sp>
          <p:sp>
            <p:nvSpPr>
              <p:cNvPr id="68657" name="Line 68"/>
              <p:cNvSpPr/>
              <p:nvPr/>
            </p:nvSpPr>
            <p:spPr>
              <a:xfrm>
                <a:off x="8187" y="7977"/>
                <a:ext cx="0" cy="275"/>
              </a:xfrm>
              <a:prstGeom prst="line">
                <a:avLst/>
              </a:prstGeom>
              <a:ln w="9525" cap="flat" cmpd="sng">
                <a:solidFill>
                  <a:srgbClr val="000000"/>
                </a:solidFill>
                <a:prstDash val="solid"/>
                <a:round/>
                <a:headEnd type="none" w="med" len="med"/>
                <a:tailEnd type="none" w="med" len="med"/>
              </a:ln>
            </p:spPr>
          </p:sp>
        </p:grpSp>
      </p:grpSp>
      <p:sp>
        <p:nvSpPr>
          <p:cNvPr id="72754" name="Text Box 84"/>
          <p:cNvSpPr txBox="1"/>
          <p:nvPr/>
        </p:nvSpPr>
        <p:spPr>
          <a:xfrm>
            <a:off x="7848600" y="3657600"/>
            <a:ext cx="990600" cy="762000"/>
          </a:xfrm>
          <a:prstGeom prst="rect">
            <a:avLst/>
          </a:prstGeom>
          <a:noFill/>
          <a:ln w="9525">
            <a:noFill/>
          </a:ln>
        </p:spPr>
        <p:txBody>
          <a:bodyPr anchor="t" anchorCtr="0">
            <a:spAutoFit/>
          </a:bodyPr>
          <a:p>
            <a:pPr>
              <a:spcBef>
                <a:spcPct val="50000"/>
              </a:spcBef>
              <a:buFont typeface="Arial" panose="020B0604020202020204" pitchFamily="34" charset="0"/>
            </a:pPr>
            <a:r>
              <a:rPr lang="en-US" altLang="zh-CN" sz="4400" b="1" dirty="0">
                <a:solidFill>
                  <a:srgbClr val="FF5050"/>
                </a:solidFill>
                <a:latin typeface="Times New Roman" panose="02020603050405020304" pitchFamily="18" charset="0"/>
                <a:sym typeface="Symbol" panose="05050102010706020507" pitchFamily="18" charset="2"/>
              </a:rPr>
              <a:t></a:t>
            </a:r>
            <a:endParaRPr lang="en-US" altLang="zh-CN" sz="4400" b="1" dirty="0">
              <a:solidFill>
                <a:srgbClr val="FF505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anim calcmode="lin" valueType="num">
                                      <p:cBhvr>
                                        <p:cTn id="7" dur="500" fill="hold"/>
                                        <p:tgtEl>
                                          <p:spTgt spid="47113"/>
                                        </p:tgtEl>
                                        <p:attrNameLst>
                                          <p:attrName>ppt_w</p:attrName>
                                        </p:attrNameLst>
                                      </p:cBhvr>
                                      <p:tavLst>
                                        <p:tav tm="0">
                                          <p:val>
                                            <p:fltVal val="0.000000"/>
                                          </p:val>
                                        </p:tav>
                                        <p:tav tm="100000">
                                          <p:val>
                                            <p:strVal val="#ppt_w"/>
                                          </p:val>
                                        </p:tav>
                                      </p:tavLst>
                                    </p:anim>
                                    <p:anim calcmode="lin" valueType="num">
                                      <p:cBhvr>
                                        <p:cTn id="8" dur="500" fill="hold"/>
                                        <p:tgtEl>
                                          <p:spTgt spid="47113"/>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44"/>
                                        </p:tgtEl>
                                        <p:attrNameLst>
                                          <p:attrName>style.visibility</p:attrName>
                                        </p:attrNameLst>
                                      </p:cBhvr>
                                      <p:to>
                                        <p:strVal val="visible"/>
                                      </p:to>
                                    </p:set>
                                    <p:anim calcmode="lin" valueType="num">
                                      <p:cBhvr additive="base">
                                        <p:cTn id="13" dur="500" fill="hold"/>
                                        <p:tgtEl>
                                          <p:spTgt spid="72744"/>
                                        </p:tgtEl>
                                        <p:attrNameLst>
                                          <p:attrName>ppt_x</p:attrName>
                                        </p:attrNameLst>
                                      </p:cBhvr>
                                      <p:tavLst>
                                        <p:tav tm="0">
                                          <p:val>
                                            <p:strVal val="#ppt_x"/>
                                          </p:val>
                                        </p:tav>
                                        <p:tav tm="100000">
                                          <p:val>
                                            <p:strVal val="#ppt_x"/>
                                          </p:val>
                                        </p:tav>
                                      </p:tavLst>
                                    </p:anim>
                                    <p:anim calcmode="lin" valueType="num">
                                      <p:cBhvr additive="base">
                                        <p:cTn id="14" dur="500" fill="hold"/>
                                        <p:tgtEl>
                                          <p:spTgt spid="727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3" grpId="0"/>
      <p:bldP spid="72754" grpId="0"/>
      <p:bldP spid="7275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二叉树的链式存储结构</a:t>
            </a:r>
            <a:endParaRPr lang="zh-CN" altLang="en-US" dirty="0"/>
          </a:p>
        </p:txBody>
      </p:sp>
      <p:sp>
        <p:nvSpPr>
          <p:cNvPr id="70658" name="Rectangle 3"/>
          <p:cNvSpPr>
            <a:spLocks noGrp="1"/>
          </p:cNvSpPr>
          <p:nvPr>
            <p:ph type="body" idx="4294967295"/>
          </p:nvPr>
        </p:nvSpPr>
        <p:spPr>
          <a:xfrm>
            <a:off x="809625" y="1409700"/>
            <a:ext cx="7958138" cy="1943100"/>
          </a:xfrm>
        </p:spPr>
        <p:txBody>
          <a:bodyPr vert="horz" wrap="square" lIns="91440" tIns="45720" rIns="91440" bIns="45720" anchor="t" anchorCtr="0"/>
          <a:p>
            <a:pPr eaLnBrk="1" hangingPunct="1"/>
            <a:r>
              <a:rPr lang="zh-CN" altLang="en-US" dirty="0"/>
              <a:t>二叉链表</a:t>
            </a:r>
            <a:endParaRPr lang="zh-CN" altLang="en-US" dirty="0"/>
          </a:p>
          <a:p>
            <a:pPr eaLnBrk="1" hangingPunct="1"/>
            <a:r>
              <a:rPr lang="zh-CN" altLang="en-US" dirty="0"/>
              <a:t>三叉链表</a:t>
            </a:r>
            <a:endParaRPr lang="zh-CN" altLang="en-US" dirty="0"/>
          </a:p>
          <a:p>
            <a:pPr eaLnBrk="1" hangingPunct="1"/>
            <a:r>
              <a:rPr lang="zh-CN" altLang="en-US" dirty="0"/>
              <a:t>线索链表</a:t>
            </a:r>
            <a:endParaRPr lang="zh-CN" altLang="en-US" dirty="0"/>
          </a:p>
        </p:txBody>
      </p:sp>
      <p:grpSp>
        <p:nvGrpSpPr>
          <p:cNvPr id="70659" name="Group 13"/>
          <p:cNvGrpSpPr/>
          <p:nvPr/>
        </p:nvGrpSpPr>
        <p:grpSpPr>
          <a:xfrm>
            <a:off x="3581400" y="1447800"/>
            <a:ext cx="3657600" cy="457200"/>
            <a:chOff x="1152" y="3120"/>
            <a:chExt cx="2304" cy="288"/>
          </a:xfrm>
        </p:grpSpPr>
        <p:sp>
          <p:nvSpPr>
            <p:cNvPr id="70660" name="Rectangle 4"/>
            <p:cNvSpPr/>
            <p:nvPr/>
          </p:nvSpPr>
          <p:spPr>
            <a:xfrm>
              <a:off x="1152" y="3120"/>
              <a:ext cx="768"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solidFill>
                    <a:schemeClr val="accent2"/>
                  </a:solidFill>
                  <a:latin typeface="Tahoma" panose="020B0604030504040204" pitchFamily="34" charset="0"/>
                </a:rPr>
                <a:t>lchild</a:t>
              </a:r>
              <a:endParaRPr lang="en-US" altLang="zh-CN" dirty="0">
                <a:solidFill>
                  <a:schemeClr val="accent2"/>
                </a:solidFill>
                <a:latin typeface="Tahoma" panose="020B0604030504040204" pitchFamily="34" charset="0"/>
              </a:endParaRPr>
            </a:p>
          </p:txBody>
        </p:sp>
        <p:sp>
          <p:nvSpPr>
            <p:cNvPr id="70661" name="Rectangle 5"/>
            <p:cNvSpPr/>
            <p:nvPr/>
          </p:nvSpPr>
          <p:spPr>
            <a:xfrm>
              <a:off x="1920" y="3120"/>
              <a:ext cx="7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70662" name="Rectangle 6"/>
            <p:cNvSpPr/>
            <p:nvPr/>
          </p:nvSpPr>
          <p:spPr>
            <a:xfrm>
              <a:off x="2688" y="3120"/>
              <a:ext cx="768"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solidFill>
                    <a:schemeClr val="accent2"/>
                  </a:solidFill>
                  <a:latin typeface="Tahoma" panose="020B0604030504040204" pitchFamily="34" charset="0"/>
                </a:rPr>
                <a:t>rchild</a:t>
              </a:r>
              <a:endParaRPr lang="en-US" altLang="zh-CN" dirty="0">
                <a:solidFill>
                  <a:schemeClr val="accent2"/>
                </a:solidFill>
                <a:latin typeface="Tahoma" panose="020B0604030504040204" pitchFamily="34" charset="0"/>
              </a:endParaRPr>
            </a:p>
          </p:txBody>
        </p:sp>
      </p:grpSp>
      <p:sp>
        <p:nvSpPr>
          <p:cNvPr id="70663" name="Oval 7"/>
          <p:cNvSpPr/>
          <p:nvPr/>
        </p:nvSpPr>
        <p:spPr>
          <a:xfrm>
            <a:off x="1506538" y="3505200"/>
            <a:ext cx="685800" cy="609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70664" name="Line 9"/>
          <p:cNvSpPr/>
          <p:nvPr/>
        </p:nvSpPr>
        <p:spPr>
          <a:xfrm flipH="1">
            <a:off x="1125538" y="3962400"/>
            <a:ext cx="457200" cy="533400"/>
          </a:xfrm>
          <a:prstGeom prst="line">
            <a:avLst/>
          </a:prstGeom>
          <a:ln w="9525" cap="flat" cmpd="sng">
            <a:solidFill>
              <a:schemeClr val="tx1"/>
            </a:solidFill>
            <a:prstDash val="solid"/>
            <a:miter/>
            <a:headEnd type="none" w="med" len="med"/>
            <a:tailEnd type="triangle" w="med" len="med"/>
          </a:ln>
        </p:spPr>
      </p:sp>
      <p:sp>
        <p:nvSpPr>
          <p:cNvPr id="70665" name="Line 10"/>
          <p:cNvSpPr/>
          <p:nvPr/>
        </p:nvSpPr>
        <p:spPr>
          <a:xfrm>
            <a:off x="2116138" y="3962400"/>
            <a:ext cx="457200" cy="533400"/>
          </a:xfrm>
          <a:prstGeom prst="line">
            <a:avLst/>
          </a:prstGeom>
          <a:ln w="9525" cap="flat" cmpd="sng">
            <a:solidFill>
              <a:schemeClr val="tx1"/>
            </a:solidFill>
            <a:prstDash val="solid"/>
            <a:miter/>
            <a:headEnd type="none" w="med" len="med"/>
            <a:tailEnd type="triangle" w="med" len="med"/>
          </a:ln>
        </p:spPr>
      </p:sp>
      <p:sp>
        <p:nvSpPr>
          <p:cNvPr id="70666" name="Text Box 11"/>
          <p:cNvSpPr txBox="1"/>
          <p:nvPr/>
        </p:nvSpPr>
        <p:spPr>
          <a:xfrm>
            <a:off x="685800" y="4495800"/>
            <a:ext cx="2268538" cy="457200"/>
          </a:xfrm>
          <a:prstGeom prst="rect">
            <a:avLst/>
          </a:prstGeom>
          <a:noFill/>
          <a:ln w="9525">
            <a:noFill/>
          </a:ln>
        </p:spPr>
        <p:txBody>
          <a:bodyPr wrap="none" anchor="t" anchorCtr="0">
            <a:spAutoFit/>
          </a:bodyPr>
          <a:p>
            <a:pPr>
              <a:buFont typeface="Arial" panose="020B0604020202020204" pitchFamily="34" charset="0"/>
            </a:pPr>
            <a:r>
              <a:rPr lang="en-US" altLang="zh-CN" dirty="0">
                <a:latin typeface="Tahoma" panose="020B0604030504040204" pitchFamily="34" charset="0"/>
              </a:rPr>
              <a:t>lchild       rchild</a:t>
            </a:r>
            <a:endParaRPr lang="en-US" altLang="zh-CN" dirty="0">
              <a:latin typeface="Tahoma" panose="020B0604030504040204" pitchFamily="34" charset="0"/>
            </a:endParaRPr>
          </a:p>
        </p:txBody>
      </p:sp>
      <p:grpSp>
        <p:nvGrpSpPr>
          <p:cNvPr id="70667" name="Group 14"/>
          <p:cNvGrpSpPr/>
          <p:nvPr/>
        </p:nvGrpSpPr>
        <p:grpSpPr>
          <a:xfrm>
            <a:off x="3505200" y="2057400"/>
            <a:ext cx="4876800" cy="457200"/>
            <a:chOff x="672" y="2928"/>
            <a:chExt cx="3072" cy="288"/>
          </a:xfrm>
        </p:grpSpPr>
        <p:sp>
          <p:nvSpPr>
            <p:cNvPr id="70668" name="Rectangle 15"/>
            <p:cNvSpPr/>
            <p:nvPr/>
          </p:nvSpPr>
          <p:spPr>
            <a:xfrm>
              <a:off x="672" y="2928"/>
              <a:ext cx="768"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solidFill>
                    <a:schemeClr val="accent2"/>
                  </a:solidFill>
                  <a:latin typeface="Tahoma" panose="020B0604030504040204" pitchFamily="34" charset="0"/>
                </a:rPr>
                <a:t>lchild</a:t>
              </a:r>
              <a:endParaRPr lang="en-US" altLang="zh-CN" dirty="0">
                <a:solidFill>
                  <a:schemeClr val="accent2"/>
                </a:solidFill>
                <a:latin typeface="Tahoma" panose="020B0604030504040204" pitchFamily="34" charset="0"/>
              </a:endParaRPr>
            </a:p>
          </p:txBody>
        </p:sp>
        <p:sp>
          <p:nvSpPr>
            <p:cNvPr id="70669" name="Rectangle 16"/>
            <p:cNvSpPr/>
            <p:nvPr/>
          </p:nvSpPr>
          <p:spPr>
            <a:xfrm>
              <a:off x="1440" y="2928"/>
              <a:ext cx="7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70670" name="Rectangle 17"/>
            <p:cNvSpPr/>
            <p:nvPr/>
          </p:nvSpPr>
          <p:spPr>
            <a:xfrm>
              <a:off x="2976" y="2928"/>
              <a:ext cx="768"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solidFill>
                    <a:schemeClr val="accent2"/>
                  </a:solidFill>
                  <a:latin typeface="Tahoma" panose="020B0604030504040204" pitchFamily="34" charset="0"/>
                </a:rPr>
                <a:t>rchild</a:t>
              </a:r>
              <a:endParaRPr lang="en-US" altLang="zh-CN" dirty="0">
                <a:solidFill>
                  <a:schemeClr val="accent2"/>
                </a:solidFill>
                <a:latin typeface="Tahoma" panose="020B0604030504040204" pitchFamily="34" charset="0"/>
              </a:endParaRPr>
            </a:p>
          </p:txBody>
        </p:sp>
        <p:sp>
          <p:nvSpPr>
            <p:cNvPr id="70671" name="Rectangle 18"/>
            <p:cNvSpPr/>
            <p:nvPr/>
          </p:nvSpPr>
          <p:spPr>
            <a:xfrm>
              <a:off x="2208" y="2928"/>
              <a:ext cx="7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parent</a:t>
              </a:r>
              <a:endParaRPr lang="en-US" altLang="zh-CN" dirty="0">
                <a:latin typeface="Tahoma" panose="020B0604030504040204" pitchFamily="34" charset="0"/>
              </a:endParaRPr>
            </a:p>
          </p:txBody>
        </p:sp>
      </p:grpSp>
      <p:sp>
        <p:nvSpPr>
          <p:cNvPr id="70672" name="Oval 19"/>
          <p:cNvSpPr/>
          <p:nvPr/>
        </p:nvSpPr>
        <p:spPr>
          <a:xfrm>
            <a:off x="5257800" y="4114800"/>
            <a:ext cx="685800" cy="609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70673" name="Line 20"/>
          <p:cNvSpPr/>
          <p:nvPr/>
        </p:nvSpPr>
        <p:spPr>
          <a:xfrm flipH="1">
            <a:off x="4876800" y="4572000"/>
            <a:ext cx="457200" cy="533400"/>
          </a:xfrm>
          <a:prstGeom prst="line">
            <a:avLst/>
          </a:prstGeom>
          <a:ln w="9525" cap="flat" cmpd="sng">
            <a:solidFill>
              <a:schemeClr val="tx1"/>
            </a:solidFill>
            <a:prstDash val="solid"/>
            <a:miter/>
            <a:headEnd type="none" w="med" len="med"/>
            <a:tailEnd type="triangle" w="med" len="med"/>
          </a:ln>
        </p:spPr>
      </p:sp>
      <p:sp>
        <p:nvSpPr>
          <p:cNvPr id="70674" name="Line 21"/>
          <p:cNvSpPr/>
          <p:nvPr/>
        </p:nvSpPr>
        <p:spPr>
          <a:xfrm>
            <a:off x="5867400" y="4572000"/>
            <a:ext cx="457200" cy="533400"/>
          </a:xfrm>
          <a:prstGeom prst="line">
            <a:avLst/>
          </a:prstGeom>
          <a:ln w="9525" cap="flat" cmpd="sng">
            <a:solidFill>
              <a:schemeClr val="tx1"/>
            </a:solidFill>
            <a:prstDash val="solid"/>
            <a:miter/>
            <a:headEnd type="none" w="med" len="med"/>
            <a:tailEnd type="triangle" w="med" len="med"/>
          </a:ln>
        </p:spPr>
      </p:sp>
      <p:sp>
        <p:nvSpPr>
          <p:cNvPr id="70675" name="Text Box 22"/>
          <p:cNvSpPr txBox="1"/>
          <p:nvPr/>
        </p:nvSpPr>
        <p:spPr>
          <a:xfrm>
            <a:off x="4267200" y="5105400"/>
            <a:ext cx="2268538" cy="457200"/>
          </a:xfrm>
          <a:prstGeom prst="rect">
            <a:avLst/>
          </a:prstGeom>
          <a:noFill/>
          <a:ln w="9525">
            <a:noFill/>
          </a:ln>
        </p:spPr>
        <p:txBody>
          <a:bodyPr wrap="none" anchor="t" anchorCtr="0">
            <a:spAutoFit/>
          </a:bodyPr>
          <a:p>
            <a:pPr>
              <a:buFont typeface="Arial" panose="020B0604020202020204" pitchFamily="34" charset="0"/>
            </a:pPr>
            <a:r>
              <a:rPr lang="en-US" altLang="zh-CN" dirty="0">
                <a:latin typeface="Tahoma" panose="020B0604030504040204" pitchFamily="34" charset="0"/>
              </a:rPr>
              <a:t>lchild       rchild</a:t>
            </a:r>
            <a:endParaRPr lang="en-US" altLang="zh-CN" dirty="0">
              <a:latin typeface="Tahoma" panose="020B0604030504040204" pitchFamily="34" charset="0"/>
            </a:endParaRPr>
          </a:p>
        </p:txBody>
      </p:sp>
      <p:sp>
        <p:nvSpPr>
          <p:cNvPr id="70676" name="Line 23"/>
          <p:cNvSpPr/>
          <p:nvPr/>
        </p:nvSpPr>
        <p:spPr>
          <a:xfrm flipV="1">
            <a:off x="5562600" y="3352800"/>
            <a:ext cx="0" cy="762000"/>
          </a:xfrm>
          <a:prstGeom prst="line">
            <a:avLst/>
          </a:prstGeom>
          <a:ln w="9525" cap="flat" cmpd="sng">
            <a:solidFill>
              <a:schemeClr val="tx1"/>
            </a:solidFill>
            <a:prstDash val="solid"/>
            <a:miter/>
            <a:headEnd type="none" w="med" len="med"/>
            <a:tailEnd type="triangle" w="med" len="med"/>
          </a:ln>
        </p:spPr>
      </p:sp>
      <p:sp>
        <p:nvSpPr>
          <p:cNvPr id="70677" name="Text Box 24"/>
          <p:cNvSpPr txBox="1"/>
          <p:nvPr/>
        </p:nvSpPr>
        <p:spPr>
          <a:xfrm>
            <a:off x="5851525" y="3309938"/>
            <a:ext cx="1054100" cy="457200"/>
          </a:xfrm>
          <a:prstGeom prst="rect">
            <a:avLst/>
          </a:prstGeom>
          <a:noFill/>
          <a:ln w="9525">
            <a:noFill/>
          </a:ln>
        </p:spPr>
        <p:txBody>
          <a:bodyPr wrap="none" anchor="t" anchorCtr="0">
            <a:spAutoFit/>
          </a:bodyPr>
          <a:p>
            <a:pPr>
              <a:buFont typeface="Arial" panose="020B0604020202020204" pitchFamily="34" charset="0"/>
            </a:pPr>
            <a:r>
              <a:rPr lang="en-US" altLang="zh-CN" dirty="0">
                <a:latin typeface="Tahoma" panose="020B0604030504040204" pitchFamily="34" charset="0"/>
              </a:rPr>
              <a:t>parent</a:t>
            </a:r>
            <a:endParaRPr lang="en-US" altLang="zh-CN" dirty="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124"/>
          <p:cNvSpPr>
            <a:spLocks noGrp="1"/>
          </p:cNvSpPr>
          <p:nvPr>
            <p:ph type="title" idx="4294967295"/>
          </p:nvPr>
        </p:nvSpPr>
        <p:spPr/>
        <p:txBody>
          <a:bodyPr vert="horz" wrap="square" lIns="91440" tIns="45720" rIns="91440" bIns="45720" anchor="ctr" anchorCtr="0"/>
          <a:p>
            <a:pPr eaLnBrk="1" hangingPunct="1"/>
            <a:r>
              <a:rPr lang="zh-CN" altLang="en-US" dirty="0"/>
              <a:t>链式存储结构示例</a:t>
            </a:r>
            <a:endParaRPr lang="zh-CN" altLang="en-US" dirty="0"/>
          </a:p>
        </p:txBody>
      </p:sp>
      <p:grpSp>
        <p:nvGrpSpPr>
          <p:cNvPr id="72706" name="Group 106"/>
          <p:cNvGrpSpPr/>
          <p:nvPr/>
        </p:nvGrpSpPr>
        <p:grpSpPr>
          <a:xfrm>
            <a:off x="4089400" y="795338"/>
            <a:ext cx="2760663" cy="2395537"/>
            <a:chOff x="1968" y="768"/>
            <a:chExt cx="1406" cy="1344"/>
          </a:xfrm>
        </p:grpSpPr>
        <p:sp>
          <p:nvSpPr>
            <p:cNvPr id="72707" name="Oval 123"/>
            <p:cNvSpPr/>
            <p:nvPr/>
          </p:nvSpPr>
          <p:spPr>
            <a:xfrm>
              <a:off x="2489" y="770"/>
              <a:ext cx="260" cy="241"/>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08" name="Oval 122"/>
            <p:cNvSpPr/>
            <p:nvPr/>
          </p:nvSpPr>
          <p:spPr>
            <a:xfrm>
              <a:off x="2801" y="1295"/>
              <a:ext cx="261" cy="240"/>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09" name="Oval 121"/>
            <p:cNvSpPr/>
            <p:nvPr/>
          </p:nvSpPr>
          <p:spPr>
            <a:xfrm>
              <a:off x="3114" y="1832"/>
              <a:ext cx="260" cy="241"/>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10" name="Oval 120"/>
            <p:cNvSpPr/>
            <p:nvPr/>
          </p:nvSpPr>
          <p:spPr>
            <a:xfrm>
              <a:off x="2489" y="1819"/>
              <a:ext cx="260" cy="241"/>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11" name="Oval 119"/>
            <p:cNvSpPr/>
            <p:nvPr/>
          </p:nvSpPr>
          <p:spPr>
            <a:xfrm>
              <a:off x="1968" y="1806"/>
              <a:ext cx="260" cy="241"/>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12" name="Oval 118"/>
            <p:cNvSpPr/>
            <p:nvPr/>
          </p:nvSpPr>
          <p:spPr>
            <a:xfrm>
              <a:off x="2228" y="1282"/>
              <a:ext cx="261" cy="240"/>
            </a:xfrm>
            <a:prstGeom prst="ellipse">
              <a:avLst/>
            </a:prstGeom>
            <a:solidFill>
              <a:srgbClr val="FF99CC"/>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13" name="Text Box 117"/>
            <p:cNvSpPr txBox="1"/>
            <p:nvPr/>
          </p:nvSpPr>
          <p:spPr>
            <a:xfrm>
              <a:off x="2515" y="768"/>
              <a:ext cx="218" cy="28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14" name="Text Box 116"/>
            <p:cNvSpPr txBox="1"/>
            <p:nvPr/>
          </p:nvSpPr>
          <p:spPr>
            <a:xfrm>
              <a:off x="2827" y="1293"/>
              <a:ext cx="218" cy="281"/>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72715" name="Text Box 115"/>
            <p:cNvSpPr txBox="1"/>
            <p:nvPr/>
          </p:nvSpPr>
          <p:spPr>
            <a:xfrm>
              <a:off x="3140" y="1830"/>
              <a:ext cx="218" cy="28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716" name="Freeform 114"/>
            <p:cNvSpPr/>
            <p:nvPr/>
          </p:nvSpPr>
          <p:spPr>
            <a:xfrm>
              <a:off x="2697" y="993"/>
              <a:ext cx="195" cy="310"/>
            </a:xfrm>
            <a:custGeom>
              <a:avLst/>
              <a:gdLst/>
              <a:ahLst/>
              <a:cxnLst>
                <a:cxn ang="0">
                  <a:pos x="0" y="0"/>
                </a:cxn>
                <a:cxn ang="0">
                  <a:pos x="169" y="267"/>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17" name="Freeform 113"/>
            <p:cNvSpPr/>
            <p:nvPr/>
          </p:nvSpPr>
          <p:spPr>
            <a:xfrm>
              <a:off x="3009" y="1523"/>
              <a:ext cx="196" cy="323"/>
            </a:xfrm>
            <a:custGeom>
              <a:avLst/>
              <a:gdLst/>
              <a:ahLst/>
              <a:cxnLst>
                <a:cxn ang="0">
                  <a:pos x="0" y="0"/>
                </a:cxn>
                <a:cxn ang="0">
                  <a:pos x="171" y="278"/>
                </a:cxn>
              </a:cxnLst>
              <a:pathLst>
                <a:path w="225" h="375">
                  <a:moveTo>
                    <a:pt x="0" y="0"/>
                  </a:moveTo>
                  <a:lnTo>
                    <a:pt x="22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18" name="Freeform 112"/>
            <p:cNvSpPr/>
            <p:nvPr/>
          </p:nvSpPr>
          <p:spPr>
            <a:xfrm>
              <a:off x="2398" y="993"/>
              <a:ext cx="182" cy="271"/>
            </a:xfrm>
            <a:custGeom>
              <a:avLst/>
              <a:gdLst/>
              <a:ahLst/>
              <a:cxnLst>
                <a:cxn ang="0">
                  <a:pos x="158" y="0"/>
                </a:cxn>
                <a:cxn ang="0">
                  <a:pos x="0" y="233"/>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19" name="Freeform 111"/>
            <p:cNvSpPr/>
            <p:nvPr/>
          </p:nvSpPr>
          <p:spPr>
            <a:xfrm>
              <a:off x="2424" y="1497"/>
              <a:ext cx="182" cy="336"/>
            </a:xfrm>
            <a:custGeom>
              <a:avLst/>
              <a:gdLst/>
              <a:ahLst/>
              <a:cxnLst>
                <a:cxn ang="0">
                  <a:pos x="0" y="0"/>
                </a:cxn>
                <a:cxn ang="0">
                  <a:pos x="158" y="289"/>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20" name="Freeform 110"/>
            <p:cNvSpPr/>
            <p:nvPr/>
          </p:nvSpPr>
          <p:spPr>
            <a:xfrm>
              <a:off x="2111" y="1510"/>
              <a:ext cx="182" cy="284"/>
            </a:xfrm>
            <a:custGeom>
              <a:avLst/>
              <a:gdLst/>
              <a:ahLst/>
              <a:cxnLst>
                <a:cxn ang="0">
                  <a:pos x="158" y="0"/>
                </a:cxn>
                <a:cxn ang="0">
                  <a:pos x="0" y="244"/>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72721" name="Text Box 109"/>
            <p:cNvSpPr txBox="1"/>
            <p:nvPr/>
          </p:nvSpPr>
          <p:spPr>
            <a:xfrm>
              <a:off x="2515" y="1817"/>
              <a:ext cx="218" cy="28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sp>
          <p:nvSpPr>
            <p:cNvPr id="72722" name="Text Box 108"/>
            <p:cNvSpPr txBox="1"/>
            <p:nvPr/>
          </p:nvSpPr>
          <p:spPr>
            <a:xfrm>
              <a:off x="1994" y="1804"/>
              <a:ext cx="218" cy="28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sp>
          <p:nvSpPr>
            <p:cNvPr id="72723" name="Text Box 107"/>
            <p:cNvSpPr txBox="1"/>
            <p:nvPr/>
          </p:nvSpPr>
          <p:spPr>
            <a:xfrm>
              <a:off x="2254" y="1280"/>
              <a:ext cx="218" cy="281"/>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grpSp>
      <p:grpSp>
        <p:nvGrpSpPr>
          <p:cNvPr id="3" name="Group 63"/>
          <p:cNvGrpSpPr/>
          <p:nvPr/>
        </p:nvGrpSpPr>
        <p:grpSpPr>
          <a:xfrm>
            <a:off x="915988" y="3505200"/>
            <a:ext cx="3430587" cy="2362200"/>
            <a:chOff x="577" y="2208"/>
            <a:chExt cx="2161" cy="1488"/>
          </a:xfrm>
        </p:grpSpPr>
        <p:grpSp>
          <p:nvGrpSpPr>
            <p:cNvPr id="72725" name="Group 102"/>
            <p:cNvGrpSpPr/>
            <p:nvPr/>
          </p:nvGrpSpPr>
          <p:grpSpPr>
            <a:xfrm>
              <a:off x="1272" y="2258"/>
              <a:ext cx="571" cy="185"/>
              <a:chOff x="4860" y="12204"/>
              <a:chExt cx="1080" cy="312"/>
            </a:xfrm>
          </p:grpSpPr>
          <p:sp>
            <p:nvSpPr>
              <p:cNvPr id="72726" name="Rectangle 105"/>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27" name="Line 104"/>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28" name="Line 103"/>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29" name="Text Box 101"/>
            <p:cNvSpPr txBox="1"/>
            <p:nvPr/>
          </p:nvSpPr>
          <p:spPr>
            <a:xfrm>
              <a:off x="1442" y="2208"/>
              <a:ext cx="374" cy="412"/>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grpSp>
          <p:nvGrpSpPr>
            <p:cNvPr id="72730" name="Group 97"/>
            <p:cNvGrpSpPr/>
            <p:nvPr/>
          </p:nvGrpSpPr>
          <p:grpSpPr>
            <a:xfrm>
              <a:off x="598" y="3315"/>
              <a:ext cx="570" cy="186"/>
              <a:chOff x="4860" y="12204"/>
              <a:chExt cx="1080" cy="312"/>
            </a:xfrm>
          </p:grpSpPr>
          <p:sp>
            <p:nvSpPr>
              <p:cNvPr id="72731" name="Rectangle 100"/>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32" name="Line 99"/>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33" name="Line 98"/>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34" name="Text Box 96"/>
            <p:cNvSpPr txBox="1"/>
            <p:nvPr/>
          </p:nvSpPr>
          <p:spPr>
            <a:xfrm>
              <a:off x="777" y="3269"/>
              <a:ext cx="519" cy="411"/>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grpSp>
          <p:nvGrpSpPr>
            <p:cNvPr id="72735" name="Group 92"/>
            <p:cNvGrpSpPr/>
            <p:nvPr/>
          </p:nvGrpSpPr>
          <p:grpSpPr>
            <a:xfrm>
              <a:off x="848" y="2819"/>
              <a:ext cx="570" cy="185"/>
              <a:chOff x="4860" y="12204"/>
              <a:chExt cx="1080" cy="312"/>
            </a:xfrm>
          </p:grpSpPr>
          <p:sp>
            <p:nvSpPr>
              <p:cNvPr id="72736" name="Rectangle 95"/>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37" name="Line 94"/>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38" name="Line 93"/>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39" name="Text Box 91"/>
            <p:cNvSpPr txBox="1"/>
            <p:nvPr/>
          </p:nvSpPr>
          <p:spPr>
            <a:xfrm>
              <a:off x="1018" y="2758"/>
              <a:ext cx="374" cy="410"/>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grpSp>
          <p:nvGrpSpPr>
            <p:cNvPr id="72740" name="Group 87"/>
            <p:cNvGrpSpPr/>
            <p:nvPr/>
          </p:nvGrpSpPr>
          <p:grpSpPr>
            <a:xfrm>
              <a:off x="1647" y="2806"/>
              <a:ext cx="570" cy="185"/>
              <a:chOff x="4860" y="12204"/>
              <a:chExt cx="1080" cy="312"/>
            </a:xfrm>
          </p:grpSpPr>
          <p:sp>
            <p:nvSpPr>
              <p:cNvPr id="72741" name="Rectangle 90"/>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42" name="Line 89"/>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43" name="Line 88"/>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44" name="Text Box 86"/>
            <p:cNvSpPr txBox="1"/>
            <p:nvPr/>
          </p:nvSpPr>
          <p:spPr>
            <a:xfrm>
              <a:off x="1812" y="2756"/>
              <a:ext cx="372" cy="412"/>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grpSp>
          <p:nvGrpSpPr>
            <p:cNvPr id="72745" name="Group 82"/>
            <p:cNvGrpSpPr/>
            <p:nvPr/>
          </p:nvGrpSpPr>
          <p:grpSpPr>
            <a:xfrm>
              <a:off x="1272" y="3315"/>
              <a:ext cx="571" cy="185"/>
              <a:chOff x="4860" y="12204"/>
              <a:chExt cx="1080" cy="312"/>
            </a:xfrm>
          </p:grpSpPr>
          <p:sp>
            <p:nvSpPr>
              <p:cNvPr id="72746" name="Rectangle 85"/>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47" name="Line 84"/>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48" name="Line 83"/>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49" name="Text Box 81"/>
            <p:cNvSpPr txBox="1"/>
            <p:nvPr/>
          </p:nvSpPr>
          <p:spPr>
            <a:xfrm>
              <a:off x="1450" y="3269"/>
              <a:ext cx="374" cy="411"/>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grpSp>
          <p:nvGrpSpPr>
            <p:cNvPr id="72750" name="Group 77"/>
            <p:cNvGrpSpPr/>
            <p:nvPr/>
          </p:nvGrpSpPr>
          <p:grpSpPr>
            <a:xfrm>
              <a:off x="2021" y="3315"/>
              <a:ext cx="571" cy="186"/>
              <a:chOff x="4860" y="12204"/>
              <a:chExt cx="1080" cy="312"/>
            </a:xfrm>
          </p:grpSpPr>
          <p:sp>
            <p:nvSpPr>
              <p:cNvPr id="72751" name="Rectangle 80"/>
              <p:cNvSpPr/>
              <p:nvPr/>
            </p:nvSpPr>
            <p:spPr>
              <a:xfrm>
                <a:off x="4860" y="12204"/>
                <a:ext cx="1080" cy="312"/>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52" name="Line 79"/>
              <p:cNvSpPr/>
              <p:nvPr/>
            </p:nvSpPr>
            <p:spPr>
              <a:xfrm>
                <a:off x="5220" y="12204"/>
                <a:ext cx="0" cy="312"/>
              </a:xfrm>
              <a:prstGeom prst="line">
                <a:avLst/>
              </a:prstGeom>
              <a:ln w="9525" cap="flat" cmpd="sng">
                <a:solidFill>
                  <a:srgbClr val="000000"/>
                </a:solidFill>
                <a:prstDash val="solid"/>
                <a:round/>
                <a:headEnd type="none" w="med" len="med"/>
                <a:tailEnd type="none" w="med" len="med"/>
              </a:ln>
            </p:spPr>
          </p:sp>
          <p:sp>
            <p:nvSpPr>
              <p:cNvPr id="72753" name="Line 78"/>
              <p:cNvSpPr/>
              <p:nvPr/>
            </p:nvSpPr>
            <p:spPr>
              <a:xfrm>
                <a:off x="5580" y="12204"/>
                <a:ext cx="0" cy="312"/>
              </a:xfrm>
              <a:prstGeom prst="line">
                <a:avLst/>
              </a:prstGeom>
              <a:ln w="9525" cap="flat" cmpd="sng">
                <a:solidFill>
                  <a:srgbClr val="000000"/>
                </a:solidFill>
                <a:prstDash val="solid"/>
                <a:round/>
                <a:headEnd type="none" w="med" len="med"/>
                <a:tailEnd type="none" w="med" len="med"/>
              </a:ln>
            </p:spPr>
          </p:sp>
        </p:grpSp>
        <p:sp>
          <p:nvSpPr>
            <p:cNvPr id="72754" name="Text Box 76"/>
            <p:cNvSpPr txBox="1"/>
            <p:nvPr/>
          </p:nvSpPr>
          <p:spPr>
            <a:xfrm>
              <a:off x="2202" y="3277"/>
              <a:ext cx="374" cy="411"/>
            </a:xfrm>
            <a:prstGeom prst="rect">
              <a:avLst/>
            </a:prstGeom>
            <a:noFill/>
            <a:ln w="9525">
              <a:noFill/>
            </a:ln>
          </p:spPr>
          <p:txBody>
            <a:bodyPr anchor="t" anchorCtr="0"/>
            <a:p>
              <a:pPr algn="just"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72755" name="Text Box 75"/>
            <p:cNvSpPr txBox="1"/>
            <p:nvPr/>
          </p:nvSpPr>
          <p:spPr>
            <a:xfrm>
              <a:off x="1991" y="3285"/>
              <a:ext cx="457" cy="411"/>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56" name="Text Box 74"/>
            <p:cNvSpPr txBox="1"/>
            <p:nvPr/>
          </p:nvSpPr>
          <p:spPr>
            <a:xfrm>
              <a:off x="577" y="3284"/>
              <a:ext cx="503" cy="412"/>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57" name="Text Box 73"/>
            <p:cNvSpPr txBox="1"/>
            <p:nvPr/>
          </p:nvSpPr>
          <p:spPr>
            <a:xfrm>
              <a:off x="939" y="3284"/>
              <a:ext cx="453" cy="412"/>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58" name="Text Box 72"/>
            <p:cNvSpPr txBox="1"/>
            <p:nvPr/>
          </p:nvSpPr>
          <p:spPr>
            <a:xfrm>
              <a:off x="1248" y="3284"/>
              <a:ext cx="528" cy="412"/>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59" name="Text Box 71"/>
            <p:cNvSpPr txBox="1"/>
            <p:nvPr/>
          </p:nvSpPr>
          <p:spPr>
            <a:xfrm>
              <a:off x="1620" y="3285"/>
              <a:ext cx="444" cy="411"/>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60" name="Freeform 70"/>
            <p:cNvSpPr/>
            <p:nvPr/>
          </p:nvSpPr>
          <p:spPr>
            <a:xfrm>
              <a:off x="1096" y="2382"/>
              <a:ext cx="281" cy="424"/>
            </a:xfrm>
            <a:custGeom>
              <a:avLst/>
              <a:gdLst/>
              <a:ahLst/>
              <a:cxnLst>
                <a:cxn ang="0">
                  <a:pos x="195" y="0"/>
                </a:cxn>
                <a:cxn ang="0">
                  <a:pos x="0" y="372"/>
                </a:cxn>
              </a:cxnLst>
              <a:pathLst>
                <a:path w="405" h="483">
                  <a:moveTo>
                    <a:pt x="405" y="0"/>
                  </a:moveTo>
                  <a:lnTo>
                    <a:pt x="0" y="483"/>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761" name="Freeform 69"/>
            <p:cNvSpPr/>
            <p:nvPr/>
          </p:nvSpPr>
          <p:spPr>
            <a:xfrm>
              <a:off x="713" y="2931"/>
              <a:ext cx="259" cy="387"/>
            </a:xfrm>
            <a:custGeom>
              <a:avLst/>
              <a:gdLst/>
              <a:ahLst/>
              <a:cxnLst>
                <a:cxn ang="0">
                  <a:pos x="179" y="0"/>
                </a:cxn>
                <a:cxn ang="0">
                  <a:pos x="0" y="340"/>
                </a:cxn>
              </a:cxnLst>
              <a:pathLst>
                <a:path w="375" h="441">
                  <a:moveTo>
                    <a:pt x="375" y="0"/>
                  </a:moveTo>
                  <a:lnTo>
                    <a:pt x="0" y="441"/>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762" name="Freeform 68"/>
            <p:cNvSpPr/>
            <p:nvPr/>
          </p:nvSpPr>
          <p:spPr>
            <a:xfrm>
              <a:off x="1732" y="2367"/>
              <a:ext cx="247" cy="437"/>
            </a:xfrm>
            <a:custGeom>
              <a:avLst/>
              <a:gdLst/>
              <a:ahLst/>
              <a:cxnLst>
                <a:cxn ang="0">
                  <a:pos x="0" y="0"/>
                </a:cxn>
                <a:cxn ang="0">
                  <a:pos x="171" y="385"/>
                </a:cxn>
              </a:cxnLst>
              <a:pathLst>
                <a:path w="356" h="496">
                  <a:moveTo>
                    <a:pt x="0" y="0"/>
                  </a:moveTo>
                  <a:lnTo>
                    <a:pt x="356" y="496"/>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763" name="Freeform 67"/>
            <p:cNvSpPr/>
            <p:nvPr/>
          </p:nvSpPr>
          <p:spPr>
            <a:xfrm rot="-4351522">
              <a:off x="2040" y="2961"/>
              <a:ext cx="315" cy="316"/>
            </a:xfrm>
            <a:custGeom>
              <a:avLst/>
              <a:gdLst/>
              <a:ahLst/>
              <a:cxnLst>
                <a:cxn ang="0">
                  <a:pos x="276" y="0"/>
                </a:cxn>
                <a:cxn ang="0">
                  <a:pos x="0" y="219"/>
                </a:cxn>
              </a:cxnLst>
              <a:pathLst>
                <a:path w="360" h="456">
                  <a:moveTo>
                    <a:pt x="360" y="0"/>
                  </a:moveTo>
                  <a:lnTo>
                    <a:pt x="0" y="456"/>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764" name="Freeform 66"/>
            <p:cNvSpPr/>
            <p:nvPr/>
          </p:nvSpPr>
          <p:spPr>
            <a:xfrm rot="-4351522">
              <a:off x="1272" y="2954"/>
              <a:ext cx="317" cy="315"/>
            </a:xfrm>
            <a:custGeom>
              <a:avLst/>
              <a:gdLst/>
              <a:ahLst/>
              <a:cxnLst>
                <a:cxn ang="0">
                  <a:pos x="279" y="0"/>
                </a:cxn>
                <a:cxn ang="0">
                  <a:pos x="0" y="218"/>
                </a:cxn>
              </a:cxnLst>
              <a:pathLst>
                <a:path w="360" h="456">
                  <a:moveTo>
                    <a:pt x="360" y="0"/>
                  </a:moveTo>
                  <a:lnTo>
                    <a:pt x="0" y="456"/>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765" name="Text Box 65"/>
            <p:cNvSpPr txBox="1"/>
            <p:nvPr/>
          </p:nvSpPr>
          <p:spPr>
            <a:xfrm>
              <a:off x="1610" y="2773"/>
              <a:ext cx="502" cy="411"/>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sp>
          <p:nvSpPr>
            <p:cNvPr id="72766" name="Text Box 64"/>
            <p:cNvSpPr txBox="1"/>
            <p:nvPr/>
          </p:nvSpPr>
          <p:spPr>
            <a:xfrm>
              <a:off x="2384" y="3284"/>
              <a:ext cx="354" cy="348"/>
            </a:xfrm>
            <a:prstGeom prst="rect">
              <a:avLst/>
            </a:prstGeom>
            <a:noFill/>
            <a:ln w="9525">
              <a:noFill/>
            </a:ln>
          </p:spPr>
          <p:txBody>
            <a:bodyPr anchor="t" anchorCtr="0"/>
            <a:p>
              <a:pPr algn="just" eaLnBrk="0" hangingPunct="0">
                <a:buFont typeface="Arial" panose="020B0604020202020204" pitchFamily="34" charset="0"/>
              </a:pPr>
              <a:r>
                <a:rPr lang="en-US" altLang="zh-CN" sz="1800" b="1" dirty="0">
                  <a:latin typeface="宋体" panose="02010600030101010101" pitchFamily="2" charset="-122"/>
                </a:rPr>
                <a:t>∧</a:t>
              </a:r>
              <a:endParaRPr lang="en-US" altLang="zh-CN" sz="1800" b="1" dirty="0">
                <a:latin typeface="Times New Roman" panose="02020603050405020304" pitchFamily="18" charset="0"/>
              </a:endParaRPr>
            </a:p>
          </p:txBody>
        </p:sp>
      </p:grpSp>
      <p:grpSp>
        <p:nvGrpSpPr>
          <p:cNvPr id="10" name="Group 4"/>
          <p:cNvGrpSpPr/>
          <p:nvPr/>
        </p:nvGrpSpPr>
        <p:grpSpPr>
          <a:xfrm>
            <a:off x="4348163" y="3543300"/>
            <a:ext cx="4249737" cy="2160588"/>
            <a:chOff x="2739" y="2232"/>
            <a:chExt cx="2677" cy="1361"/>
          </a:xfrm>
        </p:grpSpPr>
        <p:grpSp>
          <p:nvGrpSpPr>
            <p:cNvPr id="72768" name="Group 58"/>
            <p:cNvGrpSpPr/>
            <p:nvPr/>
          </p:nvGrpSpPr>
          <p:grpSpPr>
            <a:xfrm>
              <a:off x="3555" y="2285"/>
              <a:ext cx="737" cy="191"/>
              <a:chOff x="7380" y="12189"/>
              <a:chExt cx="1020" cy="237"/>
            </a:xfrm>
          </p:grpSpPr>
          <p:sp>
            <p:nvSpPr>
              <p:cNvPr id="72769" name="Rectangle 62"/>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70" name="Freeform 61"/>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71" name="Freeform 60"/>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72" name="Freeform 59"/>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773" name="Text Box 57"/>
            <p:cNvSpPr txBox="1"/>
            <p:nvPr/>
          </p:nvSpPr>
          <p:spPr>
            <a:xfrm>
              <a:off x="3714" y="2232"/>
              <a:ext cx="390" cy="37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72774" name="Text Box 56"/>
            <p:cNvSpPr txBox="1"/>
            <p:nvPr/>
          </p:nvSpPr>
          <p:spPr>
            <a:xfrm>
              <a:off x="3890" y="2252"/>
              <a:ext cx="391" cy="376"/>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775" name="Text Box 55"/>
            <p:cNvSpPr txBox="1"/>
            <p:nvPr/>
          </p:nvSpPr>
          <p:spPr>
            <a:xfrm>
              <a:off x="4120" y="3175"/>
              <a:ext cx="389"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776" name="Text Box 54"/>
            <p:cNvSpPr txBox="1"/>
            <p:nvPr/>
          </p:nvSpPr>
          <p:spPr>
            <a:xfrm>
              <a:off x="4444" y="3175"/>
              <a:ext cx="391"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777" name="Text Box 53"/>
            <p:cNvSpPr txBox="1"/>
            <p:nvPr/>
          </p:nvSpPr>
          <p:spPr>
            <a:xfrm>
              <a:off x="3566" y="3175"/>
              <a:ext cx="391"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778" name="Text Box 52"/>
            <p:cNvSpPr txBox="1"/>
            <p:nvPr/>
          </p:nvSpPr>
          <p:spPr>
            <a:xfrm>
              <a:off x="4986" y="3175"/>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grpSp>
          <p:nvGrpSpPr>
            <p:cNvPr id="72779" name="Group 47"/>
            <p:cNvGrpSpPr/>
            <p:nvPr/>
          </p:nvGrpSpPr>
          <p:grpSpPr>
            <a:xfrm>
              <a:off x="3078" y="2775"/>
              <a:ext cx="738" cy="191"/>
              <a:chOff x="7380" y="12189"/>
              <a:chExt cx="1020" cy="237"/>
            </a:xfrm>
          </p:grpSpPr>
          <p:sp>
            <p:nvSpPr>
              <p:cNvPr id="72780" name="Rectangle 51"/>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81" name="Freeform 50"/>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82" name="Freeform 49"/>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83" name="Freeform 48"/>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784" name="Text Box 46"/>
            <p:cNvSpPr txBox="1"/>
            <p:nvPr/>
          </p:nvSpPr>
          <p:spPr>
            <a:xfrm>
              <a:off x="3246" y="2730"/>
              <a:ext cx="390" cy="377"/>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grpSp>
          <p:nvGrpSpPr>
            <p:cNvPr id="72785" name="Group 41"/>
            <p:cNvGrpSpPr/>
            <p:nvPr/>
          </p:nvGrpSpPr>
          <p:grpSpPr>
            <a:xfrm>
              <a:off x="4076" y="2775"/>
              <a:ext cx="737" cy="191"/>
              <a:chOff x="7380" y="12189"/>
              <a:chExt cx="1020" cy="237"/>
            </a:xfrm>
          </p:grpSpPr>
          <p:sp>
            <p:nvSpPr>
              <p:cNvPr id="72786" name="Rectangle 45"/>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87" name="Freeform 44"/>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88" name="Freeform 43"/>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89" name="Freeform 42"/>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790" name="Text Box 40"/>
            <p:cNvSpPr txBox="1"/>
            <p:nvPr/>
          </p:nvSpPr>
          <p:spPr>
            <a:xfrm>
              <a:off x="4227" y="2730"/>
              <a:ext cx="390" cy="377"/>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grpSp>
          <p:nvGrpSpPr>
            <p:cNvPr id="72791" name="Group 35"/>
            <p:cNvGrpSpPr/>
            <p:nvPr/>
          </p:nvGrpSpPr>
          <p:grpSpPr>
            <a:xfrm>
              <a:off x="2776" y="3241"/>
              <a:ext cx="737" cy="190"/>
              <a:chOff x="7380" y="12189"/>
              <a:chExt cx="1020" cy="237"/>
            </a:xfrm>
          </p:grpSpPr>
          <p:sp>
            <p:nvSpPr>
              <p:cNvPr id="72792" name="Rectangle 39"/>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93" name="Freeform 38"/>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94" name="Freeform 37"/>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795" name="Freeform 36"/>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796" name="Text Box 34"/>
            <p:cNvSpPr txBox="1"/>
            <p:nvPr/>
          </p:nvSpPr>
          <p:spPr>
            <a:xfrm>
              <a:off x="2943" y="3188"/>
              <a:ext cx="390" cy="37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D</a:t>
              </a:r>
              <a:endParaRPr lang="en-US" altLang="zh-CN" sz="2000" dirty="0">
                <a:latin typeface="Times New Roman" panose="02020603050405020304" pitchFamily="18" charset="0"/>
              </a:endParaRPr>
            </a:p>
          </p:txBody>
        </p:sp>
        <p:grpSp>
          <p:nvGrpSpPr>
            <p:cNvPr id="72797" name="Group 29"/>
            <p:cNvGrpSpPr/>
            <p:nvPr/>
          </p:nvGrpSpPr>
          <p:grpSpPr>
            <a:xfrm>
              <a:off x="3643" y="3241"/>
              <a:ext cx="736" cy="190"/>
              <a:chOff x="7380" y="12189"/>
              <a:chExt cx="1020" cy="237"/>
            </a:xfrm>
          </p:grpSpPr>
          <p:sp>
            <p:nvSpPr>
              <p:cNvPr id="72798" name="Rectangle 33"/>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799" name="Freeform 32"/>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800" name="Freeform 31"/>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801" name="Freeform 30"/>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802" name="Text Box 28"/>
            <p:cNvSpPr txBox="1"/>
            <p:nvPr/>
          </p:nvSpPr>
          <p:spPr>
            <a:xfrm>
              <a:off x="3819" y="3192"/>
              <a:ext cx="389" cy="37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p:txBody>
        </p:sp>
        <p:grpSp>
          <p:nvGrpSpPr>
            <p:cNvPr id="72803" name="Group 23"/>
            <p:cNvGrpSpPr/>
            <p:nvPr/>
          </p:nvGrpSpPr>
          <p:grpSpPr>
            <a:xfrm>
              <a:off x="4509" y="3241"/>
              <a:ext cx="737" cy="190"/>
              <a:chOff x="7380" y="12189"/>
              <a:chExt cx="1020" cy="237"/>
            </a:xfrm>
          </p:grpSpPr>
          <p:sp>
            <p:nvSpPr>
              <p:cNvPr id="72804" name="Rectangle 27"/>
              <p:cNvSpPr/>
              <p:nvPr/>
            </p:nvSpPr>
            <p:spPr>
              <a:xfrm>
                <a:off x="7380" y="12189"/>
                <a:ext cx="1020" cy="23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72805" name="Freeform 26"/>
              <p:cNvSpPr/>
              <p:nvPr/>
            </p:nvSpPr>
            <p:spPr>
              <a:xfrm>
                <a:off x="7890"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806" name="Freeform 25"/>
              <p:cNvSpPr/>
              <p:nvPr/>
            </p:nvSpPr>
            <p:spPr>
              <a:xfrm>
                <a:off x="814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72807" name="Freeform 24"/>
              <p:cNvSpPr/>
              <p:nvPr/>
            </p:nvSpPr>
            <p:spPr>
              <a:xfrm>
                <a:off x="7635" y="12204"/>
                <a:ext cx="1" cy="201"/>
              </a:xfrm>
              <a:custGeom>
                <a:avLst/>
                <a:gdLst/>
                <a:ahLst/>
                <a:cxnLst>
                  <a:cxn ang="0">
                    <a:pos x="0" y="0"/>
                  </a:cxn>
                  <a:cxn ang="0">
                    <a:pos x="0" y="201"/>
                  </a:cxn>
                </a:cxnLst>
                <a:pathLst>
                  <a:path w="1" h="201">
                    <a:moveTo>
                      <a:pt x="0" y="0"/>
                    </a:moveTo>
                    <a:lnTo>
                      <a:pt x="0" y="201"/>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grpSp>
        <p:sp>
          <p:nvSpPr>
            <p:cNvPr id="72808" name="Text Box 22"/>
            <p:cNvSpPr txBox="1"/>
            <p:nvPr/>
          </p:nvSpPr>
          <p:spPr>
            <a:xfrm>
              <a:off x="4674" y="3192"/>
              <a:ext cx="390" cy="376"/>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F</a:t>
              </a:r>
              <a:endParaRPr lang="en-US" altLang="zh-CN" sz="2000" dirty="0">
                <a:latin typeface="Times New Roman" panose="02020603050405020304" pitchFamily="18" charset="0"/>
              </a:endParaRPr>
            </a:p>
          </p:txBody>
        </p:sp>
        <p:sp>
          <p:nvSpPr>
            <p:cNvPr id="72809" name="Text Box 21"/>
            <p:cNvSpPr txBox="1"/>
            <p:nvPr/>
          </p:nvSpPr>
          <p:spPr>
            <a:xfrm>
              <a:off x="3279" y="3199"/>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10" name="Text Box 20"/>
            <p:cNvSpPr txBox="1"/>
            <p:nvPr/>
          </p:nvSpPr>
          <p:spPr>
            <a:xfrm>
              <a:off x="2739" y="3207"/>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11" name="Line 19"/>
            <p:cNvSpPr/>
            <p:nvPr/>
          </p:nvSpPr>
          <p:spPr>
            <a:xfrm flipH="1">
              <a:off x="3414" y="2398"/>
              <a:ext cx="260" cy="377"/>
            </a:xfrm>
            <a:prstGeom prst="line">
              <a:avLst/>
            </a:prstGeom>
            <a:ln w="9525" cap="flat" cmpd="sng">
              <a:solidFill>
                <a:srgbClr val="000000"/>
              </a:solidFill>
              <a:prstDash val="solid"/>
              <a:round/>
              <a:headEnd type="none" w="med" len="med"/>
              <a:tailEnd type="triangle" w="sm" len="sm"/>
            </a:ln>
          </p:spPr>
        </p:sp>
        <p:sp>
          <p:nvSpPr>
            <p:cNvPr id="72812" name="Line 18"/>
            <p:cNvSpPr/>
            <p:nvPr/>
          </p:nvSpPr>
          <p:spPr>
            <a:xfrm flipH="1">
              <a:off x="2928" y="2864"/>
              <a:ext cx="259" cy="377"/>
            </a:xfrm>
            <a:prstGeom prst="line">
              <a:avLst/>
            </a:prstGeom>
            <a:ln w="9525" cap="flat" cmpd="sng">
              <a:solidFill>
                <a:srgbClr val="000000"/>
              </a:solidFill>
              <a:prstDash val="solid"/>
              <a:round/>
              <a:headEnd type="none" w="med" len="med"/>
              <a:tailEnd type="triangle" w="sm" len="sm"/>
            </a:ln>
          </p:spPr>
        </p:sp>
        <p:sp>
          <p:nvSpPr>
            <p:cNvPr id="72813" name="Freeform 17"/>
            <p:cNvSpPr/>
            <p:nvPr/>
          </p:nvSpPr>
          <p:spPr>
            <a:xfrm>
              <a:off x="4217" y="2363"/>
              <a:ext cx="488" cy="410"/>
            </a:xfrm>
            <a:custGeom>
              <a:avLst/>
              <a:gdLst/>
              <a:ahLst/>
              <a:cxnLst>
                <a:cxn ang="0">
                  <a:pos x="0" y="0"/>
                </a:cxn>
                <a:cxn ang="0">
                  <a:pos x="353" y="330"/>
                </a:cxn>
              </a:cxnLst>
              <a:pathLst>
                <a:path w="675" h="510">
                  <a:moveTo>
                    <a:pt x="0" y="0"/>
                  </a:moveTo>
                  <a:lnTo>
                    <a:pt x="675" y="510"/>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814" name="Text Box 16"/>
            <p:cNvSpPr txBox="1"/>
            <p:nvPr/>
          </p:nvSpPr>
          <p:spPr>
            <a:xfrm>
              <a:off x="4032" y="2738"/>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15" name="Line 15"/>
            <p:cNvSpPr/>
            <p:nvPr/>
          </p:nvSpPr>
          <p:spPr>
            <a:xfrm flipH="1">
              <a:off x="3533" y="2476"/>
              <a:ext cx="261" cy="376"/>
            </a:xfrm>
            <a:prstGeom prst="line">
              <a:avLst/>
            </a:prstGeom>
            <a:ln w="9525" cap="flat" cmpd="sng">
              <a:solidFill>
                <a:srgbClr val="000000"/>
              </a:solidFill>
              <a:prstDash val="solid"/>
              <a:round/>
              <a:headEnd type="triangle" w="sm" len="sm"/>
              <a:tailEnd type="none" w="sm" len="sm"/>
            </a:ln>
          </p:spPr>
        </p:sp>
        <p:sp>
          <p:nvSpPr>
            <p:cNvPr id="72816" name="Line 14"/>
            <p:cNvSpPr/>
            <p:nvPr/>
          </p:nvSpPr>
          <p:spPr>
            <a:xfrm flipH="1">
              <a:off x="3198" y="2949"/>
              <a:ext cx="260" cy="377"/>
            </a:xfrm>
            <a:prstGeom prst="line">
              <a:avLst/>
            </a:prstGeom>
            <a:ln w="9525" cap="flat" cmpd="sng">
              <a:solidFill>
                <a:srgbClr val="000000"/>
              </a:solidFill>
              <a:prstDash val="solid"/>
              <a:round/>
              <a:headEnd type="triangle" w="sm" len="sm"/>
              <a:tailEnd type="none" w="sm" len="sm"/>
            </a:ln>
          </p:spPr>
        </p:sp>
        <p:sp>
          <p:nvSpPr>
            <p:cNvPr id="72817" name="Freeform 13"/>
            <p:cNvSpPr/>
            <p:nvPr/>
          </p:nvSpPr>
          <p:spPr>
            <a:xfrm>
              <a:off x="4725" y="2845"/>
              <a:ext cx="445" cy="396"/>
            </a:xfrm>
            <a:custGeom>
              <a:avLst/>
              <a:gdLst/>
              <a:ahLst/>
              <a:cxnLst>
                <a:cxn ang="0">
                  <a:pos x="0" y="0"/>
                </a:cxn>
                <a:cxn ang="0">
                  <a:pos x="322" y="319"/>
                </a:cxn>
              </a:cxnLst>
              <a:pathLst>
                <a:path w="615" h="492">
                  <a:moveTo>
                    <a:pt x="0" y="0"/>
                  </a:moveTo>
                  <a:lnTo>
                    <a:pt x="615" y="492"/>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818" name="Freeform 12"/>
            <p:cNvSpPr/>
            <p:nvPr/>
          </p:nvSpPr>
          <p:spPr>
            <a:xfrm>
              <a:off x="3762" y="2857"/>
              <a:ext cx="541" cy="374"/>
            </a:xfrm>
            <a:custGeom>
              <a:avLst/>
              <a:gdLst/>
              <a:ahLst/>
              <a:cxnLst>
                <a:cxn ang="0">
                  <a:pos x="0" y="0"/>
                </a:cxn>
                <a:cxn ang="0">
                  <a:pos x="390" y="301"/>
                </a:cxn>
              </a:cxnLst>
              <a:pathLst>
                <a:path w="750" h="465">
                  <a:moveTo>
                    <a:pt x="0" y="0"/>
                  </a:moveTo>
                  <a:lnTo>
                    <a:pt x="750" y="465"/>
                  </a:lnTo>
                </a:path>
              </a:pathLst>
            </a:custGeom>
            <a:noFill/>
            <a:ln w="9525" cap="flat" cmpd="sng">
              <a:solidFill>
                <a:srgbClr val="000000"/>
              </a:solidFill>
              <a:prstDash val="solid"/>
              <a:round/>
              <a:headEnd type="none" w="med" len="med"/>
              <a:tailEnd type="triangle" w="sm" len="sm"/>
            </a:ln>
          </p:spPr>
          <p:txBody>
            <a:bodyPr/>
            <a:p>
              <a:endParaRPr lang="zh-CN" altLang="en-US"/>
            </a:p>
          </p:txBody>
        </p:sp>
        <p:sp>
          <p:nvSpPr>
            <p:cNvPr id="72819" name="Line 11"/>
            <p:cNvSpPr/>
            <p:nvPr/>
          </p:nvSpPr>
          <p:spPr>
            <a:xfrm flipH="1" flipV="1">
              <a:off x="4032" y="2472"/>
              <a:ext cx="521" cy="375"/>
            </a:xfrm>
            <a:prstGeom prst="line">
              <a:avLst/>
            </a:prstGeom>
            <a:ln w="9525" cap="flat" cmpd="sng">
              <a:solidFill>
                <a:srgbClr val="000000"/>
              </a:solidFill>
              <a:prstDash val="solid"/>
              <a:round/>
              <a:headEnd type="none" w="med" len="med"/>
              <a:tailEnd type="triangle" w="sm" len="sm"/>
            </a:ln>
          </p:spPr>
        </p:sp>
        <p:sp>
          <p:nvSpPr>
            <p:cNvPr id="72820" name="Line 10"/>
            <p:cNvSpPr/>
            <p:nvPr/>
          </p:nvSpPr>
          <p:spPr>
            <a:xfrm flipH="1" flipV="1">
              <a:off x="4466" y="2961"/>
              <a:ext cx="520" cy="376"/>
            </a:xfrm>
            <a:prstGeom prst="line">
              <a:avLst/>
            </a:prstGeom>
            <a:ln w="9525" cap="flat" cmpd="sng">
              <a:solidFill>
                <a:srgbClr val="000000"/>
              </a:solidFill>
              <a:prstDash val="solid"/>
              <a:round/>
              <a:headEnd type="none" w="med" len="med"/>
              <a:tailEnd type="triangle" w="sm" len="sm"/>
            </a:ln>
          </p:spPr>
        </p:sp>
        <p:sp>
          <p:nvSpPr>
            <p:cNvPr id="72821" name="Line 9"/>
            <p:cNvSpPr/>
            <p:nvPr/>
          </p:nvSpPr>
          <p:spPr>
            <a:xfrm flipH="1" flipV="1">
              <a:off x="3599" y="2961"/>
              <a:ext cx="521" cy="376"/>
            </a:xfrm>
            <a:prstGeom prst="line">
              <a:avLst/>
            </a:prstGeom>
            <a:ln w="9525" cap="flat" cmpd="sng">
              <a:solidFill>
                <a:srgbClr val="000000"/>
              </a:solidFill>
              <a:prstDash val="solid"/>
              <a:round/>
              <a:headEnd type="none" w="med" len="med"/>
              <a:tailEnd type="triangle" w="sm" len="sm"/>
            </a:ln>
          </p:spPr>
        </p:sp>
        <p:sp>
          <p:nvSpPr>
            <p:cNvPr id="72822" name="Text Box 8"/>
            <p:cNvSpPr txBox="1"/>
            <p:nvPr/>
          </p:nvSpPr>
          <p:spPr>
            <a:xfrm>
              <a:off x="3610" y="3208"/>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23" name="Text Box 7"/>
            <p:cNvSpPr txBox="1"/>
            <p:nvPr/>
          </p:nvSpPr>
          <p:spPr>
            <a:xfrm>
              <a:off x="4154" y="3216"/>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24" name="Text Box 6"/>
            <p:cNvSpPr txBox="1"/>
            <p:nvPr/>
          </p:nvSpPr>
          <p:spPr>
            <a:xfrm>
              <a:off x="4474" y="3216"/>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sp>
          <p:nvSpPr>
            <p:cNvPr id="72825" name="Text Box 5"/>
            <p:cNvSpPr txBox="1"/>
            <p:nvPr/>
          </p:nvSpPr>
          <p:spPr>
            <a:xfrm>
              <a:off x="5026" y="3208"/>
              <a:ext cx="390" cy="377"/>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宋体" panose="02010600030101010101" pitchFamily="2" charset="-122"/>
                </a:rPr>
                <a:t>∧</a:t>
              </a:r>
              <a:endParaRPr lang="en-US" altLang="zh-CN" sz="1800" dirty="0">
                <a:latin typeface="Times New Roman" panose="02020603050405020304" pitchFamily="18" charset="0"/>
              </a:endParaRPr>
            </a:p>
          </p:txBody>
        </p:sp>
      </p:grpSp>
      <p:sp>
        <p:nvSpPr>
          <p:cNvPr id="280579" name="Text Box 3"/>
          <p:cNvSpPr txBox="1"/>
          <p:nvPr/>
        </p:nvSpPr>
        <p:spPr>
          <a:xfrm>
            <a:off x="1676400" y="5867400"/>
            <a:ext cx="2209800" cy="457200"/>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solidFill>
                  <a:schemeClr val="folHlink"/>
                </a:solidFill>
                <a:latin typeface="Times New Roman" panose="02020603050405020304" pitchFamily="18" charset="0"/>
                <a:ea typeface="幼圆" panose="02010509060101010101" pitchFamily="49" charset="-122"/>
              </a:rPr>
              <a:t>二叉链表</a:t>
            </a:r>
            <a:endParaRPr lang="zh-CN" altLang="en-US" b="1" dirty="0">
              <a:solidFill>
                <a:schemeClr val="folHlink"/>
              </a:solidFill>
              <a:latin typeface="Times New Roman" panose="02020603050405020304" pitchFamily="18" charset="0"/>
              <a:ea typeface="幼圆" panose="02010509060101010101" pitchFamily="49" charset="-122"/>
            </a:endParaRPr>
          </a:p>
        </p:txBody>
      </p:sp>
      <p:sp>
        <p:nvSpPr>
          <p:cNvPr id="280578" name="Text Box 2"/>
          <p:cNvSpPr txBox="1"/>
          <p:nvPr/>
        </p:nvSpPr>
        <p:spPr>
          <a:xfrm>
            <a:off x="5638800" y="5867400"/>
            <a:ext cx="2209800" cy="457200"/>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solidFill>
                  <a:schemeClr val="folHlink"/>
                </a:solidFill>
                <a:latin typeface="Times New Roman" panose="02020603050405020304" pitchFamily="18" charset="0"/>
                <a:ea typeface="幼圆" panose="02010509060101010101" pitchFamily="49" charset="-122"/>
              </a:rPr>
              <a:t>三叉链表</a:t>
            </a:r>
            <a:endParaRPr lang="zh-CN" altLang="en-US" b="1" dirty="0">
              <a:solidFill>
                <a:schemeClr val="folHlink"/>
              </a:solidFill>
              <a:latin typeface="Times New Roman" panose="02020603050405020304" pitchFamily="18" charset="0"/>
              <a:ea typeface="幼圆" panose="02010509060101010101" pitchFamily="49" charset="-122"/>
            </a:endParaRPr>
          </a:p>
        </p:txBody>
      </p:sp>
      <p:sp>
        <p:nvSpPr>
          <p:cNvPr id="17" name="云形标注 16"/>
          <p:cNvSpPr/>
          <p:nvPr/>
        </p:nvSpPr>
        <p:spPr>
          <a:xfrm>
            <a:off x="636270" y="1269365"/>
            <a:ext cx="3369945" cy="1605915"/>
          </a:xfrm>
          <a:prstGeom prst="cloudCallout">
            <a:avLst>
              <a:gd name="adj1" fmla="val -1799"/>
              <a:gd name="adj2" fmla="val 96065"/>
            </a:avLst>
          </a:prstGeom>
          <a:solidFill>
            <a:srgbClr val="FFC000"/>
          </a:solidFill>
          <a:ln w="9525">
            <a:noFill/>
          </a:ln>
        </p:spPr>
        <p:txBody>
          <a:bodyPr anchor="t" anchorCtr="0"/>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有多少个空指</a:t>
            </a:r>
            <a:r>
              <a:rPr lang="zh-CN" altLang="en-US" sz="3200" b="1" dirty="0">
                <a:solidFill>
                  <a:srgbClr val="FF0000"/>
                </a:solidFill>
                <a:latin typeface="Times New Roman" panose="02020603050405020304" pitchFamily="18" charset="0"/>
                <a:ea typeface="宋体" panose="02010600030101010101" pitchFamily="2" charset="-122"/>
              </a:rPr>
              <a:t>针域</a:t>
            </a:r>
            <a:endParaRPr lang="zh-CN" altLang="en-US" sz="32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0579"/>
                                        </p:tgtEl>
                                        <p:attrNameLst>
                                          <p:attrName>style.visibility</p:attrName>
                                        </p:attrNameLst>
                                      </p:cBhvr>
                                      <p:to>
                                        <p:strVal val="visible"/>
                                      </p:to>
                                    </p:set>
                                    <p:anim calcmode="lin" valueType="num">
                                      <p:cBhvr additive="base">
                                        <p:cTn id="7" dur="500" fill="hold"/>
                                        <p:tgtEl>
                                          <p:spTgt spid="280579"/>
                                        </p:tgtEl>
                                        <p:attrNameLst>
                                          <p:attrName>ppt_x</p:attrName>
                                        </p:attrNameLst>
                                      </p:cBhvr>
                                      <p:tavLst>
                                        <p:tav tm="0">
                                          <p:val>
                                            <p:strVal val="0-#ppt_w/2"/>
                                          </p:val>
                                        </p:tav>
                                        <p:tav tm="100000">
                                          <p:val>
                                            <p:strVal val="#ppt_x"/>
                                          </p:val>
                                        </p:tav>
                                      </p:tavLst>
                                    </p:anim>
                                    <p:anim calcmode="lin" valueType="num">
                                      <p:cBhvr additive="base">
                                        <p:cTn id="8" dur="500" fill="hold"/>
                                        <p:tgtEl>
                                          <p:spTgt spid="280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0578"/>
                                        </p:tgtEl>
                                        <p:attrNameLst>
                                          <p:attrName>style.visibility</p:attrName>
                                        </p:attrNameLst>
                                      </p:cBhvr>
                                      <p:to>
                                        <p:strVal val="visible"/>
                                      </p:to>
                                    </p:set>
                                    <p:anim calcmode="lin" valueType="num">
                                      <p:cBhvr additive="base">
                                        <p:cTn id="19" dur="500" fill="hold"/>
                                        <p:tgtEl>
                                          <p:spTgt spid="280578"/>
                                        </p:tgtEl>
                                        <p:attrNameLst>
                                          <p:attrName>ppt_x</p:attrName>
                                        </p:attrNameLst>
                                      </p:cBhvr>
                                      <p:tavLst>
                                        <p:tav tm="0">
                                          <p:val>
                                            <p:strVal val="1+#ppt_w/2"/>
                                          </p:val>
                                        </p:tav>
                                        <p:tav tm="100000">
                                          <p:val>
                                            <p:strVal val="#ppt_x"/>
                                          </p:val>
                                        </p:tav>
                                      </p:tavLst>
                                    </p:anim>
                                    <p:anim calcmode="lin" valueType="num">
                                      <p:cBhvr additive="base">
                                        <p:cTn id="20" dur="500" fill="hold"/>
                                        <p:tgtEl>
                                          <p:spTgt spid="28057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P spid="280578" grpId="0"/>
      <p:bldP spid="17" grpId="0" animBg="1"/>
      <p:bldP spid="1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华文新魏" panose="02010800040101010101" pitchFamily="2" charset="-122"/>
              </a:rPr>
              <a:t>树的定义 </a:t>
            </a:r>
            <a:endParaRPr lang="zh-CN" altLang="en-US" dirty="0">
              <a:latin typeface="华文新魏" panose="02010800040101010101" pitchFamily="2" charset="-122"/>
            </a:endParaRPr>
          </a:p>
        </p:txBody>
      </p:sp>
      <p:sp>
        <p:nvSpPr>
          <p:cNvPr id="5123" name="Rectangle 3"/>
          <p:cNvSpPr>
            <a:spLocks noGrp="1"/>
          </p:cNvSpPr>
          <p:nvPr>
            <p:ph type="body" idx="4294967295"/>
          </p:nvPr>
        </p:nvSpPr>
        <p:spPr>
          <a:xfrm>
            <a:off x="533400" y="1371600"/>
            <a:ext cx="4227513" cy="4953000"/>
          </a:xfrm>
        </p:spPr>
        <p:txBody>
          <a:bodyPr vert="horz" wrap="square" lIns="91440" tIns="45720" rIns="91440" bIns="45720" anchor="t" anchorCtr="0"/>
          <a:p>
            <a:pPr algn="just" eaLnBrk="1" hangingPunct="1">
              <a:lnSpc>
                <a:spcPct val="90000"/>
              </a:lnSpc>
            </a:pPr>
            <a:r>
              <a:rPr lang="zh-CN" altLang="en-US" b="1" dirty="0">
                <a:solidFill>
                  <a:schemeClr val="folHlink"/>
                </a:solidFill>
                <a:latin typeface="幼圆" panose="02010509060101010101" pitchFamily="49" charset="-122"/>
                <a:ea typeface="幼圆" panose="02010509060101010101" pitchFamily="49" charset="-122"/>
              </a:rPr>
              <a:t>树</a:t>
            </a:r>
            <a:r>
              <a:rPr lang="en-US" altLang="zh-CN" b="1" dirty="0">
                <a:solidFill>
                  <a:schemeClr val="folHlink"/>
                </a:solidFill>
                <a:latin typeface="幼圆" panose="02010509060101010101" pitchFamily="49" charset="-122"/>
                <a:ea typeface="幼圆" panose="02010509060101010101" pitchFamily="49" charset="-122"/>
              </a:rPr>
              <a:t>(Tree)</a:t>
            </a:r>
            <a:r>
              <a:rPr lang="zh-CN" altLang="en-US" dirty="0"/>
              <a:t>是</a:t>
            </a:r>
            <a:r>
              <a:rPr lang="en-US" altLang="zh-CN" dirty="0"/>
              <a:t>n(n&gt;=0)</a:t>
            </a:r>
            <a:r>
              <a:rPr lang="zh-CN" altLang="en-US" dirty="0"/>
              <a:t>个结点的有限集。</a:t>
            </a:r>
            <a:r>
              <a:rPr lang="en-US" altLang="zh-CN" dirty="0"/>
              <a:t>n=0</a:t>
            </a:r>
            <a:r>
              <a:rPr lang="zh-CN" altLang="en-US" dirty="0"/>
              <a:t>时称为空树。</a:t>
            </a:r>
            <a:endParaRPr lang="zh-CN" altLang="en-US" dirty="0"/>
          </a:p>
          <a:p>
            <a:pPr algn="just" eaLnBrk="1" hangingPunct="1">
              <a:lnSpc>
                <a:spcPct val="90000"/>
              </a:lnSpc>
            </a:pPr>
            <a:r>
              <a:rPr lang="zh-CN" altLang="en-US" sz="1900" b="1" dirty="0">
                <a:solidFill>
                  <a:srgbClr val="FF0000"/>
                </a:solidFill>
              </a:rPr>
              <a:t>（注：</a:t>
            </a:r>
            <a:r>
              <a:rPr lang="en-US" altLang="zh-CN" sz="1900" b="1" dirty="0">
                <a:solidFill>
                  <a:srgbClr val="FF0000"/>
                </a:solidFill>
              </a:rPr>
              <a:t>KNUTH</a:t>
            </a:r>
            <a:r>
              <a:rPr lang="zh-CN" altLang="en-US" sz="1900" b="1" dirty="0">
                <a:solidFill>
                  <a:srgbClr val="FF0000"/>
                </a:solidFill>
              </a:rPr>
              <a:t>定义树不能为空）</a:t>
            </a:r>
            <a:endParaRPr lang="zh-CN" altLang="en-US" sz="1900" b="1" dirty="0">
              <a:solidFill>
                <a:srgbClr val="FF0000"/>
              </a:solidFill>
            </a:endParaRPr>
          </a:p>
          <a:p>
            <a:pPr lvl="1" indent="-436245" algn="just" eaLnBrk="1" hangingPunct="1">
              <a:lnSpc>
                <a:spcPct val="90000"/>
              </a:lnSpc>
              <a:buClrTx/>
            </a:pPr>
            <a:r>
              <a:rPr lang="zh-CN" altLang="en-US" dirty="0"/>
              <a:t>有且仅有一个称为根的结点（</a:t>
            </a:r>
            <a:r>
              <a:rPr lang="en-US" altLang="zh-CN" dirty="0"/>
              <a:t>Root</a:t>
            </a:r>
            <a:r>
              <a:rPr lang="zh-CN" altLang="en-US" dirty="0"/>
              <a:t>）；</a:t>
            </a:r>
            <a:endParaRPr lang="zh-CN" altLang="en-US" dirty="0"/>
          </a:p>
          <a:p>
            <a:pPr lvl="1" indent="-436245" algn="just" eaLnBrk="1" hangingPunct="1">
              <a:lnSpc>
                <a:spcPct val="90000"/>
              </a:lnSpc>
              <a:buClrTx/>
            </a:pPr>
            <a:r>
              <a:rPr lang="en-US" altLang="zh-CN" dirty="0"/>
              <a:t>n&gt;1</a:t>
            </a:r>
            <a:r>
              <a:rPr lang="zh-CN" altLang="en-US" dirty="0"/>
              <a:t>时，其余结点可分为</a:t>
            </a:r>
            <a:r>
              <a:rPr lang="en-US" altLang="zh-CN" dirty="0"/>
              <a:t>m(m&gt;0)</a:t>
            </a:r>
            <a:r>
              <a:rPr lang="zh-CN" altLang="en-US" dirty="0"/>
              <a:t>个互不相交的有限集</a:t>
            </a:r>
            <a:r>
              <a:rPr lang="en-US" altLang="zh-CN" dirty="0"/>
              <a:t>T</a:t>
            </a:r>
            <a:r>
              <a:rPr lang="en-US" altLang="zh-CN" sz="1700" dirty="0"/>
              <a:t>1</a:t>
            </a:r>
            <a:r>
              <a:rPr lang="en-US" altLang="zh-CN" dirty="0">
                <a:latin typeface="宋体" panose="02010600030101010101" pitchFamily="2" charset="-122"/>
              </a:rPr>
              <a:t>,</a:t>
            </a:r>
            <a:r>
              <a:rPr lang="en-US" altLang="zh-CN" dirty="0"/>
              <a:t>T</a:t>
            </a:r>
            <a:r>
              <a:rPr lang="en-US" altLang="zh-CN" sz="1700" dirty="0"/>
              <a:t>2</a:t>
            </a:r>
            <a:r>
              <a:rPr lang="en-US" altLang="zh-CN" dirty="0">
                <a:latin typeface="宋体" panose="02010600030101010101" pitchFamily="2" charset="-122"/>
              </a:rPr>
              <a:t>,</a:t>
            </a:r>
            <a:r>
              <a:rPr lang="en-US" altLang="zh-CN" dirty="0">
                <a:latin typeface="Arial Unicode MS" panose="020B0604020202020204" pitchFamily="34" charset="-122"/>
              </a:rPr>
              <a:t>…</a:t>
            </a:r>
            <a:r>
              <a:rPr lang="en-US" altLang="zh-CN" dirty="0">
                <a:latin typeface="宋体" panose="02010600030101010101" pitchFamily="2" charset="-122"/>
              </a:rPr>
              <a:t>,</a:t>
            </a:r>
            <a:r>
              <a:rPr lang="en-US" altLang="zh-CN" dirty="0"/>
              <a:t>T</a:t>
            </a:r>
            <a:r>
              <a:rPr lang="en-US" altLang="zh-CN" sz="1900" dirty="0"/>
              <a:t>m</a:t>
            </a:r>
            <a:r>
              <a:rPr lang="en-US" altLang="zh-CN" dirty="0"/>
              <a:t>,</a:t>
            </a:r>
            <a:r>
              <a:rPr lang="zh-CN" altLang="en-US" dirty="0"/>
              <a:t>其中每个集合又是一棵树，称为子树</a:t>
            </a:r>
            <a:r>
              <a:rPr lang="en-US" altLang="zh-CN" dirty="0"/>
              <a:t>(SubTree)</a:t>
            </a:r>
            <a:endParaRPr lang="en-US" altLang="zh-CN" dirty="0"/>
          </a:p>
        </p:txBody>
      </p:sp>
      <p:grpSp>
        <p:nvGrpSpPr>
          <p:cNvPr id="19459" name="Group 38"/>
          <p:cNvGrpSpPr/>
          <p:nvPr/>
        </p:nvGrpSpPr>
        <p:grpSpPr>
          <a:xfrm>
            <a:off x="5126038" y="2503488"/>
            <a:ext cx="3565525" cy="2819400"/>
            <a:chOff x="3229" y="1577"/>
            <a:chExt cx="2246" cy="1776"/>
          </a:xfrm>
        </p:grpSpPr>
        <p:sp>
          <p:nvSpPr>
            <p:cNvPr id="19460" name="Freeform 37"/>
            <p:cNvSpPr/>
            <p:nvPr/>
          </p:nvSpPr>
          <p:spPr>
            <a:xfrm>
              <a:off x="4546" y="2576"/>
              <a:ext cx="270" cy="243"/>
            </a:xfrm>
            <a:custGeom>
              <a:avLst/>
              <a:gdLst/>
              <a:ahLst/>
              <a:cxnLst>
                <a:cxn ang="0">
                  <a:pos x="270" y="128"/>
                </a:cxn>
                <a:cxn ang="0">
                  <a:pos x="244" y="52"/>
                </a:cxn>
                <a:cxn ang="0">
                  <a:pos x="180" y="0"/>
                </a:cxn>
                <a:cxn ang="0">
                  <a:pos x="90" y="0"/>
                </a:cxn>
                <a:cxn ang="0">
                  <a:pos x="26" y="52"/>
                </a:cxn>
                <a:cxn ang="0">
                  <a:pos x="0" y="128"/>
                </a:cxn>
                <a:cxn ang="0">
                  <a:pos x="26" y="205"/>
                </a:cxn>
                <a:cxn ang="0">
                  <a:pos x="90" y="243"/>
                </a:cxn>
                <a:cxn ang="0">
                  <a:pos x="180" y="243"/>
                </a:cxn>
                <a:cxn ang="0">
                  <a:pos x="244" y="205"/>
                </a:cxn>
                <a:cxn ang="0">
                  <a:pos x="270" y="128"/>
                </a:cxn>
              </a:cxnLst>
              <a:pathLst>
                <a:path w="270" h="243">
                  <a:moveTo>
                    <a:pt x="270" y="128"/>
                  </a:moveTo>
                  <a:lnTo>
                    <a:pt x="244" y="52"/>
                  </a:lnTo>
                  <a:lnTo>
                    <a:pt x="180" y="0"/>
                  </a:lnTo>
                  <a:lnTo>
                    <a:pt x="90" y="0"/>
                  </a:lnTo>
                  <a:lnTo>
                    <a:pt x="26" y="52"/>
                  </a:lnTo>
                  <a:lnTo>
                    <a:pt x="0" y="128"/>
                  </a:lnTo>
                  <a:lnTo>
                    <a:pt x="26" y="205"/>
                  </a:lnTo>
                  <a:lnTo>
                    <a:pt x="90" y="243"/>
                  </a:lnTo>
                  <a:lnTo>
                    <a:pt x="180" y="243"/>
                  </a:lnTo>
                  <a:lnTo>
                    <a:pt x="244" y="205"/>
                  </a:lnTo>
                  <a:lnTo>
                    <a:pt x="270" y="128"/>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61" name="Freeform 5"/>
            <p:cNvSpPr/>
            <p:nvPr/>
          </p:nvSpPr>
          <p:spPr>
            <a:xfrm>
              <a:off x="4012" y="1577"/>
              <a:ext cx="256" cy="243"/>
            </a:xfrm>
            <a:custGeom>
              <a:avLst/>
              <a:gdLst/>
              <a:ahLst/>
              <a:cxnLst>
                <a:cxn ang="0">
                  <a:pos x="256" y="115"/>
                </a:cxn>
                <a:cxn ang="0">
                  <a:pos x="231" y="38"/>
                </a:cxn>
                <a:cxn ang="0">
                  <a:pos x="167" y="0"/>
                </a:cxn>
                <a:cxn ang="0">
                  <a:pos x="90" y="0"/>
                </a:cxn>
                <a:cxn ang="0">
                  <a:pos x="25" y="38"/>
                </a:cxn>
                <a:cxn ang="0">
                  <a:pos x="0" y="115"/>
                </a:cxn>
                <a:cxn ang="0">
                  <a:pos x="25" y="192"/>
                </a:cxn>
                <a:cxn ang="0">
                  <a:pos x="90" y="243"/>
                </a:cxn>
                <a:cxn ang="0">
                  <a:pos x="167" y="243"/>
                </a:cxn>
                <a:cxn ang="0">
                  <a:pos x="231" y="192"/>
                </a:cxn>
                <a:cxn ang="0">
                  <a:pos x="256" y="115"/>
                </a:cxn>
              </a:cxnLst>
              <a:pathLst>
                <a:path w="256" h="243">
                  <a:moveTo>
                    <a:pt x="256" y="115"/>
                  </a:moveTo>
                  <a:lnTo>
                    <a:pt x="231" y="38"/>
                  </a:lnTo>
                  <a:lnTo>
                    <a:pt x="167" y="0"/>
                  </a:lnTo>
                  <a:lnTo>
                    <a:pt x="90" y="0"/>
                  </a:lnTo>
                  <a:lnTo>
                    <a:pt x="25" y="38"/>
                  </a:lnTo>
                  <a:lnTo>
                    <a:pt x="0" y="115"/>
                  </a:lnTo>
                  <a:lnTo>
                    <a:pt x="25" y="192"/>
                  </a:lnTo>
                  <a:lnTo>
                    <a:pt x="90" y="243"/>
                  </a:lnTo>
                  <a:lnTo>
                    <a:pt x="167" y="243"/>
                  </a:lnTo>
                  <a:lnTo>
                    <a:pt x="231" y="192"/>
                  </a:lnTo>
                  <a:lnTo>
                    <a:pt x="256" y="115"/>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62" name="Rectangle 6"/>
            <p:cNvSpPr/>
            <p:nvPr/>
          </p:nvSpPr>
          <p:spPr>
            <a:xfrm>
              <a:off x="4089" y="1590"/>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A</a:t>
              </a:r>
              <a:endParaRPr lang="en-US" altLang="zh-CN" dirty="0">
                <a:latin typeface="Times New Roman" panose="02020603050405020304" pitchFamily="18" charset="0"/>
              </a:endParaRPr>
            </a:p>
          </p:txBody>
        </p:sp>
        <p:sp>
          <p:nvSpPr>
            <p:cNvPr id="19463" name="Freeform 7"/>
            <p:cNvSpPr/>
            <p:nvPr/>
          </p:nvSpPr>
          <p:spPr>
            <a:xfrm>
              <a:off x="3486" y="2088"/>
              <a:ext cx="256" cy="256"/>
            </a:xfrm>
            <a:custGeom>
              <a:avLst/>
              <a:gdLst/>
              <a:ahLst/>
              <a:cxnLst>
                <a:cxn ang="0">
                  <a:pos x="256" y="128"/>
                </a:cxn>
                <a:cxn ang="0">
                  <a:pos x="231" y="51"/>
                </a:cxn>
                <a:cxn ang="0">
                  <a:pos x="166" y="0"/>
                </a:cxn>
                <a:cxn ang="0">
                  <a:pos x="89" y="0"/>
                </a:cxn>
                <a:cxn ang="0">
                  <a:pos x="25" y="51"/>
                </a:cxn>
                <a:cxn ang="0">
                  <a:pos x="0" y="128"/>
                </a:cxn>
                <a:cxn ang="0">
                  <a:pos x="25" y="205"/>
                </a:cxn>
                <a:cxn ang="0">
                  <a:pos x="89" y="256"/>
                </a:cxn>
                <a:cxn ang="0">
                  <a:pos x="166" y="256"/>
                </a:cxn>
                <a:cxn ang="0">
                  <a:pos x="231" y="205"/>
                </a:cxn>
                <a:cxn ang="0">
                  <a:pos x="256" y="128"/>
                </a:cxn>
              </a:cxnLst>
              <a:pathLst>
                <a:path w="256" h="256">
                  <a:moveTo>
                    <a:pt x="256" y="128"/>
                  </a:moveTo>
                  <a:lnTo>
                    <a:pt x="231" y="51"/>
                  </a:lnTo>
                  <a:lnTo>
                    <a:pt x="166" y="0"/>
                  </a:lnTo>
                  <a:lnTo>
                    <a:pt x="89" y="0"/>
                  </a:lnTo>
                  <a:lnTo>
                    <a:pt x="25" y="51"/>
                  </a:lnTo>
                  <a:lnTo>
                    <a:pt x="0" y="128"/>
                  </a:lnTo>
                  <a:lnTo>
                    <a:pt x="25" y="205"/>
                  </a:lnTo>
                  <a:lnTo>
                    <a:pt x="89" y="256"/>
                  </a:lnTo>
                  <a:lnTo>
                    <a:pt x="166" y="256"/>
                  </a:lnTo>
                  <a:lnTo>
                    <a:pt x="231" y="205"/>
                  </a:lnTo>
                  <a:lnTo>
                    <a:pt x="256" y="128"/>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64" name="Rectangle 8"/>
            <p:cNvSpPr/>
            <p:nvPr/>
          </p:nvSpPr>
          <p:spPr>
            <a:xfrm>
              <a:off x="3575" y="2114"/>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B</a:t>
              </a:r>
              <a:endParaRPr lang="en-US" altLang="zh-CN" dirty="0">
                <a:latin typeface="Times New Roman" panose="02020603050405020304" pitchFamily="18" charset="0"/>
              </a:endParaRPr>
            </a:p>
          </p:txBody>
        </p:sp>
        <p:sp>
          <p:nvSpPr>
            <p:cNvPr id="19465" name="Freeform 9"/>
            <p:cNvSpPr/>
            <p:nvPr/>
          </p:nvSpPr>
          <p:spPr>
            <a:xfrm>
              <a:off x="4012" y="2075"/>
              <a:ext cx="256" cy="243"/>
            </a:xfrm>
            <a:custGeom>
              <a:avLst/>
              <a:gdLst/>
              <a:ahLst/>
              <a:cxnLst>
                <a:cxn ang="0">
                  <a:pos x="256" y="115"/>
                </a:cxn>
                <a:cxn ang="0">
                  <a:pos x="231" y="39"/>
                </a:cxn>
                <a:cxn ang="0">
                  <a:pos x="167" y="0"/>
                </a:cxn>
                <a:cxn ang="0">
                  <a:pos x="90" y="0"/>
                </a:cxn>
                <a:cxn ang="0">
                  <a:pos x="25" y="39"/>
                </a:cxn>
                <a:cxn ang="0">
                  <a:pos x="0" y="115"/>
                </a:cxn>
                <a:cxn ang="0">
                  <a:pos x="25" y="192"/>
                </a:cxn>
                <a:cxn ang="0">
                  <a:pos x="90" y="243"/>
                </a:cxn>
                <a:cxn ang="0">
                  <a:pos x="167" y="243"/>
                </a:cxn>
                <a:cxn ang="0">
                  <a:pos x="231" y="192"/>
                </a:cxn>
                <a:cxn ang="0">
                  <a:pos x="256" y="115"/>
                </a:cxn>
              </a:cxnLst>
              <a:pathLst>
                <a:path w="256" h="243">
                  <a:moveTo>
                    <a:pt x="256" y="115"/>
                  </a:moveTo>
                  <a:lnTo>
                    <a:pt x="231" y="39"/>
                  </a:lnTo>
                  <a:lnTo>
                    <a:pt x="167" y="0"/>
                  </a:lnTo>
                  <a:lnTo>
                    <a:pt x="90" y="0"/>
                  </a:lnTo>
                  <a:lnTo>
                    <a:pt x="25" y="39"/>
                  </a:lnTo>
                  <a:lnTo>
                    <a:pt x="0" y="115"/>
                  </a:lnTo>
                  <a:lnTo>
                    <a:pt x="25" y="192"/>
                  </a:lnTo>
                  <a:lnTo>
                    <a:pt x="90" y="243"/>
                  </a:lnTo>
                  <a:lnTo>
                    <a:pt x="167" y="243"/>
                  </a:lnTo>
                  <a:lnTo>
                    <a:pt x="231" y="192"/>
                  </a:lnTo>
                  <a:lnTo>
                    <a:pt x="256" y="115"/>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66" name="Rectangle 10"/>
            <p:cNvSpPr/>
            <p:nvPr/>
          </p:nvSpPr>
          <p:spPr>
            <a:xfrm>
              <a:off x="4089" y="2089"/>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C</a:t>
              </a:r>
              <a:endParaRPr lang="en-US" altLang="zh-CN" dirty="0">
                <a:latin typeface="Times New Roman" panose="02020603050405020304" pitchFamily="18" charset="0"/>
              </a:endParaRPr>
            </a:p>
          </p:txBody>
        </p:sp>
        <p:sp>
          <p:nvSpPr>
            <p:cNvPr id="19467" name="Freeform 11"/>
            <p:cNvSpPr/>
            <p:nvPr/>
          </p:nvSpPr>
          <p:spPr>
            <a:xfrm>
              <a:off x="4525" y="2075"/>
              <a:ext cx="270" cy="243"/>
            </a:xfrm>
            <a:custGeom>
              <a:avLst/>
              <a:gdLst/>
              <a:ahLst/>
              <a:cxnLst>
                <a:cxn ang="0">
                  <a:pos x="270" y="115"/>
                </a:cxn>
                <a:cxn ang="0">
                  <a:pos x="244" y="39"/>
                </a:cxn>
                <a:cxn ang="0">
                  <a:pos x="180" y="0"/>
                </a:cxn>
                <a:cxn ang="0">
                  <a:pos x="90" y="0"/>
                </a:cxn>
                <a:cxn ang="0">
                  <a:pos x="26" y="39"/>
                </a:cxn>
                <a:cxn ang="0">
                  <a:pos x="0" y="115"/>
                </a:cxn>
                <a:cxn ang="0">
                  <a:pos x="26" y="192"/>
                </a:cxn>
                <a:cxn ang="0">
                  <a:pos x="90" y="243"/>
                </a:cxn>
                <a:cxn ang="0">
                  <a:pos x="180" y="243"/>
                </a:cxn>
                <a:cxn ang="0">
                  <a:pos x="244" y="192"/>
                </a:cxn>
                <a:cxn ang="0">
                  <a:pos x="270" y="115"/>
                </a:cxn>
              </a:cxnLst>
              <a:pathLst>
                <a:path w="270" h="243">
                  <a:moveTo>
                    <a:pt x="270" y="115"/>
                  </a:moveTo>
                  <a:lnTo>
                    <a:pt x="244" y="39"/>
                  </a:lnTo>
                  <a:lnTo>
                    <a:pt x="180" y="0"/>
                  </a:lnTo>
                  <a:lnTo>
                    <a:pt x="90" y="0"/>
                  </a:lnTo>
                  <a:lnTo>
                    <a:pt x="26" y="39"/>
                  </a:lnTo>
                  <a:lnTo>
                    <a:pt x="0" y="115"/>
                  </a:lnTo>
                  <a:lnTo>
                    <a:pt x="26" y="192"/>
                  </a:lnTo>
                  <a:lnTo>
                    <a:pt x="90" y="243"/>
                  </a:lnTo>
                  <a:lnTo>
                    <a:pt x="180" y="243"/>
                  </a:lnTo>
                  <a:lnTo>
                    <a:pt x="244" y="192"/>
                  </a:lnTo>
                  <a:lnTo>
                    <a:pt x="270" y="115"/>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68" name="Rectangle 12"/>
            <p:cNvSpPr/>
            <p:nvPr/>
          </p:nvSpPr>
          <p:spPr>
            <a:xfrm>
              <a:off x="4615" y="2089"/>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D</a:t>
              </a:r>
              <a:endParaRPr lang="en-US" altLang="zh-CN" dirty="0">
                <a:latin typeface="Times New Roman" panose="02020603050405020304" pitchFamily="18" charset="0"/>
              </a:endParaRPr>
            </a:p>
          </p:txBody>
        </p:sp>
        <p:sp>
          <p:nvSpPr>
            <p:cNvPr id="19469" name="Freeform 13"/>
            <p:cNvSpPr/>
            <p:nvPr/>
          </p:nvSpPr>
          <p:spPr>
            <a:xfrm>
              <a:off x="3229" y="2587"/>
              <a:ext cx="257" cy="255"/>
            </a:xfrm>
            <a:custGeom>
              <a:avLst/>
              <a:gdLst/>
              <a:ahLst/>
              <a:cxnLst>
                <a:cxn ang="0">
                  <a:pos x="257" y="127"/>
                </a:cxn>
                <a:cxn ang="0">
                  <a:pos x="231" y="51"/>
                </a:cxn>
                <a:cxn ang="0">
                  <a:pos x="167" y="0"/>
                </a:cxn>
                <a:cxn ang="0">
                  <a:pos x="90" y="0"/>
                </a:cxn>
                <a:cxn ang="0">
                  <a:pos x="26" y="51"/>
                </a:cxn>
                <a:cxn ang="0">
                  <a:pos x="0" y="127"/>
                </a:cxn>
                <a:cxn ang="0">
                  <a:pos x="26" y="204"/>
                </a:cxn>
                <a:cxn ang="0">
                  <a:pos x="90" y="255"/>
                </a:cxn>
                <a:cxn ang="0">
                  <a:pos x="167" y="255"/>
                </a:cxn>
                <a:cxn ang="0">
                  <a:pos x="231" y="204"/>
                </a:cxn>
                <a:cxn ang="0">
                  <a:pos x="257" y="127"/>
                </a:cxn>
              </a:cxnLst>
              <a:pathLst>
                <a:path w="257" h="255">
                  <a:moveTo>
                    <a:pt x="257" y="127"/>
                  </a:moveTo>
                  <a:lnTo>
                    <a:pt x="231" y="51"/>
                  </a:lnTo>
                  <a:lnTo>
                    <a:pt x="167" y="0"/>
                  </a:lnTo>
                  <a:lnTo>
                    <a:pt x="90" y="0"/>
                  </a:lnTo>
                  <a:lnTo>
                    <a:pt x="26" y="51"/>
                  </a:lnTo>
                  <a:lnTo>
                    <a:pt x="0" y="127"/>
                  </a:lnTo>
                  <a:lnTo>
                    <a:pt x="26" y="204"/>
                  </a:lnTo>
                  <a:lnTo>
                    <a:pt x="90" y="255"/>
                  </a:lnTo>
                  <a:lnTo>
                    <a:pt x="167" y="255"/>
                  </a:lnTo>
                  <a:lnTo>
                    <a:pt x="231" y="204"/>
                  </a:lnTo>
                  <a:lnTo>
                    <a:pt x="257" y="127"/>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70" name="Rectangle 14"/>
            <p:cNvSpPr/>
            <p:nvPr/>
          </p:nvSpPr>
          <p:spPr>
            <a:xfrm>
              <a:off x="3306" y="2612"/>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E</a:t>
              </a:r>
              <a:endParaRPr lang="en-US" altLang="zh-CN" dirty="0">
                <a:latin typeface="Times New Roman" panose="02020603050405020304" pitchFamily="18" charset="0"/>
              </a:endParaRPr>
            </a:p>
          </p:txBody>
        </p:sp>
        <p:sp>
          <p:nvSpPr>
            <p:cNvPr id="19471" name="Freeform 15"/>
            <p:cNvSpPr/>
            <p:nvPr/>
          </p:nvSpPr>
          <p:spPr>
            <a:xfrm>
              <a:off x="3486" y="3110"/>
              <a:ext cx="256" cy="243"/>
            </a:xfrm>
            <a:custGeom>
              <a:avLst/>
              <a:gdLst/>
              <a:ahLst/>
              <a:cxnLst>
                <a:cxn ang="0">
                  <a:pos x="256" y="128"/>
                </a:cxn>
                <a:cxn ang="0">
                  <a:pos x="231" y="52"/>
                </a:cxn>
                <a:cxn ang="0">
                  <a:pos x="166" y="0"/>
                </a:cxn>
                <a:cxn ang="0">
                  <a:pos x="89" y="0"/>
                </a:cxn>
                <a:cxn ang="0">
                  <a:pos x="25" y="52"/>
                </a:cxn>
                <a:cxn ang="0">
                  <a:pos x="0" y="128"/>
                </a:cxn>
                <a:cxn ang="0">
                  <a:pos x="25" y="205"/>
                </a:cxn>
                <a:cxn ang="0">
                  <a:pos x="89" y="243"/>
                </a:cxn>
                <a:cxn ang="0">
                  <a:pos x="166" y="243"/>
                </a:cxn>
                <a:cxn ang="0">
                  <a:pos x="231" y="205"/>
                </a:cxn>
                <a:cxn ang="0">
                  <a:pos x="256" y="128"/>
                </a:cxn>
              </a:cxnLst>
              <a:pathLst>
                <a:path w="256" h="243">
                  <a:moveTo>
                    <a:pt x="256" y="128"/>
                  </a:moveTo>
                  <a:lnTo>
                    <a:pt x="231" y="52"/>
                  </a:lnTo>
                  <a:lnTo>
                    <a:pt x="166" y="0"/>
                  </a:lnTo>
                  <a:lnTo>
                    <a:pt x="89" y="0"/>
                  </a:lnTo>
                  <a:lnTo>
                    <a:pt x="25" y="52"/>
                  </a:lnTo>
                  <a:lnTo>
                    <a:pt x="0" y="128"/>
                  </a:lnTo>
                  <a:lnTo>
                    <a:pt x="25" y="205"/>
                  </a:lnTo>
                  <a:lnTo>
                    <a:pt x="89" y="243"/>
                  </a:lnTo>
                  <a:lnTo>
                    <a:pt x="166" y="243"/>
                  </a:lnTo>
                  <a:lnTo>
                    <a:pt x="231" y="205"/>
                  </a:lnTo>
                  <a:lnTo>
                    <a:pt x="256" y="128"/>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72" name="Rectangle 16"/>
            <p:cNvSpPr/>
            <p:nvPr/>
          </p:nvSpPr>
          <p:spPr>
            <a:xfrm>
              <a:off x="3575" y="3136"/>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H</a:t>
              </a:r>
              <a:endParaRPr lang="en-US" altLang="zh-CN" dirty="0">
                <a:latin typeface="Times New Roman" panose="02020603050405020304" pitchFamily="18" charset="0"/>
              </a:endParaRPr>
            </a:p>
          </p:txBody>
        </p:sp>
        <p:sp>
          <p:nvSpPr>
            <p:cNvPr id="19473" name="Line 17"/>
            <p:cNvSpPr/>
            <p:nvPr/>
          </p:nvSpPr>
          <p:spPr>
            <a:xfrm flipH="1">
              <a:off x="3717" y="1794"/>
              <a:ext cx="333" cy="345"/>
            </a:xfrm>
            <a:prstGeom prst="line">
              <a:avLst/>
            </a:prstGeom>
            <a:ln w="20638" cap="flat" cmpd="sng">
              <a:solidFill>
                <a:srgbClr val="000000"/>
              </a:solidFill>
              <a:prstDash val="solid"/>
              <a:round/>
              <a:headEnd type="none" w="med" len="med"/>
              <a:tailEnd type="none" w="med" len="med"/>
            </a:ln>
          </p:spPr>
        </p:sp>
        <p:sp>
          <p:nvSpPr>
            <p:cNvPr id="19474" name="Line 18"/>
            <p:cNvSpPr/>
            <p:nvPr/>
          </p:nvSpPr>
          <p:spPr>
            <a:xfrm>
              <a:off x="4217" y="1794"/>
              <a:ext cx="359" cy="320"/>
            </a:xfrm>
            <a:prstGeom prst="line">
              <a:avLst/>
            </a:prstGeom>
            <a:ln w="20638" cap="flat" cmpd="sng">
              <a:solidFill>
                <a:srgbClr val="000000"/>
              </a:solidFill>
              <a:prstDash val="solid"/>
              <a:round/>
              <a:headEnd type="none" w="med" len="med"/>
              <a:tailEnd type="none" w="med" len="med"/>
            </a:ln>
          </p:spPr>
        </p:sp>
        <p:sp>
          <p:nvSpPr>
            <p:cNvPr id="19475" name="Line 19"/>
            <p:cNvSpPr/>
            <p:nvPr/>
          </p:nvSpPr>
          <p:spPr>
            <a:xfrm>
              <a:off x="3948" y="2855"/>
              <a:ext cx="154" cy="281"/>
            </a:xfrm>
            <a:prstGeom prst="line">
              <a:avLst/>
            </a:prstGeom>
            <a:ln w="20638" cap="flat" cmpd="sng">
              <a:solidFill>
                <a:srgbClr val="000000"/>
              </a:solidFill>
              <a:prstDash val="solid"/>
              <a:round/>
              <a:headEnd type="none" w="med" len="med"/>
              <a:tailEnd type="none" w="med" len="med"/>
            </a:ln>
          </p:spPr>
        </p:sp>
        <p:sp>
          <p:nvSpPr>
            <p:cNvPr id="19476" name="Line 20"/>
            <p:cNvSpPr/>
            <p:nvPr/>
          </p:nvSpPr>
          <p:spPr>
            <a:xfrm flipH="1">
              <a:off x="3344" y="2331"/>
              <a:ext cx="154" cy="281"/>
            </a:xfrm>
            <a:prstGeom prst="line">
              <a:avLst/>
            </a:prstGeom>
            <a:ln w="20638" cap="flat" cmpd="sng">
              <a:solidFill>
                <a:srgbClr val="000000"/>
              </a:solidFill>
              <a:prstDash val="solid"/>
              <a:round/>
              <a:headEnd type="none" w="med" len="med"/>
              <a:tailEnd type="none" w="med" len="med"/>
            </a:ln>
          </p:spPr>
        </p:sp>
        <p:sp>
          <p:nvSpPr>
            <p:cNvPr id="19477" name="Line 21"/>
            <p:cNvSpPr/>
            <p:nvPr/>
          </p:nvSpPr>
          <p:spPr>
            <a:xfrm>
              <a:off x="3691" y="2331"/>
              <a:ext cx="141" cy="281"/>
            </a:xfrm>
            <a:prstGeom prst="line">
              <a:avLst/>
            </a:prstGeom>
            <a:ln w="20638" cap="flat" cmpd="sng">
              <a:solidFill>
                <a:srgbClr val="000000"/>
              </a:solidFill>
              <a:prstDash val="solid"/>
              <a:round/>
              <a:headEnd type="none" w="med" len="med"/>
              <a:tailEnd type="none" w="med" len="med"/>
            </a:ln>
          </p:spPr>
        </p:sp>
        <p:sp>
          <p:nvSpPr>
            <p:cNvPr id="19478" name="Freeform 22"/>
            <p:cNvSpPr/>
            <p:nvPr/>
          </p:nvSpPr>
          <p:spPr>
            <a:xfrm>
              <a:off x="3742" y="2587"/>
              <a:ext cx="270" cy="255"/>
            </a:xfrm>
            <a:custGeom>
              <a:avLst/>
              <a:gdLst/>
              <a:ahLst/>
              <a:cxnLst>
                <a:cxn ang="0">
                  <a:pos x="270" y="127"/>
                </a:cxn>
                <a:cxn ang="0">
                  <a:pos x="244" y="51"/>
                </a:cxn>
                <a:cxn ang="0">
                  <a:pos x="180" y="0"/>
                </a:cxn>
                <a:cxn ang="0">
                  <a:pos x="90" y="0"/>
                </a:cxn>
                <a:cxn ang="0">
                  <a:pos x="26" y="51"/>
                </a:cxn>
                <a:cxn ang="0">
                  <a:pos x="0" y="127"/>
                </a:cxn>
                <a:cxn ang="0">
                  <a:pos x="26" y="204"/>
                </a:cxn>
                <a:cxn ang="0">
                  <a:pos x="90" y="255"/>
                </a:cxn>
                <a:cxn ang="0">
                  <a:pos x="180" y="255"/>
                </a:cxn>
                <a:cxn ang="0">
                  <a:pos x="244" y="204"/>
                </a:cxn>
                <a:cxn ang="0">
                  <a:pos x="270" y="127"/>
                </a:cxn>
              </a:cxnLst>
              <a:pathLst>
                <a:path w="270" h="255">
                  <a:moveTo>
                    <a:pt x="270" y="127"/>
                  </a:moveTo>
                  <a:lnTo>
                    <a:pt x="244" y="51"/>
                  </a:lnTo>
                  <a:lnTo>
                    <a:pt x="180" y="0"/>
                  </a:lnTo>
                  <a:lnTo>
                    <a:pt x="90" y="0"/>
                  </a:lnTo>
                  <a:lnTo>
                    <a:pt x="26" y="51"/>
                  </a:lnTo>
                  <a:lnTo>
                    <a:pt x="0" y="127"/>
                  </a:lnTo>
                  <a:lnTo>
                    <a:pt x="26" y="204"/>
                  </a:lnTo>
                  <a:lnTo>
                    <a:pt x="90" y="255"/>
                  </a:lnTo>
                  <a:lnTo>
                    <a:pt x="180" y="255"/>
                  </a:lnTo>
                  <a:lnTo>
                    <a:pt x="244" y="204"/>
                  </a:lnTo>
                  <a:lnTo>
                    <a:pt x="270" y="127"/>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79" name="Rectangle 23"/>
            <p:cNvSpPr/>
            <p:nvPr/>
          </p:nvSpPr>
          <p:spPr>
            <a:xfrm>
              <a:off x="3832" y="2612"/>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F</a:t>
              </a:r>
              <a:endParaRPr lang="en-US" altLang="zh-CN" dirty="0">
                <a:latin typeface="Times New Roman" panose="02020603050405020304" pitchFamily="18" charset="0"/>
              </a:endParaRPr>
            </a:p>
          </p:txBody>
        </p:sp>
        <p:sp>
          <p:nvSpPr>
            <p:cNvPr id="19480" name="Line 27"/>
            <p:cNvSpPr/>
            <p:nvPr/>
          </p:nvSpPr>
          <p:spPr>
            <a:xfrm flipV="1">
              <a:off x="3627" y="2855"/>
              <a:ext cx="179" cy="255"/>
            </a:xfrm>
            <a:prstGeom prst="line">
              <a:avLst/>
            </a:prstGeom>
            <a:ln w="20638" cap="flat" cmpd="sng">
              <a:solidFill>
                <a:srgbClr val="000000"/>
              </a:solidFill>
              <a:prstDash val="solid"/>
              <a:round/>
              <a:headEnd type="none" w="med" len="med"/>
              <a:tailEnd type="none" w="med" len="med"/>
            </a:ln>
          </p:spPr>
        </p:sp>
        <p:sp>
          <p:nvSpPr>
            <p:cNvPr id="19481" name="Freeform 28"/>
            <p:cNvSpPr/>
            <p:nvPr/>
          </p:nvSpPr>
          <p:spPr>
            <a:xfrm>
              <a:off x="3973" y="3110"/>
              <a:ext cx="270" cy="243"/>
            </a:xfrm>
            <a:custGeom>
              <a:avLst/>
              <a:gdLst/>
              <a:ahLst/>
              <a:cxnLst>
                <a:cxn ang="0">
                  <a:pos x="270" y="128"/>
                </a:cxn>
                <a:cxn ang="0">
                  <a:pos x="244" y="52"/>
                </a:cxn>
                <a:cxn ang="0">
                  <a:pos x="180" y="0"/>
                </a:cxn>
                <a:cxn ang="0">
                  <a:pos x="90" y="0"/>
                </a:cxn>
                <a:cxn ang="0">
                  <a:pos x="26" y="52"/>
                </a:cxn>
                <a:cxn ang="0">
                  <a:pos x="0" y="128"/>
                </a:cxn>
                <a:cxn ang="0">
                  <a:pos x="26" y="205"/>
                </a:cxn>
                <a:cxn ang="0">
                  <a:pos x="90" y="243"/>
                </a:cxn>
                <a:cxn ang="0">
                  <a:pos x="180" y="243"/>
                </a:cxn>
                <a:cxn ang="0">
                  <a:pos x="244" y="205"/>
                </a:cxn>
                <a:cxn ang="0">
                  <a:pos x="270" y="128"/>
                </a:cxn>
              </a:cxnLst>
              <a:pathLst>
                <a:path w="270" h="243">
                  <a:moveTo>
                    <a:pt x="270" y="128"/>
                  </a:moveTo>
                  <a:lnTo>
                    <a:pt x="244" y="52"/>
                  </a:lnTo>
                  <a:lnTo>
                    <a:pt x="180" y="0"/>
                  </a:lnTo>
                  <a:lnTo>
                    <a:pt x="90" y="0"/>
                  </a:lnTo>
                  <a:lnTo>
                    <a:pt x="26" y="52"/>
                  </a:lnTo>
                  <a:lnTo>
                    <a:pt x="0" y="128"/>
                  </a:lnTo>
                  <a:lnTo>
                    <a:pt x="26" y="205"/>
                  </a:lnTo>
                  <a:lnTo>
                    <a:pt x="90" y="243"/>
                  </a:lnTo>
                  <a:lnTo>
                    <a:pt x="180" y="243"/>
                  </a:lnTo>
                  <a:lnTo>
                    <a:pt x="244" y="205"/>
                  </a:lnTo>
                  <a:lnTo>
                    <a:pt x="270" y="128"/>
                  </a:lnTo>
                  <a:close/>
                </a:path>
              </a:pathLst>
            </a:custGeom>
            <a:solidFill>
              <a:srgbClr val="FFFFFF"/>
            </a:solidFill>
            <a:ln w="20638" cap="flat" cmpd="sng">
              <a:solidFill>
                <a:srgbClr val="000000"/>
              </a:solidFill>
              <a:prstDash val="solid"/>
              <a:round/>
              <a:headEnd type="none" w="med" len="med"/>
              <a:tailEnd type="none" w="med" len="med"/>
            </a:ln>
          </p:spPr>
          <p:txBody>
            <a:bodyPr/>
            <a:p>
              <a:endParaRPr lang="zh-CN" altLang="en-US"/>
            </a:p>
          </p:txBody>
        </p:sp>
        <p:sp>
          <p:nvSpPr>
            <p:cNvPr id="19482" name="Rectangle 29"/>
            <p:cNvSpPr/>
            <p:nvPr/>
          </p:nvSpPr>
          <p:spPr>
            <a:xfrm>
              <a:off x="4063" y="3136"/>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I</a:t>
              </a:r>
              <a:endParaRPr lang="en-US" altLang="zh-CN" dirty="0">
                <a:latin typeface="Times New Roman" panose="02020603050405020304" pitchFamily="18" charset="0"/>
              </a:endParaRPr>
            </a:p>
          </p:txBody>
        </p:sp>
        <p:sp>
          <p:nvSpPr>
            <p:cNvPr id="19483" name="Line 30"/>
            <p:cNvSpPr/>
            <p:nvPr/>
          </p:nvSpPr>
          <p:spPr>
            <a:xfrm>
              <a:off x="4140" y="1820"/>
              <a:ext cx="1" cy="243"/>
            </a:xfrm>
            <a:prstGeom prst="line">
              <a:avLst/>
            </a:prstGeom>
            <a:ln w="20638" cap="flat" cmpd="sng">
              <a:solidFill>
                <a:srgbClr val="000000"/>
              </a:solidFill>
              <a:prstDash val="solid"/>
              <a:round/>
              <a:headEnd type="none" w="med" len="med"/>
              <a:tailEnd type="none" w="med" len="med"/>
            </a:ln>
          </p:spPr>
        </p:sp>
        <p:sp>
          <p:nvSpPr>
            <p:cNvPr id="19484" name="Rectangle 31"/>
            <p:cNvSpPr/>
            <p:nvPr/>
          </p:nvSpPr>
          <p:spPr>
            <a:xfrm>
              <a:off x="5269" y="1629"/>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1</a:t>
              </a:r>
              <a:endParaRPr lang="en-US" altLang="zh-CN" dirty="0">
                <a:latin typeface="Times New Roman" panose="02020603050405020304" pitchFamily="18" charset="0"/>
              </a:endParaRPr>
            </a:p>
          </p:txBody>
        </p:sp>
        <p:sp>
          <p:nvSpPr>
            <p:cNvPr id="19485" name="Rectangle 32"/>
            <p:cNvSpPr/>
            <p:nvPr/>
          </p:nvSpPr>
          <p:spPr>
            <a:xfrm>
              <a:off x="5295" y="2101"/>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2</a:t>
              </a:r>
              <a:endParaRPr lang="en-US" altLang="zh-CN" dirty="0">
                <a:latin typeface="Times New Roman" panose="02020603050405020304" pitchFamily="18" charset="0"/>
              </a:endParaRPr>
            </a:p>
          </p:txBody>
        </p:sp>
        <p:sp>
          <p:nvSpPr>
            <p:cNvPr id="19486" name="Rectangle 33"/>
            <p:cNvSpPr/>
            <p:nvPr/>
          </p:nvSpPr>
          <p:spPr>
            <a:xfrm>
              <a:off x="5269" y="2574"/>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3</a:t>
              </a:r>
              <a:endParaRPr lang="en-US" altLang="zh-CN" dirty="0">
                <a:latin typeface="Times New Roman" panose="02020603050405020304" pitchFamily="18" charset="0"/>
              </a:endParaRPr>
            </a:p>
          </p:txBody>
        </p:sp>
        <p:sp>
          <p:nvSpPr>
            <p:cNvPr id="19487" name="Rectangle 34"/>
            <p:cNvSpPr/>
            <p:nvPr/>
          </p:nvSpPr>
          <p:spPr>
            <a:xfrm>
              <a:off x="5269" y="3098"/>
              <a:ext cx="180" cy="204"/>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4</a:t>
              </a:r>
              <a:endParaRPr lang="en-US" altLang="zh-CN" dirty="0">
                <a:latin typeface="Times New Roman" panose="02020603050405020304" pitchFamily="18" charset="0"/>
              </a:endParaRPr>
            </a:p>
          </p:txBody>
        </p:sp>
        <p:sp>
          <p:nvSpPr>
            <p:cNvPr id="19488" name="Line 35"/>
            <p:cNvSpPr/>
            <p:nvPr/>
          </p:nvSpPr>
          <p:spPr>
            <a:xfrm>
              <a:off x="4671" y="2309"/>
              <a:ext cx="1" cy="243"/>
            </a:xfrm>
            <a:prstGeom prst="line">
              <a:avLst/>
            </a:prstGeom>
            <a:ln w="20638" cap="flat" cmpd="sng">
              <a:solidFill>
                <a:srgbClr val="000000"/>
              </a:solidFill>
              <a:prstDash val="solid"/>
              <a:round/>
              <a:headEnd type="none" w="med" len="med"/>
              <a:tailEnd type="none" w="med" len="med"/>
            </a:ln>
          </p:spPr>
        </p:sp>
        <p:sp>
          <p:nvSpPr>
            <p:cNvPr id="19489" name="Rectangle 36"/>
            <p:cNvSpPr/>
            <p:nvPr/>
          </p:nvSpPr>
          <p:spPr>
            <a:xfrm>
              <a:off x="4640" y="2573"/>
              <a:ext cx="88" cy="211"/>
            </a:xfrm>
            <a:prstGeom prst="rect">
              <a:avLst/>
            </a:prstGeom>
            <a:noFill/>
            <a:ln w="9525">
              <a:noFill/>
            </a:ln>
          </p:spPr>
          <p:txBody>
            <a:bodyPr wrap="none" lIns="0" tIns="0" rIns="0" bIns="0" anchor="t" anchorCtr="0">
              <a:spAutoFit/>
            </a:bodyPr>
            <a:p>
              <a:pPr>
                <a:buFont typeface="Arial" panose="020B0604020202020204" pitchFamily="34" charset="0"/>
              </a:pPr>
              <a:r>
                <a:rPr lang="en-US" altLang="zh-CN" sz="2200" dirty="0">
                  <a:solidFill>
                    <a:srgbClr val="000000"/>
                  </a:solidFill>
                  <a:latin typeface="宋体" panose="02010600030101010101" pitchFamily="2" charset="-122"/>
                </a:rPr>
                <a:t>G</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charRg st="0" end="33"/>
                                            </p:txEl>
                                          </p:spTgt>
                                        </p:tgtEl>
                                        <p:attrNameLst>
                                          <p:attrName>style.visibility</p:attrName>
                                        </p:attrNameLst>
                                      </p:cBhvr>
                                      <p:to>
                                        <p:strVal val="visible"/>
                                      </p:to>
                                    </p:set>
                                    <p:anim calcmode="lin" valueType="num">
                                      <p:cBhvr additive="base">
                                        <p:cTn id="7" dur="500" fill="hold"/>
                                        <p:tgtEl>
                                          <p:spTgt spid="5123">
                                            <p:txEl>
                                              <p:charRg st="0" end="3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charRg st="0" end="3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charRg st="33" end="50"/>
                                            </p:txEl>
                                          </p:spTgt>
                                        </p:tgtEl>
                                        <p:attrNameLst>
                                          <p:attrName>style.visibility</p:attrName>
                                        </p:attrNameLst>
                                      </p:cBhvr>
                                      <p:to>
                                        <p:strVal val="visible"/>
                                      </p:to>
                                    </p:set>
                                    <p:anim calcmode="lin" valueType="num">
                                      <p:cBhvr additive="base">
                                        <p:cTn id="13" dur="500" fill="hold"/>
                                        <p:tgtEl>
                                          <p:spTgt spid="5123">
                                            <p:txEl>
                                              <p:charRg st="33" end="5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charRg st="33"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charRg st="50" end="70"/>
                                            </p:txEl>
                                          </p:spTgt>
                                        </p:tgtEl>
                                        <p:attrNameLst>
                                          <p:attrName>style.visibility</p:attrName>
                                        </p:attrNameLst>
                                      </p:cBhvr>
                                      <p:to>
                                        <p:strVal val="visible"/>
                                      </p:to>
                                    </p:set>
                                    <p:anim calcmode="lin" valueType="num">
                                      <p:cBhvr additive="base">
                                        <p:cTn id="19" dur="500" fill="hold"/>
                                        <p:tgtEl>
                                          <p:spTgt spid="5123">
                                            <p:txEl>
                                              <p:charRg st="50" end="7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charRg st="50" end="7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charRg st="70" end="134"/>
                                            </p:txEl>
                                          </p:spTgt>
                                        </p:tgtEl>
                                        <p:attrNameLst>
                                          <p:attrName>style.visibility</p:attrName>
                                        </p:attrNameLst>
                                      </p:cBhvr>
                                      <p:to>
                                        <p:strVal val="visible"/>
                                      </p:to>
                                    </p:set>
                                    <p:anim calcmode="lin" valueType="num">
                                      <p:cBhvr additive="base">
                                        <p:cTn id="25" dur="500" fill="hold"/>
                                        <p:tgtEl>
                                          <p:spTgt spid="5123">
                                            <p:txEl>
                                              <p:charRg st="70" end="13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charRg st="70" end="1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2"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idx="4294967295"/>
          </p:nvPr>
        </p:nvSpPr>
        <p:spPr/>
        <p:txBody>
          <a:bodyPr vert="horz" wrap="square" lIns="91440" tIns="45720" rIns="91440" bIns="45720" anchor="ctr" anchorCtr="0"/>
          <a:p>
            <a:pPr eaLnBrk="1" hangingPunct="1"/>
            <a:r>
              <a:rPr lang="zh-CN" altLang="en-US" dirty="0"/>
              <a:t>二叉链表的类</a:t>
            </a:r>
            <a:r>
              <a:rPr lang="en-US" altLang="zh-CN" dirty="0"/>
              <a:t>C</a:t>
            </a:r>
            <a:r>
              <a:rPr lang="zh-CN" altLang="en-US" dirty="0"/>
              <a:t>表示</a:t>
            </a:r>
            <a:endParaRPr lang="zh-CN" altLang="en-US" dirty="0"/>
          </a:p>
        </p:txBody>
      </p:sp>
      <p:sp>
        <p:nvSpPr>
          <p:cNvPr id="74754" name="Rectangle 3"/>
          <p:cNvSpPr>
            <a:spLocks noGrp="1"/>
          </p:cNvSpPr>
          <p:nvPr>
            <p:ph type="body" idx="4294967295"/>
          </p:nvPr>
        </p:nvSpPr>
        <p:spPr>
          <a:xfrm>
            <a:off x="809625" y="1905000"/>
            <a:ext cx="7958138" cy="3881438"/>
          </a:xfrm>
        </p:spPr>
        <p:txBody>
          <a:bodyPr vert="horz" wrap="square" lIns="91440" tIns="45720" rIns="91440" bIns="45720" anchor="t" anchorCtr="0"/>
          <a:p>
            <a:pPr algn="just" eaLnBrk="1" hangingPunct="1">
              <a:buClrTx/>
              <a:buNone/>
            </a:pPr>
            <a:r>
              <a:rPr lang="en-US" altLang="zh-CN" sz="2600" dirty="0">
                <a:sym typeface="Symbol" panose="05050102010706020507" pitchFamily="18" charset="2"/>
              </a:rPr>
              <a:t></a:t>
            </a:r>
            <a:r>
              <a:rPr lang="zh-CN" altLang="en-US" sz="2600" dirty="0"/>
              <a:t>二叉树的二叉链表存储表示</a:t>
            </a:r>
            <a:endParaRPr lang="zh-CN" altLang="en-US" sz="2600" dirty="0"/>
          </a:p>
          <a:p>
            <a:pPr algn="just" eaLnBrk="1" hangingPunct="1">
              <a:buClrTx/>
              <a:buNone/>
            </a:pPr>
            <a:r>
              <a:rPr lang="en-US" altLang="zh-CN" sz="2600" b="1" dirty="0"/>
              <a:t>tytedef struct BiNode</a:t>
            </a:r>
            <a:endParaRPr lang="en-US" altLang="zh-CN" sz="2600" b="1" dirty="0"/>
          </a:p>
          <a:p>
            <a:pPr algn="just" eaLnBrk="1" hangingPunct="1">
              <a:buClrTx/>
              <a:buNone/>
            </a:pPr>
            <a:r>
              <a:rPr lang="en-US" altLang="zh-CN" sz="2600" b="1" dirty="0"/>
              <a:t> {ElemType  data;</a:t>
            </a:r>
            <a:endParaRPr lang="en-US" altLang="zh-CN" sz="2600" b="1" dirty="0"/>
          </a:p>
          <a:p>
            <a:pPr algn="just" eaLnBrk="1" hangingPunct="1">
              <a:buClrTx/>
              <a:buNone/>
            </a:pPr>
            <a:r>
              <a:rPr lang="en-US" altLang="zh-CN" sz="2600" b="1" dirty="0"/>
              <a:t>  struct BiNode  </a:t>
            </a:r>
            <a:r>
              <a:rPr lang="en-US" altLang="zh-CN" sz="2600" b="1" dirty="0">
                <a:solidFill>
                  <a:srgbClr val="000000"/>
                </a:solidFill>
                <a:latin typeface="宋体" panose="02010600030101010101" pitchFamily="2" charset="-122"/>
              </a:rPr>
              <a:t>*</a:t>
            </a:r>
            <a:r>
              <a:rPr lang="en-US" altLang="zh-CN" sz="2600" b="1" dirty="0"/>
              <a:t>lchild,</a:t>
            </a:r>
            <a:r>
              <a:rPr lang="en-US" altLang="zh-CN" sz="2600" b="1" dirty="0">
                <a:solidFill>
                  <a:srgbClr val="000000"/>
                </a:solidFill>
                <a:latin typeface="宋体" panose="02010600030101010101" pitchFamily="2" charset="-122"/>
              </a:rPr>
              <a:t> *</a:t>
            </a:r>
            <a:r>
              <a:rPr lang="en-US" altLang="zh-CN" sz="2600" b="1" dirty="0"/>
              <a:t>rchild;</a:t>
            </a:r>
            <a:endParaRPr lang="en-US" altLang="zh-CN" sz="2600" b="1" dirty="0"/>
          </a:p>
          <a:p>
            <a:pPr algn="just" eaLnBrk="1" hangingPunct="1">
              <a:buClrTx/>
              <a:buNone/>
            </a:pPr>
            <a:r>
              <a:rPr lang="zh-CN" altLang="en-US" sz="2600" b="1" dirty="0"/>
              <a:t> </a:t>
            </a:r>
            <a:r>
              <a:rPr lang="en-US" altLang="zh-CN" sz="2600" b="1" dirty="0"/>
              <a:t>}BiNode,*BiTree</a:t>
            </a:r>
            <a:r>
              <a:rPr lang="zh-CN" altLang="en-US" sz="2600" b="1" dirty="0"/>
              <a:t>；</a:t>
            </a:r>
            <a:endParaRPr lang="zh-CN" altLang="en-US" sz="2600" b="1" dirty="0"/>
          </a:p>
          <a:p>
            <a:pPr eaLnBrk="1" hangingPunct="1">
              <a:buClrTx/>
              <a:buNone/>
            </a:pPr>
            <a:endParaRPr lang="en-US" altLang="zh-CN" sz="26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idx="4294967295"/>
          </p:nvPr>
        </p:nvSpPr>
        <p:spPr/>
        <p:txBody>
          <a:bodyPr vert="horz" wrap="square" lIns="91440" tIns="45720" rIns="91440" bIns="45720" anchor="ctr" anchorCtr="0"/>
          <a:p>
            <a:pPr eaLnBrk="1" hangingPunct="1"/>
            <a:r>
              <a:rPr lang="zh-CN" altLang="en-US" dirty="0"/>
              <a:t>非递归创建二叉链表</a:t>
            </a:r>
            <a:endParaRPr lang="zh-CN" altLang="en-US" dirty="0"/>
          </a:p>
        </p:txBody>
      </p:sp>
      <p:sp>
        <p:nvSpPr>
          <p:cNvPr id="76802" name="Rectangle 3"/>
          <p:cNvSpPr>
            <a:spLocks noGrp="1"/>
          </p:cNvSpPr>
          <p:nvPr>
            <p:ph type="body" idx="4294967295"/>
          </p:nvPr>
        </p:nvSpPr>
        <p:spPr>
          <a:xfrm>
            <a:off x="250825" y="1125538"/>
            <a:ext cx="8642350" cy="5661025"/>
          </a:xfrm>
        </p:spPr>
        <p:txBody>
          <a:bodyPr vert="horz" wrap="square" lIns="91440" tIns="45720" rIns="91440" bIns="45720" anchor="t" anchorCtr="0"/>
          <a:p>
            <a:pPr eaLnBrk="1" hangingPunct="1">
              <a:lnSpc>
                <a:spcPct val="80000"/>
              </a:lnSpc>
            </a:pPr>
            <a:r>
              <a:rPr lang="en-US" altLang="zh-CN" sz="2600" b="1" dirty="0"/>
              <a:t>typedef struct  bitnode</a:t>
            </a:r>
            <a:endParaRPr lang="en-US" altLang="zh-CN" sz="2600" b="1" dirty="0"/>
          </a:p>
          <a:p>
            <a:pPr eaLnBrk="1" hangingPunct="1">
              <a:lnSpc>
                <a:spcPct val="80000"/>
              </a:lnSpc>
            </a:pPr>
            <a:r>
              <a:rPr lang="en-US" altLang="zh-CN" sz="2600" b="1" dirty="0"/>
              <a:t>{char data;</a:t>
            </a:r>
            <a:endParaRPr lang="en-US" altLang="zh-CN" sz="2600" b="1" dirty="0"/>
          </a:p>
          <a:p>
            <a:pPr eaLnBrk="1" hangingPunct="1">
              <a:lnSpc>
                <a:spcPct val="80000"/>
              </a:lnSpc>
            </a:pPr>
            <a:r>
              <a:rPr lang="en-US" altLang="zh-CN" sz="2600" b="1" dirty="0"/>
              <a:t>   struct bitnode *lchild,*rchild;</a:t>
            </a:r>
            <a:endParaRPr lang="en-US" altLang="zh-CN" sz="2600" b="1" dirty="0"/>
          </a:p>
          <a:p>
            <a:pPr eaLnBrk="1" hangingPunct="1">
              <a:lnSpc>
                <a:spcPct val="80000"/>
              </a:lnSpc>
            </a:pPr>
            <a:r>
              <a:rPr lang="en-US" altLang="zh-CN" sz="2600" b="1" dirty="0"/>
              <a:t> }bitnode,*bitree;</a:t>
            </a:r>
            <a:endParaRPr lang="en-US" altLang="zh-CN" sz="2600" b="1" dirty="0"/>
          </a:p>
          <a:p>
            <a:pPr eaLnBrk="1" hangingPunct="1">
              <a:lnSpc>
                <a:spcPct val="80000"/>
              </a:lnSpc>
              <a:buNone/>
            </a:pPr>
            <a:endParaRPr lang="en-US" altLang="zh-CN" sz="2600" b="1" dirty="0"/>
          </a:p>
          <a:p>
            <a:pPr eaLnBrk="1" hangingPunct="1">
              <a:lnSpc>
                <a:spcPct val="80000"/>
              </a:lnSpc>
            </a:pPr>
            <a:r>
              <a:rPr lang="en-US" altLang="zh-CN" sz="2600" b="1" dirty="0"/>
              <a:t>bitnode * create(bitnode *T)</a:t>
            </a:r>
            <a:endParaRPr lang="en-US" altLang="zh-CN" sz="2600" b="1" dirty="0"/>
          </a:p>
          <a:p>
            <a:pPr eaLnBrk="1" hangingPunct="1">
              <a:lnSpc>
                <a:spcPct val="80000"/>
              </a:lnSpc>
            </a:pPr>
            <a:r>
              <a:rPr lang="en-US" altLang="zh-CN" sz="2600" b="1" dirty="0"/>
              <a:t>{ bitree s[200];</a:t>
            </a:r>
            <a:endParaRPr lang="en-US" altLang="zh-CN" sz="2600" b="1" dirty="0"/>
          </a:p>
          <a:p>
            <a:pPr eaLnBrk="1" hangingPunct="1">
              <a:lnSpc>
                <a:spcPct val="80000"/>
              </a:lnSpc>
            </a:pPr>
            <a:r>
              <a:rPr lang="en-US" altLang="zh-CN" sz="2600" b="1" dirty="0"/>
              <a:t>   bitree q;</a:t>
            </a:r>
            <a:endParaRPr lang="en-US" altLang="zh-CN" sz="2600" b="1" dirty="0"/>
          </a:p>
          <a:p>
            <a:pPr eaLnBrk="1" hangingPunct="1">
              <a:lnSpc>
                <a:spcPct val="80000"/>
              </a:lnSpc>
            </a:pPr>
            <a:r>
              <a:rPr lang="en-US" altLang="zh-CN" sz="2600" b="1" dirty="0"/>
              <a:t>   int i,j;</a:t>
            </a:r>
            <a:endParaRPr lang="en-US" altLang="zh-CN" sz="2600" b="1" dirty="0"/>
          </a:p>
          <a:p>
            <a:pPr eaLnBrk="1" hangingPunct="1">
              <a:lnSpc>
                <a:spcPct val="80000"/>
              </a:lnSpc>
            </a:pPr>
            <a:r>
              <a:rPr lang="en-US" altLang="zh-CN" sz="2600" b="1" dirty="0"/>
              <a:t>   char x; </a:t>
            </a:r>
            <a:endParaRPr lang="en-US" altLang="zh-CN" sz="2600" b="1" dirty="0"/>
          </a:p>
          <a:p>
            <a:pPr eaLnBrk="1" hangingPunct="1">
              <a:lnSpc>
                <a:spcPct val="80000"/>
              </a:lnSpc>
            </a:pPr>
            <a:r>
              <a:rPr lang="en-US" altLang="zh-CN" sz="2600" b="1" dirty="0"/>
              <a:t>   printf("i,x=");</a:t>
            </a:r>
            <a:endParaRPr lang="en-US" altLang="zh-CN" sz="2600" b="1" dirty="0"/>
          </a:p>
          <a:p>
            <a:pPr eaLnBrk="1" hangingPunct="1">
              <a:lnSpc>
                <a:spcPct val="80000"/>
              </a:lnSpc>
            </a:pPr>
            <a:r>
              <a:rPr lang="en-US" altLang="zh-CN" sz="2600" b="1" dirty="0"/>
              <a:t>   scanf("%d,%c",&amp;i,&amp;x);  </a:t>
            </a:r>
            <a:endParaRPr lang="en-US" altLang="zh-CN" sz="26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4"/>
          <p:cNvSpPr>
            <a:spLocks noGrp="1"/>
          </p:cNvSpPr>
          <p:nvPr>
            <p:ph type="body" idx="4294967295"/>
          </p:nvPr>
        </p:nvSpPr>
        <p:spPr>
          <a:xfrm>
            <a:off x="0" y="476250"/>
            <a:ext cx="8677275" cy="3881438"/>
          </a:xfrm>
        </p:spPr>
        <p:txBody>
          <a:bodyPr vert="horz" wrap="square" lIns="91440" tIns="45720" rIns="91440" bIns="45720" anchor="t" anchorCtr="0"/>
          <a:p>
            <a:pPr eaLnBrk="1" hangingPunct="1">
              <a:lnSpc>
                <a:spcPct val="80000"/>
              </a:lnSpc>
            </a:pPr>
            <a:r>
              <a:rPr lang="en-US" altLang="zh-CN" sz="2600" b="1" dirty="0"/>
              <a:t>while(i!=0)</a:t>
            </a:r>
            <a:endParaRPr lang="en-US" altLang="zh-CN" sz="2600" b="1" dirty="0"/>
          </a:p>
          <a:p>
            <a:pPr eaLnBrk="1" hangingPunct="1">
              <a:lnSpc>
                <a:spcPct val="80000"/>
              </a:lnSpc>
            </a:pPr>
            <a:r>
              <a:rPr lang="en-US" altLang="zh-CN" sz="2600" b="1" dirty="0"/>
              <a:t>  {q=(bitnode *)malloc(sizeof(bitnode));</a:t>
            </a:r>
            <a:endParaRPr lang="en-US" altLang="zh-CN" sz="2600" b="1" dirty="0"/>
          </a:p>
          <a:p>
            <a:pPr eaLnBrk="1" hangingPunct="1">
              <a:lnSpc>
                <a:spcPct val="80000"/>
              </a:lnSpc>
            </a:pPr>
            <a:r>
              <a:rPr lang="en-US" altLang="zh-CN" sz="2600" b="1" dirty="0"/>
              <a:t>   q-&gt;data=x;   q-&gt;lchild=NULL;  </a:t>
            </a:r>
            <a:endParaRPr lang="en-US" altLang="zh-CN" sz="2600" b="1" dirty="0"/>
          </a:p>
          <a:p>
            <a:pPr eaLnBrk="1" hangingPunct="1">
              <a:lnSpc>
                <a:spcPct val="80000"/>
              </a:lnSpc>
            </a:pPr>
            <a:r>
              <a:rPr lang="en-US" altLang="zh-CN" sz="2600" b="1" dirty="0"/>
              <a:t>   q-&gt;rchild=NULL;</a:t>
            </a:r>
            <a:endParaRPr lang="en-US" altLang="zh-CN" sz="2600" dirty="0"/>
          </a:p>
          <a:p>
            <a:pPr eaLnBrk="1" hangingPunct="1">
              <a:lnSpc>
                <a:spcPct val="80000"/>
              </a:lnSpc>
            </a:pPr>
            <a:r>
              <a:rPr lang="en-US" altLang="zh-CN" sz="2600" dirty="0"/>
              <a:t>   </a:t>
            </a:r>
            <a:r>
              <a:rPr lang="en-US" altLang="zh-CN" sz="2600" b="1" dirty="0"/>
              <a:t>s[i]=q ;</a:t>
            </a:r>
            <a:endParaRPr lang="en-US" altLang="zh-CN" sz="2600" b="1" dirty="0"/>
          </a:p>
          <a:p>
            <a:pPr eaLnBrk="1" hangingPunct="1">
              <a:lnSpc>
                <a:spcPct val="80000"/>
              </a:lnSpc>
            </a:pPr>
            <a:r>
              <a:rPr lang="en-US" altLang="zh-CN" sz="2600" b="1" dirty="0"/>
              <a:t>   if(i==1) T=q;</a:t>
            </a:r>
            <a:endParaRPr lang="en-US" altLang="zh-CN" sz="2600" b="1" dirty="0"/>
          </a:p>
          <a:p>
            <a:pPr eaLnBrk="1" hangingPunct="1">
              <a:lnSpc>
                <a:spcPct val="80000"/>
              </a:lnSpc>
            </a:pPr>
            <a:r>
              <a:rPr lang="en-US" altLang="zh-CN" sz="2600" b="1" dirty="0"/>
              <a:t>   else {j=i/2;</a:t>
            </a:r>
            <a:endParaRPr lang="en-US" altLang="zh-CN" sz="2600" b="1" dirty="0"/>
          </a:p>
          <a:p>
            <a:pPr eaLnBrk="1" hangingPunct="1">
              <a:lnSpc>
                <a:spcPct val="80000"/>
              </a:lnSpc>
            </a:pPr>
            <a:r>
              <a:rPr lang="en-US" altLang="zh-CN" sz="2600" b="1" dirty="0"/>
              <a:t>	        if(i%2==0) s[j]-&gt;lchild=q; </a:t>
            </a:r>
            <a:endParaRPr lang="en-US" altLang="zh-CN" sz="2600" b="1" dirty="0"/>
          </a:p>
          <a:p>
            <a:pPr eaLnBrk="1" hangingPunct="1">
              <a:lnSpc>
                <a:spcPct val="80000"/>
              </a:lnSpc>
            </a:pPr>
            <a:r>
              <a:rPr lang="en-US" altLang="zh-CN" sz="2600" b="1" dirty="0"/>
              <a:t>            else s[j]-&gt;rchild=q;</a:t>
            </a:r>
            <a:endParaRPr lang="en-US" altLang="zh-CN" sz="2600" b="1" dirty="0"/>
          </a:p>
          <a:p>
            <a:pPr eaLnBrk="1" hangingPunct="1">
              <a:lnSpc>
                <a:spcPct val="80000"/>
              </a:lnSpc>
            </a:pPr>
            <a:r>
              <a:rPr lang="en-US" altLang="zh-CN" sz="2600" b="1" dirty="0"/>
              <a:t>	        }</a:t>
            </a:r>
            <a:endParaRPr lang="en-US" altLang="zh-CN" sz="2600" b="1" dirty="0"/>
          </a:p>
          <a:p>
            <a:pPr eaLnBrk="1" hangingPunct="1">
              <a:lnSpc>
                <a:spcPct val="80000"/>
              </a:lnSpc>
            </a:pPr>
            <a:r>
              <a:rPr lang="en-US" altLang="zh-CN" sz="2600" b="1" dirty="0"/>
              <a:t>    printf("i,x="); </a:t>
            </a:r>
            <a:endParaRPr lang="en-US" altLang="zh-CN" sz="2600" b="1" dirty="0"/>
          </a:p>
          <a:p>
            <a:pPr eaLnBrk="1" hangingPunct="1">
              <a:lnSpc>
                <a:spcPct val="80000"/>
              </a:lnSpc>
            </a:pPr>
            <a:r>
              <a:rPr lang="en-US" altLang="zh-CN" sz="2600" b="1" dirty="0"/>
              <a:t>    scanf("%d,%c",&amp;i,&amp;x);</a:t>
            </a:r>
            <a:endParaRPr lang="en-US" altLang="zh-CN" sz="2600" b="1" dirty="0"/>
          </a:p>
          <a:p>
            <a:pPr eaLnBrk="1" hangingPunct="1">
              <a:lnSpc>
                <a:spcPct val="80000"/>
              </a:lnSpc>
            </a:pPr>
            <a:r>
              <a:rPr lang="en-US" altLang="zh-CN" sz="2600" b="1" dirty="0"/>
              <a:t>   }</a:t>
            </a:r>
            <a:endParaRPr lang="en-US" altLang="zh-CN" sz="2600" b="1" dirty="0"/>
          </a:p>
          <a:p>
            <a:pPr eaLnBrk="1" hangingPunct="1">
              <a:lnSpc>
                <a:spcPct val="80000"/>
              </a:lnSpc>
            </a:pPr>
            <a:r>
              <a:rPr lang="en-US" altLang="zh-CN" sz="2600" b="1" dirty="0"/>
              <a:t> return(T);</a:t>
            </a:r>
            <a:endParaRPr lang="en-US" altLang="zh-CN" sz="2600" b="1" dirty="0"/>
          </a:p>
          <a:p>
            <a:pPr eaLnBrk="1" hangingPunct="1">
              <a:lnSpc>
                <a:spcPct val="80000"/>
              </a:lnSpc>
            </a:pPr>
            <a:r>
              <a:rPr lang="en-US" altLang="zh-CN" sz="2600" b="1" dirty="0"/>
              <a:t> }</a:t>
            </a:r>
            <a:endParaRPr lang="en-US" altLang="zh-CN" sz="26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idx="4294967295"/>
          </p:nvPr>
        </p:nvSpPr>
        <p:spPr/>
        <p:txBody>
          <a:bodyPr vert="horz" wrap="square" lIns="91440" tIns="45720" rIns="91440" bIns="45720" anchor="ctr" anchorCtr="0"/>
          <a:p>
            <a:pPr eaLnBrk="1" hangingPunct="1"/>
            <a:r>
              <a:rPr lang="zh-CN" altLang="en-US" dirty="0"/>
              <a:t>递归建立二叉链表</a:t>
            </a:r>
            <a:endParaRPr lang="zh-CN" altLang="en-US" dirty="0"/>
          </a:p>
        </p:txBody>
      </p:sp>
      <p:sp>
        <p:nvSpPr>
          <p:cNvPr id="78850" name="Rectangle 4"/>
          <p:cNvSpPr/>
          <p:nvPr/>
        </p:nvSpPr>
        <p:spPr>
          <a:xfrm>
            <a:off x="503238" y="1209675"/>
            <a:ext cx="8640762" cy="5292725"/>
          </a:xfrm>
          <a:prstGeom prst="rect">
            <a:avLst/>
          </a:prstGeom>
          <a:noFill/>
          <a:ln w="9525">
            <a:noFill/>
          </a:ln>
        </p:spPr>
        <p:txBody>
          <a:bodyPr anchor="t" anchorCtr="0">
            <a:spAutoFit/>
          </a:bodyPr>
          <a:p>
            <a:pPr indent="409575" algn="just" defTabSz="914400">
              <a:buFont typeface="Arial" panose="020B0604020202020204" pitchFamily="34" charset="0"/>
              <a:tabLst>
                <a:tab pos="901700" algn="l"/>
              </a:tabLst>
            </a:pPr>
            <a:r>
              <a:rPr lang="en-US" altLang="zh-CN" sz="2600" b="1" dirty="0">
                <a:latin typeface="Verdana" panose="020B0604030504040204" pitchFamily="34" charset="0"/>
              </a:rPr>
              <a:t>BiTree  CreatBiTree()</a:t>
            </a:r>
            <a:endParaRPr lang="en-US" altLang="zh-CN" sz="2600" b="1" dirty="0">
              <a:latin typeface="Verdana" panose="020B0604030504040204" pitchFamily="34" charset="0"/>
            </a:endParaRPr>
          </a:p>
          <a:p>
            <a:pPr indent="409575" algn="just" defTabSz="914400">
              <a:buFont typeface="Arial" panose="020B0604020202020204" pitchFamily="34" charset="0"/>
              <a:tabLst>
                <a:tab pos="901700" algn="l"/>
              </a:tabLst>
            </a:pPr>
            <a:r>
              <a:rPr lang="en-US" altLang="zh-CN" sz="2600" b="1" dirty="0">
                <a:latin typeface="Verdana" panose="020B0604030504040204" pitchFamily="34" charset="0"/>
              </a:rPr>
              <a:t>   {</a:t>
            </a:r>
            <a:r>
              <a:rPr lang="en-US" altLang="zh-CN" sz="2600" b="1" dirty="0">
                <a:latin typeface="Verdana" panose="020B0604030504040204" pitchFamily="34" charset="0"/>
                <a:sym typeface="Symbol" panose="05050102010706020507" pitchFamily="18" charset="2"/>
              </a:rPr>
              <a:t></a:t>
            </a:r>
            <a:r>
              <a:rPr lang="zh-CN" altLang="en-US" sz="2600" b="1" dirty="0">
                <a:latin typeface="Verdana" panose="020B0604030504040204" pitchFamily="34" charset="0"/>
              </a:rPr>
              <a:t>按前序构造二叉链表表示的二叉树</a:t>
            </a:r>
            <a:r>
              <a:rPr lang="en-US" altLang="zh-CN" sz="2600" b="1" dirty="0">
                <a:latin typeface="Verdana" panose="020B0604030504040204" pitchFamily="34" charset="0"/>
              </a:rPr>
              <a:t>T</a:t>
            </a:r>
            <a:endParaRPr lang="en-US" altLang="zh-CN" sz="2600" b="1" dirty="0">
              <a:latin typeface="Verdana" panose="020B0604030504040204" pitchFamily="34" charset="0"/>
            </a:endParaRPr>
          </a:p>
          <a:p>
            <a:pPr indent="409575" algn="just" defTabSz="914400">
              <a:buFont typeface="Arial" panose="020B0604020202020204" pitchFamily="34" charset="0"/>
              <a:tabLst>
                <a:tab pos="901700" algn="l"/>
              </a:tabLst>
            </a:pPr>
            <a:r>
              <a:rPr lang="en-US" altLang="zh-CN" sz="2600" b="1" dirty="0">
                <a:latin typeface="Verdana" panose="020B0604030504040204" pitchFamily="34" charset="0"/>
              </a:rPr>
              <a:t>    BiTree  T;</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scanf(&amp;ch);</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if(ch==</a:t>
            </a:r>
            <a:r>
              <a:rPr lang="en-US" altLang="zh-CN" sz="2600" b="1" dirty="0">
                <a:latin typeface="Arial" panose="020B0604020202020204" pitchFamily="34" charset="0"/>
              </a:rPr>
              <a:t>’ </a:t>
            </a:r>
            <a:r>
              <a:rPr lang="en-US" altLang="zh-CN" sz="2600" b="1" dirty="0">
                <a:latin typeface="Verdana" panose="020B0604030504040204" pitchFamily="34" charset="0"/>
              </a:rPr>
              <a:t> </a:t>
            </a:r>
            <a:r>
              <a:rPr lang="en-US" altLang="zh-CN" sz="2600" b="1" dirty="0">
                <a:latin typeface="Arial" panose="020B0604020202020204" pitchFamily="34" charset="0"/>
              </a:rPr>
              <a:t>’</a:t>
            </a:r>
            <a:r>
              <a:rPr lang="en-US" altLang="zh-CN" sz="2600" b="1" dirty="0">
                <a:latin typeface="Verdana" panose="020B0604030504040204" pitchFamily="34" charset="0"/>
              </a:rPr>
              <a:t>) T=NULL;</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else</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{T=(BiNode *)malloc(sizeof( BiNode));</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T-&gt;data=ch; </a:t>
            </a:r>
            <a:r>
              <a:rPr lang="en-US" altLang="zh-CN" sz="2600" b="1" dirty="0">
                <a:latin typeface="Verdana" panose="020B0604030504040204" pitchFamily="34" charset="0"/>
                <a:sym typeface="Symbol" panose="05050102010706020507" pitchFamily="18" charset="2"/>
              </a:rPr>
              <a:t></a:t>
            </a:r>
            <a:r>
              <a:rPr lang="zh-CN" altLang="en-US" sz="2600" b="1" dirty="0">
                <a:latin typeface="Verdana" panose="020B0604030504040204" pitchFamily="34" charset="0"/>
              </a:rPr>
              <a:t>生成根结点</a:t>
            </a:r>
            <a:endParaRPr lang="zh-CN" altLang="en-US"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zh-CN" altLang="en-US" sz="2600" b="1" dirty="0">
                <a:latin typeface="Verdana" panose="020B0604030504040204" pitchFamily="34" charset="0"/>
              </a:rPr>
              <a:t>         </a:t>
            </a:r>
            <a:r>
              <a:rPr lang="en-US" altLang="zh-CN" sz="2600" b="1" dirty="0">
                <a:latin typeface="Verdana" panose="020B0604030504040204" pitchFamily="34" charset="0"/>
              </a:rPr>
              <a:t>T-&gt;lchild=CreatBiTree(); </a:t>
            </a:r>
            <a:r>
              <a:rPr lang="en-US" altLang="zh-CN" sz="2600" b="1" dirty="0">
                <a:latin typeface="Verdana" panose="020B0604030504040204" pitchFamily="34" charset="0"/>
                <a:sym typeface="Symbol" panose="05050102010706020507" pitchFamily="18" charset="2"/>
              </a:rPr>
              <a:t></a:t>
            </a:r>
            <a:r>
              <a:rPr lang="zh-CN" altLang="en-US" sz="2600" b="1" dirty="0">
                <a:latin typeface="Verdana" panose="020B0604030504040204" pitchFamily="34" charset="0"/>
              </a:rPr>
              <a:t>生成左子树</a:t>
            </a:r>
            <a:endParaRPr lang="zh-CN" altLang="en-US"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zh-CN" altLang="en-US" sz="2600" b="1" dirty="0">
                <a:latin typeface="Verdana" panose="020B0604030504040204" pitchFamily="34" charset="0"/>
              </a:rPr>
              <a:t>         </a:t>
            </a:r>
            <a:r>
              <a:rPr lang="en-US" altLang="zh-CN" sz="2600" b="1" dirty="0">
                <a:latin typeface="Verdana" panose="020B0604030504040204" pitchFamily="34" charset="0"/>
              </a:rPr>
              <a:t>T-&gt;rchild=CreatBiTree(); </a:t>
            </a:r>
            <a:r>
              <a:rPr lang="en-US" altLang="zh-CN" sz="2600" b="1" dirty="0">
                <a:latin typeface="Verdana" panose="020B0604030504040204" pitchFamily="34" charset="0"/>
                <a:sym typeface="Symbol" panose="05050102010706020507" pitchFamily="18" charset="2"/>
              </a:rPr>
              <a:t></a:t>
            </a:r>
            <a:r>
              <a:rPr lang="zh-CN" altLang="en-US" sz="2600" b="1" dirty="0">
                <a:latin typeface="Verdana" panose="020B0604030504040204" pitchFamily="34" charset="0"/>
              </a:rPr>
              <a:t>生成左子树</a:t>
            </a:r>
            <a:endParaRPr lang="zh-CN" altLang="en-US"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zh-CN" altLang="en-US" sz="2600" b="1" dirty="0">
                <a:latin typeface="Verdana" panose="020B0604030504040204" pitchFamily="34" charset="0"/>
              </a:rPr>
              <a:t>        </a:t>
            </a:r>
            <a:r>
              <a:rPr lang="en-US" altLang="zh-CN" sz="2600" b="1" dirty="0">
                <a:latin typeface="Verdana" panose="020B0604030504040204" pitchFamily="34" charset="0"/>
              </a:rPr>
              <a:t>}</a:t>
            </a:r>
            <a:r>
              <a:rPr lang="en-US" altLang="zh-CN" sz="2600" b="1" dirty="0">
                <a:latin typeface="Verdana" panose="020B0604030504040204" pitchFamily="34" charset="0"/>
                <a:sym typeface="Symbol" panose="05050102010706020507" pitchFamily="18" charset="2"/>
              </a:rPr>
              <a:t></a:t>
            </a:r>
            <a:r>
              <a:rPr lang="en-US" altLang="zh-CN" sz="2600" b="1" dirty="0">
                <a:latin typeface="Verdana" panose="020B0604030504040204" pitchFamily="34" charset="0"/>
              </a:rPr>
              <a:t> if</a:t>
            </a:r>
            <a:endParaRPr lang="en-US" altLang="zh-CN" sz="2600" b="1" dirty="0">
              <a:latin typeface="Verdana" panose="020B0604030504040204" pitchFamily="34" charset="0"/>
            </a:endParaRPr>
          </a:p>
          <a:p>
            <a:pPr indent="409575" algn="just"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return T;</a:t>
            </a:r>
            <a:endParaRPr lang="en-US" altLang="zh-CN" sz="2600" b="1" dirty="0">
              <a:latin typeface="Verdana" panose="020B0604030504040204" pitchFamily="34" charset="0"/>
            </a:endParaRPr>
          </a:p>
          <a:p>
            <a:pPr indent="409575" defTabSz="914400" eaLnBrk="0" hangingPunct="0">
              <a:buFont typeface="Arial" panose="020B0604020202020204" pitchFamily="34" charset="0"/>
              <a:tabLst>
                <a:tab pos="901700" algn="l"/>
              </a:tabLst>
            </a:pPr>
            <a:r>
              <a:rPr lang="en-US" altLang="zh-CN" sz="2600" b="1" dirty="0">
                <a:latin typeface="Verdana" panose="020B0604030504040204" pitchFamily="34" charset="0"/>
              </a:rPr>
              <a:t>   }</a:t>
            </a:r>
            <a:r>
              <a:rPr lang="en-US" altLang="zh-CN" sz="2600" b="1" dirty="0">
                <a:latin typeface="Verdana" panose="020B0604030504040204" pitchFamily="34" charset="0"/>
                <a:sym typeface="Symbol" panose="05050102010706020507" pitchFamily="18" charset="2"/>
              </a:rPr>
              <a:t></a:t>
            </a:r>
            <a:r>
              <a:rPr lang="en-US" altLang="zh-CN" sz="2600" b="1" dirty="0">
                <a:latin typeface="Verdana" panose="020B0604030504040204" pitchFamily="34" charset="0"/>
              </a:rPr>
              <a:t>  CreatBiTree </a:t>
            </a:r>
            <a:endParaRPr lang="en-US" altLang="zh-CN" sz="2600" b="1" dirty="0">
              <a:latin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二叉树的遍历</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80898" name="Rectangle 3"/>
          <p:cNvSpPr>
            <a:spLocks noGrp="1"/>
          </p:cNvSpPr>
          <p:nvPr>
            <p:ph type="body" idx="4294967295"/>
          </p:nvPr>
        </p:nvSpPr>
        <p:spPr>
          <a:xfrm>
            <a:off x="106363" y="1506538"/>
            <a:ext cx="3990975" cy="3881437"/>
          </a:xfrm>
        </p:spPr>
        <p:txBody>
          <a:bodyPr vert="horz" wrap="square" lIns="91440" tIns="45720" rIns="91440" bIns="45720" anchor="t" anchorCtr="0"/>
          <a:p>
            <a:pPr algn="just" eaLnBrk="1" hangingPunct="1">
              <a:lnSpc>
                <a:spcPct val="400000"/>
              </a:lnSpc>
              <a:spcBef>
                <a:spcPct val="0"/>
              </a:spcBef>
            </a:pPr>
            <a:r>
              <a:rPr lang="zh-CN" altLang="en-US" sz="2100" b="1" dirty="0">
                <a:solidFill>
                  <a:schemeClr val="folHlink"/>
                </a:solidFill>
                <a:ea typeface="幼圆" panose="02010509060101010101" pitchFamily="49" charset="-122"/>
              </a:rPr>
              <a:t>先</a:t>
            </a:r>
            <a:r>
              <a:rPr lang="en-US" altLang="zh-CN" sz="2100" b="1" dirty="0">
                <a:solidFill>
                  <a:schemeClr val="folHlink"/>
                </a:solidFill>
                <a:ea typeface="幼圆" panose="02010509060101010101" pitchFamily="49" charset="-122"/>
              </a:rPr>
              <a:t>(</a:t>
            </a:r>
            <a:r>
              <a:rPr lang="zh-CN" altLang="en-US" sz="2100" b="1" dirty="0">
                <a:solidFill>
                  <a:schemeClr val="folHlink"/>
                </a:solidFill>
                <a:ea typeface="幼圆" panose="02010509060101010101" pitchFamily="49" charset="-122"/>
              </a:rPr>
              <a:t>前</a:t>
            </a:r>
            <a:r>
              <a:rPr lang="en-US" altLang="zh-CN" sz="2100" b="1" dirty="0">
                <a:solidFill>
                  <a:schemeClr val="folHlink"/>
                </a:solidFill>
                <a:ea typeface="幼圆" panose="02010509060101010101" pitchFamily="49" charset="-122"/>
              </a:rPr>
              <a:t>)</a:t>
            </a:r>
            <a:r>
              <a:rPr lang="zh-CN" altLang="en-US" sz="2100" b="1" dirty="0">
                <a:solidFill>
                  <a:schemeClr val="folHlink"/>
                </a:solidFill>
                <a:ea typeface="幼圆" panose="02010509060101010101" pitchFamily="49" charset="-122"/>
              </a:rPr>
              <a:t>序遍历二叉树</a:t>
            </a:r>
            <a:endParaRPr lang="zh-CN" altLang="en-US" sz="2100" b="1" dirty="0">
              <a:solidFill>
                <a:schemeClr val="folHlink"/>
              </a:solidFill>
              <a:ea typeface="幼圆" panose="02010509060101010101" pitchFamily="49" charset="-122"/>
            </a:endParaRPr>
          </a:p>
          <a:p>
            <a:pPr algn="just" eaLnBrk="1" hangingPunct="1">
              <a:lnSpc>
                <a:spcPct val="400000"/>
              </a:lnSpc>
              <a:spcBef>
                <a:spcPct val="0"/>
              </a:spcBef>
            </a:pPr>
            <a:r>
              <a:rPr lang="zh-CN" altLang="en-US" sz="2100" b="1" dirty="0">
                <a:solidFill>
                  <a:schemeClr val="folHlink"/>
                </a:solidFill>
                <a:ea typeface="幼圆" panose="02010509060101010101" pitchFamily="49" charset="-122"/>
              </a:rPr>
              <a:t>中序遍历二叉树</a:t>
            </a:r>
            <a:endParaRPr lang="zh-CN" altLang="en-US" sz="2100" b="1" dirty="0">
              <a:solidFill>
                <a:schemeClr val="folHlink"/>
              </a:solidFill>
              <a:ea typeface="幼圆" panose="02010509060101010101" pitchFamily="49" charset="-122"/>
            </a:endParaRPr>
          </a:p>
          <a:p>
            <a:pPr algn="just" eaLnBrk="1" hangingPunct="1">
              <a:lnSpc>
                <a:spcPct val="400000"/>
              </a:lnSpc>
              <a:spcBef>
                <a:spcPct val="0"/>
              </a:spcBef>
            </a:pPr>
            <a:r>
              <a:rPr lang="zh-CN" altLang="en-US" sz="2100" b="1" dirty="0">
                <a:solidFill>
                  <a:schemeClr val="folHlink"/>
                </a:solidFill>
                <a:ea typeface="幼圆" panose="02010509060101010101" pitchFamily="49" charset="-122"/>
              </a:rPr>
              <a:t>后序遍历二叉树</a:t>
            </a:r>
            <a:endParaRPr lang="zh-CN" altLang="en-US" sz="2100" b="1" dirty="0">
              <a:solidFill>
                <a:schemeClr val="folHlink"/>
              </a:solidFill>
              <a:ea typeface="幼圆" panose="02010509060101010101" pitchFamily="49" charset="-122"/>
            </a:endParaRPr>
          </a:p>
        </p:txBody>
      </p:sp>
      <p:grpSp>
        <p:nvGrpSpPr>
          <p:cNvPr id="2" name="Group 14"/>
          <p:cNvGrpSpPr/>
          <p:nvPr/>
        </p:nvGrpSpPr>
        <p:grpSpPr>
          <a:xfrm>
            <a:off x="3419475" y="1700213"/>
            <a:ext cx="3225800" cy="1460500"/>
            <a:chOff x="2768" y="1104"/>
            <a:chExt cx="2032" cy="920"/>
          </a:xfrm>
        </p:grpSpPr>
        <p:sp>
          <p:nvSpPr>
            <p:cNvPr id="80900" name="AutoShape 4"/>
            <p:cNvSpPr/>
            <p:nvPr/>
          </p:nvSpPr>
          <p:spPr>
            <a:xfrm>
              <a:off x="2768" y="1264"/>
              <a:ext cx="48" cy="624"/>
            </a:xfrm>
            <a:prstGeom prst="leftBrace">
              <a:avLst>
                <a:gd name="adj1" fmla="val 107972"/>
                <a:gd name="adj2" fmla="val 50000"/>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80901" name="Text Box 5"/>
            <p:cNvSpPr txBox="1"/>
            <p:nvPr/>
          </p:nvSpPr>
          <p:spPr>
            <a:xfrm>
              <a:off x="2832" y="1104"/>
              <a:ext cx="1968" cy="920"/>
            </a:xfrm>
            <a:prstGeom prst="rect">
              <a:avLst/>
            </a:prstGeom>
            <a:noFill/>
            <a:ln w="9525">
              <a:noFill/>
            </a:ln>
          </p:spPr>
          <p:txBody>
            <a:bodyPr anchor="t" anchorCtr="0">
              <a:spAutoFit/>
            </a:bodyPr>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先</a:t>
              </a:r>
              <a:r>
                <a:rPr lang="en-US" altLang="zh-CN" b="1" dirty="0">
                  <a:latin typeface="Times New Roman" panose="02020603050405020304" pitchFamily="18" charset="0"/>
                </a:rPr>
                <a:t>(</a:t>
              </a:r>
              <a:r>
                <a:rPr lang="zh-CN" altLang="en-US" b="1" dirty="0">
                  <a:latin typeface="Times New Roman" panose="02020603050405020304" pitchFamily="18" charset="0"/>
                </a:rPr>
                <a:t>前</a:t>
              </a:r>
              <a:r>
                <a:rPr lang="en-US" altLang="zh-CN" b="1" dirty="0">
                  <a:latin typeface="Times New Roman" panose="02020603050405020304" pitchFamily="18" charset="0"/>
                </a:rPr>
                <a:t>)</a:t>
              </a:r>
              <a:r>
                <a:rPr lang="zh-CN" altLang="en-US" b="1" dirty="0">
                  <a:latin typeface="Times New Roman" panose="02020603050405020304" pitchFamily="18" charset="0"/>
                </a:rPr>
                <a:t>序遍历左子树；</a:t>
              </a:r>
              <a:endParaRPr lang="zh-CN" altLang="en-US" b="1" dirty="0">
                <a:latin typeface="Times New Roman" panose="02020603050405020304" pitchFamily="18" charset="0"/>
              </a:endParaRPr>
            </a:p>
            <a:p>
              <a:pPr>
                <a:lnSpc>
                  <a:spcPct val="110000"/>
                </a:lnSpc>
                <a:spcBef>
                  <a:spcPct val="10000"/>
                </a:spcBef>
                <a:spcAft>
                  <a:spcPct val="10000"/>
                </a:spcAft>
                <a:buFont typeface="Arial" panose="020B0604020202020204" pitchFamily="34" charset="0"/>
              </a:pPr>
              <a:r>
                <a:rPr lang="zh-CN" altLang="en-US" b="1" dirty="0">
                  <a:latin typeface="宋体" panose="02010600030101010101" pitchFamily="2" charset="-122"/>
                </a:rPr>
                <a:t>先</a:t>
              </a:r>
              <a:r>
                <a:rPr lang="en-US" altLang="zh-CN" b="1" dirty="0">
                  <a:latin typeface="宋体" panose="02010600030101010101" pitchFamily="2" charset="-122"/>
                </a:rPr>
                <a:t>(</a:t>
              </a:r>
              <a:r>
                <a:rPr lang="zh-CN" altLang="en-US" b="1" dirty="0">
                  <a:latin typeface="宋体" panose="02010600030101010101" pitchFamily="2" charset="-122"/>
                </a:rPr>
                <a:t>前</a:t>
              </a:r>
              <a:r>
                <a:rPr lang="en-US" altLang="zh-CN" b="1" dirty="0">
                  <a:latin typeface="宋体" panose="02010600030101010101" pitchFamily="2" charset="-122"/>
                </a:rPr>
                <a:t>)</a:t>
              </a:r>
              <a:r>
                <a:rPr lang="zh-CN" altLang="en-US" b="1" dirty="0">
                  <a:latin typeface="宋体" panose="02010600030101010101" pitchFamily="2" charset="-122"/>
                </a:rPr>
                <a:t>序遍历右子树；</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grpSp>
      <p:grpSp>
        <p:nvGrpSpPr>
          <p:cNvPr id="3" name="Group 15"/>
          <p:cNvGrpSpPr/>
          <p:nvPr/>
        </p:nvGrpSpPr>
        <p:grpSpPr>
          <a:xfrm>
            <a:off x="3419475" y="3284538"/>
            <a:ext cx="3200400" cy="1443037"/>
            <a:chOff x="2784" y="1971"/>
            <a:chExt cx="2016" cy="909"/>
          </a:xfrm>
        </p:grpSpPr>
        <p:sp>
          <p:nvSpPr>
            <p:cNvPr id="80903" name="AutoShape 8"/>
            <p:cNvSpPr/>
            <p:nvPr/>
          </p:nvSpPr>
          <p:spPr>
            <a:xfrm>
              <a:off x="2784" y="2131"/>
              <a:ext cx="48" cy="624"/>
            </a:xfrm>
            <a:prstGeom prst="leftBrace">
              <a:avLst>
                <a:gd name="adj1" fmla="val 107972"/>
                <a:gd name="adj2" fmla="val 50000"/>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80904" name="Text Box 9"/>
            <p:cNvSpPr txBox="1"/>
            <p:nvPr/>
          </p:nvSpPr>
          <p:spPr>
            <a:xfrm>
              <a:off x="2832" y="1971"/>
              <a:ext cx="1968" cy="909"/>
            </a:xfrm>
            <a:prstGeom prst="rect">
              <a:avLst/>
            </a:prstGeom>
            <a:noFill/>
            <a:ln w="9525">
              <a:noFill/>
            </a:ln>
          </p:spPr>
          <p:txBody>
            <a:bodyPr anchor="t" anchorCtr="0">
              <a:spAutoFit/>
            </a:bodyPr>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中序遍历左子树；</a:t>
              </a:r>
              <a:endParaRPr lang="zh-CN" altLang="en-US" b="1" dirty="0">
                <a:latin typeface="Times New Roman" panose="02020603050405020304" pitchFamily="18" charset="0"/>
              </a:endParaRPr>
            </a:p>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a:p>
              <a:pPr algn="just">
                <a:lnSpc>
                  <a:spcPct val="110000"/>
                </a:lnSpc>
                <a:spcBef>
                  <a:spcPct val="10000"/>
                </a:spcBef>
                <a:spcAft>
                  <a:spcPct val="10000"/>
                </a:spcAft>
                <a:buFont typeface="Arial" panose="020B0604020202020204" pitchFamily="34" charset="0"/>
              </a:pPr>
              <a:r>
                <a:rPr lang="zh-CN" altLang="en-US" b="1" dirty="0">
                  <a:latin typeface="宋体" panose="02010600030101010101" pitchFamily="2" charset="-122"/>
                </a:rPr>
                <a:t>中序遍历右子树；</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grpSp>
      <p:grpSp>
        <p:nvGrpSpPr>
          <p:cNvPr id="4" name="Group 16"/>
          <p:cNvGrpSpPr/>
          <p:nvPr/>
        </p:nvGrpSpPr>
        <p:grpSpPr>
          <a:xfrm>
            <a:off x="3419475" y="4724400"/>
            <a:ext cx="3225800" cy="1443038"/>
            <a:chOff x="2768" y="2931"/>
            <a:chExt cx="2032" cy="909"/>
          </a:xfrm>
        </p:grpSpPr>
        <p:sp>
          <p:nvSpPr>
            <p:cNvPr id="80906" name="AutoShape 12"/>
            <p:cNvSpPr/>
            <p:nvPr/>
          </p:nvSpPr>
          <p:spPr>
            <a:xfrm>
              <a:off x="2768" y="3091"/>
              <a:ext cx="48" cy="624"/>
            </a:xfrm>
            <a:prstGeom prst="leftBrace">
              <a:avLst>
                <a:gd name="adj1" fmla="val 107972"/>
                <a:gd name="adj2" fmla="val 50000"/>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80907" name="Text Box 13"/>
            <p:cNvSpPr txBox="1"/>
            <p:nvPr/>
          </p:nvSpPr>
          <p:spPr>
            <a:xfrm>
              <a:off x="2832" y="2931"/>
              <a:ext cx="1968" cy="909"/>
            </a:xfrm>
            <a:prstGeom prst="rect">
              <a:avLst/>
            </a:prstGeom>
            <a:noFill/>
            <a:ln w="9525">
              <a:noFill/>
            </a:ln>
          </p:spPr>
          <p:txBody>
            <a:bodyPr anchor="t" anchorCtr="0">
              <a:spAutoFit/>
            </a:bodyPr>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后序遍历左子树；</a:t>
              </a:r>
              <a:endParaRPr lang="zh-CN" altLang="en-US" b="1" dirty="0">
                <a:latin typeface="Times New Roman" panose="02020603050405020304" pitchFamily="18" charset="0"/>
              </a:endParaRPr>
            </a:p>
            <a:p>
              <a:pPr algn="just">
                <a:lnSpc>
                  <a:spcPct val="110000"/>
                </a:lnSpc>
                <a:spcBef>
                  <a:spcPct val="10000"/>
                </a:spcBef>
                <a:spcAft>
                  <a:spcPct val="10000"/>
                </a:spcAft>
                <a:buFont typeface="Arial" panose="020B0604020202020204" pitchFamily="34" charset="0"/>
              </a:pPr>
              <a:r>
                <a:rPr lang="zh-CN" altLang="en-US" b="1" dirty="0">
                  <a:latin typeface="宋体" panose="02010600030101010101" pitchFamily="2" charset="-122"/>
                </a:rPr>
                <a:t>后序遍历右子树；</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algn="just">
                <a:lnSpc>
                  <a:spcPct val="110000"/>
                </a:lnSpc>
                <a:spcBef>
                  <a:spcPct val="10000"/>
                </a:spcBef>
                <a:spcAft>
                  <a:spcPct val="10000"/>
                </a:spcAft>
                <a:buFont typeface="Arial" panose="020B0604020202020204" pitchFamily="34" charset="0"/>
              </a:pPr>
              <a:r>
                <a:rPr lang="zh-CN" altLang="en-US" b="1" dirty="0">
                  <a:latin typeface="Times New Roman" panose="02020603050405020304" pitchFamily="18" charset="0"/>
                </a:rPr>
                <a:t>访问根结点；</a:t>
              </a:r>
              <a:endParaRPr lang="zh-CN" altLang="en-US" b="1" dirty="0">
                <a:latin typeface="Times New Roman" panose="02020603050405020304" pitchFamily="18" charset="0"/>
              </a:endParaRPr>
            </a:p>
          </p:txBody>
        </p:sp>
      </p:grpSp>
      <p:grpSp>
        <p:nvGrpSpPr>
          <p:cNvPr id="5" name="Group 17"/>
          <p:cNvGrpSpPr/>
          <p:nvPr/>
        </p:nvGrpSpPr>
        <p:grpSpPr>
          <a:xfrm>
            <a:off x="6423025" y="1412875"/>
            <a:ext cx="2290763" cy="2525713"/>
            <a:chOff x="3849" y="2773"/>
            <a:chExt cx="1443" cy="1591"/>
          </a:xfrm>
        </p:grpSpPr>
        <p:grpSp>
          <p:nvGrpSpPr>
            <p:cNvPr id="80909" name="Group 18"/>
            <p:cNvGrpSpPr/>
            <p:nvPr/>
          </p:nvGrpSpPr>
          <p:grpSpPr>
            <a:xfrm>
              <a:off x="4290" y="2773"/>
              <a:ext cx="1002" cy="844"/>
              <a:chOff x="4290" y="2773"/>
              <a:chExt cx="1002" cy="844"/>
            </a:xfrm>
          </p:grpSpPr>
          <p:sp>
            <p:nvSpPr>
              <p:cNvPr id="80910" name="Oval 19"/>
              <p:cNvSpPr/>
              <p:nvPr/>
            </p:nvSpPr>
            <p:spPr>
              <a:xfrm>
                <a:off x="4614" y="2773"/>
                <a:ext cx="290" cy="292"/>
              </a:xfrm>
              <a:prstGeom prst="ellipse">
                <a:avLst/>
              </a:prstGeom>
              <a:noFill/>
              <a:ln w="2857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660066"/>
                    </a:solidFill>
                    <a:latin typeface="隶书" panose="02010509060101010101" pitchFamily="49" charset="-122"/>
                    <a:ea typeface="隶书" panose="02010509060101010101" pitchFamily="49" charset="-122"/>
                  </a:rPr>
                  <a:t>D</a:t>
                </a:r>
                <a:endParaRPr lang="en-US" altLang="zh-CN" sz="2000" b="1" dirty="0">
                  <a:solidFill>
                    <a:srgbClr val="660066"/>
                  </a:solidFill>
                  <a:latin typeface="隶书" panose="02010509060101010101" pitchFamily="49" charset="-122"/>
                  <a:ea typeface="隶书" panose="02010509060101010101" pitchFamily="49" charset="-122"/>
                </a:endParaRPr>
              </a:p>
            </p:txBody>
          </p:sp>
          <p:sp>
            <p:nvSpPr>
              <p:cNvPr id="80911" name="Oval 20"/>
              <p:cNvSpPr/>
              <p:nvPr/>
            </p:nvSpPr>
            <p:spPr>
              <a:xfrm>
                <a:off x="4290" y="3325"/>
                <a:ext cx="290" cy="292"/>
              </a:xfrm>
              <a:prstGeom prst="ellipse">
                <a:avLst/>
              </a:prstGeom>
              <a:noFill/>
              <a:ln w="2857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660066"/>
                    </a:solidFill>
                    <a:latin typeface="隶书" panose="02010509060101010101" pitchFamily="49" charset="-122"/>
                    <a:ea typeface="隶书" panose="02010509060101010101" pitchFamily="49" charset="-122"/>
                  </a:rPr>
                  <a:t>L</a:t>
                </a:r>
                <a:endParaRPr lang="en-US" altLang="zh-CN" sz="2000" b="1" dirty="0">
                  <a:solidFill>
                    <a:srgbClr val="660066"/>
                  </a:solidFill>
                  <a:latin typeface="隶书" panose="02010509060101010101" pitchFamily="49" charset="-122"/>
                  <a:ea typeface="隶书" panose="02010509060101010101" pitchFamily="49" charset="-122"/>
                </a:endParaRPr>
              </a:p>
            </p:txBody>
          </p:sp>
          <p:sp>
            <p:nvSpPr>
              <p:cNvPr id="80912" name="Oval 21"/>
              <p:cNvSpPr/>
              <p:nvPr/>
            </p:nvSpPr>
            <p:spPr>
              <a:xfrm>
                <a:off x="5002" y="3325"/>
                <a:ext cx="290" cy="292"/>
              </a:xfrm>
              <a:prstGeom prst="ellipse">
                <a:avLst/>
              </a:prstGeom>
              <a:noFill/>
              <a:ln w="2857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660066"/>
                    </a:solidFill>
                    <a:latin typeface="隶书" panose="02010509060101010101" pitchFamily="49" charset="-122"/>
                    <a:ea typeface="隶书" panose="02010509060101010101" pitchFamily="49" charset="-122"/>
                  </a:rPr>
                  <a:t>R</a:t>
                </a:r>
                <a:endParaRPr lang="en-US" altLang="zh-CN" sz="2000" b="1" dirty="0">
                  <a:solidFill>
                    <a:srgbClr val="660066"/>
                  </a:solidFill>
                  <a:latin typeface="隶书" panose="02010509060101010101" pitchFamily="49" charset="-122"/>
                  <a:ea typeface="隶书" panose="02010509060101010101" pitchFamily="49" charset="-122"/>
                </a:endParaRPr>
              </a:p>
            </p:txBody>
          </p:sp>
          <p:sp>
            <p:nvSpPr>
              <p:cNvPr id="80913" name="Line 22"/>
              <p:cNvSpPr/>
              <p:nvPr/>
            </p:nvSpPr>
            <p:spPr>
              <a:xfrm flipH="1">
                <a:off x="4512" y="3044"/>
                <a:ext cx="200" cy="300"/>
              </a:xfrm>
              <a:prstGeom prst="line">
                <a:avLst/>
              </a:prstGeom>
              <a:ln w="28575" cap="flat" cmpd="sng">
                <a:solidFill>
                  <a:schemeClr val="hlink"/>
                </a:solidFill>
                <a:prstDash val="solid"/>
                <a:round/>
                <a:headEnd type="none" w="med" len="med"/>
                <a:tailEnd type="none" w="med" len="med"/>
              </a:ln>
            </p:spPr>
          </p:sp>
          <p:sp>
            <p:nvSpPr>
              <p:cNvPr id="80914" name="Line 23"/>
              <p:cNvSpPr/>
              <p:nvPr/>
            </p:nvSpPr>
            <p:spPr>
              <a:xfrm>
                <a:off x="4845" y="3033"/>
                <a:ext cx="289" cy="289"/>
              </a:xfrm>
              <a:prstGeom prst="line">
                <a:avLst/>
              </a:prstGeom>
              <a:ln w="28575" cap="flat" cmpd="sng">
                <a:solidFill>
                  <a:schemeClr val="hlink"/>
                </a:solidFill>
                <a:prstDash val="solid"/>
                <a:round/>
                <a:headEnd type="none" w="med" len="med"/>
                <a:tailEnd type="none" w="med" len="med"/>
              </a:ln>
            </p:spPr>
          </p:sp>
        </p:grpSp>
        <p:sp>
          <p:nvSpPr>
            <p:cNvPr id="80915" name="AutoShape 24"/>
            <p:cNvSpPr/>
            <p:nvPr/>
          </p:nvSpPr>
          <p:spPr>
            <a:xfrm>
              <a:off x="3849" y="3828"/>
              <a:ext cx="1393" cy="536"/>
            </a:xfrm>
            <a:prstGeom prst="wedgeRectCallout">
              <a:avLst>
                <a:gd name="adj1" fmla="val 14056"/>
                <a:gd name="adj2" fmla="val -129241"/>
              </a:avLst>
            </a:prstGeom>
            <a:noFill/>
            <a:ln w="28575" cap="flat" cmpd="sng">
              <a:solidFill>
                <a:schemeClr val="hlink"/>
              </a:solidFill>
              <a:prstDash val="solid"/>
              <a:miter/>
              <a:headEnd type="none" w="med" len="med"/>
              <a:tailEnd type="none" w="med" len="med"/>
            </a:ln>
          </p:spPr>
          <p:txBody>
            <a:bodyPr wrap="none" anchor="ctr" anchorCtr="0">
              <a:spAutoFit/>
            </a:bodyPr>
            <a:p>
              <a:pPr algn="ctr">
                <a:buFont typeface="Arial" panose="020B0604020202020204" pitchFamily="34" charset="0"/>
              </a:pPr>
              <a:r>
                <a:rPr lang="en-US" altLang="zh-CN" b="1" dirty="0">
                  <a:solidFill>
                    <a:srgbClr val="660066"/>
                  </a:solidFill>
                  <a:latin typeface="隶书" panose="02010509060101010101" pitchFamily="49" charset="-122"/>
                  <a:ea typeface="隶书" panose="02010509060101010101" pitchFamily="49" charset="-122"/>
                </a:rPr>
                <a:t>LDR</a:t>
              </a:r>
              <a:r>
                <a:rPr lang="zh-CN" altLang="en-US" b="1" dirty="0">
                  <a:solidFill>
                    <a:srgbClr val="660066"/>
                  </a:solidFill>
                  <a:latin typeface="隶书" panose="02010509060101010101" pitchFamily="49" charset="-122"/>
                  <a:ea typeface="隶书" panose="02010509060101010101" pitchFamily="49" charset="-122"/>
                </a:rPr>
                <a:t>、</a:t>
              </a:r>
              <a:r>
                <a:rPr lang="en-US" altLang="zh-CN" b="1" dirty="0">
                  <a:solidFill>
                    <a:srgbClr val="660066"/>
                  </a:solidFill>
                  <a:latin typeface="隶书" panose="02010509060101010101" pitchFamily="49" charset="-122"/>
                  <a:ea typeface="隶书" panose="02010509060101010101" pitchFamily="49" charset="-122"/>
                </a:rPr>
                <a:t>LRD</a:t>
              </a:r>
              <a:r>
                <a:rPr lang="zh-CN" altLang="en-US" b="1" dirty="0">
                  <a:solidFill>
                    <a:srgbClr val="660066"/>
                  </a:solidFill>
                  <a:latin typeface="隶书" panose="02010509060101010101" pitchFamily="49" charset="-122"/>
                  <a:ea typeface="隶书" panose="02010509060101010101" pitchFamily="49" charset="-122"/>
                </a:rPr>
                <a:t>、</a:t>
              </a:r>
              <a:r>
                <a:rPr lang="en-US" altLang="zh-CN" b="1" dirty="0">
                  <a:solidFill>
                    <a:srgbClr val="660066"/>
                  </a:solidFill>
                  <a:latin typeface="隶书" panose="02010509060101010101" pitchFamily="49" charset="-122"/>
                  <a:ea typeface="隶书" panose="02010509060101010101" pitchFamily="49" charset="-122"/>
                </a:rPr>
                <a:t>DLR</a:t>
              </a:r>
              <a:endParaRPr lang="en-US" altLang="zh-CN" b="1" dirty="0">
                <a:solidFill>
                  <a:srgbClr val="660066"/>
                </a:solidFill>
                <a:latin typeface="隶书" panose="02010509060101010101" pitchFamily="49" charset="-122"/>
                <a:ea typeface="隶书" panose="02010509060101010101" pitchFamily="49" charset="-122"/>
              </a:endParaRPr>
            </a:p>
            <a:p>
              <a:pPr algn="ctr">
                <a:buFont typeface="Arial" panose="020B0604020202020204" pitchFamily="34" charset="0"/>
              </a:pPr>
              <a:r>
                <a:rPr lang="en-US" altLang="zh-CN" b="1" dirty="0">
                  <a:solidFill>
                    <a:srgbClr val="660066"/>
                  </a:solidFill>
                  <a:latin typeface="隶书" panose="02010509060101010101" pitchFamily="49" charset="-122"/>
                  <a:ea typeface="隶书" panose="02010509060101010101" pitchFamily="49" charset="-122"/>
                </a:rPr>
                <a:t>RDL</a:t>
              </a:r>
              <a:r>
                <a:rPr lang="zh-CN" altLang="en-US" b="1" dirty="0">
                  <a:solidFill>
                    <a:srgbClr val="660066"/>
                  </a:solidFill>
                  <a:latin typeface="隶书" panose="02010509060101010101" pitchFamily="49" charset="-122"/>
                  <a:ea typeface="隶书" panose="02010509060101010101" pitchFamily="49" charset="-122"/>
                </a:rPr>
                <a:t>、</a:t>
              </a:r>
              <a:r>
                <a:rPr lang="en-US" altLang="zh-CN" b="1" dirty="0">
                  <a:solidFill>
                    <a:srgbClr val="660066"/>
                  </a:solidFill>
                  <a:latin typeface="隶书" panose="02010509060101010101" pitchFamily="49" charset="-122"/>
                  <a:ea typeface="隶书" panose="02010509060101010101" pitchFamily="49" charset="-122"/>
                </a:rPr>
                <a:t>RLD</a:t>
              </a:r>
              <a:r>
                <a:rPr lang="zh-CN" altLang="en-US" b="1" dirty="0">
                  <a:solidFill>
                    <a:srgbClr val="660066"/>
                  </a:solidFill>
                  <a:latin typeface="隶书" panose="02010509060101010101" pitchFamily="49" charset="-122"/>
                  <a:ea typeface="隶书" panose="02010509060101010101" pitchFamily="49" charset="-122"/>
                </a:rPr>
                <a:t>、</a:t>
              </a:r>
              <a:r>
                <a:rPr lang="en-US" altLang="zh-CN" b="1" dirty="0">
                  <a:solidFill>
                    <a:srgbClr val="660066"/>
                  </a:solidFill>
                  <a:latin typeface="隶书" panose="02010509060101010101" pitchFamily="49" charset="-122"/>
                  <a:ea typeface="隶书" panose="02010509060101010101" pitchFamily="49" charset="-122"/>
                </a:rPr>
                <a:t>DRL</a:t>
              </a:r>
              <a:endParaRPr lang="en-US" altLang="zh-CN" b="1" dirty="0">
                <a:solidFill>
                  <a:srgbClr val="660066"/>
                </a:solidFill>
                <a:latin typeface="隶书" panose="02010509060101010101" pitchFamily="49" charset="-122"/>
                <a:ea typeface="隶书" panose="02010509060101010101" pitchFamily="49" charset="-122"/>
              </a:endParaRPr>
            </a:p>
          </p:txBody>
        </p:sp>
      </p:grpSp>
      <p:sp>
        <p:nvSpPr>
          <p:cNvPr id="80916" name="Text Box 25"/>
          <p:cNvSpPr txBox="1"/>
          <p:nvPr/>
        </p:nvSpPr>
        <p:spPr>
          <a:xfrm>
            <a:off x="900113" y="1125538"/>
            <a:ext cx="5327650" cy="457200"/>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solidFill>
                  <a:srgbClr val="006600"/>
                </a:solidFill>
                <a:latin typeface="Times New Roman" panose="02020603050405020304" pitchFamily="18" charset="0"/>
              </a:rPr>
              <a:t>若二叉树为空，则空操作，否则：</a:t>
            </a:r>
            <a:endParaRPr lang="zh-CN" altLang="en-US" b="1" dirty="0">
              <a:solidFill>
                <a:srgbClr val="00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5" name="Group 2"/>
          <p:cNvGrpSpPr/>
          <p:nvPr/>
        </p:nvGrpSpPr>
        <p:grpSpPr>
          <a:xfrm>
            <a:off x="611188" y="1773238"/>
            <a:ext cx="3060700" cy="2362200"/>
            <a:chOff x="492" y="384"/>
            <a:chExt cx="1928" cy="1488"/>
          </a:xfrm>
        </p:grpSpPr>
        <p:sp>
          <p:nvSpPr>
            <p:cNvPr id="82946" name="Oval 3"/>
            <p:cNvSpPr/>
            <p:nvPr/>
          </p:nvSpPr>
          <p:spPr>
            <a:xfrm>
              <a:off x="1212" y="38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660066"/>
                  </a:solidFill>
                  <a:latin typeface="Times New Roman" panose="02020603050405020304" pitchFamily="18" charset="0"/>
                </a:rPr>
                <a:t>A</a:t>
              </a:r>
              <a:endParaRPr lang="en-US" altLang="zh-CN" b="1" dirty="0">
                <a:solidFill>
                  <a:srgbClr val="660066"/>
                </a:solidFill>
                <a:latin typeface="Times New Roman" panose="02020603050405020304" pitchFamily="18" charset="0"/>
              </a:endParaRPr>
            </a:p>
          </p:txBody>
        </p:sp>
        <p:sp>
          <p:nvSpPr>
            <p:cNvPr id="82947" name="Oval 4"/>
            <p:cNvSpPr/>
            <p:nvPr/>
          </p:nvSpPr>
          <p:spPr>
            <a:xfrm>
              <a:off x="1164" y="1488"/>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660066"/>
                  </a:solidFill>
                  <a:latin typeface="Times New Roman" panose="02020603050405020304" pitchFamily="18" charset="0"/>
                </a:rPr>
                <a:t>D</a:t>
              </a:r>
              <a:endParaRPr lang="en-US" altLang="zh-CN" b="1" dirty="0">
                <a:solidFill>
                  <a:srgbClr val="660066"/>
                </a:solidFill>
                <a:latin typeface="Times New Roman" panose="02020603050405020304" pitchFamily="18" charset="0"/>
              </a:endParaRPr>
            </a:p>
          </p:txBody>
        </p:sp>
        <p:sp>
          <p:nvSpPr>
            <p:cNvPr id="82948" name="Oval 5"/>
            <p:cNvSpPr/>
            <p:nvPr/>
          </p:nvSpPr>
          <p:spPr>
            <a:xfrm>
              <a:off x="492" y="110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660066"/>
                  </a:solidFill>
                  <a:latin typeface="Times New Roman" panose="02020603050405020304" pitchFamily="18" charset="0"/>
                </a:rPr>
                <a:t>B</a:t>
              </a:r>
              <a:endParaRPr lang="en-US" altLang="zh-CN" b="1" dirty="0">
                <a:solidFill>
                  <a:srgbClr val="660066"/>
                </a:solidFill>
                <a:latin typeface="Times New Roman" panose="02020603050405020304" pitchFamily="18" charset="0"/>
              </a:endParaRPr>
            </a:p>
          </p:txBody>
        </p:sp>
        <p:sp>
          <p:nvSpPr>
            <p:cNvPr id="82949" name="Oval 6"/>
            <p:cNvSpPr/>
            <p:nvPr/>
          </p:nvSpPr>
          <p:spPr>
            <a:xfrm>
              <a:off x="2036" y="106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660066"/>
                  </a:solidFill>
                  <a:latin typeface="Times New Roman" panose="02020603050405020304" pitchFamily="18" charset="0"/>
                </a:rPr>
                <a:t>C</a:t>
              </a:r>
              <a:endParaRPr lang="en-US" altLang="zh-CN" b="1" dirty="0">
                <a:solidFill>
                  <a:srgbClr val="660066"/>
                </a:solidFill>
                <a:latin typeface="Times New Roman" panose="02020603050405020304" pitchFamily="18" charset="0"/>
              </a:endParaRPr>
            </a:p>
          </p:txBody>
        </p:sp>
        <p:sp>
          <p:nvSpPr>
            <p:cNvPr id="82950" name="Line 7"/>
            <p:cNvSpPr/>
            <p:nvPr/>
          </p:nvSpPr>
          <p:spPr>
            <a:xfrm flipH="1">
              <a:off x="780" y="720"/>
              <a:ext cx="480" cy="432"/>
            </a:xfrm>
            <a:prstGeom prst="line">
              <a:avLst/>
            </a:prstGeom>
            <a:ln w="19050" cap="flat" cmpd="sng">
              <a:solidFill>
                <a:schemeClr val="tx1"/>
              </a:solidFill>
              <a:prstDash val="solid"/>
              <a:round/>
              <a:headEnd type="none" w="med" len="med"/>
              <a:tailEnd type="none" w="med" len="med"/>
            </a:ln>
          </p:spPr>
        </p:sp>
        <p:sp>
          <p:nvSpPr>
            <p:cNvPr id="82951" name="Line 8"/>
            <p:cNvSpPr/>
            <p:nvPr/>
          </p:nvSpPr>
          <p:spPr>
            <a:xfrm>
              <a:off x="1548" y="720"/>
              <a:ext cx="576" cy="384"/>
            </a:xfrm>
            <a:prstGeom prst="line">
              <a:avLst/>
            </a:prstGeom>
            <a:ln w="19050" cap="flat" cmpd="sng">
              <a:solidFill>
                <a:srgbClr val="FF6600"/>
              </a:solidFill>
              <a:prstDash val="solid"/>
              <a:round/>
              <a:headEnd type="none" w="med" len="med"/>
              <a:tailEnd type="none" w="med" len="med"/>
            </a:ln>
          </p:spPr>
        </p:sp>
        <p:sp>
          <p:nvSpPr>
            <p:cNvPr id="82952" name="Line 9"/>
            <p:cNvSpPr/>
            <p:nvPr/>
          </p:nvSpPr>
          <p:spPr>
            <a:xfrm>
              <a:off x="876" y="1392"/>
              <a:ext cx="336" cy="192"/>
            </a:xfrm>
            <a:prstGeom prst="line">
              <a:avLst/>
            </a:prstGeom>
            <a:ln w="19050" cap="flat" cmpd="sng">
              <a:solidFill>
                <a:srgbClr val="FF6600"/>
              </a:solidFill>
              <a:prstDash val="solid"/>
              <a:round/>
              <a:headEnd type="none" w="med" len="med"/>
              <a:tailEnd type="none" w="med" len="med"/>
            </a:ln>
          </p:spPr>
        </p:sp>
      </p:grpSp>
      <p:sp>
        <p:nvSpPr>
          <p:cNvPr id="82953" name="Rectangle 10"/>
          <p:cNvSpPr/>
          <p:nvPr/>
        </p:nvSpPr>
        <p:spPr>
          <a:xfrm>
            <a:off x="4572000" y="1484313"/>
            <a:ext cx="2667000" cy="4572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D           L            R</a:t>
            </a:r>
            <a:endParaRPr lang="en-US" altLang="zh-CN" b="1" dirty="0">
              <a:solidFill>
                <a:srgbClr val="FFCC00"/>
              </a:solidFill>
              <a:latin typeface="Times New Roman" panose="02020603050405020304" pitchFamily="18" charset="0"/>
            </a:endParaRPr>
          </a:p>
        </p:txBody>
      </p:sp>
      <p:grpSp>
        <p:nvGrpSpPr>
          <p:cNvPr id="3" name="Group 11"/>
          <p:cNvGrpSpPr/>
          <p:nvPr/>
        </p:nvGrpSpPr>
        <p:grpSpPr>
          <a:xfrm>
            <a:off x="4572000" y="1865313"/>
            <a:ext cx="457200" cy="1066800"/>
            <a:chOff x="2880" y="1248"/>
            <a:chExt cx="288" cy="672"/>
          </a:xfrm>
        </p:grpSpPr>
        <p:sp>
          <p:nvSpPr>
            <p:cNvPr id="82955" name="Line 12"/>
            <p:cNvSpPr/>
            <p:nvPr/>
          </p:nvSpPr>
          <p:spPr>
            <a:xfrm>
              <a:off x="3024" y="1248"/>
              <a:ext cx="0" cy="432"/>
            </a:xfrm>
            <a:prstGeom prst="line">
              <a:avLst/>
            </a:prstGeom>
            <a:ln w="19050" cap="flat" cmpd="sng">
              <a:solidFill>
                <a:srgbClr val="FF6600"/>
              </a:solidFill>
              <a:prstDash val="solid"/>
              <a:round/>
              <a:headEnd type="none" w="med" len="med"/>
              <a:tailEnd type="triangle" w="med" len="med"/>
            </a:ln>
          </p:spPr>
        </p:sp>
        <p:sp>
          <p:nvSpPr>
            <p:cNvPr id="82956" name="Oval 13"/>
            <p:cNvSpPr/>
            <p:nvPr/>
          </p:nvSpPr>
          <p:spPr>
            <a:xfrm>
              <a:off x="2880" y="1680"/>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grpSp>
      <p:sp>
        <p:nvSpPr>
          <p:cNvPr id="82957" name="Line 14"/>
          <p:cNvSpPr/>
          <p:nvPr/>
        </p:nvSpPr>
        <p:spPr>
          <a:xfrm>
            <a:off x="5867400" y="1865313"/>
            <a:ext cx="0" cy="685800"/>
          </a:xfrm>
          <a:prstGeom prst="line">
            <a:avLst/>
          </a:prstGeom>
          <a:ln w="19050" cap="flat" cmpd="sng">
            <a:solidFill>
              <a:schemeClr val="accent2"/>
            </a:solidFill>
            <a:prstDash val="solid"/>
            <a:round/>
            <a:headEnd type="none" w="med" len="med"/>
            <a:tailEnd type="triangle" w="med" len="med"/>
          </a:ln>
        </p:spPr>
      </p:sp>
      <p:grpSp>
        <p:nvGrpSpPr>
          <p:cNvPr id="82958" name="Group 15"/>
          <p:cNvGrpSpPr/>
          <p:nvPr/>
        </p:nvGrpSpPr>
        <p:grpSpPr>
          <a:xfrm>
            <a:off x="5410200" y="2551113"/>
            <a:ext cx="914400" cy="381000"/>
            <a:chOff x="3408" y="1680"/>
            <a:chExt cx="576" cy="240"/>
          </a:xfrm>
        </p:grpSpPr>
        <p:sp>
          <p:nvSpPr>
            <p:cNvPr id="82959" name="Line 16"/>
            <p:cNvSpPr/>
            <p:nvPr/>
          </p:nvSpPr>
          <p:spPr>
            <a:xfrm>
              <a:off x="3408" y="1680"/>
              <a:ext cx="576" cy="0"/>
            </a:xfrm>
            <a:prstGeom prst="line">
              <a:avLst/>
            </a:prstGeom>
            <a:ln w="19050" cap="flat" cmpd="sng">
              <a:solidFill>
                <a:schemeClr val="bg2"/>
              </a:solidFill>
              <a:prstDash val="solid"/>
              <a:round/>
              <a:headEnd type="none" w="med" len="med"/>
              <a:tailEnd type="none" w="med" len="med"/>
            </a:ln>
          </p:spPr>
        </p:sp>
        <p:sp>
          <p:nvSpPr>
            <p:cNvPr id="82960" name="Line 17"/>
            <p:cNvSpPr/>
            <p:nvPr/>
          </p:nvSpPr>
          <p:spPr>
            <a:xfrm>
              <a:off x="3408" y="1680"/>
              <a:ext cx="0" cy="240"/>
            </a:xfrm>
            <a:prstGeom prst="line">
              <a:avLst/>
            </a:prstGeom>
            <a:ln w="19050" cap="flat" cmpd="sng">
              <a:solidFill>
                <a:schemeClr val="bg2"/>
              </a:solidFill>
              <a:prstDash val="solid"/>
              <a:round/>
              <a:headEnd type="none" w="med" len="med"/>
              <a:tailEnd type="none" w="med" len="med"/>
            </a:ln>
          </p:spPr>
        </p:sp>
        <p:sp>
          <p:nvSpPr>
            <p:cNvPr id="82961" name="Line 18"/>
            <p:cNvSpPr/>
            <p:nvPr/>
          </p:nvSpPr>
          <p:spPr>
            <a:xfrm>
              <a:off x="3984" y="1680"/>
              <a:ext cx="0" cy="240"/>
            </a:xfrm>
            <a:prstGeom prst="line">
              <a:avLst/>
            </a:prstGeom>
            <a:ln w="19050" cap="flat" cmpd="sng">
              <a:solidFill>
                <a:schemeClr val="bg2"/>
              </a:solidFill>
              <a:prstDash val="solid"/>
              <a:round/>
              <a:headEnd type="none" w="med" len="med"/>
              <a:tailEnd type="none" w="med" len="med"/>
            </a:ln>
          </p:spPr>
        </p:sp>
      </p:grpSp>
      <p:sp>
        <p:nvSpPr>
          <p:cNvPr id="82962" name="Rectangle 19"/>
          <p:cNvSpPr/>
          <p:nvPr/>
        </p:nvSpPr>
        <p:spPr>
          <a:xfrm>
            <a:off x="5105400" y="2932113"/>
            <a:ext cx="1524000" cy="381000"/>
          </a:xfrm>
          <a:prstGeom prst="rect">
            <a:avLst/>
          </a:prstGeom>
          <a:solidFill>
            <a:schemeClr val="tx2"/>
          </a:solidFill>
          <a:ln w="9525" cap="flat" cmpd="sng">
            <a:solidFill>
              <a:schemeClr val="accent2"/>
            </a:solidFill>
            <a:prstDash val="solid"/>
            <a:miter/>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D    L   R</a:t>
            </a:r>
            <a:endParaRPr lang="en-US" altLang="zh-CN" b="1" dirty="0">
              <a:solidFill>
                <a:srgbClr val="FFCC00"/>
              </a:solidFill>
              <a:latin typeface="Times New Roman" panose="02020603050405020304" pitchFamily="18" charset="0"/>
            </a:endParaRPr>
          </a:p>
        </p:txBody>
      </p:sp>
      <p:grpSp>
        <p:nvGrpSpPr>
          <p:cNvPr id="82963" name="Group 20"/>
          <p:cNvGrpSpPr/>
          <p:nvPr/>
        </p:nvGrpSpPr>
        <p:grpSpPr>
          <a:xfrm>
            <a:off x="6172200" y="3998913"/>
            <a:ext cx="914400" cy="381000"/>
            <a:chOff x="3888" y="2592"/>
            <a:chExt cx="576" cy="240"/>
          </a:xfrm>
        </p:grpSpPr>
        <p:sp>
          <p:nvSpPr>
            <p:cNvPr id="82964" name="Line 21"/>
            <p:cNvSpPr/>
            <p:nvPr/>
          </p:nvSpPr>
          <p:spPr>
            <a:xfrm>
              <a:off x="3888" y="2592"/>
              <a:ext cx="576" cy="0"/>
            </a:xfrm>
            <a:prstGeom prst="line">
              <a:avLst/>
            </a:prstGeom>
            <a:ln w="19050" cap="flat" cmpd="sng">
              <a:solidFill>
                <a:schemeClr val="bg2"/>
              </a:solidFill>
              <a:prstDash val="solid"/>
              <a:round/>
              <a:headEnd type="none" w="med" len="med"/>
              <a:tailEnd type="none" w="med" len="med"/>
            </a:ln>
          </p:spPr>
        </p:sp>
        <p:sp>
          <p:nvSpPr>
            <p:cNvPr id="82965" name="Line 22"/>
            <p:cNvSpPr/>
            <p:nvPr/>
          </p:nvSpPr>
          <p:spPr>
            <a:xfrm>
              <a:off x="3888" y="2592"/>
              <a:ext cx="0" cy="240"/>
            </a:xfrm>
            <a:prstGeom prst="line">
              <a:avLst/>
            </a:prstGeom>
            <a:ln w="19050" cap="flat" cmpd="sng">
              <a:solidFill>
                <a:schemeClr val="bg2"/>
              </a:solidFill>
              <a:prstDash val="solid"/>
              <a:round/>
              <a:headEnd type="none" w="med" len="med"/>
              <a:tailEnd type="none" w="med" len="med"/>
            </a:ln>
          </p:spPr>
        </p:sp>
        <p:sp>
          <p:nvSpPr>
            <p:cNvPr id="82966" name="Line 23"/>
            <p:cNvSpPr/>
            <p:nvPr/>
          </p:nvSpPr>
          <p:spPr>
            <a:xfrm>
              <a:off x="4464" y="2592"/>
              <a:ext cx="0" cy="240"/>
            </a:xfrm>
            <a:prstGeom prst="line">
              <a:avLst/>
            </a:prstGeom>
            <a:ln w="19050" cap="flat" cmpd="sng">
              <a:solidFill>
                <a:schemeClr val="bg2"/>
              </a:solidFill>
              <a:prstDash val="solid"/>
              <a:round/>
              <a:headEnd type="none" w="med" len="med"/>
              <a:tailEnd type="none" w="med" len="med"/>
            </a:ln>
          </p:spPr>
        </p:sp>
      </p:grpSp>
      <p:sp>
        <p:nvSpPr>
          <p:cNvPr id="82967" name="Rectangle 24"/>
          <p:cNvSpPr/>
          <p:nvPr/>
        </p:nvSpPr>
        <p:spPr>
          <a:xfrm>
            <a:off x="5943600" y="4379913"/>
            <a:ext cx="1447800" cy="381000"/>
          </a:xfrm>
          <a:prstGeom prst="rect">
            <a:avLst/>
          </a:prstGeom>
          <a:solidFill>
            <a:schemeClr val="tx2"/>
          </a:solidFill>
          <a:ln w="9525" cap="flat" cmpd="sng">
            <a:solidFill>
              <a:schemeClr val="accent2"/>
            </a:solidFill>
            <a:prstDash val="solid"/>
            <a:miter/>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D    L   R</a:t>
            </a:r>
            <a:endParaRPr lang="en-US" altLang="zh-CN" b="1" dirty="0">
              <a:solidFill>
                <a:srgbClr val="FFCC00"/>
              </a:solidFill>
              <a:latin typeface="Times New Roman" panose="02020603050405020304" pitchFamily="18" charset="0"/>
            </a:endParaRPr>
          </a:p>
        </p:txBody>
      </p:sp>
      <p:sp>
        <p:nvSpPr>
          <p:cNvPr id="82968" name="Line 25"/>
          <p:cNvSpPr/>
          <p:nvPr/>
        </p:nvSpPr>
        <p:spPr>
          <a:xfrm>
            <a:off x="6324600" y="3313113"/>
            <a:ext cx="0" cy="685800"/>
          </a:xfrm>
          <a:prstGeom prst="line">
            <a:avLst/>
          </a:prstGeom>
          <a:ln w="19050" cap="flat" cmpd="sng">
            <a:solidFill>
              <a:srgbClr val="FF33CC"/>
            </a:solidFill>
            <a:prstDash val="solid"/>
            <a:round/>
            <a:headEnd type="none" w="med" len="med"/>
            <a:tailEnd type="triangle" w="med" len="med"/>
          </a:ln>
        </p:spPr>
      </p:sp>
      <p:grpSp>
        <p:nvGrpSpPr>
          <p:cNvPr id="6" name="Group 26"/>
          <p:cNvGrpSpPr/>
          <p:nvPr/>
        </p:nvGrpSpPr>
        <p:grpSpPr>
          <a:xfrm>
            <a:off x="5638800" y="3313113"/>
            <a:ext cx="457200" cy="990600"/>
            <a:chOff x="3552" y="2160"/>
            <a:chExt cx="288" cy="624"/>
          </a:xfrm>
        </p:grpSpPr>
        <p:sp>
          <p:nvSpPr>
            <p:cNvPr id="82970" name="Text Box 27"/>
            <p:cNvSpPr txBox="1"/>
            <p:nvPr/>
          </p:nvSpPr>
          <p:spPr>
            <a:xfrm rot="-5503572">
              <a:off x="357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2971" name="Line 28"/>
            <p:cNvSpPr/>
            <p:nvPr/>
          </p:nvSpPr>
          <p:spPr>
            <a:xfrm>
              <a:off x="3696" y="2160"/>
              <a:ext cx="0" cy="432"/>
            </a:xfrm>
            <a:prstGeom prst="line">
              <a:avLst/>
            </a:prstGeom>
            <a:ln w="19050" cap="flat" cmpd="sng">
              <a:solidFill>
                <a:schemeClr val="accent2"/>
              </a:solidFill>
              <a:prstDash val="solid"/>
              <a:round/>
              <a:headEnd type="none" w="med" len="med"/>
              <a:tailEnd type="triangle" w="med" len="med"/>
            </a:ln>
          </p:spPr>
        </p:sp>
      </p:grpSp>
      <p:grpSp>
        <p:nvGrpSpPr>
          <p:cNvPr id="7" name="Group 29"/>
          <p:cNvGrpSpPr/>
          <p:nvPr/>
        </p:nvGrpSpPr>
        <p:grpSpPr>
          <a:xfrm>
            <a:off x="5181600" y="3313113"/>
            <a:ext cx="457200" cy="1066800"/>
            <a:chOff x="3264" y="2160"/>
            <a:chExt cx="288" cy="672"/>
          </a:xfrm>
        </p:grpSpPr>
        <p:sp>
          <p:nvSpPr>
            <p:cNvPr id="82973" name="Oval 30"/>
            <p:cNvSpPr/>
            <p:nvPr/>
          </p:nvSpPr>
          <p:spPr>
            <a:xfrm>
              <a:off x="326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2974" name="Line 31"/>
            <p:cNvSpPr/>
            <p:nvPr/>
          </p:nvSpPr>
          <p:spPr>
            <a:xfrm>
              <a:off x="3408" y="2160"/>
              <a:ext cx="0" cy="432"/>
            </a:xfrm>
            <a:prstGeom prst="line">
              <a:avLst/>
            </a:prstGeom>
            <a:ln w="19050" cap="flat" cmpd="sng">
              <a:solidFill>
                <a:srgbClr val="FF6600"/>
              </a:solidFill>
              <a:prstDash val="solid"/>
              <a:round/>
              <a:headEnd type="none" w="med" len="med"/>
              <a:tailEnd type="triangle" w="med" len="med"/>
            </a:ln>
          </p:spPr>
        </p:sp>
      </p:grpSp>
      <p:grpSp>
        <p:nvGrpSpPr>
          <p:cNvPr id="8" name="Group 32"/>
          <p:cNvGrpSpPr/>
          <p:nvPr/>
        </p:nvGrpSpPr>
        <p:grpSpPr>
          <a:xfrm>
            <a:off x="6934200" y="4760913"/>
            <a:ext cx="457200" cy="990600"/>
            <a:chOff x="4368" y="3072"/>
            <a:chExt cx="288" cy="624"/>
          </a:xfrm>
        </p:grpSpPr>
        <p:sp>
          <p:nvSpPr>
            <p:cNvPr id="82976" name="Text Box 33"/>
            <p:cNvSpPr txBox="1"/>
            <p:nvPr/>
          </p:nvSpPr>
          <p:spPr>
            <a:xfrm rot="-5503572">
              <a:off x="4392"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2977" name="Line 34"/>
            <p:cNvSpPr/>
            <p:nvPr/>
          </p:nvSpPr>
          <p:spPr>
            <a:xfrm>
              <a:off x="4512" y="3072"/>
              <a:ext cx="0" cy="432"/>
            </a:xfrm>
            <a:prstGeom prst="line">
              <a:avLst/>
            </a:prstGeom>
            <a:ln w="19050" cap="flat" cmpd="sng">
              <a:solidFill>
                <a:srgbClr val="CC0099"/>
              </a:solidFill>
              <a:prstDash val="solid"/>
              <a:round/>
              <a:headEnd type="none" w="med" len="med"/>
              <a:tailEnd type="triangle" w="med" len="med"/>
            </a:ln>
          </p:spPr>
        </p:sp>
      </p:grpSp>
      <p:grpSp>
        <p:nvGrpSpPr>
          <p:cNvPr id="9" name="Group 35"/>
          <p:cNvGrpSpPr/>
          <p:nvPr/>
        </p:nvGrpSpPr>
        <p:grpSpPr>
          <a:xfrm>
            <a:off x="6477000" y="4760913"/>
            <a:ext cx="457200" cy="990600"/>
            <a:chOff x="4080" y="3072"/>
            <a:chExt cx="288" cy="624"/>
          </a:xfrm>
        </p:grpSpPr>
        <p:sp>
          <p:nvSpPr>
            <p:cNvPr id="82979" name="Text Box 36"/>
            <p:cNvSpPr txBox="1"/>
            <p:nvPr/>
          </p:nvSpPr>
          <p:spPr>
            <a:xfrm rot="-5503572">
              <a:off x="4104"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2980" name="Line 37"/>
            <p:cNvSpPr/>
            <p:nvPr/>
          </p:nvSpPr>
          <p:spPr>
            <a:xfrm>
              <a:off x="4224" y="3072"/>
              <a:ext cx="0" cy="432"/>
            </a:xfrm>
            <a:prstGeom prst="line">
              <a:avLst/>
            </a:prstGeom>
            <a:ln w="19050" cap="flat" cmpd="sng">
              <a:solidFill>
                <a:schemeClr val="accent2"/>
              </a:solidFill>
              <a:prstDash val="solid"/>
              <a:round/>
              <a:headEnd type="none" w="med" len="med"/>
              <a:tailEnd type="triangle" w="med" len="med"/>
            </a:ln>
          </p:spPr>
        </p:sp>
      </p:grpSp>
      <p:grpSp>
        <p:nvGrpSpPr>
          <p:cNvPr id="10" name="Group 38"/>
          <p:cNvGrpSpPr/>
          <p:nvPr/>
        </p:nvGrpSpPr>
        <p:grpSpPr>
          <a:xfrm>
            <a:off x="6019800" y="4760913"/>
            <a:ext cx="457200" cy="1066800"/>
            <a:chOff x="3792" y="3072"/>
            <a:chExt cx="288" cy="672"/>
          </a:xfrm>
        </p:grpSpPr>
        <p:sp>
          <p:nvSpPr>
            <p:cNvPr id="82982" name="Oval 39"/>
            <p:cNvSpPr/>
            <p:nvPr/>
          </p:nvSpPr>
          <p:spPr>
            <a:xfrm>
              <a:off x="3792" y="3504"/>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2983" name="Line 40"/>
            <p:cNvSpPr/>
            <p:nvPr/>
          </p:nvSpPr>
          <p:spPr>
            <a:xfrm>
              <a:off x="3936" y="3072"/>
              <a:ext cx="0" cy="432"/>
            </a:xfrm>
            <a:prstGeom prst="line">
              <a:avLst/>
            </a:prstGeom>
            <a:ln w="19050" cap="flat" cmpd="sng">
              <a:solidFill>
                <a:srgbClr val="FF6600"/>
              </a:solidFill>
              <a:prstDash val="solid"/>
              <a:round/>
              <a:headEnd type="none" w="med" len="med"/>
              <a:tailEnd type="triangle" w="med" len="med"/>
            </a:ln>
          </p:spPr>
        </p:sp>
      </p:grpSp>
      <p:grpSp>
        <p:nvGrpSpPr>
          <p:cNvPr id="11" name="Group 41"/>
          <p:cNvGrpSpPr/>
          <p:nvPr/>
        </p:nvGrpSpPr>
        <p:grpSpPr>
          <a:xfrm>
            <a:off x="8382000" y="3313113"/>
            <a:ext cx="457200" cy="990600"/>
            <a:chOff x="5280" y="2160"/>
            <a:chExt cx="288" cy="624"/>
          </a:xfrm>
        </p:grpSpPr>
        <p:sp>
          <p:nvSpPr>
            <p:cNvPr id="82985" name="Text Box 42"/>
            <p:cNvSpPr txBox="1"/>
            <p:nvPr/>
          </p:nvSpPr>
          <p:spPr>
            <a:xfrm rot="-5503572">
              <a:off x="5304"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2986" name="Line 43"/>
            <p:cNvSpPr/>
            <p:nvPr/>
          </p:nvSpPr>
          <p:spPr>
            <a:xfrm>
              <a:off x="5424" y="2160"/>
              <a:ext cx="0" cy="432"/>
            </a:xfrm>
            <a:prstGeom prst="line">
              <a:avLst/>
            </a:prstGeom>
            <a:ln w="19050" cap="flat" cmpd="sng">
              <a:solidFill>
                <a:srgbClr val="CC0099"/>
              </a:solidFill>
              <a:prstDash val="solid"/>
              <a:round/>
              <a:headEnd type="none" w="med" len="med"/>
              <a:tailEnd type="triangle" w="med" len="med"/>
            </a:ln>
          </p:spPr>
        </p:sp>
      </p:grpSp>
      <p:grpSp>
        <p:nvGrpSpPr>
          <p:cNvPr id="12" name="Group 44"/>
          <p:cNvGrpSpPr/>
          <p:nvPr/>
        </p:nvGrpSpPr>
        <p:grpSpPr>
          <a:xfrm>
            <a:off x="7924800" y="3313113"/>
            <a:ext cx="457200" cy="990600"/>
            <a:chOff x="4992" y="2160"/>
            <a:chExt cx="288" cy="624"/>
          </a:xfrm>
        </p:grpSpPr>
        <p:sp>
          <p:nvSpPr>
            <p:cNvPr id="82988" name="Text Box 45"/>
            <p:cNvSpPr txBox="1"/>
            <p:nvPr/>
          </p:nvSpPr>
          <p:spPr>
            <a:xfrm rot="-5503572">
              <a:off x="501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2989" name="Line 46"/>
            <p:cNvSpPr/>
            <p:nvPr/>
          </p:nvSpPr>
          <p:spPr>
            <a:xfrm>
              <a:off x="5136" y="2160"/>
              <a:ext cx="0" cy="432"/>
            </a:xfrm>
            <a:prstGeom prst="line">
              <a:avLst/>
            </a:prstGeom>
            <a:ln w="19050" cap="flat" cmpd="sng">
              <a:solidFill>
                <a:schemeClr val="accent2"/>
              </a:solidFill>
              <a:prstDash val="solid"/>
              <a:round/>
              <a:headEnd type="none" w="med" len="med"/>
              <a:tailEnd type="triangle" w="med" len="med"/>
            </a:ln>
          </p:spPr>
        </p:sp>
      </p:grpSp>
      <p:grpSp>
        <p:nvGrpSpPr>
          <p:cNvPr id="13" name="Group 47"/>
          <p:cNvGrpSpPr/>
          <p:nvPr/>
        </p:nvGrpSpPr>
        <p:grpSpPr>
          <a:xfrm>
            <a:off x="7467600" y="3313113"/>
            <a:ext cx="457200" cy="1066800"/>
            <a:chOff x="4704" y="2160"/>
            <a:chExt cx="288" cy="672"/>
          </a:xfrm>
        </p:grpSpPr>
        <p:sp>
          <p:nvSpPr>
            <p:cNvPr id="82991" name="Oval 48"/>
            <p:cNvSpPr/>
            <p:nvPr/>
          </p:nvSpPr>
          <p:spPr>
            <a:xfrm>
              <a:off x="470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2992" name="Line 49"/>
            <p:cNvSpPr/>
            <p:nvPr/>
          </p:nvSpPr>
          <p:spPr>
            <a:xfrm>
              <a:off x="4848" y="2160"/>
              <a:ext cx="0" cy="432"/>
            </a:xfrm>
            <a:prstGeom prst="line">
              <a:avLst/>
            </a:prstGeom>
            <a:ln w="19050" cap="flat" cmpd="sng">
              <a:solidFill>
                <a:srgbClr val="FF6600"/>
              </a:solidFill>
              <a:prstDash val="solid"/>
              <a:round/>
              <a:headEnd type="none" w="med" len="med"/>
              <a:tailEnd type="triangle" w="med" len="med"/>
            </a:ln>
          </p:spPr>
        </p:sp>
      </p:grpSp>
      <p:sp>
        <p:nvSpPr>
          <p:cNvPr id="82993" name="Line 50"/>
          <p:cNvSpPr/>
          <p:nvPr/>
        </p:nvSpPr>
        <p:spPr>
          <a:xfrm>
            <a:off x="7162800" y="1712913"/>
            <a:ext cx="838200" cy="0"/>
          </a:xfrm>
          <a:prstGeom prst="line">
            <a:avLst/>
          </a:prstGeom>
          <a:ln w="19050" cap="flat" cmpd="sng">
            <a:solidFill>
              <a:srgbClr val="FF33CC"/>
            </a:solidFill>
            <a:prstDash val="solid"/>
            <a:round/>
            <a:headEnd type="none" w="med" len="med"/>
            <a:tailEnd type="none" w="med" len="med"/>
          </a:ln>
        </p:spPr>
      </p:sp>
      <p:grpSp>
        <p:nvGrpSpPr>
          <p:cNvPr id="82994" name="Group 51"/>
          <p:cNvGrpSpPr/>
          <p:nvPr/>
        </p:nvGrpSpPr>
        <p:grpSpPr>
          <a:xfrm>
            <a:off x="7620000" y="2551113"/>
            <a:ext cx="914400" cy="381000"/>
            <a:chOff x="4800" y="1680"/>
            <a:chExt cx="576" cy="240"/>
          </a:xfrm>
        </p:grpSpPr>
        <p:sp>
          <p:nvSpPr>
            <p:cNvPr id="82995" name="Line 52"/>
            <p:cNvSpPr/>
            <p:nvPr/>
          </p:nvSpPr>
          <p:spPr>
            <a:xfrm>
              <a:off x="4800" y="1680"/>
              <a:ext cx="576" cy="0"/>
            </a:xfrm>
            <a:prstGeom prst="line">
              <a:avLst/>
            </a:prstGeom>
            <a:ln w="19050" cap="flat" cmpd="sng">
              <a:solidFill>
                <a:schemeClr val="bg2"/>
              </a:solidFill>
              <a:prstDash val="solid"/>
              <a:round/>
              <a:headEnd type="none" w="med" len="med"/>
              <a:tailEnd type="none" w="med" len="med"/>
            </a:ln>
          </p:spPr>
        </p:sp>
        <p:sp>
          <p:nvSpPr>
            <p:cNvPr id="82996" name="Line 53"/>
            <p:cNvSpPr/>
            <p:nvPr/>
          </p:nvSpPr>
          <p:spPr>
            <a:xfrm>
              <a:off x="4800" y="1680"/>
              <a:ext cx="0" cy="240"/>
            </a:xfrm>
            <a:prstGeom prst="line">
              <a:avLst/>
            </a:prstGeom>
            <a:ln w="19050" cap="flat" cmpd="sng">
              <a:solidFill>
                <a:schemeClr val="bg2"/>
              </a:solidFill>
              <a:prstDash val="solid"/>
              <a:round/>
              <a:headEnd type="none" w="med" len="med"/>
              <a:tailEnd type="none" w="med" len="med"/>
            </a:ln>
          </p:spPr>
        </p:sp>
        <p:sp>
          <p:nvSpPr>
            <p:cNvPr id="82997" name="Line 54"/>
            <p:cNvSpPr/>
            <p:nvPr/>
          </p:nvSpPr>
          <p:spPr>
            <a:xfrm>
              <a:off x="5376" y="1680"/>
              <a:ext cx="0" cy="240"/>
            </a:xfrm>
            <a:prstGeom prst="line">
              <a:avLst/>
            </a:prstGeom>
            <a:ln w="19050" cap="flat" cmpd="sng">
              <a:solidFill>
                <a:schemeClr val="bg2"/>
              </a:solidFill>
              <a:prstDash val="solid"/>
              <a:round/>
              <a:headEnd type="none" w="med" len="med"/>
              <a:tailEnd type="none" w="med" len="med"/>
            </a:ln>
          </p:spPr>
        </p:sp>
      </p:grpSp>
      <p:sp>
        <p:nvSpPr>
          <p:cNvPr id="82998" name="Rectangle 55"/>
          <p:cNvSpPr/>
          <p:nvPr/>
        </p:nvSpPr>
        <p:spPr>
          <a:xfrm>
            <a:off x="7391400" y="2932113"/>
            <a:ext cx="1447800" cy="381000"/>
          </a:xfrm>
          <a:prstGeom prst="rect">
            <a:avLst/>
          </a:prstGeom>
          <a:solidFill>
            <a:schemeClr val="tx2"/>
          </a:solidFill>
          <a:ln w="9525" cap="flat" cmpd="sng">
            <a:solidFill>
              <a:schemeClr val="accent2"/>
            </a:solidFill>
            <a:prstDash val="solid"/>
            <a:miter/>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D    L   R</a:t>
            </a:r>
            <a:endParaRPr lang="en-US" altLang="zh-CN" b="1" dirty="0">
              <a:solidFill>
                <a:srgbClr val="FFCC00"/>
              </a:solidFill>
              <a:latin typeface="Times New Roman" panose="02020603050405020304" pitchFamily="18" charset="0"/>
            </a:endParaRPr>
          </a:p>
        </p:txBody>
      </p:sp>
      <p:sp>
        <p:nvSpPr>
          <p:cNvPr id="82999" name="Line 56"/>
          <p:cNvSpPr/>
          <p:nvPr/>
        </p:nvSpPr>
        <p:spPr>
          <a:xfrm>
            <a:off x="8001000" y="1712913"/>
            <a:ext cx="0" cy="838200"/>
          </a:xfrm>
          <a:prstGeom prst="line">
            <a:avLst/>
          </a:prstGeom>
          <a:ln w="19050" cap="flat" cmpd="sng">
            <a:solidFill>
              <a:srgbClr val="FF33CC"/>
            </a:solidFill>
            <a:prstDash val="solid"/>
            <a:round/>
            <a:headEnd type="none" w="med" len="med"/>
            <a:tailEnd type="triangle" w="med" len="med"/>
          </a:ln>
        </p:spPr>
      </p:sp>
      <p:sp>
        <p:nvSpPr>
          <p:cNvPr id="118841" name="Text Box 57"/>
          <p:cNvSpPr txBox="1"/>
          <p:nvPr/>
        </p:nvSpPr>
        <p:spPr>
          <a:xfrm>
            <a:off x="323850" y="4759325"/>
            <a:ext cx="4319588" cy="519113"/>
          </a:xfrm>
          <a:prstGeom prst="rect">
            <a:avLst/>
          </a:prstGeom>
          <a:noFill/>
          <a:ln w="9525">
            <a:noFill/>
          </a:ln>
        </p:spPr>
        <p:txBody>
          <a:bodyPr anchor="t" anchorCtr="0">
            <a:spAutoFit/>
          </a:bodyPr>
          <a:p>
            <a:pPr>
              <a:buFont typeface="Arial" panose="020B0604020202020204" pitchFamily="34" charset="0"/>
            </a:pPr>
            <a:r>
              <a:rPr lang="zh-CN" altLang="en-US" sz="2800" b="1" dirty="0">
                <a:solidFill>
                  <a:srgbClr val="FF3300"/>
                </a:solidFill>
                <a:latin typeface="幼圆" panose="02010509060101010101" pitchFamily="49" charset="-122"/>
                <a:ea typeface="幼圆" panose="02010509060101010101" pitchFamily="49" charset="-122"/>
              </a:rPr>
              <a:t>前序遍历序列：</a:t>
            </a:r>
            <a:r>
              <a:rPr lang="en-US" altLang="zh-CN" sz="2800" b="1" dirty="0">
                <a:solidFill>
                  <a:srgbClr val="FF3300"/>
                </a:solidFill>
                <a:latin typeface="幼圆" panose="02010509060101010101" pitchFamily="49" charset="-122"/>
                <a:ea typeface="幼圆" panose="02010509060101010101" pitchFamily="49" charset="-122"/>
              </a:rPr>
              <a:t>A B D C</a:t>
            </a:r>
            <a:endParaRPr lang="en-US" altLang="zh-CN" sz="2800" b="1" dirty="0">
              <a:solidFill>
                <a:srgbClr val="FF3300"/>
              </a:solidFill>
              <a:latin typeface="幼圆" panose="02010509060101010101" pitchFamily="49" charset="-122"/>
              <a:ea typeface="幼圆" panose="02010509060101010101" pitchFamily="49" charset="-122"/>
            </a:endParaRPr>
          </a:p>
        </p:txBody>
      </p:sp>
      <p:sp>
        <p:nvSpPr>
          <p:cNvPr id="83001" name="Text Box 58"/>
          <p:cNvSpPr txBox="1"/>
          <p:nvPr/>
        </p:nvSpPr>
        <p:spPr>
          <a:xfrm>
            <a:off x="3563938" y="260350"/>
            <a:ext cx="3382962" cy="644525"/>
          </a:xfrm>
          <a:prstGeom prst="rect">
            <a:avLst/>
          </a:prstGeom>
          <a:noFill/>
          <a:ln w="9525">
            <a:noFill/>
          </a:ln>
        </p:spPr>
        <p:txBody>
          <a:bodyPr wrap="none" anchor="t" anchorCtr="0">
            <a:spAutoFit/>
          </a:bodyPr>
          <a:p>
            <a:pPr algn="ctr">
              <a:buFont typeface="Arial" panose="020B0604020202020204" pitchFamily="34" charset="0"/>
            </a:pPr>
            <a:r>
              <a:rPr lang="zh-CN" altLang="en-US" sz="3600" dirty="0">
                <a:solidFill>
                  <a:srgbClr val="FF3300"/>
                </a:solidFill>
                <a:latin typeface="Times New Roman" panose="02020603050405020304" pitchFamily="18" charset="0"/>
                <a:ea typeface="隶书" panose="02010509060101010101" pitchFamily="49" charset="-122"/>
              </a:rPr>
              <a:t>先（前）序遍历</a:t>
            </a:r>
            <a:endParaRPr lang="zh-CN" altLang="en-US" sz="3600" dirty="0">
              <a:solidFill>
                <a:srgbClr val="FF3300"/>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ppt_h/2"/>
                                          </p:val>
                                        </p:tav>
                                        <p:tav tm="100000">
                                          <p:val>
                                            <p:strVal val="#ppt_y"/>
                                          </p:val>
                                        </p:tav>
                                      </p:tavLst>
                                    </p:anim>
                                    <p:anim calcmode="lin" valueType="num">
                                      <p:cBhvr>
                                        <p:cTn id="17" dur="500" fill="hold"/>
                                        <p:tgtEl>
                                          <p:spTgt spid="7"/>
                                        </p:tgtEl>
                                        <p:attrNameLst>
                                          <p:attrName>ppt_w</p:attrName>
                                        </p:attrNameLst>
                                      </p:cBhvr>
                                      <p:tavLst>
                                        <p:tav tm="0">
                                          <p:val>
                                            <p:strVal val="#ppt_w"/>
                                          </p:val>
                                        </p:tav>
                                        <p:tav tm="100000">
                                          <p:val>
                                            <p:strVal val="#ppt_w"/>
                                          </p:val>
                                        </p:tav>
                                      </p:tavLst>
                                    </p:anim>
                                    <p:anim calcmode="lin" valueType="num">
                                      <p:cBhvr>
                                        <p:cTn id="18"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ppt_h/2"/>
                                          </p:val>
                                        </p:tav>
                                        <p:tav tm="100000">
                                          <p:val>
                                            <p:strVal val="#ppt_y"/>
                                          </p:val>
                                        </p:tav>
                                      </p:tavLst>
                                    </p:anim>
                                    <p:anim calcmode="lin" valueType="num">
                                      <p:cBhvr>
                                        <p:cTn id="25" dur="500" fill="hold"/>
                                        <p:tgtEl>
                                          <p:spTgt spid="6"/>
                                        </p:tgtEl>
                                        <p:attrNameLst>
                                          <p:attrName>ppt_w</p:attrName>
                                        </p:attrNameLst>
                                      </p:cBhvr>
                                      <p:tavLst>
                                        <p:tav tm="0">
                                          <p:val>
                                            <p:strVal val="#ppt_w"/>
                                          </p:val>
                                        </p:tav>
                                        <p:tav tm="100000">
                                          <p:val>
                                            <p:strVal val="#ppt_w"/>
                                          </p:val>
                                        </p:tav>
                                      </p:tavLst>
                                    </p:anim>
                                    <p:anim calcmode="lin" valueType="num">
                                      <p:cBhvr>
                                        <p:cTn id="26"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ppt_h/2"/>
                                          </p:val>
                                        </p:tav>
                                        <p:tav tm="100000">
                                          <p:val>
                                            <p:strVal val="#ppt_y"/>
                                          </p:val>
                                        </p:tav>
                                      </p:tavLst>
                                    </p:anim>
                                    <p:anim calcmode="lin" valueType="num">
                                      <p:cBhvr>
                                        <p:cTn id="33" dur="500" fill="hold"/>
                                        <p:tgtEl>
                                          <p:spTgt spid="10"/>
                                        </p:tgtEl>
                                        <p:attrNameLst>
                                          <p:attrName>ppt_w</p:attrName>
                                        </p:attrNameLst>
                                      </p:cBhvr>
                                      <p:tavLst>
                                        <p:tav tm="0">
                                          <p:val>
                                            <p:strVal val="#ppt_w"/>
                                          </p:val>
                                        </p:tav>
                                        <p:tav tm="100000">
                                          <p:val>
                                            <p:strVal val="#ppt_w"/>
                                          </p:val>
                                        </p:tav>
                                      </p:tavLst>
                                    </p:anim>
                                    <p:anim calcmode="lin" valueType="num">
                                      <p:cBhvr>
                                        <p:cTn id="34"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ppt_x</p:attrName>
                                        </p:attrNameLst>
                                      </p:cBhvr>
                                      <p:tavLst>
                                        <p:tav tm="0">
                                          <p:val>
                                            <p:strVal val="#ppt_x"/>
                                          </p:val>
                                        </p:tav>
                                        <p:tav tm="100000">
                                          <p:val>
                                            <p:strVal val="#ppt_x"/>
                                          </p:val>
                                        </p:tav>
                                      </p:tavLst>
                                    </p:anim>
                                    <p:anim calcmode="lin" valueType="num">
                                      <p:cBhvr>
                                        <p:cTn id="40" dur="500" fill="hold"/>
                                        <p:tgtEl>
                                          <p:spTgt spid="9"/>
                                        </p:tgtEl>
                                        <p:attrNameLst>
                                          <p:attrName>ppt_y</p:attrName>
                                        </p:attrNameLst>
                                      </p:cBhvr>
                                      <p:tavLst>
                                        <p:tav tm="0">
                                          <p:val>
                                            <p:strVal val="#ppt_y-#ppt_h/2"/>
                                          </p:val>
                                        </p:tav>
                                        <p:tav tm="100000">
                                          <p:val>
                                            <p:strVal val="#ppt_y"/>
                                          </p:val>
                                        </p:tav>
                                      </p:tavLst>
                                    </p:anim>
                                    <p:anim calcmode="lin" valueType="num">
                                      <p:cBhvr>
                                        <p:cTn id="41" dur="500" fill="hold"/>
                                        <p:tgtEl>
                                          <p:spTgt spid="9"/>
                                        </p:tgtEl>
                                        <p:attrNameLst>
                                          <p:attrName>ppt_w</p:attrName>
                                        </p:attrNameLst>
                                      </p:cBhvr>
                                      <p:tavLst>
                                        <p:tav tm="0">
                                          <p:val>
                                            <p:strVal val="#ppt_w"/>
                                          </p:val>
                                        </p:tav>
                                        <p:tav tm="100000">
                                          <p:val>
                                            <p:strVal val="#ppt_w"/>
                                          </p:val>
                                        </p:tav>
                                      </p:tavLst>
                                    </p:anim>
                                    <p:anim calcmode="lin" valueType="num">
                                      <p:cBhvr>
                                        <p:cTn id="42"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ppt_x</p:attrName>
                                        </p:attrNameLst>
                                      </p:cBhvr>
                                      <p:tavLst>
                                        <p:tav tm="0">
                                          <p:val>
                                            <p:strVal val="#ppt_x"/>
                                          </p:val>
                                        </p:tav>
                                        <p:tav tm="100000">
                                          <p:val>
                                            <p:strVal val="#ppt_x"/>
                                          </p:val>
                                        </p:tav>
                                      </p:tavLst>
                                    </p:anim>
                                    <p:anim calcmode="lin" valueType="num">
                                      <p:cBhvr>
                                        <p:cTn id="48" dur="500" fill="hold"/>
                                        <p:tgtEl>
                                          <p:spTgt spid="8"/>
                                        </p:tgtEl>
                                        <p:attrNameLst>
                                          <p:attrName>ppt_y</p:attrName>
                                        </p:attrNameLst>
                                      </p:cBhvr>
                                      <p:tavLst>
                                        <p:tav tm="0">
                                          <p:val>
                                            <p:strVal val="#ppt_y-#ppt_h/2"/>
                                          </p:val>
                                        </p:tav>
                                        <p:tav tm="100000">
                                          <p:val>
                                            <p:strVal val="#ppt_y"/>
                                          </p:val>
                                        </p:tav>
                                      </p:tavLst>
                                    </p:anim>
                                    <p:anim calcmode="lin" valueType="num">
                                      <p:cBhvr>
                                        <p:cTn id="49" dur="500" fill="hold"/>
                                        <p:tgtEl>
                                          <p:spTgt spid="8"/>
                                        </p:tgtEl>
                                        <p:attrNameLst>
                                          <p:attrName>ppt_w</p:attrName>
                                        </p:attrNameLst>
                                      </p:cBhvr>
                                      <p:tavLst>
                                        <p:tav tm="0">
                                          <p:val>
                                            <p:strVal val="#ppt_w"/>
                                          </p:val>
                                        </p:tav>
                                        <p:tav tm="100000">
                                          <p:val>
                                            <p:strVal val="#ppt_w"/>
                                          </p:val>
                                        </p:tav>
                                      </p:tavLst>
                                    </p:anim>
                                    <p:anim calcmode="lin" valueType="num">
                                      <p:cBhvr>
                                        <p:cTn id="50"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ppt_x</p:attrName>
                                        </p:attrNameLst>
                                      </p:cBhvr>
                                      <p:tavLst>
                                        <p:tav tm="0">
                                          <p:val>
                                            <p:strVal val="#ppt_x"/>
                                          </p:val>
                                        </p:tav>
                                        <p:tav tm="100000">
                                          <p:val>
                                            <p:strVal val="#ppt_x"/>
                                          </p:val>
                                        </p:tav>
                                      </p:tavLst>
                                    </p:anim>
                                    <p:anim calcmode="lin" valueType="num">
                                      <p:cBhvr>
                                        <p:cTn id="56" dur="500" fill="hold"/>
                                        <p:tgtEl>
                                          <p:spTgt spid="13"/>
                                        </p:tgtEl>
                                        <p:attrNameLst>
                                          <p:attrName>ppt_y</p:attrName>
                                        </p:attrNameLst>
                                      </p:cBhvr>
                                      <p:tavLst>
                                        <p:tav tm="0">
                                          <p:val>
                                            <p:strVal val="#ppt_y-#ppt_h/2"/>
                                          </p:val>
                                        </p:tav>
                                        <p:tav tm="100000">
                                          <p:val>
                                            <p:strVal val="#ppt_y"/>
                                          </p:val>
                                        </p:tav>
                                      </p:tavLst>
                                    </p:anim>
                                    <p:anim calcmode="lin" valueType="num">
                                      <p:cBhvr>
                                        <p:cTn id="57" dur="500" fill="hold"/>
                                        <p:tgtEl>
                                          <p:spTgt spid="13"/>
                                        </p:tgtEl>
                                        <p:attrNameLst>
                                          <p:attrName>ppt_w</p:attrName>
                                        </p:attrNameLst>
                                      </p:cBhvr>
                                      <p:tavLst>
                                        <p:tav tm="0">
                                          <p:val>
                                            <p:strVal val="#ppt_w"/>
                                          </p:val>
                                        </p:tav>
                                        <p:tav tm="100000">
                                          <p:val>
                                            <p:strVal val="#ppt_w"/>
                                          </p:val>
                                        </p:tav>
                                      </p:tavLst>
                                    </p:anim>
                                    <p:anim calcmode="lin" valueType="num">
                                      <p:cBhvr>
                                        <p:cTn id="5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ppt_x</p:attrName>
                                        </p:attrNameLst>
                                      </p:cBhvr>
                                      <p:tavLst>
                                        <p:tav tm="0">
                                          <p:val>
                                            <p:strVal val="#ppt_x"/>
                                          </p:val>
                                        </p:tav>
                                        <p:tav tm="100000">
                                          <p:val>
                                            <p:strVal val="#ppt_x"/>
                                          </p:val>
                                        </p:tav>
                                      </p:tavLst>
                                    </p:anim>
                                    <p:anim calcmode="lin" valueType="num">
                                      <p:cBhvr>
                                        <p:cTn id="64" dur="500" fill="hold"/>
                                        <p:tgtEl>
                                          <p:spTgt spid="12"/>
                                        </p:tgtEl>
                                        <p:attrNameLst>
                                          <p:attrName>ppt_y</p:attrName>
                                        </p:attrNameLst>
                                      </p:cBhvr>
                                      <p:tavLst>
                                        <p:tav tm="0">
                                          <p:val>
                                            <p:strVal val="#ppt_y-#ppt_h/2"/>
                                          </p:val>
                                        </p:tav>
                                        <p:tav tm="100000">
                                          <p:val>
                                            <p:strVal val="#ppt_y"/>
                                          </p:val>
                                        </p:tav>
                                      </p:tavLst>
                                    </p:anim>
                                    <p:anim calcmode="lin" valueType="num">
                                      <p:cBhvr>
                                        <p:cTn id="65" dur="500" fill="hold"/>
                                        <p:tgtEl>
                                          <p:spTgt spid="12"/>
                                        </p:tgtEl>
                                        <p:attrNameLst>
                                          <p:attrName>ppt_w</p:attrName>
                                        </p:attrNameLst>
                                      </p:cBhvr>
                                      <p:tavLst>
                                        <p:tav tm="0">
                                          <p:val>
                                            <p:strVal val="#ppt_w"/>
                                          </p:val>
                                        </p:tav>
                                        <p:tav tm="100000">
                                          <p:val>
                                            <p:strVal val="#ppt_w"/>
                                          </p:val>
                                        </p:tav>
                                      </p:tavLst>
                                    </p:anim>
                                    <p:anim calcmode="lin" valueType="num">
                                      <p:cBhvr>
                                        <p:cTn id="66"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ppt_x</p:attrName>
                                        </p:attrNameLst>
                                      </p:cBhvr>
                                      <p:tavLst>
                                        <p:tav tm="0">
                                          <p:val>
                                            <p:strVal val="#ppt_x"/>
                                          </p:val>
                                        </p:tav>
                                        <p:tav tm="100000">
                                          <p:val>
                                            <p:strVal val="#ppt_x"/>
                                          </p:val>
                                        </p:tav>
                                      </p:tavLst>
                                    </p:anim>
                                    <p:anim calcmode="lin" valueType="num">
                                      <p:cBhvr>
                                        <p:cTn id="72" dur="500" fill="hold"/>
                                        <p:tgtEl>
                                          <p:spTgt spid="11"/>
                                        </p:tgtEl>
                                        <p:attrNameLst>
                                          <p:attrName>ppt_y</p:attrName>
                                        </p:attrNameLst>
                                      </p:cBhvr>
                                      <p:tavLst>
                                        <p:tav tm="0">
                                          <p:val>
                                            <p:strVal val="#ppt_y-#ppt_h/2"/>
                                          </p:val>
                                        </p:tav>
                                        <p:tav tm="100000">
                                          <p:val>
                                            <p:strVal val="#ppt_y"/>
                                          </p:val>
                                        </p:tav>
                                      </p:tavLst>
                                    </p:anim>
                                    <p:anim calcmode="lin" valueType="num">
                                      <p:cBhvr>
                                        <p:cTn id="73" dur="500" fill="hold"/>
                                        <p:tgtEl>
                                          <p:spTgt spid="11"/>
                                        </p:tgtEl>
                                        <p:attrNameLst>
                                          <p:attrName>ppt_w</p:attrName>
                                        </p:attrNameLst>
                                      </p:cBhvr>
                                      <p:tavLst>
                                        <p:tav tm="0">
                                          <p:val>
                                            <p:strVal val="#ppt_w"/>
                                          </p:val>
                                        </p:tav>
                                        <p:tav tm="100000">
                                          <p:val>
                                            <p:strVal val="#ppt_w"/>
                                          </p:val>
                                        </p:tav>
                                      </p:tavLst>
                                    </p:anim>
                                    <p:anim calcmode="lin" valueType="num">
                                      <p:cBhvr>
                                        <p:cTn id="74"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118841">
                                            <p:txEl>
                                              <p:charRg st="0" end="15"/>
                                            </p:txEl>
                                          </p:spTgt>
                                        </p:tgtEl>
                                        <p:attrNameLst>
                                          <p:attrName>style.visibility</p:attrName>
                                        </p:attrNameLst>
                                      </p:cBhvr>
                                      <p:to>
                                        <p:strVal val="visible"/>
                                      </p:to>
                                    </p:set>
                                    <p:animEffect transition="in" filter="box(out)">
                                      <p:cBhvr>
                                        <p:cTn id="79" dur="500"/>
                                        <p:tgtEl>
                                          <p:spTgt spid="118841">
                                            <p:txEl>
                                              <p:charRg st="0" end="15"/>
                                            </p:txEl>
                                          </p:spTgt>
                                        </p:tgtEl>
                                      </p:cBhvr>
                                    </p:animEffect>
                                  </p:childTnLst>
                                  <p:subTnLs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4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993" name="Group 2"/>
          <p:cNvGrpSpPr/>
          <p:nvPr/>
        </p:nvGrpSpPr>
        <p:grpSpPr>
          <a:xfrm>
            <a:off x="539750" y="1628775"/>
            <a:ext cx="3060700" cy="2362200"/>
            <a:chOff x="492" y="384"/>
            <a:chExt cx="1928" cy="1488"/>
          </a:xfrm>
        </p:grpSpPr>
        <p:sp>
          <p:nvSpPr>
            <p:cNvPr id="84994" name="Oval 3"/>
            <p:cNvSpPr/>
            <p:nvPr/>
          </p:nvSpPr>
          <p:spPr>
            <a:xfrm>
              <a:off x="1212" y="38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4995" name="Oval 4"/>
            <p:cNvSpPr/>
            <p:nvPr/>
          </p:nvSpPr>
          <p:spPr>
            <a:xfrm>
              <a:off x="1164" y="1488"/>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4996" name="Oval 5"/>
            <p:cNvSpPr/>
            <p:nvPr/>
          </p:nvSpPr>
          <p:spPr>
            <a:xfrm>
              <a:off x="492" y="110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4997" name="Oval 6"/>
            <p:cNvSpPr/>
            <p:nvPr/>
          </p:nvSpPr>
          <p:spPr>
            <a:xfrm>
              <a:off x="2036" y="106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4998" name="Line 7"/>
            <p:cNvSpPr/>
            <p:nvPr/>
          </p:nvSpPr>
          <p:spPr>
            <a:xfrm flipH="1">
              <a:off x="780" y="720"/>
              <a:ext cx="480" cy="432"/>
            </a:xfrm>
            <a:prstGeom prst="line">
              <a:avLst/>
            </a:prstGeom>
            <a:ln w="19050" cap="flat" cmpd="sng">
              <a:solidFill>
                <a:schemeClr val="tx1"/>
              </a:solidFill>
              <a:prstDash val="solid"/>
              <a:round/>
              <a:headEnd type="none" w="med" len="med"/>
              <a:tailEnd type="none" w="med" len="med"/>
            </a:ln>
          </p:spPr>
        </p:sp>
        <p:sp>
          <p:nvSpPr>
            <p:cNvPr id="84999" name="Line 8"/>
            <p:cNvSpPr/>
            <p:nvPr/>
          </p:nvSpPr>
          <p:spPr>
            <a:xfrm>
              <a:off x="1548" y="720"/>
              <a:ext cx="576" cy="384"/>
            </a:xfrm>
            <a:prstGeom prst="line">
              <a:avLst/>
            </a:prstGeom>
            <a:ln w="19050" cap="flat" cmpd="sng">
              <a:solidFill>
                <a:srgbClr val="FF6600"/>
              </a:solidFill>
              <a:prstDash val="solid"/>
              <a:round/>
              <a:headEnd type="none" w="med" len="med"/>
              <a:tailEnd type="none" w="med" len="med"/>
            </a:ln>
          </p:spPr>
        </p:sp>
        <p:sp>
          <p:nvSpPr>
            <p:cNvPr id="85000" name="Line 9"/>
            <p:cNvSpPr/>
            <p:nvPr/>
          </p:nvSpPr>
          <p:spPr>
            <a:xfrm>
              <a:off x="876" y="1392"/>
              <a:ext cx="336" cy="192"/>
            </a:xfrm>
            <a:prstGeom prst="line">
              <a:avLst/>
            </a:prstGeom>
            <a:ln w="19050" cap="flat" cmpd="sng">
              <a:solidFill>
                <a:srgbClr val="FF6600"/>
              </a:solidFill>
              <a:prstDash val="solid"/>
              <a:round/>
              <a:headEnd type="none" w="med" len="med"/>
              <a:tailEnd type="none" w="med" len="med"/>
            </a:ln>
          </p:spPr>
        </p:sp>
      </p:grpSp>
      <p:sp>
        <p:nvSpPr>
          <p:cNvPr id="85001" name="Rectangle 10"/>
          <p:cNvSpPr/>
          <p:nvPr/>
        </p:nvSpPr>
        <p:spPr>
          <a:xfrm>
            <a:off x="5256213" y="1208088"/>
            <a:ext cx="2667000" cy="4572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D            R</a:t>
            </a:r>
            <a:endParaRPr lang="en-US" altLang="zh-CN" b="1" dirty="0">
              <a:solidFill>
                <a:srgbClr val="FFCC00"/>
              </a:solidFill>
              <a:latin typeface="Times New Roman" panose="02020603050405020304" pitchFamily="18" charset="0"/>
            </a:endParaRPr>
          </a:p>
        </p:txBody>
      </p:sp>
      <p:grpSp>
        <p:nvGrpSpPr>
          <p:cNvPr id="3" name="Group 11"/>
          <p:cNvGrpSpPr/>
          <p:nvPr/>
        </p:nvGrpSpPr>
        <p:grpSpPr>
          <a:xfrm>
            <a:off x="5256213" y="3151188"/>
            <a:ext cx="457200" cy="1066800"/>
            <a:chOff x="2880" y="1248"/>
            <a:chExt cx="288" cy="672"/>
          </a:xfrm>
        </p:grpSpPr>
        <p:sp>
          <p:nvSpPr>
            <p:cNvPr id="85003" name="Line 12"/>
            <p:cNvSpPr/>
            <p:nvPr/>
          </p:nvSpPr>
          <p:spPr>
            <a:xfrm>
              <a:off x="3024" y="1248"/>
              <a:ext cx="0" cy="432"/>
            </a:xfrm>
            <a:prstGeom prst="line">
              <a:avLst/>
            </a:prstGeom>
            <a:ln w="19050" cap="flat" cmpd="sng">
              <a:solidFill>
                <a:srgbClr val="FF6600"/>
              </a:solidFill>
              <a:prstDash val="solid"/>
              <a:round/>
              <a:headEnd type="none" w="med" len="med"/>
              <a:tailEnd type="triangle" w="med" len="med"/>
            </a:ln>
          </p:spPr>
        </p:sp>
        <p:sp>
          <p:nvSpPr>
            <p:cNvPr id="85004" name="Oval 13"/>
            <p:cNvSpPr/>
            <p:nvPr/>
          </p:nvSpPr>
          <p:spPr>
            <a:xfrm>
              <a:off x="2880" y="1680"/>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
        <p:nvSpPr>
          <p:cNvPr id="85005" name="Line 14"/>
          <p:cNvSpPr/>
          <p:nvPr/>
        </p:nvSpPr>
        <p:spPr>
          <a:xfrm>
            <a:off x="5484813" y="1684338"/>
            <a:ext cx="0" cy="685800"/>
          </a:xfrm>
          <a:prstGeom prst="line">
            <a:avLst/>
          </a:prstGeom>
          <a:ln w="19050" cap="flat" cmpd="sng">
            <a:solidFill>
              <a:schemeClr val="accent2"/>
            </a:solidFill>
            <a:prstDash val="solid"/>
            <a:round/>
            <a:headEnd type="none" w="med" len="med"/>
            <a:tailEnd type="triangle" w="med" len="med"/>
          </a:ln>
        </p:spPr>
      </p:sp>
      <p:grpSp>
        <p:nvGrpSpPr>
          <p:cNvPr id="85006" name="Group 15"/>
          <p:cNvGrpSpPr/>
          <p:nvPr/>
        </p:nvGrpSpPr>
        <p:grpSpPr>
          <a:xfrm>
            <a:off x="5027613" y="2370138"/>
            <a:ext cx="914400" cy="381000"/>
            <a:chOff x="3408" y="1680"/>
            <a:chExt cx="576" cy="240"/>
          </a:xfrm>
        </p:grpSpPr>
        <p:sp>
          <p:nvSpPr>
            <p:cNvPr id="85007" name="Line 16"/>
            <p:cNvSpPr/>
            <p:nvPr/>
          </p:nvSpPr>
          <p:spPr>
            <a:xfrm>
              <a:off x="3408" y="1680"/>
              <a:ext cx="576" cy="0"/>
            </a:xfrm>
            <a:prstGeom prst="line">
              <a:avLst/>
            </a:prstGeom>
            <a:ln w="19050" cap="flat" cmpd="sng">
              <a:solidFill>
                <a:schemeClr val="bg2"/>
              </a:solidFill>
              <a:prstDash val="solid"/>
              <a:round/>
              <a:headEnd type="none" w="med" len="med"/>
              <a:tailEnd type="none" w="med" len="med"/>
            </a:ln>
          </p:spPr>
        </p:sp>
        <p:sp>
          <p:nvSpPr>
            <p:cNvPr id="85008" name="Line 17"/>
            <p:cNvSpPr/>
            <p:nvPr/>
          </p:nvSpPr>
          <p:spPr>
            <a:xfrm>
              <a:off x="3408" y="1680"/>
              <a:ext cx="0" cy="240"/>
            </a:xfrm>
            <a:prstGeom prst="line">
              <a:avLst/>
            </a:prstGeom>
            <a:ln w="19050" cap="flat" cmpd="sng">
              <a:solidFill>
                <a:schemeClr val="bg2"/>
              </a:solidFill>
              <a:prstDash val="solid"/>
              <a:round/>
              <a:headEnd type="none" w="med" len="med"/>
              <a:tailEnd type="none" w="med" len="med"/>
            </a:ln>
          </p:spPr>
        </p:sp>
        <p:sp>
          <p:nvSpPr>
            <p:cNvPr id="85009" name="Line 18"/>
            <p:cNvSpPr/>
            <p:nvPr/>
          </p:nvSpPr>
          <p:spPr>
            <a:xfrm>
              <a:off x="3984" y="1680"/>
              <a:ext cx="0" cy="240"/>
            </a:xfrm>
            <a:prstGeom prst="line">
              <a:avLst/>
            </a:prstGeom>
            <a:ln w="19050" cap="flat" cmpd="sng">
              <a:solidFill>
                <a:schemeClr val="bg2"/>
              </a:solidFill>
              <a:prstDash val="solid"/>
              <a:round/>
              <a:headEnd type="none" w="med" len="med"/>
              <a:tailEnd type="none" w="med" len="med"/>
            </a:ln>
          </p:spPr>
        </p:sp>
      </p:grpSp>
      <p:sp>
        <p:nvSpPr>
          <p:cNvPr id="85010" name="Rectangle 19"/>
          <p:cNvSpPr/>
          <p:nvPr/>
        </p:nvSpPr>
        <p:spPr>
          <a:xfrm>
            <a:off x="4722813" y="2751138"/>
            <a:ext cx="15240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D   R</a:t>
            </a:r>
            <a:endParaRPr lang="en-US" altLang="zh-CN" b="1" dirty="0">
              <a:solidFill>
                <a:srgbClr val="FFCC00"/>
              </a:solidFill>
              <a:latin typeface="Times New Roman" panose="02020603050405020304" pitchFamily="18" charset="0"/>
            </a:endParaRPr>
          </a:p>
        </p:txBody>
      </p:sp>
      <p:grpSp>
        <p:nvGrpSpPr>
          <p:cNvPr id="85011" name="Group 20"/>
          <p:cNvGrpSpPr/>
          <p:nvPr/>
        </p:nvGrpSpPr>
        <p:grpSpPr>
          <a:xfrm>
            <a:off x="5903913" y="3779838"/>
            <a:ext cx="914400" cy="381000"/>
            <a:chOff x="3888" y="2592"/>
            <a:chExt cx="576" cy="240"/>
          </a:xfrm>
        </p:grpSpPr>
        <p:sp>
          <p:nvSpPr>
            <p:cNvPr id="85012" name="Line 21"/>
            <p:cNvSpPr/>
            <p:nvPr/>
          </p:nvSpPr>
          <p:spPr>
            <a:xfrm>
              <a:off x="3888" y="2592"/>
              <a:ext cx="576" cy="0"/>
            </a:xfrm>
            <a:prstGeom prst="line">
              <a:avLst/>
            </a:prstGeom>
            <a:ln w="19050" cap="flat" cmpd="sng">
              <a:solidFill>
                <a:schemeClr val="bg2"/>
              </a:solidFill>
              <a:prstDash val="solid"/>
              <a:round/>
              <a:headEnd type="none" w="med" len="med"/>
              <a:tailEnd type="none" w="med" len="med"/>
            </a:ln>
          </p:spPr>
        </p:sp>
        <p:sp>
          <p:nvSpPr>
            <p:cNvPr id="85013" name="Line 22"/>
            <p:cNvSpPr/>
            <p:nvPr/>
          </p:nvSpPr>
          <p:spPr>
            <a:xfrm>
              <a:off x="3888" y="2592"/>
              <a:ext cx="0" cy="240"/>
            </a:xfrm>
            <a:prstGeom prst="line">
              <a:avLst/>
            </a:prstGeom>
            <a:ln w="19050" cap="flat" cmpd="sng">
              <a:solidFill>
                <a:schemeClr val="bg2"/>
              </a:solidFill>
              <a:prstDash val="solid"/>
              <a:round/>
              <a:headEnd type="none" w="med" len="med"/>
              <a:tailEnd type="none" w="med" len="med"/>
            </a:ln>
          </p:spPr>
        </p:sp>
        <p:sp>
          <p:nvSpPr>
            <p:cNvPr id="85014" name="Line 23"/>
            <p:cNvSpPr/>
            <p:nvPr/>
          </p:nvSpPr>
          <p:spPr>
            <a:xfrm>
              <a:off x="4464" y="2592"/>
              <a:ext cx="0" cy="240"/>
            </a:xfrm>
            <a:prstGeom prst="line">
              <a:avLst/>
            </a:prstGeom>
            <a:ln w="19050" cap="flat" cmpd="sng">
              <a:solidFill>
                <a:schemeClr val="bg2"/>
              </a:solidFill>
              <a:prstDash val="solid"/>
              <a:round/>
              <a:headEnd type="none" w="med" len="med"/>
              <a:tailEnd type="none" w="med" len="med"/>
            </a:ln>
          </p:spPr>
        </p:sp>
      </p:grpSp>
      <p:sp>
        <p:nvSpPr>
          <p:cNvPr id="85015" name="Rectangle 24"/>
          <p:cNvSpPr/>
          <p:nvPr/>
        </p:nvSpPr>
        <p:spPr>
          <a:xfrm>
            <a:off x="5675313" y="4160838"/>
            <a:ext cx="14478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D   R</a:t>
            </a:r>
            <a:endParaRPr lang="en-US" altLang="zh-CN" b="1" dirty="0">
              <a:solidFill>
                <a:srgbClr val="FFCC00"/>
              </a:solidFill>
              <a:latin typeface="Times New Roman" panose="02020603050405020304" pitchFamily="18" charset="0"/>
            </a:endParaRPr>
          </a:p>
        </p:txBody>
      </p:sp>
      <p:sp>
        <p:nvSpPr>
          <p:cNvPr id="85016" name="Line 25"/>
          <p:cNvSpPr/>
          <p:nvPr/>
        </p:nvSpPr>
        <p:spPr>
          <a:xfrm>
            <a:off x="6056313" y="3094038"/>
            <a:ext cx="0" cy="685800"/>
          </a:xfrm>
          <a:prstGeom prst="line">
            <a:avLst/>
          </a:prstGeom>
          <a:ln w="19050" cap="flat" cmpd="sng">
            <a:solidFill>
              <a:srgbClr val="CC0099"/>
            </a:solidFill>
            <a:prstDash val="solid"/>
            <a:round/>
            <a:headEnd type="none" w="med" len="med"/>
            <a:tailEnd type="triangle" w="med" len="med"/>
          </a:ln>
        </p:spPr>
      </p:sp>
      <p:grpSp>
        <p:nvGrpSpPr>
          <p:cNvPr id="6" name="Group 26"/>
          <p:cNvGrpSpPr/>
          <p:nvPr/>
        </p:nvGrpSpPr>
        <p:grpSpPr>
          <a:xfrm>
            <a:off x="4779963" y="3132138"/>
            <a:ext cx="457200" cy="990600"/>
            <a:chOff x="3552" y="2160"/>
            <a:chExt cx="288" cy="624"/>
          </a:xfrm>
        </p:grpSpPr>
        <p:sp>
          <p:nvSpPr>
            <p:cNvPr id="85018" name="Text Box 27"/>
            <p:cNvSpPr txBox="1"/>
            <p:nvPr/>
          </p:nvSpPr>
          <p:spPr>
            <a:xfrm rot="-5503572">
              <a:off x="357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5019" name="Line 28"/>
            <p:cNvSpPr/>
            <p:nvPr/>
          </p:nvSpPr>
          <p:spPr>
            <a:xfrm>
              <a:off x="3696" y="2160"/>
              <a:ext cx="0" cy="432"/>
            </a:xfrm>
            <a:prstGeom prst="line">
              <a:avLst/>
            </a:prstGeom>
            <a:ln w="19050" cap="flat" cmpd="sng">
              <a:solidFill>
                <a:schemeClr val="accent2"/>
              </a:solidFill>
              <a:prstDash val="solid"/>
              <a:round/>
              <a:headEnd type="none" w="med" len="med"/>
              <a:tailEnd type="triangle" w="med" len="med"/>
            </a:ln>
          </p:spPr>
        </p:sp>
      </p:grpSp>
      <p:grpSp>
        <p:nvGrpSpPr>
          <p:cNvPr id="7" name="Group 29"/>
          <p:cNvGrpSpPr/>
          <p:nvPr/>
        </p:nvGrpSpPr>
        <p:grpSpPr>
          <a:xfrm>
            <a:off x="6342063" y="1665288"/>
            <a:ext cx="457200" cy="1066800"/>
            <a:chOff x="3264" y="2160"/>
            <a:chExt cx="288" cy="672"/>
          </a:xfrm>
        </p:grpSpPr>
        <p:sp>
          <p:nvSpPr>
            <p:cNvPr id="85021" name="Oval 30"/>
            <p:cNvSpPr/>
            <p:nvPr/>
          </p:nvSpPr>
          <p:spPr>
            <a:xfrm>
              <a:off x="326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5022" name="Line 31"/>
            <p:cNvSpPr/>
            <p:nvPr/>
          </p:nvSpPr>
          <p:spPr>
            <a:xfrm>
              <a:off x="3408" y="2160"/>
              <a:ext cx="0" cy="432"/>
            </a:xfrm>
            <a:prstGeom prst="line">
              <a:avLst/>
            </a:prstGeom>
            <a:ln w="19050" cap="flat" cmpd="sng">
              <a:solidFill>
                <a:srgbClr val="FF6600"/>
              </a:solidFill>
              <a:prstDash val="solid"/>
              <a:round/>
              <a:headEnd type="none" w="med" len="med"/>
              <a:tailEnd type="triangle" w="med" len="med"/>
            </a:ln>
          </p:spPr>
        </p:sp>
      </p:grpSp>
      <p:grpSp>
        <p:nvGrpSpPr>
          <p:cNvPr id="8" name="Group 32"/>
          <p:cNvGrpSpPr/>
          <p:nvPr/>
        </p:nvGrpSpPr>
        <p:grpSpPr>
          <a:xfrm>
            <a:off x="6665913" y="4522788"/>
            <a:ext cx="457200" cy="990600"/>
            <a:chOff x="4368" y="3072"/>
            <a:chExt cx="288" cy="624"/>
          </a:xfrm>
        </p:grpSpPr>
        <p:sp>
          <p:nvSpPr>
            <p:cNvPr id="85024" name="Text Box 33"/>
            <p:cNvSpPr txBox="1"/>
            <p:nvPr/>
          </p:nvSpPr>
          <p:spPr>
            <a:xfrm rot="-5503572">
              <a:off x="4392"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5025" name="Line 34"/>
            <p:cNvSpPr/>
            <p:nvPr/>
          </p:nvSpPr>
          <p:spPr>
            <a:xfrm>
              <a:off x="4512" y="3072"/>
              <a:ext cx="0" cy="432"/>
            </a:xfrm>
            <a:prstGeom prst="line">
              <a:avLst/>
            </a:prstGeom>
            <a:ln w="19050" cap="flat" cmpd="sng">
              <a:solidFill>
                <a:srgbClr val="CC0099"/>
              </a:solidFill>
              <a:prstDash val="solid"/>
              <a:round/>
              <a:headEnd type="none" w="med" len="med"/>
              <a:tailEnd type="triangle" w="med" len="med"/>
            </a:ln>
          </p:spPr>
        </p:sp>
      </p:grpSp>
      <p:grpSp>
        <p:nvGrpSpPr>
          <p:cNvPr id="9" name="Group 35"/>
          <p:cNvGrpSpPr/>
          <p:nvPr/>
        </p:nvGrpSpPr>
        <p:grpSpPr>
          <a:xfrm>
            <a:off x="5656263" y="4560888"/>
            <a:ext cx="457200" cy="990600"/>
            <a:chOff x="4080" y="3072"/>
            <a:chExt cx="288" cy="624"/>
          </a:xfrm>
        </p:grpSpPr>
        <p:sp>
          <p:nvSpPr>
            <p:cNvPr id="85027" name="Text Box 36"/>
            <p:cNvSpPr txBox="1"/>
            <p:nvPr/>
          </p:nvSpPr>
          <p:spPr>
            <a:xfrm rot="-5503572">
              <a:off x="4104"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5028" name="Line 37"/>
            <p:cNvSpPr/>
            <p:nvPr/>
          </p:nvSpPr>
          <p:spPr>
            <a:xfrm>
              <a:off x="4224" y="3072"/>
              <a:ext cx="0" cy="432"/>
            </a:xfrm>
            <a:prstGeom prst="line">
              <a:avLst/>
            </a:prstGeom>
            <a:ln w="19050" cap="flat" cmpd="sng">
              <a:solidFill>
                <a:schemeClr val="accent2"/>
              </a:solidFill>
              <a:prstDash val="solid"/>
              <a:round/>
              <a:headEnd type="none" w="med" len="med"/>
              <a:tailEnd type="triangle" w="med" len="med"/>
            </a:ln>
          </p:spPr>
        </p:sp>
      </p:grpSp>
      <p:grpSp>
        <p:nvGrpSpPr>
          <p:cNvPr id="10" name="Group 38"/>
          <p:cNvGrpSpPr/>
          <p:nvPr/>
        </p:nvGrpSpPr>
        <p:grpSpPr>
          <a:xfrm>
            <a:off x="6208713" y="4522788"/>
            <a:ext cx="457200" cy="1066800"/>
            <a:chOff x="3792" y="3072"/>
            <a:chExt cx="288" cy="672"/>
          </a:xfrm>
        </p:grpSpPr>
        <p:sp>
          <p:nvSpPr>
            <p:cNvPr id="85030" name="Oval 39"/>
            <p:cNvSpPr/>
            <p:nvPr/>
          </p:nvSpPr>
          <p:spPr>
            <a:xfrm>
              <a:off x="3792" y="3504"/>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5031" name="Line 40"/>
            <p:cNvSpPr/>
            <p:nvPr/>
          </p:nvSpPr>
          <p:spPr>
            <a:xfrm>
              <a:off x="3936" y="3072"/>
              <a:ext cx="0" cy="432"/>
            </a:xfrm>
            <a:prstGeom prst="line">
              <a:avLst/>
            </a:prstGeom>
            <a:ln w="19050" cap="flat" cmpd="sng">
              <a:solidFill>
                <a:srgbClr val="FF6600"/>
              </a:solidFill>
              <a:prstDash val="solid"/>
              <a:round/>
              <a:headEnd type="none" w="med" len="med"/>
              <a:tailEnd type="triangle" w="med" len="med"/>
            </a:ln>
          </p:spPr>
        </p:sp>
      </p:grpSp>
      <p:grpSp>
        <p:nvGrpSpPr>
          <p:cNvPr id="11" name="Group 41"/>
          <p:cNvGrpSpPr/>
          <p:nvPr/>
        </p:nvGrpSpPr>
        <p:grpSpPr>
          <a:xfrm>
            <a:off x="8075613" y="3265488"/>
            <a:ext cx="457200" cy="990600"/>
            <a:chOff x="5280" y="2160"/>
            <a:chExt cx="288" cy="624"/>
          </a:xfrm>
        </p:grpSpPr>
        <p:sp>
          <p:nvSpPr>
            <p:cNvPr id="85033" name="Text Box 42"/>
            <p:cNvSpPr txBox="1"/>
            <p:nvPr/>
          </p:nvSpPr>
          <p:spPr>
            <a:xfrm rot="-5503572">
              <a:off x="5304"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5034" name="Line 43"/>
            <p:cNvSpPr/>
            <p:nvPr/>
          </p:nvSpPr>
          <p:spPr>
            <a:xfrm>
              <a:off x="5424" y="2160"/>
              <a:ext cx="0" cy="432"/>
            </a:xfrm>
            <a:prstGeom prst="line">
              <a:avLst/>
            </a:prstGeom>
            <a:ln w="19050" cap="flat" cmpd="sng">
              <a:solidFill>
                <a:srgbClr val="CC0099"/>
              </a:solidFill>
              <a:prstDash val="solid"/>
              <a:round/>
              <a:headEnd type="none" w="med" len="med"/>
              <a:tailEnd type="triangle" w="med" len="med"/>
            </a:ln>
          </p:spPr>
        </p:sp>
      </p:grpSp>
      <p:grpSp>
        <p:nvGrpSpPr>
          <p:cNvPr id="12" name="Group 44"/>
          <p:cNvGrpSpPr/>
          <p:nvPr/>
        </p:nvGrpSpPr>
        <p:grpSpPr>
          <a:xfrm>
            <a:off x="7046913" y="3265488"/>
            <a:ext cx="457200" cy="990600"/>
            <a:chOff x="4992" y="2160"/>
            <a:chExt cx="288" cy="624"/>
          </a:xfrm>
        </p:grpSpPr>
        <p:sp>
          <p:nvSpPr>
            <p:cNvPr id="85036" name="Text Box 45"/>
            <p:cNvSpPr txBox="1"/>
            <p:nvPr/>
          </p:nvSpPr>
          <p:spPr>
            <a:xfrm rot="-5503572">
              <a:off x="501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5037" name="Line 46"/>
            <p:cNvSpPr/>
            <p:nvPr/>
          </p:nvSpPr>
          <p:spPr>
            <a:xfrm>
              <a:off x="5136" y="2160"/>
              <a:ext cx="0" cy="432"/>
            </a:xfrm>
            <a:prstGeom prst="line">
              <a:avLst/>
            </a:prstGeom>
            <a:ln w="19050" cap="flat" cmpd="sng">
              <a:solidFill>
                <a:schemeClr val="accent2"/>
              </a:solidFill>
              <a:prstDash val="solid"/>
              <a:round/>
              <a:headEnd type="none" w="med" len="med"/>
              <a:tailEnd type="triangle" w="med" len="med"/>
            </a:ln>
          </p:spPr>
        </p:sp>
      </p:grpSp>
      <p:grpSp>
        <p:nvGrpSpPr>
          <p:cNvPr id="13" name="Group 47"/>
          <p:cNvGrpSpPr/>
          <p:nvPr/>
        </p:nvGrpSpPr>
        <p:grpSpPr>
          <a:xfrm>
            <a:off x="7599363" y="3265488"/>
            <a:ext cx="457200" cy="1066800"/>
            <a:chOff x="4704" y="2160"/>
            <a:chExt cx="288" cy="672"/>
          </a:xfrm>
        </p:grpSpPr>
        <p:sp>
          <p:nvSpPr>
            <p:cNvPr id="85039" name="Oval 48"/>
            <p:cNvSpPr/>
            <p:nvPr/>
          </p:nvSpPr>
          <p:spPr>
            <a:xfrm>
              <a:off x="470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5040" name="Line 49"/>
            <p:cNvSpPr/>
            <p:nvPr/>
          </p:nvSpPr>
          <p:spPr>
            <a:xfrm>
              <a:off x="4848" y="2160"/>
              <a:ext cx="0" cy="432"/>
            </a:xfrm>
            <a:prstGeom prst="line">
              <a:avLst/>
            </a:prstGeom>
            <a:ln w="19050" cap="flat" cmpd="sng">
              <a:solidFill>
                <a:srgbClr val="FF6600"/>
              </a:solidFill>
              <a:prstDash val="solid"/>
              <a:round/>
              <a:headEnd type="none" w="med" len="med"/>
              <a:tailEnd type="triangle" w="med" len="med"/>
            </a:ln>
          </p:spPr>
        </p:sp>
      </p:grpSp>
      <p:grpSp>
        <p:nvGrpSpPr>
          <p:cNvPr id="85041" name="Group 50"/>
          <p:cNvGrpSpPr/>
          <p:nvPr/>
        </p:nvGrpSpPr>
        <p:grpSpPr>
          <a:xfrm>
            <a:off x="7294563" y="2503488"/>
            <a:ext cx="914400" cy="381000"/>
            <a:chOff x="4800" y="1680"/>
            <a:chExt cx="576" cy="240"/>
          </a:xfrm>
        </p:grpSpPr>
        <p:sp>
          <p:nvSpPr>
            <p:cNvPr id="85042" name="Line 51"/>
            <p:cNvSpPr/>
            <p:nvPr/>
          </p:nvSpPr>
          <p:spPr>
            <a:xfrm>
              <a:off x="4800" y="1680"/>
              <a:ext cx="576" cy="0"/>
            </a:xfrm>
            <a:prstGeom prst="line">
              <a:avLst/>
            </a:prstGeom>
            <a:ln w="19050" cap="flat" cmpd="sng">
              <a:solidFill>
                <a:schemeClr val="bg2"/>
              </a:solidFill>
              <a:prstDash val="solid"/>
              <a:round/>
              <a:headEnd type="none" w="med" len="med"/>
              <a:tailEnd type="none" w="med" len="med"/>
            </a:ln>
          </p:spPr>
        </p:sp>
        <p:sp>
          <p:nvSpPr>
            <p:cNvPr id="85043" name="Line 52"/>
            <p:cNvSpPr/>
            <p:nvPr/>
          </p:nvSpPr>
          <p:spPr>
            <a:xfrm>
              <a:off x="4800" y="1680"/>
              <a:ext cx="0" cy="240"/>
            </a:xfrm>
            <a:prstGeom prst="line">
              <a:avLst/>
            </a:prstGeom>
            <a:ln w="19050" cap="flat" cmpd="sng">
              <a:solidFill>
                <a:schemeClr val="bg2"/>
              </a:solidFill>
              <a:prstDash val="solid"/>
              <a:round/>
              <a:headEnd type="none" w="med" len="med"/>
              <a:tailEnd type="none" w="med" len="med"/>
            </a:ln>
          </p:spPr>
        </p:sp>
        <p:sp>
          <p:nvSpPr>
            <p:cNvPr id="85044" name="Line 53"/>
            <p:cNvSpPr/>
            <p:nvPr/>
          </p:nvSpPr>
          <p:spPr>
            <a:xfrm>
              <a:off x="5376" y="1680"/>
              <a:ext cx="0" cy="240"/>
            </a:xfrm>
            <a:prstGeom prst="line">
              <a:avLst/>
            </a:prstGeom>
            <a:ln w="19050" cap="flat" cmpd="sng">
              <a:solidFill>
                <a:schemeClr val="bg2"/>
              </a:solidFill>
              <a:prstDash val="solid"/>
              <a:round/>
              <a:headEnd type="none" w="med" len="med"/>
              <a:tailEnd type="none" w="med" len="med"/>
            </a:ln>
          </p:spPr>
        </p:sp>
      </p:grpSp>
      <p:sp>
        <p:nvSpPr>
          <p:cNvPr id="85045" name="Rectangle 54"/>
          <p:cNvSpPr/>
          <p:nvPr/>
        </p:nvSpPr>
        <p:spPr>
          <a:xfrm>
            <a:off x="7065963" y="2884488"/>
            <a:ext cx="14478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D   R</a:t>
            </a:r>
            <a:endParaRPr lang="en-US" altLang="zh-CN" b="1" dirty="0">
              <a:solidFill>
                <a:srgbClr val="FFCC00"/>
              </a:solidFill>
              <a:latin typeface="Times New Roman" panose="02020603050405020304" pitchFamily="18" charset="0"/>
            </a:endParaRPr>
          </a:p>
        </p:txBody>
      </p:sp>
      <p:sp>
        <p:nvSpPr>
          <p:cNvPr id="85046" name="Line 55"/>
          <p:cNvSpPr/>
          <p:nvPr/>
        </p:nvSpPr>
        <p:spPr>
          <a:xfrm>
            <a:off x="7675563" y="1665288"/>
            <a:ext cx="0" cy="838200"/>
          </a:xfrm>
          <a:prstGeom prst="line">
            <a:avLst/>
          </a:prstGeom>
          <a:ln w="19050" cap="flat" cmpd="sng">
            <a:solidFill>
              <a:srgbClr val="CC0099"/>
            </a:solidFill>
            <a:prstDash val="solid"/>
            <a:round/>
            <a:headEnd type="none" w="med" len="med"/>
            <a:tailEnd type="triangle" w="med" len="med"/>
          </a:ln>
        </p:spPr>
      </p:sp>
      <p:sp>
        <p:nvSpPr>
          <p:cNvPr id="119864" name="Text Box 56"/>
          <p:cNvSpPr txBox="1"/>
          <p:nvPr/>
        </p:nvSpPr>
        <p:spPr>
          <a:xfrm>
            <a:off x="250825" y="4868863"/>
            <a:ext cx="4478338" cy="519112"/>
          </a:xfrm>
          <a:prstGeom prst="rect">
            <a:avLst/>
          </a:prstGeom>
          <a:noFill/>
          <a:ln w="9525">
            <a:noFill/>
          </a:ln>
        </p:spPr>
        <p:txBody>
          <a:bodyPr wrap="none" anchor="t" anchorCtr="0">
            <a:spAutoFit/>
          </a:bodyPr>
          <a:p>
            <a:pPr>
              <a:buFont typeface="Arial" panose="020B0604020202020204" pitchFamily="34" charset="0"/>
            </a:pPr>
            <a:r>
              <a:rPr lang="zh-CN" altLang="en-US" sz="2800" b="1" dirty="0">
                <a:solidFill>
                  <a:srgbClr val="FF3300"/>
                </a:solidFill>
                <a:latin typeface="幼圆" panose="02010509060101010101" pitchFamily="49" charset="-122"/>
                <a:ea typeface="幼圆" panose="02010509060101010101" pitchFamily="49" charset="-122"/>
              </a:rPr>
              <a:t>中序遍历序列：</a:t>
            </a:r>
            <a:r>
              <a:rPr lang="en-US" altLang="zh-CN" sz="2800" b="1" dirty="0">
                <a:solidFill>
                  <a:srgbClr val="FF3300"/>
                </a:solidFill>
                <a:latin typeface="幼圆" panose="02010509060101010101" pitchFamily="49" charset="-122"/>
                <a:ea typeface="幼圆" panose="02010509060101010101" pitchFamily="49" charset="-122"/>
              </a:rPr>
              <a:t>B  D  A  C</a:t>
            </a:r>
            <a:endParaRPr lang="en-US" altLang="zh-CN" sz="2800" b="1" dirty="0">
              <a:solidFill>
                <a:srgbClr val="FF3300"/>
              </a:solidFill>
              <a:latin typeface="幼圆" panose="02010509060101010101" pitchFamily="49" charset="-122"/>
              <a:ea typeface="幼圆" panose="02010509060101010101" pitchFamily="49" charset="-122"/>
            </a:endParaRPr>
          </a:p>
        </p:txBody>
      </p:sp>
      <p:sp>
        <p:nvSpPr>
          <p:cNvPr id="85048" name="Text Box 57"/>
          <p:cNvSpPr txBox="1"/>
          <p:nvPr/>
        </p:nvSpPr>
        <p:spPr>
          <a:xfrm>
            <a:off x="3708400" y="260350"/>
            <a:ext cx="2012950" cy="641350"/>
          </a:xfrm>
          <a:prstGeom prst="rect">
            <a:avLst/>
          </a:prstGeom>
          <a:noFill/>
          <a:ln w="9525">
            <a:noFill/>
          </a:ln>
        </p:spPr>
        <p:txBody>
          <a:bodyPr wrap="none" anchor="t" anchorCtr="0">
            <a:spAutoFit/>
          </a:bodyPr>
          <a:p>
            <a:pPr>
              <a:buFont typeface="Arial" panose="020B0604020202020204" pitchFamily="34" charset="0"/>
            </a:pPr>
            <a:r>
              <a:rPr lang="zh-CN" altLang="en-US" sz="3600" dirty="0">
                <a:solidFill>
                  <a:srgbClr val="FF3300"/>
                </a:solidFill>
                <a:latin typeface="Times New Roman" panose="02020603050405020304" pitchFamily="18" charset="0"/>
                <a:ea typeface="隶书" panose="02010509060101010101" pitchFamily="49" charset="-122"/>
              </a:rPr>
              <a:t>中序遍历</a:t>
            </a:r>
            <a:endParaRPr lang="zh-CN" altLang="en-US" sz="3600" dirty="0">
              <a:solidFill>
                <a:srgbClr val="FF3300"/>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ppt_y-#ppt_h/2"/>
                                          </p:val>
                                        </p:tav>
                                        <p:tav tm="100000">
                                          <p:val>
                                            <p:strVal val="#ppt_y"/>
                                          </p:val>
                                        </p:tav>
                                      </p:tavLst>
                                    </p:anim>
                                    <p:anim calcmode="lin" valueType="num">
                                      <p:cBhvr>
                                        <p:cTn id="9" dur="500" fill="hold"/>
                                        <p:tgtEl>
                                          <p:spTgt spid="6"/>
                                        </p:tgtEl>
                                        <p:attrNameLst>
                                          <p:attrName>ppt_w</p:attrName>
                                        </p:attrNameLst>
                                      </p:cBhvr>
                                      <p:tavLst>
                                        <p:tav tm="0">
                                          <p:val>
                                            <p:strVal val="#ppt_w"/>
                                          </p:val>
                                        </p:tav>
                                        <p:tav tm="100000">
                                          <p:val>
                                            <p:strVal val="#ppt_w"/>
                                          </p:val>
                                        </p:tav>
                                      </p:tavLst>
                                    </p:anim>
                                    <p:anim calcmode="lin" valueType="num">
                                      <p:cBhvr>
                                        <p:cTn id="10"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ppt_h/2"/>
                                          </p:val>
                                        </p:tav>
                                        <p:tav tm="100000">
                                          <p:val>
                                            <p:strVal val="#ppt_y"/>
                                          </p:val>
                                        </p:tav>
                                      </p:tavLst>
                                    </p:anim>
                                    <p:anim calcmode="lin" valueType="num">
                                      <p:cBhvr>
                                        <p:cTn id="17" dur="500" fill="hold"/>
                                        <p:tgtEl>
                                          <p:spTgt spid="3"/>
                                        </p:tgtEl>
                                        <p:attrNameLst>
                                          <p:attrName>ppt_w</p:attrName>
                                        </p:attrNameLst>
                                      </p:cBhvr>
                                      <p:tavLst>
                                        <p:tav tm="0">
                                          <p:val>
                                            <p:strVal val="#ppt_w"/>
                                          </p:val>
                                        </p:tav>
                                        <p:tav tm="100000">
                                          <p:val>
                                            <p:strVal val="#ppt_w"/>
                                          </p:val>
                                        </p:tav>
                                      </p:tavLst>
                                    </p:anim>
                                    <p:anim calcmode="lin" valueType="num">
                                      <p:cBhvr>
                                        <p:cTn id="18"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ppt_h/2"/>
                                          </p:val>
                                        </p:tav>
                                        <p:tav tm="100000">
                                          <p:val>
                                            <p:strVal val="#ppt_y"/>
                                          </p:val>
                                        </p:tav>
                                      </p:tavLst>
                                    </p:anim>
                                    <p:anim calcmode="lin" valueType="num">
                                      <p:cBhvr>
                                        <p:cTn id="25" dur="500" fill="hold"/>
                                        <p:tgtEl>
                                          <p:spTgt spid="9"/>
                                        </p:tgtEl>
                                        <p:attrNameLst>
                                          <p:attrName>ppt_w</p:attrName>
                                        </p:attrNameLst>
                                      </p:cBhvr>
                                      <p:tavLst>
                                        <p:tav tm="0">
                                          <p:val>
                                            <p:strVal val="#ppt_w"/>
                                          </p:val>
                                        </p:tav>
                                        <p:tav tm="100000">
                                          <p:val>
                                            <p:strVal val="#ppt_w"/>
                                          </p:val>
                                        </p:tav>
                                      </p:tavLst>
                                    </p:anim>
                                    <p:anim calcmode="lin" valueType="num">
                                      <p:cBhvr>
                                        <p:cTn id="26"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ppt_h/2"/>
                                          </p:val>
                                        </p:tav>
                                        <p:tav tm="100000">
                                          <p:val>
                                            <p:strVal val="#ppt_y"/>
                                          </p:val>
                                        </p:tav>
                                      </p:tavLst>
                                    </p:anim>
                                    <p:anim calcmode="lin" valueType="num">
                                      <p:cBhvr>
                                        <p:cTn id="33" dur="500" fill="hold"/>
                                        <p:tgtEl>
                                          <p:spTgt spid="10"/>
                                        </p:tgtEl>
                                        <p:attrNameLst>
                                          <p:attrName>ppt_w</p:attrName>
                                        </p:attrNameLst>
                                      </p:cBhvr>
                                      <p:tavLst>
                                        <p:tav tm="0">
                                          <p:val>
                                            <p:strVal val="#ppt_w"/>
                                          </p:val>
                                        </p:tav>
                                        <p:tav tm="100000">
                                          <p:val>
                                            <p:strVal val="#ppt_w"/>
                                          </p:val>
                                        </p:tav>
                                      </p:tavLst>
                                    </p:anim>
                                    <p:anim calcmode="lin" valueType="num">
                                      <p:cBhvr>
                                        <p:cTn id="34"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ppt_x</p:attrName>
                                        </p:attrNameLst>
                                      </p:cBhvr>
                                      <p:tavLst>
                                        <p:tav tm="0">
                                          <p:val>
                                            <p:strVal val="#ppt_x"/>
                                          </p:val>
                                        </p:tav>
                                        <p:tav tm="100000">
                                          <p:val>
                                            <p:strVal val="#ppt_x"/>
                                          </p:val>
                                        </p:tav>
                                      </p:tavLst>
                                    </p:anim>
                                    <p:anim calcmode="lin" valueType="num">
                                      <p:cBhvr>
                                        <p:cTn id="40" dur="500" fill="hold"/>
                                        <p:tgtEl>
                                          <p:spTgt spid="8"/>
                                        </p:tgtEl>
                                        <p:attrNameLst>
                                          <p:attrName>ppt_y</p:attrName>
                                        </p:attrNameLst>
                                      </p:cBhvr>
                                      <p:tavLst>
                                        <p:tav tm="0">
                                          <p:val>
                                            <p:strVal val="#ppt_y-#ppt_h/2"/>
                                          </p:val>
                                        </p:tav>
                                        <p:tav tm="100000">
                                          <p:val>
                                            <p:strVal val="#ppt_y"/>
                                          </p:val>
                                        </p:tav>
                                      </p:tavLst>
                                    </p:anim>
                                    <p:anim calcmode="lin" valueType="num">
                                      <p:cBhvr>
                                        <p:cTn id="41" dur="500" fill="hold"/>
                                        <p:tgtEl>
                                          <p:spTgt spid="8"/>
                                        </p:tgtEl>
                                        <p:attrNameLst>
                                          <p:attrName>ppt_w</p:attrName>
                                        </p:attrNameLst>
                                      </p:cBhvr>
                                      <p:tavLst>
                                        <p:tav tm="0">
                                          <p:val>
                                            <p:strVal val="#ppt_w"/>
                                          </p:val>
                                        </p:tav>
                                        <p:tav tm="100000">
                                          <p:val>
                                            <p:strVal val="#ppt_w"/>
                                          </p:val>
                                        </p:tav>
                                      </p:tavLst>
                                    </p:anim>
                                    <p:anim calcmode="lin" valueType="num">
                                      <p:cBhvr>
                                        <p:cTn id="42"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ppt_h/2"/>
                                          </p:val>
                                        </p:tav>
                                        <p:tav tm="100000">
                                          <p:val>
                                            <p:strVal val="#ppt_y"/>
                                          </p:val>
                                        </p:tav>
                                      </p:tavLst>
                                    </p:anim>
                                    <p:anim calcmode="lin" valueType="num">
                                      <p:cBhvr>
                                        <p:cTn id="49" dur="500" fill="hold"/>
                                        <p:tgtEl>
                                          <p:spTgt spid="7"/>
                                        </p:tgtEl>
                                        <p:attrNameLst>
                                          <p:attrName>ppt_w</p:attrName>
                                        </p:attrNameLst>
                                      </p:cBhvr>
                                      <p:tavLst>
                                        <p:tav tm="0">
                                          <p:val>
                                            <p:strVal val="#ppt_w"/>
                                          </p:val>
                                        </p:tav>
                                        <p:tav tm="100000">
                                          <p:val>
                                            <p:strVal val="#ppt_w"/>
                                          </p:val>
                                        </p:tav>
                                      </p:tavLst>
                                    </p:anim>
                                    <p:anim calcmode="lin" valueType="num">
                                      <p:cBhvr>
                                        <p:cTn id="50"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ppt_x</p:attrName>
                                        </p:attrNameLst>
                                      </p:cBhvr>
                                      <p:tavLst>
                                        <p:tav tm="0">
                                          <p:val>
                                            <p:strVal val="#ppt_x"/>
                                          </p:val>
                                        </p:tav>
                                        <p:tav tm="100000">
                                          <p:val>
                                            <p:strVal val="#ppt_x"/>
                                          </p:val>
                                        </p:tav>
                                      </p:tavLst>
                                    </p:anim>
                                    <p:anim calcmode="lin" valueType="num">
                                      <p:cBhvr>
                                        <p:cTn id="56" dur="500" fill="hold"/>
                                        <p:tgtEl>
                                          <p:spTgt spid="12"/>
                                        </p:tgtEl>
                                        <p:attrNameLst>
                                          <p:attrName>ppt_y</p:attrName>
                                        </p:attrNameLst>
                                      </p:cBhvr>
                                      <p:tavLst>
                                        <p:tav tm="0">
                                          <p:val>
                                            <p:strVal val="#ppt_y-#ppt_h/2"/>
                                          </p:val>
                                        </p:tav>
                                        <p:tav tm="100000">
                                          <p:val>
                                            <p:strVal val="#ppt_y"/>
                                          </p:val>
                                        </p:tav>
                                      </p:tavLst>
                                    </p:anim>
                                    <p:anim calcmode="lin" valueType="num">
                                      <p:cBhvr>
                                        <p:cTn id="57" dur="500" fill="hold"/>
                                        <p:tgtEl>
                                          <p:spTgt spid="12"/>
                                        </p:tgtEl>
                                        <p:attrNameLst>
                                          <p:attrName>ppt_w</p:attrName>
                                        </p:attrNameLst>
                                      </p:cBhvr>
                                      <p:tavLst>
                                        <p:tav tm="0">
                                          <p:val>
                                            <p:strVal val="#ppt_w"/>
                                          </p:val>
                                        </p:tav>
                                        <p:tav tm="100000">
                                          <p:val>
                                            <p:strVal val="#ppt_w"/>
                                          </p:val>
                                        </p:tav>
                                      </p:tavLst>
                                    </p:anim>
                                    <p:anim calcmode="lin" valueType="num">
                                      <p:cBhvr>
                                        <p:cTn id="58"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ppt_x</p:attrName>
                                        </p:attrNameLst>
                                      </p:cBhvr>
                                      <p:tavLst>
                                        <p:tav tm="0">
                                          <p:val>
                                            <p:strVal val="#ppt_x"/>
                                          </p:val>
                                        </p:tav>
                                        <p:tav tm="100000">
                                          <p:val>
                                            <p:strVal val="#ppt_x"/>
                                          </p:val>
                                        </p:tav>
                                      </p:tavLst>
                                    </p:anim>
                                    <p:anim calcmode="lin" valueType="num">
                                      <p:cBhvr>
                                        <p:cTn id="64" dur="500" fill="hold"/>
                                        <p:tgtEl>
                                          <p:spTgt spid="13"/>
                                        </p:tgtEl>
                                        <p:attrNameLst>
                                          <p:attrName>ppt_y</p:attrName>
                                        </p:attrNameLst>
                                      </p:cBhvr>
                                      <p:tavLst>
                                        <p:tav tm="0">
                                          <p:val>
                                            <p:strVal val="#ppt_y-#ppt_h/2"/>
                                          </p:val>
                                        </p:tav>
                                        <p:tav tm="100000">
                                          <p:val>
                                            <p:strVal val="#ppt_y"/>
                                          </p:val>
                                        </p:tav>
                                      </p:tavLst>
                                    </p:anim>
                                    <p:anim calcmode="lin" valueType="num">
                                      <p:cBhvr>
                                        <p:cTn id="65" dur="500" fill="hold"/>
                                        <p:tgtEl>
                                          <p:spTgt spid="13"/>
                                        </p:tgtEl>
                                        <p:attrNameLst>
                                          <p:attrName>ppt_w</p:attrName>
                                        </p:attrNameLst>
                                      </p:cBhvr>
                                      <p:tavLst>
                                        <p:tav tm="0">
                                          <p:val>
                                            <p:strVal val="#ppt_w"/>
                                          </p:val>
                                        </p:tav>
                                        <p:tav tm="100000">
                                          <p:val>
                                            <p:strVal val="#ppt_w"/>
                                          </p:val>
                                        </p:tav>
                                      </p:tavLst>
                                    </p:anim>
                                    <p:anim calcmode="lin" valueType="num">
                                      <p:cBhvr>
                                        <p:cTn id="66"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ppt_x</p:attrName>
                                        </p:attrNameLst>
                                      </p:cBhvr>
                                      <p:tavLst>
                                        <p:tav tm="0">
                                          <p:val>
                                            <p:strVal val="#ppt_x"/>
                                          </p:val>
                                        </p:tav>
                                        <p:tav tm="100000">
                                          <p:val>
                                            <p:strVal val="#ppt_x"/>
                                          </p:val>
                                        </p:tav>
                                      </p:tavLst>
                                    </p:anim>
                                    <p:anim calcmode="lin" valueType="num">
                                      <p:cBhvr>
                                        <p:cTn id="72" dur="500" fill="hold"/>
                                        <p:tgtEl>
                                          <p:spTgt spid="11"/>
                                        </p:tgtEl>
                                        <p:attrNameLst>
                                          <p:attrName>ppt_y</p:attrName>
                                        </p:attrNameLst>
                                      </p:cBhvr>
                                      <p:tavLst>
                                        <p:tav tm="0">
                                          <p:val>
                                            <p:strVal val="#ppt_y-#ppt_h/2"/>
                                          </p:val>
                                        </p:tav>
                                        <p:tav tm="100000">
                                          <p:val>
                                            <p:strVal val="#ppt_y"/>
                                          </p:val>
                                        </p:tav>
                                      </p:tavLst>
                                    </p:anim>
                                    <p:anim calcmode="lin" valueType="num">
                                      <p:cBhvr>
                                        <p:cTn id="73" dur="500" fill="hold"/>
                                        <p:tgtEl>
                                          <p:spTgt spid="11"/>
                                        </p:tgtEl>
                                        <p:attrNameLst>
                                          <p:attrName>ppt_w</p:attrName>
                                        </p:attrNameLst>
                                      </p:cBhvr>
                                      <p:tavLst>
                                        <p:tav tm="0">
                                          <p:val>
                                            <p:strVal val="#ppt_w"/>
                                          </p:val>
                                        </p:tav>
                                        <p:tav tm="100000">
                                          <p:val>
                                            <p:strVal val="#ppt_w"/>
                                          </p:val>
                                        </p:tav>
                                      </p:tavLst>
                                    </p:anim>
                                    <p:anim calcmode="lin" valueType="num">
                                      <p:cBhvr>
                                        <p:cTn id="74"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119864">
                                            <p:txEl>
                                              <p:charRg st="0" end="18"/>
                                            </p:txEl>
                                          </p:spTgt>
                                        </p:tgtEl>
                                        <p:attrNameLst>
                                          <p:attrName>style.visibility</p:attrName>
                                        </p:attrNameLst>
                                      </p:cBhvr>
                                      <p:to>
                                        <p:strVal val="visible"/>
                                      </p:to>
                                    </p:set>
                                    <p:animEffect transition="in" filter="box(out)">
                                      <p:cBhvr>
                                        <p:cTn id="79" dur="500"/>
                                        <p:tgtEl>
                                          <p:spTgt spid="119864">
                                            <p:txEl>
                                              <p:charRg st="0" end="18"/>
                                            </p:txEl>
                                          </p:spTgt>
                                        </p:tgtEl>
                                      </p:cBhvr>
                                    </p:animEffect>
                                  </p:childTnLst>
                                  <p:subTnLs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6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1" name="Group 2"/>
          <p:cNvGrpSpPr/>
          <p:nvPr/>
        </p:nvGrpSpPr>
        <p:grpSpPr>
          <a:xfrm>
            <a:off x="539750" y="1916113"/>
            <a:ext cx="3060700" cy="2362200"/>
            <a:chOff x="492" y="384"/>
            <a:chExt cx="1928" cy="1488"/>
          </a:xfrm>
        </p:grpSpPr>
        <p:sp>
          <p:nvSpPr>
            <p:cNvPr id="87042" name="Oval 3"/>
            <p:cNvSpPr/>
            <p:nvPr/>
          </p:nvSpPr>
          <p:spPr>
            <a:xfrm>
              <a:off x="1212" y="38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7043" name="Oval 4"/>
            <p:cNvSpPr/>
            <p:nvPr/>
          </p:nvSpPr>
          <p:spPr>
            <a:xfrm>
              <a:off x="1164" y="1488"/>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7044" name="Oval 5"/>
            <p:cNvSpPr/>
            <p:nvPr/>
          </p:nvSpPr>
          <p:spPr>
            <a:xfrm>
              <a:off x="492" y="110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7045" name="Oval 6"/>
            <p:cNvSpPr/>
            <p:nvPr/>
          </p:nvSpPr>
          <p:spPr>
            <a:xfrm>
              <a:off x="2036" y="1064"/>
              <a:ext cx="384" cy="384"/>
            </a:xfrm>
            <a:prstGeom prst="ellipse">
              <a:avLst/>
            </a:prstGeom>
            <a:solidFill>
              <a:schemeClr val="accent1"/>
            </a:solidFill>
            <a:ln w="19050"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7046" name="Line 7"/>
            <p:cNvSpPr/>
            <p:nvPr/>
          </p:nvSpPr>
          <p:spPr>
            <a:xfrm flipH="1">
              <a:off x="780" y="720"/>
              <a:ext cx="480" cy="432"/>
            </a:xfrm>
            <a:prstGeom prst="line">
              <a:avLst/>
            </a:prstGeom>
            <a:ln w="19050" cap="flat" cmpd="sng">
              <a:solidFill>
                <a:schemeClr val="tx1"/>
              </a:solidFill>
              <a:prstDash val="solid"/>
              <a:round/>
              <a:headEnd type="none" w="med" len="med"/>
              <a:tailEnd type="none" w="med" len="med"/>
            </a:ln>
          </p:spPr>
        </p:sp>
        <p:sp>
          <p:nvSpPr>
            <p:cNvPr id="87047" name="Line 8"/>
            <p:cNvSpPr/>
            <p:nvPr/>
          </p:nvSpPr>
          <p:spPr>
            <a:xfrm>
              <a:off x="1548" y="720"/>
              <a:ext cx="576" cy="384"/>
            </a:xfrm>
            <a:prstGeom prst="line">
              <a:avLst/>
            </a:prstGeom>
            <a:ln w="19050" cap="flat" cmpd="sng">
              <a:solidFill>
                <a:srgbClr val="FF6600"/>
              </a:solidFill>
              <a:prstDash val="solid"/>
              <a:round/>
              <a:headEnd type="none" w="med" len="med"/>
              <a:tailEnd type="none" w="med" len="med"/>
            </a:ln>
          </p:spPr>
        </p:sp>
        <p:sp>
          <p:nvSpPr>
            <p:cNvPr id="87048" name="Line 9"/>
            <p:cNvSpPr/>
            <p:nvPr/>
          </p:nvSpPr>
          <p:spPr>
            <a:xfrm>
              <a:off x="876" y="1392"/>
              <a:ext cx="336" cy="192"/>
            </a:xfrm>
            <a:prstGeom prst="line">
              <a:avLst/>
            </a:prstGeom>
            <a:ln w="19050" cap="flat" cmpd="sng">
              <a:solidFill>
                <a:srgbClr val="FF6600"/>
              </a:solidFill>
              <a:prstDash val="solid"/>
              <a:round/>
              <a:headEnd type="none" w="med" len="med"/>
              <a:tailEnd type="none" w="med" len="med"/>
            </a:ln>
          </p:spPr>
        </p:sp>
      </p:grpSp>
      <p:sp>
        <p:nvSpPr>
          <p:cNvPr id="87049" name="Rectangle 10"/>
          <p:cNvSpPr/>
          <p:nvPr/>
        </p:nvSpPr>
        <p:spPr>
          <a:xfrm>
            <a:off x="5030788" y="1241425"/>
            <a:ext cx="3419475" cy="457200"/>
          </a:xfrm>
          <a:prstGeom prst="rect">
            <a:avLst/>
          </a:prstGeom>
          <a:solidFill>
            <a:schemeClr val="tx2"/>
          </a:solidFill>
          <a:ln w="9525">
            <a:noFill/>
          </a:ln>
        </p:spPr>
        <p:txBody>
          <a:bodyPr wrap="none" anchor="ctr" anchorCtr="0">
            <a:spAutoFit/>
          </a:bodyPr>
          <a:p>
            <a:pPr eaLnBrk="0" hangingPunct="0">
              <a:buFont typeface="Arial" panose="020B0604020202020204" pitchFamily="34" charset="0"/>
            </a:pPr>
            <a:r>
              <a:rPr lang="en-US" altLang="zh-CN" b="1" dirty="0">
                <a:solidFill>
                  <a:srgbClr val="FFCC00"/>
                </a:solidFill>
                <a:latin typeface="Times New Roman" panose="02020603050405020304" pitchFamily="18" charset="0"/>
              </a:rPr>
              <a:t> L                   R              D</a:t>
            </a:r>
            <a:endParaRPr lang="en-US" altLang="zh-CN" b="1" dirty="0">
              <a:solidFill>
                <a:srgbClr val="FFCC00"/>
              </a:solidFill>
              <a:latin typeface="Times New Roman" panose="02020603050405020304" pitchFamily="18" charset="0"/>
            </a:endParaRPr>
          </a:p>
        </p:txBody>
      </p:sp>
      <p:sp>
        <p:nvSpPr>
          <p:cNvPr id="87050" name="Line 11"/>
          <p:cNvSpPr/>
          <p:nvPr/>
        </p:nvSpPr>
        <p:spPr>
          <a:xfrm>
            <a:off x="5259388" y="1717675"/>
            <a:ext cx="0" cy="685800"/>
          </a:xfrm>
          <a:prstGeom prst="line">
            <a:avLst/>
          </a:prstGeom>
          <a:ln w="19050" cap="flat" cmpd="sng">
            <a:solidFill>
              <a:schemeClr val="accent2"/>
            </a:solidFill>
            <a:prstDash val="solid"/>
            <a:round/>
            <a:headEnd type="none" w="med" len="med"/>
            <a:tailEnd type="triangle" w="med" len="med"/>
          </a:ln>
        </p:spPr>
      </p:sp>
      <p:grpSp>
        <p:nvGrpSpPr>
          <p:cNvPr id="87051" name="Group 12"/>
          <p:cNvGrpSpPr/>
          <p:nvPr/>
        </p:nvGrpSpPr>
        <p:grpSpPr>
          <a:xfrm>
            <a:off x="4802188" y="2403475"/>
            <a:ext cx="914400" cy="381000"/>
            <a:chOff x="3408" y="1680"/>
            <a:chExt cx="576" cy="240"/>
          </a:xfrm>
        </p:grpSpPr>
        <p:sp>
          <p:nvSpPr>
            <p:cNvPr id="87052" name="Line 13"/>
            <p:cNvSpPr/>
            <p:nvPr/>
          </p:nvSpPr>
          <p:spPr>
            <a:xfrm>
              <a:off x="3408" y="1680"/>
              <a:ext cx="576" cy="0"/>
            </a:xfrm>
            <a:prstGeom prst="line">
              <a:avLst/>
            </a:prstGeom>
            <a:ln w="19050" cap="flat" cmpd="sng">
              <a:solidFill>
                <a:schemeClr val="bg2"/>
              </a:solidFill>
              <a:prstDash val="solid"/>
              <a:round/>
              <a:headEnd type="none" w="med" len="med"/>
              <a:tailEnd type="none" w="med" len="med"/>
            </a:ln>
          </p:spPr>
        </p:sp>
        <p:sp>
          <p:nvSpPr>
            <p:cNvPr id="87053" name="Line 14"/>
            <p:cNvSpPr/>
            <p:nvPr/>
          </p:nvSpPr>
          <p:spPr>
            <a:xfrm>
              <a:off x="3408" y="1680"/>
              <a:ext cx="0" cy="240"/>
            </a:xfrm>
            <a:prstGeom prst="line">
              <a:avLst/>
            </a:prstGeom>
            <a:ln w="19050" cap="flat" cmpd="sng">
              <a:solidFill>
                <a:schemeClr val="bg2"/>
              </a:solidFill>
              <a:prstDash val="solid"/>
              <a:round/>
              <a:headEnd type="none" w="med" len="med"/>
              <a:tailEnd type="none" w="med" len="med"/>
            </a:ln>
          </p:spPr>
        </p:sp>
        <p:sp>
          <p:nvSpPr>
            <p:cNvPr id="87054" name="Line 15"/>
            <p:cNvSpPr/>
            <p:nvPr/>
          </p:nvSpPr>
          <p:spPr>
            <a:xfrm>
              <a:off x="3984" y="1680"/>
              <a:ext cx="0" cy="240"/>
            </a:xfrm>
            <a:prstGeom prst="line">
              <a:avLst/>
            </a:prstGeom>
            <a:ln w="19050" cap="flat" cmpd="sng">
              <a:solidFill>
                <a:schemeClr val="bg2"/>
              </a:solidFill>
              <a:prstDash val="solid"/>
              <a:round/>
              <a:headEnd type="none" w="med" len="med"/>
              <a:tailEnd type="none" w="med" len="med"/>
            </a:ln>
          </p:spPr>
        </p:sp>
      </p:grpSp>
      <p:sp>
        <p:nvSpPr>
          <p:cNvPr id="87055" name="Rectangle 16"/>
          <p:cNvSpPr/>
          <p:nvPr/>
        </p:nvSpPr>
        <p:spPr>
          <a:xfrm>
            <a:off x="4497388" y="2784475"/>
            <a:ext cx="15240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R   D</a:t>
            </a:r>
            <a:endParaRPr lang="en-US" altLang="zh-CN" b="1" dirty="0">
              <a:solidFill>
                <a:srgbClr val="FFCC00"/>
              </a:solidFill>
              <a:latin typeface="Times New Roman" panose="02020603050405020304" pitchFamily="18" charset="0"/>
            </a:endParaRPr>
          </a:p>
        </p:txBody>
      </p:sp>
      <p:grpSp>
        <p:nvGrpSpPr>
          <p:cNvPr id="87056" name="Group 17"/>
          <p:cNvGrpSpPr/>
          <p:nvPr/>
        </p:nvGrpSpPr>
        <p:grpSpPr>
          <a:xfrm>
            <a:off x="4840288" y="3870325"/>
            <a:ext cx="914400" cy="381000"/>
            <a:chOff x="3888" y="2592"/>
            <a:chExt cx="576" cy="240"/>
          </a:xfrm>
        </p:grpSpPr>
        <p:sp>
          <p:nvSpPr>
            <p:cNvPr id="87057" name="Line 18"/>
            <p:cNvSpPr/>
            <p:nvPr/>
          </p:nvSpPr>
          <p:spPr>
            <a:xfrm>
              <a:off x="3888" y="2592"/>
              <a:ext cx="576" cy="0"/>
            </a:xfrm>
            <a:prstGeom prst="line">
              <a:avLst/>
            </a:prstGeom>
            <a:ln w="19050" cap="flat" cmpd="sng">
              <a:solidFill>
                <a:schemeClr val="bg2"/>
              </a:solidFill>
              <a:prstDash val="solid"/>
              <a:round/>
              <a:headEnd type="none" w="med" len="med"/>
              <a:tailEnd type="none" w="med" len="med"/>
            </a:ln>
          </p:spPr>
        </p:sp>
        <p:sp>
          <p:nvSpPr>
            <p:cNvPr id="87058" name="Line 19"/>
            <p:cNvSpPr/>
            <p:nvPr/>
          </p:nvSpPr>
          <p:spPr>
            <a:xfrm>
              <a:off x="3888" y="2592"/>
              <a:ext cx="0" cy="240"/>
            </a:xfrm>
            <a:prstGeom prst="line">
              <a:avLst/>
            </a:prstGeom>
            <a:ln w="19050" cap="flat" cmpd="sng">
              <a:solidFill>
                <a:schemeClr val="bg2"/>
              </a:solidFill>
              <a:prstDash val="solid"/>
              <a:round/>
              <a:headEnd type="none" w="med" len="med"/>
              <a:tailEnd type="none" w="med" len="med"/>
            </a:ln>
          </p:spPr>
        </p:sp>
        <p:sp>
          <p:nvSpPr>
            <p:cNvPr id="87059" name="Line 20"/>
            <p:cNvSpPr/>
            <p:nvPr/>
          </p:nvSpPr>
          <p:spPr>
            <a:xfrm>
              <a:off x="4464" y="2592"/>
              <a:ext cx="0" cy="240"/>
            </a:xfrm>
            <a:prstGeom prst="line">
              <a:avLst/>
            </a:prstGeom>
            <a:ln w="19050" cap="flat" cmpd="sng">
              <a:solidFill>
                <a:schemeClr val="bg2"/>
              </a:solidFill>
              <a:prstDash val="solid"/>
              <a:round/>
              <a:headEnd type="none" w="med" len="med"/>
              <a:tailEnd type="none" w="med" len="med"/>
            </a:ln>
          </p:spPr>
        </p:sp>
      </p:grpSp>
      <p:sp>
        <p:nvSpPr>
          <p:cNvPr id="87060" name="Rectangle 21"/>
          <p:cNvSpPr/>
          <p:nvPr/>
        </p:nvSpPr>
        <p:spPr>
          <a:xfrm>
            <a:off x="4611688" y="4251325"/>
            <a:ext cx="14478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R   D</a:t>
            </a:r>
            <a:endParaRPr lang="en-US" altLang="zh-CN" b="1" dirty="0">
              <a:solidFill>
                <a:srgbClr val="FFCC00"/>
              </a:solidFill>
              <a:latin typeface="Times New Roman" panose="02020603050405020304" pitchFamily="18" charset="0"/>
            </a:endParaRPr>
          </a:p>
        </p:txBody>
      </p:sp>
      <p:sp>
        <p:nvSpPr>
          <p:cNvPr id="87061" name="Line 22"/>
          <p:cNvSpPr/>
          <p:nvPr/>
        </p:nvSpPr>
        <p:spPr>
          <a:xfrm>
            <a:off x="5259388" y="3203575"/>
            <a:ext cx="0" cy="685800"/>
          </a:xfrm>
          <a:prstGeom prst="line">
            <a:avLst/>
          </a:prstGeom>
          <a:ln w="19050" cap="flat" cmpd="sng">
            <a:solidFill>
              <a:srgbClr val="CC0099"/>
            </a:solidFill>
            <a:prstDash val="solid"/>
            <a:round/>
            <a:headEnd type="none" w="med" len="med"/>
            <a:tailEnd type="triangle" w="med" len="med"/>
          </a:ln>
        </p:spPr>
      </p:sp>
      <p:grpSp>
        <p:nvGrpSpPr>
          <p:cNvPr id="5" name="Group 23"/>
          <p:cNvGrpSpPr/>
          <p:nvPr/>
        </p:nvGrpSpPr>
        <p:grpSpPr>
          <a:xfrm>
            <a:off x="4440238" y="3165475"/>
            <a:ext cx="457200" cy="990600"/>
            <a:chOff x="3552" y="2160"/>
            <a:chExt cx="288" cy="624"/>
          </a:xfrm>
        </p:grpSpPr>
        <p:sp>
          <p:nvSpPr>
            <p:cNvPr id="87063" name="Text Box 24"/>
            <p:cNvSpPr txBox="1"/>
            <p:nvPr/>
          </p:nvSpPr>
          <p:spPr>
            <a:xfrm rot="-5503572">
              <a:off x="357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7064" name="Line 25"/>
            <p:cNvSpPr/>
            <p:nvPr/>
          </p:nvSpPr>
          <p:spPr>
            <a:xfrm>
              <a:off x="3696" y="2160"/>
              <a:ext cx="0" cy="432"/>
            </a:xfrm>
            <a:prstGeom prst="line">
              <a:avLst/>
            </a:prstGeom>
            <a:ln w="19050" cap="flat" cmpd="sng">
              <a:solidFill>
                <a:schemeClr val="accent2"/>
              </a:solidFill>
              <a:prstDash val="solid"/>
              <a:round/>
              <a:headEnd type="none" w="med" len="med"/>
              <a:tailEnd type="triangle" w="med" len="med"/>
            </a:ln>
          </p:spPr>
        </p:sp>
      </p:grpSp>
      <p:grpSp>
        <p:nvGrpSpPr>
          <p:cNvPr id="6" name="Group 26"/>
          <p:cNvGrpSpPr/>
          <p:nvPr/>
        </p:nvGrpSpPr>
        <p:grpSpPr>
          <a:xfrm>
            <a:off x="8002588" y="1736725"/>
            <a:ext cx="457200" cy="1066800"/>
            <a:chOff x="3264" y="2160"/>
            <a:chExt cx="288" cy="672"/>
          </a:xfrm>
        </p:grpSpPr>
        <p:sp>
          <p:nvSpPr>
            <p:cNvPr id="87066" name="Oval 27"/>
            <p:cNvSpPr/>
            <p:nvPr/>
          </p:nvSpPr>
          <p:spPr>
            <a:xfrm>
              <a:off x="326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7067" name="Line 28"/>
            <p:cNvSpPr/>
            <p:nvPr/>
          </p:nvSpPr>
          <p:spPr>
            <a:xfrm>
              <a:off x="3408" y="2160"/>
              <a:ext cx="0" cy="432"/>
            </a:xfrm>
            <a:prstGeom prst="line">
              <a:avLst/>
            </a:prstGeom>
            <a:ln w="19050" cap="flat" cmpd="sng">
              <a:solidFill>
                <a:srgbClr val="FF6600"/>
              </a:solidFill>
              <a:prstDash val="solid"/>
              <a:round/>
              <a:headEnd type="none" w="med" len="med"/>
              <a:tailEnd type="triangle" w="med" len="med"/>
            </a:ln>
          </p:spPr>
        </p:sp>
      </p:grpSp>
      <p:grpSp>
        <p:nvGrpSpPr>
          <p:cNvPr id="7" name="Group 29"/>
          <p:cNvGrpSpPr/>
          <p:nvPr/>
        </p:nvGrpSpPr>
        <p:grpSpPr>
          <a:xfrm>
            <a:off x="5126038" y="4632325"/>
            <a:ext cx="457200" cy="990600"/>
            <a:chOff x="4368" y="3072"/>
            <a:chExt cx="288" cy="624"/>
          </a:xfrm>
        </p:grpSpPr>
        <p:sp>
          <p:nvSpPr>
            <p:cNvPr id="87069" name="Text Box 30"/>
            <p:cNvSpPr txBox="1"/>
            <p:nvPr/>
          </p:nvSpPr>
          <p:spPr>
            <a:xfrm rot="-5503572">
              <a:off x="4392"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7070" name="Line 31"/>
            <p:cNvSpPr/>
            <p:nvPr/>
          </p:nvSpPr>
          <p:spPr>
            <a:xfrm>
              <a:off x="4512" y="3072"/>
              <a:ext cx="0" cy="432"/>
            </a:xfrm>
            <a:prstGeom prst="line">
              <a:avLst/>
            </a:prstGeom>
            <a:ln w="19050" cap="flat" cmpd="sng">
              <a:solidFill>
                <a:srgbClr val="CC0099"/>
              </a:solidFill>
              <a:prstDash val="solid"/>
              <a:round/>
              <a:headEnd type="none" w="med" len="med"/>
              <a:tailEnd type="triangle" w="med" len="med"/>
            </a:ln>
          </p:spPr>
        </p:sp>
      </p:grpSp>
      <p:grpSp>
        <p:nvGrpSpPr>
          <p:cNvPr id="8" name="Group 32"/>
          <p:cNvGrpSpPr/>
          <p:nvPr/>
        </p:nvGrpSpPr>
        <p:grpSpPr>
          <a:xfrm>
            <a:off x="4592638" y="4651375"/>
            <a:ext cx="457200" cy="990600"/>
            <a:chOff x="4080" y="3072"/>
            <a:chExt cx="288" cy="624"/>
          </a:xfrm>
        </p:grpSpPr>
        <p:sp>
          <p:nvSpPr>
            <p:cNvPr id="87072" name="Text Box 33"/>
            <p:cNvSpPr txBox="1"/>
            <p:nvPr/>
          </p:nvSpPr>
          <p:spPr>
            <a:xfrm rot="-5503572">
              <a:off x="4104" y="3432"/>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7073" name="Line 34"/>
            <p:cNvSpPr/>
            <p:nvPr/>
          </p:nvSpPr>
          <p:spPr>
            <a:xfrm>
              <a:off x="4224" y="3072"/>
              <a:ext cx="0" cy="432"/>
            </a:xfrm>
            <a:prstGeom prst="line">
              <a:avLst/>
            </a:prstGeom>
            <a:ln w="19050" cap="flat" cmpd="sng">
              <a:solidFill>
                <a:schemeClr val="accent2"/>
              </a:solidFill>
              <a:prstDash val="solid"/>
              <a:round/>
              <a:headEnd type="none" w="med" len="med"/>
              <a:tailEnd type="triangle" w="med" len="med"/>
            </a:ln>
          </p:spPr>
        </p:sp>
      </p:grpSp>
      <p:grpSp>
        <p:nvGrpSpPr>
          <p:cNvPr id="9" name="Group 35"/>
          <p:cNvGrpSpPr/>
          <p:nvPr/>
        </p:nvGrpSpPr>
        <p:grpSpPr>
          <a:xfrm>
            <a:off x="5602288" y="4594225"/>
            <a:ext cx="457200" cy="1066800"/>
            <a:chOff x="3792" y="3072"/>
            <a:chExt cx="288" cy="672"/>
          </a:xfrm>
        </p:grpSpPr>
        <p:sp>
          <p:nvSpPr>
            <p:cNvPr id="87075" name="Oval 36"/>
            <p:cNvSpPr/>
            <p:nvPr/>
          </p:nvSpPr>
          <p:spPr>
            <a:xfrm>
              <a:off x="3792" y="3504"/>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7076" name="Line 37"/>
            <p:cNvSpPr/>
            <p:nvPr/>
          </p:nvSpPr>
          <p:spPr>
            <a:xfrm>
              <a:off x="3936" y="3072"/>
              <a:ext cx="0" cy="432"/>
            </a:xfrm>
            <a:prstGeom prst="line">
              <a:avLst/>
            </a:prstGeom>
            <a:ln w="19050" cap="flat" cmpd="sng">
              <a:solidFill>
                <a:srgbClr val="FF6600"/>
              </a:solidFill>
              <a:prstDash val="solid"/>
              <a:round/>
              <a:headEnd type="none" w="med" len="med"/>
              <a:tailEnd type="triangle" w="med" len="med"/>
            </a:ln>
          </p:spPr>
        </p:sp>
      </p:grpSp>
      <p:grpSp>
        <p:nvGrpSpPr>
          <p:cNvPr id="10" name="Group 38"/>
          <p:cNvGrpSpPr/>
          <p:nvPr/>
        </p:nvGrpSpPr>
        <p:grpSpPr>
          <a:xfrm>
            <a:off x="6859588" y="3184525"/>
            <a:ext cx="457200" cy="990600"/>
            <a:chOff x="5280" y="2160"/>
            <a:chExt cx="288" cy="624"/>
          </a:xfrm>
        </p:grpSpPr>
        <p:sp>
          <p:nvSpPr>
            <p:cNvPr id="87078" name="Text Box 39"/>
            <p:cNvSpPr txBox="1"/>
            <p:nvPr/>
          </p:nvSpPr>
          <p:spPr>
            <a:xfrm rot="-5503572">
              <a:off x="5304"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7079" name="Line 40"/>
            <p:cNvSpPr/>
            <p:nvPr/>
          </p:nvSpPr>
          <p:spPr>
            <a:xfrm>
              <a:off x="5424" y="2160"/>
              <a:ext cx="0" cy="432"/>
            </a:xfrm>
            <a:prstGeom prst="line">
              <a:avLst/>
            </a:prstGeom>
            <a:ln w="19050" cap="flat" cmpd="sng">
              <a:solidFill>
                <a:srgbClr val="CC0099"/>
              </a:solidFill>
              <a:prstDash val="solid"/>
              <a:round/>
              <a:headEnd type="none" w="med" len="med"/>
              <a:tailEnd type="triangle" w="med" len="med"/>
            </a:ln>
          </p:spPr>
        </p:sp>
      </p:grpSp>
      <p:grpSp>
        <p:nvGrpSpPr>
          <p:cNvPr id="11" name="Group 41"/>
          <p:cNvGrpSpPr/>
          <p:nvPr/>
        </p:nvGrpSpPr>
        <p:grpSpPr>
          <a:xfrm>
            <a:off x="6307138" y="3203575"/>
            <a:ext cx="457200" cy="990600"/>
            <a:chOff x="4992" y="2160"/>
            <a:chExt cx="288" cy="624"/>
          </a:xfrm>
        </p:grpSpPr>
        <p:sp>
          <p:nvSpPr>
            <p:cNvPr id="87081" name="Text Box 42"/>
            <p:cNvSpPr txBox="1"/>
            <p:nvPr/>
          </p:nvSpPr>
          <p:spPr>
            <a:xfrm rot="-5503572">
              <a:off x="5016" y="2520"/>
              <a:ext cx="240" cy="288"/>
            </a:xfrm>
            <a:prstGeom prst="rect">
              <a:avLst/>
            </a:prstGeom>
            <a:noFill/>
            <a:ln w="9525">
              <a:noFill/>
            </a:ln>
          </p:spPr>
          <p:txBody>
            <a:bodyPr anchor="t" anchorCtr="0">
              <a:spAutoFit/>
            </a:bodyPr>
            <a:p>
              <a:pPr eaLnBrk="0" hangingPunct="0">
                <a:spcBef>
                  <a:spcPct val="50000"/>
                </a:spcBef>
                <a:buFont typeface="Arial" panose="020B0604020202020204" pitchFamily="34" charset="0"/>
              </a:pPr>
              <a:r>
                <a:rPr lang="en-US" altLang="zh-CN" b="1" dirty="0">
                  <a:latin typeface="Times New Roman" panose="02020603050405020304" pitchFamily="18" charset="0"/>
                </a:rPr>
                <a:t>&gt;</a:t>
              </a:r>
              <a:endParaRPr lang="en-US" altLang="zh-CN" b="1" dirty="0">
                <a:latin typeface="Times New Roman" panose="02020603050405020304" pitchFamily="18" charset="0"/>
              </a:endParaRPr>
            </a:p>
          </p:txBody>
        </p:sp>
        <p:sp>
          <p:nvSpPr>
            <p:cNvPr id="87082" name="Line 43"/>
            <p:cNvSpPr/>
            <p:nvPr/>
          </p:nvSpPr>
          <p:spPr>
            <a:xfrm>
              <a:off x="5136" y="2160"/>
              <a:ext cx="0" cy="432"/>
            </a:xfrm>
            <a:prstGeom prst="line">
              <a:avLst/>
            </a:prstGeom>
            <a:ln w="19050" cap="flat" cmpd="sng">
              <a:solidFill>
                <a:schemeClr val="accent2"/>
              </a:solidFill>
              <a:prstDash val="solid"/>
              <a:round/>
              <a:headEnd type="none" w="med" len="med"/>
              <a:tailEnd type="triangle" w="med" len="med"/>
            </a:ln>
          </p:spPr>
        </p:sp>
      </p:grpSp>
      <p:grpSp>
        <p:nvGrpSpPr>
          <p:cNvPr id="12" name="Group 44"/>
          <p:cNvGrpSpPr/>
          <p:nvPr/>
        </p:nvGrpSpPr>
        <p:grpSpPr>
          <a:xfrm>
            <a:off x="7316788" y="3184525"/>
            <a:ext cx="457200" cy="1066800"/>
            <a:chOff x="4704" y="2160"/>
            <a:chExt cx="288" cy="672"/>
          </a:xfrm>
        </p:grpSpPr>
        <p:sp>
          <p:nvSpPr>
            <p:cNvPr id="87084" name="Oval 45"/>
            <p:cNvSpPr/>
            <p:nvPr/>
          </p:nvSpPr>
          <p:spPr>
            <a:xfrm>
              <a:off x="4704" y="2592"/>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7085" name="Line 46"/>
            <p:cNvSpPr/>
            <p:nvPr/>
          </p:nvSpPr>
          <p:spPr>
            <a:xfrm>
              <a:off x="4848" y="2160"/>
              <a:ext cx="0" cy="432"/>
            </a:xfrm>
            <a:prstGeom prst="line">
              <a:avLst/>
            </a:prstGeom>
            <a:ln w="19050" cap="flat" cmpd="sng">
              <a:solidFill>
                <a:srgbClr val="FF6600"/>
              </a:solidFill>
              <a:prstDash val="solid"/>
              <a:round/>
              <a:headEnd type="none" w="med" len="med"/>
              <a:tailEnd type="triangle" w="med" len="med"/>
            </a:ln>
          </p:spPr>
        </p:sp>
      </p:grpSp>
      <p:grpSp>
        <p:nvGrpSpPr>
          <p:cNvPr id="87086" name="Group 47"/>
          <p:cNvGrpSpPr/>
          <p:nvPr/>
        </p:nvGrpSpPr>
        <p:grpSpPr>
          <a:xfrm>
            <a:off x="6573838" y="2422525"/>
            <a:ext cx="914400" cy="381000"/>
            <a:chOff x="4800" y="1680"/>
            <a:chExt cx="576" cy="240"/>
          </a:xfrm>
        </p:grpSpPr>
        <p:sp>
          <p:nvSpPr>
            <p:cNvPr id="87087" name="Line 48"/>
            <p:cNvSpPr/>
            <p:nvPr/>
          </p:nvSpPr>
          <p:spPr>
            <a:xfrm>
              <a:off x="4800" y="1680"/>
              <a:ext cx="576" cy="0"/>
            </a:xfrm>
            <a:prstGeom prst="line">
              <a:avLst/>
            </a:prstGeom>
            <a:ln w="19050" cap="flat" cmpd="sng">
              <a:solidFill>
                <a:schemeClr val="bg2"/>
              </a:solidFill>
              <a:prstDash val="solid"/>
              <a:round/>
              <a:headEnd type="none" w="med" len="med"/>
              <a:tailEnd type="none" w="med" len="med"/>
            </a:ln>
          </p:spPr>
        </p:sp>
        <p:sp>
          <p:nvSpPr>
            <p:cNvPr id="87088" name="Line 49"/>
            <p:cNvSpPr/>
            <p:nvPr/>
          </p:nvSpPr>
          <p:spPr>
            <a:xfrm>
              <a:off x="4800" y="1680"/>
              <a:ext cx="0" cy="240"/>
            </a:xfrm>
            <a:prstGeom prst="line">
              <a:avLst/>
            </a:prstGeom>
            <a:ln w="19050" cap="flat" cmpd="sng">
              <a:solidFill>
                <a:schemeClr val="bg2"/>
              </a:solidFill>
              <a:prstDash val="solid"/>
              <a:round/>
              <a:headEnd type="none" w="med" len="med"/>
              <a:tailEnd type="none" w="med" len="med"/>
            </a:ln>
          </p:spPr>
        </p:sp>
        <p:sp>
          <p:nvSpPr>
            <p:cNvPr id="87089" name="Line 50"/>
            <p:cNvSpPr/>
            <p:nvPr/>
          </p:nvSpPr>
          <p:spPr>
            <a:xfrm>
              <a:off x="5376" y="1680"/>
              <a:ext cx="0" cy="240"/>
            </a:xfrm>
            <a:prstGeom prst="line">
              <a:avLst/>
            </a:prstGeom>
            <a:ln w="19050" cap="flat" cmpd="sng">
              <a:solidFill>
                <a:schemeClr val="bg2"/>
              </a:solidFill>
              <a:prstDash val="solid"/>
              <a:round/>
              <a:headEnd type="none" w="med" len="med"/>
              <a:tailEnd type="none" w="med" len="med"/>
            </a:ln>
          </p:spPr>
        </p:sp>
      </p:grpSp>
      <p:sp>
        <p:nvSpPr>
          <p:cNvPr id="87090" name="Rectangle 51"/>
          <p:cNvSpPr/>
          <p:nvPr/>
        </p:nvSpPr>
        <p:spPr>
          <a:xfrm>
            <a:off x="6345238" y="2803525"/>
            <a:ext cx="1447800" cy="381000"/>
          </a:xfrm>
          <a:prstGeom prst="rect">
            <a:avLst/>
          </a:prstGeom>
          <a:solidFill>
            <a:schemeClr val="tx2"/>
          </a:solidFill>
          <a:ln w="9525">
            <a:noFill/>
          </a:ln>
        </p:spPr>
        <p:txBody>
          <a:bodyPr wrap="none" anchor="ctr" anchorCtr="0"/>
          <a:p>
            <a:pPr algn="ctr" eaLnBrk="0" hangingPunct="0">
              <a:buFont typeface="Arial" panose="020B0604020202020204" pitchFamily="34" charset="0"/>
            </a:pPr>
            <a:r>
              <a:rPr lang="en-US" altLang="zh-CN" b="1" dirty="0">
                <a:solidFill>
                  <a:srgbClr val="FFCC00"/>
                </a:solidFill>
                <a:latin typeface="Times New Roman" panose="02020603050405020304" pitchFamily="18" charset="0"/>
              </a:rPr>
              <a:t>L    R   D</a:t>
            </a:r>
            <a:endParaRPr lang="en-US" altLang="zh-CN" b="1" dirty="0">
              <a:solidFill>
                <a:srgbClr val="FFCC00"/>
              </a:solidFill>
              <a:latin typeface="Times New Roman" panose="02020603050405020304" pitchFamily="18" charset="0"/>
            </a:endParaRPr>
          </a:p>
        </p:txBody>
      </p:sp>
      <p:sp>
        <p:nvSpPr>
          <p:cNvPr id="87091" name="Line 52"/>
          <p:cNvSpPr/>
          <p:nvPr/>
        </p:nvSpPr>
        <p:spPr>
          <a:xfrm>
            <a:off x="6954838" y="1584325"/>
            <a:ext cx="0" cy="838200"/>
          </a:xfrm>
          <a:prstGeom prst="line">
            <a:avLst/>
          </a:prstGeom>
          <a:ln w="19050" cap="flat" cmpd="sng">
            <a:solidFill>
              <a:srgbClr val="CC0099"/>
            </a:solidFill>
            <a:prstDash val="solid"/>
            <a:round/>
            <a:headEnd type="none" w="med" len="med"/>
            <a:tailEnd type="triangle" w="med" len="med"/>
          </a:ln>
        </p:spPr>
      </p:sp>
      <p:sp>
        <p:nvSpPr>
          <p:cNvPr id="120885" name="Text Box 53"/>
          <p:cNvSpPr txBox="1"/>
          <p:nvPr/>
        </p:nvSpPr>
        <p:spPr>
          <a:xfrm>
            <a:off x="250825" y="4941888"/>
            <a:ext cx="4119563" cy="519112"/>
          </a:xfrm>
          <a:prstGeom prst="rect">
            <a:avLst/>
          </a:prstGeom>
          <a:noFill/>
          <a:ln w="9525">
            <a:noFill/>
          </a:ln>
        </p:spPr>
        <p:txBody>
          <a:bodyPr wrap="none" anchor="t" anchorCtr="0">
            <a:spAutoFit/>
          </a:bodyPr>
          <a:p>
            <a:pPr>
              <a:buFont typeface="Arial" panose="020B0604020202020204" pitchFamily="34" charset="0"/>
            </a:pPr>
            <a:r>
              <a:rPr lang="zh-CN" altLang="en-US" sz="2800" b="1" dirty="0">
                <a:solidFill>
                  <a:srgbClr val="FF3300"/>
                </a:solidFill>
                <a:latin typeface="幼圆" panose="02010509060101010101" pitchFamily="49" charset="-122"/>
                <a:ea typeface="幼圆" panose="02010509060101010101" pitchFamily="49" charset="-122"/>
              </a:rPr>
              <a:t>后序遍历序列： </a:t>
            </a:r>
            <a:r>
              <a:rPr lang="en-US" altLang="zh-CN" sz="2800" b="1" dirty="0">
                <a:solidFill>
                  <a:srgbClr val="FF3300"/>
                </a:solidFill>
                <a:latin typeface="幼圆" panose="02010509060101010101" pitchFamily="49" charset="-122"/>
                <a:ea typeface="幼圆" panose="02010509060101010101" pitchFamily="49" charset="-122"/>
              </a:rPr>
              <a:t>D B C A</a:t>
            </a:r>
            <a:endParaRPr lang="en-US" altLang="zh-CN" sz="2800" b="1" dirty="0">
              <a:solidFill>
                <a:srgbClr val="FF3300"/>
              </a:solidFill>
              <a:latin typeface="幼圆" panose="02010509060101010101" pitchFamily="49" charset="-122"/>
              <a:ea typeface="幼圆" panose="02010509060101010101" pitchFamily="49" charset="-122"/>
            </a:endParaRPr>
          </a:p>
        </p:txBody>
      </p:sp>
      <p:sp>
        <p:nvSpPr>
          <p:cNvPr id="87093" name="Text Box 54"/>
          <p:cNvSpPr txBox="1"/>
          <p:nvPr/>
        </p:nvSpPr>
        <p:spPr>
          <a:xfrm>
            <a:off x="3451225" y="338138"/>
            <a:ext cx="2012950" cy="641350"/>
          </a:xfrm>
          <a:prstGeom prst="rect">
            <a:avLst/>
          </a:prstGeom>
          <a:noFill/>
          <a:ln w="9525">
            <a:noFill/>
          </a:ln>
        </p:spPr>
        <p:txBody>
          <a:bodyPr wrap="none" anchor="t" anchorCtr="0">
            <a:spAutoFit/>
          </a:bodyPr>
          <a:p>
            <a:pPr>
              <a:buFont typeface="Arial" panose="020B0604020202020204" pitchFamily="34" charset="0"/>
            </a:pPr>
            <a:r>
              <a:rPr lang="zh-CN" altLang="en-US" sz="3600" dirty="0">
                <a:solidFill>
                  <a:srgbClr val="FF3300"/>
                </a:solidFill>
                <a:latin typeface="Times New Roman" panose="02020603050405020304" pitchFamily="18" charset="0"/>
                <a:ea typeface="隶书" panose="02010509060101010101" pitchFamily="49" charset="-122"/>
              </a:rPr>
              <a:t>后序遍历</a:t>
            </a:r>
            <a:endParaRPr lang="zh-CN" altLang="en-US" sz="3600" dirty="0">
              <a:solidFill>
                <a:srgbClr val="FF3300"/>
              </a:solidFill>
              <a:latin typeface="Times New Roman" panose="02020603050405020304" pitchFamily="18" charset="0"/>
              <a:ea typeface="隶书" panose="02010509060101010101" pitchFamily="49" charset="-122"/>
            </a:endParaRPr>
          </a:p>
        </p:txBody>
      </p:sp>
      <p:grpSp>
        <p:nvGrpSpPr>
          <p:cNvPr id="14" name="Group 55"/>
          <p:cNvGrpSpPr/>
          <p:nvPr/>
        </p:nvGrpSpPr>
        <p:grpSpPr>
          <a:xfrm>
            <a:off x="5735638" y="3184525"/>
            <a:ext cx="666750" cy="990600"/>
            <a:chOff x="3360" y="1752"/>
            <a:chExt cx="420" cy="624"/>
          </a:xfrm>
        </p:grpSpPr>
        <p:sp>
          <p:nvSpPr>
            <p:cNvPr id="87095" name="Line 56"/>
            <p:cNvSpPr/>
            <p:nvPr/>
          </p:nvSpPr>
          <p:spPr>
            <a:xfrm>
              <a:off x="3636" y="1956"/>
              <a:ext cx="0" cy="180"/>
            </a:xfrm>
            <a:prstGeom prst="line">
              <a:avLst/>
            </a:prstGeom>
            <a:ln w="19050" cap="flat" cmpd="sng">
              <a:solidFill>
                <a:srgbClr val="FF6600"/>
              </a:solidFill>
              <a:prstDash val="solid"/>
              <a:round/>
              <a:headEnd type="none" w="med" len="med"/>
              <a:tailEnd type="triangle" w="med" len="med"/>
            </a:ln>
          </p:spPr>
        </p:sp>
        <p:sp>
          <p:nvSpPr>
            <p:cNvPr id="87096" name="Oval 57"/>
            <p:cNvSpPr/>
            <p:nvPr/>
          </p:nvSpPr>
          <p:spPr>
            <a:xfrm>
              <a:off x="3492" y="2136"/>
              <a:ext cx="288" cy="240"/>
            </a:xfrm>
            <a:prstGeom prst="ellipse">
              <a:avLst/>
            </a:prstGeom>
            <a:solidFill>
              <a:srgbClr val="FF9933"/>
            </a:solidFill>
            <a:ln w="9525" cap="flat" cmpd="sng">
              <a:solidFill>
                <a:schemeClr val="tx1"/>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7097" name="Line 58"/>
            <p:cNvSpPr/>
            <p:nvPr/>
          </p:nvSpPr>
          <p:spPr>
            <a:xfrm>
              <a:off x="3360" y="1752"/>
              <a:ext cx="276" cy="204"/>
            </a:xfrm>
            <a:prstGeom prst="line">
              <a:avLst/>
            </a:prstGeom>
            <a:ln w="19050" cap="flat" cmpd="sng">
              <a:solidFill>
                <a:srgbClr val="FF66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ppt_h/2"/>
                                          </p:val>
                                        </p:tav>
                                        <p:tav tm="100000">
                                          <p:val>
                                            <p:strVal val="#ppt_y"/>
                                          </p:val>
                                        </p:tav>
                                      </p:tavLst>
                                    </p:anim>
                                    <p:anim calcmode="lin" valueType="num">
                                      <p:cBhvr>
                                        <p:cTn id="17" dur="500" fill="hold"/>
                                        <p:tgtEl>
                                          <p:spTgt spid="8"/>
                                        </p:tgtEl>
                                        <p:attrNameLst>
                                          <p:attrName>ppt_w</p:attrName>
                                        </p:attrNameLst>
                                      </p:cBhvr>
                                      <p:tavLst>
                                        <p:tav tm="0">
                                          <p:val>
                                            <p:strVal val="#ppt_w"/>
                                          </p:val>
                                        </p:tav>
                                        <p:tav tm="100000">
                                          <p:val>
                                            <p:strVal val="#ppt_w"/>
                                          </p:val>
                                        </p:tav>
                                      </p:tavLst>
                                    </p:anim>
                                    <p:anim calcmode="lin" valueType="num">
                                      <p:cBhvr>
                                        <p:cTn id="1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ppt_h/2"/>
                                          </p:val>
                                        </p:tav>
                                        <p:tav tm="100000">
                                          <p:val>
                                            <p:strVal val="#ppt_y"/>
                                          </p:val>
                                        </p:tav>
                                      </p:tavLst>
                                    </p:anim>
                                    <p:anim calcmode="lin" valueType="num">
                                      <p:cBhvr>
                                        <p:cTn id="25" dur="500" fill="hold"/>
                                        <p:tgtEl>
                                          <p:spTgt spid="7"/>
                                        </p:tgtEl>
                                        <p:attrNameLst>
                                          <p:attrName>ppt_w</p:attrName>
                                        </p:attrNameLst>
                                      </p:cBhvr>
                                      <p:tavLst>
                                        <p:tav tm="0">
                                          <p:val>
                                            <p:strVal val="#ppt_w"/>
                                          </p:val>
                                        </p:tav>
                                        <p:tav tm="100000">
                                          <p:val>
                                            <p:strVal val="#ppt_w"/>
                                          </p:val>
                                        </p:tav>
                                      </p:tavLst>
                                    </p:anim>
                                    <p:anim calcmode="lin" valueType="num">
                                      <p:cBhvr>
                                        <p:cTn id="26"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ppt_x</p:attrName>
                                        </p:attrNameLst>
                                      </p:cBhvr>
                                      <p:tavLst>
                                        <p:tav tm="0">
                                          <p:val>
                                            <p:strVal val="#ppt_x"/>
                                          </p:val>
                                        </p:tav>
                                        <p:tav tm="100000">
                                          <p:val>
                                            <p:strVal val="#ppt_x"/>
                                          </p:val>
                                        </p:tav>
                                      </p:tavLst>
                                    </p:anim>
                                    <p:anim calcmode="lin" valueType="num">
                                      <p:cBhvr>
                                        <p:cTn id="32" dur="500" fill="hold"/>
                                        <p:tgtEl>
                                          <p:spTgt spid="9"/>
                                        </p:tgtEl>
                                        <p:attrNameLst>
                                          <p:attrName>ppt_y</p:attrName>
                                        </p:attrNameLst>
                                      </p:cBhvr>
                                      <p:tavLst>
                                        <p:tav tm="0">
                                          <p:val>
                                            <p:strVal val="#ppt_y-#ppt_h/2"/>
                                          </p:val>
                                        </p:tav>
                                        <p:tav tm="100000">
                                          <p:val>
                                            <p:strVal val="#ppt_y"/>
                                          </p:val>
                                        </p:tav>
                                      </p:tavLst>
                                    </p:anim>
                                    <p:anim calcmode="lin" valueType="num">
                                      <p:cBhvr>
                                        <p:cTn id="33" dur="500" fill="hold"/>
                                        <p:tgtEl>
                                          <p:spTgt spid="9"/>
                                        </p:tgtEl>
                                        <p:attrNameLst>
                                          <p:attrName>ppt_w</p:attrName>
                                        </p:attrNameLst>
                                      </p:cBhvr>
                                      <p:tavLst>
                                        <p:tav tm="0">
                                          <p:val>
                                            <p:strVal val="#ppt_w"/>
                                          </p:val>
                                        </p:tav>
                                        <p:tav tm="100000">
                                          <p:val>
                                            <p:strVal val="#ppt_w"/>
                                          </p:val>
                                        </p:tav>
                                      </p:tavLst>
                                    </p:anim>
                                    <p:anim calcmode="lin" valueType="num">
                                      <p:cBhvr>
                                        <p:cTn id="34"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ox(out)">
                                      <p:cBhvr>
                                        <p:cTn id="39" dur="500"/>
                                        <p:tgtEl>
                                          <p:spTgt spid="14"/>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40" fill="hold">
                      <p:stCondLst>
                        <p:cond delay="indefinite"/>
                      </p:stCondLst>
                      <p:childTnLst>
                        <p:par>
                          <p:cTn id="41" fill="hold">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ppt_h/2"/>
                                          </p:val>
                                        </p:tav>
                                        <p:tav tm="100000">
                                          <p:val>
                                            <p:strVal val="#ppt_y"/>
                                          </p:val>
                                        </p:tav>
                                      </p:tavLst>
                                    </p:anim>
                                    <p:anim calcmode="lin" valueType="num">
                                      <p:cBhvr>
                                        <p:cTn id="54" dur="500" fill="hold"/>
                                        <p:tgtEl>
                                          <p:spTgt spid="10"/>
                                        </p:tgtEl>
                                        <p:attrNameLst>
                                          <p:attrName>ppt_w</p:attrName>
                                        </p:attrNameLst>
                                      </p:cBhvr>
                                      <p:tavLst>
                                        <p:tav tm="0">
                                          <p:val>
                                            <p:strVal val="#ppt_w"/>
                                          </p:val>
                                        </p:tav>
                                        <p:tav tm="100000">
                                          <p:val>
                                            <p:strVal val="#ppt_w"/>
                                          </p:val>
                                        </p:tav>
                                      </p:tavLst>
                                    </p:anim>
                                    <p:anim calcmode="lin" valueType="num">
                                      <p:cBhvr>
                                        <p:cTn id="55"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ppt_x</p:attrName>
                                        </p:attrNameLst>
                                      </p:cBhvr>
                                      <p:tavLst>
                                        <p:tav tm="0">
                                          <p:val>
                                            <p:strVal val="#ppt_x"/>
                                          </p:val>
                                        </p:tav>
                                        <p:tav tm="100000">
                                          <p:val>
                                            <p:strVal val="#ppt_x"/>
                                          </p:val>
                                        </p:tav>
                                      </p:tavLst>
                                    </p:anim>
                                    <p:anim calcmode="lin" valueType="num">
                                      <p:cBhvr>
                                        <p:cTn id="61" dur="500" fill="hold"/>
                                        <p:tgtEl>
                                          <p:spTgt spid="12"/>
                                        </p:tgtEl>
                                        <p:attrNameLst>
                                          <p:attrName>ppt_y</p:attrName>
                                        </p:attrNameLst>
                                      </p:cBhvr>
                                      <p:tavLst>
                                        <p:tav tm="0">
                                          <p:val>
                                            <p:strVal val="#ppt_y-#ppt_h/2"/>
                                          </p:val>
                                        </p:tav>
                                        <p:tav tm="100000">
                                          <p:val>
                                            <p:strVal val="#ppt_y"/>
                                          </p:val>
                                        </p:tav>
                                      </p:tavLst>
                                    </p:anim>
                                    <p:anim calcmode="lin" valueType="num">
                                      <p:cBhvr>
                                        <p:cTn id="62" dur="500" fill="hold"/>
                                        <p:tgtEl>
                                          <p:spTgt spid="12"/>
                                        </p:tgtEl>
                                        <p:attrNameLst>
                                          <p:attrName>ppt_w</p:attrName>
                                        </p:attrNameLst>
                                      </p:cBhvr>
                                      <p:tavLst>
                                        <p:tav tm="0">
                                          <p:val>
                                            <p:strVal val="#ppt_w"/>
                                          </p:val>
                                        </p:tav>
                                        <p:tav tm="100000">
                                          <p:val>
                                            <p:strVal val="#ppt_w"/>
                                          </p:val>
                                        </p:tav>
                                      </p:tavLst>
                                    </p:anim>
                                    <p:anim calcmode="lin" valueType="num">
                                      <p:cBhvr>
                                        <p:cTn id="6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ppt_x</p:attrName>
                                        </p:attrNameLst>
                                      </p:cBhvr>
                                      <p:tavLst>
                                        <p:tav tm="0">
                                          <p:val>
                                            <p:strVal val="#ppt_x"/>
                                          </p:val>
                                        </p:tav>
                                        <p:tav tm="100000">
                                          <p:val>
                                            <p:strVal val="#ppt_x"/>
                                          </p:val>
                                        </p:tav>
                                      </p:tavLst>
                                    </p:anim>
                                    <p:anim calcmode="lin" valueType="num">
                                      <p:cBhvr>
                                        <p:cTn id="69" dur="500" fill="hold"/>
                                        <p:tgtEl>
                                          <p:spTgt spid="6"/>
                                        </p:tgtEl>
                                        <p:attrNameLst>
                                          <p:attrName>ppt_y</p:attrName>
                                        </p:attrNameLst>
                                      </p:cBhvr>
                                      <p:tavLst>
                                        <p:tav tm="0">
                                          <p:val>
                                            <p:strVal val="#ppt_y-#ppt_h/2"/>
                                          </p:val>
                                        </p:tav>
                                        <p:tav tm="100000">
                                          <p:val>
                                            <p:strVal val="#ppt_y"/>
                                          </p:val>
                                        </p:tav>
                                      </p:tavLst>
                                    </p:anim>
                                    <p:anim calcmode="lin" valueType="num">
                                      <p:cBhvr>
                                        <p:cTn id="70" dur="500" fill="hold"/>
                                        <p:tgtEl>
                                          <p:spTgt spid="6"/>
                                        </p:tgtEl>
                                        <p:attrNameLst>
                                          <p:attrName>ppt_w</p:attrName>
                                        </p:attrNameLst>
                                      </p:cBhvr>
                                      <p:tavLst>
                                        <p:tav tm="0">
                                          <p:val>
                                            <p:strVal val="#ppt_w"/>
                                          </p:val>
                                        </p:tav>
                                        <p:tav tm="100000">
                                          <p:val>
                                            <p:strVal val="#ppt_w"/>
                                          </p:val>
                                        </p:tav>
                                      </p:tavLst>
                                    </p:anim>
                                    <p:anim calcmode="lin" valueType="num">
                                      <p:cBhvr>
                                        <p:cTn id="71"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120885">
                                            <p:txEl>
                                              <p:charRg st="0" end="16"/>
                                            </p:txEl>
                                          </p:spTgt>
                                        </p:tgtEl>
                                        <p:attrNameLst>
                                          <p:attrName>style.visibility</p:attrName>
                                        </p:attrNameLst>
                                      </p:cBhvr>
                                      <p:to>
                                        <p:strVal val="visible"/>
                                      </p:to>
                                    </p:set>
                                    <p:animEffect transition="in" filter="box(out)">
                                      <p:cBhvr>
                                        <p:cTn id="76" dur="500"/>
                                        <p:tgtEl>
                                          <p:spTgt spid="120885">
                                            <p:txEl>
                                              <p:charRg st="0" end="16"/>
                                            </p:txEl>
                                          </p:spTgt>
                                        </p:tgtEl>
                                      </p:cBhvr>
                                    </p:animEffect>
                                  </p:childTnLst>
                                  <p:subTnLst>
                                    <p:audio>
                                      <p:cMediaNode>
                                        <p:cTn display="0" masterRel="sameClick">
                                          <p:stCondLst>
                                            <p:cond evt="begin" delay="0">
                                              <p:tn val="7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8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idx="4294967295"/>
          </p:nvPr>
        </p:nvSpPr>
        <p:spPr/>
        <p:txBody>
          <a:bodyPr vert="horz" wrap="square" lIns="91440" tIns="45720" rIns="91440" bIns="45720" anchor="ctr" anchorCtr="0"/>
          <a:p>
            <a:pPr eaLnBrk="1" hangingPunct="1"/>
            <a:r>
              <a:rPr lang="zh-CN" altLang="en-US" dirty="0"/>
              <a:t>遍历图例</a:t>
            </a:r>
            <a:endParaRPr lang="zh-CN" altLang="en-US" dirty="0"/>
          </a:p>
        </p:txBody>
      </p:sp>
      <p:grpSp>
        <p:nvGrpSpPr>
          <p:cNvPr id="89090" name="Group 28"/>
          <p:cNvGrpSpPr/>
          <p:nvPr/>
        </p:nvGrpSpPr>
        <p:grpSpPr>
          <a:xfrm>
            <a:off x="2703513" y="1489075"/>
            <a:ext cx="2478087" cy="2320925"/>
            <a:chOff x="791" y="1344"/>
            <a:chExt cx="1561" cy="1462"/>
          </a:xfrm>
        </p:grpSpPr>
        <p:sp>
          <p:nvSpPr>
            <p:cNvPr id="89091" name="Oval 7"/>
            <p:cNvSpPr/>
            <p:nvPr/>
          </p:nvSpPr>
          <p:spPr>
            <a:xfrm>
              <a:off x="1369" y="1346"/>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2" name="Oval 13"/>
            <p:cNvSpPr/>
            <p:nvPr/>
          </p:nvSpPr>
          <p:spPr>
            <a:xfrm>
              <a:off x="2063" y="2502"/>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3" name="Oval 21"/>
            <p:cNvSpPr/>
            <p:nvPr/>
          </p:nvSpPr>
          <p:spPr>
            <a:xfrm>
              <a:off x="1369" y="2487"/>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4" name="Oval 24"/>
            <p:cNvSpPr/>
            <p:nvPr/>
          </p:nvSpPr>
          <p:spPr>
            <a:xfrm>
              <a:off x="791" y="2473"/>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5" name="Oval 27"/>
            <p:cNvSpPr/>
            <p:nvPr/>
          </p:nvSpPr>
          <p:spPr>
            <a:xfrm>
              <a:off x="1080" y="1903"/>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6" name="Oval 10"/>
            <p:cNvSpPr/>
            <p:nvPr/>
          </p:nvSpPr>
          <p:spPr>
            <a:xfrm>
              <a:off x="1716" y="1917"/>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89097" name="Text Box 6"/>
            <p:cNvSpPr txBox="1"/>
            <p:nvPr/>
          </p:nvSpPr>
          <p:spPr>
            <a:xfrm>
              <a:off x="1398" y="1344"/>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9098" name="Text Box 9"/>
            <p:cNvSpPr txBox="1"/>
            <p:nvPr/>
          </p:nvSpPr>
          <p:spPr>
            <a:xfrm>
              <a:off x="1745" y="1915"/>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9099" name="Text Box 12"/>
            <p:cNvSpPr txBox="1"/>
            <p:nvPr/>
          </p:nvSpPr>
          <p:spPr>
            <a:xfrm>
              <a:off x="2092" y="2500"/>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89100" name="Freeform 14"/>
            <p:cNvSpPr/>
            <p:nvPr/>
          </p:nvSpPr>
          <p:spPr>
            <a:xfrm>
              <a:off x="1600" y="1589"/>
              <a:ext cx="217" cy="337"/>
            </a:xfrm>
            <a:custGeom>
              <a:avLst/>
              <a:gdLst/>
              <a:ahLst/>
              <a:cxnLst>
                <a:cxn ang="0">
                  <a:pos x="0" y="0"/>
                </a:cxn>
                <a:cxn ang="0">
                  <a:pos x="209" y="315"/>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89101" name="Freeform 15"/>
            <p:cNvSpPr/>
            <p:nvPr/>
          </p:nvSpPr>
          <p:spPr>
            <a:xfrm>
              <a:off x="1947" y="2165"/>
              <a:ext cx="217" cy="351"/>
            </a:xfrm>
            <a:custGeom>
              <a:avLst/>
              <a:gdLst/>
              <a:ahLst/>
              <a:cxnLst>
                <a:cxn ang="0">
                  <a:pos x="0" y="0"/>
                </a:cxn>
                <a:cxn ang="0">
                  <a:pos x="209" y="329"/>
                </a:cxn>
              </a:cxnLst>
              <a:pathLst>
                <a:path w="225" h="375">
                  <a:moveTo>
                    <a:pt x="0" y="0"/>
                  </a:moveTo>
                  <a:lnTo>
                    <a:pt x="22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89102" name="Freeform 16"/>
            <p:cNvSpPr/>
            <p:nvPr/>
          </p:nvSpPr>
          <p:spPr>
            <a:xfrm>
              <a:off x="1268" y="1589"/>
              <a:ext cx="202" cy="295"/>
            </a:xfrm>
            <a:custGeom>
              <a:avLst/>
              <a:gdLst/>
              <a:ahLst/>
              <a:cxnLst>
                <a:cxn ang="0">
                  <a:pos x="194" y="0"/>
                </a:cxn>
                <a:cxn ang="0">
                  <a:pos x="0" y="276"/>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89103" name="Freeform 17"/>
            <p:cNvSpPr/>
            <p:nvPr/>
          </p:nvSpPr>
          <p:spPr>
            <a:xfrm>
              <a:off x="1297" y="2137"/>
              <a:ext cx="202" cy="365"/>
            </a:xfrm>
            <a:custGeom>
              <a:avLst/>
              <a:gdLst/>
              <a:ahLst/>
              <a:cxnLst>
                <a:cxn ang="0">
                  <a:pos x="0" y="0"/>
                </a:cxn>
                <a:cxn ang="0">
                  <a:pos x="194" y="342"/>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89104" name="Freeform 18"/>
            <p:cNvSpPr/>
            <p:nvPr/>
          </p:nvSpPr>
          <p:spPr>
            <a:xfrm>
              <a:off x="950" y="2151"/>
              <a:ext cx="202" cy="309"/>
            </a:xfrm>
            <a:custGeom>
              <a:avLst/>
              <a:gdLst/>
              <a:ahLst/>
              <a:cxnLst>
                <a:cxn ang="0">
                  <a:pos x="194" y="0"/>
                </a:cxn>
                <a:cxn ang="0">
                  <a:pos x="0" y="289"/>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89105" name="Text Box 20"/>
            <p:cNvSpPr txBox="1"/>
            <p:nvPr/>
          </p:nvSpPr>
          <p:spPr>
            <a:xfrm>
              <a:off x="1398" y="2485"/>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89106" name="Text Box 23"/>
            <p:cNvSpPr txBox="1"/>
            <p:nvPr/>
          </p:nvSpPr>
          <p:spPr>
            <a:xfrm>
              <a:off x="820" y="2471"/>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9107" name="Text Box 26"/>
            <p:cNvSpPr txBox="1"/>
            <p:nvPr/>
          </p:nvSpPr>
          <p:spPr>
            <a:xfrm>
              <a:off x="1109" y="1901"/>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
        <p:nvSpPr>
          <p:cNvPr id="90141" name="Rectangle 29"/>
          <p:cNvSpPr/>
          <p:nvPr/>
        </p:nvSpPr>
        <p:spPr>
          <a:xfrm>
            <a:off x="2438400" y="4343400"/>
            <a:ext cx="6324600" cy="533400"/>
          </a:xfrm>
          <a:prstGeom prst="rect">
            <a:avLst/>
          </a:prstGeom>
          <a:noFill/>
          <a:ln w="9525">
            <a:noFill/>
          </a:ln>
        </p:spPr>
        <p:txBody>
          <a:bodyPr anchor="t" anchorCtr="0">
            <a:spAutoFit/>
          </a:bodyPr>
          <a:p>
            <a:pPr algn="just">
              <a:buFont typeface="Arial" panose="020B0604020202020204" pitchFamily="34" charset="0"/>
            </a:pPr>
            <a:r>
              <a:rPr lang="zh-CN" altLang="en-US" sz="2800" b="1" dirty="0">
                <a:solidFill>
                  <a:schemeClr val="folHlink"/>
                </a:solidFill>
                <a:latin typeface="幼圆" panose="02010509060101010101" pitchFamily="49" charset="-122"/>
                <a:ea typeface="幼圆" panose="02010509060101010101" pitchFamily="49" charset="-122"/>
              </a:rPr>
              <a:t>中序序列为：</a:t>
            </a:r>
            <a:r>
              <a:rPr lang="en-US" altLang="zh-CN" sz="2800" b="1" dirty="0">
                <a:solidFill>
                  <a:schemeClr val="folHlink"/>
                </a:solidFill>
                <a:latin typeface="幼圆" panose="02010509060101010101" pitchFamily="49" charset="-122"/>
                <a:ea typeface="幼圆" panose="02010509060101010101" pitchFamily="49" charset="-122"/>
              </a:rPr>
              <a:t>DBEACF</a:t>
            </a:r>
            <a:r>
              <a:rPr lang="en-US" altLang="zh-CN" sz="2900" b="1" dirty="0">
                <a:solidFill>
                  <a:schemeClr val="folHlink"/>
                </a:solidFill>
                <a:latin typeface="幼圆" panose="02010509060101010101" pitchFamily="49" charset="-122"/>
                <a:ea typeface="幼圆" panose="02010509060101010101" pitchFamily="49" charset="-122"/>
              </a:rPr>
              <a:t> </a:t>
            </a:r>
            <a:endParaRPr lang="en-US" altLang="zh-CN" sz="5400" b="1" dirty="0">
              <a:solidFill>
                <a:schemeClr val="folHlink"/>
              </a:solidFill>
              <a:latin typeface="幼圆" panose="02010509060101010101" pitchFamily="49" charset="-122"/>
              <a:ea typeface="幼圆" panose="02010509060101010101" pitchFamily="49" charset="-122"/>
            </a:endParaRPr>
          </a:p>
        </p:txBody>
      </p:sp>
      <p:sp>
        <p:nvSpPr>
          <p:cNvPr id="90142" name="Rectangle 30"/>
          <p:cNvSpPr/>
          <p:nvPr/>
        </p:nvSpPr>
        <p:spPr>
          <a:xfrm>
            <a:off x="2438400" y="4826000"/>
            <a:ext cx="6553200" cy="533400"/>
          </a:xfrm>
          <a:prstGeom prst="rect">
            <a:avLst/>
          </a:prstGeom>
          <a:noFill/>
          <a:ln w="9525">
            <a:noFill/>
          </a:ln>
        </p:spPr>
        <p:txBody>
          <a:bodyPr anchor="t" anchorCtr="0">
            <a:spAutoFit/>
          </a:bodyPr>
          <a:p>
            <a:pPr algn="just">
              <a:buFont typeface="Arial" panose="020B0604020202020204" pitchFamily="34" charset="0"/>
            </a:pPr>
            <a:r>
              <a:rPr lang="zh-CN" altLang="en-US" sz="2800" b="1" dirty="0">
                <a:solidFill>
                  <a:schemeClr val="folHlink"/>
                </a:solidFill>
                <a:latin typeface="幼圆" panose="02010509060101010101" pitchFamily="49" charset="-122"/>
                <a:ea typeface="幼圆" panose="02010509060101010101" pitchFamily="49" charset="-122"/>
              </a:rPr>
              <a:t>前序序列为：</a:t>
            </a:r>
            <a:r>
              <a:rPr lang="en-US" altLang="zh-CN" sz="2800" b="1" dirty="0">
                <a:solidFill>
                  <a:schemeClr val="folHlink"/>
                </a:solidFill>
                <a:latin typeface="幼圆" panose="02010509060101010101" pitchFamily="49" charset="-122"/>
                <a:ea typeface="幼圆" panose="02010509060101010101" pitchFamily="49" charset="-122"/>
              </a:rPr>
              <a:t>ABDECF</a:t>
            </a:r>
            <a:r>
              <a:rPr lang="en-US" altLang="zh-CN" sz="2900" b="1" dirty="0">
                <a:solidFill>
                  <a:schemeClr val="folHlink"/>
                </a:solidFill>
                <a:latin typeface="幼圆" panose="02010509060101010101" pitchFamily="49" charset="-122"/>
                <a:ea typeface="幼圆" panose="02010509060101010101" pitchFamily="49" charset="-122"/>
              </a:rPr>
              <a:t> </a:t>
            </a:r>
            <a:endParaRPr lang="en-US" altLang="zh-CN" sz="5400" b="1" dirty="0">
              <a:solidFill>
                <a:schemeClr val="folHlink"/>
              </a:solidFill>
              <a:latin typeface="幼圆" panose="02010509060101010101" pitchFamily="49" charset="-122"/>
              <a:ea typeface="幼圆" panose="02010509060101010101" pitchFamily="49" charset="-122"/>
            </a:endParaRPr>
          </a:p>
        </p:txBody>
      </p:sp>
      <p:sp>
        <p:nvSpPr>
          <p:cNvPr id="90143" name="Rectangle 31"/>
          <p:cNvSpPr/>
          <p:nvPr/>
        </p:nvSpPr>
        <p:spPr>
          <a:xfrm>
            <a:off x="2438400" y="5372100"/>
            <a:ext cx="6553200" cy="519113"/>
          </a:xfrm>
          <a:prstGeom prst="rect">
            <a:avLst/>
          </a:prstGeom>
          <a:noFill/>
          <a:ln w="9525">
            <a:noFill/>
          </a:ln>
        </p:spPr>
        <p:txBody>
          <a:bodyPr anchor="t" anchorCtr="0">
            <a:spAutoFit/>
          </a:bodyPr>
          <a:p>
            <a:pPr algn="just">
              <a:buFont typeface="Arial" panose="020B0604020202020204" pitchFamily="34" charset="0"/>
            </a:pPr>
            <a:r>
              <a:rPr lang="zh-CN" altLang="en-US" sz="2800" b="1" dirty="0">
                <a:solidFill>
                  <a:schemeClr val="folHlink"/>
                </a:solidFill>
                <a:latin typeface="幼圆" panose="02010509060101010101" pitchFamily="49" charset="-122"/>
                <a:ea typeface="幼圆" panose="02010509060101010101" pitchFamily="49" charset="-122"/>
              </a:rPr>
              <a:t>后序序列为：</a:t>
            </a:r>
            <a:r>
              <a:rPr lang="en-US" altLang="zh-CN" sz="2800" b="1" dirty="0">
                <a:solidFill>
                  <a:schemeClr val="folHlink"/>
                </a:solidFill>
                <a:latin typeface="幼圆" panose="02010509060101010101" pitchFamily="49" charset="-122"/>
              </a:rPr>
              <a:t>DEBFCA</a:t>
            </a:r>
            <a:r>
              <a:rPr lang="en-US" altLang="zh-CN" sz="2800" b="1" dirty="0">
                <a:solidFill>
                  <a:schemeClr val="folHlink"/>
                </a:solidFill>
                <a:latin typeface="幼圆" panose="02010509060101010101" pitchFamily="49" charset="-122"/>
                <a:ea typeface="幼圆" panose="02010509060101010101" pitchFamily="49" charset="-122"/>
              </a:rPr>
              <a:t> </a:t>
            </a:r>
            <a:endParaRPr lang="en-US" altLang="zh-CN" sz="2800" b="1" dirty="0">
              <a:solidFill>
                <a:schemeClr val="folHlink"/>
              </a:solidFill>
              <a:latin typeface="幼圆" panose="02010509060101010101" pitchFamily="49" charset="-122"/>
              <a:ea typeface="幼圆" panose="02010509060101010101" pitchFamily="49" charset="-122"/>
            </a:endParaRPr>
          </a:p>
        </p:txBody>
      </p:sp>
      <p:sp>
        <p:nvSpPr>
          <p:cNvPr id="89111" name="动作按钮: 前进或下一项 45080">
            <a:hlinkClick r:id="rId1" action="ppaction://hlinksldjump"/>
          </p:cNvPr>
          <p:cNvSpPr/>
          <p:nvPr/>
        </p:nvSpPr>
        <p:spPr>
          <a:xfrm>
            <a:off x="8496300" y="6210300"/>
            <a:ext cx="647700" cy="647700"/>
          </a:xfrm>
          <a:prstGeom prst="actionButtonForwardNext">
            <a:avLst/>
          </a:prstGeom>
          <a:solidFill>
            <a:schemeClr val="accent1"/>
          </a:solidFill>
          <a:ln w="9525">
            <a:noFill/>
          </a:ln>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sp>
        <p:nvSpPr>
          <p:cNvPr id="17" name="云形标注 16"/>
          <p:cNvSpPr/>
          <p:nvPr/>
        </p:nvSpPr>
        <p:spPr>
          <a:xfrm>
            <a:off x="5796280" y="1125220"/>
            <a:ext cx="3369945" cy="1605915"/>
          </a:xfrm>
          <a:prstGeom prst="cloudCallout">
            <a:avLst>
              <a:gd name="adj1" fmla="val -78848"/>
              <a:gd name="adj2" fmla="val 159608"/>
            </a:avLst>
          </a:prstGeom>
          <a:solidFill>
            <a:srgbClr val="FFC000"/>
          </a:solidFill>
          <a:ln w="9525">
            <a:noFill/>
          </a:ln>
        </p:spPr>
        <p:txBody>
          <a:bodyPr anchor="t" anchorCtr="0"/>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已知中序序列和前序序列可</a:t>
            </a:r>
            <a:r>
              <a:rPr lang="zh-CN" altLang="en-US" sz="2400" b="1" dirty="0">
                <a:solidFill>
                  <a:srgbClr val="FF0000"/>
                </a:solidFill>
                <a:latin typeface="Times New Roman" panose="02020603050405020304" pitchFamily="18" charset="0"/>
                <a:ea typeface="宋体" panose="02010600030101010101" pitchFamily="2" charset="-122"/>
              </a:rPr>
              <a:t>以构造一棵树</a:t>
            </a: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2" name="云形标注 1"/>
          <p:cNvSpPr/>
          <p:nvPr/>
        </p:nvSpPr>
        <p:spPr>
          <a:xfrm>
            <a:off x="5870575" y="3062605"/>
            <a:ext cx="3369945" cy="1605915"/>
          </a:xfrm>
          <a:prstGeom prst="cloudCallout">
            <a:avLst>
              <a:gd name="adj1" fmla="val -61400"/>
              <a:gd name="adj2" fmla="val 95314"/>
            </a:avLst>
          </a:prstGeom>
          <a:solidFill>
            <a:srgbClr val="FFC000"/>
          </a:solidFill>
          <a:ln w="9525">
            <a:noFill/>
          </a:ln>
        </p:spPr>
        <p:txBody>
          <a:bodyPr anchor="t" anchorCtr="0"/>
          <a:p>
            <a:pPr>
              <a:spcBef>
                <a:spcPct val="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已知中序序列和后序序列</a:t>
            </a:r>
            <a:r>
              <a:rPr lang="zh-CN" altLang="en-US" b="1" dirty="0">
                <a:solidFill>
                  <a:srgbClr val="FF0000"/>
                </a:solidFill>
                <a:sym typeface="+mn-ea"/>
              </a:rPr>
              <a:t>可以</a:t>
            </a:r>
            <a:r>
              <a:rPr lang="zh-CN" altLang="en-US" sz="2400" b="1" dirty="0">
                <a:solidFill>
                  <a:srgbClr val="FF0000"/>
                </a:solidFill>
                <a:latin typeface="Times New Roman" panose="02020603050405020304" pitchFamily="18" charset="0"/>
                <a:ea typeface="宋体" panose="02010600030101010101" pitchFamily="2" charset="-122"/>
              </a:rPr>
              <a:t>构造一棵树</a:t>
            </a:r>
            <a:r>
              <a:rPr lang="en-US" altLang="zh-CN" sz="2400" b="1" dirty="0">
                <a:solidFill>
                  <a:srgbClr val="FF0000"/>
                </a:solidFill>
                <a:latin typeface="Times New Roman" panose="02020603050405020304" pitchFamily="18" charset="0"/>
                <a:ea typeface="宋体" panose="02010600030101010101" pitchFamily="2" charset="-122"/>
              </a:rPr>
              <a:t>?</a:t>
            </a:r>
            <a:endParaRPr lang="en-US" altLang="zh-CN"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41"/>
                                        </p:tgtEl>
                                        <p:attrNameLst>
                                          <p:attrName>style.visibility</p:attrName>
                                        </p:attrNameLst>
                                      </p:cBhvr>
                                      <p:to>
                                        <p:strVal val="visible"/>
                                      </p:to>
                                    </p:set>
                                    <p:anim calcmode="lin" valueType="num">
                                      <p:cBhvr additive="base">
                                        <p:cTn id="7" dur="500" fill="hold"/>
                                        <p:tgtEl>
                                          <p:spTgt spid="90141"/>
                                        </p:tgtEl>
                                        <p:attrNameLst>
                                          <p:attrName>ppt_x</p:attrName>
                                        </p:attrNameLst>
                                      </p:cBhvr>
                                      <p:tavLst>
                                        <p:tav tm="0">
                                          <p:val>
                                            <p:strVal val="0-#ppt_w/2"/>
                                          </p:val>
                                        </p:tav>
                                        <p:tav tm="100000">
                                          <p:val>
                                            <p:strVal val="#ppt_x"/>
                                          </p:val>
                                        </p:tav>
                                      </p:tavLst>
                                    </p:anim>
                                    <p:anim calcmode="lin" valueType="num">
                                      <p:cBhvr additive="base">
                                        <p:cTn id="8" dur="500" fill="hold"/>
                                        <p:tgtEl>
                                          <p:spTgt spid="901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42"/>
                                        </p:tgtEl>
                                        <p:attrNameLst>
                                          <p:attrName>style.visibility</p:attrName>
                                        </p:attrNameLst>
                                      </p:cBhvr>
                                      <p:to>
                                        <p:strVal val="visible"/>
                                      </p:to>
                                    </p:set>
                                    <p:anim calcmode="lin" valueType="num">
                                      <p:cBhvr additive="base">
                                        <p:cTn id="13" dur="500" fill="hold"/>
                                        <p:tgtEl>
                                          <p:spTgt spid="90142"/>
                                        </p:tgtEl>
                                        <p:attrNameLst>
                                          <p:attrName>ppt_x</p:attrName>
                                        </p:attrNameLst>
                                      </p:cBhvr>
                                      <p:tavLst>
                                        <p:tav tm="0">
                                          <p:val>
                                            <p:strVal val="0-#ppt_w/2"/>
                                          </p:val>
                                        </p:tav>
                                        <p:tav tm="100000">
                                          <p:val>
                                            <p:strVal val="#ppt_x"/>
                                          </p:val>
                                        </p:tav>
                                      </p:tavLst>
                                    </p:anim>
                                    <p:anim calcmode="lin" valueType="num">
                                      <p:cBhvr additive="base">
                                        <p:cTn id="14" dur="500" fill="hold"/>
                                        <p:tgtEl>
                                          <p:spTgt spid="901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43"/>
                                        </p:tgtEl>
                                        <p:attrNameLst>
                                          <p:attrName>style.visibility</p:attrName>
                                        </p:attrNameLst>
                                      </p:cBhvr>
                                      <p:to>
                                        <p:strVal val="visible"/>
                                      </p:to>
                                    </p:set>
                                    <p:anim calcmode="lin" valueType="num">
                                      <p:cBhvr additive="base">
                                        <p:cTn id="19" dur="500" fill="hold"/>
                                        <p:tgtEl>
                                          <p:spTgt spid="90143"/>
                                        </p:tgtEl>
                                        <p:attrNameLst>
                                          <p:attrName>ppt_x</p:attrName>
                                        </p:attrNameLst>
                                      </p:cBhvr>
                                      <p:tavLst>
                                        <p:tav tm="0">
                                          <p:val>
                                            <p:strVal val="0-#ppt_w/2"/>
                                          </p:val>
                                        </p:tav>
                                        <p:tav tm="100000">
                                          <p:val>
                                            <p:strVal val="#ppt_x"/>
                                          </p:val>
                                        </p:tav>
                                      </p:tavLst>
                                    </p:anim>
                                    <p:anim calcmode="lin" valueType="num">
                                      <p:cBhvr additive="base">
                                        <p:cTn id="20" dur="500" fill="hold"/>
                                        <p:tgtEl>
                                          <p:spTgt spid="901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1" grpId="0"/>
      <p:bldP spid="90142" grpId="0"/>
      <p:bldP spid="90143" grpId="0"/>
      <p:bldP spid="17" grpId="0" bldLvl="0" animBg="1"/>
      <p:bldP spid="17" grpId="1" animBg="1"/>
      <p:bldP spid="2" grpId="0" bldLvl="0" animBg="1"/>
      <p:bldP spid="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idx="4294967295"/>
          </p:nvPr>
        </p:nvSpPr>
        <p:spPr>
          <a:xfrm>
            <a:off x="914400" y="228600"/>
            <a:ext cx="7835900" cy="838200"/>
          </a:xfrm>
        </p:spPr>
        <p:txBody>
          <a:bodyPr vert="horz" wrap="square" lIns="91440" tIns="45720" rIns="91440" bIns="45720" anchor="ctr" anchorCtr="0"/>
          <a:p>
            <a:pPr eaLnBrk="1" hangingPunct="1"/>
            <a:r>
              <a:rPr lang="zh-CN" altLang="en-US" dirty="0">
                <a:solidFill>
                  <a:schemeClr val="tx1"/>
                </a:solidFill>
              </a:rPr>
              <a:t>中序遍历二叉树的递归算法</a:t>
            </a:r>
            <a:endParaRPr lang="zh-CN" altLang="en-US" dirty="0">
              <a:solidFill>
                <a:schemeClr val="tx1"/>
              </a:solidFill>
            </a:endParaRPr>
          </a:p>
        </p:txBody>
      </p:sp>
      <p:sp>
        <p:nvSpPr>
          <p:cNvPr id="91138" name="Rectangle 4"/>
          <p:cNvSpPr/>
          <p:nvPr/>
        </p:nvSpPr>
        <p:spPr>
          <a:xfrm>
            <a:off x="179388" y="1828800"/>
            <a:ext cx="8964612" cy="3503613"/>
          </a:xfrm>
          <a:prstGeom prst="rect">
            <a:avLst/>
          </a:prstGeom>
          <a:noFill/>
          <a:ln w="9525">
            <a:noFill/>
          </a:ln>
        </p:spPr>
        <p:txBody>
          <a:bodyPr anchor="t" anchorCtr="0">
            <a:spAutoFit/>
          </a:bodyPr>
          <a:p>
            <a:pPr indent="266700" algn="just" defTabSz="914400">
              <a:buFont typeface="Arial" panose="020B0604020202020204" pitchFamily="34" charset="0"/>
              <a:tabLst>
                <a:tab pos="2336800" algn="l"/>
              </a:tabLst>
            </a:pPr>
            <a:r>
              <a:rPr lang="en-US" altLang="zh-CN" sz="3200" b="1" dirty="0">
                <a:latin typeface="Times New Roman" panose="02020603050405020304" pitchFamily="18" charset="0"/>
              </a:rPr>
              <a:t>void InOrderTraverse(BiTree T)</a:t>
            </a:r>
            <a:endParaRPr lang="en-US" altLang="zh-CN" sz="3200" b="1" dirty="0">
              <a:latin typeface="Times New Roman" panose="02020603050405020304" pitchFamily="18" charset="0"/>
            </a:endParaRPr>
          </a:p>
          <a:p>
            <a:pPr indent="266700" algn="just" defTabSz="914400">
              <a:buFont typeface="Arial" panose="020B0604020202020204" pitchFamily="34" charset="0"/>
              <a:tabLst>
                <a:tab pos="2336800" algn="l"/>
              </a:tabLst>
            </a:pPr>
            <a:r>
              <a:rPr lang="en-US" altLang="zh-CN" sz="3200" b="1" dirty="0">
                <a:latin typeface="Times New Roman" panose="02020603050405020304" pitchFamily="18" charset="0"/>
              </a:rPr>
              <a:t>   {if(T)  </a:t>
            </a:r>
            <a:r>
              <a:rPr lang="en-US" altLang="zh-CN" sz="3200" b="1" dirty="0">
                <a:latin typeface="Times New Roman" panose="02020603050405020304" pitchFamily="18" charset="0"/>
                <a:sym typeface="Symbol" panose="05050102010706020507" pitchFamily="18" charset="2"/>
              </a:rPr>
              <a:t></a:t>
            </a:r>
            <a:r>
              <a:rPr lang="zh-CN" altLang="en-US" sz="3200" b="1" dirty="0">
                <a:latin typeface="Times New Roman" panose="02020603050405020304" pitchFamily="18" charset="0"/>
              </a:rPr>
              <a:t>二叉树非空</a:t>
            </a:r>
            <a:endParaRPr lang="zh-CN" altLang="en-US" sz="3200" b="1" dirty="0">
              <a:latin typeface="Times New Roman" panose="02020603050405020304" pitchFamily="18" charset="0"/>
            </a:endParaRPr>
          </a:p>
          <a:p>
            <a:pPr indent="266700" algn="just" defTabSz="914400" eaLnBrk="0" hangingPunct="0">
              <a:buFont typeface="Arial" panose="020B0604020202020204" pitchFamily="34" charset="0"/>
              <a:tabLst>
                <a:tab pos="2336800" algn="l"/>
              </a:tabLst>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{InOrderTraverse(T-&gt;lchild);</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中序遍历左子树</a:t>
            </a:r>
            <a:endParaRPr lang="zh-CN" altLang="en-US" sz="2800" b="1" dirty="0">
              <a:latin typeface="Times New Roman" panose="02020603050405020304" pitchFamily="18" charset="0"/>
            </a:endParaRPr>
          </a:p>
          <a:p>
            <a:pPr indent="266700" algn="just" defTabSz="914400" eaLnBrk="0" hangingPunct="0">
              <a:buFont typeface="Arial" panose="020B0604020202020204" pitchFamily="34" charset="0"/>
              <a:tabLst>
                <a:tab pos="2336800" algn="l"/>
              </a:tabLst>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visit(T-&gt;data);	</a:t>
            </a:r>
            <a:r>
              <a:rPr lang="en-US" altLang="zh-CN" sz="3200" b="1" dirty="0">
                <a:latin typeface="Times New Roman" panose="02020603050405020304" pitchFamily="18" charset="0"/>
                <a:sym typeface="Symbol" panose="05050102010706020507" pitchFamily="18" charset="2"/>
              </a:rPr>
              <a:t></a:t>
            </a:r>
            <a:r>
              <a:rPr lang="zh-CN" altLang="en-US" sz="3200" b="1" dirty="0">
                <a:latin typeface="Times New Roman" panose="02020603050405020304" pitchFamily="18" charset="0"/>
              </a:rPr>
              <a:t>访问根结点  </a:t>
            </a:r>
            <a:endParaRPr lang="zh-CN" altLang="en-US" sz="3200" b="1" dirty="0">
              <a:latin typeface="Times New Roman" panose="02020603050405020304" pitchFamily="18" charset="0"/>
            </a:endParaRPr>
          </a:p>
          <a:p>
            <a:pPr indent="266700" algn="just" defTabSz="914400" eaLnBrk="0" hangingPunct="0">
              <a:buFont typeface="Arial" panose="020B0604020202020204" pitchFamily="34" charset="0"/>
              <a:tabLst>
                <a:tab pos="2336800" algn="l"/>
              </a:tabLst>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InOrderTraverse(T-&gt;rchild); </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中序遍历右子树</a:t>
            </a:r>
            <a:endParaRPr lang="zh-CN" altLang="en-US" b="1" dirty="0">
              <a:latin typeface="Times New Roman" panose="02020603050405020304" pitchFamily="18" charset="0"/>
            </a:endParaRPr>
          </a:p>
          <a:p>
            <a:pPr indent="266700" algn="just" defTabSz="914400" eaLnBrk="0" hangingPunct="0">
              <a:buFont typeface="Arial" panose="020B0604020202020204" pitchFamily="34" charset="0"/>
              <a:tabLst>
                <a:tab pos="2336800" algn="l"/>
              </a:tabLst>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if</a:t>
            </a:r>
            <a:endParaRPr lang="en-US" altLang="zh-CN" sz="3200" b="1" dirty="0">
              <a:latin typeface="Times New Roman" panose="02020603050405020304" pitchFamily="18" charset="0"/>
            </a:endParaRPr>
          </a:p>
          <a:p>
            <a:pPr indent="266700" defTabSz="914400" eaLnBrk="0" hangingPunct="0">
              <a:buFont typeface="Arial" panose="020B0604020202020204" pitchFamily="34" charset="0"/>
              <a:tabLst>
                <a:tab pos="2336800" algn="l"/>
              </a:tabLst>
            </a:pP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InOrderTraverse </a:t>
            </a:r>
            <a:endParaRPr lang="en-US" altLang="zh-CN" sz="3200" b="1"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idx="4294967295"/>
          </p:nvPr>
        </p:nvSpPr>
        <p:spPr/>
        <p:txBody>
          <a:bodyPr vert="horz" wrap="square" lIns="91440" tIns="45720" rIns="91440" bIns="45720" anchor="ctr" anchorCtr="0"/>
          <a:p>
            <a:pPr eaLnBrk="1" hangingPunct="1"/>
            <a:r>
              <a:rPr lang="zh-CN" altLang="en-US" dirty="0"/>
              <a:t>树定义</a:t>
            </a:r>
            <a:endParaRPr lang="zh-CN" altLang="en-US" dirty="0"/>
          </a:p>
        </p:txBody>
      </p:sp>
      <p:graphicFrame>
        <p:nvGraphicFramePr>
          <p:cNvPr id="27652" name="Object 4"/>
          <p:cNvGraphicFramePr/>
          <p:nvPr/>
        </p:nvGraphicFramePr>
        <p:xfrm>
          <a:off x="2590800" y="2286000"/>
          <a:ext cx="5943600" cy="3297238"/>
        </p:xfrm>
        <a:graphic>
          <a:graphicData uri="http://schemas.openxmlformats.org/presentationml/2006/ole">
            <mc:AlternateContent xmlns:mc="http://schemas.openxmlformats.org/markup-compatibility/2006">
              <mc:Choice xmlns:v="urn:schemas-microsoft-com:vml" Requires="v">
                <p:oleObj spid="_x0000_s3076" name="" r:id="rId1" imgW="6978650" imgH="3721100" progId="Visio.Drawing.5">
                  <p:embed/>
                </p:oleObj>
              </mc:Choice>
              <mc:Fallback>
                <p:oleObj name="" r:id="rId1" imgW="6978650" imgH="3721100" progId="Visio.Drawing.5">
                  <p:embed/>
                  <p:pic>
                    <p:nvPicPr>
                      <p:cNvPr id="0" name="图片 3075"/>
                      <p:cNvPicPr/>
                      <p:nvPr/>
                    </p:nvPicPr>
                    <p:blipFill>
                      <a:blip r:embed="rId2"/>
                      <a:stretch>
                        <a:fillRect/>
                      </a:stretch>
                    </p:blipFill>
                    <p:spPr>
                      <a:xfrm>
                        <a:off x="2590800" y="2286000"/>
                        <a:ext cx="5943600" cy="3297238"/>
                      </a:xfrm>
                      <a:prstGeom prst="rect">
                        <a:avLst/>
                      </a:prstGeom>
                      <a:solidFill>
                        <a:schemeClr val="accent1"/>
                      </a:solidFill>
                      <a:ln w="38100">
                        <a:noFill/>
                        <a:miter/>
                      </a:ln>
                    </p:spPr>
                  </p:pic>
                </p:oleObj>
              </mc:Fallback>
            </mc:AlternateContent>
          </a:graphicData>
        </a:graphic>
      </p:graphicFrame>
      <p:sp>
        <p:nvSpPr>
          <p:cNvPr id="27654" name="Rectangle 6"/>
          <p:cNvSpPr/>
          <p:nvPr/>
        </p:nvSpPr>
        <p:spPr>
          <a:xfrm>
            <a:off x="4953000" y="2057400"/>
            <a:ext cx="990600" cy="762000"/>
          </a:xfrm>
          <a:prstGeom prst="rect">
            <a:avLst/>
          </a:prstGeom>
          <a:noFill/>
          <a:ln w="38100" cap="flat" cmpd="sng">
            <a:solidFill>
              <a:schemeClr val="folHlink"/>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55" name="Rectangle 7"/>
          <p:cNvSpPr/>
          <p:nvPr/>
        </p:nvSpPr>
        <p:spPr>
          <a:xfrm>
            <a:off x="2438400" y="2895600"/>
            <a:ext cx="2286000" cy="2895600"/>
          </a:xfrm>
          <a:prstGeom prst="rect">
            <a:avLst/>
          </a:prstGeom>
          <a:noFill/>
          <a:ln w="38100" cap="flat" cmpd="sng">
            <a:solidFill>
              <a:schemeClr val="folHlink"/>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56" name="Rectangle 8"/>
          <p:cNvSpPr/>
          <p:nvPr/>
        </p:nvSpPr>
        <p:spPr>
          <a:xfrm>
            <a:off x="6096000" y="2895600"/>
            <a:ext cx="2667000" cy="2895600"/>
          </a:xfrm>
          <a:prstGeom prst="rect">
            <a:avLst/>
          </a:prstGeom>
          <a:noFill/>
          <a:ln w="38100" cap="flat" cmpd="sng">
            <a:solidFill>
              <a:schemeClr val="folHlink"/>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57" name="Rectangle 9"/>
          <p:cNvSpPr/>
          <p:nvPr/>
        </p:nvSpPr>
        <p:spPr>
          <a:xfrm>
            <a:off x="4953000" y="2895600"/>
            <a:ext cx="990600" cy="2895600"/>
          </a:xfrm>
          <a:prstGeom prst="rect">
            <a:avLst/>
          </a:prstGeom>
          <a:noFill/>
          <a:ln w="38100" cap="flat" cmpd="sng">
            <a:solidFill>
              <a:schemeClr val="folHlink"/>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58" name="Rectangle 10"/>
          <p:cNvSpPr/>
          <p:nvPr/>
        </p:nvSpPr>
        <p:spPr>
          <a:xfrm>
            <a:off x="3200400" y="3048000"/>
            <a:ext cx="990600" cy="762000"/>
          </a:xfrm>
          <a:prstGeom prst="rect">
            <a:avLst/>
          </a:prstGeom>
          <a:noFill/>
          <a:ln w="57150" cap="flat" cmpd="sng">
            <a:solidFill>
              <a:srgbClr val="FF0066"/>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59" name="Rectangle 11"/>
          <p:cNvSpPr/>
          <p:nvPr/>
        </p:nvSpPr>
        <p:spPr>
          <a:xfrm>
            <a:off x="2590800" y="4038600"/>
            <a:ext cx="1295400" cy="1676400"/>
          </a:xfrm>
          <a:prstGeom prst="rect">
            <a:avLst/>
          </a:prstGeom>
          <a:noFill/>
          <a:ln w="57150" cap="flat" cmpd="sng">
            <a:solidFill>
              <a:srgbClr val="FF0066"/>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60" name="Rectangle 12"/>
          <p:cNvSpPr/>
          <p:nvPr/>
        </p:nvSpPr>
        <p:spPr>
          <a:xfrm>
            <a:off x="3962400" y="4038600"/>
            <a:ext cx="609600" cy="762000"/>
          </a:xfrm>
          <a:prstGeom prst="rect">
            <a:avLst/>
          </a:prstGeom>
          <a:noFill/>
          <a:ln w="57150" cap="flat" cmpd="sng">
            <a:solidFill>
              <a:srgbClr val="FF0066"/>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7661" name="Text Box 13"/>
          <p:cNvSpPr txBox="1"/>
          <p:nvPr/>
        </p:nvSpPr>
        <p:spPr>
          <a:xfrm>
            <a:off x="3352800" y="5821363"/>
            <a:ext cx="588963" cy="579437"/>
          </a:xfrm>
          <a:prstGeom prst="rect">
            <a:avLst/>
          </a:prstGeom>
          <a:noFill/>
          <a:ln w="9525">
            <a:noFill/>
          </a:ln>
        </p:spPr>
        <p:txBody>
          <a:bodyPr wrap="none" anchor="t" anchorCtr="0">
            <a:spAutoFit/>
          </a:bodyPr>
          <a:p>
            <a:pPr>
              <a:buFont typeface="Arial" panose="020B0604020202020204" pitchFamily="34" charset="0"/>
            </a:pPr>
            <a:r>
              <a:rPr lang="en-US" altLang="zh-CN" sz="3200" b="1" dirty="0">
                <a:latin typeface="Times New Roman" panose="02020603050405020304" pitchFamily="18" charset="0"/>
              </a:rPr>
              <a:t>T</a:t>
            </a:r>
            <a:r>
              <a:rPr lang="en-US" altLang="zh-CN" sz="3200" b="1" baseline="-25000" dirty="0">
                <a:latin typeface="Times New Roman" panose="02020603050405020304" pitchFamily="18" charset="0"/>
              </a:rPr>
              <a:t>1</a:t>
            </a:r>
            <a:endParaRPr lang="en-US" altLang="zh-CN" sz="3200" b="1" baseline="-25000" dirty="0">
              <a:latin typeface="Times New Roman" panose="02020603050405020304" pitchFamily="18" charset="0"/>
            </a:endParaRPr>
          </a:p>
        </p:txBody>
      </p:sp>
      <p:sp>
        <p:nvSpPr>
          <p:cNvPr id="27662" name="Text Box 14"/>
          <p:cNvSpPr txBox="1"/>
          <p:nvPr/>
        </p:nvSpPr>
        <p:spPr>
          <a:xfrm>
            <a:off x="5181600" y="5821363"/>
            <a:ext cx="588963" cy="579437"/>
          </a:xfrm>
          <a:prstGeom prst="rect">
            <a:avLst/>
          </a:prstGeom>
          <a:noFill/>
          <a:ln w="9525">
            <a:noFill/>
          </a:ln>
        </p:spPr>
        <p:txBody>
          <a:bodyPr wrap="none" anchor="t" anchorCtr="0">
            <a:spAutoFit/>
          </a:bodyPr>
          <a:p>
            <a:pPr>
              <a:buFont typeface="Arial" panose="020B0604020202020204" pitchFamily="34" charset="0"/>
            </a:pPr>
            <a:r>
              <a:rPr lang="en-US" altLang="zh-CN" sz="3200" b="1" dirty="0">
                <a:latin typeface="Times New Roman" panose="02020603050405020304" pitchFamily="18" charset="0"/>
              </a:rPr>
              <a:t>T</a:t>
            </a:r>
            <a:r>
              <a:rPr lang="en-US" altLang="zh-CN" sz="3200" b="1" baseline="-25000" dirty="0">
                <a:latin typeface="Times New Roman" panose="02020603050405020304" pitchFamily="18" charset="0"/>
              </a:rPr>
              <a:t>2</a:t>
            </a:r>
            <a:endParaRPr lang="en-US" altLang="zh-CN" sz="3200" b="1" baseline="-25000" dirty="0">
              <a:latin typeface="Times New Roman" panose="02020603050405020304" pitchFamily="18" charset="0"/>
            </a:endParaRPr>
          </a:p>
        </p:txBody>
      </p:sp>
      <p:sp>
        <p:nvSpPr>
          <p:cNvPr id="27663" name="Text Box 15"/>
          <p:cNvSpPr txBox="1"/>
          <p:nvPr/>
        </p:nvSpPr>
        <p:spPr>
          <a:xfrm>
            <a:off x="7239000" y="5821363"/>
            <a:ext cx="588963" cy="579437"/>
          </a:xfrm>
          <a:prstGeom prst="rect">
            <a:avLst/>
          </a:prstGeom>
          <a:noFill/>
          <a:ln w="9525">
            <a:noFill/>
          </a:ln>
        </p:spPr>
        <p:txBody>
          <a:bodyPr wrap="none" anchor="t" anchorCtr="0">
            <a:spAutoFit/>
          </a:bodyPr>
          <a:p>
            <a:pPr>
              <a:buFont typeface="Arial" panose="020B0604020202020204" pitchFamily="34" charset="0"/>
            </a:pPr>
            <a:r>
              <a:rPr lang="en-US" altLang="zh-CN" sz="3200" b="1" dirty="0">
                <a:latin typeface="Times New Roman" panose="02020603050405020304" pitchFamily="18" charset="0"/>
              </a:rPr>
              <a:t>T</a:t>
            </a:r>
            <a:r>
              <a:rPr lang="en-US" altLang="zh-CN" sz="3200" b="1" baseline="-25000" dirty="0">
                <a:latin typeface="Times New Roman" panose="02020603050405020304" pitchFamily="18" charset="0"/>
              </a:rPr>
              <a:t>3</a:t>
            </a:r>
            <a:endParaRPr lang="en-US" altLang="zh-CN" sz="3200" b="1" baseline="-25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500" fill="hold"/>
                                        <p:tgtEl>
                                          <p:spTgt spid="27652"/>
                                        </p:tgtEl>
                                        <p:attrNameLst>
                                          <p:attrName>ppt_x</p:attrName>
                                        </p:attrNameLst>
                                      </p:cBhvr>
                                      <p:tavLst>
                                        <p:tav tm="0">
                                          <p:val>
                                            <p:strVal val="1+#ppt_w/2"/>
                                          </p:val>
                                        </p:tav>
                                        <p:tav tm="100000">
                                          <p:val>
                                            <p:strVal val="#ppt_x"/>
                                          </p:val>
                                        </p:tav>
                                      </p:tavLst>
                                    </p:anim>
                                    <p:anim calcmode="lin" valueType="num">
                                      <p:cBhvr additive="base">
                                        <p:cTn id="8" dur="500" fill="hold"/>
                                        <p:tgtEl>
                                          <p:spTgt spid="276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7654"/>
                                        </p:tgtEl>
                                        <p:attrNameLst>
                                          <p:attrName>style.visibility</p:attrName>
                                        </p:attrNameLst>
                                      </p:cBhvr>
                                      <p:to>
                                        <p:strVal val="visible"/>
                                      </p:to>
                                    </p:set>
                                    <p:animEffect transition="in" filter="barn(outHorizontal)">
                                      <p:cBhvr>
                                        <p:cTn id="13" dur="500"/>
                                        <p:tgtEl>
                                          <p:spTgt spid="2765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7655"/>
                                        </p:tgtEl>
                                        <p:attrNameLst>
                                          <p:attrName>style.visibility</p:attrName>
                                        </p:attrNameLst>
                                      </p:cBhvr>
                                      <p:to>
                                        <p:strVal val="visible"/>
                                      </p:to>
                                    </p:set>
                                    <p:animEffect transition="in" filter="barn(outHorizontal)">
                                      <p:cBhvr>
                                        <p:cTn id="18" dur="500"/>
                                        <p:tgtEl>
                                          <p:spTgt spid="27655"/>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7661"/>
                                        </p:tgtEl>
                                        <p:attrNameLst>
                                          <p:attrName>style.visibility</p:attrName>
                                        </p:attrNameLst>
                                      </p:cBhvr>
                                      <p:to>
                                        <p:strVal val="visible"/>
                                      </p:to>
                                    </p:set>
                                  </p:childTnLst>
                                </p:cTn>
                              </p:par>
                            </p:childTnLst>
                          </p:cTn>
                        </p:par>
                        <p:par>
                          <p:cTn id="22" fill="hold">
                            <p:stCondLst>
                              <p:cond delay="1000"/>
                            </p:stCondLst>
                            <p:childTnLst>
                              <p:par>
                                <p:cTn id="23" presetID="16" presetClass="entr" presetSubtype="42" fill="hold" grpId="0" nodeType="afterEffect">
                                  <p:stCondLst>
                                    <p:cond delay="0"/>
                                  </p:stCondLst>
                                  <p:childTnLst>
                                    <p:set>
                                      <p:cBhvr>
                                        <p:cTn id="24" dur="1" fill="hold">
                                          <p:stCondLst>
                                            <p:cond delay="0"/>
                                          </p:stCondLst>
                                        </p:cTn>
                                        <p:tgtEl>
                                          <p:spTgt spid="27657"/>
                                        </p:tgtEl>
                                        <p:attrNameLst>
                                          <p:attrName>style.visibility</p:attrName>
                                        </p:attrNameLst>
                                      </p:cBhvr>
                                      <p:to>
                                        <p:strVal val="visible"/>
                                      </p:to>
                                    </p:set>
                                    <p:animEffect transition="in" filter="barn(outHorizontal)">
                                      <p:cBhvr>
                                        <p:cTn id="25" dur="500"/>
                                        <p:tgtEl>
                                          <p:spTgt spid="27657"/>
                                        </p:tgtEl>
                                      </p:cBhvr>
                                    </p:animEffec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27662"/>
                                        </p:tgtEl>
                                        <p:attrNameLst>
                                          <p:attrName>style.visibility</p:attrName>
                                        </p:attrNameLst>
                                      </p:cBhvr>
                                      <p:to>
                                        <p:strVal val="visible"/>
                                      </p:to>
                                    </p:set>
                                  </p:childTnLst>
                                </p:cTn>
                              </p:par>
                            </p:childTnLst>
                          </p:cTn>
                        </p:par>
                        <p:par>
                          <p:cTn id="29" fill="hold">
                            <p:stCondLst>
                              <p:cond delay="2000"/>
                            </p:stCondLst>
                            <p:childTnLst>
                              <p:par>
                                <p:cTn id="30" presetID="16" presetClass="entr" presetSubtype="42" fill="hold" grpId="0" nodeType="afterEffect">
                                  <p:stCondLst>
                                    <p:cond delay="0"/>
                                  </p:stCondLst>
                                  <p:childTnLst>
                                    <p:set>
                                      <p:cBhvr>
                                        <p:cTn id="31" dur="1" fill="hold">
                                          <p:stCondLst>
                                            <p:cond delay="0"/>
                                          </p:stCondLst>
                                        </p:cTn>
                                        <p:tgtEl>
                                          <p:spTgt spid="27656"/>
                                        </p:tgtEl>
                                        <p:attrNameLst>
                                          <p:attrName>style.visibility</p:attrName>
                                        </p:attrNameLst>
                                      </p:cBhvr>
                                      <p:to>
                                        <p:strVal val="visible"/>
                                      </p:to>
                                    </p:set>
                                    <p:animEffect transition="in" filter="barn(outHorizontal)">
                                      <p:cBhvr>
                                        <p:cTn id="32" dur="500"/>
                                        <p:tgtEl>
                                          <p:spTgt spid="27656"/>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2766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27658"/>
                                        </p:tgtEl>
                                        <p:attrNameLst>
                                          <p:attrName>style.visibility</p:attrName>
                                        </p:attrNameLst>
                                      </p:cBhvr>
                                      <p:to>
                                        <p:strVal val="visible"/>
                                      </p:to>
                                    </p:set>
                                    <p:animEffect transition="in" filter="barn(outHorizontal)">
                                      <p:cBhvr>
                                        <p:cTn id="40" dur="500"/>
                                        <p:tgtEl>
                                          <p:spTgt spid="2765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27659"/>
                                        </p:tgtEl>
                                        <p:attrNameLst>
                                          <p:attrName>style.visibility</p:attrName>
                                        </p:attrNameLst>
                                      </p:cBhvr>
                                      <p:to>
                                        <p:strVal val="visible"/>
                                      </p:to>
                                    </p:set>
                                    <p:animEffect transition="in" filter="barn(outHorizontal)">
                                      <p:cBhvr>
                                        <p:cTn id="45" dur="500"/>
                                        <p:tgtEl>
                                          <p:spTgt spid="27659"/>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27660"/>
                                        </p:tgtEl>
                                        <p:attrNameLst>
                                          <p:attrName>style.visibility</p:attrName>
                                        </p:attrNameLst>
                                      </p:cBhvr>
                                      <p:to>
                                        <p:strVal val="visible"/>
                                      </p:to>
                                    </p:set>
                                    <p:animEffect transition="in" filter="barn(outHorizontal)">
                                      <p:cBhvr>
                                        <p:cTn id="50" dur="500"/>
                                        <p:tgtEl>
                                          <p:spTgt spid="27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5" grpId="0" animBg="1"/>
      <p:bldP spid="27656" grpId="0" animBg="1"/>
      <p:bldP spid="27657" grpId="0" animBg="1"/>
      <p:bldP spid="27658" grpId="0" animBg="1"/>
      <p:bldP spid="27659" grpId="0" animBg="1"/>
      <p:bldP spid="27660" grpId="0" animBg="1"/>
      <p:bldP spid="27661" grpId="0"/>
      <p:bldP spid="27662" grpId="0"/>
      <p:bldP spid="276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idx="4294967295"/>
          </p:nvPr>
        </p:nvSpPr>
        <p:spPr/>
        <p:txBody>
          <a:bodyPr vert="horz" wrap="square" lIns="91440" tIns="45720" rIns="91440" bIns="45720" anchor="ctr" anchorCtr="0"/>
          <a:p>
            <a:pPr eaLnBrk="1" hangingPunct="1"/>
            <a:r>
              <a:rPr lang="zh-CN" altLang="en-US" dirty="0"/>
              <a:t>递归遍历举例</a:t>
            </a:r>
            <a:endParaRPr lang="zh-CN" altLang="en-US" dirty="0"/>
          </a:p>
        </p:txBody>
      </p:sp>
      <p:grpSp>
        <p:nvGrpSpPr>
          <p:cNvPr id="2" name="Group 5"/>
          <p:cNvGrpSpPr/>
          <p:nvPr/>
        </p:nvGrpSpPr>
        <p:grpSpPr>
          <a:xfrm>
            <a:off x="1042988" y="1125538"/>
            <a:ext cx="3024187" cy="4151312"/>
            <a:chOff x="3096" y="7062"/>
            <a:chExt cx="1550" cy="2901"/>
          </a:xfrm>
        </p:grpSpPr>
        <p:grpSp>
          <p:nvGrpSpPr>
            <p:cNvPr id="93187" name="Group 6"/>
            <p:cNvGrpSpPr/>
            <p:nvPr/>
          </p:nvGrpSpPr>
          <p:grpSpPr>
            <a:xfrm>
              <a:off x="3126" y="7182"/>
              <a:ext cx="1409" cy="2721"/>
              <a:chOff x="4987" y="7534"/>
              <a:chExt cx="1409" cy="2721"/>
            </a:xfrm>
          </p:grpSpPr>
          <p:sp>
            <p:nvSpPr>
              <p:cNvPr id="93188" name="Oval 7"/>
              <p:cNvSpPr/>
              <p:nvPr/>
            </p:nvSpPr>
            <p:spPr>
              <a:xfrm>
                <a:off x="4987" y="8685"/>
                <a:ext cx="338"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89" name="Oval 8"/>
              <p:cNvSpPr/>
              <p:nvPr/>
            </p:nvSpPr>
            <p:spPr>
              <a:xfrm>
                <a:off x="5753" y="7534"/>
                <a:ext cx="337"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90" name="Oval 9"/>
              <p:cNvSpPr/>
              <p:nvPr/>
            </p:nvSpPr>
            <p:spPr>
              <a:xfrm>
                <a:off x="5425" y="8097"/>
                <a:ext cx="338"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91" name="Oval 10"/>
              <p:cNvSpPr/>
              <p:nvPr/>
            </p:nvSpPr>
            <p:spPr>
              <a:xfrm>
                <a:off x="6059" y="8110"/>
                <a:ext cx="337"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92" name="Oval 11"/>
              <p:cNvSpPr/>
              <p:nvPr/>
            </p:nvSpPr>
            <p:spPr>
              <a:xfrm>
                <a:off x="5858" y="8711"/>
                <a:ext cx="338"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93" name="Oval 12"/>
              <p:cNvSpPr/>
              <p:nvPr/>
            </p:nvSpPr>
            <p:spPr>
              <a:xfrm>
                <a:off x="5332" y="9284"/>
                <a:ext cx="338"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194" name="Line 13"/>
              <p:cNvSpPr/>
              <p:nvPr/>
            </p:nvSpPr>
            <p:spPr>
              <a:xfrm rot="-900000" flipH="1">
                <a:off x="5206" y="8422"/>
                <a:ext cx="302" cy="245"/>
              </a:xfrm>
              <a:prstGeom prst="line">
                <a:avLst/>
              </a:prstGeom>
              <a:ln w="9525" cap="flat" cmpd="sng">
                <a:solidFill>
                  <a:srgbClr val="000000"/>
                </a:solidFill>
                <a:prstDash val="solid"/>
                <a:round/>
                <a:headEnd type="none" w="med" len="med"/>
                <a:tailEnd type="none" w="med" len="med"/>
              </a:ln>
            </p:spPr>
          </p:sp>
          <p:sp>
            <p:nvSpPr>
              <p:cNvPr id="93195" name="Line 14"/>
              <p:cNvSpPr/>
              <p:nvPr/>
            </p:nvSpPr>
            <p:spPr>
              <a:xfrm>
                <a:off x="5997" y="7856"/>
                <a:ext cx="178" cy="291"/>
              </a:xfrm>
              <a:prstGeom prst="line">
                <a:avLst/>
              </a:prstGeom>
              <a:ln w="9525" cap="flat" cmpd="sng">
                <a:solidFill>
                  <a:srgbClr val="000000"/>
                </a:solidFill>
                <a:prstDash val="solid"/>
                <a:round/>
                <a:headEnd type="none" w="med" len="med"/>
                <a:tailEnd type="none" w="med" len="med"/>
              </a:ln>
            </p:spPr>
          </p:sp>
          <p:sp>
            <p:nvSpPr>
              <p:cNvPr id="93196" name="Line 15"/>
              <p:cNvSpPr/>
              <p:nvPr/>
            </p:nvSpPr>
            <p:spPr>
              <a:xfrm flipH="1">
                <a:off x="5301" y="9621"/>
                <a:ext cx="179" cy="291"/>
              </a:xfrm>
              <a:prstGeom prst="line">
                <a:avLst/>
              </a:prstGeom>
              <a:ln w="9525" cap="flat" cmpd="sng">
                <a:solidFill>
                  <a:srgbClr val="000000"/>
                </a:solidFill>
                <a:prstDash val="solid"/>
                <a:round/>
                <a:headEnd type="none" w="med" len="med"/>
                <a:tailEnd type="none" w="med" len="med"/>
              </a:ln>
            </p:spPr>
          </p:sp>
          <p:sp>
            <p:nvSpPr>
              <p:cNvPr id="93197" name="Line 16"/>
              <p:cNvSpPr/>
              <p:nvPr/>
            </p:nvSpPr>
            <p:spPr>
              <a:xfrm flipH="1">
                <a:off x="5617" y="7840"/>
                <a:ext cx="179" cy="291"/>
              </a:xfrm>
              <a:prstGeom prst="line">
                <a:avLst/>
              </a:prstGeom>
              <a:ln w="9525" cap="flat" cmpd="sng">
                <a:solidFill>
                  <a:srgbClr val="000000"/>
                </a:solidFill>
                <a:prstDash val="solid"/>
                <a:round/>
                <a:headEnd type="none" w="med" len="med"/>
                <a:tailEnd type="none" w="med" len="med"/>
              </a:ln>
            </p:spPr>
          </p:sp>
          <p:sp>
            <p:nvSpPr>
              <p:cNvPr id="93198" name="Line 17"/>
              <p:cNvSpPr/>
              <p:nvPr/>
            </p:nvSpPr>
            <p:spPr>
              <a:xfrm flipH="1">
                <a:off x="6059" y="8421"/>
                <a:ext cx="179" cy="291"/>
              </a:xfrm>
              <a:prstGeom prst="line">
                <a:avLst/>
              </a:prstGeom>
              <a:ln w="9525" cap="flat" cmpd="sng">
                <a:solidFill>
                  <a:srgbClr val="000000"/>
                </a:solidFill>
                <a:prstDash val="solid"/>
                <a:round/>
                <a:headEnd type="none" w="med" len="med"/>
                <a:tailEnd type="none" w="med" len="med"/>
              </a:ln>
            </p:spPr>
          </p:sp>
          <p:sp>
            <p:nvSpPr>
              <p:cNvPr id="93199" name="Line 18"/>
              <p:cNvSpPr/>
              <p:nvPr/>
            </p:nvSpPr>
            <p:spPr>
              <a:xfrm>
                <a:off x="5235" y="9010"/>
                <a:ext cx="179" cy="291"/>
              </a:xfrm>
              <a:prstGeom prst="line">
                <a:avLst/>
              </a:prstGeom>
              <a:ln w="9525" cap="flat" cmpd="sng">
                <a:solidFill>
                  <a:srgbClr val="000000"/>
                </a:solidFill>
                <a:prstDash val="solid"/>
                <a:round/>
                <a:headEnd type="none" w="med" len="med"/>
                <a:tailEnd type="none" w="med" len="med"/>
              </a:ln>
            </p:spPr>
          </p:sp>
          <p:sp>
            <p:nvSpPr>
              <p:cNvPr id="93200" name="Oval 19"/>
              <p:cNvSpPr/>
              <p:nvPr/>
            </p:nvSpPr>
            <p:spPr>
              <a:xfrm>
                <a:off x="5082" y="9918"/>
                <a:ext cx="338" cy="337"/>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93201" name="Text Box 20"/>
            <p:cNvSpPr txBox="1"/>
            <p:nvPr/>
          </p:nvSpPr>
          <p:spPr>
            <a:xfrm>
              <a:off x="3873" y="7062"/>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a</a:t>
              </a:r>
              <a:endParaRPr lang="en-US" altLang="zh-CN" sz="6600" b="1" dirty="0">
                <a:solidFill>
                  <a:srgbClr val="FF5050"/>
                </a:solidFill>
                <a:latin typeface="Times New Roman" panose="02020603050405020304" pitchFamily="18" charset="0"/>
              </a:endParaRPr>
            </a:p>
          </p:txBody>
        </p:sp>
        <p:sp>
          <p:nvSpPr>
            <p:cNvPr id="93202" name="Text Box 21"/>
            <p:cNvSpPr txBox="1"/>
            <p:nvPr/>
          </p:nvSpPr>
          <p:spPr>
            <a:xfrm>
              <a:off x="3549" y="7645"/>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b</a:t>
              </a:r>
              <a:endParaRPr lang="en-US" altLang="zh-CN" sz="6600" b="1" dirty="0">
                <a:solidFill>
                  <a:srgbClr val="FF5050"/>
                </a:solidFill>
                <a:latin typeface="Times New Roman" panose="02020603050405020304" pitchFamily="18" charset="0"/>
              </a:endParaRPr>
            </a:p>
          </p:txBody>
        </p:sp>
        <p:sp>
          <p:nvSpPr>
            <p:cNvPr id="93203" name="Text Box 22"/>
            <p:cNvSpPr txBox="1"/>
            <p:nvPr/>
          </p:nvSpPr>
          <p:spPr>
            <a:xfrm>
              <a:off x="4158" y="7645"/>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c</a:t>
              </a:r>
              <a:endParaRPr lang="en-US" altLang="zh-CN" sz="6600" b="1" dirty="0">
                <a:solidFill>
                  <a:srgbClr val="FF5050"/>
                </a:solidFill>
                <a:latin typeface="Times New Roman" panose="02020603050405020304" pitchFamily="18" charset="0"/>
              </a:endParaRPr>
            </a:p>
          </p:txBody>
        </p:sp>
        <p:sp>
          <p:nvSpPr>
            <p:cNvPr id="93204" name="Text Box 23"/>
            <p:cNvSpPr txBox="1"/>
            <p:nvPr/>
          </p:nvSpPr>
          <p:spPr>
            <a:xfrm>
              <a:off x="3096" y="8254"/>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d</a:t>
              </a:r>
              <a:endParaRPr lang="en-US" altLang="zh-CN" sz="6600" b="1" dirty="0">
                <a:solidFill>
                  <a:srgbClr val="FF5050"/>
                </a:solidFill>
                <a:latin typeface="Times New Roman" panose="02020603050405020304" pitchFamily="18" charset="0"/>
              </a:endParaRPr>
            </a:p>
          </p:txBody>
        </p:sp>
        <p:sp>
          <p:nvSpPr>
            <p:cNvPr id="93205" name="Text Box 24"/>
            <p:cNvSpPr txBox="1"/>
            <p:nvPr/>
          </p:nvSpPr>
          <p:spPr>
            <a:xfrm>
              <a:off x="3963" y="8239"/>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g</a:t>
              </a:r>
              <a:endParaRPr lang="en-US" altLang="zh-CN" sz="6600" b="1" dirty="0">
                <a:solidFill>
                  <a:srgbClr val="FF5050"/>
                </a:solidFill>
                <a:latin typeface="Times New Roman" panose="02020603050405020304" pitchFamily="18" charset="0"/>
              </a:endParaRPr>
            </a:p>
          </p:txBody>
        </p:sp>
        <p:sp>
          <p:nvSpPr>
            <p:cNvPr id="93206" name="Text Box 25"/>
            <p:cNvSpPr txBox="1"/>
            <p:nvPr/>
          </p:nvSpPr>
          <p:spPr>
            <a:xfrm>
              <a:off x="3429" y="8806"/>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e</a:t>
              </a:r>
              <a:endParaRPr lang="en-US" altLang="zh-CN" sz="6600" b="1" dirty="0">
                <a:solidFill>
                  <a:srgbClr val="FF5050"/>
                </a:solidFill>
                <a:latin typeface="Times New Roman" panose="02020603050405020304" pitchFamily="18" charset="0"/>
              </a:endParaRPr>
            </a:p>
          </p:txBody>
        </p:sp>
        <p:sp>
          <p:nvSpPr>
            <p:cNvPr id="93207" name="Text Box 26"/>
            <p:cNvSpPr txBox="1"/>
            <p:nvPr/>
          </p:nvSpPr>
          <p:spPr>
            <a:xfrm>
              <a:off x="3195" y="9475"/>
              <a:ext cx="488" cy="488"/>
            </a:xfrm>
            <a:prstGeom prst="rect">
              <a:avLst/>
            </a:prstGeom>
            <a:noFill/>
            <a:ln w="9525">
              <a:noFill/>
            </a:ln>
          </p:spPr>
          <p:txBody>
            <a:bodyPr anchor="t" anchorCtr="0"/>
            <a:p>
              <a:pPr algn="ctr">
                <a:buFont typeface="Arial" panose="020B0604020202020204" pitchFamily="34" charset="0"/>
              </a:pPr>
              <a:r>
                <a:rPr lang="en-US" altLang="zh-CN" sz="3600" b="1" dirty="0">
                  <a:solidFill>
                    <a:srgbClr val="FF5050"/>
                  </a:solidFill>
                  <a:latin typeface="Times New Roman" panose="02020603050405020304" pitchFamily="18" charset="0"/>
                </a:rPr>
                <a:t>f</a:t>
              </a:r>
              <a:endParaRPr lang="en-US" altLang="zh-CN" sz="6600" b="1" dirty="0">
                <a:solidFill>
                  <a:srgbClr val="FF5050"/>
                </a:solidFill>
                <a:latin typeface="Times New Roman" panose="02020603050405020304" pitchFamily="18" charset="0"/>
              </a:endParaRPr>
            </a:p>
          </p:txBody>
        </p:sp>
      </p:grpSp>
      <p:grpSp>
        <p:nvGrpSpPr>
          <p:cNvPr id="4" name="Group 30"/>
          <p:cNvGrpSpPr/>
          <p:nvPr/>
        </p:nvGrpSpPr>
        <p:grpSpPr>
          <a:xfrm>
            <a:off x="5580063" y="1341438"/>
            <a:ext cx="1908175" cy="3757612"/>
            <a:chOff x="2001" y="1842"/>
            <a:chExt cx="1110" cy="3465"/>
          </a:xfrm>
        </p:grpSpPr>
        <p:sp>
          <p:nvSpPr>
            <p:cNvPr id="93209" name="Line 31"/>
            <p:cNvSpPr/>
            <p:nvPr/>
          </p:nvSpPr>
          <p:spPr>
            <a:xfrm rot="-180000">
              <a:off x="2568" y="3003"/>
              <a:ext cx="219" cy="397"/>
            </a:xfrm>
            <a:prstGeom prst="line">
              <a:avLst/>
            </a:prstGeom>
            <a:ln w="9525" cap="flat" cmpd="sng">
              <a:solidFill>
                <a:srgbClr val="000000"/>
              </a:solidFill>
              <a:prstDash val="solid"/>
              <a:round/>
              <a:headEnd type="none" w="med" len="med"/>
              <a:tailEnd type="none" w="med" len="med"/>
            </a:ln>
          </p:spPr>
        </p:sp>
        <p:grpSp>
          <p:nvGrpSpPr>
            <p:cNvPr id="93210" name="Group 32"/>
            <p:cNvGrpSpPr/>
            <p:nvPr/>
          </p:nvGrpSpPr>
          <p:grpSpPr>
            <a:xfrm>
              <a:off x="2673" y="1842"/>
              <a:ext cx="438" cy="544"/>
              <a:chOff x="3534" y="8505"/>
              <a:chExt cx="438" cy="544"/>
            </a:xfrm>
          </p:grpSpPr>
          <p:sp>
            <p:nvSpPr>
              <p:cNvPr id="93211" name="Oval 33"/>
              <p:cNvSpPr/>
              <p:nvPr/>
            </p:nvSpPr>
            <p:spPr>
              <a:xfrm>
                <a:off x="3549" y="8580"/>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12" name="Text Box 34"/>
              <p:cNvSpPr txBox="1"/>
              <p:nvPr/>
            </p:nvSpPr>
            <p:spPr>
              <a:xfrm>
                <a:off x="3534" y="8505"/>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A</a:t>
                </a:r>
                <a:endParaRPr lang="en-US" altLang="zh-CN" sz="4800" b="1" dirty="0">
                  <a:latin typeface="Times New Roman" panose="02020603050405020304" pitchFamily="18" charset="0"/>
                </a:endParaRPr>
              </a:p>
            </p:txBody>
          </p:sp>
        </p:grpSp>
        <p:grpSp>
          <p:nvGrpSpPr>
            <p:cNvPr id="93213" name="Group 35"/>
            <p:cNvGrpSpPr/>
            <p:nvPr/>
          </p:nvGrpSpPr>
          <p:grpSpPr>
            <a:xfrm>
              <a:off x="2310" y="2586"/>
              <a:ext cx="438" cy="544"/>
              <a:chOff x="2877" y="9219"/>
              <a:chExt cx="438" cy="544"/>
            </a:xfrm>
          </p:grpSpPr>
          <p:sp>
            <p:nvSpPr>
              <p:cNvPr id="93214" name="Oval 36"/>
              <p:cNvSpPr/>
              <p:nvPr/>
            </p:nvSpPr>
            <p:spPr>
              <a:xfrm>
                <a:off x="2892" y="9294"/>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15" name="Text Box 37"/>
              <p:cNvSpPr txBox="1"/>
              <p:nvPr/>
            </p:nvSpPr>
            <p:spPr>
              <a:xfrm>
                <a:off x="2877" y="9219"/>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B</a:t>
                </a:r>
                <a:endParaRPr lang="en-US" altLang="zh-CN" sz="4800" b="1" dirty="0">
                  <a:latin typeface="Times New Roman" panose="02020603050405020304" pitchFamily="18" charset="0"/>
                </a:endParaRPr>
              </a:p>
            </p:txBody>
          </p:sp>
        </p:grpSp>
        <p:grpSp>
          <p:nvGrpSpPr>
            <p:cNvPr id="93216" name="Group 38"/>
            <p:cNvGrpSpPr/>
            <p:nvPr/>
          </p:nvGrpSpPr>
          <p:grpSpPr>
            <a:xfrm>
              <a:off x="2001" y="3285"/>
              <a:ext cx="438" cy="544"/>
              <a:chOff x="4191" y="9204"/>
              <a:chExt cx="438" cy="544"/>
            </a:xfrm>
          </p:grpSpPr>
          <p:sp>
            <p:nvSpPr>
              <p:cNvPr id="93217" name="Oval 39"/>
              <p:cNvSpPr/>
              <p:nvPr/>
            </p:nvSpPr>
            <p:spPr>
              <a:xfrm>
                <a:off x="4206" y="9294"/>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18" name="Text Box 40"/>
              <p:cNvSpPr txBox="1"/>
              <p:nvPr/>
            </p:nvSpPr>
            <p:spPr>
              <a:xfrm>
                <a:off x="4191" y="9204"/>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C</a:t>
                </a:r>
                <a:endParaRPr lang="en-US" altLang="zh-CN" sz="4800" b="1" dirty="0">
                  <a:latin typeface="Times New Roman" panose="02020603050405020304" pitchFamily="18" charset="0"/>
                </a:endParaRPr>
              </a:p>
            </p:txBody>
          </p:sp>
        </p:grpSp>
        <p:grpSp>
          <p:nvGrpSpPr>
            <p:cNvPr id="93219" name="Group 41"/>
            <p:cNvGrpSpPr/>
            <p:nvPr/>
          </p:nvGrpSpPr>
          <p:grpSpPr>
            <a:xfrm>
              <a:off x="2589" y="3330"/>
              <a:ext cx="438" cy="544"/>
              <a:chOff x="3141" y="9948"/>
              <a:chExt cx="438" cy="544"/>
            </a:xfrm>
          </p:grpSpPr>
          <p:sp>
            <p:nvSpPr>
              <p:cNvPr id="93220" name="Oval 42"/>
              <p:cNvSpPr/>
              <p:nvPr/>
            </p:nvSpPr>
            <p:spPr>
              <a:xfrm>
                <a:off x="3156" y="10008"/>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21" name="Text Box 43"/>
              <p:cNvSpPr txBox="1"/>
              <p:nvPr/>
            </p:nvSpPr>
            <p:spPr>
              <a:xfrm>
                <a:off x="3141" y="9948"/>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D</a:t>
                </a:r>
                <a:endParaRPr lang="en-US" altLang="zh-CN" sz="4800" b="1" dirty="0">
                  <a:latin typeface="Times New Roman" panose="02020603050405020304" pitchFamily="18" charset="0"/>
                </a:endParaRPr>
              </a:p>
            </p:txBody>
          </p:sp>
        </p:grpSp>
        <p:grpSp>
          <p:nvGrpSpPr>
            <p:cNvPr id="93222" name="Group 44"/>
            <p:cNvGrpSpPr/>
            <p:nvPr/>
          </p:nvGrpSpPr>
          <p:grpSpPr>
            <a:xfrm>
              <a:off x="2334" y="4044"/>
              <a:ext cx="438" cy="544"/>
              <a:chOff x="3768" y="9933"/>
              <a:chExt cx="438" cy="544"/>
            </a:xfrm>
          </p:grpSpPr>
          <p:sp>
            <p:nvSpPr>
              <p:cNvPr id="93223" name="Oval 45"/>
              <p:cNvSpPr/>
              <p:nvPr/>
            </p:nvSpPr>
            <p:spPr>
              <a:xfrm>
                <a:off x="3768" y="10008"/>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24" name="Text Box 46"/>
              <p:cNvSpPr txBox="1"/>
              <p:nvPr/>
            </p:nvSpPr>
            <p:spPr>
              <a:xfrm>
                <a:off x="3768" y="9933"/>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E</a:t>
                </a:r>
                <a:endParaRPr lang="en-US" altLang="zh-CN" sz="4800" b="1" dirty="0">
                  <a:latin typeface="Times New Roman" panose="02020603050405020304" pitchFamily="18" charset="0"/>
                </a:endParaRPr>
              </a:p>
            </p:txBody>
          </p:sp>
        </p:grpSp>
        <p:grpSp>
          <p:nvGrpSpPr>
            <p:cNvPr id="93225" name="Group 47"/>
            <p:cNvGrpSpPr/>
            <p:nvPr/>
          </p:nvGrpSpPr>
          <p:grpSpPr>
            <a:xfrm>
              <a:off x="2637" y="4763"/>
              <a:ext cx="438" cy="544"/>
              <a:chOff x="2877" y="4236"/>
              <a:chExt cx="438" cy="544"/>
            </a:xfrm>
          </p:grpSpPr>
          <p:sp>
            <p:nvSpPr>
              <p:cNvPr id="93226" name="Oval 48"/>
              <p:cNvSpPr/>
              <p:nvPr/>
            </p:nvSpPr>
            <p:spPr>
              <a:xfrm>
                <a:off x="2892" y="4296"/>
                <a:ext cx="351" cy="35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3227" name="Text Box 49"/>
              <p:cNvSpPr txBox="1"/>
              <p:nvPr/>
            </p:nvSpPr>
            <p:spPr>
              <a:xfrm>
                <a:off x="2877" y="4236"/>
                <a:ext cx="438" cy="544"/>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F</a:t>
                </a:r>
                <a:endParaRPr lang="en-US" altLang="zh-CN" sz="4800" b="1" dirty="0">
                  <a:latin typeface="Times New Roman" panose="02020603050405020304" pitchFamily="18" charset="0"/>
                </a:endParaRPr>
              </a:p>
            </p:txBody>
          </p:sp>
        </p:grpSp>
        <p:sp>
          <p:nvSpPr>
            <p:cNvPr id="93228" name="Line 50"/>
            <p:cNvSpPr/>
            <p:nvPr/>
          </p:nvSpPr>
          <p:spPr>
            <a:xfrm rot="180000" flipH="1">
              <a:off x="2596" y="2244"/>
              <a:ext cx="219" cy="397"/>
            </a:xfrm>
            <a:prstGeom prst="line">
              <a:avLst/>
            </a:prstGeom>
            <a:ln w="9525" cap="flat" cmpd="sng">
              <a:solidFill>
                <a:srgbClr val="000000"/>
              </a:solidFill>
              <a:prstDash val="solid"/>
              <a:round/>
              <a:headEnd type="none" w="med" len="med"/>
              <a:tailEnd type="none" w="med" len="med"/>
            </a:ln>
          </p:spPr>
        </p:sp>
        <p:sp>
          <p:nvSpPr>
            <p:cNvPr id="93229" name="Line 51"/>
            <p:cNvSpPr/>
            <p:nvPr/>
          </p:nvSpPr>
          <p:spPr>
            <a:xfrm rot="180000" flipH="1">
              <a:off x="2235" y="2988"/>
              <a:ext cx="219" cy="397"/>
            </a:xfrm>
            <a:prstGeom prst="line">
              <a:avLst/>
            </a:prstGeom>
            <a:ln w="9525" cap="flat" cmpd="sng">
              <a:solidFill>
                <a:srgbClr val="000000"/>
              </a:solidFill>
              <a:prstDash val="solid"/>
              <a:round/>
              <a:headEnd type="none" w="med" len="med"/>
              <a:tailEnd type="none" w="med" len="med"/>
            </a:ln>
          </p:spPr>
        </p:sp>
        <p:sp>
          <p:nvSpPr>
            <p:cNvPr id="93230" name="Line 52"/>
            <p:cNvSpPr/>
            <p:nvPr/>
          </p:nvSpPr>
          <p:spPr>
            <a:xfrm rot="180000" flipH="1">
              <a:off x="2550" y="3737"/>
              <a:ext cx="219" cy="397"/>
            </a:xfrm>
            <a:prstGeom prst="line">
              <a:avLst/>
            </a:prstGeom>
            <a:ln w="9525" cap="flat" cmpd="sng">
              <a:solidFill>
                <a:srgbClr val="000000"/>
              </a:solidFill>
              <a:prstDash val="solid"/>
              <a:round/>
              <a:headEnd type="none" w="med" len="med"/>
              <a:tailEnd type="none" w="med" len="med"/>
            </a:ln>
          </p:spPr>
        </p:sp>
        <p:sp>
          <p:nvSpPr>
            <p:cNvPr id="93231" name="Line 53"/>
            <p:cNvSpPr/>
            <p:nvPr/>
          </p:nvSpPr>
          <p:spPr>
            <a:xfrm rot="-180000">
              <a:off x="2568" y="4461"/>
              <a:ext cx="219" cy="397"/>
            </a:xfrm>
            <a:prstGeom prst="line">
              <a:avLst/>
            </a:prstGeom>
            <a:ln w="9525" cap="flat" cmpd="sng">
              <a:solidFill>
                <a:srgbClr val="000000"/>
              </a:solidFill>
              <a:prstDash val="solid"/>
              <a:round/>
              <a:headEnd type="none" w="med" len="med"/>
              <a:tailEnd type="none" w="med" len="med"/>
            </a:ln>
          </p:spPr>
        </p:sp>
      </p:grpSp>
      <p:sp>
        <p:nvSpPr>
          <p:cNvPr id="117814" name="Text Box 54"/>
          <p:cNvSpPr txBox="1"/>
          <p:nvPr/>
        </p:nvSpPr>
        <p:spPr>
          <a:xfrm>
            <a:off x="900113" y="5305425"/>
            <a:ext cx="3384550" cy="1552575"/>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latin typeface="Courier New" panose="02070309020205020404" pitchFamily="49" charset="0"/>
              </a:rPr>
              <a:t>前序序列：</a:t>
            </a:r>
            <a:r>
              <a:rPr lang="en-US" altLang="zh-CN" b="1" dirty="0">
                <a:latin typeface="Courier New" panose="02070309020205020404" pitchFamily="49" charset="0"/>
              </a:rPr>
              <a:t>abdefcg</a:t>
            </a:r>
            <a:endParaRPr lang="en-US" altLang="zh-CN" b="1" dirty="0">
              <a:latin typeface="Courier New" panose="02070309020205020404" pitchFamily="49" charset="0"/>
            </a:endParaRPr>
          </a:p>
          <a:p>
            <a:pPr>
              <a:spcBef>
                <a:spcPct val="50000"/>
              </a:spcBef>
              <a:buFont typeface="Arial" panose="020B0604020202020204" pitchFamily="34" charset="0"/>
            </a:pPr>
            <a:r>
              <a:rPr lang="zh-CN" altLang="en-US" b="1" dirty="0">
                <a:latin typeface="Courier New" panose="02070309020205020404" pitchFamily="49" charset="0"/>
              </a:rPr>
              <a:t>中序序列：</a:t>
            </a:r>
            <a:r>
              <a:rPr lang="en-US" altLang="zh-CN" b="1" dirty="0">
                <a:latin typeface="Courier New" panose="02070309020205020404" pitchFamily="49" charset="0"/>
              </a:rPr>
              <a:t>dfebagc</a:t>
            </a:r>
            <a:endParaRPr lang="en-US" altLang="zh-CN" b="1" dirty="0">
              <a:latin typeface="Courier New" panose="02070309020205020404" pitchFamily="49" charset="0"/>
            </a:endParaRPr>
          </a:p>
          <a:p>
            <a:pPr>
              <a:spcBef>
                <a:spcPct val="50000"/>
              </a:spcBef>
              <a:buFont typeface="Arial" panose="020B0604020202020204" pitchFamily="34" charset="0"/>
            </a:pPr>
            <a:r>
              <a:rPr lang="zh-CN" altLang="en-US" b="1" dirty="0">
                <a:latin typeface="Courier New" panose="02070309020205020404" pitchFamily="49" charset="0"/>
              </a:rPr>
              <a:t>后序序列：</a:t>
            </a:r>
            <a:r>
              <a:rPr lang="en-US" altLang="zh-CN" b="1" dirty="0">
                <a:latin typeface="Courier New" panose="02070309020205020404" pitchFamily="49" charset="0"/>
              </a:rPr>
              <a:t>fedbgca</a:t>
            </a:r>
            <a:endParaRPr lang="en-US" altLang="zh-CN" b="1" dirty="0">
              <a:latin typeface="Courier New" panose="02070309020205020404" pitchFamily="49" charset="0"/>
            </a:endParaRPr>
          </a:p>
        </p:txBody>
      </p:sp>
      <p:sp>
        <p:nvSpPr>
          <p:cNvPr id="117815" name="Text Box 55"/>
          <p:cNvSpPr txBox="1"/>
          <p:nvPr/>
        </p:nvSpPr>
        <p:spPr>
          <a:xfrm>
            <a:off x="5076825" y="5305425"/>
            <a:ext cx="3384550" cy="1552575"/>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latin typeface="Courier New" panose="02070309020205020404" pitchFamily="49" charset="0"/>
              </a:rPr>
              <a:t>前序序列：</a:t>
            </a:r>
            <a:r>
              <a:rPr lang="en-US" altLang="zh-CN" b="1" dirty="0">
                <a:latin typeface="Courier New" panose="02070309020205020404" pitchFamily="49" charset="0"/>
              </a:rPr>
              <a:t>abcdef</a:t>
            </a:r>
            <a:endParaRPr lang="en-US" altLang="zh-CN" b="1" dirty="0">
              <a:latin typeface="Courier New" panose="02070309020205020404" pitchFamily="49" charset="0"/>
            </a:endParaRPr>
          </a:p>
          <a:p>
            <a:pPr>
              <a:spcBef>
                <a:spcPct val="50000"/>
              </a:spcBef>
              <a:buFont typeface="Arial" panose="020B0604020202020204" pitchFamily="34" charset="0"/>
            </a:pPr>
            <a:r>
              <a:rPr lang="zh-CN" altLang="en-US" b="1" dirty="0">
                <a:latin typeface="Courier New" panose="02070309020205020404" pitchFamily="49" charset="0"/>
              </a:rPr>
              <a:t>中序序列：</a:t>
            </a:r>
            <a:r>
              <a:rPr lang="en-US" altLang="zh-CN" b="1" dirty="0">
                <a:latin typeface="Courier New" panose="02070309020205020404" pitchFamily="49" charset="0"/>
              </a:rPr>
              <a:t>cbefda</a:t>
            </a:r>
            <a:endParaRPr lang="en-US" altLang="zh-CN" b="1" dirty="0">
              <a:latin typeface="Courier New" panose="02070309020205020404" pitchFamily="49" charset="0"/>
            </a:endParaRPr>
          </a:p>
          <a:p>
            <a:pPr>
              <a:spcBef>
                <a:spcPct val="50000"/>
              </a:spcBef>
              <a:buFont typeface="Arial" panose="020B0604020202020204" pitchFamily="34" charset="0"/>
            </a:pPr>
            <a:r>
              <a:rPr lang="zh-CN" altLang="en-US" b="1" dirty="0">
                <a:latin typeface="Courier New" panose="02070309020205020404" pitchFamily="49" charset="0"/>
              </a:rPr>
              <a:t>后序序列：</a:t>
            </a:r>
            <a:r>
              <a:rPr lang="en-US" altLang="zh-CN" b="1" dirty="0">
                <a:latin typeface="Courier New" panose="02070309020205020404" pitchFamily="49" charset="0"/>
              </a:rPr>
              <a:t>cfedba</a:t>
            </a:r>
            <a:endParaRPr lang="en-US" altLang="zh-CN" b="1"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7814"/>
                                        </p:tgtEl>
                                        <p:attrNameLst>
                                          <p:attrName>style.visibility</p:attrName>
                                        </p:attrNameLst>
                                      </p:cBhvr>
                                      <p:to>
                                        <p:strVal val="visible"/>
                                      </p:to>
                                    </p:set>
                                    <p:animEffect transition="in" filter="blinds(horizontal)">
                                      <p:cBhvr>
                                        <p:cTn id="13" dur="500"/>
                                        <p:tgtEl>
                                          <p:spTgt spid="11781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7815"/>
                                        </p:tgtEl>
                                        <p:attrNameLst>
                                          <p:attrName>style.visibility</p:attrName>
                                        </p:attrNameLst>
                                      </p:cBhvr>
                                      <p:to>
                                        <p:strVal val="visible"/>
                                      </p:to>
                                    </p:set>
                                    <p:animEffect transition="in" filter="fade">
                                      <p:cBhvr>
                                        <p:cTn id="24" dur="1000"/>
                                        <p:tgtEl>
                                          <p:spTgt spid="117815"/>
                                        </p:tgtEl>
                                      </p:cBhvr>
                                    </p:animEffect>
                                    <p:anim calcmode="lin" valueType="num">
                                      <p:cBhvr>
                                        <p:cTn id="25" dur="1000" fill="hold"/>
                                        <p:tgtEl>
                                          <p:spTgt spid="117815"/>
                                        </p:tgtEl>
                                        <p:attrNameLst>
                                          <p:attrName>ppt_x</p:attrName>
                                        </p:attrNameLst>
                                      </p:cBhvr>
                                      <p:tavLst>
                                        <p:tav tm="0">
                                          <p:val>
                                            <p:strVal val="#ppt_x"/>
                                          </p:val>
                                        </p:tav>
                                        <p:tav tm="100000">
                                          <p:val>
                                            <p:strVal val="#ppt_x"/>
                                          </p:val>
                                        </p:tav>
                                      </p:tavLst>
                                    </p:anim>
                                    <p:anim calcmode="lin" valueType="num">
                                      <p:cBhvr>
                                        <p:cTn id="26" dur="1000" fill="hold"/>
                                        <p:tgtEl>
                                          <p:spTgt spid="1178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14" grpId="0"/>
      <p:bldP spid="1178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idx="4294967295"/>
          </p:nvPr>
        </p:nvSpPr>
        <p:spPr/>
        <p:txBody>
          <a:bodyPr vert="horz" wrap="square" lIns="91440" tIns="45720" rIns="91440" bIns="45720" anchor="ctr" anchorCtr="0"/>
          <a:p>
            <a:pPr eaLnBrk="1" hangingPunct="1"/>
            <a:r>
              <a:rPr lang="zh-CN" altLang="en-US" dirty="0"/>
              <a:t>二叉树结构的性质</a:t>
            </a:r>
            <a:endParaRPr lang="zh-CN" altLang="en-US" dirty="0"/>
          </a:p>
        </p:txBody>
      </p:sp>
      <p:sp>
        <p:nvSpPr>
          <p:cNvPr id="238595" name="Rectangle 3"/>
          <p:cNvSpPr>
            <a:spLocks noGrp="1"/>
          </p:cNvSpPr>
          <p:nvPr>
            <p:ph type="body" idx="4294967295"/>
          </p:nvPr>
        </p:nvSpPr>
        <p:spPr>
          <a:xfrm>
            <a:off x="900113" y="1844675"/>
            <a:ext cx="7735887" cy="3660775"/>
          </a:xfrm>
        </p:spPr>
        <p:txBody>
          <a:bodyPr vert="horz" wrap="square" lIns="91440" tIns="45720" rIns="91440" bIns="45720" anchor="t" anchorCtr="0"/>
          <a:p>
            <a:pPr eaLnBrk="1" hangingPunct="1">
              <a:lnSpc>
                <a:spcPct val="90000"/>
              </a:lnSpc>
            </a:pPr>
            <a:r>
              <a:rPr lang="zh-CN" altLang="en-US" b="1" dirty="0"/>
              <a:t>已知二叉树的</a:t>
            </a:r>
            <a:r>
              <a:rPr lang="zh-CN" altLang="en-US" b="1" dirty="0">
                <a:solidFill>
                  <a:srgbClr val="FF0000"/>
                </a:solidFill>
              </a:rPr>
              <a:t>先序序列和中序序列</a:t>
            </a:r>
            <a:r>
              <a:rPr lang="zh-CN" altLang="en-US" b="1" dirty="0"/>
              <a:t>，可以唯一确定一棵二叉树。</a:t>
            </a:r>
            <a:endParaRPr lang="zh-CN" altLang="en-US" b="1" dirty="0"/>
          </a:p>
          <a:p>
            <a:pPr eaLnBrk="1" hangingPunct="1">
              <a:lnSpc>
                <a:spcPct val="90000"/>
              </a:lnSpc>
            </a:pPr>
            <a:r>
              <a:rPr lang="zh-CN" altLang="en-US" b="1" dirty="0"/>
              <a:t>已知二叉树的</a:t>
            </a:r>
            <a:r>
              <a:rPr lang="zh-CN" altLang="en-US" b="1" dirty="0">
                <a:solidFill>
                  <a:srgbClr val="FF0000"/>
                </a:solidFill>
              </a:rPr>
              <a:t>后序序列和中序序列</a:t>
            </a:r>
            <a:r>
              <a:rPr lang="zh-CN" altLang="en-US" b="1" dirty="0"/>
              <a:t>，可以唯一确定一棵二叉树；</a:t>
            </a:r>
            <a:endParaRPr lang="zh-CN" altLang="en-US" b="1" dirty="0"/>
          </a:p>
          <a:p>
            <a:pPr eaLnBrk="1" hangingPunct="1">
              <a:lnSpc>
                <a:spcPct val="90000"/>
              </a:lnSpc>
            </a:pPr>
            <a:r>
              <a:rPr lang="zh-CN" altLang="en-US" b="1" dirty="0"/>
              <a:t>已知二叉树的</a:t>
            </a:r>
            <a:r>
              <a:rPr lang="zh-CN" altLang="en-US" b="1" dirty="0">
                <a:solidFill>
                  <a:srgbClr val="FF0000"/>
                </a:solidFill>
              </a:rPr>
              <a:t>先序序列和后序序列</a:t>
            </a:r>
            <a:r>
              <a:rPr lang="zh-CN" altLang="en-US" b="1" dirty="0"/>
              <a:t>，不能唯一确定一棵二叉树；</a:t>
            </a:r>
            <a:endParaRPr lang="zh-CN" altLang="en-US" b="1" dirty="0"/>
          </a:p>
          <a:p>
            <a:pPr eaLnBrk="1" hangingPunct="1">
              <a:lnSpc>
                <a:spcPct val="90000"/>
              </a:lnSpc>
            </a:pPr>
            <a:r>
              <a:rPr lang="zh-CN" altLang="en-US" b="1" dirty="0"/>
              <a:t>已知二叉树的</a:t>
            </a:r>
            <a:r>
              <a:rPr lang="zh-CN" altLang="en-US" b="1" dirty="0">
                <a:solidFill>
                  <a:srgbClr val="FF0000"/>
                </a:solidFill>
              </a:rPr>
              <a:t>层次序列和中序序列</a:t>
            </a:r>
            <a:r>
              <a:rPr lang="zh-CN" altLang="en-US" b="1" dirty="0"/>
              <a:t>，可以唯一确定一棵二叉树。</a:t>
            </a:r>
            <a:endParaRPr lang="zh-CN" altLang="en-US" b="1" dirty="0"/>
          </a:p>
        </p:txBody>
      </p:sp>
      <p:sp>
        <p:nvSpPr>
          <p:cNvPr id="95235" name="动作按钮: 后退或前一项 49156">
            <a:hlinkClick r:id="rId1" action="ppaction://hlinksldjump"/>
          </p:cNvPr>
          <p:cNvSpPr/>
          <p:nvPr/>
        </p:nvSpPr>
        <p:spPr>
          <a:xfrm>
            <a:off x="8316913" y="6165850"/>
            <a:ext cx="827087" cy="692150"/>
          </a:xfrm>
          <a:prstGeom prst="actionButtonBackPrevious">
            <a:avLst/>
          </a:prstGeom>
          <a:solidFill>
            <a:schemeClr val="accent1"/>
          </a:solidFill>
          <a:ln w="9525">
            <a:noFill/>
          </a:ln>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5">
                                            <p:txEl>
                                              <p:charRg st="0" end="29"/>
                                            </p:txEl>
                                          </p:spTgt>
                                        </p:tgtEl>
                                        <p:attrNameLst>
                                          <p:attrName>style.visibility</p:attrName>
                                        </p:attrNameLst>
                                      </p:cBhvr>
                                      <p:to>
                                        <p:strVal val="visible"/>
                                      </p:to>
                                    </p:set>
                                    <p:anim calcmode="lin" valueType="num">
                                      <p:cBhvr additive="base">
                                        <p:cTn id="7" dur="500" fill="hold"/>
                                        <p:tgtEl>
                                          <p:spTgt spid="238595">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595">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8595">
                                            <p:txEl>
                                              <p:charRg st="29" end="58"/>
                                            </p:txEl>
                                          </p:spTgt>
                                        </p:tgtEl>
                                        <p:attrNameLst>
                                          <p:attrName>style.visibility</p:attrName>
                                        </p:attrNameLst>
                                      </p:cBhvr>
                                      <p:to>
                                        <p:strVal val="visible"/>
                                      </p:to>
                                    </p:set>
                                    <p:anim calcmode="lin" valueType="num">
                                      <p:cBhvr additive="base">
                                        <p:cTn id="13" dur="500" fill="hold"/>
                                        <p:tgtEl>
                                          <p:spTgt spid="238595">
                                            <p:txEl>
                                              <p:charRg st="29"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8595">
                                            <p:txEl>
                                              <p:charRg st="29" end="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8595">
                                            <p:txEl>
                                              <p:charRg st="58" end="87"/>
                                            </p:txEl>
                                          </p:spTgt>
                                        </p:tgtEl>
                                        <p:attrNameLst>
                                          <p:attrName>style.visibility</p:attrName>
                                        </p:attrNameLst>
                                      </p:cBhvr>
                                      <p:to>
                                        <p:strVal val="visible"/>
                                      </p:to>
                                    </p:set>
                                    <p:anim calcmode="lin" valueType="num">
                                      <p:cBhvr additive="base">
                                        <p:cTn id="19" dur="500" fill="hold"/>
                                        <p:tgtEl>
                                          <p:spTgt spid="238595">
                                            <p:txEl>
                                              <p:charRg st="58" end="8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8595">
                                            <p:txEl>
                                              <p:charRg st="58" end="8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8595">
                                            <p:txEl>
                                              <p:charRg st="87" end="116"/>
                                            </p:txEl>
                                          </p:spTgt>
                                        </p:tgtEl>
                                        <p:attrNameLst>
                                          <p:attrName>style.visibility</p:attrName>
                                        </p:attrNameLst>
                                      </p:cBhvr>
                                      <p:to>
                                        <p:strVal val="visible"/>
                                      </p:to>
                                    </p:set>
                                    <p:anim calcmode="lin" valueType="num">
                                      <p:cBhvr additive="base">
                                        <p:cTn id="25" dur="500" fill="hold"/>
                                        <p:tgtEl>
                                          <p:spTgt spid="238595">
                                            <p:txEl>
                                              <p:charRg st="87" end="11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8595">
                                            <p:txEl>
                                              <p:charRg st="87"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华文新魏" panose="02010800040101010101" pitchFamily="2" charset="-122"/>
              </a:rPr>
              <a:t>二叉树的中序非递归遍历 </a:t>
            </a:r>
            <a:endParaRPr lang="zh-CN" altLang="en-US" dirty="0">
              <a:latin typeface="华文新魏" panose="02010800040101010101" pitchFamily="2" charset="-122"/>
            </a:endParaRPr>
          </a:p>
        </p:txBody>
      </p:sp>
      <p:sp>
        <p:nvSpPr>
          <p:cNvPr id="97282" name="Rectangle 4"/>
          <p:cNvSpPr/>
          <p:nvPr/>
        </p:nvSpPr>
        <p:spPr>
          <a:xfrm>
            <a:off x="395605" y="1485265"/>
            <a:ext cx="8443595" cy="4523105"/>
          </a:xfrm>
          <a:prstGeom prst="rect">
            <a:avLst/>
          </a:prstGeom>
          <a:noFill/>
          <a:ln w="9525">
            <a:noFill/>
          </a:ln>
        </p:spPr>
        <p:txBody>
          <a:bodyPr wrap="square" anchor="t" anchorCtr="0">
            <a:spAutoFit/>
          </a:bodyPr>
          <a:p>
            <a:pPr indent="266700" algn="just" defTabSz="914400">
              <a:buFont typeface="Arial" panose="020B0604020202020204" pitchFamily="34" charset="0"/>
              <a:tabLst>
                <a:tab pos="901700" algn="l"/>
              </a:tabLst>
            </a:pPr>
            <a:r>
              <a:rPr lang="zh-CN" altLang="en-US" sz="3600" b="1" dirty="0">
                <a:latin typeface="Times New Roman" panose="02020603050405020304" pitchFamily="18" charset="0"/>
              </a:rPr>
              <a:t>设</a:t>
            </a:r>
            <a:r>
              <a:rPr lang="en-US" altLang="zh-CN" sz="3600" b="1" dirty="0">
                <a:latin typeface="Times New Roman" panose="02020603050405020304" pitchFamily="18" charset="0"/>
              </a:rPr>
              <a:t>S</a:t>
            </a:r>
            <a:r>
              <a:rPr lang="zh-CN" altLang="en-US" sz="3600" b="1" dirty="0">
                <a:latin typeface="Times New Roman" panose="02020603050405020304" pitchFamily="18" charset="0"/>
              </a:rPr>
              <a:t>为一个栈，</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为指向根结点的指针， 其处理过程为：</a:t>
            </a:r>
            <a:endParaRPr lang="zh-CN" altLang="en-US" sz="3600" b="1" dirty="0">
              <a:latin typeface="Times New Roman" panose="02020603050405020304" pitchFamily="18" charset="0"/>
            </a:endParaRPr>
          </a:p>
          <a:p>
            <a:pPr indent="266700" algn="just" defTabSz="914400" eaLnBrk="0" hangingPunct="0">
              <a:buFont typeface="Arial" panose="020B0604020202020204" pitchFamily="34" charset="0"/>
              <a:tabLst>
                <a:tab pos="901700" algn="l"/>
              </a:tabLst>
            </a:pPr>
            <a:r>
              <a:rPr lang="zh-CN" altLang="en-US" sz="3600" b="1" dirty="0">
                <a:latin typeface="Times New Roman" panose="02020603050405020304" pitchFamily="18" charset="0"/>
              </a:rPr>
              <a:t>（</a:t>
            </a:r>
            <a:r>
              <a:rPr lang="en-US" altLang="zh-CN" sz="3600" b="1" dirty="0">
                <a:latin typeface="Times New Roman" panose="02020603050405020304" pitchFamily="18" charset="0"/>
              </a:rPr>
              <a:t>1</a:t>
            </a:r>
            <a:r>
              <a:rPr lang="zh-CN" altLang="en-US" sz="3600" b="1" dirty="0">
                <a:latin typeface="Times New Roman" panose="02020603050405020304" pitchFamily="18" charset="0"/>
              </a:rPr>
              <a:t>）当</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非空时，将</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所指结点的地址进栈，并将</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指向该结点的左子树；</a:t>
            </a:r>
            <a:endParaRPr lang="zh-CN" altLang="en-US" sz="3600" b="1" dirty="0">
              <a:latin typeface="Times New Roman" panose="02020603050405020304" pitchFamily="18" charset="0"/>
            </a:endParaRPr>
          </a:p>
          <a:p>
            <a:pPr indent="266700" algn="just" defTabSz="914400" eaLnBrk="0" hangingPunct="0">
              <a:buFont typeface="Arial" panose="020B0604020202020204" pitchFamily="34" charset="0"/>
              <a:tabLst>
                <a:tab pos="901700" algn="l"/>
              </a:tabLst>
            </a:pPr>
            <a:r>
              <a:rPr lang="zh-CN" altLang="en-US" sz="3600" b="1" dirty="0">
                <a:latin typeface="Times New Roman" panose="02020603050405020304" pitchFamily="18" charset="0"/>
              </a:rPr>
              <a:t>（</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）当</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为空时，弹出栈顶元素，显示结点元素，并将</a:t>
            </a:r>
            <a:r>
              <a:rPr lang="en-US" altLang="zh-CN" sz="3600" b="1" dirty="0">
                <a:latin typeface="Times New Roman" panose="02020603050405020304" pitchFamily="18" charset="0"/>
              </a:rPr>
              <a:t>t</a:t>
            </a:r>
            <a:r>
              <a:rPr lang="zh-CN" altLang="en-US" sz="3600" b="1" dirty="0">
                <a:latin typeface="Times New Roman" panose="02020603050405020304" pitchFamily="18" charset="0"/>
              </a:rPr>
              <a:t>指向该结点的右子树；</a:t>
            </a:r>
            <a:endParaRPr lang="zh-CN" altLang="en-US" sz="3600" b="1" dirty="0">
              <a:latin typeface="Times New Roman" panose="02020603050405020304" pitchFamily="18" charset="0"/>
            </a:endParaRPr>
          </a:p>
          <a:p>
            <a:pPr indent="266700" defTabSz="914400" eaLnBrk="0" hangingPunct="0">
              <a:buFont typeface="Arial" panose="020B0604020202020204" pitchFamily="34" charset="0"/>
              <a:tabLst>
                <a:tab pos="901700" algn="l"/>
              </a:tabLst>
            </a:pPr>
            <a:r>
              <a:rPr lang="zh-CN" altLang="en-US" sz="3600" b="1" dirty="0">
                <a:latin typeface="宋体" panose="02010600030101010101" pitchFamily="2" charset="-122"/>
              </a:rPr>
              <a:t>（</a:t>
            </a:r>
            <a:r>
              <a:rPr lang="en-US" altLang="zh-CN" sz="3600" b="1" dirty="0">
                <a:latin typeface="Times New Roman" panose="02020603050405020304" pitchFamily="18" charset="0"/>
              </a:rPr>
              <a:t>3</a:t>
            </a:r>
            <a:r>
              <a:rPr lang="zh-CN" altLang="en-US" sz="3600" b="1" dirty="0">
                <a:latin typeface="宋体" panose="02010600030101010101" pitchFamily="2" charset="-122"/>
              </a:rPr>
              <a:t>）重复（</a:t>
            </a:r>
            <a:r>
              <a:rPr lang="en-US" altLang="zh-CN" sz="3600" b="1" dirty="0">
                <a:latin typeface="Times New Roman" panose="02020603050405020304" pitchFamily="18" charset="0"/>
              </a:rPr>
              <a:t>1</a:t>
            </a:r>
            <a:r>
              <a:rPr lang="zh-CN" altLang="en-US" sz="3600" b="1" dirty="0">
                <a:latin typeface="宋体" panose="02010600030101010101" pitchFamily="2" charset="-122"/>
              </a:rPr>
              <a:t>）、（</a:t>
            </a:r>
            <a:r>
              <a:rPr lang="en-US" altLang="zh-CN" sz="3600" b="1" dirty="0">
                <a:latin typeface="Times New Roman" panose="02020603050405020304" pitchFamily="18" charset="0"/>
              </a:rPr>
              <a:t>2</a:t>
            </a:r>
            <a:r>
              <a:rPr lang="zh-CN" altLang="en-US" sz="3600" b="1" dirty="0">
                <a:latin typeface="宋体" panose="02010600030101010101" pitchFamily="2" charset="-122"/>
              </a:rPr>
              <a:t>）步骤，直到栈空且</a:t>
            </a:r>
            <a:r>
              <a:rPr lang="en-US" altLang="zh-CN" sz="3600" b="1" dirty="0">
                <a:latin typeface="Times New Roman" panose="02020603050405020304" pitchFamily="18" charset="0"/>
              </a:rPr>
              <a:t>t </a:t>
            </a:r>
            <a:r>
              <a:rPr lang="zh-CN" altLang="en-US" sz="3600" b="1" dirty="0">
                <a:latin typeface="宋体" panose="02010600030101010101" pitchFamily="2" charset="-122"/>
              </a:rPr>
              <a:t>也为空</a:t>
            </a:r>
            <a:r>
              <a:rPr lang="zh-CN" altLang="en-US" sz="3600" dirty="0">
                <a:latin typeface="宋体" panose="02010600030101010101" pitchFamily="2" charset="-122"/>
              </a:rPr>
              <a:t>。</a:t>
            </a:r>
            <a:r>
              <a:rPr lang="zh-CN" altLang="en-US" sz="3600" dirty="0">
                <a:latin typeface="Times New Roman" panose="02020603050405020304" pitchFamily="18" charset="0"/>
              </a:rPr>
              <a:t> </a:t>
            </a:r>
            <a:endParaRPr lang="zh-CN" altLang="en-US" sz="360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4"/>
          <p:cNvSpPr/>
          <p:nvPr/>
        </p:nvSpPr>
        <p:spPr>
          <a:xfrm>
            <a:off x="0" y="1125538"/>
            <a:ext cx="8891588" cy="4727575"/>
          </a:xfrm>
          <a:prstGeom prst="rect">
            <a:avLst/>
          </a:prstGeom>
          <a:noFill/>
          <a:ln w="9525">
            <a:noFill/>
          </a:ln>
        </p:spPr>
        <p:txBody>
          <a:bodyPr anchor="t" anchorCtr="0">
            <a:spAutoFit/>
          </a:bodyPr>
          <a:p>
            <a:pPr indent="254000" algn="just" defTabSz="914400">
              <a:buFont typeface="Arial" panose="020B0604020202020204" pitchFamily="34" charset="0"/>
              <a:tabLst>
                <a:tab pos="901700" algn="l"/>
              </a:tabLst>
            </a:pPr>
            <a:endParaRPr lang="en-US" altLang="zh-CN"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void inorder (BiTree t);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{bitree s[n+1];</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top=0;</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while ((t!=null || top!=0)</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{while (t!=null)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s[++top]=t;   t=t-&gt;lchild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if (top!=0)</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t=s[top--];  printf(t-&gt;data:3);  t=t-&gt;rchild;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InOrder</a:t>
            </a:r>
            <a:endParaRPr lang="en-US" altLang="zh-CN" sz="2800" b="1" dirty="0">
              <a:latin typeface="Times New Roman" panose="02020603050405020304" pitchFamily="18" charset="0"/>
            </a:endParaRPr>
          </a:p>
        </p:txBody>
      </p:sp>
      <p:sp>
        <p:nvSpPr>
          <p:cNvPr id="99330" name="Rectangle 5"/>
          <p:cNvSpPr>
            <a:spLocks noGrp="1"/>
          </p:cNvSpPr>
          <p:nvPr>
            <p:ph type="title" idx="4294967295"/>
          </p:nvPr>
        </p:nvSpPr>
        <p:spPr/>
        <p:txBody>
          <a:bodyPr vert="horz" wrap="square" lIns="91440" tIns="45720" rIns="91440" bIns="45720" anchor="ctr" anchorCtr="0"/>
          <a:p>
            <a:pPr eaLnBrk="1" hangingPunct="1"/>
            <a:r>
              <a:rPr lang="zh-CN" altLang="en-US" dirty="0">
                <a:latin typeface="华文新魏" panose="02010800040101010101" pitchFamily="2" charset="-122"/>
              </a:rPr>
              <a:t>中序非递归遍历 算法</a:t>
            </a:r>
            <a:endParaRPr lang="zh-CN" altLang="en-US" dirty="0">
              <a:latin typeface="华文新魏" panose="02010800040101010101" pitchFamily="2" charset="-122"/>
            </a:endParaRPr>
          </a:p>
        </p:txBody>
      </p:sp>
      <p:grpSp>
        <p:nvGrpSpPr>
          <p:cNvPr id="99331" name="Group 28"/>
          <p:cNvGrpSpPr/>
          <p:nvPr/>
        </p:nvGrpSpPr>
        <p:grpSpPr>
          <a:xfrm>
            <a:off x="5991225" y="1238250"/>
            <a:ext cx="2478088" cy="2320925"/>
            <a:chOff x="791" y="1344"/>
            <a:chExt cx="1561" cy="1462"/>
          </a:xfrm>
        </p:grpSpPr>
        <p:sp>
          <p:nvSpPr>
            <p:cNvPr id="99332" name="Oval 7"/>
            <p:cNvSpPr/>
            <p:nvPr/>
          </p:nvSpPr>
          <p:spPr>
            <a:xfrm>
              <a:off x="1369" y="1346"/>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3" name="Oval 13"/>
            <p:cNvSpPr/>
            <p:nvPr/>
          </p:nvSpPr>
          <p:spPr>
            <a:xfrm>
              <a:off x="2063" y="2502"/>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4" name="Oval 21"/>
            <p:cNvSpPr/>
            <p:nvPr/>
          </p:nvSpPr>
          <p:spPr>
            <a:xfrm>
              <a:off x="1369" y="2487"/>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5" name="Oval 24"/>
            <p:cNvSpPr/>
            <p:nvPr/>
          </p:nvSpPr>
          <p:spPr>
            <a:xfrm>
              <a:off x="791" y="2473"/>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6" name="Oval 27"/>
            <p:cNvSpPr/>
            <p:nvPr/>
          </p:nvSpPr>
          <p:spPr>
            <a:xfrm>
              <a:off x="1080" y="1903"/>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7" name="Oval 10"/>
            <p:cNvSpPr/>
            <p:nvPr/>
          </p:nvSpPr>
          <p:spPr>
            <a:xfrm>
              <a:off x="1716" y="1917"/>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99338" name="Text Box 6"/>
            <p:cNvSpPr txBox="1"/>
            <p:nvPr/>
          </p:nvSpPr>
          <p:spPr>
            <a:xfrm>
              <a:off x="1398" y="1344"/>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99339" name="Text Box 9"/>
            <p:cNvSpPr txBox="1"/>
            <p:nvPr/>
          </p:nvSpPr>
          <p:spPr>
            <a:xfrm>
              <a:off x="1745" y="1915"/>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99340" name="Text Box 12"/>
            <p:cNvSpPr txBox="1"/>
            <p:nvPr/>
          </p:nvSpPr>
          <p:spPr>
            <a:xfrm>
              <a:off x="2092" y="2500"/>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99341" name="Freeform 14"/>
            <p:cNvSpPr/>
            <p:nvPr/>
          </p:nvSpPr>
          <p:spPr>
            <a:xfrm>
              <a:off x="1600" y="1589"/>
              <a:ext cx="217" cy="337"/>
            </a:xfrm>
            <a:custGeom>
              <a:avLst/>
              <a:gdLst/>
              <a:ahLst/>
              <a:cxnLst>
                <a:cxn ang="0">
                  <a:pos x="0" y="0"/>
                </a:cxn>
                <a:cxn ang="0">
                  <a:pos x="209" y="315"/>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9342" name="Freeform 15"/>
            <p:cNvSpPr/>
            <p:nvPr/>
          </p:nvSpPr>
          <p:spPr>
            <a:xfrm>
              <a:off x="1947" y="2165"/>
              <a:ext cx="217" cy="351"/>
            </a:xfrm>
            <a:custGeom>
              <a:avLst/>
              <a:gdLst/>
              <a:ahLst/>
              <a:cxnLst>
                <a:cxn ang="0">
                  <a:pos x="0" y="0"/>
                </a:cxn>
                <a:cxn ang="0">
                  <a:pos x="209" y="329"/>
                </a:cxn>
              </a:cxnLst>
              <a:pathLst>
                <a:path w="225" h="375">
                  <a:moveTo>
                    <a:pt x="0" y="0"/>
                  </a:moveTo>
                  <a:lnTo>
                    <a:pt x="22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9343" name="Freeform 16"/>
            <p:cNvSpPr/>
            <p:nvPr/>
          </p:nvSpPr>
          <p:spPr>
            <a:xfrm>
              <a:off x="1268" y="1589"/>
              <a:ext cx="202" cy="295"/>
            </a:xfrm>
            <a:custGeom>
              <a:avLst/>
              <a:gdLst/>
              <a:ahLst/>
              <a:cxnLst>
                <a:cxn ang="0">
                  <a:pos x="194" y="0"/>
                </a:cxn>
                <a:cxn ang="0">
                  <a:pos x="0" y="276"/>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9344" name="Freeform 17"/>
            <p:cNvSpPr/>
            <p:nvPr/>
          </p:nvSpPr>
          <p:spPr>
            <a:xfrm>
              <a:off x="1297" y="2137"/>
              <a:ext cx="202" cy="365"/>
            </a:xfrm>
            <a:custGeom>
              <a:avLst/>
              <a:gdLst/>
              <a:ahLst/>
              <a:cxnLst>
                <a:cxn ang="0">
                  <a:pos x="0" y="0"/>
                </a:cxn>
                <a:cxn ang="0">
                  <a:pos x="194" y="342"/>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9345" name="Freeform 18"/>
            <p:cNvSpPr/>
            <p:nvPr/>
          </p:nvSpPr>
          <p:spPr>
            <a:xfrm>
              <a:off x="950" y="2151"/>
              <a:ext cx="202" cy="309"/>
            </a:xfrm>
            <a:custGeom>
              <a:avLst/>
              <a:gdLst/>
              <a:ahLst/>
              <a:cxnLst>
                <a:cxn ang="0">
                  <a:pos x="194" y="0"/>
                </a:cxn>
                <a:cxn ang="0">
                  <a:pos x="0" y="289"/>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9346" name="Text Box 20"/>
            <p:cNvSpPr txBox="1"/>
            <p:nvPr/>
          </p:nvSpPr>
          <p:spPr>
            <a:xfrm>
              <a:off x="1398" y="2485"/>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99347" name="Text Box 23"/>
            <p:cNvSpPr txBox="1"/>
            <p:nvPr/>
          </p:nvSpPr>
          <p:spPr>
            <a:xfrm>
              <a:off x="820" y="2471"/>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99348" name="Text Box 26"/>
            <p:cNvSpPr txBox="1"/>
            <p:nvPr/>
          </p:nvSpPr>
          <p:spPr>
            <a:xfrm>
              <a:off x="1109" y="1901"/>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idx="4294967295"/>
          </p:nvPr>
        </p:nvSpPr>
        <p:spPr/>
        <p:txBody>
          <a:bodyPr vert="horz" wrap="square" lIns="91440" tIns="45720" rIns="91440" bIns="45720" anchor="ctr" anchorCtr="0"/>
          <a:p>
            <a:pPr eaLnBrk="1" hangingPunct="1"/>
            <a:r>
              <a:rPr lang="zh-CN" altLang="en-US" dirty="0">
                <a:solidFill>
                  <a:schemeClr val="tx1"/>
                </a:solidFill>
                <a:latin typeface="华文新魏" panose="02010800040101010101" pitchFamily="2" charset="-122"/>
              </a:rPr>
              <a:t>非递归中序遍历栈</a:t>
            </a:r>
            <a:r>
              <a:rPr lang="en-US" altLang="zh-CN" dirty="0">
                <a:solidFill>
                  <a:schemeClr val="tx1"/>
                </a:solidFill>
                <a:latin typeface="华文新魏" panose="02010800040101010101" pitchFamily="2" charset="-122"/>
              </a:rPr>
              <a:t>S</a:t>
            </a:r>
            <a:r>
              <a:rPr lang="zh-CN" altLang="en-US" dirty="0">
                <a:solidFill>
                  <a:schemeClr val="tx1"/>
                </a:solidFill>
                <a:latin typeface="华文新魏" panose="02010800040101010101" pitchFamily="2" charset="-122"/>
              </a:rPr>
              <a:t>的变化</a:t>
            </a:r>
            <a:endParaRPr lang="zh-CN" altLang="en-US" dirty="0">
              <a:solidFill>
                <a:schemeClr val="tx1"/>
              </a:solidFill>
              <a:latin typeface="华文新魏" panose="02010800040101010101" pitchFamily="2" charset="-122"/>
            </a:endParaRPr>
          </a:p>
        </p:txBody>
      </p:sp>
      <p:grpSp>
        <p:nvGrpSpPr>
          <p:cNvPr id="101378" name="Group 122"/>
          <p:cNvGrpSpPr/>
          <p:nvPr/>
        </p:nvGrpSpPr>
        <p:grpSpPr>
          <a:xfrm>
            <a:off x="592138" y="1524000"/>
            <a:ext cx="1389062" cy="1639888"/>
            <a:chOff x="373" y="960"/>
            <a:chExt cx="875" cy="1033"/>
          </a:xfrm>
        </p:grpSpPr>
        <p:sp>
          <p:nvSpPr>
            <p:cNvPr id="101379" name="Oval 20"/>
            <p:cNvSpPr/>
            <p:nvPr/>
          </p:nvSpPr>
          <p:spPr>
            <a:xfrm>
              <a:off x="373" y="1765"/>
              <a:ext cx="208" cy="188"/>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1380" name="Oval 17"/>
            <p:cNvSpPr/>
            <p:nvPr/>
          </p:nvSpPr>
          <p:spPr>
            <a:xfrm>
              <a:off x="790" y="1775"/>
              <a:ext cx="208" cy="188"/>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1381" name="Oval 10"/>
            <p:cNvSpPr/>
            <p:nvPr/>
          </p:nvSpPr>
          <p:spPr>
            <a:xfrm>
              <a:off x="1040" y="1368"/>
              <a:ext cx="208" cy="188"/>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1382" name="Oval 23"/>
            <p:cNvSpPr/>
            <p:nvPr/>
          </p:nvSpPr>
          <p:spPr>
            <a:xfrm>
              <a:off x="581" y="1358"/>
              <a:ext cx="209" cy="188"/>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1383" name="Oval 7"/>
            <p:cNvSpPr/>
            <p:nvPr/>
          </p:nvSpPr>
          <p:spPr>
            <a:xfrm>
              <a:off x="790" y="961"/>
              <a:ext cx="208" cy="188"/>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1384" name="Text Box 6"/>
            <p:cNvSpPr txBox="1"/>
            <p:nvPr/>
          </p:nvSpPr>
          <p:spPr>
            <a:xfrm>
              <a:off x="811" y="960"/>
              <a:ext cx="174" cy="219"/>
            </a:xfrm>
            <a:prstGeom prst="rect">
              <a:avLst/>
            </a:prstGeom>
            <a:noFill/>
            <a:ln w="9525">
              <a:noFill/>
            </a:ln>
          </p:spPr>
          <p:txBody>
            <a:bodyPr lIns="0" tIns="0" rIns="0" bIns="36000" anchor="t" anchorCtr="0"/>
            <a:p>
              <a:pPr algn="ctr"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sp>
          <p:nvSpPr>
            <p:cNvPr id="101385" name="Text Box 9"/>
            <p:cNvSpPr txBox="1"/>
            <p:nvPr/>
          </p:nvSpPr>
          <p:spPr>
            <a:xfrm>
              <a:off x="1061" y="1367"/>
              <a:ext cx="174" cy="21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sp>
          <p:nvSpPr>
            <p:cNvPr id="101386" name="Freeform 11"/>
            <p:cNvSpPr/>
            <p:nvPr/>
          </p:nvSpPr>
          <p:spPr>
            <a:xfrm>
              <a:off x="956" y="1134"/>
              <a:ext cx="157" cy="241"/>
            </a:xfrm>
            <a:custGeom>
              <a:avLst/>
              <a:gdLst/>
              <a:ahLst/>
              <a:cxnLst>
                <a:cxn ang="0">
                  <a:pos x="0" y="0"/>
                </a:cxn>
                <a:cxn ang="0">
                  <a:pos x="110" y="161"/>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1387" name="Freeform 12"/>
            <p:cNvSpPr/>
            <p:nvPr/>
          </p:nvSpPr>
          <p:spPr>
            <a:xfrm>
              <a:off x="717" y="1134"/>
              <a:ext cx="146" cy="211"/>
            </a:xfrm>
            <a:custGeom>
              <a:avLst/>
              <a:gdLst/>
              <a:ahLst/>
              <a:cxnLst>
                <a:cxn ang="0">
                  <a:pos x="102" y="0"/>
                </a:cxn>
                <a:cxn ang="0">
                  <a:pos x="0" y="141"/>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1388" name="Freeform 13"/>
            <p:cNvSpPr/>
            <p:nvPr/>
          </p:nvSpPr>
          <p:spPr>
            <a:xfrm>
              <a:off x="738" y="1525"/>
              <a:ext cx="145" cy="261"/>
            </a:xfrm>
            <a:custGeom>
              <a:avLst/>
              <a:gdLst/>
              <a:ahLst/>
              <a:cxnLst>
                <a:cxn ang="0">
                  <a:pos x="0" y="0"/>
                </a:cxn>
                <a:cxn ang="0">
                  <a:pos x="100" y="175"/>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1389" name="Freeform 14"/>
            <p:cNvSpPr/>
            <p:nvPr/>
          </p:nvSpPr>
          <p:spPr>
            <a:xfrm>
              <a:off x="488" y="1536"/>
              <a:ext cx="146" cy="220"/>
            </a:xfrm>
            <a:custGeom>
              <a:avLst/>
              <a:gdLst/>
              <a:ahLst/>
              <a:cxnLst>
                <a:cxn ang="0">
                  <a:pos x="102" y="0"/>
                </a:cxn>
                <a:cxn ang="0">
                  <a:pos x="0" y="147"/>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1390" name="Text Box 16"/>
            <p:cNvSpPr txBox="1"/>
            <p:nvPr/>
          </p:nvSpPr>
          <p:spPr>
            <a:xfrm>
              <a:off x="811" y="1774"/>
              <a:ext cx="174" cy="21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sp>
          <p:nvSpPr>
            <p:cNvPr id="101391" name="Text Box 19"/>
            <p:cNvSpPr txBox="1"/>
            <p:nvPr/>
          </p:nvSpPr>
          <p:spPr>
            <a:xfrm>
              <a:off x="394" y="1764"/>
              <a:ext cx="174" cy="21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sp>
          <p:nvSpPr>
            <p:cNvPr id="101392" name="Text Box 22"/>
            <p:cNvSpPr txBox="1"/>
            <p:nvPr/>
          </p:nvSpPr>
          <p:spPr>
            <a:xfrm>
              <a:off x="602" y="1357"/>
              <a:ext cx="175" cy="21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400" dirty="0">
                  <a:latin typeface="Times New Roman" panose="02020603050405020304" pitchFamily="18" charset="0"/>
                </a:rPr>
                <a:t>×</a:t>
              </a:r>
              <a:endParaRPr lang="en-US" altLang="zh-CN" sz="1400" dirty="0">
                <a:latin typeface="Times New Roman" panose="02020603050405020304" pitchFamily="18" charset="0"/>
              </a:endParaRPr>
            </a:p>
          </p:txBody>
        </p:sp>
      </p:grpSp>
      <p:grpSp>
        <p:nvGrpSpPr>
          <p:cNvPr id="3" name="Group 132"/>
          <p:cNvGrpSpPr/>
          <p:nvPr/>
        </p:nvGrpSpPr>
        <p:grpSpPr>
          <a:xfrm>
            <a:off x="2057400" y="1562100"/>
            <a:ext cx="1493838" cy="1612900"/>
            <a:chOff x="1296" y="984"/>
            <a:chExt cx="941" cy="1016"/>
          </a:xfrm>
        </p:grpSpPr>
        <p:grpSp>
          <p:nvGrpSpPr>
            <p:cNvPr id="101394" name="Group 29"/>
            <p:cNvGrpSpPr/>
            <p:nvPr/>
          </p:nvGrpSpPr>
          <p:grpSpPr>
            <a:xfrm>
              <a:off x="1296" y="1455"/>
              <a:ext cx="750" cy="417"/>
              <a:chOff x="4860" y="7992"/>
              <a:chExt cx="1080" cy="624"/>
            </a:xfrm>
          </p:grpSpPr>
          <p:sp>
            <p:nvSpPr>
              <p:cNvPr id="101395" name="Text Box 30"/>
              <p:cNvSpPr txBox="1"/>
              <p:nvPr/>
            </p:nvSpPr>
            <p:spPr>
              <a:xfrm>
                <a:off x="4860" y="7992"/>
                <a:ext cx="1080" cy="62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zh-CN" altLang="en-US" sz="1400" b="1" dirty="0">
                    <a:solidFill>
                      <a:schemeClr val="folHlink"/>
                    </a:solidFill>
                    <a:latin typeface="Times New Roman" panose="02020603050405020304" pitchFamily="18" charset="0"/>
                  </a:rPr>
                  <a:t>－</a:t>
                </a:r>
                <a:r>
                  <a:rPr lang="zh-CN" altLang="en-US" sz="2000" b="1" dirty="0">
                    <a:solidFill>
                      <a:schemeClr val="folHlink"/>
                    </a:solidFill>
                    <a:latin typeface="Times New Roman" panose="02020603050405020304" pitchFamily="18" charset="0"/>
                  </a:rPr>
                  <a:t>”</a:t>
                </a:r>
                <a:endParaRPr lang="zh-CN" altLang="en-US"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p:txBody>
          </p:sp>
          <p:sp>
            <p:nvSpPr>
              <p:cNvPr id="101396" name="Line 31"/>
              <p:cNvSpPr/>
              <p:nvPr/>
            </p:nvSpPr>
            <p:spPr>
              <a:xfrm>
                <a:off x="5040" y="8463"/>
                <a:ext cx="540" cy="0"/>
              </a:xfrm>
              <a:prstGeom prst="line">
                <a:avLst/>
              </a:prstGeom>
              <a:ln w="9525" cap="flat" cmpd="sng">
                <a:solidFill>
                  <a:srgbClr val="000000"/>
                </a:solidFill>
                <a:prstDash val="solid"/>
                <a:round/>
                <a:headEnd type="none" w="med" len="med"/>
                <a:tailEnd type="triangle" w="sm" len="sm"/>
              </a:ln>
            </p:spPr>
          </p:sp>
        </p:grpSp>
        <p:grpSp>
          <p:nvGrpSpPr>
            <p:cNvPr id="101397" name="Group 127"/>
            <p:cNvGrpSpPr/>
            <p:nvPr/>
          </p:nvGrpSpPr>
          <p:grpSpPr>
            <a:xfrm>
              <a:off x="1872" y="984"/>
              <a:ext cx="365" cy="1016"/>
              <a:chOff x="1872" y="984"/>
              <a:chExt cx="365" cy="1016"/>
            </a:xfrm>
          </p:grpSpPr>
          <p:grpSp>
            <p:nvGrpSpPr>
              <p:cNvPr id="101398" name="Group 24"/>
              <p:cNvGrpSpPr/>
              <p:nvPr/>
            </p:nvGrpSpPr>
            <p:grpSpPr>
              <a:xfrm>
                <a:off x="1872" y="984"/>
                <a:ext cx="229" cy="904"/>
                <a:chOff x="4890" y="5859"/>
                <a:chExt cx="330" cy="1353"/>
              </a:xfrm>
            </p:grpSpPr>
            <p:sp>
              <p:nvSpPr>
                <p:cNvPr id="101399" name="Line 25"/>
                <p:cNvSpPr/>
                <p:nvPr/>
              </p:nvSpPr>
              <p:spPr>
                <a:xfrm>
                  <a:off x="4890" y="5859"/>
                  <a:ext cx="0" cy="1353"/>
                </a:xfrm>
                <a:prstGeom prst="line">
                  <a:avLst/>
                </a:prstGeom>
                <a:ln w="9525" cap="flat" cmpd="sng">
                  <a:solidFill>
                    <a:srgbClr val="000000"/>
                  </a:solidFill>
                  <a:prstDash val="solid"/>
                  <a:round/>
                  <a:headEnd type="none" w="med" len="med"/>
                  <a:tailEnd type="none" w="med" len="med"/>
                </a:ln>
              </p:spPr>
            </p:sp>
            <p:sp>
              <p:nvSpPr>
                <p:cNvPr id="101400" name="Line 26"/>
                <p:cNvSpPr/>
                <p:nvPr/>
              </p:nvSpPr>
              <p:spPr>
                <a:xfrm>
                  <a:off x="5220" y="5859"/>
                  <a:ext cx="0" cy="1353"/>
                </a:xfrm>
                <a:prstGeom prst="line">
                  <a:avLst/>
                </a:prstGeom>
                <a:ln w="9525" cap="flat" cmpd="sng">
                  <a:solidFill>
                    <a:srgbClr val="000000"/>
                  </a:solidFill>
                  <a:prstDash val="solid"/>
                  <a:round/>
                  <a:headEnd type="none" w="med" len="med"/>
                  <a:tailEnd type="none" w="med" len="med"/>
                </a:ln>
              </p:spPr>
            </p:sp>
            <p:sp>
              <p:nvSpPr>
                <p:cNvPr id="101401" name="Line 27"/>
                <p:cNvSpPr/>
                <p:nvPr/>
              </p:nvSpPr>
              <p:spPr>
                <a:xfrm>
                  <a:off x="4890" y="7212"/>
                  <a:ext cx="330" cy="0"/>
                </a:xfrm>
                <a:prstGeom prst="line">
                  <a:avLst/>
                </a:prstGeom>
                <a:ln w="9525" cap="flat" cmpd="sng">
                  <a:solidFill>
                    <a:srgbClr val="000000"/>
                  </a:solidFill>
                  <a:prstDash val="solid"/>
                  <a:round/>
                  <a:headEnd type="none" w="med" len="med"/>
                  <a:tailEnd type="none" w="med" len="med"/>
                </a:ln>
              </p:spPr>
            </p:sp>
            <p:sp>
              <p:nvSpPr>
                <p:cNvPr id="101402" name="Line 28"/>
                <p:cNvSpPr/>
                <p:nvPr/>
              </p:nvSpPr>
              <p:spPr>
                <a:xfrm>
                  <a:off x="4890" y="6966"/>
                  <a:ext cx="330" cy="0"/>
                </a:xfrm>
                <a:prstGeom prst="line">
                  <a:avLst/>
                </a:prstGeom>
                <a:ln w="9525" cap="flat" cmpd="sng">
                  <a:solidFill>
                    <a:srgbClr val="000000"/>
                  </a:solidFill>
                  <a:prstDash val="solid"/>
                  <a:round/>
                  <a:headEnd type="none" w="med" len="med"/>
                  <a:tailEnd type="none" w="med" len="med"/>
                </a:ln>
              </p:spPr>
            </p:sp>
          </p:grpSp>
          <p:sp>
            <p:nvSpPr>
              <p:cNvPr id="101403" name="Text Box 32"/>
              <p:cNvSpPr txBox="1"/>
              <p:nvPr/>
            </p:nvSpPr>
            <p:spPr>
              <a:xfrm>
                <a:off x="1872" y="1707"/>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grpSp>
      </p:grpSp>
      <p:grpSp>
        <p:nvGrpSpPr>
          <p:cNvPr id="7" name="Group 144"/>
          <p:cNvGrpSpPr/>
          <p:nvPr/>
        </p:nvGrpSpPr>
        <p:grpSpPr>
          <a:xfrm>
            <a:off x="3276600" y="1562100"/>
            <a:ext cx="1587500" cy="1600200"/>
            <a:chOff x="2064" y="984"/>
            <a:chExt cx="1000" cy="1008"/>
          </a:xfrm>
        </p:grpSpPr>
        <p:sp>
          <p:nvSpPr>
            <p:cNvPr id="101405" name="Text Box 42"/>
            <p:cNvSpPr txBox="1"/>
            <p:nvPr/>
          </p:nvSpPr>
          <p:spPr>
            <a:xfrm>
              <a:off x="2699" y="1699"/>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grpSp>
          <p:nvGrpSpPr>
            <p:cNvPr id="101406" name="Group 143"/>
            <p:cNvGrpSpPr/>
            <p:nvPr/>
          </p:nvGrpSpPr>
          <p:grpSpPr>
            <a:xfrm>
              <a:off x="2064" y="984"/>
              <a:ext cx="983" cy="905"/>
              <a:chOff x="2064" y="984"/>
              <a:chExt cx="983" cy="905"/>
            </a:xfrm>
          </p:grpSpPr>
          <p:grpSp>
            <p:nvGrpSpPr>
              <p:cNvPr id="101407" name="Group 133"/>
              <p:cNvGrpSpPr/>
              <p:nvPr/>
            </p:nvGrpSpPr>
            <p:grpSpPr>
              <a:xfrm>
                <a:off x="2064" y="984"/>
                <a:ext cx="855" cy="905"/>
                <a:chOff x="2064" y="984"/>
                <a:chExt cx="855" cy="905"/>
              </a:xfrm>
            </p:grpSpPr>
            <p:grpSp>
              <p:nvGrpSpPr>
                <p:cNvPr id="101408" name="Group 33"/>
                <p:cNvGrpSpPr/>
                <p:nvPr/>
              </p:nvGrpSpPr>
              <p:grpSpPr>
                <a:xfrm>
                  <a:off x="2064" y="1311"/>
                  <a:ext cx="750" cy="417"/>
                  <a:chOff x="4860" y="7992"/>
                  <a:chExt cx="1080" cy="624"/>
                </a:xfrm>
              </p:grpSpPr>
              <p:sp>
                <p:nvSpPr>
                  <p:cNvPr id="101409" name="Text Box 34"/>
                  <p:cNvSpPr txBox="1"/>
                  <p:nvPr/>
                </p:nvSpPr>
                <p:spPr>
                  <a:xfrm>
                    <a:off x="4860" y="7992"/>
                    <a:ext cx="1080" cy="62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800" b="1" dirty="0">
                        <a:solidFill>
                          <a:schemeClr val="folHlink"/>
                        </a:solidFill>
                        <a:latin typeface="Times New Roman" panose="02020603050405020304" pitchFamily="18" charset="0"/>
                      </a:rPr>
                      <a:t>×</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p:txBody>
              </p:sp>
              <p:sp>
                <p:nvSpPr>
                  <p:cNvPr id="101410" name="Line 35"/>
                  <p:cNvSpPr/>
                  <p:nvPr/>
                </p:nvSpPr>
                <p:spPr>
                  <a:xfrm>
                    <a:off x="5040" y="8463"/>
                    <a:ext cx="540" cy="0"/>
                  </a:xfrm>
                  <a:prstGeom prst="line">
                    <a:avLst/>
                  </a:prstGeom>
                  <a:ln w="9525" cap="flat" cmpd="sng">
                    <a:solidFill>
                      <a:srgbClr val="000000"/>
                    </a:solidFill>
                    <a:prstDash val="solid"/>
                    <a:round/>
                    <a:headEnd type="none" w="med" len="med"/>
                    <a:tailEnd type="triangle" w="sm" len="sm"/>
                  </a:ln>
                </p:spPr>
              </p:sp>
            </p:grpSp>
            <p:grpSp>
              <p:nvGrpSpPr>
                <p:cNvPr id="101411" name="Group 126"/>
                <p:cNvGrpSpPr/>
                <p:nvPr/>
              </p:nvGrpSpPr>
              <p:grpSpPr>
                <a:xfrm>
                  <a:off x="2690" y="984"/>
                  <a:ext cx="229" cy="905"/>
                  <a:chOff x="2690" y="984"/>
                  <a:chExt cx="229" cy="905"/>
                </a:xfrm>
              </p:grpSpPr>
              <p:sp>
                <p:nvSpPr>
                  <p:cNvPr id="101412" name="Line 37"/>
                  <p:cNvSpPr/>
                  <p:nvPr/>
                </p:nvSpPr>
                <p:spPr>
                  <a:xfrm>
                    <a:off x="2690" y="984"/>
                    <a:ext cx="0" cy="905"/>
                  </a:xfrm>
                  <a:prstGeom prst="line">
                    <a:avLst/>
                  </a:prstGeom>
                  <a:ln w="9525" cap="flat" cmpd="sng">
                    <a:solidFill>
                      <a:srgbClr val="000000"/>
                    </a:solidFill>
                    <a:prstDash val="solid"/>
                    <a:round/>
                    <a:headEnd type="none" w="med" len="med"/>
                    <a:tailEnd type="none" w="med" len="med"/>
                  </a:ln>
                </p:spPr>
              </p:sp>
              <p:sp>
                <p:nvSpPr>
                  <p:cNvPr id="101413" name="Line 38"/>
                  <p:cNvSpPr/>
                  <p:nvPr/>
                </p:nvSpPr>
                <p:spPr>
                  <a:xfrm>
                    <a:off x="2919" y="984"/>
                    <a:ext cx="0" cy="905"/>
                  </a:xfrm>
                  <a:prstGeom prst="line">
                    <a:avLst/>
                  </a:prstGeom>
                  <a:ln w="9525" cap="flat" cmpd="sng">
                    <a:solidFill>
                      <a:srgbClr val="000000"/>
                    </a:solidFill>
                    <a:prstDash val="solid"/>
                    <a:round/>
                    <a:headEnd type="none" w="med" len="med"/>
                    <a:tailEnd type="none" w="med" len="med"/>
                  </a:ln>
                </p:spPr>
              </p:sp>
              <p:sp>
                <p:nvSpPr>
                  <p:cNvPr id="101414" name="Line 39"/>
                  <p:cNvSpPr/>
                  <p:nvPr/>
                </p:nvSpPr>
                <p:spPr>
                  <a:xfrm>
                    <a:off x="2690" y="1889"/>
                    <a:ext cx="229" cy="0"/>
                  </a:xfrm>
                  <a:prstGeom prst="line">
                    <a:avLst/>
                  </a:prstGeom>
                  <a:ln w="9525" cap="flat" cmpd="sng">
                    <a:solidFill>
                      <a:srgbClr val="000000"/>
                    </a:solidFill>
                    <a:prstDash val="solid"/>
                    <a:round/>
                    <a:headEnd type="none" w="med" len="med"/>
                    <a:tailEnd type="none" w="med" len="med"/>
                  </a:ln>
                </p:spPr>
              </p:sp>
              <p:sp>
                <p:nvSpPr>
                  <p:cNvPr id="101415" name="Line 40"/>
                  <p:cNvSpPr/>
                  <p:nvPr/>
                </p:nvSpPr>
                <p:spPr>
                  <a:xfrm>
                    <a:off x="2690" y="1724"/>
                    <a:ext cx="229" cy="0"/>
                  </a:xfrm>
                  <a:prstGeom prst="line">
                    <a:avLst/>
                  </a:prstGeom>
                  <a:ln w="9525" cap="flat" cmpd="sng">
                    <a:solidFill>
                      <a:srgbClr val="000000"/>
                    </a:solidFill>
                    <a:prstDash val="solid"/>
                    <a:round/>
                    <a:headEnd type="none" w="med" len="med"/>
                    <a:tailEnd type="none" w="med" len="med"/>
                  </a:ln>
                </p:spPr>
              </p:sp>
              <p:sp>
                <p:nvSpPr>
                  <p:cNvPr id="101416" name="Line 41"/>
                  <p:cNvSpPr/>
                  <p:nvPr/>
                </p:nvSpPr>
                <p:spPr>
                  <a:xfrm>
                    <a:off x="2690" y="1560"/>
                    <a:ext cx="229" cy="0"/>
                  </a:xfrm>
                  <a:prstGeom prst="line">
                    <a:avLst/>
                  </a:prstGeom>
                  <a:ln w="9525" cap="flat" cmpd="sng">
                    <a:solidFill>
                      <a:srgbClr val="000000"/>
                    </a:solidFill>
                    <a:prstDash val="solid"/>
                    <a:round/>
                    <a:headEnd type="none" w="med" len="med"/>
                    <a:tailEnd type="none" w="med" len="med"/>
                  </a:ln>
                </p:spPr>
              </p:sp>
            </p:grpSp>
          </p:grpSp>
          <p:sp>
            <p:nvSpPr>
              <p:cNvPr id="101417" name="Text Box 43"/>
              <p:cNvSpPr txBox="1"/>
              <p:nvPr/>
            </p:nvSpPr>
            <p:spPr>
              <a:xfrm>
                <a:off x="2682" y="1516"/>
                <a:ext cx="365" cy="292"/>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grpSp>
      </p:grpSp>
      <p:grpSp>
        <p:nvGrpSpPr>
          <p:cNvPr id="12" name="Group 134"/>
          <p:cNvGrpSpPr/>
          <p:nvPr/>
        </p:nvGrpSpPr>
        <p:grpSpPr>
          <a:xfrm>
            <a:off x="4592638" y="1562100"/>
            <a:ext cx="1477962" cy="1612900"/>
            <a:chOff x="2893" y="984"/>
            <a:chExt cx="931" cy="1016"/>
          </a:xfrm>
        </p:grpSpPr>
        <p:grpSp>
          <p:nvGrpSpPr>
            <p:cNvPr id="101419" name="Group 44"/>
            <p:cNvGrpSpPr/>
            <p:nvPr/>
          </p:nvGrpSpPr>
          <p:grpSpPr>
            <a:xfrm>
              <a:off x="2893" y="1159"/>
              <a:ext cx="666" cy="822"/>
              <a:chOff x="6345" y="6276"/>
              <a:chExt cx="960" cy="1254"/>
            </a:xfrm>
          </p:grpSpPr>
          <p:sp>
            <p:nvSpPr>
              <p:cNvPr id="101420" name="Text Box 45"/>
              <p:cNvSpPr txBox="1"/>
              <p:nvPr/>
            </p:nvSpPr>
            <p:spPr>
              <a:xfrm>
                <a:off x="6345" y="6276"/>
                <a:ext cx="960" cy="125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p:txBody>
          </p:sp>
          <p:sp>
            <p:nvSpPr>
              <p:cNvPr id="101421" name="Line 46"/>
              <p:cNvSpPr/>
              <p:nvPr/>
            </p:nvSpPr>
            <p:spPr>
              <a:xfrm>
                <a:off x="6525" y="6747"/>
                <a:ext cx="540" cy="2"/>
              </a:xfrm>
              <a:prstGeom prst="line">
                <a:avLst/>
              </a:prstGeom>
              <a:ln w="9525" cap="flat" cmpd="sng">
                <a:solidFill>
                  <a:srgbClr val="000000"/>
                </a:solidFill>
                <a:prstDash val="solid"/>
                <a:round/>
                <a:headEnd type="none" w="med" len="med"/>
                <a:tailEnd type="triangle" w="sm" len="sm"/>
              </a:ln>
            </p:spPr>
          </p:sp>
        </p:grpSp>
        <p:grpSp>
          <p:nvGrpSpPr>
            <p:cNvPr id="101422" name="Group 128"/>
            <p:cNvGrpSpPr/>
            <p:nvPr/>
          </p:nvGrpSpPr>
          <p:grpSpPr>
            <a:xfrm>
              <a:off x="3443" y="984"/>
              <a:ext cx="381" cy="1016"/>
              <a:chOff x="3443" y="984"/>
              <a:chExt cx="381" cy="1016"/>
            </a:xfrm>
          </p:grpSpPr>
          <p:grpSp>
            <p:nvGrpSpPr>
              <p:cNvPr id="101423" name="Group 48"/>
              <p:cNvGrpSpPr/>
              <p:nvPr/>
            </p:nvGrpSpPr>
            <p:grpSpPr>
              <a:xfrm>
                <a:off x="3456" y="984"/>
                <a:ext cx="229" cy="905"/>
                <a:chOff x="4860" y="5496"/>
                <a:chExt cx="360" cy="1716"/>
              </a:xfrm>
            </p:grpSpPr>
            <p:sp>
              <p:nvSpPr>
                <p:cNvPr id="101424" name="Line 49"/>
                <p:cNvSpPr/>
                <p:nvPr/>
              </p:nvSpPr>
              <p:spPr>
                <a:xfrm>
                  <a:off x="4860" y="5496"/>
                  <a:ext cx="0" cy="1716"/>
                </a:xfrm>
                <a:prstGeom prst="line">
                  <a:avLst/>
                </a:prstGeom>
                <a:ln w="9525" cap="flat" cmpd="sng">
                  <a:solidFill>
                    <a:srgbClr val="000000"/>
                  </a:solidFill>
                  <a:prstDash val="solid"/>
                  <a:round/>
                  <a:headEnd type="none" w="med" len="med"/>
                  <a:tailEnd type="none" w="med" len="med"/>
                </a:ln>
              </p:spPr>
            </p:sp>
            <p:sp>
              <p:nvSpPr>
                <p:cNvPr id="101425" name="Line 50"/>
                <p:cNvSpPr/>
                <p:nvPr/>
              </p:nvSpPr>
              <p:spPr>
                <a:xfrm>
                  <a:off x="5220" y="5496"/>
                  <a:ext cx="0" cy="1716"/>
                </a:xfrm>
                <a:prstGeom prst="line">
                  <a:avLst/>
                </a:prstGeom>
                <a:ln w="9525" cap="flat" cmpd="sng">
                  <a:solidFill>
                    <a:srgbClr val="000000"/>
                  </a:solidFill>
                  <a:prstDash val="solid"/>
                  <a:round/>
                  <a:headEnd type="none" w="med" len="med"/>
                  <a:tailEnd type="none" w="med" len="med"/>
                </a:ln>
              </p:spPr>
            </p:sp>
            <p:sp>
              <p:nvSpPr>
                <p:cNvPr id="101426" name="Line 51"/>
                <p:cNvSpPr/>
                <p:nvPr/>
              </p:nvSpPr>
              <p:spPr>
                <a:xfrm>
                  <a:off x="4860" y="7212"/>
                  <a:ext cx="360" cy="0"/>
                </a:xfrm>
                <a:prstGeom prst="line">
                  <a:avLst/>
                </a:prstGeom>
                <a:ln w="9525" cap="flat" cmpd="sng">
                  <a:solidFill>
                    <a:srgbClr val="000000"/>
                  </a:solidFill>
                  <a:prstDash val="solid"/>
                  <a:round/>
                  <a:headEnd type="none" w="med" len="med"/>
                  <a:tailEnd type="none" w="med" len="med"/>
                </a:ln>
              </p:spPr>
            </p:sp>
            <p:sp>
              <p:nvSpPr>
                <p:cNvPr id="101427" name="Line 52"/>
                <p:cNvSpPr/>
                <p:nvPr/>
              </p:nvSpPr>
              <p:spPr>
                <a:xfrm>
                  <a:off x="4860" y="6900"/>
                  <a:ext cx="360" cy="0"/>
                </a:xfrm>
                <a:prstGeom prst="line">
                  <a:avLst/>
                </a:prstGeom>
                <a:ln w="9525" cap="flat" cmpd="sng">
                  <a:solidFill>
                    <a:srgbClr val="000000"/>
                  </a:solidFill>
                  <a:prstDash val="solid"/>
                  <a:round/>
                  <a:headEnd type="none" w="med" len="med"/>
                  <a:tailEnd type="none" w="med" len="med"/>
                </a:ln>
              </p:spPr>
            </p:sp>
            <p:sp>
              <p:nvSpPr>
                <p:cNvPr id="101428" name="Line 53"/>
                <p:cNvSpPr/>
                <p:nvPr/>
              </p:nvSpPr>
              <p:spPr>
                <a:xfrm>
                  <a:off x="4860" y="6588"/>
                  <a:ext cx="360" cy="0"/>
                </a:xfrm>
                <a:prstGeom prst="line">
                  <a:avLst/>
                </a:prstGeom>
                <a:ln w="9525" cap="flat" cmpd="sng">
                  <a:solidFill>
                    <a:srgbClr val="000000"/>
                  </a:solidFill>
                  <a:prstDash val="solid"/>
                  <a:round/>
                  <a:headEnd type="none" w="med" len="med"/>
                  <a:tailEnd type="none" w="med" len="med"/>
                </a:ln>
              </p:spPr>
            </p:sp>
            <p:sp>
              <p:nvSpPr>
                <p:cNvPr id="101429" name="Line 54"/>
                <p:cNvSpPr/>
                <p:nvPr/>
              </p:nvSpPr>
              <p:spPr>
                <a:xfrm>
                  <a:off x="4860" y="6276"/>
                  <a:ext cx="360" cy="0"/>
                </a:xfrm>
                <a:prstGeom prst="line">
                  <a:avLst/>
                </a:prstGeom>
                <a:ln w="9525" cap="flat" cmpd="sng">
                  <a:solidFill>
                    <a:srgbClr val="000000"/>
                  </a:solidFill>
                  <a:prstDash val="solid"/>
                  <a:round/>
                  <a:headEnd type="none" w="med" len="med"/>
                  <a:tailEnd type="none" w="med" len="med"/>
                </a:ln>
              </p:spPr>
            </p:sp>
          </p:grpSp>
          <p:sp>
            <p:nvSpPr>
              <p:cNvPr id="101430" name="Text Box 55"/>
              <p:cNvSpPr txBox="1"/>
              <p:nvPr/>
            </p:nvSpPr>
            <p:spPr>
              <a:xfrm>
                <a:off x="3451" y="1707"/>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sp>
            <p:nvSpPr>
              <p:cNvPr id="101431" name="Text Box 56"/>
              <p:cNvSpPr txBox="1"/>
              <p:nvPr/>
            </p:nvSpPr>
            <p:spPr>
              <a:xfrm>
                <a:off x="3443" y="1516"/>
                <a:ext cx="365" cy="292"/>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101432" name="Text Box 57"/>
              <p:cNvSpPr txBox="1"/>
              <p:nvPr/>
            </p:nvSpPr>
            <p:spPr>
              <a:xfrm>
                <a:off x="3459" y="1327"/>
                <a:ext cx="365" cy="29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a</a:t>
                </a:r>
                <a:endParaRPr lang="en-US" altLang="zh-CN" sz="2000" dirty="0">
                  <a:latin typeface="Times New Roman" panose="02020603050405020304" pitchFamily="18" charset="0"/>
                </a:endParaRPr>
              </a:p>
            </p:txBody>
          </p:sp>
        </p:grpSp>
      </p:grpSp>
      <p:grpSp>
        <p:nvGrpSpPr>
          <p:cNvPr id="16" name="Group 135"/>
          <p:cNvGrpSpPr/>
          <p:nvPr/>
        </p:nvGrpSpPr>
        <p:grpSpPr>
          <a:xfrm>
            <a:off x="5829300" y="1562100"/>
            <a:ext cx="1752600" cy="1600200"/>
            <a:chOff x="3672" y="984"/>
            <a:chExt cx="1104" cy="1008"/>
          </a:xfrm>
        </p:grpSpPr>
        <p:sp>
          <p:nvSpPr>
            <p:cNvPr id="101434" name="Text Box 59"/>
            <p:cNvSpPr txBox="1"/>
            <p:nvPr/>
          </p:nvSpPr>
          <p:spPr>
            <a:xfrm>
              <a:off x="3672" y="1153"/>
              <a:ext cx="865" cy="838"/>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a</a:t>
              </a:r>
              <a:r>
                <a:rPr lang="zh-CN" altLang="en-US" sz="2000" b="1" dirty="0">
                  <a:solidFill>
                    <a:schemeClr val="folHlink"/>
                  </a:solidFill>
                  <a:latin typeface="Times New Roman" panose="02020603050405020304" pitchFamily="18" charset="0"/>
                </a:rPr>
                <a:t>出栈</a:t>
              </a:r>
              <a:endParaRPr lang="zh-CN" altLang="en-US" sz="2000" b="1" dirty="0">
                <a:solidFill>
                  <a:schemeClr val="folHlink"/>
                </a:solidFill>
                <a:latin typeface="Times New Roman" panose="02020603050405020304" pitchFamily="18" charset="0"/>
              </a:endParaRPr>
            </a:p>
          </p:txBody>
        </p:sp>
        <p:sp>
          <p:nvSpPr>
            <p:cNvPr id="101435" name="Line 60"/>
            <p:cNvSpPr/>
            <p:nvPr/>
          </p:nvSpPr>
          <p:spPr>
            <a:xfrm>
              <a:off x="3758" y="1468"/>
              <a:ext cx="486" cy="1"/>
            </a:xfrm>
            <a:prstGeom prst="line">
              <a:avLst/>
            </a:prstGeom>
            <a:ln w="9525" cap="flat" cmpd="sng">
              <a:solidFill>
                <a:srgbClr val="000000"/>
              </a:solidFill>
              <a:prstDash val="solid"/>
              <a:round/>
              <a:headEnd type="none" w="med" len="med"/>
              <a:tailEnd type="triangle" w="sm" len="sm"/>
            </a:ln>
          </p:spPr>
        </p:sp>
        <p:grpSp>
          <p:nvGrpSpPr>
            <p:cNvPr id="101436" name="Group 129"/>
            <p:cNvGrpSpPr/>
            <p:nvPr/>
          </p:nvGrpSpPr>
          <p:grpSpPr>
            <a:xfrm>
              <a:off x="4377" y="984"/>
              <a:ext cx="399" cy="1008"/>
              <a:chOff x="4377" y="984"/>
              <a:chExt cx="399" cy="1008"/>
            </a:xfrm>
          </p:grpSpPr>
          <p:sp>
            <p:nvSpPr>
              <p:cNvPr id="101437" name="Line 62"/>
              <p:cNvSpPr/>
              <p:nvPr/>
            </p:nvSpPr>
            <p:spPr>
              <a:xfrm>
                <a:off x="4408" y="984"/>
                <a:ext cx="0" cy="905"/>
              </a:xfrm>
              <a:prstGeom prst="line">
                <a:avLst/>
              </a:prstGeom>
              <a:ln w="9525" cap="flat" cmpd="sng">
                <a:solidFill>
                  <a:srgbClr val="000000"/>
                </a:solidFill>
                <a:prstDash val="solid"/>
                <a:round/>
                <a:headEnd type="none" w="med" len="med"/>
                <a:tailEnd type="none" w="med" len="med"/>
              </a:ln>
            </p:spPr>
          </p:sp>
          <p:sp>
            <p:nvSpPr>
              <p:cNvPr id="101438" name="Line 63"/>
              <p:cNvSpPr/>
              <p:nvPr/>
            </p:nvSpPr>
            <p:spPr>
              <a:xfrm>
                <a:off x="4637" y="984"/>
                <a:ext cx="0" cy="905"/>
              </a:xfrm>
              <a:prstGeom prst="line">
                <a:avLst/>
              </a:prstGeom>
              <a:ln w="9525" cap="flat" cmpd="sng">
                <a:solidFill>
                  <a:srgbClr val="000000"/>
                </a:solidFill>
                <a:prstDash val="solid"/>
                <a:round/>
                <a:headEnd type="none" w="med" len="med"/>
                <a:tailEnd type="none" w="med" len="med"/>
              </a:ln>
            </p:spPr>
          </p:sp>
          <p:sp>
            <p:nvSpPr>
              <p:cNvPr id="101439" name="Line 64"/>
              <p:cNvSpPr/>
              <p:nvPr/>
            </p:nvSpPr>
            <p:spPr>
              <a:xfrm>
                <a:off x="4408" y="1889"/>
                <a:ext cx="229" cy="0"/>
              </a:xfrm>
              <a:prstGeom prst="line">
                <a:avLst/>
              </a:prstGeom>
              <a:ln w="9525" cap="flat" cmpd="sng">
                <a:solidFill>
                  <a:srgbClr val="000000"/>
                </a:solidFill>
                <a:prstDash val="solid"/>
                <a:round/>
                <a:headEnd type="none" w="med" len="med"/>
                <a:tailEnd type="none" w="med" len="med"/>
              </a:ln>
            </p:spPr>
          </p:sp>
          <p:sp>
            <p:nvSpPr>
              <p:cNvPr id="101440" name="Line 65"/>
              <p:cNvSpPr/>
              <p:nvPr/>
            </p:nvSpPr>
            <p:spPr>
              <a:xfrm>
                <a:off x="4408" y="1724"/>
                <a:ext cx="229" cy="0"/>
              </a:xfrm>
              <a:prstGeom prst="line">
                <a:avLst/>
              </a:prstGeom>
              <a:ln w="9525" cap="flat" cmpd="sng">
                <a:solidFill>
                  <a:srgbClr val="000000"/>
                </a:solidFill>
                <a:prstDash val="solid"/>
                <a:round/>
                <a:headEnd type="none" w="med" len="med"/>
                <a:tailEnd type="none" w="med" len="med"/>
              </a:ln>
            </p:spPr>
          </p:sp>
          <p:sp>
            <p:nvSpPr>
              <p:cNvPr id="101441" name="Line 66"/>
              <p:cNvSpPr/>
              <p:nvPr/>
            </p:nvSpPr>
            <p:spPr>
              <a:xfrm>
                <a:off x="4408" y="1560"/>
                <a:ext cx="229" cy="0"/>
              </a:xfrm>
              <a:prstGeom prst="line">
                <a:avLst/>
              </a:prstGeom>
              <a:ln w="9525" cap="flat" cmpd="sng">
                <a:solidFill>
                  <a:srgbClr val="000000"/>
                </a:solidFill>
                <a:prstDash val="solid"/>
                <a:round/>
                <a:headEnd type="none" w="med" len="med"/>
                <a:tailEnd type="none" w="med" len="med"/>
              </a:ln>
            </p:spPr>
          </p:sp>
          <p:sp>
            <p:nvSpPr>
              <p:cNvPr id="101442" name="Text Box 67"/>
              <p:cNvSpPr txBox="1"/>
              <p:nvPr/>
            </p:nvSpPr>
            <p:spPr>
              <a:xfrm>
                <a:off x="4411" y="1699"/>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sp>
            <p:nvSpPr>
              <p:cNvPr id="101443" name="Text Box 68"/>
              <p:cNvSpPr txBox="1"/>
              <p:nvPr/>
            </p:nvSpPr>
            <p:spPr>
              <a:xfrm>
                <a:off x="4377" y="1492"/>
                <a:ext cx="365" cy="292"/>
              </a:xfrm>
              <a:prstGeom prst="rect">
                <a:avLst/>
              </a:prstGeom>
              <a:noFill/>
              <a:ln w="9525">
                <a:noFill/>
              </a:ln>
            </p:spPr>
            <p:txBody>
              <a:bodyPr anchor="t" anchorCtr="0"/>
              <a:p>
                <a:pPr algn="just" eaLnBrk="0" hangingPunct="0">
                  <a:buFont typeface="Arial" panose="020B0604020202020204" pitchFamily="34" charset="0"/>
                </a:pP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grpSp>
      </p:grpSp>
      <p:grpSp>
        <p:nvGrpSpPr>
          <p:cNvPr id="18" name="Group 136"/>
          <p:cNvGrpSpPr/>
          <p:nvPr/>
        </p:nvGrpSpPr>
        <p:grpSpPr>
          <a:xfrm>
            <a:off x="7297738" y="1562100"/>
            <a:ext cx="1871662" cy="1604963"/>
            <a:chOff x="4597" y="984"/>
            <a:chExt cx="1179" cy="1011"/>
          </a:xfrm>
        </p:grpSpPr>
        <p:grpSp>
          <p:nvGrpSpPr>
            <p:cNvPr id="101445" name="Group 69"/>
            <p:cNvGrpSpPr/>
            <p:nvPr/>
          </p:nvGrpSpPr>
          <p:grpSpPr>
            <a:xfrm>
              <a:off x="4597" y="1157"/>
              <a:ext cx="916" cy="838"/>
              <a:chOff x="8580" y="6276"/>
              <a:chExt cx="1320" cy="1254"/>
            </a:xfrm>
          </p:grpSpPr>
          <p:sp>
            <p:nvSpPr>
              <p:cNvPr id="101446" name="Text Box 70"/>
              <p:cNvSpPr txBox="1"/>
              <p:nvPr/>
            </p:nvSpPr>
            <p:spPr>
              <a:xfrm>
                <a:off x="8580" y="6276"/>
                <a:ext cx="1320" cy="125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sz="1400" b="1" dirty="0">
                    <a:solidFill>
                      <a:schemeClr val="folHlink"/>
                    </a:solidFill>
                    <a:latin typeface="Times New Roman" panose="02020603050405020304" pitchFamily="18" charset="0"/>
                  </a:rPr>
                  <a:t>×</a:t>
                </a:r>
                <a:r>
                  <a:rPr lang="zh-CN" altLang="en-US" sz="2000" b="1" dirty="0">
                    <a:solidFill>
                      <a:schemeClr val="folHlink"/>
                    </a:solidFill>
                    <a:latin typeface="Times New Roman" panose="02020603050405020304" pitchFamily="18" charset="0"/>
                  </a:rPr>
                  <a:t>出栈</a:t>
                </a:r>
                <a:endParaRPr lang="zh-CN" altLang="en-US" sz="2000" b="1" dirty="0">
                  <a:solidFill>
                    <a:schemeClr val="folHlink"/>
                  </a:solidFill>
                  <a:latin typeface="Times New Roman" panose="02020603050405020304" pitchFamily="18" charset="0"/>
                </a:endParaRPr>
              </a:p>
            </p:txBody>
          </p:sp>
          <p:sp>
            <p:nvSpPr>
              <p:cNvPr id="101447" name="Line 71"/>
              <p:cNvSpPr/>
              <p:nvPr/>
            </p:nvSpPr>
            <p:spPr>
              <a:xfrm>
                <a:off x="8760" y="6747"/>
                <a:ext cx="641" cy="2"/>
              </a:xfrm>
              <a:prstGeom prst="line">
                <a:avLst/>
              </a:prstGeom>
              <a:ln w="9525" cap="flat" cmpd="sng">
                <a:solidFill>
                  <a:srgbClr val="000000"/>
                </a:solidFill>
                <a:prstDash val="solid"/>
                <a:round/>
                <a:headEnd type="none" w="med" len="med"/>
                <a:tailEnd type="triangle" w="sm" len="sm"/>
              </a:ln>
            </p:spPr>
          </p:sp>
        </p:grpSp>
        <p:grpSp>
          <p:nvGrpSpPr>
            <p:cNvPr id="101448" name="Group 130"/>
            <p:cNvGrpSpPr/>
            <p:nvPr/>
          </p:nvGrpSpPr>
          <p:grpSpPr>
            <a:xfrm>
              <a:off x="5416" y="984"/>
              <a:ext cx="229" cy="905"/>
              <a:chOff x="5416" y="984"/>
              <a:chExt cx="229" cy="905"/>
            </a:xfrm>
          </p:grpSpPr>
          <p:sp>
            <p:nvSpPr>
              <p:cNvPr id="101449" name="Line 73"/>
              <p:cNvSpPr/>
              <p:nvPr/>
            </p:nvSpPr>
            <p:spPr>
              <a:xfrm>
                <a:off x="5416" y="984"/>
                <a:ext cx="0" cy="905"/>
              </a:xfrm>
              <a:prstGeom prst="line">
                <a:avLst/>
              </a:prstGeom>
              <a:ln w="9525" cap="flat" cmpd="sng">
                <a:solidFill>
                  <a:srgbClr val="000000"/>
                </a:solidFill>
                <a:prstDash val="solid"/>
                <a:round/>
                <a:headEnd type="none" w="med" len="med"/>
                <a:tailEnd type="none" w="med" len="med"/>
              </a:ln>
            </p:spPr>
          </p:sp>
          <p:sp>
            <p:nvSpPr>
              <p:cNvPr id="101450" name="Line 74"/>
              <p:cNvSpPr/>
              <p:nvPr/>
            </p:nvSpPr>
            <p:spPr>
              <a:xfrm>
                <a:off x="5645" y="984"/>
                <a:ext cx="0" cy="905"/>
              </a:xfrm>
              <a:prstGeom prst="line">
                <a:avLst/>
              </a:prstGeom>
              <a:ln w="9525" cap="flat" cmpd="sng">
                <a:solidFill>
                  <a:srgbClr val="000000"/>
                </a:solidFill>
                <a:prstDash val="solid"/>
                <a:round/>
                <a:headEnd type="none" w="med" len="med"/>
                <a:tailEnd type="none" w="med" len="med"/>
              </a:ln>
            </p:spPr>
          </p:sp>
          <p:sp>
            <p:nvSpPr>
              <p:cNvPr id="101451" name="Line 75"/>
              <p:cNvSpPr/>
              <p:nvPr/>
            </p:nvSpPr>
            <p:spPr>
              <a:xfrm>
                <a:off x="5416" y="1889"/>
                <a:ext cx="229" cy="0"/>
              </a:xfrm>
              <a:prstGeom prst="line">
                <a:avLst/>
              </a:prstGeom>
              <a:ln w="9525" cap="flat" cmpd="sng">
                <a:solidFill>
                  <a:srgbClr val="000000"/>
                </a:solidFill>
                <a:prstDash val="solid"/>
                <a:round/>
                <a:headEnd type="none" w="med" len="med"/>
                <a:tailEnd type="none" w="med" len="med"/>
              </a:ln>
            </p:spPr>
          </p:sp>
          <p:sp>
            <p:nvSpPr>
              <p:cNvPr id="101452" name="Line 76"/>
              <p:cNvSpPr/>
              <p:nvPr/>
            </p:nvSpPr>
            <p:spPr>
              <a:xfrm>
                <a:off x="5416" y="1724"/>
                <a:ext cx="229" cy="0"/>
              </a:xfrm>
              <a:prstGeom prst="line">
                <a:avLst/>
              </a:prstGeom>
              <a:ln w="9525" cap="flat" cmpd="sng">
                <a:solidFill>
                  <a:srgbClr val="000000"/>
                </a:solidFill>
                <a:prstDash val="solid"/>
                <a:round/>
                <a:headEnd type="none" w="med" len="med"/>
                <a:tailEnd type="none" w="med" len="med"/>
              </a:ln>
            </p:spPr>
          </p:sp>
        </p:grpSp>
        <p:sp>
          <p:nvSpPr>
            <p:cNvPr id="101453" name="Text Box 77"/>
            <p:cNvSpPr txBox="1"/>
            <p:nvPr/>
          </p:nvSpPr>
          <p:spPr>
            <a:xfrm>
              <a:off x="5411" y="1700"/>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grpSp>
      <p:grpSp>
        <p:nvGrpSpPr>
          <p:cNvPr id="21" name="Group 137"/>
          <p:cNvGrpSpPr/>
          <p:nvPr/>
        </p:nvGrpSpPr>
        <p:grpSpPr>
          <a:xfrm>
            <a:off x="152400" y="3686175"/>
            <a:ext cx="1522413" cy="1584325"/>
            <a:chOff x="144" y="2322"/>
            <a:chExt cx="959" cy="998"/>
          </a:xfrm>
        </p:grpSpPr>
        <p:grpSp>
          <p:nvGrpSpPr>
            <p:cNvPr id="101455" name="Group 131"/>
            <p:cNvGrpSpPr/>
            <p:nvPr/>
          </p:nvGrpSpPr>
          <p:grpSpPr>
            <a:xfrm>
              <a:off x="720" y="2322"/>
              <a:ext cx="365" cy="998"/>
              <a:chOff x="720" y="2322"/>
              <a:chExt cx="365" cy="998"/>
            </a:xfrm>
          </p:grpSpPr>
          <p:sp>
            <p:nvSpPr>
              <p:cNvPr id="101456" name="Line 79"/>
              <p:cNvSpPr/>
              <p:nvPr/>
            </p:nvSpPr>
            <p:spPr>
              <a:xfrm>
                <a:off x="727" y="2322"/>
                <a:ext cx="0" cy="904"/>
              </a:xfrm>
              <a:prstGeom prst="line">
                <a:avLst/>
              </a:prstGeom>
              <a:ln w="9525" cap="flat" cmpd="sng">
                <a:solidFill>
                  <a:srgbClr val="000000"/>
                </a:solidFill>
                <a:prstDash val="solid"/>
                <a:round/>
                <a:headEnd type="none" w="med" len="med"/>
                <a:tailEnd type="none" w="med" len="med"/>
              </a:ln>
            </p:spPr>
          </p:sp>
          <p:sp>
            <p:nvSpPr>
              <p:cNvPr id="101457" name="Line 80"/>
              <p:cNvSpPr/>
              <p:nvPr/>
            </p:nvSpPr>
            <p:spPr>
              <a:xfrm>
                <a:off x="956" y="2322"/>
                <a:ext cx="0" cy="904"/>
              </a:xfrm>
              <a:prstGeom prst="line">
                <a:avLst/>
              </a:prstGeom>
              <a:ln w="9525" cap="flat" cmpd="sng">
                <a:solidFill>
                  <a:srgbClr val="000000"/>
                </a:solidFill>
                <a:prstDash val="solid"/>
                <a:round/>
                <a:headEnd type="none" w="med" len="med"/>
                <a:tailEnd type="none" w="med" len="med"/>
              </a:ln>
            </p:spPr>
          </p:sp>
          <p:sp>
            <p:nvSpPr>
              <p:cNvPr id="101458" name="Line 81"/>
              <p:cNvSpPr/>
              <p:nvPr/>
            </p:nvSpPr>
            <p:spPr>
              <a:xfrm>
                <a:off x="727" y="3226"/>
                <a:ext cx="229" cy="0"/>
              </a:xfrm>
              <a:prstGeom prst="line">
                <a:avLst/>
              </a:prstGeom>
              <a:ln w="9525" cap="flat" cmpd="sng">
                <a:solidFill>
                  <a:srgbClr val="000000"/>
                </a:solidFill>
                <a:prstDash val="solid"/>
                <a:round/>
                <a:headEnd type="none" w="med" len="med"/>
                <a:tailEnd type="none" w="med" len="med"/>
              </a:ln>
            </p:spPr>
          </p:sp>
          <p:sp>
            <p:nvSpPr>
              <p:cNvPr id="101459" name="Line 82"/>
              <p:cNvSpPr/>
              <p:nvPr/>
            </p:nvSpPr>
            <p:spPr>
              <a:xfrm>
                <a:off x="727" y="3062"/>
                <a:ext cx="229" cy="0"/>
              </a:xfrm>
              <a:prstGeom prst="line">
                <a:avLst/>
              </a:prstGeom>
              <a:ln w="9525" cap="flat" cmpd="sng">
                <a:solidFill>
                  <a:srgbClr val="000000"/>
                </a:solidFill>
                <a:prstDash val="solid"/>
                <a:round/>
                <a:headEnd type="none" w="med" len="med"/>
                <a:tailEnd type="none" w="med" len="med"/>
              </a:ln>
            </p:spPr>
          </p:sp>
          <p:sp>
            <p:nvSpPr>
              <p:cNvPr id="101460" name="Line 83"/>
              <p:cNvSpPr/>
              <p:nvPr/>
            </p:nvSpPr>
            <p:spPr>
              <a:xfrm>
                <a:off x="727" y="2897"/>
                <a:ext cx="229" cy="0"/>
              </a:xfrm>
              <a:prstGeom prst="line">
                <a:avLst/>
              </a:prstGeom>
              <a:ln w="9525" cap="flat" cmpd="sng">
                <a:solidFill>
                  <a:srgbClr val="000000"/>
                </a:solidFill>
                <a:prstDash val="solid"/>
                <a:round/>
                <a:headEnd type="none" w="med" len="med"/>
                <a:tailEnd type="none" w="med" len="med"/>
              </a:ln>
            </p:spPr>
          </p:sp>
          <p:sp>
            <p:nvSpPr>
              <p:cNvPr id="101461" name="Text Box 84"/>
              <p:cNvSpPr txBox="1"/>
              <p:nvPr/>
            </p:nvSpPr>
            <p:spPr>
              <a:xfrm>
                <a:off x="720" y="3027"/>
                <a:ext cx="365"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grpSp>
        <p:sp>
          <p:nvSpPr>
            <p:cNvPr id="101462" name="Text Box 85"/>
            <p:cNvSpPr txBox="1"/>
            <p:nvPr/>
          </p:nvSpPr>
          <p:spPr>
            <a:xfrm>
              <a:off x="738" y="2837"/>
              <a:ext cx="365" cy="29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p:txBody>
        </p:sp>
        <p:grpSp>
          <p:nvGrpSpPr>
            <p:cNvPr id="101463" name="Group 86"/>
            <p:cNvGrpSpPr/>
            <p:nvPr/>
          </p:nvGrpSpPr>
          <p:grpSpPr>
            <a:xfrm>
              <a:off x="144" y="2655"/>
              <a:ext cx="750" cy="417"/>
              <a:chOff x="4860" y="7992"/>
              <a:chExt cx="1080" cy="624"/>
            </a:xfrm>
          </p:grpSpPr>
          <p:sp>
            <p:nvSpPr>
              <p:cNvPr id="101464" name="Text Box 87"/>
              <p:cNvSpPr txBox="1"/>
              <p:nvPr/>
            </p:nvSpPr>
            <p:spPr>
              <a:xfrm>
                <a:off x="4860" y="7992"/>
                <a:ext cx="1080" cy="62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”b”</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p:txBody>
          </p:sp>
          <p:sp>
            <p:nvSpPr>
              <p:cNvPr id="101465" name="Line 88"/>
              <p:cNvSpPr/>
              <p:nvPr/>
            </p:nvSpPr>
            <p:spPr>
              <a:xfrm>
                <a:off x="5040" y="8463"/>
                <a:ext cx="540" cy="0"/>
              </a:xfrm>
              <a:prstGeom prst="line">
                <a:avLst/>
              </a:prstGeom>
              <a:ln w="9525" cap="flat" cmpd="sng">
                <a:solidFill>
                  <a:srgbClr val="000000"/>
                </a:solidFill>
                <a:prstDash val="solid"/>
                <a:round/>
                <a:headEnd type="none" w="med" len="med"/>
                <a:tailEnd type="triangle" w="sm" len="sm"/>
              </a:ln>
            </p:spPr>
          </p:sp>
        </p:grpSp>
      </p:grpSp>
      <p:grpSp>
        <p:nvGrpSpPr>
          <p:cNvPr id="24" name="Group 138"/>
          <p:cNvGrpSpPr/>
          <p:nvPr/>
        </p:nvGrpSpPr>
        <p:grpSpPr>
          <a:xfrm>
            <a:off x="1498600" y="3670300"/>
            <a:ext cx="1830388" cy="1644650"/>
            <a:chOff x="944" y="2312"/>
            <a:chExt cx="1153" cy="1036"/>
          </a:xfrm>
        </p:grpSpPr>
        <p:sp>
          <p:nvSpPr>
            <p:cNvPr id="101467" name="Line 89"/>
            <p:cNvSpPr/>
            <p:nvPr/>
          </p:nvSpPr>
          <p:spPr>
            <a:xfrm>
              <a:off x="1732" y="2312"/>
              <a:ext cx="0" cy="904"/>
            </a:xfrm>
            <a:prstGeom prst="line">
              <a:avLst/>
            </a:prstGeom>
            <a:ln w="9525" cap="flat" cmpd="sng">
              <a:solidFill>
                <a:srgbClr val="000000"/>
              </a:solidFill>
              <a:prstDash val="solid"/>
              <a:round/>
              <a:headEnd type="none" w="med" len="med"/>
              <a:tailEnd type="none" w="med" len="med"/>
            </a:ln>
          </p:spPr>
        </p:sp>
        <p:sp>
          <p:nvSpPr>
            <p:cNvPr id="101468" name="Line 90"/>
            <p:cNvSpPr/>
            <p:nvPr/>
          </p:nvSpPr>
          <p:spPr>
            <a:xfrm>
              <a:off x="1961" y="2312"/>
              <a:ext cx="0" cy="904"/>
            </a:xfrm>
            <a:prstGeom prst="line">
              <a:avLst/>
            </a:prstGeom>
            <a:ln w="9525" cap="flat" cmpd="sng">
              <a:solidFill>
                <a:srgbClr val="000000"/>
              </a:solidFill>
              <a:prstDash val="solid"/>
              <a:round/>
              <a:headEnd type="none" w="med" len="med"/>
              <a:tailEnd type="none" w="med" len="med"/>
            </a:ln>
          </p:spPr>
        </p:sp>
        <p:sp>
          <p:nvSpPr>
            <p:cNvPr id="101469" name="Line 91"/>
            <p:cNvSpPr/>
            <p:nvPr/>
          </p:nvSpPr>
          <p:spPr>
            <a:xfrm>
              <a:off x="1736" y="3216"/>
              <a:ext cx="229" cy="0"/>
            </a:xfrm>
            <a:prstGeom prst="line">
              <a:avLst/>
            </a:prstGeom>
            <a:ln w="9525" cap="flat" cmpd="sng">
              <a:solidFill>
                <a:srgbClr val="000000"/>
              </a:solidFill>
              <a:prstDash val="solid"/>
              <a:round/>
              <a:headEnd type="none" w="med" len="med"/>
              <a:tailEnd type="none" w="med" len="med"/>
            </a:ln>
          </p:spPr>
        </p:sp>
        <p:sp>
          <p:nvSpPr>
            <p:cNvPr id="101470" name="Line 92"/>
            <p:cNvSpPr/>
            <p:nvPr/>
          </p:nvSpPr>
          <p:spPr>
            <a:xfrm>
              <a:off x="1732" y="3052"/>
              <a:ext cx="229" cy="0"/>
            </a:xfrm>
            <a:prstGeom prst="line">
              <a:avLst/>
            </a:prstGeom>
            <a:ln w="9525" cap="flat" cmpd="sng">
              <a:solidFill>
                <a:srgbClr val="000000"/>
              </a:solidFill>
              <a:prstDash val="solid"/>
              <a:round/>
              <a:headEnd type="none" w="med" len="med"/>
              <a:tailEnd type="none" w="med" len="med"/>
            </a:ln>
          </p:spPr>
        </p:sp>
        <p:sp>
          <p:nvSpPr>
            <p:cNvPr id="101471" name="Text Box 93"/>
            <p:cNvSpPr txBox="1"/>
            <p:nvPr/>
          </p:nvSpPr>
          <p:spPr>
            <a:xfrm>
              <a:off x="1733" y="3019"/>
              <a:ext cx="364" cy="293"/>
            </a:xfrm>
            <a:prstGeom prst="rect">
              <a:avLst/>
            </a:prstGeom>
            <a:noFill/>
            <a:ln w="9525">
              <a:noFill/>
            </a:ln>
          </p:spPr>
          <p:txBody>
            <a:bodyPr anchor="t" anchorCtr="0"/>
            <a:p>
              <a:pPr algn="just" eaLnBrk="0" hangingPunct="0">
                <a:buFont typeface="Arial" panose="020B0604020202020204" pitchFamily="34" charset="0"/>
              </a:pP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p:txBody>
        </p:sp>
        <p:grpSp>
          <p:nvGrpSpPr>
            <p:cNvPr id="101472" name="Group 94"/>
            <p:cNvGrpSpPr/>
            <p:nvPr/>
          </p:nvGrpSpPr>
          <p:grpSpPr>
            <a:xfrm>
              <a:off x="944" y="2510"/>
              <a:ext cx="865" cy="838"/>
              <a:chOff x="7215" y="6276"/>
              <a:chExt cx="1245" cy="1254"/>
            </a:xfrm>
          </p:grpSpPr>
          <p:sp>
            <p:nvSpPr>
              <p:cNvPr id="101473" name="Text Box 95"/>
              <p:cNvSpPr txBox="1"/>
              <p:nvPr/>
            </p:nvSpPr>
            <p:spPr>
              <a:xfrm>
                <a:off x="7215" y="6276"/>
                <a:ext cx="1245" cy="125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b</a:t>
                </a:r>
                <a:r>
                  <a:rPr lang="zh-CN" altLang="en-US" sz="2000" b="1" dirty="0">
                    <a:solidFill>
                      <a:schemeClr val="folHlink"/>
                    </a:solidFill>
                    <a:latin typeface="Times New Roman" panose="02020603050405020304" pitchFamily="18" charset="0"/>
                  </a:rPr>
                  <a:t>出栈</a:t>
                </a:r>
                <a:endParaRPr lang="zh-CN" altLang="en-US" sz="2000" b="1" dirty="0">
                  <a:solidFill>
                    <a:schemeClr val="folHlink"/>
                  </a:solidFill>
                  <a:latin typeface="Times New Roman" panose="02020603050405020304" pitchFamily="18" charset="0"/>
                </a:endParaRPr>
              </a:p>
            </p:txBody>
          </p:sp>
          <p:sp>
            <p:nvSpPr>
              <p:cNvPr id="101474" name="Line 96"/>
              <p:cNvSpPr/>
              <p:nvPr/>
            </p:nvSpPr>
            <p:spPr>
              <a:xfrm>
                <a:off x="7395" y="6747"/>
                <a:ext cx="700" cy="2"/>
              </a:xfrm>
              <a:prstGeom prst="line">
                <a:avLst/>
              </a:prstGeom>
              <a:ln w="9525" cap="flat" cmpd="sng">
                <a:solidFill>
                  <a:srgbClr val="000000"/>
                </a:solidFill>
                <a:prstDash val="solid"/>
                <a:round/>
                <a:headEnd type="none" w="med" len="med"/>
                <a:tailEnd type="triangle" w="sm" len="sm"/>
              </a:ln>
            </p:spPr>
          </p:sp>
        </p:grpSp>
      </p:grpSp>
      <p:grpSp>
        <p:nvGrpSpPr>
          <p:cNvPr id="26" name="Group 139"/>
          <p:cNvGrpSpPr/>
          <p:nvPr/>
        </p:nvGrpSpPr>
        <p:grpSpPr>
          <a:xfrm>
            <a:off x="3109913" y="3670300"/>
            <a:ext cx="1614487" cy="1644650"/>
            <a:chOff x="1959" y="2312"/>
            <a:chExt cx="1017" cy="1036"/>
          </a:xfrm>
        </p:grpSpPr>
        <p:grpSp>
          <p:nvGrpSpPr>
            <p:cNvPr id="101476" name="Group 97"/>
            <p:cNvGrpSpPr/>
            <p:nvPr/>
          </p:nvGrpSpPr>
          <p:grpSpPr>
            <a:xfrm>
              <a:off x="1959" y="2510"/>
              <a:ext cx="865" cy="838"/>
              <a:chOff x="7215" y="6276"/>
              <a:chExt cx="1245" cy="1254"/>
            </a:xfrm>
          </p:grpSpPr>
          <p:sp>
            <p:nvSpPr>
              <p:cNvPr id="101477" name="Text Box 98"/>
              <p:cNvSpPr txBox="1"/>
              <p:nvPr/>
            </p:nvSpPr>
            <p:spPr>
              <a:xfrm>
                <a:off x="7215" y="6276"/>
                <a:ext cx="1245" cy="125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zh-CN" altLang="en-US" sz="1400" b="1" dirty="0">
                    <a:solidFill>
                      <a:schemeClr val="folHlink"/>
                    </a:solidFill>
                    <a:latin typeface="Times New Roman" panose="02020603050405020304" pitchFamily="18" charset="0"/>
                  </a:rPr>
                  <a:t>－</a:t>
                </a:r>
                <a:r>
                  <a:rPr lang="zh-CN" altLang="en-US" sz="2000" b="1" dirty="0">
                    <a:solidFill>
                      <a:schemeClr val="folHlink"/>
                    </a:solidFill>
                    <a:latin typeface="Times New Roman" panose="02020603050405020304" pitchFamily="18" charset="0"/>
                  </a:rPr>
                  <a:t>出栈</a:t>
                </a:r>
                <a:endParaRPr lang="zh-CN" altLang="en-US" sz="2000" b="1" dirty="0">
                  <a:solidFill>
                    <a:schemeClr val="folHlink"/>
                  </a:solidFill>
                  <a:latin typeface="Times New Roman" panose="02020603050405020304" pitchFamily="18" charset="0"/>
                </a:endParaRPr>
              </a:p>
            </p:txBody>
          </p:sp>
          <p:sp>
            <p:nvSpPr>
              <p:cNvPr id="101478" name="Line 99"/>
              <p:cNvSpPr/>
              <p:nvPr/>
            </p:nvSpPr>
            <p:spPr>
              <a:xfrm>
                <a:off x="7395" y="6747"/>
                <a:ext cx="700" cy="2"/>
              </a:xfrm>
              <a:prstGeom prst="line">
                <a:avLst/>
              </a:prstGeom>
              <a:ln w="9525" cap="flat" cmpd="sng">
                <a:solidFill>
                  <a:srgbClr val="000000"/>
                </a:solidFill>
                <a:prstDash val="solid"/>
                <a:round/>
                <a:headEnd type="none" w="med" len="med"/>
                <a:tailEnd type="triangle" w="sm" len="sm"/>
              </a:ln>
            </p:spPr>
          </p:sp>
        </p:grpSp>
        <p:grpSp>
          <p:nvGrpSpPr>
            <p:cNvPr id="101479" name="Group 123"/>
            <p:cNvGrpSpPr/>
            <p:nvPr/>
          </p:nvGrpSpPr>
          <p:grpSpPr>
            <a:xfrm>
              <a:off x="2747" y="2312"/>
              <a:ext cx="229" cy="904"/>
              <a:chOff x="2581" y="2312"/>
              <a:chExt cx="229" cy="904"/>
            </a:xfrm>
          </p:grpSpPr>
          <p:sp>
            <p:nvSpPr>
              <p:cNvPr id="101480" name="Line 100"/>
              <p:cNvSpPr/>
              <p:nvPr/>
            </p:nvSpPr>
            <p:spPr>
              <a:xfrm>
                <a:off x="2581" y="2312"/>
                <a:ext cx="0" cy="904"/>
              </a:xfrm>
              <a:prstGeom prst="line">
                <a:avLst/>
              </a:prstGeom>
              <a:ln w="9525" cap="flat" cmpd="sng">
                <a:solidFill>
                  <a:srgbClr val="000000"/>
                </a:solidFill>
                <a:prstDash val="solid"/>
                <a:round/>
                <a:headEnd type="none" w="med" len="med"/>
                <a:tailEnd type="none" w="med" len="med"/>
              </a:ln>
            </p:spPr>
          </p:sp>
          <p:sp>
            <p:nvSpPr>
              <p:cNvPr id="101481" name="Line 101"/>
              <p:cNvSpPr/>
              <p:nvPr/>
            </p:nvSpPr>
            <p:spPr>
              <a:xfrm>
                <a:off x="2810" y="2312"/>
                <a:ext cx="0" cy="904"/>
              </a:xfrm>
              <a:prstGeom prst="line">
                <a:avLst/>
              </a:prstGeom>
              <a:ln w="9525" cap="flat" cmpd="sng">
                <a:solidFill>
                  <a:srgbClr val="000000"/>
                </a:solidFill>
                <a:prstDash val="solid"/>
                <a:round/>
                <a:headEnd type="none" w="med" len="med"/>
                <a:tailEnd type="none" w="med" len="med"/>
              </a:ln>
            </p:spPr>
          </p:sp>
          <p:sp>
            <p:nvSpPr>
              <p:cNvPr id="101482" name="Line 102"/>
              <p:cNvSpPr/>
              <p:nvPr/>
            </p:nvSpPr>
            <p:spPr>
              <a:xfrm>
                <a:off x="2581" y="3216"/>
                <a:ext cx="229" cy="0"/>
              </a:xfrm>
              <a:prstGeom prst="line">
                <a:avLst/>
              </a:prstGeom>
              <a:ln w="9525" cap="flat" cmpd="sng">
                <a:solidFill>
                  <a:srgbClr val="000000"/>
                </a:solidFill>
                <a:prstDash val="solid"/>
                <a:round/>
                <a:headEnd type="none" w="med" len="med"/>
                <a:tailEnd type="none" w="med" len="med"/>
              </a:ln>
            </p:spPr>
          </p:sp>
        </p:grpSp>
      </p:grpSp>
      <p:grpSp>
        <p:nvGrpSpPr>
          <p:cNvPr id="29" name="Group 140"/>
          <p:cNvGrpSpPr/>
          <p:nvPr/>
        </p:nvGrpSpPr>
        <p:grpSpPr>
          <a:xfrm>
            <a:off x="4648200" y="3676650"/>
            <a:ext cx="1524000" cy="1530350"/>
            <a:chOff x="2928" y="2316"/>
            <a:chExt cx="960" cy="964"/>
          </a:xfrm>
        </p:grpSpPr>
        <p:grpSp>
          <p:nvGrpSpPr>
            <p:cNvPr id="101484" name="Group 103"/>
            <p:cNvGrpSpPr/>
            <p:nvPr/>
          </p:nvGrpSpPr>
          <p:grpSpPr>
            <a:xfrm>
              <a:off x="2928" y="2520"/>
              <a:ext cx="750" cy="417"/>
              <a:chOff x="4860" y="7992"/>
              <a:chExt cx="1080" cy="624"/>
            </a:xfrm>
          </p:grpSpPr>
          <p:sp>
            <p:nvSpPr>
              <p:cNvPr id="101485" name="Text Box 104"/>
              <p:cNvSpPr txBox="1"/>
              <p:nvPr/>
            </p:nvSpPr>
            <p:spPr>
              <a:xfrm>
                <a:off x="4860" y="7992"/>
                <a:ext cx="1080" cy="62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”c”</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p:txBody>
          </p:sp>
          <p:sp>
            <p:nvSpPr>
              <p:cNvPr id="101486" name="Line 105"/>
              <p:cNvSpPr/>
              <p:nvPr/>
            </p:nvSpPr>
            <p:spPr>
              <a:xfrm>
                <a:off x="5040" y="8463"/>
                <a:ext cx="540" cy="0"/>
              </a:xfrm>
              <a:prstGeom prst="line">
                <a:avLst/>
              </a:prstGeom>
              <a:ln w="9525" cap="flat" cmpd="sng">
                <a:solidFill>
                  <a:srgbClr val="000000"/>
                </a:solidFill>
                <a:prstDash val="solid"/>
                <a:round/>
                <a:headEnd type="none" w="med" len="med"/>
                <a:tailEnd type="triangle" w="sm" len="sm"/>
              </a:ln>
            </p:spPr>
          </p:sp>
        </p:grpSp>
        <p:grpSp>
          <p:nvGrpSpPr>
            <p:cNvPr id="101487" name="Group 124"/>
            <p:cNvGrpSpPr/>
            <p:nvPr/>
          </p:nvGrpSpPr>
          <p:grpSpPr>
            <a:xfrm>
              <a:off x="3507" y="2316"/>
              <a:ext cx="229" cy="904"/>
              <a:chOff x="3507" y="2316"/>
              <a:chExt cx="229" cy="904"/>
            </a:xfrm>
          </p:grpSpPr>
          <p:sp>
            <p:nvSpPr>
              <p:cNvPr id="101488" name="Line 106"/>
              <p:cNvSpPr/>
              <p:nvPr/>
            </p:nvSpPr>
            <p:spPr>
              <a:xfrm>
                <a:off x="3507" y="2316"/>
                <a:ext cx="0" cy="904"/>
              </a:xfrm>
              <a:prstGeom prst="line">
                <a:avLst/>
              </a:prstGeom>
              <a:ln w="9525" cap="flat" cmpd="sng">
                <a:solidFill>
                  <a:srgbClr val="000000"/>
                </a:solidFill>
                <a:prstDash val="solid"/>
                <a:round/>
                <a:headEnd type="none" w="med" len="med"/>
                <a:tailEnd type="none" w="med" len="med"/>
              </a:ln>
            </p:spPr>
          </p:sp>
          <p:sp>
            <p:nvSpPr>
              <p:cNvPr id="101489" name="Line 107"/>
              <p:cNvSpPr/>
              <p:nvPr/>
            </p:nvSpPr>
            <p:spPr>
              <a:xfrm>
                <a:off x="3736" y="2316"/>
                <a:ext cx="0" cy="904"/>
              </a:xfrm>
              <a:prstGeom prst="line">
                <a:avLst/>
              </a:prstGeom>
              <a:ln w="9525" cap="flat" cmpd="sng">
                <a:solidFill>
                  <a:srgbClr val="000000"/>
                </a:solidFill>
                <a:prstDash val="solid"/>
                <a:round/>
                <a:headEnd type="none" w="med" len="med"/>
                <a:tailEnd type="none" w="med" len="med"/>
              </a:ln>
            </p:spPr>
          </p:sp>
          <p:sp>
            <p:nvSpPr>
              <p:cNvPr id="101490" name="Line 108"/>
              <p:cNvSpPr/>
              <p:nvPr/>
            </p:nvSpPr>
            <p:spPr>
              <a:xfrm>
                <a:off x="3507" y="3220"/>
                <a:ext cx="229" cy="0"/>
              </a:xfrm>
              <a:prstGeom prst="line">
                <a:avLst/>
              </a:prstGeom>
              <a:ln w="9525" cap="flat" cmpd="sng">
                <a:solidFill>
                  <a:srgbClr val="000000"/>
                </a:solidFill>
                <a:prstDash val="solid"/>
                <a:round/>
                <a:headEnd type="none" w="med" len="med"/>
                <a:tailEnd type="none" w="med" len="med"/>
              </a:ln>
            </p:spPr>
          </p:sp>
          <p:sp>
            <p:nvSpPr>
              <p:cNvPr id="101491" name="Line 109"/>
              <p:cNvSpPr/>
              <p:nvPr/>
            </p:nvSpPr>
            <p:spPr>
              <a:xfrm>
                <a:off x="3507" y="3056"/>
                <a:ext cx="229" cy="0"/>
              </a:xfrm>
              <a:prstGeom prst="line">
                <a:avLst/>
              </a:prstGeom>
              <a:ln w="9525" cap="flat" cmpd="sng">
                <a:solidFill>
                  <a:srgbClr val="000000"/>
                </a:solidFill>
                <a:prstDash val="solid"/>
                <a:round/>
                <a:headEnd type="none" w="med" len="med"/>
                <a:tailEnd type="none" w="med" len="med"/>
              </a:ln>
            </p:spPr>
          </p:sp>
        </p:grpSp>
        <p:sp>
          <p:nvSpPr>
            <p:cNvPr id="101492" name="Text Box 110"/>
            <p:cNvSpPr txBox="1"/>
            <p:nvPr/>
          </p:nvSpPr>
          <p:spPr>
            <a:xfrm>
              <a:off x="3524" y="2987"/>
              <a:ext cx="364" cy="29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Times New Roman" panose="02020603050405020304" pitchFamily="18" charset="0"/>
                </a:rPr>
                <a:t>c</a:t>
              </a:r>
              <a:endParaRPr lang="en-US" altLang="zh-CN" sz="2000" dirty="0">
                <a:latin typeface="Times New Roman" panose="02020603050405020304" pitchFamily="18" charset="0"/>
              </a:endParaRPr>
            </a:p>
          </p:txBody>
        </p:sp>
      </p:grpSp>
      <p:grpSp>
        <p:nvGrpSpPr>
          <p:cNvPr id="55330" name="Group 141"/>
          <p:cNvGrpSpPr/>
          <p:nvPr/>
        </p:nvGrpSpPr>
        <p:grpSpPr>
          <a:xfrm>
            <a:off x="5943600" y="3670300"/>
            <a:ext cx="1524000" cy="1644650"/>
            <a:chOff x="3744" y="2312"/>
            <a:chExt cx="960" cy="1036"/>
          </a:xfrm>
        </p:grpSpPr>
        <p:grpSp>
          <p:nvGrpSpPr>
            <p:cNvPr id="101494" name="Group 111"/>
            <p:cNvGrpSpPr/>
            <p:nvPr/>
          </p:nvGrpSpPr>
          <p:grpSpPr>
            <a:xfrm>
              <a:off x="3744" y="2510"/>
              <a:ext cx="864" cy="838"/>
              <a:chOff x="7215" y="6276"/>
              <a:chExt cx="1245" cy="1254"/>
            </a:xfrm>
          </p:grpSpPr>
          <p:sp>
            <p:nvSpPr>
              <p:cNvPr id="101495" name="Text Box 112"/>
              <p:cNvSpPr txBox="1"/>
              <p:nvPr/>
            </p:nvSpPr>
            <p:spPr>
              <a:xfrm>
                <a:off x="7215" y="6276"/>
                <a:ext cx="1245" cy="125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c</a:t>
                </a:r>
                <a:r>
                  <a:rPr lang="zh-CN" altLang="en-US" sz="2000" b="1" dirty="0">
                    <a:solidFill>
                      <a:schemeClr val="folHlink"/>
                    </a:solidFill>
                    <a:latin typeface="Times New Roman" panose="02020603050405020304" pitchFamily="18" charset="0"/>
                  </a:rPr>
                  <a:t>出栈</a:t>
                </a:r>
                <a:endParaRPr lang="zh-CN" altLang="en-US" sz="2000" b="1" dirty="0">
                  <a:solidFill>
                    <a:schemeClr val="folHlink"/>
                  </a:solidFill>
                  <a:latin typeface="Times New Roman" panose="02020603050405020304" pitchFamily="18" charset="0"/>
                </a:endParaRPr>
              </a:p>
            </p:txBody>
          </p:sp>
          <p:sp>
            <p:nvSpPr>
              <p:cNvPr id="101496" name="Line 113"/>
              <p:cNvSpPr/>
              <p:nvPr/>
            </p:nvSpPr>
            <p:spPr>
              <a:xfrm>
                <a:off x="7395" y="6747"/>
                <a:ext cx="700" cy="2"/>
              </a:xfrm>
              <a:prstGeom prst="line">
                <a:avLst/>
              </a:prstGeom>
              <a:ln w="9525" cap="flat" cmpd="sng">
                <a:solidFill>
                  <a:srgbClr val="000000"/>
                </a:solidFill>
                <a:prstDash val="solid"/>
                <a:round/>
                <a:headEnd type="none" w="med" len="med"/>
                <a:tailEnd type="triangle" w="sm" len="sm"/>
              </a:ln>
            </p:spPr>
          </p:sp>
        </p:grpSp>
        <p:grpSp>
          <p:nvGrpSpPr>
            <p:cNvPr id="101497" name="Group 125"/>
            <p:cNvGrpSpPr/>
            <p:nvPr/>
          </p:nvGrpSpPr>
          <p:grpSpPr>
            <a:xfrm>
              <a:off x="4474" y="2312"/>
              <a:ext cx="230" cy="904"/>
              <a:chOff x="4195" y="2312"/>
              <a:chExt cx="230" cy="904"/>
            </a:xfrm>
          </p:grpSpPr>
          <p:sp>
            <p:nvSpPr>
              <p:cNvPr id="101498" name="Line 114"/>
              <p:cNvSpPr/>
              <p:nvPr/>
            </p:nvSpPr>
            <p:spPr>
              <a:xfrm>
                <a:off x="4195" y="2312"/>
                <a:ext cx="0" cy="904"/>
              </a:xfrm>
              <a:prstGeom prst="line">
                <a:avLst/>
              </a:prstGeom>
              <a:ln w="9525" cap="flat" cmpd="sng">
                <a:solidFill>
                  <a:srgbClr val="000000"/>
                </a:solidFill>
                <a:prstDash val="solid"/>
                <a:round/>
                <a:headEnd type="none" w="med" len="med"/>
                <a:tailEnd type="none" w="med" len="med"/>
              </a:ln>
            </p:spPr>
          </p:sp>
          <p:sp>
            <p:nvSpPr>
              <p:cNvPr id="101499" name="Line 115"/>
              <p:cNvSpPr/>
              <p:nvPr/>
            </p:nvSpPr>
            <p:spPr>
              <a:xfrm>
                <a:off x="4425" y="2312"/>
                <a:ext cx="0" cy="904"/>
              </a:xfrm>
              <a:prstGeom prst="line">
                <a:avLst/>
              </a:prstGeom>
              <a:ln w="9525" cap="flat" cmpd="sng">
                <a:solidFill>
                  <a:srgbClr val="000000"/>
                </a:solidFill>
                <a:prstDash val="solid"/>
                <a:round/>
                <a:headEnd type="none" w="med" len="med"/>
                <a:tailEnd type="none" w="med" len="med"/>
              </a:ln>
            </p:spPr>
          </p:sp>
          <p:sp>
            <p:nvSpPr>
              <p:cNvPr id="101500" name="Line 116"/>
              <p:cNvSpPr/>
              <p:nvPr/>
            </p:nvSpPr>
            <p:spPr>
              <a:xfrm>
                <a:off x="4195" y="3216"/>
                <a:ext cx="230" cy="0"/>
              </a:xfrm>
              <a:prstGeom prst="line">
                <a:avLst/>
              </a:prstGeom>
              <a:ln w="9525" cap="flat" cmpd="sng">
                <a:solidFill>
                  <a:srgbClr val="000000"/>
                </a:solidFill>
                <a:prstDash val="solid"/>
                <a:round/>
                <a:headEnd type="none" w="med" len="med"/>
                <a:tailEnd type="none" w="med" len="med"/>
              </a:ln>
            </p:spPr>
          </p:sp>
        </p:grpSp>
      </p:grpSp>
      <p:grpSp>
        <p:nvGrpSpPr>
          <p:cNvPr id="55345" name="Group 142"/>
          <p:cNvGrpSpPr/>
          <p:nvPr/>
        </p:nvGrpSpPr>
        <p:grpSpPr>
          <a:xfrm>
            <a:off x="7467600" y="3952875"/>
            <a:ext cx="1371600" cy="1330325"/>
            <a:chOff x="4704" y="2490"/>
            <a:chExt cx="864" cy="838"/>
          </a:xfrm>
        </p:grpSpPr>
        <p:sp>
          <p:nvSpPr>
            <p:cNvPr id="101502" name="Text Box 117"/>
            <p:cNvSpPr txBox="1"/>
            <p:nvPr/>
          </p:nvSpPr>
          <p:spPr>
            <a:xfrm>
              <a:off x="4704" y="2490"/>
              <a:ext cx="864" cy="838"/>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t</a:t>
              </a:r>
              <a:r>
                <a:rPr lang="en-US" altLang="zh-CN" sz="2000" b="1" dirty="0">
                  <a:solidFill>
                    <a:schemeClr val="folHlink"/>
                  </a:solidFill>
                  <a:latin typeface="宋体" panose="02010600030101010101" pitchFamily="2" charset="-122"/>
                </a:rPr>
                <a:t>→</a:t>
              </a:r>
              <a:r>
                <a:rPr lang="en-US" altLang="zh-CN" sz="2000" b="1" dirty="0">
                  <a:solidFill>
                    <a:schemeClr val="folHlink"/>
                  </a:solidFill>
                  <a:latin typeface="Times New Roman" panose="02020603050405020304" pitchFamily="18" charset="0"/>
                </a:rPr>
                <a:t>”</a:t>
              </a:r>
              <a:r>
                <a:rPr lang="en-US" altLang="zh-CN" sz="1400" b="1" dirty="0">
                  <a:solidFill>
                    <a:schemeClr val="folHlink"/>
                  </a:solidFill>
                  <a:latin typeface="Times New Roman" panose="02020603050405020304" pitchFamily="18" charset="0"/>
                </a:rPr>
                <a:t>NULL</a:t>
              </a:r>
              <a:r>
                <a:rPr lang="en-US" altLang="zh-CN" sz="2000" b="1" dirty="0">
                  <a:solidFill>
                    <a:schemeClr val="folHlink"/>
                  </a:solidFill>
                  <a:latin typeface="Times New Roman" panose="02020603050405020304" pitchFamily="18" charset="0"/>
                </a:rPr>
                <a:t>”</a:t>
              </a: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2000" b="1" dirty="0">
                <a:solidFill>
                  <a:schemeClr val="folHlink"/>
                </a:solidFill>
                <a:latin typeface="Times New Roman" panose="02020603050405020304" pitchFamily="18" charset="0"/>
              </a:endParaRPr>
            </a:p>
            <a:p>
              <a:pPr algn="just" eaLnBrk="0" hangingPunct="0">
                <a:buFont typeface="Arial" panose="020B0604020202020204" pitchFamily="34" charset="0"/>
              </a:pPr>
              <a:r>
                <a:rPr lang="zh-CN" altLang="en-US" sz="2000" b="1" dirty="0">
                  <a:solidFill>
                    <a:schemeClr val="folHlink"/>
                  </a:solidFill>
                  <a:latin typeface="Times New Roman" panose="02020603050405020304" pitchFamily="18" charset="0"/>
                </a:rPr>
                <a:t>栈空</a:t>
              </a:r>
              <a:endParaRPr lang="zh-CN" altLang="en-US" sz="2000" b="1" dirty="0">
                <a:solidFill>
                  <a:schemeClr val="folHlink"/>
                </a:solidFill>
                <a:latin typeface="Times New Roman" panose="02020603050405020304" pitchFamily="18" charset="0"/>
              </a:endParaRPr>
            </a:p>
          </p:txBody>
        </p:sp>
        <p:sp>
          <p:nvSpPr>
            <p:cNvPr id="101503" name="Line 118"/>
            <p:cNvSpPr/>
            <p:nvPr/>
          </p:nvSpPr>
          <p:spPr>
            <a:xfrm>
              <a:off x="4794" y="2805"/>
              <a:ext cx="486" cy="1"/>
            </a:xfrm>
            <a:prstGeom prst="line">
              <a:avLst/>
            </a:prstGeom>
            <a:ln w="9525" cap="flat" cmpd="sng">
              <a:solidFill>
                <a:srgbClr val="000000"/>
              </a:solidFill>
              <a:prstDash val="solid"/>
              <a:round/>
              <a:headEnd type="none" w="med" len="med"/>
              <a:tailEnd type="triangle" w="sm" len="sm"/>
            </a:ln>
          </p:spPr>
        </p:sp>
      </p:grpSp>
      <p:sp>
        <p:nvSpPr>
          <p:cNvPr id="94327" name="Text Box 119"/>
          <p:cNvSpPr txBox="1"/>
          <p:nvPr/>
        </p:nvSpPr>
        <p:spPr>
          <a:xfrm>
            <a:off x="8380413" y="4303713"/>
            <a:ext cx="992187" cy="496887"/>
          </a:xfrm>
          <a:prstGeom prst="rect">
            <a:avLst/>
          </a:prstGeom>
          <a:noFill/>
          <a:ln w="9525">
            <a:noFill/>
          </a:ln>
        </p:spPr>
        <p:txBody>
          <a:bodyPr anchor="t" anchorCtr="0"/>
          <a:p>
            <a:pPr algn="just" eaLnBrk="0" hangingPunct="0">
              <a:buFont typeface="Arial" panose="020B0604020202020204" pitchFamily="34" charset="0"/>
            </a:pPr>
            <a:r>
              <a:rPr lang="zh-CN" altLang="en-US" sz="2000" b="1" dirty="0">
                <a:solidFill>
                  <a:schemeClr val="folHlink"/>
                </a:solidFill>
                <a:latin typeface="Times New Roman" panose="02020603050405020304" pitchFamily="18" charset="0"/>
              </a:rPr>
              <a:t>结束</a:t>
            </a:r>
            <a:endParaRPr lang="zh-CN" altLang="en-US" sz="2000" b="1"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0-#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0-#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55330"/>
                                        </p:tgtEl>
                                        <p:attrNameLst>
                                          <p:attrName>style.visibility</p:attrName>
                                        </p:attrNameLst>
                                      </p:cBhvr>
                                      <p:to>
                                        <p:strVal val="visible"/>
                                      </p:to>
                                    </p:set>
                                    <p:anim calcmode="lin" valueType="num">
                                      <p:cBhvr additive="base">
                                        <p:cTn id="61" dur="500" fill="hold"/>
                                        <p:tgtEl>
                                          <p:spTgt spid="55330"/>
                                        </p:tgtEl>
                                        <p:attrNameLst>
                                          <p:attrName>ppt_x</p:attrName>
                                        </p:attrNameLst>
                                      </p:cBhvr>
                                      <p:tavLst>
                                        <p:tav tm="0">
                                          <p:val>
                                            <p:strVal val="0-#ppt_w/2"/>
                                          </p:val>
                                        </p:tav>
                                        <p:tav tm="100000">
                                          <p:val>
                                            <p:strVal val="#ppt_x"/>
                                          </p:val>
                                        </p:tav>
                                      </p:tavLst>
                                    </p:anim>
                                    <p:anim calcmode="lin" valueType="num">
                                      <p:cBhvr additive="base">
                                        <p:cTn id="62" dur="500" fill="hold"/>
                                        <p:tgtEl>
                                          <p:spTgt spid="5533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55345"/>
                                        </p:tgtEl>
                                        <p:attrNameLst>
                                          <p:attrName>style.visibility</p:attrName>
                                        </p:attrNameLst>
                                      </p:cBhvr>
                                      <p:to>
                                        <p:strVal val="visible"/>
                                      </p:to>
                                    </p:set>
                                    <p:anim calcmode="lin" valueType="num">
                                      <p:cBhvr additive="base">
                                        <p:cTn id="67" dur="500" fill="hold"/>
                                        <p:tgtEl>
                                          <p:spTgt spid="55345"/>
                                        </p:tgtEl>
                                        <p:attrNameLst>
                                          <p:attrName>ppt_x</p:attrName>
                                        </p:attrNameLst>
                                      </p:cBhvr>
                                      <p:tavLst>
                                        <p:tav tm="0">
                                          <p:val>
                                            <p:strVal val="0-#ppt_w/2"/>
                                          </p:val>
                                        </p:tav>
                                        <p:tav tm="100000">
                                          <p:val>
                                            <p:strVal val="#ppt_x"/>
                                          </p:val>
                                        </p:tav>
                                      </p:tavLst>
                                    </p:anim>
                                    <p:anim calcmode="lin" valueType="num">
                                      <p:cBhvr additive="base">
                                        <p:cTn id="68" dur="500" fill="hold"/>
                                        <p:tgtEl>
                                          <p:spTgt spid="5534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94327"/>
                                        </p:tgtEl>
                                        <p:attrNameLst>
                                          <p:attrName>style.visibility</p:attrName>
                                        </p:attrNameLst>
                                      </p:cBhvr>
                                      <p:to>
                                        <p:strVal val="visible"/>
                                      </p:to>
                                    </p:set>
                                    <p:anim calcmode="lin" valueType="num">
                                      <p:cBhvr additive="base">
                                        <p:cTn id="73" dur="500" fill="hold"/>
                                        <p:tgtEl>
                                          <p:spTgt spid="94327"/>
                                        </p:tgtEl>
                                        <p:attrNameLst>
                                          <p:attrName>ppt_x</p:attrName>
                                        </p:attrNameLst>
                                      </p:cBhvr>
                                      <p:tavLst>
                                        <p:tav tm="0">
                                          <p:val>
                                            <p:strVal val="0-#ppt_w/2"/>
                                          </p:val>
                                        </p:tav>
                                        <p:tav tm="100000">
                                          <p:val>
                                            <p:strVal val="#ppt_x"/>
                                          </p:val>
                                        </p:tav>
                                      </p:tavLst>
                                    </p:anim>
                                    <p:anim calcmode="lin" valueType="num">
                                      <p:cBhvr additive="base">
                                        <p:cTn id="74" dur="500" fill="hold"/>
                                        <p:tgtEl>
                                          <p:spTgt spid="94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p:nvPr/>
        </p:nvSpPr>
        <p:spPr>
          <a:xfrm>
            <a:off x="684213" y="1125538"/>
            <a:ext cx="8207375" cy="4727575"/>
          </a:xfrm>
          <a:prstGeom prst="rect">
            <a:avLst/>
          </a:prstGeom>
          <a:noFill/>
          <a:ln w="9525">
            <a:noFill/>
          </a:ln>
        </p:spPr>
        <p:txBody>
          <a:bodyPr anchor="t" anchorCtr="0">
            <a:spAutoFit/>
          </a:bodyPr>
          <a:p>
            <a:pPr indent="254000" algn="just" defTabSz="914400">
              <a:buFont typeface="Arial" panose="020B0604020202020204" pitchFamily="34" charset="0"/>
              <a:tabLst>
                <a:tab pos="901700" algn="l"/>
              </a:tabLst>
            </a:pPr>
            <a:endParaRPr lang="en-US" altLang="zh-CN"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void preorder (BiTree t)</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BiTree s[n+1];</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top=0;</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while (t!=null || top!=0)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while (t!=null)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printf(t-&gt;data:3); s[++top]=t; t=t-&gt;lchild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if (top!=0)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t=s[top--]-&gt;rchild;}</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indent="254000" defTabSz="914400">
              <a:buFont typeface="Arial" panose="020B0604020202020204" pitchFamily="34" charset="0"/>
              <a:tabLst>
                <a:tab pos="901700" algn="l"/>
              </a:tabLst>
            </a:pP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b="1" dirty="0">
                <a:latin typeface="Times New Roman" panose="02020603050405020304" pitchFamily="18" charset="0"/>
              </a:rPr>
              <a:t>treorder</a:t>
            </a:r>
            <a:endParaRPr lang="en-US" altLang="zh-CN" b="1" dirty="0">
              <a:latin typeface="Times New Roman" panose="02020603050405020304" pitchFamily="18" charset="0"/>
            </a:endParaRPr>
          </a:p>
        </p:txBody>
      </p:sp>
      <p:sp>
        <p:nvSpPr>
          <p:cNvPr id="103426" name="Rectangle 3"/>
          <p:cNvSpPr>
            <a:spLocks noGrp="1"/>
          </p:cNvSpPr>
          <p:nvPr>
            <p:ph type="title" idx="4294967295"/>
          </p:nvPr>
        </p:nvSpPr>
        <p:spPr/>
        <p:txBody>
          <a:bodyPr vert="horz" wrap="square" lIns="91440" tIns="45720" rIns="91440" bIns="45720" anchor="ctr" anchorCtr="0"/>
          <a:p>
            <a:pPr eaLnBrk="1" hangingPunct="1"/>
            <a:r>
              <a:rPr lang="zh-CN" altLang="en-US" dirty="0">
                <a:latin typeface="华文新魏" panose="02010800040101010101" pitchFamily="2" charset="-122"/>
              </a:rPr>
              <a:t>前序非递归遍历 算法</a:t>
            </a:r>
            <a:endParaRPr lang="zh-CN" altLang="en-US" dirty="0">
              <a:latin typeface="华文新魏" panose="02010800040101010101" pitchFamily="2" charset="-122"/>
            </a:endParaRPr>
          </a:p>
        </p:txBody>
      </p:sp>
      <p:grpSp>
        <p:nvGrpSpPr>
          <p:cNvPr id="103427" name="Group 28"/>
          <p:cNvGrpSpPr/>
          <p:nvPr/>
        </p:nvGrpSpPr>
        <p:grpSpPr>
          <a:xfrm>
            <a:off x="5991225" y="1238250"/>
            <a:ext cx="2478088" cy="2320925"/>
            <a:chOff x="791" y="1344"/>
            <a:chExt cx="1561" cy="1462"/>
          </a:xfrm>
        </p:grpSpPr>
        <p:sp>
          <p:nvSpPr>
            <p:cNvPr id="103428" name="Oval 7"/>
            <p:cNvSpPr/>
            <p:nvPr/>
          </p:nvSpPr>
          <p:spPr>
            <a:xfrm>
              <a:off x="1369" y="1346"/>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29" name="Oval 13"/>
            <p:cNvSpPr/>
            <p:nvPr/>
          </p:nvSpPr>
          <p:spPr>
            <a:xfrm>
              <a:off x="2063" y="2502"/>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30" name="Oval 21"/>
            <p:cNvSpPr/>
            <p:nvPr/>
          </p:nvSpPr>
          <p:spPr>
            <a:xfrm>
              <a:off x="1369" y="2487"/>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31" name="Oval 24"/>
            <p:cNvSpPr/>
            <p:nvPr/>
          </p:nvSpPr>
          <p:spPr>
            <a:xfrm>
              <a:off x="791" y="2473"/>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32" name="Oval 27"/>
            <p:cNvSpPr/>
            <p:nvPr/>
          </p:nvSpPr>
          <p:spPr>
            <a:xfrm>
              <a:off x="1080" y="1903"/>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33" name="Oval 10"/>
            <p:cNvSpPr/>
            <p:nvPr/>
          </p:nvSpPr>
          <p:spPr>
            <a:xfrm>
              <a:off x="1716" y="1917"/>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3434" name="Text Box 6"/>
            <p:cNvSpPr txBox="1"/>
            <p:nvPr/>
          </p:nvSpPr>
          <p:spPr>
            <a:xfrm>
              <a:off x="1398" y="1344"/>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03435" name="Text Box 9"/>
            <p:cNvSpPr txBox="1"/>
            <p:nvPr/>
          </p:nvSpPr>
          <p:spPr>
            <a:xfrm>
              <a:off x="1745" y="1915"/>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03436" name="Text Box 12"/>
            <p:cNvSpPr txBox="1"/>
            <p:nvPr/>
          </p:nvSpPr>
          <p:spPr>
            <a:xfrm>
              <a:off x="2092" y="2500"/>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03437" name="Freeform 14"/>
            <p:cNvSpPr/>
            <p:nvPr/>
          </p:nvSpPr>
          <p:spPr>
            <a:xfrm>
              <a:off x="1600" y="1589"/>
              <a:ext cx="217" cy="337"/>
            </a:xfrm>
            <a:custGeom>
              <a:avLst/>
              <a:gdLst/>
              <a:ahLst/>
              <a:cxnLst>
                <a:cxn ang="0">
                  <a:pos x="0" y="0"/>
                </a:cxn>
                <a:cxn ang="0">
                  <a:pos x="209" y="315"/>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3438" name="Freeform 15"/>
            <p:cNvSpPr/>
            <p:nvPr/>
          </p:nvSpPr>
          <p:spPr>
            <a:xfrm>
              <a:off x="1947" y="2165"/>
              <a:ext cx="217" cy="351"/>
            </a:xfrm>
            <a:custGeom>
              <a:avLst/>
              <a:gdLst/>
              <a:ahLst/>
              <a:cxnLst>
                <a:cxn ang="0">
                  <a:pos x="0" y="0"/>
                </a:cxn>
                <a:cxn ang="0">
                  <a:pos x="209" y="329"/>
                </a:cxn>
              </a:cxnLst>
              <a:pathLst>
                <a:path w="225" h="375">
                  <a:moveTo>
                    <a:pt x="0" y="0"/>
                  </a:moveTo>
                  <a:lnTo>
                    <a:pt x="22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3439" name="Freeform 16"/>
            <p:cNvSpPr/>
            <p:nvPr/>
          </p:nvSpPr>
          <p:spPr>
            <a:xfrm>
              <a:off x="1268" y="1589"/>
              <a:ext cx="202" cy="295"/>
            </a:xfrm>
            <a:custGeom>
              <a:avLst/>
              <a:gdLst/>
              <a:ahLst/>
              <a:cxnLst>
                <a:cxn ang="0">
                  <a:pos x="194" y="0"/>
                </a:cxn>
                <a:cxn ang="0">
                  <a:pos x="0" y="276"/>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3440" name="Freeform 17"/>
            <p:cNvSpPr/>
            <p:nvPr/>
          </p:nvSpPr>
          <p:spPr>
            <a:xfrm>
              <a:off x="1297" y="2137"/>
              <a:ext cx="202" cy="365"/>
            </a:xfrm>
            <a:custGeom>
              <a:avLst/>
              <a:gdLst/>
              <a:ahLst/>
              <a:cxnLst>
                <a:cxn ang="0">
                  <a:pos x="0" y="0"/>
                </a:cxn>
                <a:cxn ang="0">
                  <a:pos x="194" y="342"/>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3441" name="Freeform 18"/>
            <p:cNvSpPr/>
            <p:nvPr/>
          </p:nvSpPr>
          <p:spPr>
            <a:xfrm>
              <a:off x="950" y="2151"/>
              <a:ext cx="202" cy="309"/>
            </a:xfrm>
            <a:custGeom>
              <a:avLst/>
              <a:gdLst/>
              <a:ahLst/>
              <a:cxnLst>
                <a:cxn ang="0">
                  <a:pos x="194" y="0"/>
                </a:cxn>
                <a:cxn ang="0">
                  <a:pos x="0" y="289"/>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3442" name="Text Box 20"/>
            <p:cNvSpPr txBox="1"/>
            <p:nvPr/>
          </p:nvSpPr>
          <p:spPr>
            <a:xfrm>
              <a:off x="1398" y="2485"/>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03443" name="Text Box 23"/>
            <p:cNvSpPr txBox="1"/>
            <p:nvPr/>
          </p:nvSpPr>
          <p:spPr>
            <a:xfrm>
              <a:off x="820" y="2471"/>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03444" name="Text Box 26"/>
            <p:cNvSpPr txBox="1"/>
            <p:nvPr/>
          </p:nvSpPr>
          <p:spPr>
            <a:xfrm>
              <a:off x="1109" y="1901"/>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p:nvPr/>
        </p:nvSpPr>
        <p:spPr>
          <a:xfrm>
            <a:off x="684213" y="1125538"/>
            <a:ext cx="8207375" cy="5632450"/>
          </a:xfrm>
          <a:prstGeom prst="rect">
            <a:avLst/>
          </a:prstGeom>
          <a:noFill/>
          <a:ln w="9525">
            <a:noFill/>
          </a:ln>
        </p:spPr>
        <p:txBody>
          <a:bodyPr>
            <a:spAutoFit/>
          </a:bodyPr>
          <a:lstStyle/>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void postorder (BiTree  t)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rgbClr val="FF0000"/>
                </a:solidFill>
                <a:effectLst>
                  <a:outerShdw blurRad="38100" dist="38100" dir="2700000">
                    <a:srgbClr val="00000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typedef struct node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BiTree  t;  int tag;   //tag 0..1</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stack;</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stack s[n+1]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top=0;</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while (t!=null || top!=0)</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{while (t!=null)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{s[++top].t=t;  s[top].tag=0;  t=t-&gt;lchild;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while (top!=0 &amp;&amp; s[top].tag==1)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printf(s[top--].t-&gt;data:3);</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if (top)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s[top].tag=1;  t=s[top].t-&gt;rchild ;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254000" algn="l" defTabSz="0" rtl="0" eaLnBrk="1" fontAlgn="base" latinLnBrk="0" hangingPunct="1">
              <a:lnSpc>
                <a:spcPct val="100000"/>
              </a:lnSpc>
              <a:spcBef>
                <a:spcPct val="0"/>
              </a:spcBef>
              <a:spcAft>
                <a:spcPct val="0"/>
              </a:spcAft>
              <a:buClrTx/>
              <a:buSzTx/>
              <a:buFont typeface="Arial" panose="020B0604020202020204" pitchFamily="34" charset="0"/>
              <a:buNone/>
              <a:tabLst>
                <a:tab pos="901700" algn="l"/>
              </a:tabLst>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rgbClr val="FF0000"/>
                </a:solidFill>
                <a:effectLst>
                  <a:outerShdw blurRad="38100" dist="38100" dir="2700000">
                    <a:srgbClr val="000000"/>
                  </a:outerShdw>
                </a:effectLst>
                <a:uLnTx/>
                <a:uFillTx/>
                <a:latin typeface="Times New Roman" panose="02020603050405020304" pitchFamily="18" charset="0"/>
                <a:ea typeface="宋体" panose="02010600030101010101" pitchFamily="2" charset="-122"/>
                <a:cs typeface="+mn-cs"/>
                <a:sym typeface="+mn-ea"/>
              </a:rPr>
              <a:t>}</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postorder</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p:txBody>
      </p:sp>
      <p:sp>
        <p:nvSpPr>
          <p:cNvPr id="105474" name="Rectangle 3"/>
          <p:cNvSpPr>
            <a:spLocks noGrp="1"/>
          </p:cNvSpPr>
          <p:nvPr>
            <p:ph type="title" idx="4294967295"/>
          </p:nvPr>
        </p:nvSpPr>
        <p:spPr/>
        <p:txBody>
          <a:bodyPr vert="horz" wrap="square" lIns="91440" tIns="45720" rIns="91440" bIns="45720" anchor="ctr" anchorCtr="0"/>
          <a:p>
            <a:pPr eaLnBrk="1" hangingPunct="1"/>
            <a:r>
              <a:rPr lang="zh-CN" altLang="en-US" dirty="0">
                <a:latin typeface="华文新魏" panose="02010800040101010101" pitchFamily="2" charset="-122"/>
              </a:rPr>
              <a:t>后序非递归遍历 算法</a:t>
            </a:r>
            <a:endParaRPr lang="zh-CN" altLang="en-US" dirty="0">
              <a:latin typeface="华文新魏" panose="02010800040101010101" pitchFamily="2" charset="-122"/>
            </a:endParaRPr>
          </a:p>
        </p:txBody>
      </p:sp>
      <p:grpSp>
        <p:nvGrpSpPr>
          <p:cNvPr id="105475" name="Group 28"/>
          <p:cNvGrpSpPr/>
          <p:nvPr/>
        </p:nvGrpSpPr>
        <p:grpSpPr>
          <a:xfrm>
            <a:off x="5991225" y="1238250"/>
            <a:ext cx="2478088" cy="2320925"/>
            <a:chOff x="791" y="1344"/>
            <a:chExt cx="1561" cy="1462"/>
          </a:xfrm>
        </p:grpSpPr>
        <p:sp>
          <p:nvSpPr>
            <p:cNvPr id="105476" name="Oval 7"/>
            <p:cNvSpPr/>
            <p:nvPr/>
          </p:nvSpPr>
          <p:spPr>
            <a:xfrm>
              <a:off x="1369" y="1346"/>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77" name="Oval 13"/>
            <p:cNvSpPr/>
            <p:nvPr/>
          </p:nvSpPr>
          <p:spPr>
            <a:xfrm>
              <a:off x="2063" y="2502"/>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78" name="Oval 21"/>
            <p:cNvSpPr/>
            <p:nvPr/>
          </p:nvSpPr>
          <p:spPr>
            <a:xfrm>
              <a:off x="1369" y="2487"/>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79" name="Oval 24"/>
            <p:cNvSpPr/>
            <p:nvPr/>
          </p:nvSpPr>
          <p:spPr>
            <a:xfrm>
              <a:off x="791" y="2473"/>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80" name="Oval 27"/>
            <p:cNvSpPr/>
            <p:nvPr/>
          </p:nvSpPr>
          <p:spPr>
            <a:xfrm>
              <a:off x="1080" y="1903"/>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81" name="Oval 10"/>
            <p:cNvSpPr/>
            <p:nvPr/>
          </p:nvSpPr>
          <p:spPr>
            <a:xfrm>
              <a:off x="1716" y="1917"/>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05482" name="Text Box 6"/>
            <p:cNvSpPr txBox="1"/>
            <p:nvPr/>
          </p:nvSpPr>
          <p:spPr>
            <a:xfrm>
              <a:off x="1398" y="1344"/>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05483" name="Text Box 9"/>
            <p:cNvSpPr txBox="1"/>
            <p:nvPr/>
          </p:nvSpPr>
          <p:spPr>
            <a:xfrm>
              <a:off x="1745" y="1915"/>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05484" name="Text Box 12"/>
            <p:cNvSpPr txBox="1"/>
            <p:nvPr/>
          </p:nvSpPr>
          <p:spPr>
            <a:xfrm>
              <a:off x="2092" y="2500"/>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05485" name="Freeform 14"/>
            <p:cNvSpPr/>
            <p:nvPr/>
          </p:nvSpPr>
          <p:spPr>
            <a:xfrm>
              <a:off x="1600" y="1589"/>
              <a:ext cx="217" cy="337"/>
            </a:xfrm>
            <a:custGeom>
              <a:avLst/>
              <a:gdLst/>
              <a:ahLst/>
              <a:cxnLst>
                <a:cxn ang="0">
                  <a:pos x="0" y="0"/>
                </a:cxn>
                <a:cxn ang="0">
                  <a:pos x="209" y="315"/>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5486" name="Freeform 15"/>
            <p:cNvSpPr/>
            <p:nvPr/>
          </p:nvSpPr>
          <p:spPr>
            <a:xfrm>
              <a:off x="1947" y="2165"/>
              <a:ext cx="217" cy="351"/>
            </a:xfrm>
            <a:custGeom>
              <a:avLst/>
              <a:gdLst/>
              <a:ahLst/>
              <a:cxnLst>
                <a:cxn ang="0">
                  <a:pos x="0" y="0"/>
                </a:cxn>
                <a:cxn ang="0">
                  <a:pos x="209" y="329"/>
                </a:cxn>
              </a:cxnLst>
              <a:pathLst>
                <a:path w="225" h="375">
                  <a:moveTo>
                    <a:pt x="0" y="0"/>
                  </a:moveTo>
                  <a:lnTo>
                    <a:pt x="225"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5487" name="Freeform 16"/>
            <p:cNvSpPr/>
            <p:nvPr/>
          </p:nvSpPr>
          <p:spPr>
            <a:xfrm>
              <a:off x="1268" y="1589"/>
              <a:ext cx="202" cy="295"/>
            </a:xfrm>
            <a:custGeom>
              <a:avLst/>
              <a:gdLst/>
              <a:ahLst/>
              <a:cxnLst>
                <a:cxn ang="0">
                  <a:pos x="194" y="0"/>
                </a:cxn>
                <a:cxn ang="0">
                  <a:pos x="0" y="276"/>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5488" name="Freeform 17"/>
            <p:cNvSpPr/>
            <p:nvPr/>
          </p:nvSpPr>
          <p:spPr>
            <a:xfrm>
              <a:off x="1297" y="2137"/>
              <a:ext cx="202" cy="365"/>
            </a:xfrm>
            <a:custGeom>
              <a:avLst/>
              <a:gdLst/>
              <a:ahLst/>
              <a:cxnLst>
                <a:cxn ang="0">
                  <a:pos x="0" y="0"/>
                </a:cxn>
                <a:cxn ang="0">
                  <a:pos x="194" y="342"/>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5489" name="Freeform 18"/>
            <p:cNvSpPr/>
            <p:nvPr/>
          </p:nvSpPr>
          <p:spPr>
            <a:xfrm>
              <a:off x="950" y="2151"/>
              <a:ext cx="202" cy="309"/>
            </a:xfrm>
            <a:custGeom>
              <a:avLst/>
              <a:gdLst/>
              <a:ahLst/>
              <a:cxnLst>
                <a:cxn ang="0">
                  <a:pos x="194" y="0"/>
                </a:cxn>
                <a:cxn ang="0">
                  <a:pos x="0" y="289"/>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05490" name="Text Box 20"/>
            <p:cNvSpPr txBox="1"/>
            <p:nvPr/>
          </p:nvSpPr>
          <p:spPr>
            <a:xfrm>
              <a:off x="1398" y="2485"/>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05491" name="Text Box 23"/>
            <p:cNvSpPr txBox="1"/>
            <p:nvPr/>
          </p:nvSpPr>
          <p:spPr>
            <a:xfrm>
              <a:off x="820" y="2471"/>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05492" name="Text Box 26"/>
            <p:cNvSpPr txBox="1"/>
            <p:nvPr/>
          </p:nvSpPr>
          <p:spPr>
            <a:xfrm>
              <a:off x="1109" y="1901"/>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线索二叉树</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241667" name="Rectangle 3"/>
          <p:cNvSpPr/>
          <p:nvPr/>
        </p:nvSpPr>
        <p:spPr>
          <a:xfrm>
            <a:off x="609600" y="1371600"/>
            <a:ext cx="8229600" cy="193357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n</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宋体" panose="02010600030101010101" pitchFamily="2" charset="-122"/>
                <a:ea typeface="宋体" panose="02010600030101010101" pitchFamily="2" charset="-122"/>
                <a:cs typeface="+mn-cs"/>
                <a:sym typeface="+mn-ea"/>
              </a:rPr>
              <a:t>个结点的二叉链表中含有</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n+1</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宋体" panose="02010600030101010101" pitchFamily="2" charset="-122"/>
                <a:ea typeface="宋体" panose="02010600030101010101" pitchFamily="2" charset="-122"/>
                <a:cs typeface="+mn-cs"/>
                <a:sym typeface="+mn-ea"/>
              </a:rPr>
              <a:t>个空指针域，可以利用这些空指针域来存放结点的前驱和后继的信息。这些附加的指针称为</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宋体" panose="02010600030101010101" pitchFamily="2" charset="-122"/>
                <a:ea typeface="宋体" panose="02010600030101010101" pitchFamily="2" charset="-122"/>
                <a:cs typeface="+mn-cs"/>
                <a:sym typeface="+mn-ea"/>
              </a:rPr>
              <a:t>线索</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宋体" panose="02010600030101010101" pitchFamily="2" charset="-122"/>
                <a:ea typeface="宋体" panose="02010600030101010101" pitchFamily="2" charset="-122"/>
                <a:cs typeface="+mn-cs"/>
                <a:sym typeface="+mn-ea"/>
              </a:rPr>
              <a:t>，加上了线索的二叉链表称为线索链表，加上线索的二叉树就是线索二叉树（</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Threaded Binary Tree</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宋体" panose="02010600030101010101" pitchFamily="2" charset="-122"/>
                <a:ea typeface="宋体" panose="02010600030101010101" pitchFamily="2" charset="-122"/>
                <a:cs typeface="+mn-cs"/>
                <a:sym typeface="+mn-ea"/>
              </a:rPr>
              <a:t>）。将二叉树变为线索二叉树的过程称为线索化。</a:t>
            </a:r>
            <a:r>
              <a:rPr kumimoji="0" lang="zh-CN" altLang="en-US" sz="25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endParaRPr kumimoji="0" lang="zh-CN" altLang="en-US" sz="48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p:txBody>
      </p:sp>
      <p:grpSp>
        <p:nvGrpSpPr>
          <p:cNvPr id="2" name="Group 4"/>
          <p:cNvGrpSpPr/>
          <p:nvPr/>
        </p:nvGrpSpPr>
        <p:grpSpPr>
          <a:xfrm>
            <a:off x="1295400" y="3581400"/>
            <a:ext cx="6705600" cy="619125"/>
            <a:chOff x="-3" y="-3"/>
            <a:chExt cx="3501" cy="390"/>
          </a:xfrm>
        </p:grpSpPr>
        <p:grpSp>
          <p:nvGrpSpPr>
            <p:cNvPr id="107524" name="Group 5"/>
            <p:cNvGrpSpPr/>
            <p:nvPr/>
          </p:nvGrpSpPr>
          <p:grpSpPr>
            <a:xfrm>
              <a:off x="0" y="0"/>
              <a:ext cx="3495" cy="384"/>
              <a:chOff x="0" y="0"/>
              <a:chExt cx="3495" cy="384"/>
            </a:xfrm>
          </p:grpSpPr>
          <p:grpSp>
            <p:nvGrpSpPr>
              <p:cNvPr id="107525" name="Group 6"/>
              <p:cNvGrpSpPr/>
              <p:nvPr/>
            </p:nvGrpSpPr>
            <p:grpSpPr>
              <a:xfrm>
                <a:off x="0" y="0"/>
                <a:ext cx="699" cy="384"/>
                <a:chOff x="0" y="0"/>
                <a:chExt cx="699" cy="384"/>
              </a:xfrm>
            </p:grpSpPr>
            <p:sp>
              <p:nvSpPr>
                <p:cNvPr id="107526" name="Rectangle 7"/>
                <p:cNvSpPr/>
                <p:nvPr/>
              </p:nvSpPr>
              <p:spPr>
                <a:xfrm>
                  <a:off x="43" y="0"/>
                  <a:ext cx="613" cy="384"/>
                </a:xfrm>
                <a:prstGeom prst="rect">
                  <a:avLst/>
                </a:prstGeom>
                <a:noFill/>
                <a:ln w="9525">
                  <a:noFill/>
                </a:ln>
              </p:spPr>
              <p:txBody>
                <a:bodyPr anchor="t" anchorCtr="0"/>
                <a:p>
                  <a:pPr algn="just">
                    <a:buFont typeface="Arial" panose="020B0604020202020204" pitchFamily="34" charset="0"/>
                  </a:pPr>
                  <a:r>
                    <a:rPr lang="en-US" altLang="zh-CN" b="1" dirty="0">
                      <a:solidFill>
                        <a:schemeClr val="folHlink"/>
                      </a:solidFill>
                      <a:latin typeface="Times New Roman" panose="02020603050405020304" pitchFamily="18" charset="0"/>
                    </a:rPr>
                    <a:t>lchild</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4800" b="1" dirty="0">
                    <a:solidFill>
                      <a:schemeClr val="folHlink"/>
                    </a:solidFill>
                    <a:latin typeface="Times New Roman" panose="02020603050405020304" pitchFamily="18" charset="0"/>
                  </a:endParaRPr>
                </a:p>
              </p:txBody>
            </p:sp>
            <p:sp>
              <p:nvSpPr>
                <p:cNvPr id="107527" name="Rectangle 8"/>
                <p:cNvSpPr/>
                <p:nvPr/>
              </p:nvSpPr>
              <p:spPr>
                <a:xfrm>
                  <a:off x="0" y="0"/>
                  <a:ext cx="699" cy="384"/>
                </a:xfrm>
                <a:prstGeom prst="rect">
                  <a:avLst/>
                </a:prstGeom>
                <a:noFill/>
                <a:ln w="7"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07528" name="Group 9"/>
              <p:cNvGrpSpPr/>
              <p:nvPr/>
            </p:nvGrpSpPr>
            <p:grpSpPr>
              <a:xfrm>
                <a:off x="699" y="0"/>
                <a:ext cx="699" cy="384"/>
                <a:chOff x="699" y="0"/>
                <a:chExt cx="699" cy="384"/>
              </a:xfrm>
            </p:grpSpPr>
            <p:sp>
              <p:nvSpPr>
                <p:cNvPr id="107529" name="Rectangle 10"/>
                <p:cNvSpPr/>
                <p:nvPr/>
              </p:nvSpPr>
              <p:spPr>
                <a:xfrm>
                  <a:off x="742" y="0"/>
                  <a:ext cx="613" cy="384"/>
                </a:xfrm>
                <a:prstGeom prst="rect">
                  <a:avLst/>
                </a:prstGeom>
                <a:noFill/>
                <a:ln w="9525">
                  <a:noFill/>
                </a:ln>
              </p:spPr>
              <p:txBody>
                <a:bodyPr anchor="t" anchorCtr="0"/>
                <a:p>
                  <a:pPr algn="just">
                    <a:buFont typeface="Arial" panose="020B0604020202020204" pitchFamily="34" charset="0"/>
                  </a:pPr>
                  <a:r>
                    <a:rPr lang="en-US" altLang="zh-CN" b="1" dirty="0">
                      <a:solidFill>
                        <a:schemeClr val="folHlink"/>
                      </a:solidFill>
                      <a:latin typeface="Times New Roman" panose="02020603050405020304" pitchFamily="18" charset="0"/>
                    </a:rPr>
                    <a:t>ltag</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4800" b="1" dirty="0">
                    <a:solidFill>
                      <a:schemeClr val="folHlink"/>
                    </a:solidFill>
                    <a:latin typeface="Times New Roman" panose="02020603050405020304" pitchFamily="18" charset="0"/>
                  </a:endParaRPr>
                </a:p>
              </p:txBody>
            </p:sp>
            <p:sp>
              <p:nvSpPr>
                <p:cNvPr id="107530" name="Rectangle 11"/>
                <p:cNvSpPr/>
                <p:nvPr/>
              </p:nvSpPr>
              <p:spPr>
                <a:xfrm>
                  <a:off x="699" y="0"/>
                  <a:ext cx="699" cy="384"/>
                </a:xfrm>
                <a:prstGeom prst="rect">
                  <a:avLst/>
                </a:prstGeom>
                <a:noFill/>
                <a:ln w="7"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07531" name="Group 12"/>
              <p:cNvGrpSpPr/>
              <p:nvPr/>
            </p:nvGrpSpPr>
            <p:grpSpPr>
              <a:xfrm>
                <a:off x="1398" y="0"/>
                <a:ext cx="699" cy="384"/>
                <a:chOff x="1398" y="0"/>
                <a:chExt cx="699" cy="384"/>
              </a:xfrm>
            </p:grpSpPr>
            <p:sp>
              <p:nvSpPr>
                <p:cNvPr id="107532" name="Rectangle 13"/>
                <p:cNvSpPr/>
                <p:nvPr/>
              </p:nvSpPr>
              <p:spPr>
                <a:xfrm>
                  <a:off x="1441" y="0"/>
                  <a:ext cx="613" cy="384"/>
                </a:xfrm>
                <a:prstGeom prst="rect">
                  <a:avLst/>
                </a:prstGeom>
                <a:noFill/>
                <a:ln w="9525">
                  <a:noFill/>
                </a:ln>
              </p:spPr>
              <p:txBody>
                <a:bodyPr anchor="t" anchorCtr="0"/>
                <a:p>
                  <a:pPr algn="just">
                    <a:buFont typeface="Arial" panose="020B0604020202020204" pitchFamily="34" charset="0"/>
                  </a:pPr>
                  <a:r>
                    <a:rPr lang="en-US" altLang="zh-CN" b="1" dirty="0">
                      <a:solidFill>
                        <a:schemeClr val="folHlink"/>
                      </a:solidFill>
                      <a:latin typeface="Times New Roman" panose="02020603050405020304" pitchFamily="18" charset="0"/>
                    </a:rPr>
                    <a:t>data</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4800" b="1" dirty="0">
                    <a:solidFill>
                      <a:schemeClr val="folHlink"/>
                    </a:solidFill>
                    <a:latin typeface="Times New Roman" panose="02020603050405020304" pitchFamily="18" charset="0"/>
                  </a:endParaRPr>
                </a:p>
              </p:txBody>
            </p:sp>
            <p:sp>
              <p:nvSpPr>
                <p:cNvPr id="107533" name="Rectangle 14"/>
                <p:cNvSpPr/>
                <p:nvPr/>
              </p:nvSpPr>
              <p:spPr>
                <a:xfrm>
                  <a:off x="1398" y="0"/>
                  <a:ext cx="699" cy="384"/>
                </a:xfrm>
                <a:prstGeom prst="rect">
                  <a:avLst/>
                </a:prstGeom>
                <a:noFill/>
                <a:ln w="7"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07534" name="Group 15"/>
              <p:cNvGrpSpPr/>
              <p:nvPr/>
            </p:nvGrpSpPr>
            <p:grpSpPr>
              <a:xfrm>
                <a:off x="2097" y="0"/>
                <a:ext cx="699" cy="384"/>
                <a:chOff x="2097" y="0"/>
                <a:chExt cx="699" cy="384"/>
              </a:xfrm>
            </p:grpSpPr>
            <p:sp>
              <p:nvSpPr>
                <p:cNvPr id="107535" name="Rectangle 16"/>
                <p:cNvSpPr/>
                <p:nvPr/>
              </p:nvSpPr>
              <p:spPr>
                <a:xfrm>
                  <a:off x="2140" y="0"/>
                  <a:ext cx="613" cy="384"/>
                </a:xfrm>
                <a:prstGeom prst="rect">
                  <a:avLst/>
                </a:prstGeom>
                <a:noFill/>
                <a:ln w="9525">
                  <a:noFill/>
                </a:ln>
              </p:spPr>
              <p:txBody>
                <a:bodyPr anchor="t" anchorCtr="0"/>
                <a:p>
                  <a:pPr algn="just">
                    <a:buFont typeface="Arial" panose="020B0604020202020204" pitchFamily="34" charset="0"/>
                  </a:pPr>
                  <a:r>
                    <a:rPr lang="en-US" altLang="zh-CN" b="1" dirty="0">
                      <a:solidFill>
                        <a:schemeClr val="folHlink"/>
                      </a:solidFill>
                      <a:latin typeface="Times New Roman" panose="02020603050405020304" pitchFamily="18" charset="0"/>
                    </a:rPr>
                    <a:t>    rtag</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4800" b="1" dirty="0">
                    <a:solidFill>
                      <a:schemeClr val="folHlink"/>
                    </a:solidFill>
                    <a:latin typeface="Times New Roman" panose="02020603050405020304" pitchFamily="18" charset="0"/>
                  </a:endParaRPr>
                </a:p>
              </p:txBody>
            </p:sp>
            <p:sp>
              <p:nvSpPr>
                <p:cNvPr id="107536" name="Rectangle 17"/>
                <p:cNvSpPr/>
                <p:nvPr/>
              </p:nvSpPr>
              <p:spPr>
                <a:xfrm>
                  <a:off x="2097" y="0"/>
                  <a:ext cx="699" cy="384"/>
                </a:xfrm>
                <a:prstGeom prst="rect">
                  <a:avLst/>
                </a:prstGeom>
                <a:noFill/>
                <a:ln w="7"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07537" name="Group 18"/>
              <p:cNvGrpSpPr/>
              <p:nvPr/>
            </p:nvGrpSpPr>
            <p:grpSpPr>
              <a:xfrm>
                <a:off x="2796" y="0"/>
                <a:ext cx="699" cy="384"/>
                <a:chOff x="2796" y="0"/>
                <a:chExt cx="699" cy="384"/>
              </a:xfrm>
            </p:grpSpPr>
            <p:sp>
              <p:nvSpPr>
                <p:cNvPr id="107538" name="Rectangle 19"/>
                <p:cNvSpPr/>
                <p:nvPr/>
              </p:nvSpPr>
              <p:spPr>
                <a:xfrm>
                  <a:off x="2839" y="0"/>
                  <a:ext cx="613" cy="384"/>
                </a:xfrm>
                <a:prstGeom prst="rect">
                  <a:avLst/>
                </a:prstGeom>
                <a:noFill/>
                <a:ln w="9525">
                  <a:noFill/>
                </a:ln>
              </p:spPr>
              <p:txBody>
                <a:bodyPr anchor="t" anchorCtr="0"/>
                <a:p>
                  <a:pPr algn="just">
                    <a:buFont typeface="Arial" panose="020B0604020202020204" pitchFamily="34" charset="0"/>
                  </a:pPr>
                  <a:r>
                    <a:rPr lang="en-US" altLang="zh-CN" b="1" dirty="0">
                      <a:solidFill>
                        <a:schemeClr val="folHlink"/>
                      </a:solidFill>
                      <a:latin typeface="Times New Roman" panose="02020603050405020304" pitchFamily="18" charset="0"/>
                    </a:rPr>
                    <a:t>  rchild</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sz="4800" b="1" dirty="0">
                    <a:solidFill>
                      <a:schemeClr val="folHlink"/>
                    </a:solidFill>
                    <a:latin typeface="Times New Roman" panose="02020603050405020304" pitchFamily="18" charset="0"/>
                  </a:endParaRPr>
                </a:p>
              </p:txBody>
            </p:sp>
            <p:sp>
              <p:nvSpPr>
                <p:cNvPr id="107539" name="Rectangle 20"/>
                <p:cNvSpPr/>
                <p:nvPr/>
              </p:nvSpPr>
              <p:spPr>
                <a:xfrm>
                  <a:off x="2796" y="0"/>
                  <a:ext cx="699" cy="384"/>
                </a:xfrm>
                <a:prstGeom prst="rect">
                  <a:avLst/>
                </a:prstGeom>
                <a:noFill/>
                <a:ln w="7"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grpSp>
        <p:sp>
          <p:nvSpPr>
            <p:cNvPr id="107540" name="Rectangle 21"/>
            <p:cNvSpPr/>
            <p:nvPr/>
          </p:nvSpPr>
          <p:spPr>
            <a:xfrm>
              <a:off x="-3" y="-3"/>
              <a:ext cx="3501" cy="390"/>
            </a:xfrm>
            <a:prstGeom prst="rect">
              <a:avLst/>
            </a:prstGeom>
            <a:noFill/>
            <a:ln w="9525" cap="flat" cmpd="sng">
              <a:solidFill>
                <a:srgbClr val="A0A0A0"/>
              </a:solidFill>
              <a:prstDash val="solid"/>
              <a:miter/>
              <a:headEnd type="none" w="med" len="med"/>
              <a:tailEnd type="none" w="med" len="med"/>
            </a:ln>
          </p:spPr>
          <p:txBody>
            <a:bodyPr wrap="none"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07541" name="Rectangle 22"/>
          <p:cNvSpPr/>
          <p:nvPr/>
        </p:nvSpPr>
        <p:spPr>
          <a:xfrm>
            <a:off x="3519488" y="3186113"/>
            <a:ext cx="9144000" cy="0"/>
          </a:xfrm>
          <a:prstGeom prst="rect">
            <a:avLst/>
          </a:prstGeom>
          <a:noFill/>
          <a:ln w="9525">
            <a:noFill/>
          </a:ln>
        </p:spPr>
        <p:txBody>
          <a:bodyPr anchor="t" anchorCtr="0">
            <a:spAutoFit/>
          </a:bodyPr>
          <a:p>
            <a:pPr>
              <a:buFont typeface="Arial" panose="020B0604020202020204" pitchFamily="34" charset="0"/>
            </a:pPr>
            <a:endParaRPr lang="zh-CN" altLang="en-US" dirty="0">
              <a:latin typeface="Times New Roman" panose="02020603050405020304" pitchFamily="18" charset="0"/>
            </a:endParaRPr>
          </a:p>
        </p:txBody>
      </p:sp>
      <p:grpSp>
        <p:nvGrpSpPr>
          <p:cNvPr id="9" name="Group 23"/>
          <p:cNvGrpSpPr/>
          <p:nvPr/>
        </p:nvGrpSpPr>
        <p:grpSpPr>
          <a:xfrm>
            <a:off x="685800" y="4386263"/>
            <a:ext cx="4424363" cy="844550"/>
            <a:chOff x="432" y="2763"/>
            <a:chExt cx="2787" cy="532"/>
          </a:xfrm>
        </p:grpSpPr>
        <p:graphicFrame>
          <p:nvGraphicFramePr>
            <p:cNvPr id="107543" name="Object 3"/>
            <p:cNvGraphicFramePr/>
            <p:nvPr/>
          </p:nvGraphicFramePr>
          <p:xfrm>
            <a:off x="915" y="2763"/>
            <a:ext cx="2304" cy="532"/>
          </p:xfrm>
          <a:graphic>
            <a:graphicData uri="http://schemas.openxmlformats.org/presentationml/2006/ole">
              <mc:AlternateContent xmlns:mc="http://schemas.openxmlformats.org/markup-compatibility/2006">
                <mc:Choice xmlns:v="urn:schemas-microsoft-com:vml" Requires="v">
                  <p:oleObj spid="_x0000_s3078" name="" r:id="rId1" imgW="2108200" imgH="482600" progId="Equation.3">
                    <p:embed/>
                  </p:oleObj>
                </mc:Choice>
                <mc:Fallback>
                  <p:oleObj name="" r:id="rId1" imgW="2108200" imgH="482600" progId="Equation.3">
                    <p:embed/>
                    <p:pic>
                      <p:nvPicPr>
                        <p:cNvPr id="0" name="图片 3077"/>
                        <p:cNvPicPr/>
                        <p:nvPr/>
                      </p:nvPicPr>
                      <p:blipFill>
                        <a:blip r:embed="rId2"/>
                        <a:stretch>
                          <a:fillRect/>
                        </a:stretch>
                      </p:blipFill>
                      <p:spPr>
                        <a:xfrm>
                          <a:off x="915" y="2763"/>
                          <a:ext cx="2304" cy="532"/>
                        </a:xfrm>
                        <a:prstGeom prst="rect">
                          <a:avLst/>
                        </a:prstGeom>
                        <a:noFill/>
                        <a:ln w="38100">
                          <a:noFill/>
                          <a:miter/>
                        </a:ln>
                      </p:spPr>
                    </p:pic>
                  </p:oleObj>
                </mc:Fallback>
              </mc:AlternateContent>
            </a:graphicData>
          </a:graphic>
        </p:graphicFrame>
        <p:sp>
          <p:nvSpPr>
            <p:cNvPr id="107544" name="Rectangle 25"/>
            <p:cNvSpPr/>
            <p:nvPr/>
          </p:nvSpPr>
          <p:spPr>
            <a:xfrm>
              <a:off x="432" y="2870"/>
              <a:ext cx="528" cy="298"/>
            </a:xfrm>
            <a:prstGeom prst="rect">
              <a:avLst/>
            </a:prstGeom>
            <a:noFill/>
            <a:ln w="9525">
              <a:noFill/>
            </a:ln>
          </p:spPr>
          <p:txBody>
            <a:bodyPr anchor="t" anchorCtr="0">
              <a:spAutoFit/>
            </a:bodyPr>
            <a:p>
              <a:pPr>
                <a:buFont typeface="Arial" panose="020B0604020202020204" pitchFamily="34" charset="0"/>
              </a:pPr>
              <a:r>
                <a:rPr lang="en-US" altLang="zh-CN" dirty="0">
                  <a:latin typeface="Times New Roman" panose="02020603050405020304" pitchFamily="18" charset="0"/>
                </a:rPr>
                <a:t>ltag=</a:t>
              </a:r>
              <a:r>
                <a:rPr lang="en-US" altLang="zh-CN" sz="2500" dirty="0">
                  <a:latin typeface="Times New Roman" panose="02020603050405020304" pitchFamily="18" charset="0"/>
                </a:rPr>
                <a:t> </a:t>
              </a:r>
              <a:endParaRPr lang="en-US" altLang="zh-CN" sz="4800" dirty="0">
                <a:latin typeface="Times New Roman" panose="02020603050405020304" pitchFamily="18" charset="0"/>
              </a:endParaRPr>
            </a:p>
          </p:txBody>
        </p:sp>
      </p:grpSp>
      <p:grpSp>
        <p:nvGrpSpPr>
          <p:cNvPr id="10" name="Group 26"/>
          <p:cNvGrpSpPr/>
          <p:nvPr/>
        </p:nvGrpSpPr>
        <p:grpSpPr>
          <a:xfrm>
            <a:off x="685800" y="5327650"/>
            <a:ext cx="4446588" cy="844550"/>
            <a:chOff x="432" y="3356"/>
            <a:chExt cx="2801" cy="532"/>
          </a:xfrm>
        </p:grpSpPr>
        <p:graphicFrame>
          <p:nvGraphicFramePr>
            <p:cNvPr id="107546" name="Object 2"/>
            <p:cNvGraphicFramePr/>
            <p:nvPr/>
          </p:nvGraphicFramePr>
          <p:xfrm>
            <a:off x="901" y="3356"/>
            <a:ext cx="2332" cy="532"/>
          </p:xfrm>
          <a:graphic>
            <a:graphicData uri="http://schemas.openxmlformats.org/presentationml/2006/ole">
              <mc:AlternateContent xmlns:mc="http://schemas.openxmlformats.org/markup-compatibility/2006">
                <mc:Choice xmlns:v="urn:schemas-microsoft-com:vml" Requires="v">
                  <p:oleObj spid="_x0000_s3079" name="" r:id="rId3" imgW="2133600" imgH="482600" progId="Equation.3">
                    <p:embed/>
                  </p:oleObj>
                </mc:Choice>
                <mc:Fallback>
                  <p:oleObj name="" r:id="rId3" imgW="2133600" imgH="482600" progId="Equation.3">
                    <p:embed/>
                    <p:pic>
                      <p:nvPicPr>
                        <p:cNvPr id="0" name="图片 3078"/>
                        <p:cNvPicPr/>
                        <p:nvPr/>
                      </p:nvPicPr>
                      <p:blipFill>
                        <a:blip r:embed="rId4"/>
                        <a:stretch>
                          <a:fillRect/>
                        </a:stretch>
                      </p:blipFill>
                      <p:spPr>
                        <a:xfrm>
                          <a:off x="901" y="3356"/>
                          <a:ext cx="2332" cy="532"/>
                        </a:xfrm>
                        <a:prstGeom prst="rect">
                          <a:avLst/>
                        </a:prstGeom>
                        <a:noFill/>
                        <a:ln w="38100">
                          <a:noFill/>
                          <a:miter/>
                        </a:ln>
                      </p:spPr>
                    </p:pic>
                  </p:oleObj>
                </mc:Fallback>
              </mc:AlternateContent>
            </a:graphicData>
          </a:graphic>
        </p:graphicFrame>
        <p:sp>
          <p:nvSpPr>
            <p:cNvPr id="107547" name="Rectangle 28"/>
            <p:cNvSpPr/>
            <p:nvPr/>
          </p:nvSpPr>
          <p:spPr>
            <a:xfrm>
              <a:off x="432" y="3463"/>
              <a:ext cx="528" cy="298"/>
            </a:xfrm>
            <a:prstGeom prst="rect">
              <a:avLst/>
            </a:prstGeom>
            <a:noFill/>
            <a:ln w="9525">
              <a:noFill/>
            </a:ln>
          </p:spPr>
          <p:txBody>
            <a:bodyPr anchor="t" anchorCtr="0">
              <a:spAutoFit/>
            </a:bodyPr>
            <a:p>
              <a:pPr>
                <a:buFont typeface="Arial" panose="020B0604020202020204" pitchFamily="34" charset="0"/>
              </a:pPr>
              <a:r>
                <a:rPr lang="en-US" altLang="zh-CN" dirty="0">
                  <a:latin typeface="Times New Roman" panose="02020603050405020304" pitchFamily="18" charset="0"/>
                </a:rPr>
                <a:t>rtag=</a:t>
              </a:r>
              <a:r>
                <a:rPr lang="en-US" altLang="zh-CN" sz="2500" dirty="0">
                  <a:latin typeface="Times New Roman" panose="02020603050405020304" pitchFamily="18" charset="0"/>
                </a:rPr>
                <a:t> </a:t>
              </a:r>
              <a:endParaRPr lang="en-US" altLang="zh-CN" sz="48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idx="4294967295"/>
          </p:nvPr>
        </p:nvSpPr>
        <p:spPr/>
        <p:txBody>
          <a:bodyPr vert="horz" wrap="square" lIns="91440" tIns="45720" rIns="91440" bIns="45720" anchor="ctr" anchorCtr="0"/>
          <a:p>
            <a:pPr eaLnBrk="1" hangingPunct="1"/>
            <a:r>
              <a:rPr lang="zh-CN" altLang="en-US" dirty="0"/>
              <a:t>类型定义</a:t>
            </a:r>
            <a:endParaRPr lang="zh-CN" altLang="en-US" dirty="0"/>
          </a:p>
        </p:txBody>
      </p:sp>
      <p:sp>
        <p:nvSpPr>
          <p:cNvPr id="109570" name="Rectangle 3"/>
          <p:cNvSpPr/>
          <p:nvPr/>
        </p:nvSpPr>
        <p:spPr>
          <a:xfrm>
            <a:off x="762000" y="1724025"/>
            <a:ext cx="7696200" cy="2528888"/>
          </a:xfrm>
          <a:prstGeom prst="rect">
            <a:avLst/>
          </a:prstGeom>
          <a:noFill/>
          <a:ln w="9525">
            <a:noFill/>
          </a:ln>
        </p:spPr>
        <p:txBody>
          <a:bodyPr anchor="t" anchorCtr="0">
            <a:spAutoFit/>
          </a:bodyPr>
          <a:p>
            <a:pPr indent="276225" algn="just" defTabSz="914400">
              <a:buFont typeface="Arial" panose="020B0604020202020204" pitchFamily="34" charset="0"/>
              <a:tabLst>
                <a:tab pos="1514475" algn="l"/>
              </a:tabLst>
            </a:pPr>
            <a:r>
              <a:rPr lang="en-US" altLang="zh-CN" sz="3200" b="1" dirty="0">
                <a:latin typeface="Times New Roman" panose="02020603050405020304" pitchFamily="18" charset="0"/>
              </a:rPr>
              <a:t>typedef struct</a:t>
            </a:r>
            <a:r>
              <a:rPr lang="en-US" altLang="zh-CN" sz="3200" dirty="0">
                <a:latin typeface="Times New Roman" panose="02020603050405020304" pitchFamily="18" charset="0"/>
              </a:rPr>
              <a:t> BiThrNode</a:t>
            </a:r>
            <a:endParaRPr lang="en-US" altLang="zh-CN" sz="3200" dirty="0">
              <a:latin typeface="Times New Roman" panose="02020603050405020304" pitchFamily="18" charset="0"/>
            </a:endParaRPr>
          </a:p>
          <a:p>
            <a:pPr indent="276225" algn="just" defTabSz="914400">
              <a:buFont typeface="Arial" panose="020B0604020202020204" pitchFamily="34" charset="0"/>
              <a:tabLst>
                <a:tab pos="1514475" algn="l"/>
              </a:tabLst>
            </a:pPr>
            <a:r>
              <a:rPr lang="en-US" altLang="zh-CN" sz="3200" dirty="0">
                <a:latin typeface="Times New Roman" panose="02020603050405020304" pitchFamily="18" charset="0"/>
              </a:rPr>
              <a:t>   {ElemType     data;</a:t>
            </a:r>
            <a:endParaRPr lang="en-US" altLang="zh-CN" sz="3200" dirty="0">
              <a:latin typeface="Times New Roman" panose="02020603050405020304" pitchFamily="18" charset="0"/>
            </a:endParaRPr>
          </a:p>
          <a:p>
            <a:pPr indent="276225" algn="just" defTabSz="914400" eaLnBrk="0" hangingPunct="0">
              <a:buFont typeface="Arial" panose="020B0604020202020204" pitchFamily="34" charset="0"/>
              <a:tabLst>
                <a:tab pos="1514475" algn="l"/>
              </a:tabLst>
            </a:pPr>
            <a:r>
              <a:rPr lang="en-US" altLang="zh-CN" sz="3200" b="1" dirty="0">
                <a:latin typeface="Times New Roman" panose="02020603050405020304" pitchFamily="18" charset="0"/>
              </a:rPr>
              <a:t>     struct</a:t>
            </a:r>
            <a:r>
              <a:rPr lang="en-US" altLang="zh-CN" sz="3200" dirty="0">
                <a:latin typeface="Times New Roman" panose="02020603050405020304" pitchFamily="18" charset="0"/>
              </a:rPr>
              <a:t> BiThrNode  </a:t>
            </a:r>
            <a:r>
              <a:rPr lang="en-US" altLang="zh-CN" sz="3200" dirty="0">
                <a:solidFill>
                  <a:srgbClr val="000000"/>
                </a:solidFill>
                <a:latin typeface="宋体" panose="02010600030101010101" pitchFamily="2" charset="-122"/>
              </a:rPr>
              <a:t>*</a:t>
            </a:r>
            <a:r>
              <a:rPr lang="en-US" altLang="zh-CN" sz="3200" dirty="0">
                <a:latin typeface="Times New Roman" panose="02020603050405020304" pitchFamily="18" charset="0"/>
              </a:rPr>
              <a:t>lchild, </a:t>
            </a:r>
            <a:r>
              <a:rPr lang="en-US" altLang="zh-CN" sz="3200" dirty="0">
                <a:solidFill>
                  <a:srgbClr val="000000"/>
                </a:solidFill>
                <a:latin typeface="宋体" panose="02010600030101010101" pitchFamily="2" charset="-122"/>
              </a:rPr>
              <a:t>*</a:t>
            </a:r>
            <a:r>
              <a:rPr lang="en-US" altLang="zh-CN" sz="3200" dirty="0">
                <a:latin typeface="Times New Roman" panose="02020603050405020304" pitchFamily="18" charset="0"/>
              </a:rPr>
              <a:t>rchild; </a:t>
            </a:r>
            <a:endParaRPr lang="en-US" altLang="zh-CN" sz="3200" dirty="0">
              <a:latin typeface="Times New Roman" panose="02020603050405020304" pitchFamily="18" charset="0"/>
            </a:endParaRPr>
          </a:p>
          <a:p>
            <a:pPr indent="276225" algn="just" defTabSz="914400" eaLnBrk="0" hangingPunct="0">
              <a:buFont typeface="Arial" panose="020B0604020202020204" pitchFamily="34" charset="0"/>
              <a:tabLst>
                <a:tab pos="1514475" algn="l"/>
              </a:tabLst>
            </a:pPr>
            <a:r>
              <a:rPr lang="en-US" altLang="zh-CN" sz="3200" dirty="0">
                <a:latin typeface="Times New Roman" panose="02020603050405020304" pitchFamily="18" charset="0"/>
              </a:rPr>
              <a:t>     </a:t>
            </a:r>
            <a:r>
              <a:rPr lang="en-US" altLang="zh-CN" sz="3200" b="1" dirty="0">
                <a:latin typeface="Times New Roman" panose="02020603050405020304" pitchFamily="18" charset="0"/>
              </a:rPr>
              <a:t>int   </a:t>
            </a:r>
            <a:r>
              <a:rPr lang="en-US" altLang="zh-CN" sz="3200" dirty="0">
                <a:latin typeface="Times New Roman" panose="02020603050405020304" pitchFamily="18" charset="0"/>
              </a:rPr>
              <a:t>ltag, rtag; </a:t>
            </a:r>
            <a:endParaRPr lang="en-US" altLang="zh-CN" sz="3200" dirty="0">
              <a:latin typeface="Times New Roman" panose="02020603050405020304" pitchFamily="18" charset="0"/>
            </a:endParaRPr>
          </a:p>
          <a:p>
            <a:pPr indent="276225" defTabSz="914400" eaLnBrk="0" hangingPunct="0">
              <a:buFont typeface="Arial" panose="020B0604020202020204" pitchFamily="34" charset="0"/>
              <a:tabLst>
                <a:tab pos="1514475" algn="l"/>
              </a:tabLst>
            </a:pPr>
            <a:r>
              <a:rPr lang="en-US" altLang="zh-CN" sz="3200" dirty="0">
                <a:latin typeface="Times New Roman" panose="02020603050405020304" pitchFamily="18" charset="0"/>
              </a:rPr>
              <a:t>   }BiThrNode</a:t>
            </a:r>
            <a:r>
              <a:rPr lang="zh-CN" altLang="en-US" sz="3200" dirty="0">
                <a:latin typeface="宋体" panose="02010600030101010101" pitchFamily="2" charset="-122"/>
              </a:rPr>
              <a:t>，</a:t>
            </a:r>
            <a:r>
              <a:rPr lang="zh-CN" altLang="en-US" sz="3200" dirty="0">
                <a:solidFill>
                  <a:srgbClr val="000000"/>
                </a:solidFill>
                <a:latin typeface="宋体" panose="02010600030101010101" pitchFamily="2" charset="-122"/>
              </a:rPr>
              <a:t>*</a:t>
            </a:r>
            <a:r>
              <a:rPr lang="en-US" altLang="zh-CN" sz="3200" dirty="0">
                <a:latin typeface="Times New Roman" panose="02020603050405020304" pitchFamily="18" charset="0"/>
              </a:rPr>
              <a:t>BiThrTree </a:t>
            </a:r>
            <a:endParaRPr lang="en-US" altLang="zh-CN" sz="3200" dirty="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1617" name="组合 226305"/>
          <p:cNvGrpSpPr/>
          <p:nvPr/>
        </p:nvGrpSpPr>
        <p:grpSpPr>
          <a:xfrm>
            <a:off x="334963" y="188913"/>
            <a:ext cx="7858125" cy="6481762"/>
            <a:chOff x="90" y="73"/>
            <a:chExt cx="4950" cy="4083"/>
          </a:xfrm>
        </p:grpSpPr>
        <p:grpSp>
          <p:nvGrpSpPr>
            <p:cNvPr id="111618" name="组合 226306"/>
            <p:cNvGrpSpPr/>
            <p:nvPr/>
          </p:nvGrpSpPr>
          <p:grpSpPr>
            <a:xfrm>
              <a:off x="624" y="73"/>
              <a:ext cx="4370" cy="2025"/>
              <a:chOff x="624" y="73"/>
              <a:chExt cx="4370" cy="2025"/>
            </a:xfrm>
          </p:grpSpPr>
          <p:grpSp>
            <p:nvGrpSpPr>
              <p:cNvPr id="111619" name="组合 226307"/>
              <p:cNvGrpSpPr/>
              <p:nvPr/>
            </p:nvGrpSpPr>
            <p:grpSpPr>
              <a:xfrm>
                <a:off x="624" y="121"/>
                <a:ext cx="1496" cy="1542"/>
                <a:chOff x="624" y="121"/>
                <a:chExt cx="1496" cy="1542"/>
              </a:xfrm>
            </p:grpSpPr>
            <p:sp>
              <p:nvSpPr>
                <p:cNvPr id="111620" name="椭圆 226308"/>
                <p:cNvSpPr/>
                <p:nvPr/>
              </p:nvSpPr>
              <p:spPr>
                <a:xfrm>
                  <a:off x="1103" y="121"/>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1621" name="椭圆 226309"/>
                <p:cNvSpPr/>
                <p:nvPr/>
              </p:nvSpPr>
              <p:spPr>
                <a:xfrm>
                  <a:off x="1618" y="1000"/>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1622" name="椭圆 226310"/>
                <p:cNvSpPr/>
                <p:nvPr/>
              </p:nvSpPr>
              <p:spPr>
                <a:xfrm>
                  <a:off x="1375" y="143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1623" name="椭圆 226311"/>
                <p:cNvSpPr/>
                <p:nvPr/>
              </p:nvSpPr>
              <p:spPr>
                <a:xfrm>
                  <a:off x="1862" y="1434"/>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1624" name="直接连接符 226312"/>
                <p:cNvSpPr/>
                <p:nvPr/>
              </p:nvSpPr>
              <p:spPr>
                <a:xfrm flipH="1">
                  <a:off x="1513" y="1192"/>
                  <a:ext cx="152" cy="243"/>
                </a:xfrm>
                <a:prstGeom prst="line">
                  <a:avLst/>
                </a:prstGeom>
                <a:ln w="9525" cap="flat" cmpd="sng">
                  <a:solidFill>
                    <a:schemeClr val="tx1"/>
                  </a:solidFill>
                  <a:prstDash val="solid"/>
                  <a:round/>
                  <a:headEnd type="none" w="med" len="med"/>
                  <a:tailEnd type="none" w="med" len="med"/>
                </a:ln>
              </p:spPr>
            </p:sp>
            <p:sp>
              <p:nvSpPr>
                <p:cNvPr id="111625" name="椭圆 226313"/>
                <p:cNvSpPr/>
                <p:nvPr/>
              </p:nvSpPr>
              <p:spPr>
                <a:xfrm>
                  <a:off x="1147" y="1007"/>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1626" name="椭圆 226314"/>
                <p:cNvSpPr/>
                <p:nvPr/>
              </p:nvSpPr>
              <p:spPr>
                <a:xfrm>
                  <a:off x="904" y="1441"/>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1627" name="椭圆 226315"/>
                <p:cNvSpPr/>
                <p:nvPr/>
              </p:nvSpPr>
              <p:spPr>
                <a:xfrm>
                  <a:off x="867" y="56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1628" name="椭圆 226316"/>
                <p:cNvSpPr/>
                <p:nvPr/>
              </p:nvSpPr>
              <p:spPr>
                <a:xfrm>
                  <a:off x="624" y="100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1629" name="椭圆 226317"/>
                <p:cNvSpPr/>
                <p:nvPr/>
              </p:nvSpPr>
              <p:spPr>
                <a:xfrm>
                  <a:off x="1378" y="558"/>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1630" name="直接连接符 226318"/>
                <p:cNvSpPr/>
                <p:nvPr/>
              </p:nvSpPr>
              <p:spPr>
                <a:xfrm>
                  <a:off x="1583" y="765"/>
                  <a:ext cx="151" cy="242"/>
                </a:xfrm>
                <a:prstGeom prst="line">
                  <a:avLst/>
                </a:prstGeom>
                <a:ln w="9525" cap="flat" cmpd="sng">
                  <a:solidFill>
                    <a:schemeClr val="tx1"/>
                  </a:solidFill>
                  <a:prstDash val="solid"/>
                  <a:round/>
                  <a:headEnd type="none" w="med" len="med"/>
                  <a:tailEnd type="none" w="med" len="med"/>
                </a:ln>
              </p:spPr>
            </p:sp>
            <p:sp>
              <p:nvSpPr>
                <p:cNvPr id="111631" name="直接连接符 226319"/>
                <p:cNvSpPr/>
                <p:nvPr/>
              </p:nvSpPr>
              <p:spPr>
                <a:xfrm flipH="1">
                  <a:off x="1049" y="1206"/>
                  <a:ext cx="150" cy="243"/>
                </a:xfrm>
                <a:prstGeom prst="line">
                  <a:avLst/>
                </a:prstGeom>
                <a:ln w="9525" cap="flat" cmpd="sng">
                  <a:solidFill>
                    <a:schemeClr val="tx1"/>
                  </a:solidFill>
                  <a:prstDash val="solid"/>
                  <a:round/>
                  <a:headEnd type="none" w="med" len="med"/>
                  <a:tailEnd type="none" w="med" len="med"/>
                </a:ln>
              </p:spPr>
            </p:sp>
            <p:sp>
              <p:nvSpPr>
                <p:cNvPr id="111632" name="直接连接符 226320"/>
                <p:cNvSpPr/>
                <p:nvPr/>
              </p:nvSpPr>
              <p:spPr>
                <a:xfrm flipH="1">
                  <a:off x="1300" y="765"/>
                  <a:ext cx="151" cy="242"/>
                </a:xfrm>
                <a:prstGeom prst="line">
                  <a:avLst/>
                </a:prstGeom>
                <a:ln w="9525" cap="flat" cmpd="sng">
                  <a:solidFill>
                    <a:schemeClr val="tx1"/>
                  </a:solidFill>
                  <a:prstDash val="solid"/>
                  <a:round/>
                  <a:headEnd type="none" w="med" len="med"/>
                  <a:tailEnd type="none" w="med" len="med"/>
                </a:ln>
              </p:spPr>
            </p:sp>
            <p:sp>
              <p:nvSpPr>
                <p:cNvPr id="111633" name="直接连接符 226321"/>
                <p:cNvSpPr/>
                <p:nvPr/>
              </p:nvSpPr>
              <p:spPr>
                <a:xfrm flipH="1">
                  <a:off x="785" y="771"/>
                  <a:ext cx="150" cy="243"/>
                </a:xfrm>
                <a:prstGeom prst="line">
                  <a:avLst/>
                </a:prstGeom>
                <a:ln w="9525" cap="flat" cmpd="sng">
                  <a:solidFill>
                    <a:schemeClr val="tx1"/>
                  </a:solidFill>
                  <a:prstDash val="solid"/>
                  <a:round/>
                  <a:headEnd type="none" w="med" len="med"/>
                  <a:tailEnd type="none" w="med" len="med"/>
                </a:ln>
              </p:spPr>
            </p:sp>
            <p:sp>
              <p:nvSpPr>
                <p:cNvPr id="111634" name="直接连接符 226322"/>
                <p:cNvSpPr/>
                <p:nvPr/>
              </p:nvSpPr>
              <p:spPr>
                <a:xfrm flipH="1">
                  <a:off x="1020" y="329"/>
                  <a:ext cx="151" cy="242"/>
                </a:xfrm>
                <a:prstGeom prst="line">
                  <a:avLst/>
                </a:prstGeom>
                <a:ln w="9525" cap="flat" cmpd="sng">
                  <a:solidFill>
                    <a:schemeClr val="tx1"/>
                  </a:solidFill>
                  <a:prstDash val="solid"/>
                  <a:round/>
                  <a:headEnd type="none" w="med" len="med"/>
                  <a:tailEnd type="none" w="med" len="med"/>
                </a:ln>
              </p:spPr>
            </p:sp>
            <p:sp>
              <p:nvSpPr>
                <p:cNvPr id="111635" name="直接连接符 226323"/>
                <p:cNvSpPr/>
                <p:nvPr/>
              </p:nvSpPr>
              <p:spPr>
                <a:xfrm>
                  <a:off x="1816" y="1200"/>
                  <a:ext cx="151" cy="242"/>
                </a:xfrm>
                <a:prstGeom prst="line">
                  <a:avLst/>
                </a:prstGeom>
                <a:ln w="9525" cap="flat" cmpd="sng">
                  <a:solidFill>
                    <a:schemeClr val="tx1"/>
                  </a:solidFill>
                  <a:prstDash val="solid"/>
                  <a:round/>
                  <a:headEnd type="none" w="med" len="med"/>
                  <a:tailEnd type="none" w="med" len="med"/>
                </a:ln>
              </p:spPr>
            </p:sp>
            <p:sp>
              <p:nvSpPr>
                <p:cNvPr id="111636" name="直接连接符 226324"/>
                <p:cNvSpPr/>
                <p:nvPr/>
              </p:nvSpPr>
              <p:spPr>
                <a:xfrm>
                  <a:off x="1308" y="322"/>
                  <a:ext cx="151" cy="243"/>
                </a:xfrm>
                <a:prstGeom prst="line">
                  <a:avLst/>
                </a:prstGeom>
                <a:ln w="9525" cap="flat" cmpd="sng">
                  <a:solidFill>
                    <a:schemeClr val="tx1"/>
                  </a:solidFill>
                  <a:prstDash val="solid"/>
                  <a:round/>
                  <a:headEnd type="none" w="med" len="med"/>
                  <a:tailEnd type="none" w="med" len="med"/>
                </a:ln>
              </p:spPr>
            </p:sp>
          </p:grpSp>
          <p:sp>
            <p:nvSpPr>
              <p:cNvPr id="111637" name="矩形 226325"/>
              <p:cNvSpPr/>
              <p:nvPr/>
            </p:nvSpPr>
            <p:spPr>
              <a:xfrm>
                <a:off x="960" y="1796"/>
                <a:ext cx="816" cy="227"/>
              </a:xfrm>
              <a:prstGeom prst="rect">
                <a:avLst/>
              </a:prstGeom>
              <a:noFill/>
              <a:ln w="9525">
                <a:noFill/>
              </a:ln>
            </p:spPr>
            <p:txBody>
              <a:bodyPr wrap="none" anchor="ctr" anchorCtr="0"/>
              <a:p>
                <a:pPr>
                  <a:buSzPct val="100000"/>
                  <a:buFont typeface="Arial" panose="020B0604020202020204" pitchFamily="34" charset="0"/>
                </a:pPr>
                <a:r>
                  <a:rPr lang="en-US" altLang="zh-CN" sz="2000" dirty="0">
                    <a:latin typeface="Times New Roman" panose="02020603050405020304" pitchFamily="18" charset="0"/>
                  </a:rPr>
                  <a:t>(</a:t>
                </a:r>
                <a:r>
                  <a:rPr lang="en-US" altLang="zh-CN" sz="2000" b="1" dirty="0">
                    <a:latin typeface="Times New Roman" panose="02020603050405020304" pitchFamily="18" charset="0"/>
                  </a:rPr>
                  <a:t>a)  </a:t>
                </a:r>
                <a:r>
                  <a:rPr lang="zh-CN" altLang="en-US" sz="2000" b="1" dirty="0">
                    <a:latin typeface="Times New Roman" panose="02020603050405020304" pitchFamily="18" charset="0"/>
                  </a:rPr>
                  <a:t>二叉树</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111638" name="矩形 226326"/>
              <p:cNvSpPr/>
              <p:nvPr/>
            </p:nvSpPr>
            <p:spPr>
              <a:xfrm>
                <a:off x="2640" y="1735"/>
                <a:ext cx="2176" cy="363"/>
              </a:xfrm>
              <a:prstGeom prst="rect">
                <a:avLst/>
              </a:prstGeom>
              <a:noFill/>
              <a:ln w="9525">
                <a:noFill/>
              </a:ln>
            </p:spPr>
            <p:txBody>
              <a:bodyPr wrap="none" anchor="ctr" anchorCtr="0"/>
              <a:p>
                <a:pPr marL="457200" indent="-457200">
                  <a:buSzPct val="100000"/>
                  <a:buFont typeface="Arial" panose="020B0604020202020204" pitchFamily="34" charset="0"/>
                </a:pPr>
                <a:r>
                  <a:rPr lang="en-US" altLang="zh-CN" sz="2000" b="1" dirty="0">
                    <a:latin typeface="Times New Roman" panose="02020603050405020304" pitchFamily="18" charset="0"/>
                  </a:rPr>
                  <a:t>(b)   </a:t>
                </a:r>
                <a:r>
                  <a:rPr lang="zh-CN" altLang="en-US" sz="2000" b="1" dirty="0">
                    <a:latin typeface="Times New Roman" panose="02020603050405020304" pitchFamily="18" charset="0"/>
                  </a:rPr>
                  <a:t>先序线索树的逻辑形式</a:t>
                </a:r>
                <a:endParaRPr lang="zh-CN" altLang="en-US" sz="2000" b="1" dirty="0">
                  <a:latin typeface="Times New Roman" panose="02020603050405020304" pitchFamily="18" charset="0"/>
                </a:endParaRPr>
              </a:p>
              <a:p>
                <a:pPr marL="457200" indent="-457200">
                  <a:buSzPct val="100000"/>
                  <a:buFont typeface="Arial" panose="020B0604020202020204" pitchFamily="34" charset="0"/>
                </a:pPr>
                <a:r>
                  <a:rPr lang="zh-CN" altLang="en-US" sz="2000" b="1" dirty="0">
                    <a:latin typeface="Times New Roman" panose="02020603050405020304" pitchFamily="18" charset="0"/>
                  </a:rPr>
                  <a:t>        结点序列：</a:t>
                </a:r>
                <a:r>
                  <a:rPr lang="en-US" altLang="zh-CN" sz="2000" b="1" dirty="0">
                    <a:latin typeface="Times New Roman" panose="02020603050405020304" pitchFamily="18" charset="0"/>
                  </a:rPr>
                  <a:t>ABDCEGFHI</a:t>
                </a:r>
                <a:endParaRPr lang="en-US" altLang="zh-CN" sz="2000" b="1" dirty="0">
                  <a:latin typeface="Times New Roman" panose="02020603050405020304" pitchFamily="18" charset="0"/>
                </a:endParaRPr>
              </a:p>
            </p:txBody>
          </p:sp>
          <p:grpSp>
            <p:nvGrpSpPr>
              <p:cNvPr id="111639" name="组合 226327"/>
              <p:cNvGrpSpPr/>
              <p:nvPr/>
            </p:nvGrpSpPr>
            <p:grpSpPr>
              <a:xfrm>
                <a:off x="2696" y="73"/>
                <a:ext cx="2298" cy="1558"/>
                <a:chOff x="2696" y="73"/>
                <a:chExt cx="2298" cy="1558"/>
              </a:xfrm>
            </p:grpSpPr>
            <p:grpSp>
              <p:nvGrpSpPr>
                <p:cNvPr id="111640" name="组合 226328"/>
                <p:cNvGrpSpPr/>
                <p:nvPr/>
              </p:nvGrpSpPr>
              <p:grpSpPr>
                <a:xfrm>
                  <a:off x="2824" y="73"/>
                  <a:ext cx="1496" cy="1542"/>
                  <a:chOff x="2824" y="73"/>
                  <a:chExt cx="1496" cy="1542"/>
                </a:xfrm>
              </p:grpSpPr>
              <p:sp>
                <p:nvSpPr>
                  <p:cNvPr id="111641" name="椭圆 226329"/>
                  <p:cNvSpPr/>
                  <p:nvPr/>
                </p:nvSpPr>
                <p:spPr>
                  <a:xfrm>
                    <a:off x="3303" y="73"/>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1642" name="椭圆 226330"/>
                  <p:cNvSpPr/>
                  <p:nvPr/>
                </p:nvSpPr>
                <p:spPr>
                  <a:xfrm>
                    <a:off x="3818" y="952"/>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1643" name="椭圆 226331"/>
                  <p:cNvSpPr/>
                  <p:nvPr/>
                </p:nvSpPr>
                <p:spPr>
                  <a:xfrm>
                    <a:off x="3575" y="1386"/>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1644" name="椭圆 226332"/>
                  <p:cNvSpPr/>
                  <p:nvPr/>
                </p:nvSpPr>
                <p:spPr>
                  <a:xfrm>
                    <a:off x="4062" y="1386"/>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1645" name="直接连接符 226333"/>
                  <p:cNvSpPr/>
                  <p:nvPr/>
                </p:nvSpPr>
                <p:spPr>
                  <a:xfrm flipH="1">
                    <a:off x="3713" y="1144"/>
                    <a:ext cx="152" cy="243"/>
                  </a:xfrm>
                  <a:prstGeom prst="line">
                    <a:avLst/>
                  </a:prstGeom>
                  <a:ln w="9525" cap="flat" cmpd="sng">
                    <a:solidFill>
                      <a:schemeClr val="tx1"/>
                    </a:solidFill>
                    <a:prstDash val="solid"/>
                    <a:round/>
                    <a:headEnd type="none" w="med" len="med"/>
                    <a:tailEnd type="none" w="med" len="med"/>
                  </a:ln>
                </p:spPr>
              </p:sp>
              <p:sp>
                <p:nvSpPr>
                  <p:cNvPr id="111646" name="椭圆 226334"/>
                  <p:cNvSpPr/>
                  <p:nvPr/>
                </p:nvSpPr>
                <p:spPr>
                  <a:xfrm>
                    <a:off x="3347" y="959"/>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1647" name="椭圆 226335"/>
                  <p:cNvSpPr/>
                  <p:nvPr/>
                </p:nvSpPr>
                <p:spPr>
                  <a:xfrm>
                    <a:off x="3104" y="1393"/>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1648" name="椭圆 226336"/>
                  <p:cNvSpPr/>
                  <p:nvPr/>
                </p:nvSpPr>
                <p:spPr>
                  <a:xfrm>
                    <a:off x="3067" y="516"/>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1649" name="椭圆 226337"/>
                  <p:cNvSpPr/>
                  <p:nvPr/>
                </p:nvSpPr>
                <p:spPr>
                  <a:xfrm>
                    <a:off x="2824" y="957"/>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1650" name="椭圆 226338"/>
                  <p:cNvSpPr/>
                  <p:nvPr/>
                </p:nvSpPr>
                <p:spPr>
                  <a:xfrm>
                    <a:off x="3578" y="510"/>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1651" name="直接连接符 226339"/>
                  <p:cNvSpPr/>
                  <p:nvPr/>
                </p:nvSpPr>
                <p:spPr>
                  <a:xfrm>
                    <a:off x="3783" y="717"/>
                    <a:ext cx="151" cy="242"/>
                  </a:xfrm>
                  <a:prstGeom prst="line">
                    <a:avLst/>
                  </a:prstGeom>
                  <a:ln w="9525" cap="flat" cmpd="sng">
                    <a:solidFill>
                      <a:schemeClr val="tx1"/>
                    </a:solidFill>
                    <a:prstDash val="solid"/>
                    <a:round/>
                    <a:headEnd type="none" w="med" len="med"/>
                    <a:tailEnd type="none" w="med" len="med"/>
                  </a:ln>
                </p:spPr>
              </p:sp>
              <p:sp>
                <p:nvSpPr>
                  <p:cNvPr id="111652" name="直接连接符 226340"/>
                  <p:cNvSpPr/>
                  <p:nvPr/>
                </p:nvSpPr>
                <p:spPr>
                  <a:xfrm flipH="1">
                    <a:off x="3249" y="1158"/>
                    <a:ext cx="150" cy="243"/>
                  </a:xfrm>
                  <a:prstGeom prst="line">
                    <a:avLst/>
                  </a:prstGeom>
                  <a:ln w="9525" cap="flat" cmpd="sng">
                    <a:solidFill>
                      <a:schemeClr val="tx1"/>
                    </a:solidFill>
                    <a:prstDash val="solid"/>
                    <a:round/>
                    <a:headEnd type="none" w="med" len="med"/>
                    <a:tailEnd type="none" w="med" len="med"/>
                  </a:ln>
                </p:spPr>
              </p:sp>
              <p:sp>
                <p:nvSpPr>
                  <p:cNvPr id="111653" name="直接连接符 226341"/>
                  <p:cNvSpPr/>
                  <p:nvPr/>
                </p:nvSpPr>
                <p:spPr>
                  <a:xfrm flipH="1">
                    <a:off x="3500" y="717"/>
                    <a:ext cx="151" cy="242"/>
                  </a:xfrm>
                  <a:prstGeom prst="line">
                    <a:avLst/>
                  </a:prstGeom>
                  <a:ln w="9525" cap="flat" cmpd="sng">
                    <a:solidFill>
                      <a:schemeClr val="tx1"/>
                    </a:solidFill>
                    <a:prstDash val="solid"/>
                    <a:round/>
                    <a:headEnd type="none" w="med" len="med"/>
                    <a:tailEnd type="none" w="med" len="med"/>
                  </a:ln>
                </p:spPr>
              </p:sp>
              <p:sp>
                <p:nvSpPr>
                  <p:cNvPr id="111654" name="直接连接符 226342"/>
                  <p:cNvSpPr/>
                  <p:nvPr/>
                </p:nvSpPr>
                <p:spPr>
                  <a:xfrm flipH="1">
                    <a:off x="2985" y="723"/>
                    <a:ext cx="150" cy="243"/>
                  </a:xfrm>
                  <a:prstGeom prst="line">
                    <a:avLst/>
                  </a:prstGeom>
                  <a:ln w="9525" cap="flat" cmpd="sng">
                    <a:solidFill>
                      <a:schemeClr val="tx1"/>
                    </a:solidFill>
                    <a:prstDash val="solid"/>
                    <a:round/>
                    <a:headEnd type="none" w="med" len="med"/>
                    <a:tailEnd type="none" w="med" len="med"/>
                  </a:ln>
                </p:spPr>
              </p:sp>
              <p:sp>
                <p:nvSpPr>
                  <p:cNvPr id="111655" name="直接连接符 226343"/>
                  <p:cNvSpPr/>
                  <p:nvPr/>
                </p:nvSpPr>
                <p:spPr>
                  <a:xfrm flipH="1">
                    <a:off x="3220" y="281"/>
                    <a:ext cx="151" cy="242"/>
                  </a:xfrm>
                  <a:prstGeom prst="line">
                    <a:avLst/>
                  </a:prstGeom>
                  <a:ln w="9525" cap="flat" cmpd="sng">
                    <a:solidFill>
                      <a:schemeClr val="tx1"/>
                    </a:solidFill>
                    <a:prstDash val="solid"/>
                    <a:round/>
                    <a:headEnd type="none" w="med" len="med"/>
                    <a:tailEnd type="none" w="med" len="med"/>
                  </a:ln>
                </p:spPr>
              </p:sp>
              <p:sp>
                <p:nvSpPr>
                  <p:cNvPr id="111656" name="直接连接符 226344"/>
                  <p:cNvSpPr/>
                  <p:nvPr/>
                </p:nvSpPr>
                <p:spPr>
                  <a:xfrm>
                    <a:off x="4016" y="1152"/>
                    <a:ext cx="151" cy="242"/>
                  </a:xfrm>
                  <a:prstGeom prst="line">
                    <a:avLst/>
                  </a:prstGeom>
                  <a:ln w="9525" cap="flat" cmpd="sng">
                    <a:solidFill>
                      <a:schemeClr val="tx1"/>
                    </a:solidFill>
                    <a:prstDash val="solid"/>
                    <a:round/>
                    <a:headEnd type="none" w="med" len="med"/>
                    <a:tailEnd type="none" w="med" len="med"/>
                  </a:ln>
                </p:spPr>
              </p:sp>
              <p:sp>
                <p:nvSpPr>
                  <p:cNvPr id="111657" name="直接连接符 226345"/>
                  <p:cNvSpPr/>
                  <p:nvPr/>
                </p:nvSpPr>
                <p:spPr>
                  <a:xfrm>
                    <a:off x="3508" y="274"/>
                    <a:ext cx="151" cy="243"/>
                  </a:xfrm>
                  <a:prstGeom prst="line">
                    <a:avLst/>
                  </a:prstGeom>
                  <a:ln w="9525" cap="flat" cmpd="sng">
                    <a:solidFill>
                      <a:schemeClr val="tx1"/>
                    </a:solidFill>
                    <a:prstDash val="solid"/>
                    <a:round/>
                    <a:headEnd type="none" w="med" len="med"/>
                    <a:tailEnd type="none" w="med" len="med"/>
                  </a:ln>
                </p:spPr>
              </p:sp>
            </p:grpSp>
            <p:sp>
              <p:nvSpPr>
                <p:cNvPr id="111658" name="任意多边形 226346"/>
                <p:cNvSpPr/>
                <p:nvPr/>
              </p:nvSpPr>
              <p:spPr>
                <a:xfrm>
                  <a:off x="2696" y="679"/>
                  <a:ext cx="376" cy="336"/>
                </a:xfrm>
                <a:custGeom>
                  <a:avLst/>
                  <a:gdLst/>
                  <a:ahLst/>
                  <a:cxnLst>
                    <a:cxn ang="0">
                      <a:pos x="54" y="134"/>
                    </a:cxn>
                    <a:cxn ang="0">
                      <a:pos x="16" y="96"/>
                    </a:cxn>
                    <a:cxn ang="0">
                      <a:pos x="150" y="0"/>
                    </a:cxn>
                  </a:cxnLst>
                  <a:pathLst>
                    <a:path w="940" h="840">
                      <a:moveTo>
                        <a:pt x="340" y="839"/>
                      </a:moveTo>
                      <a:cubicBezTo>
                        <a:pt x="169" y="789"/>
                        <a:pt x="0" y="739"/>
                        <a:pt x="100" y="599"/>
                      </a:cubicBezTo>
                      <a:cubicBezTo>
                        <a:pt x="199" y="459"/>
                        <a:pt x="800" y="99"/>
                        <a:pt x="94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59" name="任意多边形 226347"/>
                <p:cNvSpPr/>
                <p:nvPr/>
              </p:nvSpPr>
              <p:spPr>
                <a:xfrm>
                  <a:off x="3056" y="695"/>
                  <a:ext cx="328" cy="288"/>
                </a:xfrm>
                <a:custGeom>
                  <a:avLst/>
                  <a:gdLst/>
                  <a:ahLst/>
                  <a:cxnLst>
                    <a:cxn ang="0">
                      <a:pos x="96" y="0"/>
                    </a:cxn>
                    <a:cxn ang="0">
                      <a:pos x="115" y="38"/>
                    </a:cxn>
                    <a:cxn ang="0">
                      <a:pos x="0" y="115"/>
                    </a:cxn>
                  </a:cxnLst>
                  <a:pathLst>
                    <a:path w="820" h="720">
                      <a:moveTo>
                        <a:pt x="599" y="0"/>
                      </a:moveTo>
                      <a:cubicBezTo>
                        <a:pt x="710" y="60"/>
                        <a:pt x="820" y="120"/>
                        <a:pt x="720" y="239"/>
                      </a:cubicBezTo>
                      <a:cubicBezTo>
                        <a:pt x="619" y="359"/>
                        <a:pt x="119" y="640"/>
                        <a:pt x="0" y="71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60" name="任意多边形 226348"/>
                <p:cNvSpPr/>
                <p:nvPr/>
              </p:nvSpPr>
              <p:spPr>
                <a:xfrm>
                  <a:off x="3072" y="679"/>
                  <a:ext cx="528" cy="384"/>
                </a:xfrm>
                <a:custGeom>
                  <a:avLst/>
                  <a:gdLst/>
                  <a:ahLst/>
                  <a:cxnLst>
                    <a:cxn ang="0">
                      <a:pos x="0" y="154"/>
                    </a:cxn>
                    <a:cxn ang="0">
                      <a:pos x="211" y="0"/>
                    </a:cxn>
                  </a:cxnLst>
                  <a:pathLst>
                    <a:path w="1319" h="960">
                      <a:moveTo>
                        <a:pt x="0" y="959"/>
                      </a:moveTo>
                      <a:cubicBezTo>
                        <a:pt x="550" y="559"/>
                        <a:pt x="1099" y="159"/>
                        <a:pt x="1319"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61" name="任意多边形 226349"/>
                <p:cNvSpPr/>
                <p:nvPr/>
              </p:nvSpPr>
              <p:spPr>
                <a:xfrm>
                  <a:off x="2984" y="1119"/>
                  <a:ext cx="376" cy="336"/>
                </a:xfrm>
                <a:custGeom>
                  <a:avLst/>
                  <a:gdLst/>
                  <a:ahLst/>
                  <a:cxnLst>
                    <a:cxn ang="0">
                      <a:pos x="54" y="134"/>
                    </a:cxn>
                    <a:cxn ang="0">
                      <a:pos x="16" y="96"/>
                    </a:cxn>
                    <a:cxn ang="0">
                      <a:pos x="150" y="0"/>
                    </a:cxn>
                  </a:cxnLst>
                  <a:pathLst>
                    <a:path w="940" h="840">
                      <a:moveTo>
                        <a:pt x="340" y="840"/>
                      </a:moveTo>
                      <a:cubicBezTo>
                        <a:pt x="169" y="789"/>
                        <a:pt x="0" y="740"/>
                        <a:pt x="100" y="600"/>
                      </a:cubicBezTo>
                      <a:cubicBezTo>
                        <a:pt x="199" y="459"/>
                        <a:pt x="799" y="99"/>
                        <a:pt x="94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62" name="任意多边形 226350"/>
                <p:cNvSpPr/>
                <p:nvPr/>
              </p:nvSpPr>
              <p:spPr>
                <a:xfrm>
                  <a:off x="3344" y="1135"/>
                  <a:ext cx="328" cy="288"/>
                </a:xfrm>
                <a:custGeom>
                  <a:avLst/>
                  <a:gdLst/>
                  <a:ahLst/>
                  <a:cxnLst>
                    <a:cxn ang="0">
                      <a:pos x="96" y="0"/>
                    </a:cxn>
                    <a:cxn ang="0">
                      <a:pos x="115" y="38"/>
                    </a:cxn>
                    <a:cxn ang="0">
                      <a:pos x="0" y="115"/>
                    </a:cxn>
                  </a:cxnLst>
                  <a:pathLst>
                    <a:path w="819" h="720">
                      <a:moveTo>
                        <a:pt x="600" y="0"/>
                      </a:moveTo>
                      <a:cubicBezTo>
                        <a:pt x="709" y="60"/>
                        <a:pt x="819" y="120"/>
                        <a:pt x="720" y="240"/>
                      </a:cubicBezTo>
                      <a:cubicBezTo>
                        <a:pt x="619" y="360"/>
                        <a:pt x="120" y="640"/>
                        <a:pt x="0" y="72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63" name="直接连接符 226351"/>
                <p:cNvSpPr/>
                <p:nvPr/>
              </p:nvSpPr>
              <p:spPr>
                <a:xfrm flipV="1">
                  <a:off x="3368" y="1111"/>
                  <a:ext cx="464" cy="416"/>
                </a:xfrm>
                <a:prstGeom prst="line">
                  <a:avLst/>
                </a:prstGeom>
                <a:ln w="19050" cap="flat" cmpd="sng">
                  <a:solidFill>
                    <a:schemeClr val="folHlink"/>
                  </a:solidFill>
                  <a:prstDash val="dash"/>
                  <a:round/>
                  <a:headEnd type="none" w="med" len="med"/>
                  <a:tailEnd type="triangle" w="med" len="med"/>
                </a:ln>
              </p:spPr>
            </p:sp>
            <p:sp>
              <p:nvSpPr>
                <p:cNvPr id="111664" name="任意多边形 226352"/>
                <p:cNvSpPr/>
                <p:nvPr/>
              </p:nvSpPr>
              <p:spPr>
                <a:xfrm>
                  <a:off x="3824" y="1583"/>
                  <a:ext cx="288" cy="48"/>
                </a:xfrm>
                <a:custGeom>
                  <a:avLst/>
                  <a:gdLst/>
                  <a:ahLst/>
                  <a:cxnLst>
                    <a:cxn ang="0">
                      <a:pos x="115" y="0"/>
                    </a:cxn>
                    <a:cxn ang="0">
                      <a:pos x="96" y="19"/>
                    </a:cxn>
                    <a:cxn ang="0">
                      <a:pos x="0" y="0"/>
                    </a:cxn>
                  </a:cxnLst>
                  <a:pathLst>
                    <a:path w="719" h="120">
                      <a:moveTo>
                        <a:pt x="720" y="0"/>
                      </a:moveTo>
                      <a:cubicBezTo>
                        <a:pt x="720" y="60"/>
                        <a:pt x="720" y="120"/>
                        <a:pt x="600" y="120"/>
                      </a:cubicBezTo>
                      <a:cubicBezTo>
                        <a:pt x="480" y="120"/>
                        <a:pt x="100" y="20"/>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65" name="任意多边形 226353"/>
                <p:cNvSpPr/>
                <p:nvPr/>
              </p:nvSpPr>
              <p:spPr>
                <a:xfrm>
                  <a:off x="4320" y="1255"/>
                  <a:ext cx="144" cy="240"/>
                </a:xfrm>
                <a:custGeom>
                  <a:avLst/>
                  <a:gdLst/>
                  <a:ahLst/>
                  <a:cxnLst>
                    <a:cxn ang="0">
                      <a:pos x="0" y="96"/>
                    </a:cxn>
                    <a:cxn ang="0">
                      <a:pos x="58" y="0"/>
                    </a:cxn>
                  </a:cxnLst>
                  <a:pathLst>
                    <a:path w="359" h="600">
                      <a:moveTo>
                        <a:pt x="0" y="600"/>
                      </a:moveTo>
                      <a:cubicBezTo>
                        <a:pt x="149" y="350"/>
                        <a:pt x="300" y="100"/>
                        <a:pt x="36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66" name="矩形 226354"/>
                <p:cNvSpPr/>
                <p:nvPr/>
              </p:nvSpPr>
              <p:spPr>
                <a:xfrm>
                  <a:off x="4320" y="1063"/>
                  <a:ext cx="674"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NULL</a:t>
                  </a:r>
                  <a:endParaRPr lang="en-US" altLang="zh-CN" dirty="0">
                    <a:latin typeface="Times New Roman" panose="02020603050405020304" pitchFamily="18" charset="0"/>
                  </a:endParaRPr>
                </a:p>
              </p:txBody>
            </p:sp>
            <p:sp>
              <p:nvSpPr>
                <p:cNvPr id="111667" name="任意多边形 226355"/>
                <p:cNvSpPr/>
                <p:nvPr/>
              </p:nvSpPr>
              <p:spPr>
                <a:xfrm>
                  <a:off x="3824" y="1175"/>
                  <a:ext cx="91" cy="272"/>
                </a:xfrm>
                <a:custGeom>
                  <a:avLst/>
                  <a:gdLst/>
                  <a:ahLst/>
                  <a:cxnLst>
                    <a:cxn ang="0">
                      <a:pos x="0" y="109"/>
                    </a:cxn>
                    <a:cxn ang="0">
                      <a:pos x="18" y="87"/>
                    </a:cxn>
                    <a:cxn ang="0">
                      <a:pos x="36" y="0"/>
                    </a:cxn>
                  </a:cxnLst>
                  <a:pathLst>
                    <a:path w="227" h="680">
                      <a:moveTo>
                        <a:pt x="0" y="679"/>
                      </a:moveTo>
                      <a:cubicBezTo>
                        <a:pt x="37" y="668"/>
                        <a:pt x="75" y="657"/>
                        <a:pt x="113" y="544"/>
                      </a:cubicBezTo>
                      <a:cubicBezTo>
                        <a:pt x="151" y="430"/>
                        <a:pt x="208" y="90"/>
                        <a:pt x="227"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68" name="直接连接符 226356"/>
                <p:cNvSpPr/>
                <p:nvPr/>
              </p:nvSpPr>
              <p:spPr>
                <a:xfrm>
                  <a:off x="3840" y="1495"/>
                  <a:ext cx="215" cy="0"/>
                </a:xfrm>
                <a:prstGeom prst="line">
                  <a:avLst/>
                </a:prstGeom>
                <a:ln w="19050" cap="flat" cmpd="sng">
                  <a:solidFill>
                    <a:schemeClr val="folHlink"/>
                  </a:solidFill>
                  <a:prstDash val="dash"/>
                  <a:round/>
                  <a:headEnd type="none" w="med" len="med"/>
                  <a:tailEnd type="triangle" w="med" len="med"/>
                </a:ln>
              </p:spPr>
            </p:sp>
          </p:grpSp>
        </p:grpSp>
        <p:grpSp>
          <p:nvGrpSpPr>
            <p:cNvPr id="111669" name="组合 226357"/>
            <p:cNvGrpSpPr/>
            <p:nvPr/>
          </p:nvGrpSpPr>
          <p:grpSpPr>
            <a:xfrm>
              <a:off x="90" y="2209"/>
              <a:ext cx="4950" cy="1947"/>
              <a:chOff x="90" y="2209"/>
              <a:chExt cx="4950" cy="1947"/>
            </a:xfrm>
          </p:grpSpPr>
          <p:sp>
            <p:nvSpPr>
              <p:cNvPr id="111670" name="矩形 226358"/>
              <p:cNvSpPr/>
              <p:nvPr/>
            </p:nvSpPr>
            <p:spPr>
              <a:xfrm>
                <a:off x="2909" y="3793"/>
                <a:ext cx="2131" cy="363"/>
              </a:xfrm>
              <a:prstGeom prst="rect">
                <a:avLst/>
              </a:prstGeom>
              <a:noFill/>
              <a:ln w="9525">
                <a:noFill/>
              </a:ln>
            </p:spPr>
            <p:txBody>
              <a:bodyPr wrap="none" anchor="ctr" anchorCtr="0"/>
              <a:p>
                <a:pPr marL="457200" indent="-457200">
                  <a:buSzPct val="100000"/>
                  <a:buFont typeface="Arial" panose="020B0604020202020204" pitchFamily="34" charset="0"/>
                </a:pPr>
                <a:r>
                  <a:rPr lang="en-US" altLang="zh-CN" sz="2000" b="1" dirty="0">
                    <a:latin typeface="Times New Roman" panose="02020603050405020304" pitchFamily="18" charset="0"/>
                  </a:rPr>
                  <a:t>(d)   </a:t>
                </a:r>
                <a:r>
                  <a:rPr lang="zh-CN" altLang="en-US" sz="2000" b="1" dirty="0">
                    <a:latin typeface="Times New Roman" panose="02020603050405020304" pitchFamily="18" charset="0"/>
                  </a:rPr>
                  <a:t>后序线索树的逻辑形式</a:t>
                </a:r>
                <a:endParaRPr lang="zh-CN" altLang="en-US" sz="2000" b="1" dirty="0">
                  <a:latin typeface="Times New Roman" panose="02020603050405020304" pitchFamily="18" charset="0"/>
                </a:endParaRPr>
              </a:p>
              <a:p>
                <a:pPr marL="457200" indent="-457200">
                  <a:buSzPct val="100000"/>
                  <a:buFont typeface="Arial" panose="020B0604020202020204" pitchFamily="34" charset="0"/>
                </a:pPr>
                <a:r>
                  <a:rPr lang="zh-CN" altLang="en-US" sz="2000" b="1" dirty="0">
                    <a:latin typeface="Times New Roman" panose="02020603050405020304" pitchFamily="18" charset="0"/>
                  </a:rPr>
                  <a:t>        结点序列：</a:t>
                </a:r>
                <a:r>
                  <a:rPr lang="en-US" altLang="zh-CN" sz="2000" b="1" dirty="0">
                    <a:latin typeface="Times New Roman" panose="02020603050405020304" pitchFamily="18" charset="0"/>
                  </a:rPr>
                  <a:t>DBGEHIFCA</a:t>
                </a:r>
                <a:endParaRPr lang="en-US" altLang="zh-CN" sz="2000" b="1" dirty="0">
                  <a:latin typeface="Times New Roman" panose="02020603050405020304" pitchFamily="18" charset="0"/>
                </a:endParaRPr>
              </a:p>
            </p:txBody>
          </p:sp>
          <p:sp>
            <p:nvSpPr>
              <p:cNvPr id="111671" name="矩形 226359"/>
              <p:cNvSpPr/>
              <p:nvPr/>
            </p:nvSpPr>
            <p:spPr>
              <a:xfrm>
                <a:off x="288" y="3793"/>
                <a:ext cx="2131" cy="363"/>
              </a:xfrm>
              <a:prstGeom prst="rect">
                <a:avLst/>
              </a:prstGeom>
              <a:noFill/>
              <a:ln w="9525">
                <a:noFill/>
              </a:ln>
            </p:spPr>
            <p:txBody>
              <a:bodyPr wrap="none" anchor="ctr" anchorCtr="0"/>
              <a:p>
                <a:pPr marL="457200" indent="-457200">
                  <a:buSzPct val="100000"/>
                  <a:buFont typeface="Arial" panose="020B0604020202020204" pitchFamily="34" charset="0"/>
                </a:pPr>
                <a:r>
                  <a:rPr lang="en-US" altLang="zh-CN" sz="2000" b="1" dirty="0">
                    <a:latin typeface="Times New Roman" panose="02020603050405020304" pitchFamily="18" charset="0"/>
                  </a:rPr>
                  <a:t>(c)   </a:t>
                </a:r>
                <a:r>
                  <a:rPr lang="zh-CN" altLang="en-US" sz="2000" b="1" dirty="0">
                    <a:latin typeface="Times New Roman" panose="02020603050405020304" pitchFamily="18" charset="0"/>
                  </a:rPr>
                  <a:t>中序线索树的逻辑形式</a:t>
                </a:r>
                <a:endParaRPr lang="zh-CN" altLang="en-US" sz="2000" b="1" dirty="0">
                  <a:latin typeface="Times New Roman" panose="02020603050405020304" pitchFamily="18" charset="0"/>
                </a:endParaRPr>
              </a:p>
              <a:p>
                <a:pPr marL="457200" indent="-457200">
                  <a:buSzPct val="100000"/>
                  <a:buFont typeface="Arial" panose="020B0604020202020204" pitchFamily="34" charset="0"/>
                </a:pPr>
                <a:r>
                  <a:rPr lang="zh-CN" altLang="en-US" sz="2000" b="1" dirty="0">
                    <a:latin typeface="Times New Roman" panose="02020603050405020304" pitchFamily="18" charset="0"/>
                  </a:rPr>
                  <a:t>        结点序列：</a:t>
                </a:r>
                <a:r>
                  <a:rPr lang="en-US" altLang="zh-CN" sz="2000" b="1" dirty="0">
                    <a:latin typeface="Times New Roman" panose="02020603050405020304" pitchFamily="18" charset="0"/>
                  </a:rPr>
                  <a:t>DBAGECHFI</a:t>
                </a:r>
                <a:endParaRPr lang="en-US" altLang="zh-CN" sz="2000" b="1" dirty="0">
                  <a:latin typeface="Times New Roman" panose="02020603050405020304" pitchFamily="18" charset="0"/>
                </a:endParaRPr>
              </a:p>
            </p:txBody>
          </p:sp>
          <p:grpSp>
            <p:nvGrpSpPr>
              <p:cNvPr id="111672" name="组合 226360"/>
              <p:cNvGrpSpPr/>
              <p:nvPr/>
            </p:nvGrpSpPr>
            <p:grpSpPr>
              <a:xfrm>
                <a:off x="90" y="2209"/>
                <a:ext cx="2454" cy="1542"/>
                <a:chOff x="90" y="2209"/>
                <a:chExt cx="2454" cy="1542"/>
              </a:xfrm>
            </p:grpSpPr>
            <p:grpSp>
              <p:nvGrpSpPr>
                <p:cNvPr id="111673" name="组合 226361"/>
                <p:cNvGrpSpPr/>
                <p:nvPr/>
              </p:nvGrpSpPr>
              <p:grpSpPr>
                <a:xfrm>
                  <a:off x="696" y="2209"/>
                  <a:ext cx="1496" cy="1542"/>
                  <a:chOff x="696" y="2209"/>
                  <a:chExt cx="1496" cy="1542"/>
                </a:xfrm>
              </p:grpSpPr>
              <p:sp>
                <p:nvSpPr>
                  <p:cNvPr id="111674" name="椭圆 226362"/>
                  <p:cNvSpPr/>
                  <p:nvPr/>
                </p:nvSpPr>
                <p:spPr>
                  <a:xfrm>
                    <a:off x="1175" y="2209"/>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1675" name="椭圆 226363"/>
                  <p:cNvSpPr/>
                  <p:nvPr/>
                </p:nvSpPr>
                <p:spPr>
                  <a:xfrm>
                    <a:off x="1690" y="3088"/>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1676" name="椭圆 226364"/>
                  <p:cNvSpPr/>
                  <p:nvPr/>
                </p:nvSpPr>
                <p:spPr>
                  <a:xfrm>
                    <a:off x="1447" y="352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1677" name="椭圆 226365"/>
                  <p:cNvSpPr/>
                  <p:nvPr/>
                </p:nvSpPr>
                <p:spPr>
                  <a:xfrm>
                    <a:off x="1934" y="3522"/>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1678" name="直接连接符 226366"/>
                  <p:cNvSpPr/>
                  <p:nvPr/>
                </p:nvSpPr>
                <p:spPr>
                  <a:xfrm flipH="1">
                    <a:off x="1585" y="3280"/>
                    <a:ext cx="152" cy="243"/>
                  </a:xfrm>
                  <a:prstGeom prst="line">
                    <a:avLst/>
                  </a:prstGeom>
                  <a:ln w="9525" cap="flat" cmpd="sng">
                    <a:solidFill>
                      <a:schemeClr val="tx1"/>
                    </a:solidFill>
                    <a:prstDash val="solid"/>
                    <a:round/>
                    <a:headEnd type="none" w="med" len="med"/>
                    <a:tailEnd type="none" w="med" len="med"/>
                  </a:ln>
                </p:spPr>
              </p:sp>
              <p:sp>
                <p:nvSpPr>
                  <p:cNvPr id="111679" name="椭圆 226367"/>
                  <p:cNvSpPr/>
                  <p:nvPr/>
                </p:nvSpPr>
                <p:spPr>
                  <a:xfrm>
                    <a:off x="1219" y="309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1680" name="椭圆 226368"/>
                  <p:cNvSpPr/>
                  <p:nvPr/>
                </p:nvSpPr>
                <p:spPr>
                  <a:xfrm>
                    <a:off x="976" y="3529"/>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1681" name="椭圆 226369"/>
                  <p:cNvSpPr/>
                  <p:nvPr/>
                </p:nvSpPr>
                <p:spPr>
                  <a:xfrm>
                    <a:off x="939" y="265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1682" name="椭圆 226370"/>
                  <p:cNvSpPr/>
                  <p:nvPr/>
                </p:nvSpPr>
                <p:spPr>
                  <a:xfrm>
                    <a:off x="696" y="3093"/>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1683" name="椭圆 226371"/>
                  <p:cNvSpPr/>
                  <p:nvPr/>
                </p:nvSpPr>
                <p:spPr>
                  <a:xfrm>
                    <a:off x="1450" y="2646"/>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1684" name="直接连接符 226372"/>
                  <p:cNvSpPr/>
                  <p:nvPr/>
                </p:nvSpPr>
                <p:spPr>
                  <a:xfrm>
                    <a:off x="1655" y="2853"/>
                    <a:ext cx="151" cy="242"/>
                  </a:xfrm>
                  <a:prstGeom prst="line">
                    <a:avLst/>
                  </a:prstGeom>
                  <a:ln w="9525" cap="flat" cmpd="sng">
                    <a:solidFill>
                      <a:schemeClr val="tx1"/>
                    </a:solidFill>
                    <a:prstDash val="solid"/>
                    <a:round/>
                    <a:headEnd type="none" w="med" len="med"/>
                    <a:tailEnd type="none" w="med" len="med"/>
                  </a:ln>
                </p:spPr>
              </p:sp>
              <p:sp>
                <p:nvSpPr>
                  <p:cNvPr id="111685" name="直接连接符 226373"/>
                  <p:cNvSpPr/>
                  <p:nvPr/>
                </p:nvSpPr>
                <p:spPr>
                  <a:xfrm flipH="1">
                    <a:off x="1121" y="3294"/>
                    <a:ext cx="150" cy="243"/>
                  </a:xfrm>
                  <a:prstGeom prst="line">
                    <a:avLst/>
                  </a:prstGeom>
                  <a:ln w="9525" cap="flat" cmpd="sng">
                    <a:solidFill>
                      <a:schemeClr val="tx1"/>
                    </a:solidFill>
                    <a:prstDash val="solid"/>
                    <a:round/>
                    <a:headEnd type="none" w="med" len="med"/>
                    <a:tailEnd type="none" w="med" len="med"/>
                  </a:ln>
                </p:spPr>
              </p:sp>
              <p:sp>
                <p:nvSpPr>
                  <p:cNvPr id="111686" name="直接连接符 226374"/>
                  <p:cNvSpPr/>
                  <p:nvPr/>
                </p:nvSpPr>
                <p:spPr>
                  <a:xfrm flipH="1">
                    <a:off x="1372" y="2853"/>
                    <a:ext cx="151" cy="242"/>
                  </a:xfrm>
                  <a:prstGeom prst="line">
                    <a:avLst/>
                  </a:prstGeom>
                  <a:ln w="9525" cap="flat" cmpd="sng">
                    <a:solidFill>
                      <a:schemeClr val="tx1"/>
                    </a:solidFill>
                    <a:prstDash val="solid"/>
                    <a:round/>
                    <a:headEnd type="none" w="med" len="med"/>
                    <a:tailEnd type="none" w="med" len="med"/>
                  </a:ln>
                </p:spPr>
              </p:sp>
              <p:sp>
                <p:nvSpPr>
                  <p:cNvPr id="111687" name="直接连接符 226375"/>
                  <p:cNvSpPr/>
                  <p:nvPr/>
                </p:nvSpPr>
                <p:spPr>
                  <a:xfrm flipH="1">
                    <a:off x="857" y="2859"/>
                    <a:ext cx="150" cy="243"/>
                  </a:xfrm>
                  <a:prstGeom prst="line">
                    <a:avLst/>
                  </a:prstGeom>
                  <a:ln w="9525" cap="flat" cmpd="sng">
                    <a:solidFill>
                      <a:schemeClr val="tx1"/>
                    </a:solidFill>
                    <a:prstDash val="solid"/>
                    <a:round/>
                    <a:headEnd type="none" w="med" len="med"/>
                    <a:tailEnd type="none" w="med" len="med"/>
                  </a:ln>
                </p:spPr>
              </p:sp>
              <p:sp>
                <p:nvSpPr>
                  <p:cNvPr id="111688" name="直接连接符 226376"/>
                  <p:cNvSpPr/>
                  <p:nvPr/>
                </p:nvSpPr>
                <p:spPr>
                  <a:xfrm flipH="1">
                    <a:off x="1092" y="2417"/>
                    <a:ext cx="151" cy="242"/>
                  </a:xfrm>
                  <a:prstGeom prst="line">
                    <a:avLst/>
                  </a:prstGeom>
                  <a:ln w="9525" cap="flat" cmpd="sng">
                    <a:solidFill>
                      <a:schemeClr val="tx1"/>
                    </a:solidFill>
                    <a:prstDash val="solid"/>
                    <a:round/>
                    <a:headEnd type="none" w="med" len="med"/>
                    <a:tailEnd type="none" w="med" len="med"/>
                  </a:ln>
                </p:spPr>
              </p:sp>
              <p:sp>
                <p:nvSpPr>
                  <p:cNvPr id="111689" name="直接连接符 226377"/>
                  <p:cNvSpPr/>
                  <p:nvPr/>
                </p:nvSpPr>
                <p:spPr>
                  <a:xfrm>
                    <a:off x="1888" y="3288"/>
                    <a:ext cx="151" cy="242"/>
                  </a:xfrm>
                  <a:prstGeom prst="line">
                    <a:avLst/>
                  </a:prstGeom>
                  <a:ln w="9525" cap="flat" cmpd="sng">
                    <a:solidFill>
                      <a:schemeClr val="tx1"/>
                    </a:solidFill>
                    <a:prstDash val="solid"/>
                    <a:round/>
                    <a:headEnd type="none" w="med" len="med"/>
                    <a:tailEnd type="none" w="med" len="med"/>
                  </a:ln>
                </p:spPr>
              </p:sp>
              <p:sp>
                <p:nvSpPr>
                  <p:cNvPr id="111690" name="直接连接符 226378"/>
                  <p:cNvSpPr/>
                  <p:nvPr/>
                </p:nvSpPr>
                <p:spPr>
                  <a:xfrm>
                    <a:off x="1380" y="2410"/>
                    <a:ext cx="151" cy="243"/>
                  </a:xfrm>
                  <a:prstGeom prst="line">
                    <a:avLst/>
                  </a:prstGeom>
                  <a:ln w="9525" cap="flat" cmpd="sng">
                    <a:solidFill>
                      <a:schemeClr val="tx1"/>
                    </a:solidFill>
                    <a:prstDash val="solid"/>
                    <a:round/>
                    <a:headEnd type="none" w="med" len="med"/>
                    <a:tailEnd type="none" w="med" len="med"/>
                  </a:ln>
                </p:spPr>
              </p:sp>
            </p:grpSp>
            <p:sp>
              <p:nvSpPr>
                <p:cNvPr id="111691" name="任意多边形 226379"/>
                <p:cNvSpPr/>
                <p:nvPr/>
              </p:nvSpPr>
              <p:spPr>
                <a:xfrm>
                  <a:off x="856" y="2361"/>
                  <a:ext cx="328" cy="336"/>
                </a:xfrm>
                <a:custGeom>
                  <a:avLst/>
                  <a:gdLst/>
                  <a:ahLst/>
                  <a:cxnLst>
                    <a:cxn ang="0">
                      <a:pos x="35" y="134"/>
                    </a:cxn>
                    <a:cxn ang="0">
                      <a:pos x="16" y="96"/>
                    </a:cxn>
                    <a:cxn ang="0">
                      <a:pos x="131" y="0"/>
                    </a:cxn>
                  </a:cxnLst>
                  <a:pathLst>
                    <a:path w="819" h="840">
                      <a:moveTo>
                        <a:pt x="219" y="840"/>
                      </a:moveTo>
                      <a:cubicBezTo>
                        <a:pt x="109" y="790"/>
                        <a:pt x="0" y="740"/>
                        <a:pt x="99" y="600"/>
                      </a:cubicBezTo>
                      <a:cubicBezTo>
                        <a:pt x="199" y="460"/>
                        <a:pt x="700" y="100"/>
                        <a:pt x="820" y="0"/>
                      </a:cubicBezTo>
                    </a:path>
                  </a:pathLst>
                </a:custGeom>
                <a:noFill/>
                <a:ln w="19050" cap="flat" cmpd="sng">
                  <a:solidFill>
                    <a:schemeClr val="folHlink"/>
                  </a:solidFill>
                  <a:prstDash val="dashDot"/>
                  <a:round/>
                  <a:headEnd type="none" w="med" len="med"/>
                  <a:tailEnd type="triangle" w="med" len="med"/>
                </a:ln>
              </p:spPr>
              <p:txBody>
                <a:bodyPr/>
                <a:p>
                  <a:endParaRPr lang="zh-CN" altLang="en-US"/>
                </a:p>
              </p:txBody>
            </p:sp>
            <p:sp>
              <p:nvSpPr>
                <p:cNvPr id="111692" name="任意多边形 226380"/>
                <p:cNvSpPr/>
                <p:nvPr/>
              </p:nvSpPr>
              <p:spPr>
                <a:xfrm>
                  <a:off x="936" y="2881"/>
                  <a:ext cx="136" cy="317"/>
                </a:xfrm>
                <a:custGeom>
                  <a:avLst/>
                  <a:gdLst/>
                  <a:ahLst/>
                  <a:cxnLst>
                    <a:cxn ang="0">
                      <a:pos x="0" y="109"/>
                    </a:cxn>
                    <a:cxn ang="0">
                      <a:pos x="47" y="109"/>
                    </a:cxn>
                    <a:cxn ang="0">
                      <a:pos x="47" y="0"/>
                    </a:cxn>
                  </a:cxnLst>
                  <a:pathLst>
                    <a:path w="339" h="792">
                      <a:moveTo>
                        <a:pt x="0" y="679"/>
                      </a:moveTo>
                      <a:cubicBezTo>
                        <a:pt x="121" y="735"/>
                        <a:pt x="242" y="792"/>
                        <a:pt x="291" y="679"/>
                      </a:cubicBezTo>
                      <a:cubicBezTo>
                        <a:pt x="339" y="566"/>
                        <a:pt x="291" y="113"/>
                        <a:pt x="291"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93" name="任意多边形 226381"/>
                <p:cNvSpPr/>
                <p:nvPr/>
              </p:nvSpPr>
              <p:spPr>
                <a:xfrm>
                  <a:off x="832" y="2433"/>
                  <a:ext cx="560" cy="1168"/>
                </a:xfrm>
                <a:custGeom>
                  <a:avLst/>
                  <a:gdLst/>
                  <a:ahLst/>
                  <a:cxnLst>
                    <a:cxn ang="0">
                      <a:pos x="61" y="461"/>
                    </a:cxn>
                    <a:cxn ang="0">
                      <a:pos x="22" y="422"/>
                    </a:cxn>
                    <a:cxn ang="0">
                      <a:pos x="195" y="192"/>
                    </a:cxn>
                    <a:cxn ang="0">
                      <a:pos x="195" y="0"/>
                    </a:cxn>
                  </a:cxnLst>
                  <a:pathLst>
                    <a:path w="1399" h="2920">
                      <a:moveTo>
                        <a:pt x="379" y="2880"/>
                      </a:moveTo>
                      <a:cubicBezTo>
                        <a:pt x="189" y="2900"/>
                        <a:pt x="0" y="2920"/>
                        <a:pt x="139" y="2640"/>
                      </a:cubicBezTo>
                      <a:cubicBezTo>
                        <a:pt x="279" y="2360"/>
                        <a:pt x="1039" y="1640"/>
                        <a:pt x="1219" y="1200"/>
                      </a:cubicBezTo>
                      <a:cubicBezTo>
                        <a:pt x="1399" y="760"/>
                        <a:pt x="1219" y="200"/>
                        <a:pt x="1219"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94" name="任意多边形 226382"/>
                <p:cNvSpPr/>
                <p:nvPr/>
              </p:nvSpPr>
              <p:spPr>
                <a:xfrm>
                  <a:off x="1232" y="3321"/>
                  <a:ext cx="136" cy="317"/>
                </a:xfrm>
                <a:custGeom>
                  <a:avLst/>
                  <a:gdLst/>
                  <a:ahLst/>
                  <a:cxnLst>
                    <a:cxn ang="0">
                      <a:pos x="0" y="124"/>
                    </a:cxn>
                    <a:cxn ang="0">
                      <a:pos x="37" y="106"/>
                    </a:cxn>
                    <a:cxn ang="0">
                      <a:pos x="55" y="0"/>
                    </a:cxn>
                  </a:cxnLst>
                  <a:pathLst>
                    <a:path w="339" h="792">
                      <a:moveTo>
                        <a:pt x="0" y="774"/>
                      </a:moveTo>
                      <a:cubicBezTo>
                        <a:pt x="84" y="783"/>
                        <a:pt x="169" y="792"/>
                        <a:pt x="226" y="663"/>
                      </a:cubicBezTo>
                      <a:cubicBezTo>
                        <a:pt x="283" y="534"/>
                        <a:pt x="321" y="110"/>
                        <a:pt x="339"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95" name="任意多边形 226383"/>
                <p:cNvSpPr/>
                <p:nvPr/>
              </p:nvSpPr>
              <p:spPr>
                <a:xfrm>
                  <a:off x="1472" y="2873"/>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696" name="任意多边形 226384"/>
                <p:cNvSpPr/>
                <p:nvPr/>
              </p:nvSpPr>
              <p:spPr>
                <a:xfrm>
                  <a:off x="1456" y="2881"/>
                  <a:ext cx="192" cy="672"/>
                </a:xfrm>
                <a:custGeom>
                  <a:avLst/>
                  <a:gdLst/>
                  <a:ahLst/>
                  <a:cxnLst>
                    <a:cxn ang="0">
                      <a:pos x="10" y="269"/>
                    </a:cxn>
                    <a:cxn ang="0">
                      <a:pos x="10" y="211"/>
                    </a:cxn>
                    <a:cxn ang="0">
                      <a:pos x="67" y="115"/>
                    </a:cxn>
                    <a:cxn ang="0">
                      <a:pos x="67" y="0"/>
                    </a:cxn>
                  </a:cxnLst>
                  <a:pathLst>
                    <a:path w="479" h="1680">
                      <a:moveTo>
                        <a:pt x="60" y="1680"/>
                      </a:moveTo>
                      <a:cubicBezTo>
                        <a:pt x="30" y="1579"/>
                        <a:pt x="0" y="1480"/>
                        <a:pt x="60" y="1320"/>
                      </a:cubicBezTo>
                      <a:cubicBezTo>
                        <a:pt x="120" y="1160"/>
                        <a:pt x="359" y="940"/>
                        <a:pt x="419" y="720"/>
                      </a:cubicBezTo>
                      <a:cubicBezTo>
                        <a:pt x="479" y="500"/>
                        <a:pt x="419" y="120"/>
                        <a:pt x="419"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97" name="矩形 226385"/>
                <p:cNvSpPr/>
                <p:nvPr/>
              </p:nvSpPr>
              <p:spPr>
                <a:xfrm>
                  <a:off x="90" y="2721"/>
                  <a:ext cx="582" cy="227"/>
                </a:xfrm>
                <a:prstGeom prst="rect">
                  <a:avLst/>
                </a:prstGeom>
                <a:noFill/>
                <a:ln w="9525">
                  <a:noFill/>
                </a:ln>
              </p:spPr>
              <p:txBody>
                <a:bodyPr wrap="none" anchor="ctr" anchorCtr="0"/>
                <a:p>
                  <a:pPr algn="l">
                    <a:buSzPct val="100000"/>
                    <a:buFont typeface="Arial" panose="020B0604020202020204" pitchFamily="34" charset="0"/>
                  </a:pPr>
                  <a:r>
                    <a:rPr lang="en-US" altLang="zh-CN" dirty="0">
                      <a:sym typeface="+mn-ea"/>
                    </a:rPr>
                    <a:t>NULL</a:t>
                  </a:r>
                  <a:endParaRPr lang="en-US" altLang="zh-CN" dirty="0">
                    <a:latin typeface="Times New Roman" panose="02020603050405020304" pitchFamily="18" charset="0"/>
                  </a:endParaRPr>
                </a:p>
              </p:txBody>
            </p:sp>
            <p:sp>
              <p:nvSpPr>
                <p:cNvPr id="111698" name="任意多边形 226386"/>
                <p:cNvSpPr/>
                <p:nvPr/>
              </p:nvSpPr>
              <p:spPr>
                <a:xfrm>
                  <a:off x="504" y="2929"/>
                  <a:ext cx="192" cy="336"/>
                </a:xfrm>
                <a:custGeom>
                  <a:avLst/>
                  <a:gdLst/>
                  <a:ahLst/>
                  <a:cxnLst>
                    <a:cxn ang="0">
                      <a:pos x="77" y="115"/>
                    </a:cxn>
                    <a:cxn ang="0">
                      <a:pos x="19" y="115"/>
                    </a:cxn>
                    <a:cxn ang="0">
                      <a:pos x="0" y="0"/>
                    </a:cxn>
                  </a:cxnLst>
                  <a:pathLst>
                    <a:path w="479" h="840">
                      <a:moveTo>
                        <a:pt x="480" y="720"/>
                      </a:moveTo>
                      <a:cubicBezTo>
                        <a:pt x="339" y="780"/>
                        <a:pt x="200" y="840"/>
                        <a:pt x="120" y="720"/>
                      </a:cubicBezTo>
                      <a:cubicBezTo>
                        <a:pt x="39" y="600"/>
                        <a:pt x="20" y="120"/>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699" name="任意多边形 226387"/>
                <p:cNvSpPr/>
                <p:nvPr/>
              </p:nvSpPr>
              <p:spPr>
                <a:xfrm>
                  <a:off x="1696" y="3297"/>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00" name="任意多边形 226388"/>
                <p:cNvSpPr/>
                <p:nvPr/>
              </p:nvSpPr>
              <p:spPr>
                <a:xfrm>
                  <a:off x="1853" y="3313"/>
                  <a:ext cx="91" cy="385"/>
                </a:xfrm>
                <a:custGeom>
                  <a:avLst/>
                  <a:gdLst/>
                  <a:ahLst/>
                  <a:cxnLst>
                    <a:cxn ang="0">
                      <a:pos x="36" y="148"/>
                    </a:cxn>
                    <a:cxn ang="0">
                      <a:pos x="5" y="129"/>
                    </a:cxn>
                    <a:cxn ang="0">
                      <a:pos x="5" y="0"/>
                    </a:cxn>
                  </a:cxnLst>
                  <a:pathLst>
                    <a:path w="227" h="962">
                      <a:moveTo>
                        <a:pt x="227" y="924"/>
                      </a:moveTo>
                      <a:cubicBezTo>
                        <a:pt x="146" y="943"/>
                        <a:pt x="65" y="962"/>
                        <a:pt x="32" y="808"/>
                      </a:cubicBezTo>
                      <a:cubicBezTo>
                        <a:pt x="0" y="654"/>
                        <a:pt x="32" y="134"/>
                        <a:pt x="32"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701" name="任意多边形 226389"/>
                <p:cNvSpPr/>
                <p:nvPr/>
              </p:nvSpPr>
              <p:spPr>
                <a:xfrm>
                  <a:off x="2200" y="3313"/>
                  <a:ext cx="136" cy="317"/>
                </a:xfrm>
                <a:custGeom>
                  <a:avLst/>
                  <a:gdLst/>
                  <a:ahLst/>
                  <a:cxnLst>
                    <a:cxn ang="0">
                      <a:pos x="0" y="124"/>
                    </a:cxn>
                    <a:cxn ang="0">
                      <a:pos x="37" y="106"/>
                    </a:cxn>
                    <a:cxn ang="0">
                      <a:pos x="55" y="0"/>
                    </a:cxn>
                  </a:cxnLst>
                  <a:pathLst>
                    <a:path w="339" h="792">
                      <a:moveTo>
                        <a:pt x="0" y="774"/>
                      </a:moveTo>
                      <a:cubicBezTo>
                        <a:pt x="84" y="783"/>
                        <a:pt x="169" y="792"/>
                        <a:pt x="226" y="663"/>
                      </a:cubicBezTo>
                      <a:cubicBezTo>
                        <a:pt x="283" y="534"/>
                        <a:pt x="321" y="110"/>
                        <a:pt x="339"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02" name="矩形 226390"/>
                <p:cNvSpPr/>
                <p:nvPr/>
              </p:nvSpPr>
              <p:spPr>
                <a:xfrm>
                  <a:off x="2136" y="3086"/>
                  <a:ext cx="408"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NIL</a:t>
                  </a:r>
                  <a:endParaRPr lang="en-US" altLang="zh-CN" dirty="0">
                    <a:latin typeface="Times New Roman" panose="02020603050405020304" pitchFamily="18" charset="0"/>
                  </a:endParaRPr>
                </a:p>
              </p:txBody>
            </p:sp>
          </p:grpSp>
          <p:grpSp>
            <p:nvGrpSpPr>
              <p:cNvPr id="111703" name="组合 226391"/>
              <p:cNvGrpSpPr/>
              <p:nvPr/>
            </p:nvGrpSpPr>
            <p:grpSpPr>
              <a:xfrm>
                <a:off x="2774" y="2209"/>
                <a:ext cx="2154" cy="1552"/>
                <a:chOff x="2774" y="2209"/>
                <a:chExt cx="2154" cy="1552"/>
              </a:xfrm>
            </p:grpSpPr>
            <p:grpSp>
              <p:nvGrpSpPr>
                <p:cNvPr id="111704" name="组合 226392"/>
                <p:cNvGrpSpPr/>
                <p:nvPr/>
              </p:nvGrpSpPr>
              <p:grpSpPr>
                <a:xfrm>
                  <a:off x="3360" y="2209"/>
                  <a:ext cx="1496" cy="1542"/>
                  <a:chOff x="3360" y="2209"/>
                  <a:chExt cx="1496" cy="1542"/>
                </a:xfrm>
              </p:grpSpPr>
              <p:sp>
                <p:nvSpPr>
                  <p:cNvPr id="111705" name="椭圆 226393"/>
                  <p:cNvSpPr/>
                  <p:nvPr/>
                </p:nvSpPr>
                <p:spPr>
                  <a:xfrm>
                    <a:off x="3839" y="2209"/>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1706" name="椭圆 226394"/>
                  <p:cNvSpPr/>
                  <p:nvPr/>
                </p:nvSpPr>
                <p:spPr>
                  <a:xfrm>
                    <a:off x="4354" y="3088"/>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1707" name="椭圆 226395"/>
                  <p:cNvSpPr/>
                  <p:nvPr/>
                </p:nvSpPr>
                <p:spPr>
                  <a:xfrm>
                    <a:off x="4111" y="352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1708" name="椭圆 226396"/>
                  <p:cNvSpPr/>
                  <p:nvPr/>
                </p:nvSpPr>
                <p:spPr>
                  <a:xfrm>
                    <a:off x="4598" y="3522"/>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1709" name="直接连接符 226397"/>
                  <p:cNvSpPr/>
                  <p:nvPr/>
                </p:nvSpPr>
                <p:spPr>
                  <a:xfrm flipH="1">
                    <a:off x="4249" y="3280"/>
                    <a:ext cx="152" cy="243"/>
                  </a:xfrm>
                  <a:prstGeom prst="line">
                    <a:avLst/>
                  </a:prstGeom>
                  <a:ln w="9525" cap="flat" cmpd="sng">
                    <a:solidFill>
                      <a:schemeClr val="tx1"/>
                    </a:solidFill>
                    <a:prstDash val="solid"/>
                    <a:round/>
                    <a:headEnd type="none" w="med" len="med"/>
                    <a:tailEnd type="none" w="med" len="med"/>
                  </a:ln>
                </p:spPr>
              </p:sp>
              <p:sp>
                <p:nvSpPr>
                  <p:cNvPr id="111710" name="椭圆 226398"/>
                  <p:cNvSpPr/>
                  <p:nvPr/>
                </p:nvSpPr>
                <p:spPr>
                  <a:xfrm>
                    <a:off x="3883" y="309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1711" name="椭圆 226399"/>
                  <p:cNvSpPr/>
                  <p:nvPr/>
                </p:nvSpPr>
                <p:spPr>
                  <a:xfrm>
                    <a:off x="3640" y="3529"/>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1712" name="椭圆 226400"/>
                  <p:cNvSpPr/>
                  <p:nvPr/>
                </p:nvSpPr>
                <p:spPr>
                  <a:xfrm>
                    <a:off x="3603" y="265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1713" name="椭圆 226401"/>
                  <p:cNvSpPr/>
                  <p:nvPr/>
                </p:nvSpPr>
                <p:spPr>
                  <a:xfrm>
                    <a:off x="3360" y="3093"/>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1714" name="椭圆 226402"/>
                  <p:cNvSpPr/>
                  <p:nvPr/>
                </p:nvSpPr>
                <p:spPr>
                  <a:xfrm>
                    <a:off x="4114" y="2646"/>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1715" name="直接连接符 226403"/>
                  <p:cNvSpPr/>
                  <p:nvPr/>
                </p:nvSpPr>
                <p:spPr>
                  <a:xfrm>
                    <a:off x="4319" y="2853"/>
                    <a:ext cx="151" cy="242"/>
                  </a:xfrm>
                  <a:prstGeom prst="line">
                    <a:avLst/>
                  </a:prstGeom>
                  <a:ln w="9525" cap="flat" cmpd="sng">
                    <a:solidFill>
                      <a:schemeClr val="tx1"/>
                    </a:solidFill>
                    <a:prstDash val="solid"/>
                    <a:round/>
                    <a:headEnd type="none" w="med" len="med"/>
                    <a:tailEnd type="none" w="med" len="med"/>
                  </a:ln>
                </p:spPr>
              </p:sp>
              <p:sp>
                <p:nvSpPr>
                  <p:cNvPr id="111716" name="直接连接符 226404"/>
                  <p:cNvSpPr/>
                  <p:nvPr/>
                </p:nvSpPr>
                <p:spPr>
                  <a:xfrm flipH="1">
                    <a:off x="3785" y="3294"/>
                    <a:ext cx="150" cy="243"/>
                  </a:xfrm>
                  <a:prstGeom prst="line">
                    <a:avLst/>
                  </a:prstGeom>
                  <a:ln w="9525" cap="flat" cmpd="sng">
                    <a:solidFill>
                      <a:schemeClr val="tx1"/>
                    </a:solidFill>
                    <a:prstDash val="solid"/>
                    <a:round/>
                    <a:headEnd type="none" w="med" len="med"/>
                    <a:tailEnd type="none" w="med" len="med"/>
                  </a:ln>
                </p:spPr>
              </p:sp>
              <p:sp>
                <p:nvSpPr>
                  <p:cNvPr id="111717" name="直接连接符 226405"/>
                  <p:cNvSpPr/>
                  <p:nvPr/>
                </p:nvSpPr>
                <p:spPr>
                  <a:xfrm flipH="1">
                    <a:off x="4036" y="2853"/>
                    <a:ext cx="151" cy="242"/>
                  </a:xfrm>
                  <a:prstGeom prst="line">
                    <a:avLst/>
                  </a:prstGeom>
                  <a:ln w="9525" cap="flat" cmpd="sng">
                    <a:solidFill>
                      <a:schemeClr val="tx1"/>
                    </a:solidFill>
                    <a:prstDash val="solid"/>
                    <a:round/>
                    <a:headEnd type="none" w="med" len="med"/>
                    <a:tailEnd type="none" w="med" len="med"/>
                  </a:ln>
                </p:spPr>
              </p:sp>
              <p:sp>
                <p:nvSpPr>
                  <p:cNvPr id="111718" name="直接连接符 226406"/>
                  <p:cNvSpPr/>
                  <p:nvPr/>
                </p:nvSpPr>
                <p:spPr>
                  <a:xfrm flipH="1">
                    <a:off x="3521" y="2859"/>
                    <a:ext cx="150" cy="243"/>
                  </a:xfrm>
                  <a:prstGeom prst="line">
                    <a:avLst/>
                  </a:prstGeom>
                  <a:ln w="9525" cap="flat" cmpd="sng">
                    <a:solidFill>
                      <a:schemeClr val="tx1"/>
                    </a:solidFill>
                    <a:prstDash val="solid"/>
                    <a:round/>
                    <a:headEnd type="none" w="med" len="med"/>
                    <a:tailEnd type="none" w="med" len="med"/>
                  </a:ln>
                </p:spPr>
              </p:sp>
              <p:sp>
                <p:nvSpPr>
                  <p:cNvPr id="111719" name="直接连接符 226407"/>
                  <p:cNvSpPr/>
                  <p:nvPr/>
                </p:nvSpPr>
                <p:spPr>
                  <a:xfrm flipH="1">
                    <a:off x="3756" y="2417"/>
                    <a:ext cx="151" cy="242"/>
                  </a:xfrm>
                  <a:prstGeom prst="line">
                    <a:avLst/>
                  </a:prstGeom>
                  <a:ln w="9525" cap="flat" cmpd="sng">
                    <a:solidFill>
                      <a:schemeClr val="tx1"/>
                    </a:solidFill>
                    <a:prstDash val="solid"/>
                    <a:round/>
                    <a:headEnd type="none" w="med" len="med"/>
                    <a:tailEnd type="none" w="med" len="med"/>
                  </a:ln>
                </p:spPr>
              </p:sp>
              <p:sp>
                <p:nvSpPr>
                  <p:cNvPr id="111720" name="直接连接符 226408"/>
                  <p:cNvSpPr/>
                  <p:nvPr/>
                </p:nvSpPr>
                <p:spPr>
                  <a:xfrm>
                    <a:off x="4552" y="3288"/>
                    <a:ext cx="151" cy="242"/>
                  </a:xfrm>
                  <a:prstGeom prst="line">
                    <a:avLst/>
                  </a:prstGeom>
                  <a:ln w="9525" cap="flat" cmpd="sng">
                    <a:solidFill>
                      <a:schemeClr val="tx1"/>
                    </a:solidFill>
                    <a:prstDash val="solid"/>
                    <a:round/>
                    <a:headEnd type="none" w="med" len="med"/>
                    <a:tailEnd type="none" w="med" len="med"/>
                  </a:ln>
                </p:spPr>
              </p:sp>
              <p:sp>
                <p:nvSpPr>
                  <p:cNvPr id="111721" name="直接连接符 226409"/>
                  <p:cNvSpPr/>
                  <p:nvPr/>
                </p:nvSpPr>
                <p:spPr>
                  <a:xfrm>
                    <a:off x="4044" y="2410"/>
                    <a:ext cx="151" cy="243"/>
                  </a:xfrm>
                  <a:prstGeom prst="line">
                    <a:avLst/>
                  </a:prstGeom>
                  <a:ln w="9525" cap="flat" cmpd="sng">
                    <a:solidFill>
                      <a:schemeClr val="tx1"/>
                    </a:solidFill>
                    <a:prstDash val="solid"/>
                    <a:round/>
                    <a:headEnd type="none" w="med" len="med"/>
                    <a:tailEnd type="none" w="med" len="med"/>
                  </a:ln>
                </p:spPr>
              </p:sp>
            </p:grpSp>
            <p:sp>
              <p:nvSpPr>
                <p:cNvPr id="111722" name="任意多边形 226410"/>
                <p:cNvSpPr/>
                <p:nvPr/>
              </p:nvSpPr>
              <p:spPr>
                <a:xfrm>
                  <a:off x="3600" y="2881"/>
                  <a:ext cx="91" cy="317"/>
                </a:xfrm>
                <a:custGeom>
                  <a:avLst/>
                  <a:gdLst/>
                  <a:ahLst/>
                  <a:cxnLst>
                    <a:cxn ang="0">
                      <a:pos x="0" y="109"/>
                    </a:cxn>
                    <a:cxn ang="0">
                      <a:pos x="31" y="109"/>
                    </a:cxn>
                    <a:cxn ang="0">
                      <a:pos x="31" y="0"/>
                    </a:cxn>
                  </a:cxnLst>
                  <a:pathLst>
                    <a:path w="227" h="792">
                      <a:moveTo>
                        <a:pt x="0" y="679"/>
                      </a:moveTo>
                      <a:cubicBezTo>
                        <a:pt x="81" y="735"/>
                        <a:pt x="162" y="792"/>
                        <a:pt x="194" y="679"/>
                      </a:cubicBezTo>
                      <a:cubicBezTo>
                        <a:pt x="227" y="566"/>
                        <a:pt x="194" y="113"/>
                        <a:pt x="194"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23" name="任意多边形 226411"/>
                <p:cNvSpPr/>
                <p:nvPr/>
              </p:nvSpPr>
              <p:spPr>
                <a:xfrm>
                  <a:off x="3888" y="3313"/>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24" name="矩形 226412"/>
                <p:cNvSpPr/>
                <p:nvPr/>
              </p:nvSpPr>
              <p:spPr>
                <a:xfrm>
                  <a:off x="2774" y="2721"/>
                  <a:ext cx="562"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NULL</a:t>
                  </a:r>
                  <a:endParaRPr lang="en-US" altLang="zh-CN" dirty="0">
                    <a:latin typeface="Times New Roman" panose="02020603050405020304" pitchFamily="18" charset="0"/>
                  </a:endParaRPr>
                </a:p>
              </p:txBody>
            </p:sp>
            <p:sp>
              <p:nvSpPr>
                <p:cNvPr id="111725" name="任意多边形 226413"/>
                <p:cNvSpPr/>
                <p:nvPr/>
              </p:nvSpPr>
              <p:spPr>
                <a:xfrm>
                  <a:off x="3168" y="2929"/>
                  <a:ext cx="192" cy="336"/>
                </a:xfrm>
                <a:custGeom>
                  <a:avLst/>
                  <a:gdLst/>
                  <a:ahLst/>
                  <a:cxnLst>
                    <a:cxn ang="0">
                      <a:pos x="77" y="115"/>
                    </a:cxn>
                    <a:cxn ang="0">
                      <a:pos x="19" y="115"/>
                    </a:cxn>
                    <a:cxn ang="0">
                      <a:pos x="0" y="0"/>
                    </a:cxn>
                  </a:cxnLst>
                  <a:pathLst>
                    <a:path w="480" h="840">
                      <a:moveTo>
                        <a:pt x="480" y="720"/>
                      </a:moveTo>
                      <a:cubicBezTo>
                        <a:pt x="339" y="780"/>
                        <a:pt x="199" y="840"/>
                        <a:pt x="120" y="720"/>
                      </a:cubicBezTo>
                      <a:cubicBezTo>
                        <a:pt x="40" y="600"/>
                        <a:pt x="20" y="120"/>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726" name="任意多边形 226414"/>
                <p:cNvSpPr/>
                <p:nvPr/>
              </p:nvSpPr>
              <p:spPr>
                <a:xfrm>
                  <a:off x="3512" y="2881"/>
                  <a:ext cx="304" cy="720"/>
                </a:xfrm>
                <a:custGeom>
                  <a:avLst/>
                  <a:gdLst/>
                  <a:ahLst/>
                  <a:cxnLst>
                    <a:cxn ang="0">
                      <a:pos x="48" y="288"/>
                    </a:cxn>
                    <a:cxn ang="0">
                      <a:pos x="10" y="230"/>
                    </a:cxn>
                    <a:cxn ang="0">
                      <a:pos x="106" y="115"/>
                    </a:cxn>
                    <a:cxn ang="0">
                      <a:pos x="106" y="0"/>
                    </a:cxn>
                  </a:cxnLst>
                  <a:pathLst>
                    <a:path w="759" h="1800">
                      <a:moveTo>
                        <a:pt x="300" y="1800"/>
                      </a:moveTo>
                      <a:cubicBezTo>
                        <a:pt x="149" y="1710"/>
                        <a:pt x="0" y="1620"/>
                        <a:pt x="60" y="1440"/>
                      </a:cubicBezTo>
                      <a:cubicBezTo>
                        <a:pt x="120" y="1260"/>
                        <a:pt x="559" y="960"/>
                        <a:pt x="660" y="720"/>
                      </a:cubicBezTo>
                      <a:cubicBezTo>
                        <a:pt x="759" y="480"/>
                        <a:pt x="660" y="120"/>
                        <a:pt x="66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727" name="任意多边形 226415"/>
                <p:cNvSpPr/>
                <p:nvPr/>
              </p:nvSpPr>
              <p:spPr>
                <a:xfrm>
                  <a:off x="3728" y="2769"/>
                  <a:ext cx="208" cy="768"/>
                </a:xfrm>
                <a:custGeom>
                  <a:avLst/>
                  <a:gdLst/>
                  <a:ahLst/>
                  <a:cxnLst>
                    <a:cxn ang="0">
                      <a:pos x="58" y="0"/>
                    </a:cxn>
                    <a:cxn ang="0">
                      <a:pos x="77" y="38"/>
                    </a:cxn>
                    <a:cxn ang="0">
                      <a:pos x="19" y="211"/>
                    </a:cxn>
                    <a:cxn ang="0">
                      <a:pos x="0" y="307"/>
                    </a:cxn>
                  </a:cxnLst>
                  <a:pathLst>
                    <a:path w="520" h="1920">
                      <a:moveTo>
                        <a:pt x="360" y="0"/>
                      </a:moveTo>
                      <a:cubicBezTo>
                        <a:pt x="439" y="10"/>
                        <a:pt x="519" y="20"/>
                        <a:pt x="480" y="240"/>
                      </a:cubicBezTo>
                      <a:cubicBezTo>
                        <a:pt x="439" y="460"/>
                        <a:pt x="199" y="1040"/>
                        <a:pt x="120" y="1320"/>
                      </a:cubicBezTo>
                      <a:cubicBezTo>
                        <a:pt x="39" y="1600"/>
                        <a:pt x="20" y="1820"/>
                        <a:pt x="0" y="192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28" name="任意多边形 226416"/>
                <p:cNvSpPr/>
                <p:nvPr/>
              </p:nvSpPr>
              <p:spPr>
                <a:xfrm>
                  <a:off x="4040" y="3313"/>
                  <a:ext cx="100" cy="448"/>
                </a:xfrm>
                <a:custGeom>
                  <a:avLst/>
                  <a:gdLst/>
                  <a:ahLst/>
                  <a:cxnLst>
                    <a:cxn ang="0">
                      <a:pos x="40" y="154"/>
                    </a:cxn>
                    <a:cxn ang="0">
                      <a:pos x="6" y="154"/>
                    </a:cxn>
                    <a:cxn ang="0">
                      <a:pos x="6" y="0"/>
                    </a:cxn>
                  </a:cxnLst>
                  <a:pathLst>
                    <a:path w="250" h="1119">
                      <a:moveTo>
                        <a:pt x="250" y="960"/>
                      </a:moveTo>
                      <a:cubicBezTo>
                        <a:pt x="160" y="1040"/>
                        <a:pt x="71" y="1119"/>
                        <a:pt x="35" y="960"/>
                      </a:cubicBezTo>
                      <a:cubicBezTo>
                        <a:pt x="0" y="800"/>
                        <a:pt x="35" y="159"/>
                        <a:pt x="35"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729" name="任意多边形 226417"/>
                <p:cNvSpPr/>
                <p:nvPr/>
              </p:nvSpPr>
              <p:spPr>
                <a:xfrm>
                  <a:off x="4152" y="3201"/>
                  <a:ext cx="91" cy="340"/>
                </a:xfrm>
                <a:custGeom>
                  <a:avLst/>
                  <a:gdLst/>
                  <a:ahLst/>
                  <a:cxnLst>
                    <a:cxn ang="0">
                      <a:pos x="0" y="3"/>
                    </a:cxn>
                    <a:cxn ang="0">
                      <a:pos x="36" y="22"/>
                    </a:cxn>
                    <a:cxn ang="0">
                      <a:pos x="0" y="136"/>
                    </a:cxn>
                  </a:cxnLst>
                  <a:pathLst>
                    <a:path w="227" h="849">
                      <a:moveTo>
                        <a:pt x="0" y="19"/>
                      </a:moveTo>
                      <a:cubicBezTo>
                        <a:pt x="113" y="9"/>
                        <a:pt x="227" y="0"/>
                        <a:pt x="227" y="138"/>
                      </a:cubicBezTo>
                      <a:cubicBezTo>
                        <a:pt x="227" y="276"/>
                        <a:pt x="37" y="731"/>
                        <a:pt x="0" y="84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30" name="任意多边形 226418"/>
                <p:cNvSpPr/>
                <p:nvPr/>
              </p:nvSpPr>
              <p:spPr>
                <a:xfrm>
                  <a:off x="4344" y="3505"/>
                  <a:ext cx="295" cy="45"/>
                </a:xfrm>
                <a:custGeom>
                  <a:avLst/>
                  <a:gdLst/>
                  <a:ahLst/>
                  <a:cxnLst>
                    <a:cxn ang="0">
                      <a:pos x="0" y="18"/>
                    </a:cxn>
                    <a:cxn ang="0">
                      <a:pos x="47" y="0"/>
                    </a:cxn>
                    <a:cxn ang="0">
                      <a:pos x="118" y="18"/>
                    </a:cxn>
                  </a:cxnLst>
                  <a:pathLst>
                    <a:path w="737" h="112">
                      <a:moveTo>
                        <a:pt x="0" y="112"/>
                      </a:moveTo>
                      <a:cubicBezTo>
                        <a:pt x="86" y="56"/>
                        <a:pt x="172" y="0"/>
                        <a:pt x="295" y="0"/>
                      </a:cubicBezTo>
                      <a:cubicBezTo>
                        <a:pt x="417" y="0"/>
                        <a:pt x="663" y="93"/>
                        <a:pt x="737" y="112"/>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1731" name="任意多边形 226419"/>
                <p:cNvSpPr/>
                <p:nvPr/>
              </p:nvSpPr>
              <p:spPr>
                <a:xfrm>
                  <a:off x="4344" y="3697"/>
                  <a:ext cx="272" cy="45"/>
                </a:xfrm>
                <a:custGeom>
                  <a:avLst/>
                  <a:gdLst/>
                  <a:ahLst/>
                  <a:cxnLst>
                    <a:cxn ang="0">
                      <a:pos x="109" y="0"/>
                    </a:cxn>
                    <a:cxn ang="0">
                      <a:pos x="90" y="18"/>
                    </a:cxn>
                    <a:cxn ang="0">
                      <a:pos x="0" y="0"/>
                    </a:cxn>
                  </a:cxnLst>
                  <a:pathLst>
                    <a:path w="680" h="112">
                      <a:moveTo>
                        <a:pt x="679" y="0"/>
                      </a:moveTo>
                      <a:cubicBezTo>
                        <a:pt x="679" y="56"/>
                        <a:pt x="679" y="112"/>
                        <a:pt x="566" y="112"/>
                      </a:cubicBezTo>
                      <a:cubicBezTo>
                        <a:pt x="453" y="112"/>
                        <a:pt x="94" y="18"/>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1732" name="任意多边形 226420"/>
                <p:cNvSpPr/>
                <p:nvPr/>
              </p:nvSpPr>
              <p:spPr>
                <a:xfrm>
                  <a:off x="4600" y="3233"/>
                  <a:ext cx="328" cy="344"/>
                </a:xfrm>
                <a:custGeom>
                  <a:avLst/>
                  <a:gdLst/>
                  <a:ahLst/>
                  <a:cxnLst>
                    <a:cxn ang="0">
                      <a:pos x="96" y="134"/>
                    </a:cxn>
                    <a:cxn ang="0">
                      <a:pos x="115" y="115"/>
                    </a:cxn>
                    <a:cxn ang="0">
                      <a:pos x="0" y="0"/>
                    </a:cxn>
                  </a:cxnLst>
                  <a:pathLst>
                    <a:path w="819" h="860">
                      <a:moveTo>
                        <a:pt x="599" y="840"/>
                      </a:moveTo>
                      <a:cubicBezTo>
                        <a:pt x="709" y="850"/>
                        <a:pt x="820" y="860"/>
                        <a:pt x="719" y="720"/>
                      </a:cubicBezTo>
                      <a:cubicBezTo>
                        <a:pt x="619" y="579"/>
                        <a:pt x="120" y="12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idx="4294967295"/>
          </p:nvPr>
        </p:nvSpPr>
        <p:spPr/>
        <p:txBody>
          <a:bodyPr vert="horz" wrap="square" lIns="91440" tIns="45720" rIns="91440" bIns="45720" anchor="ctr" anchorCtr="0"/>
          <a:p>
            <a:pPr eaLnBrk="1" hangingPunct="1"/>
            <a:r>
              <a:rPr lang="zh-CN" altLang="en-US" dirty="0"/>
              <a:t>树的其它表示方式</a:t>
            </a:r>
            <a:endParaRPr lang="zh-CN" altLang="en-US" dirty="0"/>
          </a:p>
        </p:txBody>
      </p:sp>
      <p:graphicFrame>
        <p:nvGraphicFramePr>
          <p:cNvPr id="28676" name="Object 4"/>
          <p:cNvGraphicFramePr/>
          <p:nvPr/>
        </p:nvGraphicFramePr>
        <p:xfrm>
          <a:off x="2819400" y="2667000"/>
          <a:ext cx="3886200" cy="2286000"/>
        </p:xfrm>
        <a:graphic>
          <a:graphicData uri="http://schemas.openxmlformats.org/presentationml/2006/ole">
            <mc:AlternateContent xmlns:mc="http://schemas.openxmlformats.org/markup-compatibility/2006">
              <mc:Choice xmlns:v="urn:schemas-microsoft-com:vml" Requires="v">
                <p:oleObj spid="_x0000_s3077" name="" r:id="rId1" imgW="6875780" imgH="3817620" progId="Visio.Drawing.5">
                  <p:embed/>
                </p:oleObj>
              </mc:Choice>
              <mc:Fallback>
                <p:oleObj name="" r:id="rId1" imgW="6875780" imgH="3817620" progId="Visio.Drawing.5">
                  <p:embed/>
                  <p:pic>
                    <p:nvPicPr>
                      <p:cNvPr id="0" name="图片 3076"/>
                      <p:cNvPicPr/>
                      <p:nvPr/>
                    </p:nvPicPr>
                    <p:blipFill>
                      <a:blip r:embed="rId2"/>
                      <a:stretch>
                        <a:fillRect/>
                      </a:stretch>
                    </p:blipFill>
                    <p:spPr>
                      <a:xfrm>
                        <a:off x="2819400" y="2667000"/>
                        <a:ext cx="3886200" cy="2286000"/>
                      </a:xfrm>
                      <a:prstGeom prst="rect">
                        <a:avLst/>
                      </a:prstGeom>
                      <a:solidFill>
                        <a:schemeClr val="accent1"/>
                      </a:solidFill>
                      <a:ln w="38100">
                        <a:noFill/>
                        <a:miter/>
                      </a:ln>
                    </p:spPr>
                  </p:pic>
                </p:oleObj>
              </mc:Fallback>
            </mc:AlternateContent>
          </a:graphicData>
        </a:graphic>
      </p:graphicFrame>
      <p:graphicFrame>
        <p:nvGraphicFramePr>
          <p:cNvPr id="28677" name="Object 5"/>
          <p:cNvGraphicFramePr/>
          <p:nvPr/>
        </p:nvGraphicFramePr>
        <p:xfrm>
          <a:off x="7010400" y="2209800"/>
          <a:ext cx="1949450" cy="3130550"/>
        </p:xfrm>
        <a:graphic>
          <a:graphicData uri="http://schemas.openxmlformats.org/presentationml/2006/ole">
            <mc:AlternateContent xmlns:mc="http://schemas.openxmlformats.org/markup-compatibility/2006">
              <mc:Choice xmlns:v="urn:schemas-microsoft-com:vml" Requires="v">
                <p:oleObj spid="_x0000_s3078" name="" r:id="rId3" imgW="2376170" imgH="3816350" progId="Visio.Drawing.5">
                  <p:embed/>
                </p:oleObj>
              </mc:Choice>
              <mc:Fallback>
                <p:oleObj name="" r:id="rId3" imgW="2376170" imgH="3816350" progId="Visio.Drawing.5">
                  <p:embed/>
                  <p:pic>
                    <p:nvPicPr>
                      <p:cNvPr id="0" name="图片 3077"/>
                      <p:cNvPicPr/>
                      <p:nvPr/>
                    </p:nvPicPr>
                    <p:blipFill>
                      <a:blip r:embed="rId4"/>
                      <a:stretch>
                        <a:fillRect/>
                      </a:stretch>
                    </p:blipFill>
                    <p:spPr>
                      <a:xfrm>
                        <a:off x="7010400" y="2209800"/>
                        <a:ext cx="1949450" cy="3130550"/>
                      </a:xfrm>
                      <a:prstGeom prst="rect">
                        <a:avLst/>
                      </a:prstGeom>
                      <a:noFill/>
                      <a:ln w="38100">
                        <a:noFill/>
                        <a:miter/>
                      </a:ln>
                    </p:spPr>
                  </p:pic>
                </p:oleObj>
              </mc:Fallback>
            </mc:AlternateContent>
          </a:graphicData>
        </a:graphic>
      </p:graphicFrame>
      <p:sp>
        <p:nvSpPr>
          <p:cNvPr id="28678" name="Text Box 6"/>
          <p:cNvSpPr txBox="1"/>
          <p:nvPr/>
        </p:nvSpPr>
        <p:spPr>
          <a:xfrm>
            <a:off x="7391400" y="5410200"/>
            <a:ext cx="1409700" cy="457200"/>
          </a:xfrm>
          <a:prstGeom prst="rect">
            <a:avLst/>
          </a:prstGeom>
          <a:solidFill>
            <a:srgbClr val="FF0066"/>
          </a:solidFill>
          <a:ln w="9525">
            <a:noFill/>
          </a:ln>
        </p:spPr>
        <p:txBody>
          <a:bodyPr wrap="none" anchor="t" anchorCtr="0">
            <a:spAutoFit/>
          </a:bodyPr>
          <a:p>
            <a:pPr>
              <a:buFont typeface="Arial" panose="020B0604020202020204" pitchFamily="34" charset="0"/>
            </a:pPr>
            <a:r>
              <a:rPr lang="zh-CN" altLang="en-US" b="1" dirty="0">
                <a:solidFill>
                  <a:srgbClr val="AFFBFB"/>
                </a:solidFill>
                <a:latin typeface="Times New Roman" panose="02020603050405020304" pitchFamily="18" charset="0"/>
              </a:rPr>
              <a:t>凹入表示</a:t>
            </a:r>
            <a:endParaRPr lang="zh-CN" altLang="en-US" b="1" dirty="0">
              <a:solidFill>
                <a:srgbClr val="AFFBFB"/>
              </a:solidFill>
              <a:latin typeface="Times New Roman" panose="02020603050405020304" pitchFamily="18" charset="0"/>
            </a:endParaRPr>
          </a:p>
        </p:txBody>
      </p:sp>
      <p:sp>
        <p:nvSpPr>
          <p:cNvPr id="28679" name="AutoShape 7"/>
          <p:cNvSpPr/>
          <p:nvPr/>
        </p:nvSpPr>
        <p:spPr>
          <a:xfrm>
            <a:off x="6019800" y="1905000"/>
            <a:ext cx="914400" cy="714375"/>
          </a:xfrm>
          <a:custGeom>
            <a:avLst/>
            <a:gdLst/>
            <a:ahLst/>
            <a:cxnLst>
              <a:cxn ang="0">
                <a:pos x="38709600" y="6649310"/>
              </a:cxn>
              <a:cxn ang="0">
                <a:pos x="27107473" y="0"/>
              </a:cxn>
              <a:cxn ang="0">
                <a:pos x="27107473" y="3185186"/>
              </a:cxn>
              <a:cxn ang="0">
                <a:pos x="22270551" y="3185186"/>
              </a:cxn>
              <a:cxn ang="0">
                <a:pos x="0" y="13298653"/>
              </a:cxn>
              <a:cxn ang="0">
                <a:pos x="0" y="23626465"/>
              </a:cxn>
              <a:cxn ang="0">
                <a:pos x="11602127" y="23626465"/>
              </a:cxn>
              <a:cxn ang="0">
                <a:pos x="11602127" y="13298653"/>
              </a:cxn>
              <a:cxn ang="0">
                <a:pos x="22270551" y="10113433"/>
              </a:cxn>
              <a:cxn ang="0">
                <a:pos x="27107473" y="10113433"/>
              </a:cxn>
              <a:cxn ang="0">
                <a:pos x="27107473" y="13298653"/>
              </a:cxn>
              <a:cxn ang="0">
                <a:pos x="38709600" y="6649310"/>
              </a:cxn>
            </a:cxnLst>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66FF33"/>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28680" name="Object 8"/>
          <p:cNvGraphicFramePr/>
          <p:nvPr/>
        </p:nvGraphicFramePr>
        <p:xfrm>
          <a:off x="381000" y="2743200"/>
          <a:ext cx="2101850" cy="1965325"/>
        </p:xfrm>
        <a:graphic>
          <a:graphicData uri="http://schemas.openxmlformats.org/presentationml/2006/ole">
            <mc:AlternateContent xmlns:mc="http://schemas.openxmlformats.org/markup-compatibility/2006">
              <mc:Choice xmlns:v="urn:schemas-microsoft-com:vml" Requires="v">
                <p:oleObj spid="_x0000_s3079" name="" r:id="rId5" imgW="3168650" imgH="2965450" progId="Visio.Drawing.5">
                  <p:embed/>
                </p:oleObj>
              </mc:Choice>
              <mc:Fallback>
                <p:oleObj name="" r:id="rId5" imgW="3168650" imgH="2965450" progId="Visio.Drawing.5">
                  <p:embed/>
                  <p:pic>
                    <p:nvPicPr>
                      <p:cNvPr id="0" name="图片 3078"/>
                      <p:cNvPicPr/>
                      <p:nvPr/>
                    </p:nvPicPr>
                    <p:blipFill>
                      <a:blip r:embed="rId6"/>
                      <a:stretch>
                        <a:fillRect/>
                      </a:stretch>
                    </p:blipFill>
                    <p:spPr>
                      <a:xfrm>
                        <a:off x="381000" y="2743200"/>
                        <a:ext cx="2101850" cy="1965325"/>
                      </a:xfrm>
                      <a:prstGeom prst="rect">
                        <a:avLst/>
                      </a:prstGeom>
                      <a:noFill/>
                      <a:ln w="38100">
                        <a:noFill/>
                        <a:miter/>
                      </a:ln>
                    </p:spPr>
                  </p:pic>
                </p:oleObj>
              </mc:Fallback>
            </mc:AlternateContent>
          </a:graphicData>
        </a:graphic>
      </p:graphicFrame>
      <p:sp>
        <p:nvSpPr>
          <p:cNvPr id="28681" name="Text Box 9"/>
          <p:cNvSpPr txBox="1"/>
          <p:nvPr/>
        </p:nvSpPr>
        <p:spPr>
          <a:xfrm>
            <a:off x="609600" y="4953000"/>
            <a:ext cx="1409700" cy="457200"/>
          </a:xfrm>
          <a:prstGeom prst="rect">
            <a:avLst/>
          </a:prstGeom>
          <a:solidFill>
            <a:srgbClr val="FF0066"/>
          </a:solidFill>
          <a:ln w="9525">
            <a:noFill/>
          </a:ln>
        </p:spPr>
        <p:txBody>
          <a:bodyPr wrap="none" anchor="t" anchorCtr="0">
            <a:spAutoFit/>
          </a:bodyPr>
          <a:p>
            <a:pPr>
              <a:buFont typeface="Arial" panose="020B0604020202020204" pitchFamily="34" charset="0"/>
            </a:pPr>
            <a:r>
              <a:rPr lang="zh-CN" altLang="en-US" b="1" dirty="0">
                <a:solidFill>
                  <a:srgbClr val="AFFBFB"/>
                </a:solidFill>
                <a:latin typeface="Times New Roman" panose="02020603050405020304" pitchFamily="18" charset="0"/>
              </a:rPr>
              <a:t>嵌套集合</a:t>
            </a:r>
            <a:endParaRPr lang="zh-CN" altLang="en-US" b="1" dirty="0">
              <a:solidFill>
                <a:srgbClr val="AFFBFB"/>
              </a:solidFill>
              <a:latin typeface="Times New Roman" panose="02020603050405020304" pitchFamily="18" charset="0"/>
            </a:endParaRPr>
          </a:p>
        </p:txBody>
      </p:sp>
      <p:sp>
        <p:nvSpPr>
          <p:cNvPr id="28682" name="AutoShape 10"/>
          <p:cNvSpPr/>
          <p:nvPr/>
        </p:nvSpPr>
        <p:spPr>
          <a:xfrm flipH="1">
            <a:off x="2286000" y="1981200"/>
            <a:ext cx="914400" cy="714375"/>
          </a:xfrm>
          <a:custGeom>
            <a:avLst/>
            <a:gdLst/>
            <a:ahLst/>
            <a:cxnLst>
              <a:cxn ang="0">
                <a:pos x="38709600" y="6649310"/>
              </a:cxn>
              <a:cxn ang="0">
                <a:pos x="27107473" y="0"/>
              </a:cxn>
              <a:cxn ang="0">
                <a:pos x="27107473" y="3185186"/>
              </a:cxn>
              <a:cxn ang="0">
                <a:pos x="22270551" y="3185186"/>
              </a:cxn>
              <a:cxn ang="0">
                <a:pos x="0" y="13298653"/>
              </a:cxn>
              <a:cxn ang="0">
                <a:pos x="0" y="23626465"/>
              </a:cxn>
              <a:cxn ang="0">
                <a:pos x="11602127" y="23626465"/>
              </a:cxn>
              <a:cxn ang="0">
                <a:pos x="11602127" y="13298653"/>
              </a:cxn>
              <a:cxn ang="0">
                <a:pos x="22270551" y="10113433"/>
              </a:cxn>
              <a:cxn ang="0">
                <a:pos x="27107473" y="10113433"/>
              </a:cxn>
              <a:cxn ang="0">
                <a:pos x="27107473" y="13298653"/>
              </a:cxn>
              <a:cxn ang="0">
                <a:pos x="38709600" y="6649310"/>
              </a:cxn>
            </a:cxnLst>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66FF33"/>
          </a:solidFill>
          <a:ln w="9525" cap="flat" cmpd="sng">
            <a:solidFill>
              <a:schemeClr val="tx1"/>
            </a:solidFill>
            <a:prstDash val="solid"/>
            <a:miter/>
            <a:headEnd type="none" w="med" len="med"/>
            <a:tailEnd type="none" w="med" len="med"/>
          </a:ln>
        </p:spPr>
        <p:txBody>
          <a:bodyPr/>
          <a:p>
            <a:endParaRPr lang="zh-CN" altLang="en-US"/>
          </a:p>
        </p:txBody>
      </p:sp>
      <p:graphicFrame>
        <p:nvGraphicFramePr>
          <p:cNvPr id="28683" name="Object 11"/>
          <p:cNvGraphicFramePr/>
          <p:nvPr/>
        </p:nvGraphicFramePr>
        <p:xfrm>
          <a:off x="2133600" y="5715000"/>
          <a:ext cx="5076825" cy="390525"/>
        </p:xfrm>
        <a:graphic>
          <a:graphicData uri="http://schemas.openxmlformats.org/presentationml/2006/ole">
            <mc:AlternateContent xmlns:mc="http://schemas.openxmlformats.org/markup-compatibility/2006">
              <mc:Choice xmlns:v="urn:schemas-microsoft-com:vml" Requires="v">
                <p:oleObj spid="_x0000_s3080" name="" r:id="rId7" imgW="5609590" imgH="433070" progId="Visio.Drawing.5">
                  <p:embed/>
                </p:oleObj>
              </mc:Choice>
              <mc:Fallback>
                <p:oleObj name="" r:id="rId7" imgW="5609590" imgH="433070" progId="Visio.Drawing.5">
                  <p:embed/>
                  <p:pic>
                    <p:nvPicPr>
                      <p:cNvPr id="0" name="图片 3079"/>
                      <p:cNvPicPr/>
                      <p:nvPr/>
                    </p:nvPicPr>
                    <p:blipFill>
                      <a:blip r:embed="rId8"/>
                      <a:stretch>
                        <a:fillRect/>
                      </a:stretch>
                    </p:blipFill>
                    <p:spPr>
                      <a:xfrm>
                        <a:off x="2133600" y="5715000"/>
                        <a:ext cx="5076825" cy="390525"/>
                      </a:xfrm>
                      <a:prstGeom prst="rect">
                        <a:avLst/>
                      </a:prstGeom>
                      <a:noFill/>
                      <a:ln w="38100">
                        <a:noFill/>
                        <a:miter/>
                      </a:ln>
                    </p:spPr>
                  </p:pic>
                </p:oleObj>
              </mc:Fallback>
            </mc:AlternateContent>
          </a:graphicData>
        </a:graphic>
      </p:graphicFrame>
      <p:sp>
        <p:nvSpPr>
          <p:cNvPr id="28684" name="Text Box 12"/>
          <p:cNvSpPr txBox="1"/>
          <p:nvPr/>
        </p:nvSpPr>
        <p:spPr>
          <a:xfrm>
            <a:off x="3962400" y="6248400"/>
            <a:ext cx="1103313" cy="457200"/>
          </a:xfrm>
          <a:prstGeom prst="rect">
            <a:avLst/>
          </a:prstGeom>
          <a:solidFill>
            <a:srgbClr val="FF0066"/>
          </a:solidFill>
          <a:ln w="9525">
            <a:noFill/>
          </a:ln>
        </p:spPr>
        <p:txBody>
          <a:bodyPr wrap="none" anchor="t" anchorCtr="0">
            <a:spAutoFit/>
          </a:bodyPr>
          <a:p>
            <a:pPr>
              <a:buFont typeface="Arial" panose="020B0604020202020204" pitchFamily="34" charset="0"/>
            </a:pPr>
            <a:r>
              <a:rPr lang="zh-CN" altLang="en-US" b="1" dirty="0">
                <a:solidFill>
                  <a:srgbClr val="AFFBFB"/>
                </a:solidFill>
                <a:latin typeface="Times New Roman" panose="02020603050405020304" pitchFamily="18" charset="0"/>
              </a:rPr>
              <a:t>广义表</a:t>
            </a:r>
            <a:endParaRPr lang="zh-CN" altLang="en-US" b="1" dirty="0">
              <a:solidFill>
                <a:srgbClr val="AFFBFB"/>
              </a:solidFill>
              <a:latin typeface="Times New Roman" panose="02020603050405020304" pitchFamily="18" charset="0"/>
            </a:endParaRPr>
          </a:p>
        </p:txBody>
      </p:sp>
      <p:sp>
        <p:nvSpPr>
          <p:cNvPr id="28685" name="AutoShape 13"/>
          <p:cNvSpPr/>
          <p:nvPr/>
        </p:nvSpPr>
        <p:spPr>
          <a:xfrm>
            <a:off x="4419600" y="5029200"/>
            <a:ext cx="457200" cy="609600"/>
          </a:xfrm>
          <a:prstGeom prst="downArrow">
            <a:avLst>
              <a:gd name="adj1" fmla="val 50000"/>
              <a:gd name="adj2" fmla="val 33296"/>
            </a:avLst>
          </a:prstGeom>
          <a:solidFill>
            <a:srgbClr val="66FF33"/>
          </a:solidFill>
          <a:ln w="9525" cap="flat" cmpd="sng">
            <a:solidFill>
              <a:schemeClr val="tx1"/>
            </a:solidFill>
            <a:prstDash val="solid"/>
            <a:miter/>
            <a:headEnd type="none" w="med" len="med"/>
            <a:tailEnd type="none" w="med" len="med"/>
          </a:ln>
        </p:spPr>
        <p:txBody>
          <a:bodyPr vert="eaVert" wrap="none" anchor="ctr"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28682"/>
                                        </p:tgtEl>
                                        <p:attrNameLst>
                                          <p:attrName>style.visibility</p:attrName>
                                        </p:attrNameLst>
                                      </p:cBhvr>
                                      <p:to>
                                        <p:strVal val="visible"/>
                                      </p:to>
                                    </p:set>
                                    <p:animEffect transition="in" filter="barn(outVertical)">
                                      <p:cBhvr>
                                        <p:cTn id="11" dur="500"/>
                                        <p:tgtEl>
                                          <p:spTgt spid="28682"/>
                                        </p:tgtEl>
                                      </p:cBhvr>
                                    </p:animEffect>
                                  </p:childTnLst>
                                  <p:subTnLst>
                                    <p:audio>
                                      <p:cMediaNode>
                                        <p:cTn display="0" masterRel="sameClick">
                                          <p:stCondLst>
                                            <p:cond evt="begin" delay="0">
                                              <p:tn val="9"/>
                                            </p:cond>
                                          </p:stCondLst>
                                          <p:endCondLst>
                                            <p:cond evt="onStopAudio" delay="0">
                                              <p:tgtEl>
                                                <p:sldTgt/>
                                              </p:tgtEl>
                                            </p:cond>
                                          </p:endCondLst>
                                        </p:cTn>
                                        <p:tgtEl>
                                          <p:sndTgt r:embed="rId9" name="whoosh.wav"/>
                                        </p:tgtEl>
                                      </p:cMediaNode>
                                    </p:audio>
                                  </p:sub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28680"/>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9"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81"/>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9"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28679"/>
                                        </p:tgtEl>
                                        <p:attrNameLst>
                                          <p:attrName>style.visibility</p:attrName>
                                        </p:attrNameLst>
                                      </p:cBhvr>
                                      <p:to>
                                        <p:strVal val="visible"/>
                                      </p:to>
                                    </p:set>
                                    <p:animEffect transition="in" filter="barn(outVertical)">
                                      <p:cBhvr>
                                        <p:cTn id="23" dur="500"/>
                                        <p:tgtEl>
                                          <p:spTgt spid="28679"/>
                                        </p:tgtEl>
                                      </p:cBhvr>
                                    </p:animEffect>
                                  </p:childTnLst>
                                  <p:subTnLst>
                                    <p:audio>
                                      <p:cMediaNode>
                                        <p:cTn display="0" masterRel="sameClick">
                                          <p:stCondLst>
                                            <p:cond evt="begin" delay="0">
                                              <p:tn val="21"/>
                                            </p:cond>
                                          </p:stCondLst>
                                          <p:endCondLst>
                                            <p:cond evt="onStopAudio" delay="0">
                                              <p:tgtEl>
                                                <p:sldTgt/>
                                              </p:tgtEl>
                                            </p:cond>
                                          </p:endCondLst>
                                        </p:cTn>
                                        <p:tgtEl>
                                          <p:sndTgt r:embed="rId9" name="whoosh.wav"/>
                                        </p:tgtEl>
                                      </p:cMediaNode>
                                    </p:audio>
                                  </p:sub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28677"/>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9"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67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9"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28685"/>
                                        </p:tgtEl>
                                        <p:attrNameLst>
                                          <p:attrName>style.visibility</p:attrName>
                                        </p:attrNameLst>
                                      </p:cBhvr>
                                      <p:to>
                                        <p:strVal val="visible"/>
                                      </p:to>
                                    </p:set>
                                    <p:anim calcmode="lin" valueType="num">
                                      <p:cBhvr>
                                        <p:cTn id="35" dur="500" fill="hold"/>
                                        <p:tgtEl>
                                          <p:spTgt spid="28685"/>
                                        </p:tgtEl>
                                        <p:attrNameLst>
                                          <p:attrName>ppt_x</p:attrName>
                                        </p:attrNameLst>
                                      </p:cBhvr>
                                      <p:tavLst>
                                        <p:tav tm="0">
                                          <p:val>
                                            <p:strVal val="#ppt_x"/>
                                          </p:val>
                                        </p:tav>
                                        <p:tav tm="100000">
                                          <p:val>
                                            <p:strVal val="#ppt_x"/>
                                          </p:val>
                                        </p:tav>
                                      </p:tavLst>
                                    </p:anim>
                                    <p:anim calcmode="lin" valueType="num">
                                      <p:cBhvr>
                                        <p:cTn id="36" dur="500" fill="hold"/>
                                        <p:tgtEl>
                                          <p:spTgt spid="28685"/>
                                        </p:tgtEl>
                                        <p:attrNameLst>
                                          <p:attrName>ppt_y</p:attrName>
                                        </p:attrNameLst>
                                      </p:cBhvr>
                                      <p:tavLst>
                                        <p:tav tm="0">
                                          <p:val>
                                            <p:strVal val="#ppt_y-#ppt_h/2"/>
                                          </p:val>
                                        </p:tav>
                                        <p:tav tm="100000">
                                          <p:val>
                                            <p:strVal val="#ppt_y"/>
                                          </p:val>
                                        </p:tav>
                                      </p:tavLst>
                                    </p:anim>
                                    <p:anim calcmode="lin" valueType="num">
                                      <p:cBhvr>
                                        <p:cTn id="37" dur="500" fill="hold"/>
                                        <p:tgtEl>
                                          <p:spTgt spid="28685"/>
                                        </p:tgtEl>
                                        <p:attrNameLst>
                                          <p:attrName>ppt_w</p:attrName>
                                        </p:attrNameLst>
                                      </p:cBhvr>
                                      <p:tavLst>
                                        <p:tav tm="0">
                                          <p:val>
                                            <p:strVal val="#ppt_w"/>
                                          </p:val>
                                        </p:tav>
                                        <p:tav tm="100000">
                                          <p:val>
                                            <p:strVal val="#ppt_w"/>
                                          </p:val>
                                        </p:tav>
                                      </p:tavLst>
                                    </p:anim>
                                    <p:anim calcmode="lin" valueType="num">
                                      <p:cBhvr>
                                        <p:cTn id="38" dur="500" fill="hold"/>
                                        <p:tgtEl>
                                          <p:spTgt spid="2868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9" name="whoosh.wav"/>
                                        </p:tgtEl>
                                      </p:cMediaNode>
                                    </p:audio>
                                  </p:sub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28683"/>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9"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8684"/>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9"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28681" grpId="0" animBg="1"/>
      <p:bldP spid="28684" grpId="0" animBg="1"/>
      <p:bldP spid="286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41" name="组合 227329"/>
          <p:cNvGrpSpPr/>
          <p:nvPr/>
        </p:nvGrpSpPr>
        <p:grpSpPr>
          <a:xfrm>
            <a:off x="1600200" y="476250"/>
            <a:ext cx="6334125" cy="3384550"/>
            <a:chOff x="1008" y="300"/>
            <a:chExt cx="3990" cy="2132"/>
          </a:xfrm>
        </p:grpSpPr>
        <p:grpSp>
          <p:nvGrpSpPr>
            <p:cNvPr id="112642" name="组合 227330"/>
            <p:cNvGrpSpPr/>
            <p:nvPr/>
          </p:nvGrpSpPr>
          <p:grpSpPr>
            <a:xfrm>
              <a:off x="1008" y="300"/>
              <a:ext cx="3990" cy="1496"/>
              <a:chOff x="1008" y="300"/>
              <a:chExt cx="3990" cy="1496"/>
            </a:xfrm>
          </p:grpSpPr>
          <p:grpSp>
            <p:nvGrpSpPr>
              <p:cNvPr id="112643" name="组合 227331"/>
              <p:cNvGrpSpPr/>
              <p:nvPr/>
            </p:nvGrpSpPr>
            <p:grpSpPr>
              <a:xfrm>
                <a:off x="2243" y="300"/>
                <a:ext cx="1032" cy="221"/>
                <a:chOff x="2243" y="300"/>
                <a:chExt cx="1032" cy="221"/>
              </a:xfrm>
            </p:grpSpPr>
            <p:sp>
              <p:nvSpPr>
                <p:cNvPr id="112644" name="矩形 227332"/>
                <p:cNvSpPr/>
                <p:nvPr/>
              </p:nvSpPr>
              <p:spPr>
                <a:xfrm>
                  <a:off x="2243" y="30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A  0</a:t>
                  </a:r>
                  <a:endParaRPr lang="en-US" altLang="zh-CN" dirty="0">
                    <a:latin typeface="Times New Roman" panose="02020603050405020304" pitchFamily="18" charset="0"/>
                  </a:endParaRPr>
                </a:p>
              </p:txBody>
            </p:sp>
            <p:sp>
              <p:nvSpPr>
                <p:cNvPr id="112645" name="直接连接符 227333"/>
                <p:cNvSpPr/>
                <p:nvPr/>
              </p:nvSpPr>
              <p:spPr>
                <a:xfrm>
                  <a:off x="2421" y="300"/>
                  <a:ext cx="0" cy="221"/>
                </a:xfrm>
                <a:prstGeom prst="line">
                  <a:avLst/>
                </a:prstGeom>
                <a:ln w="9525" cap="flat" cmpd="sng">
                  <a:solidFill>
                    <a:schemeClr val="tx1"/>
                  </a:solidFill>
                  <a:prstDash val="solid"/>
                  <a:round/>
                  <a:headEnd type="none" w="med" len="med"/>
                  <a:tailEnd type="none" w="med" len="med"/>
                </a:ln>
              </p:spPr>
            </p:sp>
            <p:sp>
              <p:nvSpPr>
                <p:cNvPr id="112646" name="直接连接符 227334"/>
                <p:cNvSpPr/>
                <p:nvPr/>
              </p:nvSpPr>
              <p:spPr>
                <a:xfrm>
                  <a:off x="2644" y="300"/>
                  <a:ext cx="0" cy="221"/>
                </a:xfrm>
                <a:prstGeom prst="line">
                  <a:avLst/>
                </a:prstGeom>
                <a:ln w="9525" cap="flat" cmpd="sng">
                  <a:solidFill>
                    <a:schemeClr val="tx1"/>
                  </a:solidFill>
                  <a:prstDash val="solid"/>
                  <a:round/>
                  <a:headEnd type="none" w="med" len="med"/>
                  <a:tailEnd type="none" w="med" len="med"/>
                </a:ln>
              </p:spPr>
            </p:sp>
            <p:sp>
              <p:nvSpPr>
                <p:cNvPr id="112647" name="直接连接符 227335"/>
                <p:cNvSpPr/>
                <p:nvPr/>
              </p:nvSpPr>
              <p:spPr>
                <a:xfrm>
                  <a:off x="2882" y="300"/>
                  <a:ext cx="0" cy="221"/>
                </a:xfrm>
                <a:prstGeom prst="line">
                  <a:avLst/>
                </a:prstGeom>
                <a:ln w="9525" cap="flat" cmpd="sng">
                  <a:solidFill>
                    <a:schemeClr val="tx1"/>
                  </a:solidFill>
                  <a:prstDash val="solid"/>
                  <a:round/>
                  <a:headEnd type="none" w="med" len="med"/>
                  <a:tailEnd type="none" w="med" len="med"/>
                </a:ln>
              </p:spPr>
            </p:sp>
            <p:sp>
              <p:nvSpPr>
                <p:cNvPr id="112648" name="直接连接符 227336"/>
                <p:cNvSpPr/>
                <p:nvPr/>
              </p:nvSpPr>
              <p:spPr>
                <a:xfrm>
                  <a:off x="3098" y="300"/>
                  <a:ext cx="0" cy="221"/>
                </a:xfrm>
                <a:prstGeom prst="line">
                  <a:avLst/>
                </a:prstGeom>
                <a:ln w="9525" cap="flat" cmpd="sng">
                  <a:solidFill>
                    <a:schemeClr val="tx1"/>
                  </a:solidFill>
                  <a:prstDash val="solid"/>
                  <a:round/>
                  <a:headEnd type="none" w="med" len="med"/>
                  <a:tailEnd type="none" w="med" len="med"/>
                </a:ln>
              </p:spPr>
            </p:sp>
          </p:grpSp>
          <p:grpSp>
            <p:nvGrpSpPr>
              <p:cNvPr id="112649" name="组合 227337"/>
              <p:cNvGrpSpPr/>
              <p:nvPr/>
            </p:nvGrpSpPr>
            <p:grpSpPr>
              <a:xfrm>
                <a:off x="1626" y="736"/>
                <a:ext cx="1032" cy="221"/>
                <a:chOff x="1626" y="736"/>
                <a:chExt cx="1032" cy="221"/>
              </a:xfrm>
            </p:grpSpPr>
            <p:sp>
              <p:nvSpPr>
                <p:cNvPr id="112650" name="矩形 227338"/>
                <p:cNvSpPr/>
                <p:nvPr/>
              </p:nvSpPr>
              <p:spPr>
                <a:xfrm>
                  <a:off x="16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B  1</a:t>
                  </a:r>
                  <a:endParaRPr lang="en-US" altLang="zh-CN" dirty="0">
                    <a:latin typeface="Times New Roman" panose="02020603050405020304" pitchFamily="18" charset="0"/>
                  </a:endParaRPr>
                </a:p>
              </p:txBody>
            </p:sp>
            <p:sp>
              <p:nvSpPr>
                <p:cNvPr id="112651" name="直接连接符 227339"/>
                <p:cNvSpPr/>
                <p:nvPr/>
              </p:nvSpPr>
              <p:spPr>
                <a:xfrm>
                  <a:off x="1804" y="736"/>
                  <a:ext cx="0" cy="221"/>
                </a:xfrm>
                <a:prstGeom prst="line">
                  <a:avLst/>
                </a:prstGeom>
                <a:ln w="9525" cap="flat" cmpd="sng">
                  <a:solidFill>
                    <a:schemeClr val="tx1"/>
                  </a:solidFill>
                  <a:prstDash val="solid"/>
                  <a:round/>
                  <a:headEnd type="none" w="med" len="med"/>
                  <a:tailEnd type="none" w="med" len="med"/>
                </a:ln>
              </p:spPr>
            </p:sp>
            <p:sp>
              <p:nvSpPr>
                <p:cNvPr id="112652" name="直接连接符 227340"/>
                <p:cNvSpPr/>
                <p:nvPr/>
              </p:nvSpPr>
              <p:spPr>
                <a:xfrm>
                  <a:off x="2027" y="736"/>
                  <a:ext cx="0" cy="221"/>
                </a:xfrm>
                <a:prstGeom prst="line">
                  <a:avLst/>
                </a:prstGeom>
                <a:ln w="9525" cap="flat" cmpd="sng">
                  <a:solidFill>
                    <a:schemeClr val="tx1"/>
                  </a:solidFill>
                  <a:prstDash val="solid"/>
                  <a:round/>
                  <a:headEnd type="none" w="med" len="med"/>
                  <a:tailEnd type="none" w="med" len="med"/>
                </a:ln>
              </p:spPr>
            </p:sp>
            <p:sp>
              <p:nvSpPr>
                <p:cNvPr id="112653" name="直接连接符 227341"/>
                <p:cNvSpPr/>
                <p:nvPr/>
              </p:nvSpPr>
              <p:spPr>
                <a:xfrm>
                  <a:off x="2265" y="736"/>
                  <a:ext cx="0" cy="221"/>
                </a:xfrm>
                <a:prstGeom prst="line">
                  <a:avLst/>
                </a:prstGeom>
                <a:ln w="9525" cap="flat" cmpd="sng">
                  <a:solidFill>
                    <a:schemeClr val="tx1"/>
                  </a:solidFill>
                  <a:prstDash val="solid"/>
                  <a:round/>
                  <a:headEnd type="none" w="med" len="med"/>
                  <a:tailEnd type="none" w="med" len="med"/>
                </a:ln>
              </p:spPr>
            </p:sp>
            <p:sp>
              <p:nvSpPr>
                <p:cNvPr id="112654" name="直接连接符 227342"/>
                <p:cNvSpPr/>
                <p:nvPr/>
              </p:nvSpPr>
              <p:spPr>
                <a:xfrm>
                  <a:off x="2481" y="736"/>
                  <a:ext cx="0" cy="221"/>
                </a:xfrm>
                <a:prstGeom prst="line">
                  <a:avLst/>
                </a:prstGeom>
                <a:ln w="9525" cap="flat" cmpd="sng">
                  <a:solidFill>
                    <a:schemeClr val="tx1"/>
                  </a:solidFill>
                  <a:prstDash val="solid"/>
                  <a:round/>
                  <a:headEnd type="none" w="med" len="med"/>
                  <a:tailEnd type="none" w="med" len="med"/>
                </a:ln>
              </p:spPr>
            </p:sp>
          </p:grpSp>
          <p:grpSp>
            <p:nvGrpSpPr>
              <p:cNvPr id="112655" name="组合 227343"/>
              <p:cNvGrpSpPr/>
              <p:nvPr/>
            </p:nvGrpSpPr>
            <p:grpSpPr>
              <a:xfrm>
                <a:off x="2826" y="736"/>
                <a:ext cx="1032" cy="221"/>
                <a:chOff x="2826" y="736"/>
                <a:chExt cx="1032" cy="221"/>
              </a:xfrm>
            </p:grpSpPr>
            <p:sp>
              <p:nvSpPr>
                <p:cNvPr id="112656" name="矩形 227344"/>
                <p:cNvSpPr/>
                <p:nvPr/>
              </p:nvSpPr>
              <p:spPr>
                <a:xfrm>
                  <a:off x="28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C  0</a:t>
                  </a:r>
                  <a:endParaRPr lang="en-US" altLang="zh-CN" dirty="0">
                    <a:latin typeface="Times New Roman" panose="02020603050405020304" pitchFamily="18" charset="0"/>
                  </a:endParaRPr>
                </a:p>
              </p:txBody>
            </p:sp>
            <p:sp>
              <p:nvSpPr>
                <p:cNvPr id="112657" name="直接连接符 227345"/>
                <p:cNvSpPr/>
                <p:nvPr/>
              </p:nvSpPr>
              <p:spPr>
                <a:xfrm>
                  <a:off x="3004" y="736"/>
                  <a:ext cx="0" cy="221"/>
                </a:xfrm>
                <a:prstGeom prst="line">
                  <a:avLst/>
                </a:prstGeom>
                <a:ln w="9525" cap="flat" cmpd="sng">
                  <a:solidFill>
                    <a:schemeClr val="tx1"/>
                  </a:solidFill>
                  <a:prstDash val="solid"/>
                  <a:round/>
                  <a:headEnd type="none" w="med" len="med"/>
                  <a:tailEnd type="none" w="med" len="med"/>
                </a:ln>
              </p:spPr>
            </p:sp>
            <p:sp>
              <p:nvSpPr>
                <p:cNvPr id="112658" name="直接连接符 227346"/>
                <p:cNvSpPr/>
                <p:nvPr/>
              </p:nvSpPr>
              <p:spPr>
                <a:xfrm>
                  <a:off x="3227" y="736"/>
                  <a:ext cx="0" cy="221"/>
                </a:xfrm>
                <a:prstGeom prst="line">
                  <a:avLst/>
                </a:prstGeom>
                <a:ln w="9525" cap="flat" cmpd="sng">
                  <a:solidFill>
                    <a:schemeClr val="tx1"/>
                  </a:solidFill>
                  <a:prstDash val="solid"/>
                  <a:round/>
                  <a:headEnd type="none" w="med" len="med"/>
                  <a:tailEnd type="none" w="med" len="med"/>
                </a:ln>
              </p:spPr>
            </p:sp>
            <p:sp>
              <p:nvSpPr>
                <p:cNvPr id="112659" name="直接连接符 227347"/>
                <p:cNvSpPr/>
                <p:nvPr/>
              </p:nvSpPr>
              <p:spPr>
                <a:xfrm>
                  <a:off x="3465" y="736"/>
                  <a:ext cx="0" cy="221"/>
                </a:xfrm>
                <a:prstGeom prst="line">
                  <a:avLst/>
                </a:prstGeom>
                <a:ln w="9525" cap="flat" cmpd="sng">
                  <a:solidFill>
                    <a:schemeClr val="tx1"/>
                  </a:solidFill>
                  <a:prstDash val="solid"/>
                  <a:round/>
                  <a:headEnd type="none" w="med" len="med"/>
                  <a:tailEnd type="none" w="med" len="med"/>
                </a:ln>
              </p:spPr>
            </p:sp>
            <p:sp>
              <p:nvSpPr>
                <p:cNvPr id="112660" name="直接连接符 227348"/>
                <p:cNvSpPr/>
                <p:nvPr/>
              </p:nvSpPr>
              <p:spPr>
                <a:xfrm>
                  <a:off x="3681" y="736"/>
                  <a:ext cx="0" cy="221"/>
                </a:xfrm>
                <a:prstGeom prst="line">
                  <a:avLst/>
                </a:prstGeom>
                <a:ln w="9525" cap="flat" cmpd="sng">
                  <a:solidFill>
                    <a:schemeClr val="tx1"/>
                  </a:solidFill>
                  <a:prstDash val="solid"/>
                  <a:round/>
                  <a:headEnd type="none" w="med" len="med"/>
                  <a:tailEnd type="none" w="med" len="med"/>
                </a:ln>
              </p:spPr>
            </p:sp>
          </p:grpSp>
          <p:sp>
            <p:nvSpPr>
              <p:cNvPr id="112661" name="直接连接符 227349"/>
              <p:cNvSpPr/>
              <p:nvPr/>
            </p:nvSpPr>
            <p:spPr>
              <a:xfrm flipH="1">
                <a:off x="2180" y="467"/>
                <a:ext cx="157" cy="264"/>
              </a:xfrm>
              <a:prstGeom prst="line">
                <a:avLst/>
              </a:prstGeom>
              <a:ln w="19050" cap="flat" cmpd="sng">
                <a:solidFill>
                  <a:schemeClr val="tx1"/>
                </a:solidFill>
                <a:prstDash val="solid"/>
                <a:round/>
                <a:headEnd type="none" w="med" len="med"/>
                <a:tailEnd type="triangle" w="med" len="med"/>
              </a:ln>
            </p:spPr>
          </p:sp>
          <p:sp>
            <p:nvSpPr>
              <p:cNvPr id="112662" name="直接连接符 227350"/>
              <p:cNvSpPr/>
              <p:nvPr/>
            </p:nvSpPr>
            <p:spPr>
              <a:xfrm>
                <a:off x="3193" y="474"/>
                <a:ext cx="157" cy="265"/>
              </a:xfrm>
              <a:prstGeom prst="line">
                <a:avLst/>
              </a:prstGeom>
              <a:ln w="19050" cap="flat" cmpd="sng">
                <a:solidFill>
                  <a:schemeClr val="tx1"/>
                </a:solidFill>
                <a:prstDash val="solid"/>
                <a:round/>
                <a:headEnd type="none" w="med" len="med"/>
                <a:tailEnd type="triangle" w="med" len="med"/>
              </a:ln>
            </p:spPr>
          </p:sp>
          <p:grpSp>
            <p:nvGrpSpPr>
              <p:cNvPr id="112663" name="组合 227351"/>
              <p:cNvGrpSpPr/>
              <p:nvPr/>
            </p:nvGrpSpPr>
            <p:grpSpPr>
              <a:xfrm>
                <a:off x="1008" y="1170"/>
                <a:ext cx="1032" cy="221"/>
                <a:chOff x="1008" y="1170"/>
                <a:chExt cx="1032" cy="221"/>
              </a:xfrm>
            </p:grpSpPr>
            <p:sp>
              <p:nvSpPr>
                <p:cNvPr id="112664" name="矩形 227352"/>
                <p:cNvSpPr/>
                <p:nvPr/>
              </p:nvSpPr>
              <p:spPr>
                <a:xfrm>
                  <a:off x="1008"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ea typeface="Arial Unicode MS" panose="020B0604020202020204" pitchFamily="34" charset="-122"/>
                    </a:rPr>
                    <a:t>⋀</a:t>
                  </a:r>
                  <a:r>
                    <a:rPr lang="zh-CN" altLang="en-US" dirty="0">
                      <a:latin typeface="Times New Roman" panose="02020603050405020304" pitchFamily="18" charset="0"/>
                    </a:rPr>
                    <a:t>  </a:t>
                  </a:r>
                  <a:r>
                    <a:rPr lang="en-US" altLang="zh-CN" dirty="0">
                      <a:latin typeface="Times New Roman" panose="02020603050405020304" pitchFamily="18" charset="0"/>
                    </a:rPr>
                    <a:t>1  D  1</a:t>
                  </a:r>
                  <a:endParaRPr lang="en-US" altLang="zh-CN" dirty="0">
                    <a:latin typeface="Times New Roman" panose="02020603050405020304" pitchFamily="18" charset="0"/>
                  </a:endParaRPr>
                </a:p>
              </p:txBody>
            </p:sp>
            <p:sp>
              <p:nvSpPr>
                <p:cNvPr id="112665" name="直接连接符 227353"/>
                <p:cNvSpPr/>
                <p:nvPr/>
              </p:nvSpPr>
              <p:spPr>
                <a:xfrm>
                  <a:off x="1186" y="1170"/>
                  <a:ext cx="0" cy="221"/>
                </a:xfrm>
                <a:prstGeom prst="line">
                  <a:avLst/>
                </a:prstGeom>
                <a:ln w="9525" cap="flat" cmpd="sng">
                  <a:solidFill>
                    <a:schemeClr val="tx1"/>
                  </a:solidFill>
                  <a:prstDash val="solid"/>
                  <a:round/>
                  <a:headEnd type="none" w="med" len="med"/>
                  <a:tailEnd type="none" w="med" len="med"/>
                </a:ln>
              </p:spPr>
            </p:sp>
            <p:sp>
              <p:nvSpPr>
                <p:cNvPr id="112666" name="直接连接符 227354"/>
                <p:cNvSpPr/>
                <p:nvPr/>
              </p:nvSpPr>
              <p:spPr>
                <a:xfrm>
                  <a:off x="1409" y="1170"/>
                  <a:ext cx="0" cy="221"/>
                </a:xfrm>
                <a:prstGeom prst="line">
                  <a:avLst/>
                </a:prstGeom>
                <a:ln w="9525" cap="flat" cmpd="sng">
                  <a:solidFill>
                    <a:schemeClr val="tx1"/>
                  </a:solidFill>
                  <a:prstDash val="solid"/>
                  <a:round/>
                  <a:headEnd type="none" w="med" len="med"/>
                  <a:tailEnd type="none" w="med" len="med"/>
                </a:ln>
              </p:spPr>
            </p:sp>
            <p:sp>
              <p:nvSpPr>
                <p:cNvPr id="112667" name="直接连接符 227355"/>
                <p:cNvSpPr/>
                <p:nvPr/>
              </p:nvSpPr>
              <p:spPr>
                <a:xfrm>
                  <a:off x="1647" y="1170"/>
                  <a:ext cx="0" cy="221"/>
                </a:xfrm>
                <a:prstGeom prst="line">
                  <a:avLst/>
                </a:prstGeom>
                <a:ln w="9525" cap="flat" cmpd="sng">
                  <a:solidFill>
                    <a:schemeClr val="tx1"/>
                  </a:solidFill>
                  <a:prstDash val="solid"/>
                  <a:round/>
                  <a:headEnd type="none" w="med" len="med"/>
                  <a:tailEnd type="none" w="med" len="med"/>
                </a:ln>
              </p:spPr>
            </p:sp>
            <p:sp>
              <p:nvSpPr>
                <p:cNvPr id="112668" name="直接连接符 227356"/>
                <p:cNvSpPr/>
                <p:nvPr/>
              </p:nvSpPr>
              <p:spPr>
                <a:xfrm>
                  <a:off x="1863" y="1170"/>
                  <a:ext cx="0" cy="221"/>
                </a:xfrm>
                <a:prstGeom prst="line">
                  <a:avLst/>
                </a:prstGeom>
                <a:ln w="9525" cap="flat" cmpd="sng">
                  <a:solidFill>
                    <a:schemeClr val="tx1"/>
                  </a:solidFill>
                  <a:prstDash val="solid"/>
                  <a:round/>
                  <a:headEnd type="none" w="med" len="med"/>
                  <a:tailEnd type="none" w="med" len="med"/>
                </a:ln>
              </p:spPr>
            </p:sp>
          </p:grpSp>
          <p:grpSp>
            <p:nvGrpSpPr>
              <p:cNvPr id="112669" name="组合 227357"/>
              <p:cNvGrpSpPr/>
              <p:nvPr/>
            </p:nvGrpSpPr>
            <p:grpSpPr>
              <a:xfrm>
                <a:off x="2196" y="1170"/>
                <a:ext cx="1032" cy="221"/>
                <a:chOff x="2196" y="1170"/>
                <a:chExt cx="1032" cy="221"/>
              </a:xfrm>
            </p:grpSpPr>
            <p:sp>
              <p:nvSpPr>
                <p:cNvPr id="112670" name="矩形 227358"/>
                <p:cNvSpPr/>
                <p:nvPr/>
              </p:nvSpPr>
              <p:spPr>
                <a:xfrm>
                  <a:off x="21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E  1</a:t>
                  </a:r>
                  <a:endParaRPr lang="en-US" altLang="zh-CN" dirty="0">
                    <a:latin typeface="Times New Roman" panose="02020603050405020304" pitchFamily="18" charset="0"/>
                  </a:endParaRPr>
                </a:p>
              </p:txBody>
            </p:sp>
            <p:sp>
              <p:nvSpPr>
                <p:cNvPr id="112671" name="直接连接符 227359"/>
                <p:cNvSpPr/>
                <p:nvPr/>
              </p:nvSpPr>
              <p:spPr>
                <a:xfrm>
                  <a:off x="2374" y="1170"/>
                  <a:ext cx="0" cy="221"/>
                </a:xfrm>
                <a:prstGeom prst="line">
                  <a:avLst/>
                </a:prstGeom>
                <a:ln w="9525" cap="flat" cmpd="sng">
                  <a:solidFill>
                    <a:schemeClr val="tx1"/>
                  </a:solidFill>
                  <a:prstDash val="solid"/>
                  <a:round/>
                  <a:headEnd type="none" w="med" len="med"/>
                  <a:tailEnd type="none" w="med" len="med"/>
                </a:ln>
              </p:spPr>
            </p:sp>
            <p:sp>
              <p:nvSpPr>
                <p:cNvPr id="112672" name="直接连接符 227360"/>
                <p:cNvSpPr/>
                <p:nvPr/>
              </p:nvSpPr>
              <p:spPr>
                <a:xfrm>
                  <a:off x="2597" y="1170"/>
                  <a:ext cx="0" cy="221"/>
                </a:xfrm>
                <a:prstGeom prst="line">
                  <a:avLst/>
                </a:prstGeom>
                <a:ln w="9525" cap="flat" cmpd="sng">
                  <a:solidFill>
                    <a:schemeClr val="tx1"/>
                  </a:solidFill>
                  <a:prstDash val="solid"/>
                  <a:round/>
                  <a:headEnd type="none" w="med" len="med"/>
                  <a:tailEnd type="none" w="med" len="med"/>
                </a:ln>
              </p:spPr>
            </p:sp>
            <p:sp>
              <p:nvSpPr>
                <p:cNvPr id="112673" name="直接连接符 227361"/>
                <p:cNvSpPr/>
                <p:nvPr/>
              </p:nvSpPr>
              <p:spPr>
                <a:xfrm>
                  <a:off x="2835" y="1170"/>
                  <a:ext cx="0" cy="221"/>
                </a:xfrm>
                <a:prstGeom prst="line">
                  <a:avLst/>
                </a:prstGeom>
                <a:ln w="9525" cap="flat" cmpd="sng">
                  <a:solidFill>
                    <a:schemeClr val="tx1"/>
                  </a:solidFill>
                  <a:prstDash val="solid"/>
                  <a:round/>
                  <a:headEnd type="none" w="med" len="med"/>
                  <a:tailEnd type="none" w="med" len="med"/>
                </a:ln>
              </p:spPr>
            </p:sp>
            <p:sp>
              <p:nvSpPr>
                <p:cNvPr id="112674" name="直接连接符 227362"/>
                <p:cNvSpPr/>
                <p:nvPr/>
              </p:nvSpPr>
              <p:spPr>
                <a:xfrm>
                  <a:off x="3051" y="1170"/>
                  <a:ext cx="0" cy="221"/>
                </a:xfrm>
                <a:prstGeom prst="line">
                  <a:avLst/>
                </a:prstGeom>
                <a:ln w="9525" cap="flat" cmpd="sng">
                  <a:solidFill>
                    <a:schemeClr val="tx1"/>
                  </a:solidFill>
                  <a:prstDash val="solid"/>
                  <a:round/>
                  <a:headEnd type="none" w="med" len="med"/>
                  <a:tailEnd type="none" w="med" len="med"/>
                </a:ln>
              </p:spPr>
            </p:sp>
          </p:grpSp>
          <p:grpSp>
            <p:nvGrpSpPr>
              <p:cNvPr id="112675" name="组合 227363"/>
              <p:cNvGrpSpPr/>
              <p:nvPr/>
            </p:nvGrpSpPr>
            <p:grpSpPr>
              <a:xfrm>
                <a:off x="3396" y="1170"/>
                <a:ext cx="1032" cy="221"/>
                <a:chOff x="3396" y="1170"/>
                <a:chExt cx="1032" cy="221"/>
              </a:xfrm>
            </p:grpSpPr>
            <p:sp>
              <p:nvSpPr>
                <p:cNvPr id="112676" name="矩形 227364"/>
                <p:cNvSpPr/>
                <p:nvPr/>
              </p:nvSpPr>
              <p:spPr>
                <a:xfrm>
                  <a:off x="33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F  0</a:t>
                  </a:r>
                  <a:endParaRPr lang="en-US" altLang="zh-CN" dirty="0">
                    <a:latin typeface="Times New Roman" panose="02020603050405020304" pitchFamily="18" charset="0"/>
                  </a:endParaRPr>
                </a:p>
              </p:txBody>
            </p:sp>
            <p:sp>
              <p:nvSpPr>
                <p:cNvPr id="112677" name="直接连接符 227365"/>
                <p:cNvSpPr/>
                <p:nvPr/>
              </p:nvSpPr>
              <p:spPr>
                <a:xfrm>
                  <a:off x="3574" y="1170"/>
                  <a:ext cx="0" cy="221"/>
                </a:xfrm>
                <a:prstGeom prst="line">
                  <a:avLst/>
                </a:prstGeom>
                <a:ln w="9525" cap="flat" cmpd="sng">
                  <a:solidFill>
                    <a:schemeClr val="tx1"/>
                  </a:solidFill>
                  <a:prstDash val="solid"/>
                  <a:round/>
                  <a:headEnd type="none" w="med" len="med"/>
                  <a:tailEnd type="none" w="med" len="med"/>
                </a:ln>
              </p:spPr>
            </p:sp>
            <p:sp>
              <p:nvSpPr>
                <p:cNvPr id="112678" name="直接连接符 227366"/>
                <p:cNvSpPr/>
                <p:nvPr/>
              </p:nvSpPr>
              <p:spPr>
                <a:xfrm>
                  <a:off x="3797" y="1170"/>
                  <a:ext cx="0" cy="221"/>
                </a:xfrm>
                <a:prstGeom prst="line">
                  <a:avLst/>
                </a:prstGeom>
                <a:ln w="9525" cap="flat" cmpd="sng">
                  <a:solidFill>
                    <a:schemeClr val="tx1"/>
                  </a:solidFill>
                  <a:prstDash val="solid"/>
                  <a:round/>
                  <a:headEnd type="none" w="med" len="med"/>
                  <a:tailEnd type="none" w="med" len="med"/>
                </a:ln>
              </p:spPr>
            </p:sp>
            <p:sp>
              <p:nvSpPr>
                <p:cNvPr id="112679" name="直接连接符 227367"/>
                <p:cNvSpPr/>
                <p:nvPr/>
              </p:nvSpPr>
              <p:spPr>
                <a:xfrm>
                  <a:off x="4035" y="1170"/>
                  <a:ext cx="0" cy="221"/>
                </a:xfrm>
                <a:prstGeom prst="line">
                  <a:avLst/>
                </a:prstGeom>
                <a:ln w="9525" cap="flat" cmpd="sng">
                  <a:solidFill>
                    <a:schemeClr val="tx1"/>
                  </a:solidFill>
                  <a:prstDash val="solid"/>
                  <a:round/>
                  <a:headEnd type="none" w="med" len="med"/>
                  <a:tailEnd type="none" w="med" len="med"/>
                </a:ln>
              </p:spPr>
            </p:sp>
            <p:sp>
              <p:nvSpPr>
                <p:cNvPr id="112680" name="直接连接符 227368"/>
                <p:cNvSpPr/>
                <p:nvPr/>
              </p:nvSpPr>
              <p:spPr>
                <a:xfrm>
                  <a:off x="4251" y="1170"/>
                  <a:ext cx="0" cy="221"/>
                </a:xfrm>
                <a:prstGeom prst="line">
                  <a:avLst/>
                </a:prstGeom>
                <a:ln w="9525" cap="flat" cmpd="sng">
                  <a:solidFill>
                    <a:schemeClr val="tx1"/>
                  </a:solidFill>
                  <a:prstDash val="solid"/>
                  <a:round/>
                  <a:headEnd type="none" w="med" len="med"/>
                  <a:tailEnd type="none" w="med" len="med"/>
                </a:ln>
              </p:spPr>
            </p:sp>
          </p:grpSp>
          <p:sp>
            <p:nvSpPr>
              <p:cNvPr id="112681" name="直接连接符 227369"/>
              <p:cNvSpPr/>
              <p:nvPr/>
            </p:nvSpPr>
            <p:spPr>
              <a:xfrm flipH="1">
                <a:off x="2750" y="900"/>
                <a:ext cx="157" cy="265"/>
              </a:xfrm>
              <a:prstGeom prst="line">
                <a:avLst/>
              </a:prstGeom>
              <a:ln w="19050" cap="flat" cmpd="sng">
                <a:solidFill>
                  <a:schemeClr val="tx1"/>
                </a:solidFill>
                <a:prstDash val="solid"/>
                <a:round/>
                <a:headEnd type="none" w="med" len="med"/>
                <a:tailEnd type="triangle" w="med" len="med"/>
              </a:ln>
            </p:spPr>
          </p:sp>
          <p:sp>
            <p:nvSpPr>
              <p:cNvPr id="112682" name="直接连接符 227370"/>
              <p:cNvSpPr/>
              <p:nvPr/>
            </p:nvSpPr>
            <p:spPr>
              <a:xfrm>
                <a:off x="3763" y="908"/>
                <a:ext cx="157" cy="265"/>
              </a:xfrm>
              <a:prstGeom prst="line">
                <a:avLst/>
              </a:prstGeom>
              <a:ln w="19050" cap="flat" cmpd="sng">
                <a:solidFill>
                  <a:schemeClr val="tx1"/>
                </a:solidFill>
                <a:prstDash val="solid"/>
                <a:round/>
                <a:headEnd type="none" w="med" len="med"/>
                <a:tailEnd type="triangle" w="med" len="med"/>
              </a:ln>
            </p:spPr>
          </p:sp>
          <p:sp>
            <p:nvSpPr>
              <p:cNvPr id="112683" name="直接连接符 227371"/>
              <p:cNvSpPr/>
              <p:nvPr/>
            </p:nvSpPr>
            <p:spPr>
              <a:xfrm flipH="1">
                <a:off x="1578" y="908"/>
                <a:ext cx="157" cy="265"/>
              </a:xfrm>
              <a:prstGeom prst="line">
                <a:avLst/>
              </a:prstGeom>
              <a:ln w="19050" cap="flat" cmpd="sng">
                <a:solidFill>
                  <a:schemeClr val="tx1"/>
                </a:solidFill>
                <a:prstDash val="solid"/>
                <a:round/>
                <a:headEnd type="none" w="med" len="med"/>
                <a:tailEnd type="triangle" w="med" len="med"/>
              </a:ln>
            </p:spPr>
          </p:sp>
          <p:grpSp>
            <p:nvGrpSpPr>
              <p:cNvPr id="112684" name="组合 227372"/>
              <p:cNvGrpSpPr/>
              <p:nvPr/>
            </p:nvGrpSpPr>
            <p:grpSpPr>
              <a:xfrm>
                <a:off x="1638" y="1575"/>
                <a:ext cx="1033" cy="221"/>
                <a:chOff x="1638" y="1575"/>
                <a:chExt cx="1033" cy="221"/>
              </a:xfrm>
            </p:grpSpPr>
            <p:sp>
              <p:nvSpPr>
                <p:cNvPr id="112685" name="矩形 227373"/>
                <p:cNvSpPr/>
                <p:nvPr/>
              </p:nvSpPr>
              <p:spPr>
                <a:xfrm>
                  <a:off x="1638" y="1575"/>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ea typeface="Arial Unicode MS" panose="020B0604020202020204" pitchFamily="34" charset="-122"/>
                    </a:rPr>
                    <a:t>  </a:t>
                  </a:r>
                  <a:r>
                    <a:rPr lang="zh-CN" altLang="en-US" dirty="0">
                      <a:latin typeface="Times New Roman" panose="02020603050405020304" pitchFamily="18" charset="0"/>
                    </a:rPr>
                    <a:t>  </a:t>
                  </a:r>
                  <a:r>
                    <a:rPr lang="en-US" altLang="zh-CN" dirty="0">
                      <a:latin typeface="Times New Roman" panose="02020603050405020304" pitchFamily="18" charset="0"/>
                    </a:rPr>
                    <a:t>1  G  1</a:t>
                  </a:r>
                  <a:endParaRPr lang="en-US" altLang="zh-CN" dirty="0">
                    <a:latin typeface="Times New Roman" panose="02020603050405020304" pitchFamily="18" charset="0"/>
                  </a:endParaRPr>
                </a:p>
              </p:txBody>
            </p:sp>
            <p:sp>
              <p:nvSpPr>
                <p:cNvPr id="112686" name="直接连接符 227374"/>
                <p:cNvSpPr/>
                <p:nvPr/>
              </p:nvSpPr>
              <p:spPr>
                <a:xfrm>
                  <a:off x="1817" y="1575"/>
                  <a:ext cx="0" cy="221"/>
                </a:xfrm>
                <a:prstGeom prst="line">
                  <a:avLst/>
                </a:prstGeom>
                <a:ln w="9525" cap="flat" cmpd="sng">
                  <a:solidFill>
                    <a:schemeClr val="tx1"/>
                  </a:solidFill>
                  <a:prstDash val="solid"/>
                  <a:round/>
                  <a:headEnd type="none" w="med" len="med"/>
                  <a:tailEnd type="none" w="med" len="med"/>
                </a:ln>
              </p:spPr>
            </p:sp>
            <p:sp>
              <p:nvSpPr>
                <p:cNvPr id="112687" name="直接连接符 227375"/>
                <p:cNvSpPr/>
                <p:nvPr/>
              </p:nvSpPr>
              <p:spPr>
                <a:xfrm>
                  <a:off x="2040" y="1575"/>
                  <a:ext cx="0" cy="221"/>
                </a:xfrm>
                <a:prstGeom prst="line">
                  <a:avLst/>
                </a:prstGeom>
                <a:ln w="9525" cap="flat" cmpd="sng">
                  <a:solidFill>
                    <a:schemeClr val="tx1"/>
                  </a:solidFill>
                  <a:prstDash val="solid"/>
                  <a:round/>
                  <a:headEnd type="none" w="med" len="med"/>
                  <a:tailEnd type="none" w="med" len="med"/>
                </a:ln>
              </p:spPr>
            </p:sp>
            <p:sp>
              <p:nvSpPr>
                <p:cNvPr id="112688" name="直接连接符 227376"/>
                <p:cNvSpPr/>
                <p:nvPr/>
              </p:nvSpPr>
              <p:spPr>
                <a:xfrm>
                  <a:off x="2278" y="1575"/>
                  <a:ext cx="0" cy="221"/>
                </a:xfrm>
                <a:prstGeom prst="line">
                  <a:avLst/>
                </a:prstGeom>
                <a:ln w="9525" cap="flat" cmpd="sng">
                  <a:solidFill>
                    <a:schemeClr val="tx1"/>
                  </a:solidFill>
                  <a:prstDash val="solid"/>
                  <a:round/>
                  <a:headEnd type="none" w="med" len="med"/>
                  <a:tailEnd type="none" w="med" len="med"/>
                </a:ln>
              </p:spPr>
            </p:sp>
            <p:sp>
              <p:nvSpPr>
                <p:cNvPr id="112689" name="直接连接符 227377"/>
                <p:cNvSpPr/>
                <p:nvPr/>
              </p:nvSpPr>
              <p:spPr>
                <a:xfrm>
                  <a:off x="2493" y="1575"/>
                  <a:ext cx="0" cy="221"/>
                </a:xfrm>
                <a:prstGeom prst="line">
                  <a:avLst/>
                </a:prstGeom>
                <a:ln w="9525" cap="flat" cmpd="sng">
                  <a:solidFill>
                    <a:schemeClr val="tx1"/>
                  </a:solidFill>
                  <a:prstDash val="solid"/>
                  <a:round/>
                  <a:headEnd type="none" w="med" len="med"/>
                  <a:tailEnd type="none" w="med" len="med"/>
                </a:ln>
              </p:spPr>
            </p:sp>
          </p:grpSp>
          <p:sp>
            <p:nvSpPr>
              <p:cNvPr id="112690" name="直接连接符 227378"/>
              <p:cNvSpPr/>
              <p:nvPr/>
            </p:nvSpPr>
            <p:spPr>
              <a:xfrm flipH="1">
                <a:off x="2161" y="1313"/>
                <a:ext cx="157" cy="265"/>
              </a:xfrm>
              <a:prstGeom prst="line">
                <a:avLst/>
              </a:prstGeom>
              <a:ln w="19050" cap="flat" cmpd="sng">
                <a:solidFill>
                  <a:schemeClr val="tx1"/>
                </a:solidFill>
                <a:prstDash val="solid"/>
                <a:round/>
                <a:headEnd type="none" w="med" len="med"/>
                <a:tailEnd type="triangle" w="med" len="med"/>
              </a:ln>
            </p:spPr>
          </p:sp>
          <p:grpSp>
            <p:nvGrpSpPr>
              <p:cNvPr id="112691" name="组合 227379"/>
              <p:cNvGrpSpPr/>
              <p:nvPr/>
            </p:nvGrpSpPr>
            <p:grpSpPr>
              <a:xfrm>
                <a:off x="2766" y="1575"/>
                <a:ext cx="1032" cy="221"/>
                <a:chOff x="2766" y="1575"/>
                <a:chExt cx="1032" cy="221"/>
              </a:xfrm>
            </p:grpSpPr>
            <p:sp>
              <p:nvSpPr>
                <p:cNvPr id="112692" name="矩形 227380"/>
                <p:cNvSpPr/>
                <p:nvPr/>
              </p:nvSpPr>
              <p:spPr>
                <a:xfrm>
                  <a:off x="27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1   H  1</a:t>
                  </a:r>
                  <a:endParaRPr lang="en-US" altLang="zh-CN" dirty="0">
                    <a:latin typeface="Times New Roman" panose="02020603050405020304" pitchFamily="18" charset="0"/>
                  </a:endParaRPr>
                </a:p>
              </p:txBody>
            </p:sp>
            <p:sp>
              <p:nvSpPr>
                <p:cNvPr id="112693" name="直接连接符 227381"/>
                <p:cNvSpPr/>
                <p:nvPr/>
              </p:nvSpPr>
              <p:spPr>
                <a:xfrm>
                  <a:off x="2944" y="1575"/>
                  <a:ext cx="0" cy="221"/>
                </a:xfrm>
                <a:prstGeom prst="line">
                  <a:avLst/>
                </a:prstGeom>
                <a:ln w="9525" cap="flat" cmpd="sng">
                  <a:solidFill>
                    <a:schemeClr val="tx1"/>
                  </a:solidFill>
                  <a:prstDash val="solid"/>
                  <a:round/>
                  <a:headEnd type="none" w="med" len="med"/>
                  <a:tailEnd type="none" w="med" len="med"/>
                </a:ln>
              </p:spPr>
            </p:sp>
            <p:sp>
              <p:nvSpPr>
                <p:cNvPr id="112694" name="直接连接符 227382"/>
                <p:cNvSpPr/>
                <p:nvPr/>
              </p:nvSpPr>
              <p:spPr>
                <a:xfrm>
                  <a:off x="3167" y="1575"/>
                  <a:ext cx="0" cy="221"/>
                </a:xfrm>
                <a:prstGeom prst="line">
                  <a:avLst/>
                </a:prstGeom>
                <a:ln w="9525" cap="flat" cmpd="sng">
                  <a:solidFill>
                    <a:schemeClr val="tx1"/>
                  </a:solidFill>
                  <a:prstDash val="solid"/>
                  <a:round/>
                  <a:headEnd type="none" w="med" len="med"/>
                  <a:tailEnd type="none" w="med" len="med"/>
                </a:ln>
              </p:spPr>
            </p:sp>
            <p:sp>
              <p:nvSpPr>
                <p:cNvPr id="112695" name="直接连接符 227383"/>
                <p:cNvSpPr/>
                <p:nvPr/>
              </p:nvSpPr>
              <p:spPr>
                <a:xfrm>
                  <a:off x="3405" y="1575"/>
                  <a:ext cx="0" cy="221"/>
                </a:xfrm>
                <a:prstGeom prst="line">
                  <a:avLst/>
                </a:prstGeom>
                <a:ln w="9525" cap="flat" cmpd="sng">
                  <a:solidFill>
                    <a:schemeClr val="tx1"/>
                  </a:solidFill>
                  <a:prstDash val="solid"/>
                  <a:round/>
                  <a:headEnd type="none" w="med" len="med"/>
                  <a:tailEnd type="none" w="med" len="med"/>
                </a:ln>
              </p:spPr>
            </p:sp>
            <p:sp>
              <p:nvSpPr>
                <p:cNvPr id="112696" name="直接连接符 227384"/>
                <p:cNvSpPr/>
                <p:nvPr/>
              </p:nvSpPr>
              <p:spPr>
                <a:xfrm>
                  <a:off x="3621" y="1575"/>
                  <a:ext cx="0" cy="221"/>
                </a:xfrm>
                <a:prstGeom prst="line">
                  <a:avLst/>
                </a:prstGeom>
                <a:ln w="9525" cap="flat" cmpd="sng">
                  <a:solidFill>
                    <a:schemeClr val="tx1"/>
                  </a:solidFill>
                  <a:prstDash val="solid"/>
                  <a:round/>
                  <a:headEnd type="none" w="med" len="med"/>
                  <a:tailEnd type="none" w="med" len="med"/>
                </a:ln>
              </p:spPr>
            </p:sp>
          </p:grpSp>
          <p:grpSp>
            <p:nvGrpSpPr>
              <p:cNvPr id="112697" name="组合 227385"/>
              <p:cNvGrpSpPr/>
              <p:nvPr/>
            </p:nvGrpSpPr>
            <p:grpSpPr>
              <a:xfrm>
                <a:off x="3966" y="1575"/>
                <a:ext cx="1032" cy="221"/>
                <a:chOff x="3966" y="1575"/>
                <a:chExt cx="1032" cy="221"/>
              </a:xfrm>
            </p:grpSpPr>
            <p:sp>
              <p:nvSpPr>
                <p:cNvPr id="112698" name="矩形 227386"/>
                <p:cNvSpPr/>
                <p:nvPr/>
              </p:nvSpPr>
              <p:spPr>
                <a:xfrm>
                  <a:off x="39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1   I  1  </a:t>
                  </a:r>
                  <a:r>
                    <a:rPr lang="en-US" altLang="zh-CN" dirty="0">
                      <a:latin typeface="Times New Roman" panose="02020603050405020304" pitchFamily="18" charset="0"/>
                      <a:ea typeface="Arial Unicode MS" panose="020B0604020202020204" pitchFamily="34" charset="-122"/>
                    </a:rPr>
                    <a:t>⋀</a:t>
                  </a:r>
                  <a:endParaRPr lang="en-US" altLang="zh-CN" dirty="0">
                    <a:latin typeface="Times New Roman" panose="02020603050405020304" pitchFamily="18" charset="0"/>
                    <a:ea typeface="Arial Unicode MS" panose="020B0604020202020204" pitchFamily="34" charset="-122"/>
                  </a:endParaRPr>
                </a:p>
              </p:txBody>
            </p:sp>
            <p:sp>
              <p:nvSpPr>
                <p:cNvPr id="112699" name="直接连接符 227387"/>
                <p:cNvSpPr/>
                <p:nvPr/>
              </p:nvSpPr>
              <p:spPr>
                <a:xfrm>
                  <a:off x="4144" y="1575"/>
                  <a:ext cx="0" cy="221"/>
                </a:xfrm>
                <a:prstGeom prst="line">
                  <a:avLst/>
                </a:prstGeom>
                <a:ln w="9525" cap="flat" cmpd="sng">
                  <a:solidFill>
                    <a:schemeClr val="tx1"/>
                  </a:solidFill>
                  <a:prstDash val="solid"/>
                  <a:round/>
                  <a:headEnd type="none" w="med" len="med"/>
                  <a:tailEnd type="none" w="med" len="med"/>
                </a:ln>
              </p:spPr>
            </p:sp>
            <p:sp>
              <p:nvSpPr>
                <p:cNvPr id="112700" name="直接连接符 227388"/>
                <p:cNvSpPr/>
                <p:nvPr/>
              </p:nvSpPr>
              <p:spPr>
                <a:xfrm>
                  <a:off x="4367" y="1575"/>
                  <a:ext cx="0" cy="221"/>
                </a:xfrm>
                <a:prstGeom prst="line">
                  <a:avLst/>
                </a:prstGeom>
                <a:ln w="9525" cap="flat" cmpd="sng">
                  <a:solidFill>
                    <a:schemeClr val="tx1"/>
                  </a:solidFill>
                  <a:prstDash val="solid"/>
                  <a:round/>
                  <a:headEnd type="none" w="med" len="med"/>
                  <a:tailEnd type="none" w="med" len="med"/>
                </a:ln>
              </p:spPr>
            </p:sp>
            <p:sp>
              <p:nvSpPr>
                <p:cNvPr id="112701" name="直接连接符 227389"/>
                <p:cNvSpPr/>
                <p:nvPr/>
              </p:nvSpPr>
              <p:spPr>
                <a:xfrm>
                  <a:off x="4605" y="1575"/>
                  <a:ext cx="0" cy="221"/>
                </a:xfrm>
                <a:prstGeom prst="line">
                  <a:avLst/>
                </a:prstGeom>
                <a:ln w="9525" cap="flat" cmpd="sng">
                  <a:solidFill>
                    <a:schemeClr val="tx1"/>
                  </a:solidFill>
                  <a:prstDash val="solid"/>
                  <a:round/>
                  <a:headEnd type="none" w="med" len="med"/>
                  <a:tailEnd type="none" w="med" len="med"/>
                </a:ln>
              </p:spPr>
            </p:sp>
            <p:sp>
              <p:nvSpPr>
                <p:cNvPr id="112702" name="直接连接符 227390"/>
                <p:cNvSpPr/>
                <p:nvPr/>
              </p:nvSpPr>
              <p:spPr>
                <a:xfrm>
                  <a:off x="4821" y="1575"/>
                  <a:ext cx="0" cy="221"/>
                </a:xfrm>
                <a:prstGeom prst="line">
                  <a:avLst/>
                </a:prstGeom>
                <a:ln w="9525" cap="flat" cmpd="sng">
                  <a:solidFill>
                    <a:schemeClr val="tx1"/>
                  </a:solidFill>
                  <a:prstDash val="solid"/>
                  <a:round/>
                  <a:headEnd type="none" w="med" len="med"/>
                  <a:tailEnd type="none" w="med" len="med"/>
                </a:ln>
              </p:spPr>
            </p:sp>
          </p:grpSp>
          <p:sp>
            <p:nvSpPr>
              <p:cNvPr id="112703" name="直接连接符 227391"/>
              <p:cNvSpPr/>
              <p:nvPr/>
            </p:nvSpPr>
            <p:spPr>
              <a:xfrm flipH="1">
                <a:off x="3320" y="1305"/>
                <a:ext cx="157" cy="265"/>
              </a:xfrm>
              <a:prstGeom prst="line">
                <a:avLst/>
              </a:prstGeom>
              <a:ln w="19050" cap="flat" cmpd="sng">
                <a:solidFill>
                  <a:schemeClr val="tx1"/>
                </a:solidFill>
                <a:prstDash val="solid"/>
                <a:round/>
                <a:headEnd type="none" w="med" len="med"/>
                <a:tailEnd type="triangle" w="med" len="med"/>
              </a:ln>
            </p:spPr>
          </p:sp>
          <p:sp>
            <p:nvSpPr>
              <p:cNvPr id="112704" name="直接连接符 227392"/>
              <p:cNvSpPr/>
              <p:nvPr/>
            </p:nvSpPr>
            <p:spPr>
              <a:xfrm>
                <a:off x="4333" y="1313"/>
                <a:ext cx="157" cy="265"/>
              </a:xfrm>
              <a:prstGeom prst="line">
                <a:avLst/>
              </a:prstGeom>
              <a:ln w="19050" cap="flat" cmpd="sng">
                <a:solidFill>
                  <a:schemeClr val="tx1"/>
                </a:solidFill>
                <a:prstDash val="solid"/>
                <a:round/>
                <a:headEnd type="none" w="med" len="med"/>
                <a:tailEnd type="triangle" w="med" len="med"/>
              </a:ln>
            </p:spPr>
          </p:sp>
          <p:sp>
            <p:nvSpPr>
              <p:cNvPr id="112705" name="直接连接符 227393"/>
              <p:cNvSpPr/>
              <p:nvPr/>
            </p:nvSpPr>
            <p:spPr>
              <a:xfrm flipV="1">
                <a:off x="1942" y="955"/>
                <a:ext cx="190" cy="280"/>
              </a:xfrm>
              <a:prstGeom prst="line">
                <a:avLst/>
              </a:prstGeom>
              <a:ln w="19050" cap="flat" cmpd="sng">
                <a:solidFill>
                  <a:schemeClr val="folHlink"/>
                </a:solidFill>
                <a:prstDash val="dash"/>
                <a:round/>
                <a:headEnd type="none" w="med" len="med"/>
                <a:tailEnd type="triangle" w="med" len="med"/>
              </a:ln>
            </p:spPr>
          </p:sp>
          <p:sp>
            <p:nvSpPr>
              <p:cNvPr id="112706" name="直接连接符 227394"/>
              <p:cNvSpPr/>
              <p:nvPr/>
            </p:nvSpPr>
            <p:spPr>
              <a:xfrm flipV="1">
                <a:off x="2536" y="518"/>
                <a:ext cx="190" cy="281"/>
              </a:xfrm>
              <a:prstGeom prst="line">
                <a:avLst/>
              </a:prstGeom>
              <a:ln w="19050" cap="flat" cmpd="sng">
                <a:solidFill>
                  <a:schemeClr val="folHlink"/>
                </a:solidFill>
                <a:prstDash val="dash"/>
                <a:round/>
                <a:headEnd type="none" w="med" len="med"/>
                <a:tailEnd type="triangle" w="med" len="med"/>
              </a:ln>
            </p:spPr>
          </p:sp>
          <p:sp>
            <p:nvSpPr>
              <p:cNvPr id="112707" name="直接连接符 227395"/>
              <p:cNvSpPr/>
              <p:nvPr/>
            </p:nvSpPr>
            <p:spPr>
              <a:xfrm flipV="1">
                <a:off x="2552" y="1391"/>
                <a:ext cx="190" cy="280"/>
              </a:xfrm>
              <a:prstGeom prst="line">
                <a:avLst/>
              </a:prstGeom>
              <a:ln w="19050" cap="flat" cmpd="sng">
                <a:solidFill>
                  <a:schemeClr val="folHlink"/>
                </a:solidFill>
                <a:prstDash val="dash"/>
                <a:round/>
                <a:headEnd type="none" w="med" len="med"/>
                <a:tailEnd type="triangle" w="med" len="med"/>
              </a:ln>
            </p:spPr>
          </p:sp>
          <p:sp>
            <p:nvSpPr>
              <p:cNvPr id="112708" name="直接连接符 227396"/>
              <p:cNvSpPr/>
              <p:nvPr/>
            </p:nvSpPr>
            <p:spPr>
              <a:xfrm flipV="1">
                <a:off x="3146" y="955"/>
                <a:ext cx="190" cy="280"/>
              </a:xfrm>
              <a:prstGeom prst="line">
                <a:avLst/>
              </a:prstGeom>
              <a:ln w="19050" cap="flat" cmpd="sng">
                <a:solidFill>
                  <a:schemeClr val="folHlink"/>
                </a:solidFill>
                <a:prstDash val="dash"/>
                <a:round/>
                <a:headEnd type="none" w="med" len="med"/>
                <a:tailEnd type="triangle" w="med" len="med"/>
              </a:ln>
            </p:spPr>
          </p:sp>
          <p:sp>
            <p:nvSpPr>
              <p:cNvPr id="112709" name="直接连接符 227397"/>
              <p:cNvSpPr/>
              <p:nvPr/>
            </p:nvSpPr>
            <p:spPr>
              <a:xfrm flipV="1">
                <a:off x="3668" y="1391"/>
                <a:ext cx="190" cy="280"/>
              </a:xfrm>
              <a:prstGeom prst="line">
                <a:avLst/>
              </a:prstGeom>
              <a:ln w="19050" cap="flat" cmpd="sng">
                <a:solidFill>
                  <a:schemeClr val="folHlink"/>
                </a:solidFill>
                <a:prstDash val="dash"/>
                <a:round/>
                <a:headEnd type="none" w="med" len="med"/>
                <a:tailEnd type="triangle" w="med" len="med"/>
              </a:ln>
            </p:spPr>
          </p:sp>
          <p:sp>
            <p:nvSpPr>
              <p:cNvPr id="112710" name="直接连接符 227398"/>
              <p:cNvSpPr/>
              <p:nvPr/>
            </p:nvSpPr>
            <p:spPr>
              <a:xfrm flipH="1" flipV="1">
                <a:off x="3929" y="1391"/>
                <a:ext cx="158" cy="265"/>
              </a:xfrm>
              <a:prstGeom prst="line">
                <a:avLst/>
              </a:prstGeom>
              <a:ln w="19050" cap="flat" cmpd="sng">
                <a:solidFill>
                  <a:schemeClr val="hlink"/>
                </a:solidFill>
                <a:prstDash val="dash"/>
                <a:round/>
                <a:headEnd type="none" w="med" len="med"/>
                <a:tailEnd type="triangle" w="med" len="med"/>
              </a:ln>
            </p:spPr>
          </p:sp>
          <p:sp>
            <p:nvSpPr>
              <p:cNvPr id="112711" name="任意多边形 227399"/>
              <p:cNvSpPr/>
              <p:nvPr/>
            </p:nvSpPr>
            <p:spPr>
              <a:xfrm>
                <a:off x="1721" y="518"/>
                <a:ext cx="1108" cy="1122"/>
              </a:xfrm>
              <a:custGeom>
                <a:avLst/>
                <a:gdLst/>
                <a:ahLst/>
                <a:cxnLst>
                  <a:cxn ang="0">
                    <a:pos x="0" y="449"/>
                  </a:cxn>
                  <a:cxn ang="0">
                    <a:pos x="152" y="355"/>
                  </a:cxn>
                  <a:cxn ang="0">
                    <a:pos x="171" y="224"/>
                  </a:cxn>
                  <a:cxn ang="0">
                    <a:pos x="399" y="187"/>
                  </a:cxn>
                  <a:cxn ang="0">
                    <a:pos x="437" y="0"/>
                  </a:cxn>
                </a:cxnLst>
                <a:pathLst>
                  <a:path w="2770" h="2804">
                    <a:moveTo>
                      <a:pt x="0" y="2804"/>
                    </a:moveTo>
                    <a:cubicBezTo>
                      <a:pt x="385" y="2629"/>
                      <a:pt x="771" y="2454"/>
                      <a:pt x="949" y="2220"/>
                    </a:cubicBezTo>
                    <a:cubicBezTo>
                      <a:pt x="1127" y="1986"/>
                      <a:pt x="811" y="1577"/>
                      <a:pt x="1068" y="1402"/>
                    </a:cubicBezTo>
                    <a:cubicBezTo>
                      <a:pt x="1325" y="1227"/>
                      <a:pt x="2216" y="1402"/>
                      <a:pt x="2493" y="1168"/>
                    </a:cubicBezTo>
                    <a:cubicBezTo>
                      <a:pt x="2770" y="934"/>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2712" name="任意多边形 227400"/>
              <p:cNvSpPr/>
              <p:nvPr/>
            </p:nvSpPr>
            <p:spPr>
              <a:xfrm>
                <a:off x="2861" y="955"/>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2"/>
                    </a:cubicBezTo>
                    <a:cubicBezTo>
                      <a:pt x="514" y="1343"/>
                      <a:pt x="790" y="1635"/>
                      <a:pt x="949" y="1402"/>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grpSp>
        <p:sp>
          <p:nvSpPr>
            <p:cNvPr id="112713" name="矩形 227401"/>
            <p:cNvSpPr/>
            <p:nvPr/>
          </p:nvSpPr>
          <p:spPr>
            <a:xfrm>
              <a:off x="1728" y="1884"/>
              <a:ext cx="1995" cy="227"/>
            </a:xfrm>
            <a:prstGeom prst="rect">
              <a:avLst/>
            </a:prstGeom>
            <a:noFill/>
            <a:ln w="9525">
              <a:noFill/>
            </a:ln>
          </p:spPr>
          <p:txBody>
            <a:bodyPr wrap="none" anchor="ctr" anchorCtr="0"/>
            <a:p>
              <a:pPr>
                <a:buSzPct val="100000"/>
                <a:buFont typeface="Arial" panose="020B0604020202020204" pitchFamily="34" charset="0"/>
              </a:pPr>
              <a:r>
                <a:rPr lang="en-US" altLang="zh-CN" sz="2000" b="1" dirty="0">
                  <a:latin typeface="Times New Roman" panose="02020603050405020304" pitchFamily="18" charset="0"/>
                </a:rPr>
                <a:t>(e)   </a:t>
              </a:r>
              <a:r>
                <a:rPr lang="zh-CN" altLang="en-US" sz="2000" b="1" dirty="0">
                  <a:latin typeface="Times New Roman" panose="02020603050405020304" pitchFamily="18" charset="0"/>
                </a:rPr>
                <a:t>中序线索树的链表结构（中序</a:t>
              </a:r>
              <a:r>
                <a:rPr lang="en-US" altLang="zh-CN" b="1" dirty="0">
                  <a:latin typeface="Times New Roman" panose="02020603050405020304" pitchFamily="18" charset="0"/>
                </a:rPr>
                <a:t>DBAGECHFI</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12714" name="矩形 227402"/>
            <p:cNvSpPr/>
            <p:nvPr/>
          </p:nvSpPr>
          <p:spPr>
            <a:xfrm>
              <a:off x="1557" y="2205"/>
              <a:ext cx="2380" cy="227"/>
            </a:xfrm>
            <a:prstGeom prst="rect">
              <a:avLst/>
            </a:prstGeom>
            <a:noFill/>
            <a:ln w="9525">
              <a:noFill/>
            </a:ln>
          </p:spPr>
          <p:txBody>
            <a:bodyPr wrap="none" anchor="ctr" anchorCtr="0"/>
            <a:p>
              <a:pPr>
                <a:buSzPct val="100000"/>
                <a:buFont typeface="Arial" panose="020B0604020202020204" pitchFamily="34" charset="0"/>
              </a:pPr>
              <a:r>
                <a:rPr lang="zh-CN" altLang="en-US" sz="2000" b="1" dirty="0">
                  <a:latin typeface="Arial" panose="020B0604020202020204" pitchFamily="34" charset="0"/>
                </a:rPr>
                <a:t>图</a:t>
              </a:r>
              <a:r>
                <a:rPr lang="en-US" altLang="zh-CN" sz="2000" b="1" dirty="0">
                  <a:latin typeface="Times New Roman" panose="02020603050405020304" pitchFamily="18" charset="0"/>
                </a:rPr>
                <a:t>6-11   </a:t>
              </a:r>
              <a:r>
                <a:rPr lang="zh-CN" altLang="en-US" sz="2000" b="1" dirty="0">
                  <a:latin typeface="Times New Roman" panose="02020603050405020304" pitchFamily="18" charset="0"/>
                </a:rPr>
                <a:t>线索二叉树及其存储结构</a:t>
              </a:r>
              <a:endParaRPr lang="zh-CN" altLang="en-US" sz="2000" b="1" dirty="0">
                <a:latin typeface="Times New Roman" panose="02020603050405020304" pitchFamily="18" charset="0"/>
              </a:endParaRPr>
            </a:p>
          </p:txBody>
        </p:sp>
      </p:grpSp>
      <p:sp>
        <p:nvSpPr>
          <p:cNvPr id="227404" name="文本框 227403"/>
          <p:cNvSpPr txBox="1"/>
          <p:nvPr/>
        </p:nvSpPr>
        <p:spPr>
          <a:xfrm>
            <a:off x="76200" y="4003675"/>
            <a:ext cx="8888413" cy="2593975"/>
          </a:xfrm>
          <a:prstGeom prst="rect">
            <a:avLst/>
          </a:prstGeom>
          <a:noFill/>
          <a:ln w="9525">
            <a:noFill/>
          </a:ln>
        </p:spPr>
        <p:txBody>
          <a:bodyPr>
            <a:spAutoFit/>
          </a:bodyPr>
          <a:lstStyle/>
          <a:p>
            <a:pPr marR="0" defTabSz="914400">
              <a:lnSpc>
                <a:spcPct val="110000"/>
              </a:lnSpc>
              <a:spcBef>
                <a:spcPct val="20000"/>
              </a:spcBef>
              <a:buClr>
                <a:srgbClr val="000000"/>
              </a:buClr>
              <a:buSzTx/>
              <a:buFont typeface="Arial" panose="020B0604020202020204" pitchFamily="34" charset="0"/>
              <a:buNone/>
              <a:defRPr/>
            </a:pPr>
            <a:r>
              <a:rPr kumimoji="0" lang="zh-CN" altLang="en-US" sz="3200" b="1" kern="1200" cap="none" spc="0" normalizeH="0" baseline="0" noProof="1">
                <a:solidFill>
                  <a:schemeClr val="folHlink"/>
                </a:solidFill>
                <a:latin typeface="宋体" panose="02010600030101010101" pitchFamily="2" charset="-122"/>
                <a:ea typeface="宋体" panose="02010600030101010101" pitchFamily="2" charset="-122"/>
                <a:cs typeface="+mn-cs"/>
                <a:sym typeface="+mn-ea"/>
              </a:rPr>
              <a:t>说明</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zh-CN" altLang="en-US" sz="2800" b="1" kern="1200" cap="none" spc="0" normalizeH="0" baseline="0" noProof="1">
                <a:latin typeface="宋体" panose="02010600030101010101" pitchFamily="2" charset="-122"/>
                <a:ea typeface="楷体_GB2312" pitchFamily="49" charset="-122"/>
                <a:cs typeface="+mn-cs"/>
                <a:sym typeface="+mn-ea"/>
              </a:rPr>
              <a:t>画线索二叉树时，</a:t>
            </a:r>
            <a:r>
              <a:rPr kumimoji="0" lang="zh-CN" altLang="en-US" sz="2800" b="1" u="sng" kern="1200" cap="none" spc="0" normalizeH="0" baseline="0" noProof="1">
                <a:effectLst>
                  <a:outerShdw blurRad="38100" dist="38100" dir="2700000">
                    <a:srgbClr val="FFFFFF"/>
                  </a:outerShdw>
                </a:effectLst>
                <a:latin typeface="宋体" panose="02010600030101010101" pitchFamily="2" charset="-122"/>
                <a:ea typeface="楷体_GB2312" pitchFamily="49" charset="-122"/>
                <a:cs typeface="+mn-cs"/>
                <a:sym typeface="+mn-ea"/>
              </a:rPr>
              <a:t>实线</a:t>
            </a:r>
            <a:r>
              <a:rPr kumimoji="0" lang="zh-CN" altLang="en-US" sz="2800" b="1" kern="1200" cap="none" spc="0" normalizeH="0" baseline="0" noProof="1">
                <a:latin typeface="宋体" panose="02010600030101010101" pitchFamily="2" charset="-122"/>
                <a:ea typeface="楷体_GB2312" pitchFamily="49" charset="-122"/>
                <a:cs typeface="+mn-cs"/>
                <a:sym typeface="+mn-ea"/>
              </a:rPr>
              <a:t>表示指针，指向其左</a:t>
            </a:r>
            <a:r>
              <a:rPr kumimoji="0" lang="zh-CN" altLang="en-US" sz="2800" b="1" kern="1200" cap="none" spc="0" normalizeH="0" baseline="0" noProof="1">
                <a:latin typeface="Times New Roman" panose="02020603050405020304" pitchFamily="18" charset="0"/>
                <a:ea typeface="楷体_GB2312" pitchFamily="49" charset="-122"/>
                <a:cs typeface="+mn-cs"/>
                <a:sym typeface="+mn-ea"/>
              </a:rPr>
              <a:t>、</a:t>
            </a:r>
            <a:r>
              <a:rPr kumimoji="0" lang="zh-CN" altLang="en-US" sz="2800" b="1" kern="1200" cap="none" spc="0" normalizeH="0" baseline="0" noProof="1">
                <a:latin typeface="宋体" panose="02010600030101010101" pitchFamily="2" charset="-122"/>
                <a:ea typeface="楷体_GB2312" pitchFamily="49" charset="-122"/>
                <a:cs typeface="+mn-cs"/>
                <a:sym typeface="+mn-ea"/>
              </a:rPr>
              <a:t>右孩子；</a:t>
            </a:r>
            <a:r>
              <a:rPr kumimoji="0" lang="zh-CN" altLang="en-US" sz="2800" b="1" u="sng" kern="1200" cap="none" spc="0" normalizeH="0" baseline="0" noProof="1">
                <a:effectLst>
                  <a:outerShdw blurRad="38100" dist="38100" dir="2700000">
                    <a:srgbClr val="FFFFFF"/>
                  </a:outerShdw>
                </a:effectLst>
                <a:latin typeface="宋体" panose="02010600030101010101" pitchFamily="2" charset="-122"/>
                <a:ea typeface="楷体_GB2312" pitchFamily="49" charset="-122"/>
                <a:cs typeface="+mn-cs"/>
                <a:sym typeface="+mn-ea"/>
              </a:rPr>
              <a:t>虚线</a:t>
            </a:r>
            <a:r>
              <a:rPr kumimoji="0" lang="zh-CN" altLang="en-US" sz="2800" b="1" kern="1200" cap="none" spc="0" normalizeH="0" baseline="0" noProof="1">
                <a:latin typeface="宋体" panose="02010600030101010101" pitchFamily="2" charset="-122"/>
                <a:ea typeface="楷体_GB2312" pitchFamily="49" charset="-122"/>
                <a:cs typeface="+mn-cs"/>
                <a:sym typeface="+mn-ea"/>
              </a:rPr>
              <a:t>表示线索，指向其直接前驱或直接后继。</a:t>
            </a:r>
            <a:endParaRPr kumimoji="0" lang="zh-CN" altLang="en-US" sz="2800" b="1" kern="1200" cap="none" spc="0" normalizeH="0" baseline="0" noProof="1">
              <a:latin typeface="宋体" panose="02010600030101010101" pitchFamily="2" charset="-122"/>
              <a:ea typeface="楷体_GB2312" pitchFamily="49" charset="-122"/>
              <a:cs typeface="+mn-cs"/>
              <a:sym typeface="+mn-ea"/>
            </a:endParaRPr>
          </a:p>
          <a:p>
            <a:pPr marR="0" defTabSz="914400">
              <a:lnSpc>
                <a:spcPct val="110000"/>
              </a:lnSpc>
              <a:spcBef>
                <a:spcPct val="20000"/>
              </a:spcBef>
              <a:buClr>
                <a:srgbClr val="000000"/>
              </a:buClr>
              <a:buSzTx/>
              <a:buFont typeface="Arial" panose="020B0604020202020204" pitchFamily="34" charset="0"/>
              <a:buNone/>
              <a:defRPr/>
            </a:pPr>
            <a:r>
              <a:rPr kumimoji="0" lang="zh-CN" altLang="en-US" sz="2800" b="1" kern="1200" cap="none" spc="0" normalizeH="0" baseline="0" noProof="1">
                <a:latin typeface="宋体" panose="02010600030101010101" pitchFamily="2" charset="-122"/>
                <a:ea typeface="宋体" panose="02010600030101010101" pitchFamily="2" charset="-122"/>
                <a:cs typeface="+mn-cs"/>
                <a:sym typeface="+mn-ea"/>
              </a:rPr>
              <a:t>    在线索树上进行遍历，只要先找到序列中的第一个结点，然后就可以依次找结点的直接后继结点直到后继为空为止。</a:t>
            </a:r>
            <a:endParaRPr kumimoji="0" lang="zh-CN" altLang="en-US" sz="2800" b="1" kern="1200" cap="none" spc="0" normalizeH="0" baseline="0" noProof="1">
              <a:latin typeface="宋体" panose="02010600030101010101" pitchFamily="2" charset="-122"/>
              <a:ea typeface="宋体" panose="02010600030101010101" pitchFamily="2" charset="-122"/>
              <a:cs typeface="+mn-cs"/>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4" name="文本框 228353"/>
          <p:cNvSpPr txBox="1"/>
          <p:nvPr/>
        </p:nvSpPr>
        <p:spPr>
          <a:xfrm>
            <a:off x="179388" y="3405188"/>
            <a:ext cx="8964613" cy="3006090"/>
          </a:xfrm>
          <a:prstGeom prst="rect">
            <a:avLst/>
          </a:prstGeom>
          <a:noFill/>
          <a:ln w="9525">
            <a:noFill/>
          </a:ln>
        </p:spPr>
        <p:txBody>
          <a:bodyPr>
            <a:spAutoFit/>
          </a:bodyPr>
          <a:lstStyle/>
          <a:p>
            <a:pPr marL="355600" marR="0" lvl="1" indent="0" algn="l" defTabSz="914400" rtl="0" eaLnBrk="1" fontAlgn="base" latinLnBrk="0" hangingPunct="1">
              <a:lnSpc>
                <a:spcPct val="110000"/>
              </a:lnSpc>
              <a:spcBef>
                <a:spcPct val="20000"/>
              </a:spcBef>
              <a:spcAft>
                <a:spcPct val="0"/>
              </a:spcAft>
              <a:buClr>
                <a:srgbClr val="000000"/>
              </a:buClr>
              <a:buSzTx/>
              <a:buFont typeface="Arial" panose="020B0604020202020204" pitchFamily="34" charset="0"/>
              <a:buNone/>
              <a:defRPr/>
            </a:pPr>
            <a:r>
              <a:rPr kumimoji="0" lang="zh-CN" altLang="en-US" sz="2400" b="1" i="0" u="none" strike="noStrike" kern="1200" cap="none" spc="0" normalizeH="0" baseline="0" noProof="1">
                <a:ln>
                  <a:noFill/>
                </a:ln>
                <a:solidFill>
                  <a:schemeClr val="folHlink"/>
                </a:solidFill>
                <a:effectLst/>
                <a:uLnTx/>
                <a:uFillTx/>
                <a:latin typeface="宋体" panose="02010600030101010101" pitchFamily="2" charset="-122"/>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   </a:t>
            </a:r>
            <a:r>
              <a:rPr kumimoji="0" lang="zh-CN" altLang="en-US" sz="24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mn-ea"/>
              </a:rPr>
              <a:t>树中所有叶子结点的右链都是</a:t>
            </a:r>
            <a:r>
              <a:rPr kumimoji="0" lang="zh-CN" altLang="en-US" sz="2400" b="1" i="0" u="sng"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mn-ea"/>
              </a:rPr>
              <a:t>线索</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右链直接指示了结点的直接后继</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，如结点</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G</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的直接后继是结点</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E</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355600" marR="0" lvl="1" indent="0" algn="l" defTabSz="914400" rtl="0" eaLnBrk="1" fontAlgn="base" latinLnBrk="0" hangingPunct="1">
              <a:lnSpc>
                <a:spcPct val="110000"/>
              </a:lnSpc>
              <a:spcBef>
                <a:spcPct val="20000"/>
              </a:spcBef>
              <a:spcAft>
                <a:spcPct val="0"/>
              </a:spcAft>
              <a:buClr>
                <a:srgbClr val="000000"/>
              </a:buClr>
              <a:buSzTx/>
              <a:buFont typeface="Arial" panose="020B0604020202020204" pitchFamily="34" charset="0"/>
              <a:buNone/>
              <a:defRPr/>
            </a:pPr>
            <a:r>
              <a:rPr kumimoji="0" lang="zh-CN" altLang="en-US" sz="2400" b="1" i="0" u="none" strike="noStrike" kern="1200" cap="none" spc="0" normalizeH="0" baseline="0" noProof="1">
                <a:ln>
                  <a:noFill/>
                </a:ln>
                <a:solidFill>
                  <a:schemeClr val="folHlink"/>
                </a:solidFill>
                <a:effectLst/>
                <a:uLnTx/>
                <a:uFillTx/>
                <a:latin typeface="Times New Roman" panose="02020603050405020304" pitchFamily="18" charset="0"/>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 树中</a:t>
            </a:r>
            <a:r>
              <a:rPr kumimoji="0" lang="zh-CN" altLang="en-US" sz="2400" b="1" i="0" u="none" strike="noStrike" kern="1200" cap="none" spc="0" normalizeH="0" baseline="0" noProof="1">
                <a:ln>
                  <a:noFill/>
                </a:ln>
                <a:solidFill>
                  <a:schemeClr val="folHlink"/>
                </a:solidFill>
                <a:effectLst/>
                <a:uLnTx/>
                <a:uFillTx/>
                <a:latin typeface="Times New Roman" panose="02020603050405020304" pitchFamily="18" charset="0"/>
                <a:ea typeface="宋体" panose="02010600030101010101" pitchFamily="2" charset="-122"/>
                <a:cs typeface="+mn-cs"/>
                <a:sym typeface="+mn-ea"/>
              </a:rPr>
              <a:t>所有非叶子结点的右链是</a:t>
            </a:r>
            <a:r>
              <a:rPr kumimoji="0" lang="zh-CN" altLang="en-US" sz="2400" b="1" i="0" u="sng"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指针或线索</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。根据中序遍历（左根右）的规律，</a:t>
            </a:r>
            <a:r>
              <a:rPr kumimoji="0" lang="zh-CN" altLang="en-US" sz="2400" b="1" i="0" u="none" strike="noStrike" kern="1200" cap="none" spc="0" normalizeH="0" baseline="0" noProof="1">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sym typeface="+mn-ea"/>
              </a:rPr>
              <a:t>非叶子结点的直接后继是遍历其右子树时访问的第一个结点</a:t>
            </a:r>
            <a:r>
              <a:rPr kumimoji="0" lang="zh-CN" altLang="en-US" sz="2400" b="1" i="0" u="none" strike="noStrike" kern="1200" cap="none" spc="0" normalizeH="0" baseline="0" noProof="1">
                <a:ln>
                  <a:noFill/>
                </a:ln>
                <a:solidFill>
                  <a:schemeClr val="tx1"/>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即右子树中最左下的</a:t>
            </a: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叶子</a:t>
            </a:r>
            <a:r>
              <a:rPr kumimoji="0" lang="en-US" altLang="zh-CN"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结点。如结点</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C</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的直接后继</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：沿右指针找到右子树的根结点</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F</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，然后沿左链往下直到</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Ltag=1</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（左子树为</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空）的结点即为</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C</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的直接后继结点</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sym typeface="+mn-ea"/>
              </a:rPr>
              <a:t>H</a:t>
            </a:r>
            <a:r>
              <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zh-CN" altLang="en-US" sz="2400" b="1" i="0" u="none" strike="noStrike" kern="1200" cap="none" spc="0" normalizeH="0" baseline="0" noProof="1">
              <a:ln>
                <a:noFill/>
              </a:ln>
              <a:solidFill>
                <a:schemeClr val="tx1"/>
              </a:solidFill>
              <a:effectLst/>
              <a:uLnTx/>
              <a:uFillTx/>
              <a:latin typeface="宋体" panose="02010600030101010101" pitchFamily="2" charset="-122"/>
              <a:ea typeface="宋体" panose="02010600030101010101" pitchFamily="2" charset="-122"/>
              <a:cs typeface="+mn-cs"/>
              <a:sym typeface="+mn-ea"/>
            </a:endParaRPr>
          </a:p>
        </p:txBody>
      </p:sp>
      <p:sp>
        <p:nvSpPr>
          <p:cNvPr id="113666" name="Rectangle 2"/>
          <p:cNvSpPr/>
          <p:nvPr/>
        </p:nvSpPr>
        <p:spPr>
          <a:xfrm>
            <a:off x="755650" y="228600"/>
            <a:ext cx="7994650" cy="838200"/>
          </a:xfrm>
          <a:prstGeom prst="rect">
            <a:avLst/>
          </a:prstGeom>
          <a:noFill/>
          <a:ln w="9525">
            <a:noFill/>
          </a:ln>
        </p:spPr>
        <p:txBody>
          <a:bodyPr anchor="ctr" anchorCtr="0"/>
          <a:p>
            <a:pPr algn="ctr">
              <a:lnSpc>
                <a:spcPct val="110000"/>
              </a:lnSpc>
              <a:spcBef>
                <a:spcPct val="20000"/>
              </a:spcBef>
              <a:buClrTx/>
              <a:buFont typeface="Arial" panose="020B0604020202020204" pitchFamily="34" charset="0"/>
            </a:pPr>
            <a:r>
              <a:rPr lang="en-US" altLang="en-US" sz="3600" b="1" dirty="0">
                <a:latin typeface="宋体" panose="02010600030101010101" pitchFamily="2" charset="-122"/>
                <a:sym typeface="+mn-ea"/>
              </a:rPr>
              <a:t>如何在线索树中找结点的</a:t>
            </a:r>
            <a:r>
              <a:rPr lang="en-US" altLang="en-US" sz="3600" b="1" u="sng" dirty="0">
                <a:latin typeface="宋体" panose="02010600030101010101" pitchFamily="2" charset="-122"/>
                <a:sym typeface="+mn-ea"/>
              </a:rPr>
              <a:t>直接后继</a:t>
            </a:r>
            <a:r>
              <a:rPr lang="en-US" altLang="zh-CN" sz="3600" b="1" dirty="0">
                <a:latin typeface="宋体" panose="02010600030101010101" pitchFamily="2" charset="-122"/>
                <a:sym typeface="+mn-ea"/>
              </a:rPr>
              <a:t>?</a:t>
            </a:r>
            <a:endParaRPr lang="en-US" altLang="en-US" sz="3600" b="1" dirty="0">
              <a:latin typeface="Times New Roman" panose="02020603050405020304" pitchFamily="18" charset="0"/>
              <a:sym typeface="+mn-ea"/>
            </a:endParaRPr>
          </a:p>
        </p:txBody>
      </p:sp>
      <p:grpSp>
        <p:nvGrpSpPr>
          <p:cNvPr id="113667" name="组合 3"/>
          <p:cNvGrpSpPr/>
          <p:nvPr/>
        </p:nvGrpSpPr>
        <p:grpSpPr>
          <a:xfrm>
            <a:off x="1390650" y="1125538"/>
            <a:ext cx="6061075" cy="2289175"/>
            <a:chOff x="1008" y="300"/>
            <a:chExt cx="3990" cy="2132"/>
          </a:xfrm>
        </p:grpSpPr>
        <p:grpSp>
          <p:nvGrpSpPr>
            <p:cNvPr id="113668" name="组合 4"/>
            <p:cNvGrpSpPr/>
            <p:nvPr/>
          </p:nvGrpSpPr>
          <p:grpSpPr>
            <a:xfrm>
              <a:off x="1008" y="300"/>
              <a:ext cx="3990" cy="1496"/>
              <a:chOff x="1008" y="300"/>
              <a:chExt cx="3990" cy="1496"/>
            </a:xfrm>
          </p:grpSpPr>
          <p:grpSp>
            <p:nvGrpSpPr>
              <p:cNvPr id="113669" name="组合 7"/>
              <p:cNvGrpSpPr/>
              <p:nvPr/>
            </p:nvGrpSpPr>
            <p:grpSpPr>
              <a:xfrm>
                <a:off x="2243" y="300"/>
                <a:ext cx="1032" cy="221"/>
                <a:chOff x="2243" y="300"/>
                <a:chExt cx="1032" cy="221"/>
              </a:xfrm>
            </p:grpSpPr>
            <p:sp>
              <p:nvSpPr>
                <p:cNvPr id="113670" name="矩形 72"/>
                <p:cNvSpPr/>
                <p:nvPr/>
              </p:nvSpPr>
              <p:spPr>
                <a:xfrm>
                  <a:off x="2243" y="30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A  0</a:t>
                  </a:r>
                  <a:endParaRPr lang="en-US" altLang="zh-CN" dirty="0">
                    <a:latin typeface="Times New Roman" panose="02020603050405020304" pitchFamily="18" charset="0"/>
                  </a:endParaRPr>
                </a:p>
              </p:txBody>
            </p:sp>
            <p:sp>
              <p:nvSpPr>
                <p:cNvPr id="113671" name="直接连接符 73"/>
                <p:cNvSpPr/>
                <p:nvPr/>
              </p:nvSpPr>
              <p:spPr>
                <a:xfrm>
                  <a:off x="2421" y="300"/>
                  <a:ext cx="0" cy="221"/>
                </a:xfrm>
                <a:prstGeom prst="line">
                  <a:avLst/>
                </a:prstGeom>
                <a:ln w="9525" cap="flat" cmpd="sng">
                  <a:solidFill>
                    <a:schemeClr val="tx1"/>
                  </a:solidFill>
                  <a:prstDash val="solid"/>
                  <a:round/>
                  <a:headEnd type="none" w="med" len="med"/>
                  <a:tailEnd type="none" w="med" len="med"/>
                </a:ln>
              </p:spPr>
            </p:sp>
            <p:sp>
              <p:nvSpPr>
                <p:cNvPr id="113672" name="直接连接符 74"/>
                <p:cNvSpPr/>
                <p:nvPr/>
              </p:nvSpPr>
              <p:spPr>
                <a:xfrm>
                  <a:off x="2644" y="300"/>
                  <a:ext cx="0" cy="221"/>
                </a:xfrm>
                <a:prstGeom prst="line">
                  <a:avLst/>
                </a:prstGeom>
                <a:ln w="9525" cap="flat" cmpd="sng">
                  <a:solidFill>
                    <a:schemeClr val="tx1"/>
                  </a:solidFill>
                  <a:prstDash val="solid"/>
                  <a:round/>
                  <a:headEnd type="none" w="med" len="med"/>
                  <a:tailEnd type="none" w="med" len="med"/>
                </a:ln>
              </p:spPr>
            </p:sp>
            <p:sp>
              <p:nvSpPr>
                <p:cNvPr id="113673" name="直接连接符 75"/>
                <p:cNvSpPr/>
                <p:nvPr/>
              </p:nvSpPr>
              <p:spPr>
                <a:xfrm>
                  <a:off x="2882" y="300"/>
                  <a:ext cx="0" cy="221"/>
                </a:xfrm>
                <a:prstGeom prst="line">
                  <a:avLst/>
                </a:prstGeom>
                <a:ln w="9525" cap="flat" cmpd="sng">
                  <a:solidFill>
                    <a:schemeClr val="tx1"/>
                  </a:solidFill>
                  <a:prstDash val="solid"/>
                  <a:round/>
                  <a:headEnd type="none" w="med" len="med"/>
                  <a:tailEnd type="none" w="med" len="med"/>
                </a:ln>
              </p:spPr>
            </p:sp>
            <p:sp>
              <p:nvSpPr>
                <p:cNvPr id="113674" name="直接连接符 76"/>
                <p:cNvSpPr/>
                <p:nvPr/>
              </p:nvSpPr>
              <p:spPr>
                <a:xfrm>
                  <a:off x="3098" y="300"/>
                  <a:ext cx="0" cy="221"/>
                </a:xfrm>
                <a:prstGeom prst="line">
                  <a:avLst/>
                </a:prstGeom>
                <a:ln w="9525" cap="flat" cmpd="sng">
                  <a:solidFill>
                    <a:schemeClr val="tx1"/>
                  </a:solidFill>
                  <a:prstDash val="solid"/>
                  <a:round/>
                  <a:headEnd type="none" w="med" len="med"/>
                  <a:tailEnd type="none" w="med" len="med"/>
                </a:ln>
              </p:spPr>
            </p:sp>
          </p:grpSp>
          <p:grpSp>
            <p:nvGrpSpPr>
              <p:cNvPr id="113675" name="组合 8"/>
              <p:cNvGrpSpPr/>
              <p:nvPr/>
            </p:nvGrpSpPr>
            <p:grpSpPr>
              <a:xfrm>
                <a:off x="1626" y="736"/>
                <a:ext cx="1032" cy="221"/>
                <a:chOff x="1626" y="736"/>
                <a:chExt cx="1032" cy="221"/>
              </a:xfrm>
            </p:grpSpPr>
            <p:sp>
              <p:nvSpPr>
                <p:cNvPr id="113676" name="矩形 67"/>
                <p:cNvSpPr/>
                <p:nvPr/>
              </p:nvSpPr>
              <p:spPr>
                <a:xfrm>
                  <a:off x="16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B  1</a:t>
                  </a:r>
                  <a:endParaRPr lang="en-US" altLang="zh-CN" dirty="0">
                    <a:latin typeface="Times New Roman" panose="02020603050405020304" pitchFamily="18" charset="0"/>
                  </a:endParaRPr>
                </a:p>
              </p:txBody>
            </p:sp>
            <p:sp>
              <p:nvSpPr>
                <p:cNvPr id="113677" name="直接连接符 68"/>
                <p:cNvSpPr/>
                <p:nvPr/>
              </p:nvSpPr>
              <p:spPr>
                <a:xfrm>
                  <a:off x="1804" y="736"/>
                  <a:ext cx="0" cy="221"/>
                </a:xfrm>
                <a:prstGeom prst="line">
                  <a:avLst/>
                </a:prstGeom>
                <a:ln w="9525" cap="flat" cmpd="sng">
                  <a:solidFill>
                    <a:schemeClr val="tx1"/>
                  </a:solidFill>
                  <a:prstDash val="solid"/>
                  <a:round/>
                  <a:headEnd type="none" w="med" len="med"/>
                  <a:tailEnd type="none" w="med" len="med"/>
                </a:ln>
              </p:spPr>
            </p:sp>
            <p:sp>
              <p:nvSpPr>
                <p:cNvPr id="113678" name="直接连接符 69"/>
                <p:cNvSpPr/>
                <p:nvPr/>
              </p:nvSpPr>
              <p:spPr>
                <a:xfrm>
                  <a:off x="2027" y="736"/>
                  <a:ext cx="0" cy="221"/>
                </a:xfrm>
                <a:prstGeom prst="line">
                  <a:avLst/>
                </a:prstGeom>
                <a:ln w="9525" cap="flat" cmpd="sng">
                  <a:solidFill>
                    <a:schemeClr val="tx1"/>
                  </a:solidFill>
                  <a:prstDash val="solid"/>
                  <a:round/>
                  <a:headEnd type="none" w="med" len="med"/>
                  <a:tailEnd type="none" w="med" len="med"/>
                </a:ln>
              </p:spPr>
            </p:sp>
            <p:sp>
              <p:nvSpPr>
                <p:cNvPr id="113679" name="直接连接符 70"/>
                <p:cNvSpPr/>
                <p:nvPr/>
              </p:nvSpPr>
              <p:spPr>
                <a:xfrm>
                  <a:off x="2265" y="736"/>
                  <a:ext cx="0" cy="221"/>
                </a:xfrm>
                <a:prstGeom prst="line">
                  <a:avLst/>
                </a:prstGeom>
                <a:ln w="9525" cap="flat" cmpd="sng">
                  <a:solidFill>
                    <a:schemeClr val="tx1"/>
                  </a:solidFill>
                  <a:prstDash val="solid"/>
                  <a:round/>
                  <a:headEnd type="none" w="med" len="med"/>
                  <a:tailEnd type="none" w="med" len="med"/>
                </a:ln>
              </p:spPr>
            </p:sp>
            <p:sp>
              <p:nvSpPr>
                <p:cNvPr id="113680" name="直接连接符 71"/>
                <p:cNvSpPr/>
                <p:nvPr/>
              </p:nvSpPr>
              <p:spPr>
                <a:xfrm>
                  <a:off x="2481" y="736"/>
                  <a:ext cx="0" cy="221"/>
                </a:xfrm>
                <a:prstGeom prst="line">
                  <a:avLst/>
                </a:prstGeom>
                <a:ln w="9525" cap="flat" cmpd="sng">
                  <a:solidFill>
                    <a:schemeClr val="tx1"/>
                  </a:solidFill>
                  <a:prstDash val="solid"/>
                  <a:round/>
                  <a:headEnd type="none" w="med" len="med"/>
                  <a:tailEnd type="none" w="med" len="med"/>
                </a:ln>
              </p:spPr>
            </p:sp>
          </p:grpSp>
          <p:grpSp>
            <p:nvGrpSpPr>
              <p:cNvPr id="113681" name="组合 9"/>
              <p:cNvGrpSpPr/>
              <p:nvPr/>
            </p:nvGrpSpPr>
            <p:grpSpPr>
              <a:xfrm>
                <a:off x="2826" y="736"/>
                <a:ext cx="1032" cy="221"/>
                <a:chOff x="2826" y="736"/>
                <a:chExt cx="1032" cy="221"/>
              </a:xfrm>
            </p:grpSpPr>
            <p:sp>
              <p:nvSpPr>
                <p:cNvPr id="113682" name="矩形 62"/>
                <p:cNvSpPr/>
                <p:nvPr/>
              </p:nvSpPr>
              <p:spPr>
                <a:xfrm>
                  <a:off x="28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C  0</a:t>
                  </a:r>
                  <a:endParaRPr lang="en-US" altLang="zh-CN" dirty="0">
                    <a:latin typeface="Times New Roman" panose="02020603050405020304" pitchFamily="18" charset="0"/>
                  </a:endParaRPr>
                </a:p>
              </p:txBody>
            </p:sp>
            <p:sp>
              <p:nvSpPr>
                <p:cNvPr id="113683" name="直接连接符 63"/>
                <p:cNvSpPr/>
                <p:nvPr/>
              </p:nvSpPr>
              <p:spPr>
                <a:xfrm>
                  <a:off x="3004" y="736"/>
                  <a:ext cx="0" cy="221"/>
                </a:xfrm>
                <a:prstGeom prst="line">
                  <a:avLst/>
                </a:prstGeom>
                <a:ln w="9525" cap="flat" cmpd="sng">
                  <a:solidFill>
                    <a:schemeClr val="tx1"/>
                  </a:solidFill>
                  <a:prstDash val="solid"/>
                  <a:round/>
                  <a:headEnd type="none" w="med" len="med"/>
                  <a:tailEnd type="none" w="med" len="med"/>
                </a:ln>
              </p:spPr>
            </p:sp>
            <p:sp>
              <p:nvSpPr>
                <p:cNvPr id="113684" name="直接连接符 64"/>
                <p:cNvSpPr/>
                <p:nvPr/>
              </p:nvSpPr>
              <p:spPr>
                <a:xfrm>
                  <a:off x="3227" y="736"/>
                  <a:ext cx="0" cy="221"/>
                </a:xfrm>
                <a:prstGeom prst="line">
                  <a:avLst/>
                </a:prstGeom>
                <a:ln w="9525" cap="flat" cmpd="sng">
                  <a:solidFill>
                    <a:schemeClr val="tx1"/>
                  </a:solidFill>
                  <a:prstDash val="solid"/>
                  <a:round/>
                  <a:headEnd type="none" w="med" len="med"/>
                  <a:tailEnd type="none" w="med" len="med"/>
                </a:ln>
              </p:spPr>
            </p:sp>
            <p:sp>
              <p:nvSpPr>
                <p:cNvPr id="113685" name="直接连接符 65"/>
                <p:cNvSpPr/>
                <p:nvPr/>
              </p:nvSpPr>
              <p:spPr>
                <a:xfrm>
                  <a:off x="3465" y="736"/>
                  <a:ext cx="0" cy="221"/>
                </a:xfrm>
                <a:prstGeom prst="line">
                  <a:avLst/>
                </a:prstGeom>
                <a:ln w="9525" cap="flat" cmpd="sng">
                  <a:solidFill>
                    <a:schemeClr val="tx1"/>
                  </a:solidFill>
                  <a:prstDash val="solid"/>
                  <a:round/>
                  <a:headEnd type="none" w="med" len="med"/>
                  <a:tailEnd type="none" w="med" len="med"/>
                </a:ln>
              </p:spPr>
            </p:sp>
            <p:sp>
              <p:nvSpPr>
                <p:cNvPr id="113686" name="直接连接符 66"/>
                <p:cNvSpPr/>
                <p:nvPr/>
              </p:nvSpPr>
              <p:spPr>
                <a:xfrm>
                  <a:off x="3681" y="736"/>
                  <a:ext cx="0" cy="221"/>
                </a:xfrm>
                <a:prstGeom prst="line">
                  <a:avLst/>
                </a:prstGeom>
                <a:ln w="9525" cap="flat" cmpd="sng">
                  <a:solidFill>
                    <a:schemeClr val="tx1"/>
                  </a:solidFill>
                  <a:prstDash val="solid"/>
                  <a:round/>
                  <a:headEnd type="none" w="med" len="med"/>
                  <a:tailEnd type="none" w="med" len="med"/>
                </a:ln>
              </p:spPr>
            </p:sp>
          </p:grpSp>
          <p:sp>
            <p:nvSpPr>
              <p:cNvPr id="113687" name="直接连接符 10"/>
              <p:cNvSpPr/>
              <p:nvPr/>
            </p:nvSpPr>
            <p:spPr>
              <a:xfrm flipH="1">
                <a:off x="2180" y="467"/>
                <a:ext cx="157" cy="264"/>
              </a:xfrm>
              <a:prstGeom prst="line">
                <a:avLst/>
              </a:prstGeom>
              <a:ln w="19050" cap="flat" cmpd="sng">
                <a:solidFill>
                  <a:schemeClr val="tx1"/>
                </a:solidFill>
                <a:prstDash val="solid"/>
                <a:round/>
                <a:headEnd type="none" w="med" len="med"/>
                <a:tailEnd type="triangle" w="med" len="med"/>
              </a:ln>
            </p:spPr>
          </p:sp>
          <p:sp>
            <p:nvSpPr>
              <p:cNvPr id="113688" name="直接连接符 11"/>
              <p:cNvSpPr/>
              <p:nvPr/>
            </p:nvSpPr>
            <p:spPr>
              <a:xfrm>
                <a:off x="3193" y="474"/>
                <a:ext cx="157" cy="265"/>
              </a:xfrm>
              <a:prstGeom prst="line">
                <a:avLst/>
              </a:prstGeom>
              <a:ln w="19050" cap="flat" cmpd="sng">
                <a:solidFill>
                  <a:schemeClr val="tx1"/>
                </a:solidFill>
                <a:prstDash val="solid"/>
                <a:round/>
                <a:headEnd type="none" w="med" len="med"/>
                <a:tailEnd type="triangle" w="med" len="med"/>
              </a:ln>
            </p:spPr>
          </p:sp>
          <p:grpSp>
            <p:nvGrpSpPr>
              <p:cNvPr id="113689" name="组合 12"/>
              <p:cNvGrpSpPr/>
              <p:nvPr/>
            </p:nvGrpSpPr>
            <p:grpSpPr>
              <a:xfrm>
                <a:off x="1008" y="1170"/>
                <a:ext cx="1032" cy="221"/>
                <a:chOff x="1008" y="1170"/>
                <a:chExt cx="1032" cy="221"/>
              </a:xfrm>
            </p:grpSpPr>
            <p:sp>
              <p:nvSpPr>
                <p:cNvPr id="113690" name="矩形 57"/>
                <p:cNvSpPr/>
                <p:nvPr/>
              </p:nvSpPr>
              <p:spPr>
                <a:xfrm>
                  <a:off x="1008"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Arial Unicode MS" panose="020B0604020202020204" pitchFamily="34" charset="-122"/>
                    </a:rPr>
                    <a:t>⋀</a:t>
                  </a:r>
                  <a:r>
                    <a:rPr lang="zh-CN" altLang="en-US" dirty="0">
                      <a:latin typeface="Times New Roman" panose="02020603050405020304" pitchFamily="18" charset="0"/>
                    </a:rPr>
                    <a:t>  </a:t>
                  </a:r>
                  <a:r>
                    <a:rPr lang="en-US" altLang="zh-CN" dirty="0">
                      <a:latin typeface="Times New Roman" panose="02020603050405020304" pitchFamily="18" charset="0"/>
                    </a:rPr>
                    <a:t>1  D  1</a:t>
                  </a:r>
                  <a:endParaRPr lang="en-US" altLang="zh-CN" dirty="0">
                    <a:latin typeface="Times New Roman" panose="02020603050405020304" pitchFamily="18" charset="0"/>
                  </a:endParaRPr>
                </a:p>
              </p:txBody>
            </p:sp>
            <p:sp>
              <p:nvSpPr>
                <p:cNvPr id="113691" name="直接连接符 58"/>
                <p:cNvSpPr/>
                <p:nvPr/>
              </p:nvSpPr>
              <p:spPr>
                <a:xfrm>
                  <a:off x="1186" y="1170"/>
                  <a:ext cx="0" cy="221"/>
                </a:xfrm>
                <a:prstGeom prst="line">
                  <a:avLst/>
                </a:prstGeom>
                <a:ln w="9525" cap="flat" cmpd="sng">
                  <a:solidFill>
                    <a:schemeClr val="tx1"/>
                  </a:solidFill>
                  <a:prstDash val="solid"/>
                  <a:round/>
                  <a:headEnd type="none" w="med" len="med"/>
                  <a:tailEnd type="none" w="med" len="med"/>
                </a:ln>
              </p:spPr>
            </p:sp>
            <p:sp>
              <p:nvSpPr>
                <p:cNvPr id="113692" name="直接连接符 59"/>
                <p:cNvSpPr/>
                <p:nvPr/>
              </p:nvSpPr>
              <p:spPr>
                <a:xfrm>
                  <a:off x="1409" y="1170"/>
                  <a:ext cx="0" cy="221"/>
                </a:xfrm>
                <a:prstGeom prst="line">
                  <a:avLst/>
                </a:prstGeom>
                <a:ln w="9525" cap="flat" cmpd="sng">
                  <a:solidFill>
                    <a:schemeClr val="tx1"/>
                  </a:solidFill>
                  <a:prstDash val="solid"/>
                  <a:round/>
                  <a:headEnd type="none" w="med" len="med"/>
                  <a:tailEnd type="none" w="med" len="med"/>
                </a:ln>
              </p:spPr>
            </p:sp>
            <p:sp>
              <p:nvSpPr>
                <p:cNvPr id="113693" name="直接连接符 60"/>
                <p:cNvSpPr/>
                <p:nvPr/>
              </p:nvSpPr>
              <p:spPr>
                <a:xfrm>
                  <a:off x="1647" y="1170"/>
                  <a:ext cx="0" cy="221"/>
                </a:xfrm>
                <a:prstGeom prst="line">
                  <a:avLst/>
                </a:prstGeom>
                <a:ln w="9525" cap="flat" cmpd="sng">
                  <a:solidFill>
                    <a:schemeClr val="tx1"/>
                  </a:solidFill>
                  <a:prstDash val="solid"/>
                  <a:round/>
                  <a:headEnd type="none" w="med" len="med"/>
                  <a:tailEnd type="none" w="med" len="med"/>
                </a:ln>
              </p:spPr>
            </p:sp>
            <p:sp>
              <p:nvSpPr>
                <p:cNvPr id="113694" name="直接连接符 61"/>
                <p:cNvSpPr/>
                <p:nvPr/>
              </p:nvSpPr>
              <p:spPr>
                <a:xfrm>
                  <a:off x="1863" y="1170"/>
                  <a:ext cx="0" cy="221"/>
                </a:xfrm>
                <a:prstGeom prst="line">
                  <a:avLst/>
                </a:prstGeom>
                <a:ln w="9525" cap="flat" cmpd="sng">
                  <a:solidFill>
                    <a:schemeClr val="tx1"/>
                  </a:solidFill>
                  <a:prstDash val="solid"/>
                  <a:round/>
                  <a:headEnd type="none" w="med" len="med"/>
                  <a:tailEnd type="none" w="med" len="med"/>
                </a:ln>
              </p:spPr>
            </p:sp>
          </p:grpSp>
          <p:grpSp>
            <p:nvGrpSpPr>
              <p:cNvPr id="113695" name="组合 13"/>
              <p:cNvGrpSpPr/>
              <p:nvPr/>
            </p:nvGrpSpPr>
            <p:grpSpPr>
              <a:xfrm>
                <a:off x="2196" y="1170"/>
                <a:ext cx="1032" cy="221"/>
                <a:chOff x="2196" y="1170"/>
                <a:chExt cx="1032" cy="221"/>
              </a:xfrm>
            </p:grpSpPr>
            <p:sp>
              <p:nvSpPr>
                <p:cNvPr id="113696" name="矩形 52"/>
                <p:cNvSpPr/>
                <p:nvPr/>
              </p:nvSpPr>
              <p:spPr>
                <a:xfrm>
                  <a:off x="21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E  1</a:t>
                  </a:r>
                  <a:endParaRPr lang="en-US" altLang="zh-CN" dirty="0">
                    <a:latin typeface="Times New Roman" panose="02020603050405020304" pitchFamily="18" charset="0"/>
                  </a:endParaRPr>
                </a:p>
              </p:txBody>
            </p:sp>
            <p:sp>
              <p:nvSpPr>
                <p:cNvPr id="113697" name="直接连接符 53"/>
                <p:cNvSpPr/>
                <p:nvPr/>
              </p:nvSpPr>
              <p:spPr>
                <a:xfrm>
                  <a:off x="2374" y="1170"/>
                  <a:ext cx="0" cy="221"/>
                </a:xfrm>
                <a:prstGeom prst="line">
                  <a:avLst/>
                </a:prstGeom>
                <a:ln w="9525" cap="flat" cmpd="sng">
                  <a:solidFill>
                    <a:schemeClr val="tx1"/>
                  </a:solidFill>
                  <a:prstDash val="solid"/>
                  <a:round/>
                  <a:headEnd type="none" w="med" len="med"/>
                  <a:tailEnd type="none" w="med" len="med"/>
                </a:ln>
              </p:spPr>
            </p:sp>
            <p:sp>
              <p:nvSpPr>
                <p:cNvPr id="113698" name="直接连接符 54"/>
                <p:cNvSpPr/>
                <p:nvPr/>
              </p:nvSpPr>
              <p:spPr>
                <a:xfrm>
                  <a:off x="2597" y="1170"/>
                  <a:ext cx="0" cy="221"/>
                </a:xfrm>
                <a:prstGeom prst="line">
                  <a:avLst/>
                </a:prstGeom>
                <a:ln w="9525" cap="flat" cmpd="sng">
                  <a:solidFill>
                    <a:schemeClr val="tx1"/>
                  </a:solidFill>
                  <a:prstDash val="solid"/>
                  <a:round/>
                  <a:headEnd type="none" w="med" len="med"/>
                  <a:tailEnd type="none" w="med" len="med"/>
                </a:ln>
              </p:spPr>
            </p:sp>
            <p:sp>
              <p:nvSpPr>
                <p:cNvPr id="113699" name="直接连接符 55"/>
                <p:cNvSpPr/>
                <p:nvPr/>
              </p:nvSpPr>
              <p:spPr>
                <a:xfrm>
                  <a:off x="2835" y="1170"/>
                  <a:ext cx="0" cy="221"/>
                </a:xfrm>
                <a:prstGeom prst="line">
                  <a:avLst/>
                </a:prstGeom>
                <a:ln w="9525" cap="flat" cmpd="sng">
                  <a:solidFill>
                    <a:schemeClr val="tx1"/>
                  </a:solidFill>
                  <a:prstDash val="solid"/>
                  <a:round/>
                  <a:headEnd type="none" w="med" len="med"/>
                  <a:tailEnd type="none" w="med" len="med"/>
                </a:ln>
              </p:spPr>
            </p:sp>
            <p:sp>
              <p:nvSpPr>
                <p:cNvPr id="113700" name="直接连接符 56"/>
                <p:cNvSpPr/>
                <p:nvPr/>
              </p:nvSpPr>
              <p:spPr>
                <a:xfrm>
                  <a:off x="3051" y="1170"/>
                  <a:ext cx="0" cy="221"/>
                </a:xfrm>
                <a:prstGeom prst="line">
                  <a:avLst/>
                </a:prstGeom>
                <a:ln w="9525" cap="flat" cmpd="sng">
                  <a:solidFill>
                    <a:schemeClr val="tx1"/>
                  </a:solidFill>
                  <a:prstDash val="solid"/>
                  <a:round/>
                  <a:headEnd type="none" w="med" len="med"/>
                  <a:tailEnd type="none" w="med" len="med"/>
                </a:ln>
              </p:spPr>
            </p:sp>
          </p:grpSp>
          <p:grpSp>
            <p:nvGrpSpPr>
              <p:cNvPr id="113701" name="组合 14"/>
              <p:cNvGrpSpPr/>
              <p:nvPr/>
            </p:nvGrpSpPr>
            <p:grpSpPr>
              <a:xfrm>
                <a:off x="3396" y="1170"/>
                <a:ext cx="1032" cy="221"/>
                <a:chOff x="3396" y="1170"/>
                <a:chExt cx="1032" cy="221"/>
              </a:xfrm>
            </p:grpSpPr>
            <p:sp>
              <p:nvSpPr>
                <p:cNvPr id="113702" name="矩形 47"/>
                <p:cNvSpPr/>
                <p:nvPr/>
              </p:nvSpPr>
              <p:spPr>
                <a:xfrm>
                  <a:off x="33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F  0</a:t>
                  </a:r>
                  <a:endParaRPr lang="en-US" altLang="zh-CN" dirty="0">
                    <a:latin typeface="Times New Roman" panose="02020603050405020304" pitchFamily="18" charset="0"/>
                  </a:endParaRPr>
                </a:p>
              </p:txBody>
            </p:sp>
            <p:sp>
              <p:nvSpPr>
                <p:cNvPr id="113703" name="直接连接符 48"/>
                <p:cNvSpPr/>
                <p:nvPr/>
              </p:nvSpPr>
              <p:spPr>
                <a:xfrm>
                  <a:off x="3574" y="1170"/>
                  <a:ext cx="0" cy="221"/>
                </a:xfrm>
                <a:prstGeom prst="line">
                  <a:avLst/>
                </a:prstGeom>
                <a:ln w="9525" cap="flat" cmpd="sng">
                  <a:solidFill>
                    <a:schemeClr val="tx1"/>
                  </a:solidFill>
                  <a:prstDash val="solid"/>
                  <a:round/>
                  <a:headEnd type="none" w="med" len="med"/>
                  <a:tailEnd type="none" w="med" len="med"/>
                </a:ln>
              </p:spPr>
            </p:sp>
            <p:sp>
              <p:nvSpPr>
                <p:cNvPr id="113704" name="直接连接符 49"/>
                <p:cNvSpPr/>
                <p:nvPr/>
              </p:nvSpPr>
              <p:spPr>
                <a:xfrm>
                  <a:off x="3797" y="1170"/>
                  <a:ext cx="0" cy="221"/>
                </a:xfrm>
                <a:prstGeom prst="line">
                  <a:avLst/>
                </a:prstGeom>
                <a:ln w="9525" cap="flat" cmpd="sng">
                  <a:solidFill>
                    <a:schemeClr val="tx1"/>
                  </a:solidFill>
                  <a:prstDash val="solid"/>
                  <a:round/>
                  <a:headEnd type="none" w="med" len="med"/>
                  <a:tailEnd type="none" w="med" len="med"/>
                </a:ln>
              </p:spPr>
            </p:sp>
            <p:sp>
              <p:nvSpPr>
                <p:cNvPr id="113705" name="直接连接符 50"/>
                <p:cNvSpPr/>
                <p:nvPr/>
              </p:nvSpPr>
              <p:spPr>
                <a:xfrm>
                  <a:off x="4035" y="1170"/>
                  <a:ext cx="0" cy="221"/>
                </a:xfrm>
                <a:prstGeom prst="line">
                  <a:avLst/>
                </a:prstGeom>
                <a:ln w="9525" cap="flat" cmpd="sng">
                  <a:solidFill>
                    <a:schemeClr val="tx1"/>
                  </a:solidFill>
                  <a:prstDash val="solid"/>
                  <a:round/>
                  <a:headEnd type="none" w="med" len="med"/>
                  <a:tailEnd type="none" w="med" len="med"/>
                </a:ln>
              </p:spPr>
            </p:sp>
            <p:sp>
              <p:nvSpPr>
                <p:cNvPr id="113706" name="直接连接符 51"/>
                <p:cNvSpPr/>
                <p:nvPr/>
              </p:nvSpPr>
              <p:spPr>
                <a:xfrm>
                  <a:off x="4251" y="1170"/>
                  <a:ext cx="0" cy="221"/>
                </a:xfrm>
                <a:prstGeom prst="line">
                  <a:avLst/>
                </a:prstGeom>
                <a:ln w="9525" cap="flat" cmpd="sng">
                  <a:solidFill>
                    <a:schemeClr val="tx1"/>
                  </a:solidFill>
                  <a:prstDash val="solid"/>
                  <a:round/>
                  <a:headEnd type="none" w="med" len="med"/>
                  <a:tailEnd type="none" w="med" len="med"/>
                </a:ln>
              </p:spPr>
            </p:sp>
          </p:grpSp>
          <p:sp>
            <p:nvSpPr>
              <p:cNvPr id="113707" name="直接连接符 15"/>
              <p:cNvSpPr/>
              <p:nvPr/>
            </p:nvSpPr>
            <p:spPr>
              <a:xfrm flipH="1">
                <a:off x="2750" y="900"/>
                <a:ext cx="157" cy="265"/>
              </a:xfrm>
              <a:prstGeom prst="line">
                <a:avLst/>
              </a:prstGeom>
              <a:ln w="19050" cap="flat" cmpd="sng">
                <a:solidFill>
                  <a:schemeClr val="tx1"/>
                </a:solidFill>
                <a:prstDash val="solid"/>
                <a:round/>
                <a:headEnd type="none" w="med" len="med"/>
                <a:tailEnd type="triangle" w="med" len="med"/>
              </a:ln>
            </p:spPr>
          </p:sp>
          <p:sp>
            <p:nvSpPr>
              <p:cNvPr id="113708" name="直接连接符 16"/>
              <p:cNvSpPr/>
              <p:nvPr/>
            </p:nvSpPr>
            <p:spPr>
              <a:xfrm>
                <a:off x="3763" y="908"/>
                <a:ext cx="157" cy="265"/>
              </a:xfrm>
              <a:prstGeom prst="line">
                <a:avLst/>
              </a:prstGeom>
              <a:ln w="19050" cap="flat" cmpd="sng">
                <a:solidFill>
                  <a:schemeClr val="tx1"/>
                </a:solidFill>
                <a:prstDash val="solid"/>
                <a:round/>
                <a:headEnd type="none" w="med" len="med"/>
                <a:tailEnd type="triangle" w="med" len="med"/>
              </a:ln>
            </p:spPr>
          </p:sp>
          <p:sp>
            <p:nvSpPr>
              <p:cNvPr id="113709" name="直接连接符 17"/>
              <p:cNvSpPr/>
              <p:nvPr/>
            </p:nvSpPr>
            <p:spPr>
              <a:xfrm flipH="1">
                <a:off x="1578" y="908"/>
                <a:ext cx="157" cy="265"/>
              </a:xfrm>
              <a:prstGeom prst="line">
                <a:avLst/>
              </a:prstGeom>
              <a:ln w="19050" cap="flat" cmpd="sng">
                <a:solidFill>
                  <a:schemeClr val="tx1"/>
                </a:solidFill>
                <a:prstDash val="solid"/>
                <a:round/>
                <a:headEnd type="none" w="med" len="med"/>
                <a:tailEnd type="triangle" w="med" len="med"/>
              </a:ln>
            </p:spPr>
          </p:sp>
          <p:grpSp>
            <p:nvGrpSpPr>
              <p:cNvPr id="113710" name="组合 18"/>
              <p:cNvGrpSpPr/>
              <p:nvPr/>
            </p:nvGrpSpPr>
            <p:grpSpPr>
              <a:xfrm>
                <a:off x="1638" y="1575"/>
                <a:ext cx="1033" cy="221"/>
                <a:chOff x="1638" y="1575"/>
                <a:chExt cx="1033" cy="221"/>
              </a:xfrm>
            </p:grpSpPr>
            <p:sp>
              <p:nvSpPr>
                <p:cNvPr id="113711" name="矩形 42"/>
                <p:cNvSpPr/>
                <p:nvPr/>
              </p:nvSpPr>
              <p:spPr>
                <a:xfrm>
                  <a:off x="1638" y="1575"/>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Arial Unicode MS" panose="020B0604020202020204" pitchFamily="34" charset="-122"/>
                    </a:rPr>
                    <a:t>  </a:t>
                  </a:r>
                  <a:r>
                    <a:rPr lang="zh-CN" altLang="en-US" dirty="0">
                      <a:latin typeface="Times New Roman" panose="02020603050405020304" pitchFamily="18" charset="0"/>
                    </a:rPr>
                    <a:t>  </a:t>
                  </a:r>
                  <a:r>
                    <a:rPr lang="en-US" altLang="zh-CN" dirty="0">
                      <a:latin typeface="Times New Roman" panose="02020603050405020304" pitchFamily="18" charset="0"/>
                    </a:rPr>
                    <a:t>1  G  1</a:t>
                  </a:r>
                  <a:endParaRPr lang="en-US" altLang="zh-CN" dirty="0">
                    <a:latin typeface="Times New Roman" panose="02020603050405020304" pitchFamily="18" charset="0"/>
                  </a:endParaRPr>
                </a:p>
              </p:txBody>
            </p:sp>
            <p:sp>
              <p:nvSpPr>
                <p:cNvPr id="113712" name="直接连接符 43"/>
                <p:cNvSpPr/>
                <p:nvPr/>
              </p:nvSpPr>
              <p:spPr>
                <a:xfrm>
                  <a:off x="1817" y="1575"/>
                  <a:ext cx="0" cy="221"/>
                </a:xfrm>
                <a:prstGeom prst="line">
                  <a:avLst/>
                </a:prstGeom>
                <a:ln w="9525" cap="flat" cmpd="sng">
                  <a:solidFill>
                    <a:schemeClr val="tx1"/>
                  </a:solidFill>
                  <a:prstDash val="solid"/>
                  <a:round/>
                  <a:headEnd type="none" w="med" len="med"/>
                  <a:tailEnd type="none" w="med" len="med"/>
                </a:ln>
              </p:spPr>
            </p:sp>
            <p:sp>
              <p:nvSpPr>
                <p:cNvPr id="113713" name="直接连接符 44"/>
                <p:cNvSpPr/>
                <p:nvPr/>
              </p:nvSpPr>
              <p:spPr>
                <a:xfrm>
                  <a:off x="2040" y="1575"/>
                  <a:ext cx="0" cy="221"/>
                </a:xfrm>
                <a:prstGeom prst="line">
                  <a:avLst/>
                </a:prstGeom>
                <a:ln w="9525" cap="flat" cmpd="sng">
                  <a:solidFill>
                    <a:schemeClr val="tx1"/>
                  </a:solidFill>
                  <a:prstDash val="solid"/>
                  <a:round/>
                  <a:headEnd type="none" w="med" len="med"/>
                  <a:tailEnd type="none" w="med" len="med"/>
                </a:ln>
              </p:spPr>
            </p:sp>
            <p:sp>
              <p:nvSpPr>
                <p:cNvPr id="113714" name="直接连接符 45"/>
                <p:cNvSpPr/>
                <p:nvPr/>
              </p:nvSpPr>
              <p:spPr>
                <a:xfrm>
                  <a:off x="2278" y="1575"/>
                  <a:ext cx="0" cy="221"/>
                </a:xfrm>
                <a:prstGeom prst="line">
                  <a:avLst/>
                </a:prstGeom>
                <a:ln w="9525" cap="flat" cmpd="sng">
                  <a:solidFill>
                    <a:schemeClr val="tx1"/>
                  </a:solidFill>
                  <a:prstDash val="solid"/>
                  <a:round/>
                  <a:headEnd type="none" w="med" len="med"/>
                  <a:tailEnd type="none" w="med" len="med"/>
                </a:ln>
              </p:spPr>
            </p:sp>
            <p:sp>
              <p:nvSpPr>
                <p:cNvPr id="113715" name="直接连接符 46"/>
                <p:cNvSpPr/>
                <p:nvPr/>
              </p:nvSpPr>
              <p:spPr>
                <a:xfrm>
                  <a:off x="2493" y="1575"/>
                  <a:ext cx="0" cy="221"/>
                </a:xfrm>
                <a:prstGeom prst="line">
                  <a:avLst/>
                </a:prstGeom>
                <a:ln w="9525" cap="flat" cmpd="sng">
                  <a:solidFill>
                    <a:schemeClr val="tx1"/>
                  </a:solidFill>
                  <a:prstDash val="solid"/>
                  <a:round/>
                  <a:headEnd type="none" w="med" len="med"/>
                  <a:tailEnd type="none" w="med" len="med"/>
                </a:ln>
              </p:spPr>
            </p:sp>
          </p:grpSp>
          <p:sp>
            <p:nvSpPr>
              <p:cNvPr id="113716" name="直接连接符 19"/>
              <p:cNvSpPr/>
              <p:nvPr/>
            </p:nvSpPr>
            <p:spPr>
              <a:xfrm flipH="1">
                <a:off x="2161" y="1313"/>
                <a:ext cx="157" cy="265"/>
              </a:xfrm>
              <a:prstGeom prst="line">
                <a:avLst/>
              </a:prstGeom>
              <a:ln w="19050" cap="flat" cmpd="sng">
                <a:solidFill>
                  <a:schemeClr val="tx1"/>
                </a:solidFill>
                <a:prstDash val="solid"/>
                <a:round/>
                <a:headEnd type="none" w="med" len="med"/>
                <a:tailEnd type="triangle" w="med" len="med"/>
              </a:ln>
            </p:spPr>
          </p:sp>
          <p:grpSp>
            <p:nvGrpSpPr>
              <p:cNvPr id="113717" name="组合 20"/>
              <p:cNvGrpSpPr/>
              <p:nvPr/>
            </p:nvGrpSpPr>
            <p:grpSpPr>
              <a:xfrm>
                <a:off x="2766" y="1575"/>
                <a:ext cx="1032" cy="221"/>
                <a:chOff x="2766" y="1575"/>
                <a:chExt cx="1032" cy="221"/>
              </a:xfrm>
            </p:grpSpPr>
            <p:sp>
              <p:nvSpPr>
                <p:cNvPr id="113718" name="矩形 37"/>
                <p:cNvSpPr/>
                <p:nvPr/>
              </p:nvSpPr>
              <p:spPr>
                <a:xfrm>
                  <a:off x="27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1   H  1</a:t>
                  </a:r>
                  <a:endParaRPr lang="en-US" altLang="zh-CN" dirty="0">
                    <a:latin typeface="Times New Roman" panose="02020603050405020304" pitchFamily="18" charset="0"/>
                  </a:endParaRPr>
                </a:p>
              </p:txBody>
            </p:sp>
            <p:sp>
              <p:nvSpPr>
                <p:cNvPr id="113719" name="直接连接符 38"/>
                <p:cNvSpPr/>
                <p:nvPr/>
              </p:nvSpPr>
              <p:spPr>
                <a:xfrm>
                  <a:off x="2944" y="1575"/>
                  <a:ext cx="0" cy="221"/>
                </a:xfrm>
                <a:prstGeom prst="line">
                  <a:avLst/>
                </a:prstGeom>
                <a:ln w="9525" cap="flat" cmpd="sng">
                  <a:solidFill>
                    <a:schemeClr val="tx1"/>
                  </a:solidFill>
                  <a:prstDash val="solid"/>
                  <a:round/>
                  <a:headEnd type="none" w="med" len="med"/>
                  <a:tailEnd type="none" w="med" len="med"/>
                </a:ln>
              </p:spPr>
            </p:sp>
            <p:sp>
              <p:nvSpPr>
                <p:cNvPr id="113720" name="直接连接符 39"/>
                <p:cNvSpPr/>
                <p:nvPr/>
              </p:nvSpPr>
              <p:spPr>
                <a:xfrm>
                  <a:off x="3167" y="1575"/>
                  <a:ext cx="0" cy="221"/>
                </a:xfrm>
                <a:prstGeom prst="line">
                  <a:avLst/>
                </a:prstGeom>
                <a:ln w="9525" cap="flat" cmpd="sng">
                  <a:solidFill>
                    <a:schemeClr val="tx1"/>
                  </a:solidFill>
                  <a:prstDash val="solid"/>
                  <a:round/>
                  <a:headEnd type="none" w="med" len="med"/>
                  <a:tailEnd type="none" w="med" len="med"/>
                </a:ln>
              </p:spPr>
            </p:sp>
            <p:sp>
              <p:nvSpPr>
                <p:cNvPr id="113721" name="直接连接符 40"/>
                <p:cNvSpPr/>
                <p:nvPr/>
              </p:nvSpPr>
              <p:spPr>
                <a:xfrm>
                  <a:off x="3405" y="1575"/>
                  <a:ext cx="0" cy="221"/>
                </a:xfrm>
                <a:prstGeom prst="line">
                  <a:avLst/>
                </a:prstGeom>
                <a:ln w="9525" cap="flat" cmpd="sng">
                  <a:solidFill>
                    <a:schemeClr val="tx1"/>
                  </a:solidFill>
                  <a:prstDash val="solid"/>
                  <a:round/>
                  <a:headEnd type="none" w="med" len="med"/>
                  <a:tailEnd type="none" w="med" len="med"/>
                </a:ln>
              </p:spPr>
            </p:sp>
            <p:sp>
              <p:nvSpPr>
                <p:cNvPr id="113722" name="直接连接符 41"/>
                <p:cNvSpPr/>
                <p:nvPr/>
              </p:nvSpPr>
              <p:spPr>
                <a:xfrm>
                  <a:off x="3621" y="1575"/>
                  <a:ext cx="0" cy="221"/>
                </a:xfrm>
                <a:prstGeom prst="line">
                  <a:avLst/>
                </a:prstGeom>
                <a:ln w="9525" cap="flat" cmpd="sng">
                  <a:solidFill>
                    <a:schemeClr val="tx1"/>
                  </a:solidFill>
                  <a:prstDash val="solid"/>
                  <a:round/>
                  <a:headEnd type="none" w="med" len="med"/>
                  <a:tailEnd type="none" w="med" len="med"/>
                </a:ln>
              </p:spPr>
            </p:sp>
          </p:grpSp>
          <p:grpSp>
            <p:nvGrpSpPr>
              <p:cNvPr id="113723" name="组合 21"/>
              <p:cNvGrpSpPr/>
              <p:nvPr/>
            </p:nvGrpSpPr>
            <p:grpSpPr>
              <a:xfrm>
                <a:off x="3966" y="1575"/>
                <a:ext cx="1032" cy="221"/>
                <a:chOff x="3966" y="1575"/>
                <a:chExt cx="1032" cy="221"/>
              </a:xfrm>
            </p:grpSpPr>
            <p:sp>
              <p:nvSpPr>
                <p:cNvPr id="113724" name="矩形 32"/>
                <p:cNvSpPr/>
                <p:nvPr/>
              </p:nvSpPr>
              <p:spPr>
                <a:xfrm>
                  <a:off x="39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1   I  1  </a:t>
                  </a:r>
                  <a:r>
                    <a:rPr lang="en-US" altLang="zh-CN" dirty="0">
                      <a:latin typeface="Times New Roman" panose="02020603050405020304" pitchFamily="18" charset="0"/>
                      <a:ea typeface="Arial Unicode MS" panose="020B0604020202020204" pitchFamily="34" charset="-122"/>
                    </a:rPr>
                    <a:t>⋀</a:t>
                  </a:r>
                  <a:endParaRPr lang="en-US" altLang="zh-CN" dirty="0">
                    <a:latin typeface="Times New Roman" panose="02020603050405020304" pitchFamily="18" charset="0"/>
                    <a:ea typeface="Arial Unicode MS" panose="020B0604020202020204" pitchFamily="34" charset="-122"/>
                  </a:endParaRPr>
                </a:p>
              </p:txBody>
            </p:sp>
            <p:sp>
              <p:nvSpPr>
                <p:cNvPr id="113725" name="直接连接符 33"/>
                <p:cNvSpPr/>
                <p:nvPr/>
              </p:nvSpPr>
              <p:spPr>
                <a:xfrm>
                  <a:off x="4144" y="1575"/>
                  <a:ext cx="0" cy="221"/>
                </a:xfrm>
                <a:prstGeom prst="line">
                  <a:avLst/>
                </a:prstGeom>
                <a:ln w="9525" cap="flat" cmpd="sng">
                  <a:solidFill>
                    <a:schemeClr val="tx1"/>
                  </a:solidFill>
                  <a:prstDash val="solid"/>
                  <a:round/>
                  <a:headEnd type="none" w="med" len="med"/>
                  <a:tailEnd type="none" w="med" len="med"/>
                </a:ln>
              </p:spPr>
            </p:sp>
            <p:sp>
              <p:nvSpPr>
                <p:cNvPr id="113726" name="直接连接符 34"/>
                <p:cNvSpPr/>
                <p:nvPr/>
              </p:nvSpPr>
              <p:spPr>
                <a:xfrm>
                  <a:off x="4367" y="1575"/>
                  <a:ext cx="0" cy="221"/>
                </a:xfrm>
                <a:prstGeom prst="line">
                  <a:avLst/>
                </a:prstGeom>
                <a:ln w="9525" cap="flat" cmpd="sng">
                  <a:solidFill>
                    <a:schemeClr val="tx1"/>
                  </a:solidFill>
                  <a:prstDash val="solid"/>
                  <a:round/>
                  <a:headEnd type="none" w="med" len="med"/>
                  <a:tailEnd type="none" w="med" len="med"/>
                </a:ln>
              </p:spPr>
            </p:sp>
            <p:sp>
              <p:nvSpPr>
                <p:cNvPr id="113727" name="直接连接符 35"/>
                <p:cNvSpPr/>
                <p:nvPr/>
              </p:nvSpPr>
              <p:spPr>
                <a:xfrm>
                  <a:off x="4605" y="1575"/>
                  <a:ext cx="0" cy="221"/>
                </a:xfrm>
                <a:prstGeom prst="line">
                  <a:avLst/>
                </a:prstGeom>
                <a:ln w="9525" cap="flat" cmpd="sng">
                  <a:solidFill>
                    <a:schemeClr val="tx1"/>
                  </a:solidFill>
                  <a:prstDash val="solid"/>
                  <a:round/>
                  <a:headEnd type="none" w="med" len="med"/>
                  <a:tailEnd type="none" w="med" len="med"/>
                </a:ln>
              </p:spPr>
            </p:sp>
            <p:sp>
              <p:nvSpPr>
                <p:cNvPr id="113728" name="直接连接符 36"/>
                <p:cNvSpPr/>
                <p:nvPr/>
              </p:nvSpPr>
              <p:spPr>
                <a:xfrm>
                  <a:off x="4821" y="1575"/>
                  <a:ext cx="0" cy="221"/>
                </a:xfrm>
                <a:prstGeom prst="line">
                  <a:avLst/>
                </a:prstGeom>
                <a:ln w="9525" cap="flat" cmpd="sng">
                  <a:solidFill>
                    <a:schemeClr val="tx1"/>
                  </a:solidFill>
                  <a:prstDash val="solid"/>
                  <a:round/>
                  <a:headEnd type="none" w="med" len="med"/>
                  <a:tailEnd type="none" w="med" len="med"/>
                </a:ln>
              </p:spPr>
            </p:sp>
          </p:grpSp>
          <p:sp>
            <p:nvSpPr>
              <p:cNvPr id="113729" name="直接连接符 22"/>
              <p:cNvSpPr/>
              <p:nvPr/>
            </p:nvSpPr>
            <p:spPr>
              <a:xfrm flipH="1">
                <a:off x="3320" y="1305"/>
                <a:ext cx="157" cy="265"/>
              </a:xfrm>
              <a:prstGeom prst="line">
                <a:avLst/>
              </a:prstGeom>
              <a:ln w="19050" cap="flat" cmpd="sng">
                <a:solidFill>
                  <a:schemeClr val="tx1"/>
                </a:solidFill>
                <a:prstDash val="solid"/>
                <a:round/>
                <a:headEnd type="none" w="med" len="med"/>
                <a:tailEnd type="triangle" w="med" len="med"/>
              </a:ln>
            </p:spPr>
          </p:sp>
          <p:sp>
            <p:nvSpPr>
              <p:cNvPr id="113730" name="直接连接符 23"/>
              <p:cNvSpPr/>
              <p:nvPr/>
            </p:nvSpPr>
            <p:spPr>
              <a:xfrm>
                <a:off x="4333" y="1313"/>
                <a:ext cx="157" cy="265"/>
              </a:xfrm>
              <a:prstGeom prst="line">
                <a:avLst/>
              </a:prstGeom>
              <a:ln w="19050" cap="flat" cmpd="sng">
                <a:solidFill>
                  <a:schemeClr val="tx1"/>
                </a:solidFill>
                <a:prstDash val="solid"/>
                <a:round/>
                <a:headEnd type="none" w="med" len="med"/>
                <a:tailEnd type="triangle" w="med" len="med"/>
              </a:ln>
            </p:spPr>
          </p:sp>
          <p:sp>
            <p:nvSpPr>
              <p:cNvPr id="113731" name="直接连接符 24"/>
              <p:cNvSpPr/>
              <p:nvPr/>
            </p:nvSpPr>
            <p:spPr>
              <a:xfrm flipV="1">
                <a:off x="1942" y="955"/>
                <a:ext cx="190" cy="280"/>
              </a:xfrm>
              <a:prstGeom prst="line">
                <a:avLst/>
              </a:prstGeom>
              <a:ln w="19050" cap="flat" cmpd="sng">
                <a:solidFill>
                  <a:schemeClr val="folHlink"/>
                </a:solidFill>
                <a:prstDash val="dash"/>
                <a:round/>
                <a:headEnd type="none" w="med" len="med"/>
                <a:tailEnd type="triangle" w="med" len="med"/>
              </a:ln>
            </p:spPr>
          </p:sp>
          <p:sp>
            <p:nvSpPr>
              <p:cNvPr id="113732" name="直接连接符 25"/>
              <p:cNvSpPr/>
              <p:nvPr/>
            </p:nvSpPr>
            <p:spPr>
              <a:xfrm flipV="1">
                <a:off x="2536" y="518"/>
                <a:ext cx="190" cy="281"/>
              </a:xfrm>
              <a:prstGeom prst="line">
                <a:avLst/>
              </a:prstGeom>
              <a:ln w="19050" cap="flat" cmpd="sng">
                <a:solidFill>
                  <a:schemeClr val="folHlink"/>
                </a:solidFill>
                <a:prstDash val="dash"/>
                <a:round/>
                <a:headEnd type="none" w="med" len="med"/>
                <a:tailEnd type="triangle" w="med" len="med"/>
              </a:ln>
            </p:spPr>
          </p:sp>
          <p:sp>
            <p:nvSpPr>
              <p:cNvPr id="113733" name="直接连接符 26"/>
              <p:cNvSpPr/>
              <p:nvPr/>
            </p:nvSpPr>
            <p:spPr>
              <a:xfrm flipV="1">
                <a:off x="2552" y="1391"/>
                <a:ext cx="190" cy="280"/>
              </a:xfrm>
              <a:prstGeom prst="line">
                <a:avLst/>
              </a:prstGeom>
              <a:ln w="19050" cap="flat" cmpd="sng">
                <a:solidFill>
                  <a:schemeClr val="folHlink"/>
                </a:solidFill>
                <a:prstDash val="dash"/>
                <a:round/>
                <a:headEnd type="none" w="med" len="med"/>
                <a:tailEnd type="triangle" w="med" len="med"/>
              </a:ln>
            </p:spPr>
          </p:sp>
          <p:sp>
            <p:nvSpPr>
              <p:cNvPr id="113734" name="直接连接符 27"/>
              <p:cNvSpPr/>
              <p:nvPr/>
            </p:nvSpPr>
            <p:spPr>
              <a:xfrm flipV="1">
                <a:off x="3146" y="955"/>
                <a:ext cx="190" cy="280"/>
              </a:xfrm>
              <a:prstGeom prst="line">
                <a:avLst/>
              </a:prstGeom>
              <a:ln w="19050" cap="flat" cmpd="sng">
                <a:solidFill>
                  <a:schemeClr val="folHlink"/>
                </a:solidFill>
                <a:prstDash val="dash"/>
                <a:round/>
                <a:headEnd type="none" w="med" len="med"/>
                <a:tailEnd type="triangle" w="med" len="med"/>
              </a:ln>
            </p:spPr>
          </p:sp>
          <p:sp>
            <p:nvSpPr>
              <p:cNvPr id="113735" name="直接连接符 28"/>
              <p:cNvSpPr/>
              <p:nvPr/>
            </p:nvSpPr>
            <p:spPr>
              <a:xfrm flipV="1">
                <a:off x="3668" y="1391"/>
                <a:ext cx="190" cy="280"/>
              </a:xfrm>
              <a:prstGeom prst="line">
                <a:avLst/>
              </a:prstGeom>
              <a:ln w="19050" cap="flat" cmpd="sng">
                <a:solidFill>
                  <a:schemeClr val="folHlink"/>
                </a:solidFill>
                <a:prstDash val="dash"/>
                <a:round/>
                <a:headEnd type="none" w="med" len="med"/>
                <a:tailEnd type="triangle" w="med" len="med"/>
              </a:ln>
            </p:spPr>
          </p:sp>
          <p:sp>
            <p:nvSpPr>
              <p:cNvPr id="113736" name="直接连接符 29"/>
              <p:cNvSpPr/>
              <p:nvPr/>
            </p:nvSpPr>
            <p:spPr>
              <a:xfrm flipH="1" flipV="1">
                <a:off x="3929" y="1391"/>
                <a:ext cx="158" cy="265"/>
              </a:xfrm>
              <a:prstGeom prst="line">
                <a:avLst/>
              </a:prstGeom>
              <a:ln w="19050" cap="flat" cmpd="sng">
                <a:solidFill>
                  <a:schemeClr val="hlink"/>
                </a:solidFill>
                <a:prstDash val="dash"/>
                <a:round/>
                <a:headEnd type="none" w="med" len="med"/>
                <a:tailEnd type="triangle" w="med" len="med"/>
              </a:ln>
            </p:spPr>
          </p:sp>
          <p:sp>
            <p:nvSpPr>
              <p:cNvPr id="113737" name="任意多边形 30"/>
              <p:cNvSpPr/>
              <p:nvPr/>
            </p:nvSpPr>
            <p:spPr>
              <a:xfrm>
                <a:off x="1721" y="518"/>
                <a:ext cx="1108" cy="1122"/>
              </a:xfrm>
              <a:custGeom>
                <a:avLst/>
                <a:gdLst/>
                <a:ahLst/>
                <a:cxnLst>
                  <a:cxn ang="0">
                    <a:pos x="0" y="449"/>
                  </a:cxn>
                  <a:cxn ang="0">
                    <a:pos x="152" y="355"/>
                  </a:cxn>
                  <a:cxn ang="0">
                    <a:pos x="171" y="224"/>
                  </a:cxn>
                  <a:cxn ang="0">
                    <a:pos x="399" y="187"/>
                  </a:cxn>
                  <a:cxn ang="0">
                    <a:pos x="437" y="0"/>
                  </a:cxn>
                </a:cxnLst>
                <a:pathLst>
                  <a:path w="2770" h="2804">
                    <a:moveTo>
                      <a:pt x="0" y="2804"/>
                    </a:moveTo>
                    <a:cubicBezTo>
                      <a:pt x="385" y="2629"/>
                      <a:pt x="771" y="2454"/>
                      <a:pt x="949" y="2220"/>
                    </a:cubicBezTo>
                    <a:cubicBezTo>
                      <a:pt x="1127" y="1986"/>
                      <a:pt x="811" y="1577"/>
                      <a:pt x="1068" y="1402"/>
                    </a:cubicBezTo>
                    <a:cubicBezTo>
                      <a:pt x="1325" y="1227"/>
                      <a:pt x="2216" y="1402"/>
                      <a:pt x="2493" y="1168"/>
                    </a:cubicBezTo>
                    <a:cubicBezTo>
                      <a:pt x="2770" y="934"/>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3738" name="任意多边形 31"/>
              <p:cNvSpPr/>
              <p:nvPr/>
            </p:nvSpPr>
            <p:spPr>
              <a:xfrm>
                <a:off x="2861" y="955"/>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2"/>
                    </a:cubicBezTo>
                    <a:cubicBezTo>
                      <a:pt x="514" y="1343"/>
                      <a:pt x="790" y="1635"/>
                      <a:pt x="949" y="1402"/>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grpSp>
        <p:sp>
          <p:nvSpPr>
            <p:cNvPr id="113739" name="矩形 5"/>
            <p:cNvSpPr/>
            <p:nvPr/>
          </p:nvSpPr>
          <p:spPr>
            <a:xfrm>
              <a:off x="1728" y="1884"/>
              <a:ext cx="1995" cy="227"/>
            </a:xfrm>
            <a:prstGeom prst="rect">
              <a:avLst/>
            </a:prstGeom>
            <a:noFill/>
            <a:ln w="9525">
              <a:noFill/>
            </a:ln>
          </p:spPr>
          <p:txBody>
            <a:bodyPr wrap="none" anchor="ctr" anchorCtr="0"/>
            <a:p>
              <a:r>
                <a:rPr lang="en-US" altLang="zh-CN" sz="2000" b="1" dirty="0">
                  <a:latin typeface="Times New Roman" panose="02020603050405020304" pitchFamily="18" charset="0"/>
                </a:rPr>
                <a:t>(e)   </a:t>
              </a:r>
              <a:r>
                <a:rPr lang="zh-CN" altLang="en-US" sz="2000" b="1" dirty="0">
                  <a:latin typeface="Times New Roman" panose="02020603050405020304" pitchFamily="18" charset="0"/>
                </a:rPr>
                <a:t>中序线索树的链表结构（中序</a:t>
              </a:r>
              <a:r>
                <a:rPr lang="en-US" altLang="zh-CN" b="1" dirty="0">
                  <a:latin typeface="Times New Roman" panose="02020603050405020304" pitchFamily="18" charset="0"/>
                </a:rPr>
                <a:t>DBAGECHFI</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13740" name="矩形 6"/>
            <p:cNvSpPr/>
            <p:nvPr/>
          </p:nvSpPr>
          <p:spPr>
            <a:xfrm>
              <a:off x="1557" y="2205"/>
              <a:ext cx="2380" cy="227"/>
            </a:xfrm>
            <a:prstGeom prst="rect">
              <a:avLst/>
            </a:prstGeom>
            <a:noFill/>
            <a:ln w="9525">
              <a:noFill/>
            </a:ln>
          </p:spPr>
          <p:txBody>
            <a:bodyPr wrap="none" anchor="ctr" anchorCtr="0"/>
            <a:p>
              <a:r>
                <a:rPr lang="zh-CN" altLang="en-US" sz="2000" b="1" dirty="0">
                  <a:latin typeface="Arial" panose="020B0604020202020204" pitchFamily="34" charset="0"/>
                </a:rPr>
                <a:t>图</a:t>
              </a:r>
              <a:r>
                <a:rPr lang="en-US" altLang="zh-CN" sz="2000" b="1" dirty="0">
                  <a:latin typeface="Times New Roman" panose="02020603050405020304" pitchFamily="18" charset="0"/>
                </a:rPr>
                <a:t>6-11   </a:t>
              </a:r>
              <a:r>
                <a:rPr lang="zh-CN" altLang="en-US" sz="2000" b="1" dirty="0">
                  <a:latin typeface="Times New Roman" panose="02020603050405020304" pitchFamily="18" charset="0"/>
                </a:rPr>
                <a:t>线索二叉树及其存储结构</a:t>
              </a:r>
              <a:endParaRPr lang="zh-CN" altLang="en-US" sz="2000" b="1" dirty="0">
                <a:latin typeface="Times New Roman" panose="02020603050405020304" pitchFamily="18" charset="0"/>
              </a:endParaRPr>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框 229377"/>
          <p:cNvSpPr txBox="1">
            <a:spLocks noChangeArrowheads="1"/>
          </p:cNvSpPr>
          <p:nvPr/>
        </p:nvSpPr>
        <p:spPr bwMode="auto">
          <a:xfrm>
            <a:off x="395288" y="838200"/>
            <a:ext cx="8353425" cy="19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1000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如何在线索树中找结点的</a:t>
            </a:r>
            <a:r>
              <a:rPr kumimoji="0" lang="zh-CN" altLang="en-US" sz="2800" b="1" i="0" u="sng"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直接前驱</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若</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结点的</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Ltag=1</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（左子树为空）</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，则左链是线索，指示其直接前驱；否则，遍历左子树时访问的最后一个结点</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即沿左子树中最右往下</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的结点</a:t>
            </a:r>
            <a:r>
              <a:rPr kumimoji="0"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为其</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直接前驱结点。    </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nvGrpSpPr>
          <p:cNvPr id="2" name="组合 2"/>
          <p:cNvGrpSpPr/>
          <p:nvPr/>
        </p:nvGrpSpPr>
        <p:grpSpPr>
          <a:xfrm>
            <a:off x="1403350" y="3140075"/>
            <a:ext cx="6062663" cy="2881313"/>
            <a:chOff x="1008" y="300"/>
            <a:chExt cx="3990" cy="2132"/>
          </a:xfrm>
        </p:grpSpPr>
        <p:grpSp>
          <p:nvGrpSpPr>
            <p:cNvPr id="114691" name="组合 3"/>
            <p:cNvGrpSpPr/>
            <p:nvPr/>
          </p:nvGrpSpPr>
          <p:grpSpPr>
            <a:xfrm>
              <a:off x="1008" y="300"/>
              <a:ext cx="3990" cy="1496"/>
              <a:chOff x="1008" y="300"/>
              <a:chExt cx="3990" cy="1496"/>
            </a:xfrm>
          </p:grpSpPr>
          <p:grpSp>
            <p:nvGrpSpPr>
              <p:cNvPr id="114692" name="组合 6"/>
              <p:cNvGrpSpPr/>
              <p:nvPr/>
            </p:nvGrpSpPr>
            <p:grpSpPr>
              <a:xfrm>
                <a:off x="2243" y="300"/>
                <a:ext cx="1032" cy="221"/>
                <a:chOff x="2243" y="300"/>
                <a:chExt cx="1032" cy="221"/>
              </a:xfrm>
            </p:grpSpPr>
            <p:sp>
              <p:nvSpPr>
                <p:cNvPr id="114693" name="矩形 71"/>
                <p:cNvSpPr/>
                <p:nvPr/>
              </p:nvSpPr>
              <p:spPr>
                <a:xfrm>
                  <a:off x="2243" y="30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A  0</a:t>
                  </a:r>
                  <a:endParaRPr lang="en-US" altLang="zh-CN" dirty="0">
                    <a:latin typeface="Times New Roman" panose="02020603050405020304" pitchFamily="18" charset="0"/>
                  </a:endParaRPr>
                </a:p>
              </p:txBody>
            </p:sp>
            <p:sp>
              <p:nvSpPr>
                <p:cNvPr id="114694" name="直接连接符 72"/>
                <p:cNvSpPr/>
                <p:nvPr/>
              </p:nvSpPr>
              <p:spPr>
                <a:xfrm>
                  <a:off x="2421" y="300"/>
                  <a:ext cx="0" cy="221"/>
                </a:xfrm>
                <a:prstGeom prst="line">
                  <a:avLst/>
                </a:prstGeom>
                <a:ln w="9525" cap="flat" cmpd="sng">
                  <a:solidFill>
                    <a:schemeClr val="tx1"/>
                  </a:solidFill>
                  <a:prstDash val="solid"/>
                  <a:round/>
                  <a:headEnd type="none" w="med" len="med"/>
                  <a:tailEnd type="none" w="med" len="med"/>
                </a:ln>
              </p:spPr>
            </p:sp>
            <p:sp>
              <p:nvSpPr>
                <p:cNvPr id="114695" name="直接连接符 73"/>
                <p:cNvSpPr/>
                <p:nvPr/>
              </p:nvSpPr>
              <p:spPr>
                <a:xfrm>
                  <a:off x="2644" y="300"/>
                  <a:ext cx="0" cy="221"/>
                </a:xfrm>
                <a:prstGeom prst="line">
                  <a:avLst/>
                </a:prstGeom>
                <a:ln w="9525" cap="flat" cmpd="sng">
                  <a:solidFill>
                    <a:schemeClr val="tx1"/>
                  </a:solidFill>
                  <a:prstDash val="solid"/>
                  <a:round/>
                  <a:headEnd type="none" w="med" len="med"/>
                  <a:tailEnd type="none" w="med" len="med"/>
                </a:ln>
              </p:spPr>
            </p:sp>
            <p:sp>
              <p:nvSpPr>
                <p:cNvPr id="114696" name="直接连接符 74"/>
                <p:cNvSpPr/>
                <p:nvPr/>
              </p:nvSpPr>
              <p:spPr>
                <a:xfrm>
                  <a:off x="2882" y="300"/>
                  <a:ext cx="0" cy="221"/>
                </a:xfrm>
                <a:prstGeom prst="line">
                  <a:avLst/>
                </a:prstGeom>
                <a:ln w="9525" cap="flat" cmpd="sng">
                  <a:solidFill>
                    <a:schemeClr val="tx1"/>
                  </a:solidFill>
                  <a:prstDash val="solid"/>
                  <a:round/>
                  <a:headEnd type="none" w="med" len="med"/>
                  <a:tailEnd type="none" w="med" len="med"/>
                </a:ln>
              </p:spPr>
            </p:sp>
            <p:sp>
              <p:nvSpPr>
                <p:cNvPr id="114697" name="直接连接符 75"/>
                <p:cNvSpPr/>
                <p:nvPr/>
              </p:nvSpPr>
              <p:spPr>
                <a:xfrm>
                  <a:off x="3098" y="300"/>
                  <a:ext cx="0" cy="221"/>
                </a:xfrm>
                <a:prstGeom prst="line">
                  <a:avLst/>
                </a:prstGeom>
                <a:ln w="9525" cap="flat" cmpd="sng">
                  <a:solidFill>
                    <a:schemeClr val="tx1"/>
                  </a:solidFill>
                  <a:prstDash val="solid"/>
                  <a:round/>
                  <a:headEnd type="none" w="med" len="med"/>
                  <a:tailEnd type="none" w="med" len="med"/>
                </a:ln>
              </p:spPr>
            </p:sp>
          </p:grpSp>
          <p:grpSp>
            <p:nvGrpSpPr>
              <p:cNvPr id="114698" name="组合 7"/>
              <p:cNvGrpSpPr/>
              <p:nvPr/>
            </p:nvGrpSpPr>
            <p:grpSpPr>
              <a:xfrm>
                <a:off x="1626" y="736"/>
                <a:ext cx="1032" cy="221"/>
                <a:chOff x="1626" y="736"/>
                <a:chExt cx="1032" cy="221"/>
              </a:xfrm>
            </p:grpSpPr>
            <p:sp>
              <p:nvSpPr>
                <p:cNvPr id="114699" name="矩形 66"/>
                <p:cNvSpPr/>
                <p:nvPr/>
              </p:nvSpPr>
              <p:spPr>
                <a:xfrm>
                  <a:off x="16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B  1</a:t>
                  </a:r>
                  <a:endParaRPr lang="en-US" altLang="zh-CN" dirty="0">
                    <a:latin typeface="Times New Roman" panose="02020603050405020304" pitchFamily="18" charset="0"/>
                  </a:endParaRPr>
                </a:p>
              </p:txBody>
            </p:sp>
            <p:sp>
              <p:nvSpPr>
                <p:cNvPr id="114700" name="直接连接符 67"/>
                <p:cNvSpPr/>
                <p:nvPr/>
              </p:nvSpPr>
              <p:spPr>
                <a:xfrm>
                  <a:off x="1804" y="736"/>
                  <a:ext cx="0" cy="221"/>
                </a:xfrm>
                <a:prstGeom prst="line">
                  <a:avLst/>
                </a:prstGeom>
                <a:ln w="9525" cap="flat" cmpd="sng">
                  <a:solidFill>
                    <a:schemeClr val="tx1"/>
                  </a:solidFill>
                  <a:prstDash val="solid"/>
                  <a:round/>
                  <a:headEnd type="none" w="med" len="med"/>
                  <a:tailEnd type="none" w="med" len="med"/>
                </a:ln>
              </p:spPr>
            </p:sp>
            <p:sp>
              <p:nvSpPr>
                <p:cNvPr id="114701" name="直接连接符 68"/>
                <p:cNvSpPr/>
                <p:nvPr/>
              </p:nvSpPr>
              <p:spPr>
                <a:xfrm>
                  <a:off x="2027" y="736"/>
                  <a:ext cx="0" cy="221"/>
                </a:xfrm>
                <a:prstGeom prst="line">
                  <a:avLst/>
                </a:prstGeom>
                <a:ln w="9525" cap="flat" cmpd="sng">
                  <a:solidFill>
                    <a:schemeClr val="tx1"/>
                  </a:solidFill>
                  <a:prstDash val="solid"/>
                  <a:round/>
                  <a:headEnd type="none" w="med" len="med"/>
                  <a:tailEnd type="none" w="med" len="med"/>
                </a:ln>
              </p:spPr>
            </p:sp>
            <p:sp>
              <p:nvSpPr>
                <p:cNvPr id="114702" name="直接连接符 69"/>
                <p:cNvSpPr/>
                <p:nvPr/>
              </p:nvSpPr>
              <p:spPr>
                <a:xfrm>
                  <a:off x="2265" y="736"/>
                  <a:ext cx="0" cy="221"/>
                </a:xfrm>
                <a:prstGeom prst="line">
                  <a:avLst/>
                </a:prstGeom>
                <a:ln w="9525" cap="flat" cmpd="sng">
                  <a:solidFill>
                    <a:schemeClr val="tx1"/>
                  </a:solidFill>
                  <a:prstDash val="solid"/>
                  <a:round/>
                  <a:headEnd type="none" w="med" len="med"/>
                  <a:tailEnd type="none" w="med" len="med"/>
                </a:ln>
              </p:spPr>
            </p:sp>
            <p:sp>
              <p:nvSpPr>
                <p:cNvPr id="114703" name="直接连接符 70"/>
                <p:cNvSpPr/>
                <p:nvPr/>
              </p:nvSpPr>
              <p:spPr>
                <a:xfrm>
                  <a:off x="2481" y="736"/>
                  <a:ext cx="0" cy="221"/>
                </a:xfrm>
                <a:prstGeom prst="line">
                  <a:avLst/>
                </a:prstGeom>
                <a:ln w="9525" cap="flat" cmpd="sng">
                  <a:solidFill>
                    <a:schemeClr val="tx1"/>
                  </a:solidFill>
                  <a:prstDash val="solid"/>
                  <a:round/>
                  <a:headEnd type="none" w="med" len="med"/>
                  <a:tailEnd type="none" w="med" len="med"/>
                </a:ln>
              </p:spPr>
            </p:sp>
          </p:grpSp>
          <p:grpSp>
            <p:nvGrpSpPr>
              <p:cNvPr id="114704" name="组合 8"/>
              <p:cNvGrpSpPr/>
              <p:nvPr/>
            </p:nvGrpSpPr>
            <p:grpSpPr>
              <a:xfrm>
                <a:off x="2826" y="736"/>
                <a:ext cx="1032" cy="221"/>
                <a:chOff x="2826" y="736"/>
                <a:chExt cx="1032" cy="221"/>
              </a:xfrm>
            </p:grpSpPr>
            <p:sp>
              <p:nvSpPr>
                <p:cNvPr id="114705" name="矩形 61"/>
                <p:cNvSpPr/>
                <p:nvPr/>
              </p:nvSpPr>
              <p:spPr>
                <a:xfrm>
                  <a:off x="2826" y="736"/>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C  0</a:t>
                  </a:r>
                  <a:endParaRPr lang="en-US" altLang="zh-CN" dirty="0">
                    <a:latin typeface="Times New Roman" panose="02020603050405020304" pitchFamily="18" charset="0"/>
                  </a:endParaRPr>
                </a:p>
              </p:txBody>
            </p:sp>
            <p:sp>
              <p:nvSpPr>
                <p:cNvPr id="114706" name="直接连接符 62"/>
                <p:cNvSpPr/>
                <p:nvPr/>
              </p:nvSpPr>
              <p:spPr>
                <a:xfrm>
                  <a:off x="3004" y="736"/>
                  <a:ext cx="0" cy="221"/>
                </a:xfrm>
                <a:prstGeom prst="line">
                  <a:avLst/>
                </a:prstGeom>
                <a:ln w="9525" cap="flat" cmpd="sng">
                  <a:solidFill>
                    <a:schemeClr val="tx1"/>
                  </a:solidFill>
                  <a:prstDash val="solid"/>
                  <a:round/>
                  <a:headEnd type="none" w="med" len="med"/>
                  <a:tailEnd type="none" w="med" len="med"/>
                </a:ln>
              </p:spPr>
            </p:sp>
            <p:sp>
              <p:nvSpPr>
                <p:cNvPr id="114707" name="直接连接符 63"/>
                <p:cNvSpPr/>
                <p:nvPr/>
              </p:nvSpPr>
              <p:spPr>
                <a:xfrm>
                  <a:off x="3227" y="736"/>
                  <a:ext cx="0" cy="221"/>
                </a:xfrm>
                <a:prstGeom prst="line">
                  <a:avLst/>
                </a:prstGeom>
                <a:ln w="9525" cap="flat" cmpd="sng">
                  <a:solidFill>
                    <a:schemeClr val="tx1"/>
                  </a:solidFill>
                  <a:prstDash val="solid"/>
                  <a:round/>
                  <a:headEnd type="none" w="med" len="med"/>
                  <a:tailEnd type="none" w="med" len="med"/>
                </a:ln>
              </p:spPr>
            </p:sp>
            <p:sp>
              <p:nvSpPr>
                <p:cNvPr id="114708" name="直接连接符 64"/>
                <p:cNvSpPr/>
                <p:nvPr/>
              </p:nvSpPr>
              <p:spPr>
                <a:xfrm>
                  <a:off x="3465" y="736"/>
                  <a:ext cx="0" cy="221"/>
                </a:xfrm>
                <a:prstGeom prst="line">
                  <a:avLst/>
                </a:prstGeom>
                <a:ln w="9525" cap="flat" cmpd="sng">
                  <a:solidFill>
                    <a:schemeClr val="tx1"/>
                  </a:solidFill>
                  <a:prstDash val="solid"/>
                  <a:round/>
                  <a:headEnd type="none" w="med" len="med"/>
                  <a:tailEnd type="none" w="med" len="med"/>
                </a:ln>
              </p:spPr>
            </p:sp>
            <p:sp>
              <p:nvSpPr>
                <p:cNvPr id="114709" name="直接连接符 65"/>
                <p:cNvSpPr/>
                <p:nvPr/>
              </p:nvSpPr>
              <p:spPr>
                <a:xfrm>
                  <a:off x="3681" y="736"/>
                  <a:ext cx="0" cy="221"/>
                </a:xfrm>
                <a:prstGeom prst="line">
                  <a:avLst/>
                </a:prstGeom>
                <a:ln w="9525" cap="flat" cmpd="sng">
                  <a:solidFill>
                    <a:schemeClr val="tx1"/>
                  </a:solidFill>
                  <a:prstDash val="solid"/>
                  <a:round/>
                  <a:headEnd type="none" w="med" len="med"/>
                  <a:tailEnd type="none" w="med" len="med"/>
                </a:ln>
              </p:spPr>
            </p:sp>
          </p:grpSp>
          <p:sp>
            <p:nvSpPr>
              <p:cNvPr id="114710" name="直接连接符 9"/>
              <p:cNvSpPr/>
              <p:nvPr/>
            </p:nvSpPr>
            <p:spPr>
              <a:xfrm flipH="1">
                <a:off x="2180" y="467"/>
                <a:ext cx="157" cy="264"/>
              </a:xfrm>
              <a:prstGeom prst="line">
                <a:avLst/>
              </a:prstGeom>
              <a:ln w="19050" cap="flat" cmpd="sng">
                <a:solidFill>
                  <a:schemeClr val="tx1"/>
                </a:solidFill>
                <a:prstDash val="solid"/>
                <a:round/>
                <a:headEnd type="none" w="med" len="med"/>
                <a:tailEnd type="triangle" w="med" len="med"/>
              </a:ln>
            </p:spPr>
          </p:sp>
          <p:sp>
            <p:nvSpPr>
              <p:cNvPr id="114711" name="直接连接符 10"/>
              <p:cNvSpPr/>
              <p:nvPr/>
            </p:nvSpPr>
            <p:spPr>
              <a:xfrm>
                <a:off x="3193" y="474"/>
                <a:ext cx="157" cy="265"/>
              </a:xfrm>
              <a:prstGeom prst="line">
                <a:avLst/>
              </a:prstGeom>
              <a:ln w="19050" cap="flat" cmpd="sng">
                <a:solidFill>
                  <a:schemeClr val="tx1"/>
                </a:solidFill>
                <a:prstDash val="solid"/>
                <a:round/>
                <a:headEnd type="none" w="med" len="med"/>
                <a:tailEnd type="triangle" w="med" len="med"/>
              </a:ln>
            </p:spPr>
          </p:sp>
          <p:grpSp>
            <p:nvGrpSpPr>
              <p:cNvPr id="114712" name="组合 11"/>
              <p:cNvGrpSpPr/>
              <p:nvPr/>
            </p:nvGrpSpPr>
            <p:grpSpPr>
              <a:xfrm>
                <a:off x="1008" y="1170"/>
                <a:ext cx="1032" cy="221"/>
                <a:chOff x="1008" y="1170"/>
                <a:chExt cx="1032" cy="221"/>
              </a:xfrm>
            </p:grpSpPr>
            <p:sp>
              <p:nvSpPr>
                <p:cNvPr id="114713" name="矩形 56"/>
                <p:cNvSpPr/>
                <p:nvPr/>
              </p:nvSpPr>
              <p:spPr>
                <a:xfrm>
                  <a:off x="1008"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Arial Unicode MS" panose="020B0604020202020204" pitchFamily="34" charset="-122"/>
                    </a:rPr>
                    <a:t>⋀</a:t>
                  </a:r>
                  <a:r>
                    <a:rPr lang="zh-CN" altLang="en-US" dirty="0">
                      <a:latin typeface="Times New Roman" panose="02020603050405020304" pitchFamily="18" charset="0"/>
                    </a:rPr>
                    <a:t>  </a:t>
                  </a:r>
                  <a:r>
                    <a:rPr lang="en-US" altLang="zh-CN" dirty="0">
                      <a:latin typeface="Times New Roman" panose="02020603050405020304" pitchFamily="18" charset="0"/>
                    </a:rPr>
                    <a:t>1  D  1</a:t>
                  </a:r>
                  <a:endParaRPr lang="en-US" altLang="zh-CN" dirty="0">
                    <a:latin typeface="Times New Roman" panose="02020603050405020304" pitchFamily="18" charset="0"/>
                  </a:endParaRPr>
                </a:p>
              </p:txBody>
            </p:sp>
            <p:sp>
              <p:nvSpPr>
                <p:cNvPr id="114714" name="直接连接符 57"/>
                <p:cNvSpPr/>
                <p:nvPr/>
              </p:nvSpPr>
              <p:spPr>
                <a:xfrm>
                  <a:off x="1186" y="1170"/>
                  <a:ext cx="0" cy="221"/>
                </a:xfrm>
                <a:prstGeom prst="line">
                  <a:avLst/>
                </a:prstGeom>
                <a:ln w="9525" cap="flat" cmpd="sng">
                  <a:solidFill>
                    <a:schemeClr val="tx1"/>
                  </a:solidFill>
                  <a:prstDash val="solid"/>
                  <a:round/>
                  <a:headEnd type="none" w="med" len="med"/>
                  <a:tailEnd type="none" w="med" len="med"/>
                </a:ln>
              </p:spPr>
            </p:sp>
            <p:sp>
              <p:nvSpPr>
                <p:cNvPr id="114715" name="直接连接符 58"/>
                <p:cNvSpPr/>
                <p:nvPr/>
              </p:nvSpPr>
              <p:spPr>
                <a:xfrm>
                  <a:off x="1409" y="1170"/>
                  <a:ext cx="0" cy="221"/>
                </a:xfrm>
                <a:prstGeom prst="line">
                  <a:avLst/>
                </a:prstGeom>
                <a:ln w="9525" cap="flat" cmpd="sng">
                  <a:solidFill>
                    <a:schemeClr val="tx1"/>
                  </a:solidFill>
                  <a:prstDash val="solid"/>
                  <a:round/>
                  <a:headEnd type="none" w="med" len="med"/>
                  <a:tailEnd type="none" w="med" len="med"/>
                </a:ln>
              </p:spPr>
            </p:sp>
            <p:sp>
              <p:nvSpPr>
                <p:cNvPr id="114716" name="直接连接符 59"/>
                <p:cNvSpPr/>
                <p:nvPr/>
              </p:nvSpPr>
              <p:spPr>
                <a:xfrm>
                  <a:off x="1647" y="1170"/>
                  <a:ext cx="0" cy="221"/>
                </a:xfrm>
                <a:prstGeom prst="line">
                  <a:avLst/>
                </a:prstGeom>
                <a:ln w="9525" cap="flat" cmpd="sng">
                  <a:solidFill>
                    <a:schemeClr val="tx1"/>
                  </a:solidFill>
                  <a:prstDash val="solid"/>
                  <a:round/>
                  <a:headEnd type="none" w="med" len="med"/>
                  <a:tailEnd type="none" w="med" len="med"/>
                </a:ln>
              </p:spPr>
            </p:sp>
            <p:sp>
              <p:nvSpPr>
                <p:cNvPr id="114717" name="直接连接符 60"/>
                <p:cNvSpPr/>
                <p:nvPr/>
              </p:nvSpPr>
              <p:spPr>
                <a:xfrm>
                  <a:off x="1863" y="1170"/>
                  <a:ext cx="0" cy="221"/>
                </a:xfrm>
                <a:prstGeom prst="line">
                  <a:avLst/>
                </a:prstGeom>
                <a:ln w="9525" cap="flat" cmpd="sng">
                  <a:solidFill>
                    <a:schemeClr val="tx1"/>
                  </a:solidFill>
                  <a:prstDash val="solid"/>
                  <a:round/>
                  <a:headEnd type="none" w="med" len="med"/>
                  <a:tailEnd type="none" w="med" len="med"/>
                </a:ln>
              </p:spPr>
            </p:sp>
          </p:grpSp>
          <p:grpSp>
            <p:nvGrpSpPr>
              <p:cNvPr id="114718" name="组合 12"/>
              <p:cNvGrpSpPr/>
              <p:nvPr/>
            </p:nvGrpSpPr>
            <p:grpSpPr>
              <a:xfrm>
                <a:off x="2196" y="1170"/>
                <a:ext cx="1032" cy="221"/>
                <a:chOff x="2196" y="1170"/>
                <a:chExt cx="1032" cy="221"/>
              </a:xfrm>
            </p:grpSpPr>
            <p:sp>
              <p:nvSpPr>
                <p:cNvPr id="114719" name="矩形 51"/>
                <p:cNvSpPr/>
                <p:nvPr/>
              </p:nvSpPr>
              <p:spPr>
                <a:xfrm>
                  <a:off x="21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E  1</a:t>
                  </a:r>
                  <a:endParaRPr lang="en-US" altLang="zh-CN" dirty="0">
                    <a:latin typeface="Times New Roman" panose="02020603050405020304" pitchFamily="18" charset="0"/>
                  </a:endParaRPr>
                </a:p>
              </p:txBody>
            </p:sp>
            <p:sp>
              <p:nvSpPr>
                <p:cNvPr id="114720" name="直接连接符 52"/>
                <p:cNvSpPr/>
                <p:nvPr/>
              </p:nvSpPr>
              <p:spPr>
                <a:xfrm>
                  <a:off x="2374" y="1170"/>
                  <a:ext cx="0" cy="221"/>
                </a:xfrm>
                <a:prstGeom prst="line">
                  <a:avLst/>
                </a:prstGeom>
                <a:ln w="9525" cap="flat" cmpd="sng">
                  <a:solidFill>
                    <a:schemeClr val="tx1"/>
                  </a:solidFill>
                  <a:prstDash val="solid"/>
                  <a:round/>
                  <a:headEnd type="none" w="med" len="med"/>
                  <a:tailEnd type="none" w="med" len="med"/>
                </a:ln>
              </p:spPr>
            </p:sp>
            <p:sp>
              <p:nvSpPr>
                <p:cNvPr id="114721" name="直接连接符 53"/>
                <p:cNvSpPr/>
                <p:nvPr/>
              </p:nvSpPr>
              <p:spPr>
                <a:xfrm>
                  <a:off x="2597" y="1170"/>
                  <a:ext cx="0" cy="221"/>
                </a:xfrm>
                <a:prstGeom prst="line">
                  <a:avLst/>
                </a:prstGeom>
                <a:ln w="9525" cap="flat" cmpd="sng">
                  <a:solidFill>
                    <a:schemeClr val="tx1"/>
                  </a:solidFill>
                  <a:prstDash val="solid"/>
                  <a:round/>
                  <a:headEnd type="none" w="med" len="med"/>
                  <a:tailEnd type="none" w="med" len="med"/>
                </a:ln>
              </p:spPr>
            </p:sp>
            <p:sp>
              <p:nvSpPr>
                <p:cNvPr id="114722" name="直接连接符 54"/>
                <p:cNvSpPr/>
                <p:nvPr/>
              </p:nvSpPr>
              <p:spPr>
                <a:xfrm>
                  <a:off x="2835" y="1170"/>
                  <a:ext cx="0" cy="221"/>
                </a:xfrm>
                <a:prstGeom prst="line">
                  <a:avLst/>
                </a:prstGeom>
                <a:ln w="9525" cap="flat" cmpd="sng">
                  <a:solidFill>
                    <a:schemeClr val="tx1"/>
                  </a:solidFill>
                  <a:prstDash val="solid"/>
                  <a:round/>
                  <a:headEnd type="none" w="med" len="med"/>
                  <a:tailEnd type="none" w="med" len="med"/>
                </a:ln>
              </p:spPr>
            </p:sp>
            <p:sp>
              <p:nvSpPr>
                <p:cNvPr id="114723" name="直接连接符 55"/>
                <p:cNvSpPr/>
                <p:nvPr/>
              </p:nvSpPr>
              <p:spPr>
                <a:xfrm>
                  <a:off x="3051" y="1170"/>
                  <a:ext cx="0" cy="221"/>
                </a:xfrm>
                <a:prstGeom prst="line">
                  <a:avLst/>
                </a:prstGeom>
                <a:ln w="9525" cap="flat" cmpd="sng">
                  <a:solidFill>
                    <a:schemeClr val="tx1"/>
                  </a:solidFill>
                  <a:prstDash val="solid"/>
                  <a:round/>
                  <a:headEnd type="none" w="med" len="med"/>
                  <a:tailEnd type="none" w="med" len="med"/>
                </a:ln>
              </p:spPr>
            </p:sp>
          </p:grpSp>
          <p:grpSp>
            <p:nvGrpSpPr>
              <p:cNvPr id="114724" name="组合 13"/>
              <p:cNvGrpSpPr/>
              <p:nvPr/>
            </p:nvGrpSpPr>
            <p:grpSpPr>
              <a:xfrm>
                <a:off x="3396" y="1170"/>
                <a:ext cx="1032" cy="221"/>
                <a:chOff x="3396" y="1170"/>
                <a:chExt cx="1032" cy="221"/>
              </a:xfrm>
            </p:grpSpPr>
            <p:sp>
              <p:nvSpPr>
                <p:cNvPr id="114725" name="矩形 46"/>
                <p:cNvSpPr/>
                <p:nvPr/>
              </p:nvSpPr>
              <p:spPr>
                <a:xfrm>
                  <a:off x="3396" y="1170"/>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0   F  0</a:t>
                  </a:r>
                  <a:endParaRPr lang="en-US" altLang="zh-CN" dirty="0">
                    <a:latin typeface="Times New Roman" panose="02020603050405020304" pitchFamily="18" charset="0"/>
                  </a:endParaRPr>
                </a:p>
              </p:txBody>
            </p:sp>
            <p:sp>
              <p:nvSpPr>
                <p:cNvPr id="114726" name="直接连接符 47"/>
                <p:cNvSpPr/>
                <p:nvPr/>
              </p:nvSpPr>
              <p:spPr>
                <a:xfrm>
                  <a:off x="3574" y="1170"/>
                  <a:ext cx="0" cy="221"/>
                </a:xfrm>
                <a:prstGeom prst="line">
                  <a:avLst/>
                </a:prstGeom>
                <a:ln w="9525" cap="flat" cmpd="sng">
                  <a:solidFill>
                    <a:schemeClr val="tx1"/>
                  </a:solidFill>
                  <a:prstDash val="solid"/>
                  <a:round/>
                  <a:headEnd type="none" w="med" len="med"/>
                  <a:tailEnd type="none" w="med" len="med"/>
                </a:ln>
              </p:spPr>
            </p:sp>
            <p:sp>
              <p:nvSpPr>
                <p:cNvPr id="114727" name="直接连接符 48"/>
                <p:cNvSpPr/>
                <p:nvPr/>
              </p:nvSpPr>
              <p:spPr>
                <a:xfrm>
                  <a:off x="3797" y="1170"/>
                  <a:ext cx="0" cy="221"/>
                </a:xfrm>
                <a:prstGeom prst="line">
                  <a:avLst/>
                </a:prstGeom>
                <a:ln w="9525" cap="flat" cmpd="sng">
                  <a:solidFill>
                    <a:schemeClr val="tx1"/>
                  </a:solidFill>
                  <a:prstDash val="solid"/>
                  <a:round/>
                  <a:headEnd type="none" w="med" len="med"/>
                  <a:tailEnd type="none" w="med" len="med"/>
                </a:ln>
              </p:spPr>
            </p:sp>
            <p:sp>
              <p:nvSpPr>
                <p:cNvPr id="114728" name="直接连接符 49"/>
                <p:cNvSpPr/>
                <p:nvPr/>
              </p:nvSpPr>
              <p:spPr>
                <a:xfrm>
                  <a:off x="4035" y="1170"/>
                  <a:ext cx="0" cy="221"/>
                </a:xfrm>
                <a:prstGeom prst="line">
                  <a:avLst/>
                </a:prstGeom>
                <a:ln w="9525" cap="flat" cmpd="sng">
                  <a:solidFill>
                    <a:schemeClr val="tx1"/>
                  </a:solidFill>
                  <a:prstDash val="solid"/>
                  <a:round/>
                  <a:headEnd type="none" w="med" len="med"/>
                  <a:tailEnd type="none" w="med" len="med"/>
                </a:ln>
              </p:spPr>
            </p:sp>
            <p:sp>
              <p:nvSpPr>
                <p:cNvPr id="114729" name="直接连接符 50"/>
                <p:cNvSpPr/>
                <p:nvPr/>
              </p:nvSpPr>
              <p:spPr>
                <a:xfrm>
                  <a:off x="4251" y="1170"/>
                  <a:ext cx="0" cy="221"/>
                </a:xfrm>
                <a:prstGeom prst="line">
                  <a:avLst/>
                </a:prstGeom>
                <a:ln w="9525" cap="flat" cmpd="sng">
                  <a:solidFill>
                    <a:schemeClr val="tx1"/>
                  </a:solidFill>
                  <a:prstDash val="solid"/>
                  <a:round/>
                  <a:headEnd type="none" w="med" len="med"/>
                  <a:tailEnd type="none" w="med" len="med"/>
                </a:ln>
              </p:spPr>
            </p:sp>
          </p:grpSp>
          <p:sp>
            <p:nvSpPr>
              <p:cNvPr id="114730" name="直接连接符 14"/>
              <p:cNvSpPr/>
              <p:nvPr/>
            </p:nvSpPr>
            <p:spPr>
              <a:xfrm flipH="1">
                <a:off x="2750" y="900"/>
                <a:ext cx="157" cy="265"/>
              </a:xfrm>
              <a:prstGeom prst="line">
                <a:avLst/>
              </a:prstGeom>
              <a:ln w="19050" cap="flat" cmpd="sng">
                <a:solidFill>
                  <a:schemeClr val="tx1"/>
                </a:solidFill>
                <a:prstDash val="solid"/>
                <a:round/>
                <a:headEnd type="none" w="med" len="med"/>
                <a:tailEnd type="triangle" w="med" len="med"/>
              </a:ln>
            </p:spPr>
          </p:sp>
          <p:sp>
            <p:nvSpPr>
              <p:cNvPr id="114731" name="直接连接符 15"/>
              <p:cNvSpPr/>
              <p:nvPr/>
            </p:nvSpPr>
            <p:spPr>
              <a:xfrm>
                <a:off x="3763" y="908"/>
                <a:ext cx="157" cy="265"/>
              </a:xfrm>
              <a:prstGeom prst="line">
                <a:avLst/>
              </a:prstGeom>
              <a:ln w="19050" cap="flat" cmpd="sng">
                <a:solidFill>
                  <a:schemeClr val="tx1"/>
                </a:solidFill>
                <a:prstDash val="solid"/>
                <a:round/>
                <a:headEnd type="none" w="med" len="med"/>
                <a:tailEnd type="triangle" w="med" len="med"/>
              </a:ln>
            </p:spPr>
          </p:sp>
          <p:sp>
            <p:nvSpPr>
              <p:cNvPr id="114732" name="直接连接符 16"/>
              <p:cNvSpPr/>
              <p:nvPr/>
            </p:nvSpPr>
            <p:spPr>
              <a:xfrm flipH="1">
                <a:off x="1578" y="908"/>
                <a:ext cx="157" cy="265"/>
              </a:xfrm>
              <a:prstGeom prst="line">
                <a:avLst/>
              </a:prstGeom>
              <a:ln w="19050" cap="flat" cmpd="sng">
                <a:solidFill>
                  <a:schemeClr val="tx1"/>
                </a:solidFill>
                <a:prstDash val="solid"/>
                <a:round/>
                <a:headEnd type="none" w="med" len="med"/>
                <a:tailEnd type="triangle" w="med" len="med"/>
              </a:ln>
            </p:spPr>
          </p:sp>
          <p:grpSp>
            <p:nvGrpSpPr>
              <p:cNvPr id="114733" name="组合 17"/>
              <p:cNvGrpSpPr/>
              <p:nvPr/>
            </p:nvGrpSpPr>
            <p:grpSpPr>
              <a:xfrm>
                <a:off x="1638" y="1575"/>
                <a:ext cx="1033" cy="221"/>
                <a:chOff x="1638" y="1575"/>
                <a:chExt cx="1033" cy="221"/>
              </a:xfrm>
            </p:grpSpPr>
            <p:sp>
              <p:nvSpPr>
                <p:cNvPr id="114734" name="矩形 41"/>
                <p:cNvSpPr/>
                <p:nvPr/>
              </p:nvSpPr>
              <p:spPr>
                <a:xfrm>
                  <a:off x="1638" y="1575"/>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ea typeface="Arial Unicode MS" panose="020B0604020202020204" pitchFamily="34" charset="-122"/>
                    </a:rPr>
                    <a:t>  </a:t>
                  </a:r>
                  <a:r>
                    <a:rPr lang="zh-CN" altLang="en-US" dirty="0">
                      <a:latin typeface="Times New Roman" panose="02020603050405020304" pitchFamily="18" charset="0"/>
                    </a:rPr>
                    <a:t>  </a:t>
                  </a:r>
                  <a:r>
                    <a:rPr lang="en-US" altLang="zh-CN" dirty="0">
                      <a:latin typeface="Times New Roman" panose="02020603050405020304" pitchFamily="18" charset="0"/>
                    </a:rPr>
                    <a:t>1  G  1</a:t>
                  </a:r>
                  <a:endParaRPr lang="en-US" altLang="zh-CN" dirty="0">
                    <a:latin typeface="Times New Roman" panose="02020603050405020304" pitchFamily="18" charset="0"/>
                  </a:endParaRPr>
                </a:p>
              </p:txBody>
            </p:sp>
            <p:sp>
              <p:nvSpPr>
                <p:cNvPr id="114735" name="直接连接符 42"/>
                <p:cNvSpPr/>
                <p:nvPr/>
              </p:nvSpPr>
              <p:spPr>
                <a:xfrm>
                  <a:off x="1817" y="1575"/>
                  <a:ext cx="0" cy="221"/>
                </a:xfrm>
                <a:prstGeom prst="line">
                  <a:avLst/>
                </a:prstGeom>
                <a:ln w="9525" cap="flat" cmpd="sng">
                  <a:solidFill>
                    <a:schemeClr val="tx1"/>
                  </a:solidFill>
                  <a:prstDash val="solid"/>
                  <a:round/>
                  <a:headEnd type="none" w="med" len="med"/>
                  <a:tailEnd type="none" w="med" len="med"/>
                </a:ln>
              </p:spPr>
            </p:sp>
            <p:sp>
              <p:nvSpPr>
                <p:cNvPr id="114736" name="直接连接符 43"/>
                <p:cNvSpPr/>
                <p:nvPr/>
              </p:nvSpPr>
              <p:spPr>
                <a:xfrm>
                  <a:off x="2040" y="1575"/>
                  <a:ext cx="0" cy="221"/>
                </a:xfrm>
                <a:prstGeom prst="line">
                  <a:avLst/>
                </a:prstGeom>
                <a:ln w="9525" cap="flat" cmpd="sng">
                  <a:solidFill>
                    <a:schemeClr val="tx1"/>
                  </a:solidFill>
                  <a:prstDash val="solid"/>
                  <a:round/>
                  <a:headEnd type="none" w="med" len="med"/>
                  <a:tailEnd type="none" w="med" len="med"/>
                </a:ln>
              </p:spPr>
            </p:sp>
            <p:sp>
              <p:nvSpPr>
                <p:cNvPr id="114737" name="直接连接符 44"/>
                <p:cNvSpPr/>
                <p:nvPr/>
              </p:nvSpPr>
              <p:spPr>
                <a:xfrm>
                  <a:off x="2278" y="1575"/>
                  <a:ext cx="0" cy="221"/>
                </a:xfrm>
                <a:prstGeom prst="line">
                  <a:avLst/>
                </a:prstGeom>
                <a:ln w="9525" cap="flat" cmpd="sng">
                  <a:solidFill>
                    <a:schemeClr val="tx1"/>
                  </a:solidFill>
                  <a:prstDash val="solid"/>
                  <a:round/>
                  <a:headEnd type="none" w="med" len="med"/>
                  <a:tailEnd type="none" w="med" len="med"/>
                </a:ln>
              </p:spPr>
            </p:sp>
            <p:sp>
              <p:nvSpPr>
                <p:cNvPr id="114738" name="直接连接符 45"/>
                <p:cNvSpPr/>
                <p:nvPr/>
              </p:nvSpPr>
              <p:spPr>
                <a:xfrm>
                  <a:off x="2493" y="1575"/>
                  <a:ext cx="0" cy="221"/>
                </a:xfrm>
                <a:prstGeom prst="line">
                  <a:avLst/>
                </a:prstGeom>
                <a:ln w="9525" cap="flat" cmpd="sng">
                  <a:solidFill>
                    <a:schemeClr val="tx1"/>
                  </a:solidFill>
                  <a:prstDash val="solid"/>
                  <a:round/>
                  <a:headEnd type="none" w="med" len="med"/>
                  <a:tailEnd type="none" w="med" len="med"/>
                </a:ln>
              </p:spPr>
            </p:sp>
          </p:grpSp>
          <p:sp>
            <p:nvSpPr>
              <p:cNvPr id="114739" name="直接连接符 18"/>
              <p:cNvSpPr/>
              <p:nvPr/>
            </p:nvSpPr>
            <p:spPr>
              <a:xfrm flipH="1">
                <a:off x="2161" y="1313"/>
                <a:ext cx="157" cy="265"/>
              </a:xfrm>
              <a:prstGeom prst="line">
                <a:avLst/>
              </a:prstGeom>
              <a:ln w="19050" cap="flat" cmpd="sng">
                <a:solidFill>
                  <a:schemeClr val="tx1"/>
                </a:solidFill>
                <a:prstDash val="solid"/>
                <a:round/>
                <a:headEnd type="none" w="med" len="med"/>
                <a:tailEnd type="triangle" w="med" len="med"/>
              </a:ln>
            </p:spPr>
          </p:sp>
          <p:grpSp>
            <p:nvGrpSpPr>
              <p:cNvPr id="114740" name="组合 19"/>
              <p:cNvGrpSpPr/>
              <p:nvPr/>
            </p:nvGrpSpPr>
            <p:grpSpPr>
              <a:xfrm>
                <a:off x="2766" y="1575"/>
                <a:ext cx="1032" cy="221"/>
                <a:chOff x="2766" y="1575"/>
                <a:chExt cx="1032" cy="221"/>
              </a:xfrm>
            </p:grpSpPr>
            <p:sp>
              <p:nvSpPr>
                <p:cNvPr id="114741" name="矩形 36"/>
                <p:cNvSpPr/>
                <p:nvPr/>
              </p:nvSpPr>
              <p:spPr>
                <a:xfrm>
                  <a:off x="27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1   H  1</a:t>
                  </a:r>
                  <a:endParaRPr lang="en-US" altLang="zh-CN" dirty="0">
                    <a:latin typeface="Times New Roman" panose="02020603050405020304" pitchFamily="18" charset="0"/>
                  </a:endParaRPr>
                </a:p>
              </p:txBody>
            </p:sp>
            <p:sp>
              <p:nvSpPr>
                <p:cNvPr id="114742" name="直接连接符 37"/>
                <p:cNvSpPr/>
                <p:nvPr/>
              </p:nvSpPr>
              <p:spPr>
                <a:xfrm>
                  <a:off x="2944" y="1575"/>
                  <a:ext cx="0" cy="221"/>
                </a:xfrm>
                <a:prstGeom prst="line">
                  <a:avLst/>
                </a:prstGeom>
                <a:ln w="9525" cap="flat" cmpd="sng">
                  <a:solidFill>
                    <a:schemeClr val="tx1"/>
                  </a:solidFill>
                  <a:prstDash val="solid"/>
                  <a:round/>
                  <a:headEnd type="none" w="med" len="med"/>
                  <a:tailEnd type="none" w="med" len="med"/>
                </a:ln>
              </p:spPr>
            </p:sp>
            <p:sp>
              <p:nvSpPr>
                <p:cNvPr id="114743" name="直接连接符 38"/>
                <p:cNvSpPr/>
                <p:nvPr/>
              </p:nvSpPr>
              <p:spPr>
                <a:xfrm>
                  <a:off x="3167" y="1575"/>
                  <a:ext cx="0" cy="221"/>
                </a:xfrm>
                <a:prstGeom prst="line">
                  <a:avLst/>
                </a:prstGeom>
                <a:ln w="9525" cap="flat" cmpd="sng">
                  <a:solidFill>
                    <a:schemeClr val="tx1"/>
                  </a:solidFill>
                  <a:prstDash val="solid"/>
                  <a:round/>
                  <a:headEnd type="none" w="med" len="med"/>
                  <a:tailEnd type="none" w="med" len="med"/>
                </a:ln>
              </p:spPr>
            </p:sp>
            <p:sp>
              <p:nvSpPr>
                <p:cNvPr id="114744" name="直接连接符 39"/>
                <p:cNvSpPr/>
                <p:nvPr/>
              </p:nvSpPr>
              <p:spPr>
                <a:xfrm>
                  <a:off x="3405" y="1575"/>
                  <a:ext cx="0" cy="221"/>
                </a:xfrm>
                <a:prstGeom prst="line">
                  <a:avLst/>
                </a:prstGeom>
                <a:ln w="9525" cap="flat" cmpd="sng">
                  <a:solidFill>
                    <a:schemeClr val="tx1"/>
                  </a:solidFill>
                  <a:prstDash val="solid"/>
                  <a:round/>
                  <a:headEnd type="none" w="med" len="med"/>
                  <a:tailEnd type="none" w="med" len="med"/>
                </a:ln>
              </p:spPr>
            </p:sp>
            <p:sp>
              <p:nvSpPr>
                <p:cNvPr id="114745" name="直接连接符 40"/>
                <p:cNvSpPr/>
                <p:nvPr/>
              </p:nvSpPr>
              <p:spPr>
                <a:xfrm>
                  <a:off x="3621" y="1575"/>
                  <a:ext cx="0" cy="221"/>
                </a:xfrm>
                <a:prstGeom prst="line">
                  <a:avLst/>
                </a:prstGeom>
                <a:ln w="9525" cap="flat" cmpd="sng">
                  <a:solidFill>
                    <a:schemeClr val="tx1"/>
                  </a:solidFill>
                  <a:prstDash val="solid"/>
                  <a:round/>
                  <a:headEnd type="none" w="med" len="med"/>
                  <a:tailEnd type="none" w="med" len="med"/>
                </a:ln>
              </p:spPr>
            </p:sp>
          </p:grpSp>
          <p:grpSp>
            <p:nvGrpSpPr>
              <p:cNvPr id="114746" name="组合 20"/>
              <p:cNvGrpSpPr/>
              <p:nvPr/>
            </p:nvGrpSpPr>
            <p:grpSpPr>
              <a:xfrm>
                <a:off x="3966" y="1575"/>
                <a:ext cx="1032" cy="221"/>
                <a:chOff x="3966" y="1575"/>
                <a:chExt cx="1032" cy="221"/>
              </a:xfrm>
            </p:grpSpPr>
            <p:sp>
              <p:nvSpPr>
                <p:cNvPr id="114747" name="矩形 31"/>
                <p:cNvSpPr/>
                <p:nvPr/>
              </p:nvSpPr>
              <p:spPr>
                <a:xfrm>
                  <a:off x="3966" y="1575"/>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r>
                    <a:rPr lang="zh-CN" altLang="en-US" dirty="0">
                      <a:latin typeface="Times New Roman" panose="02020603050405020304" pitchFamily="18" charset="0"/>
                    </a:rPr>
                    <a:t>    </a:t>
                  </a:r>
                  <a:r>
                    <a:rPr lang="en-US" altLang="zh-CN" dirty="0">
                      <a:latin typeface="Times New Roman" panose="02020603050405020304" pitchFamily="18" charset="0"/>
                    </a:rPr>
                    <a:t>1   I  1  </a:t>
                  </a:r>
                  <a:r>
                    <a:rPr lang="en-US" altLang="zh-CN" dirty="0">
                      <a:latin typeface="Times New Roman" panose="02020603050405020304" pitchFamily="18" charset="0"/>
                      <a:ea typeface="Arial Unicode MS" panose="020B0604020202020204" pitchFamily="34" charset="-122"/>
                    </a:rPr>
                    <a:t>⋀</a:t>
                  </a:r>
                  <a:endParaRPr lang="en-US" altLang="zh-CN" dirty="0">
                    <a:latin typeface="Times New Roman" panose="02020603050405020304" pitchFamily="18" charset="0"/>
                    <a:ea typeface="Arial Unicode MS" panose="020B0604020202020204" pitchFamily="34" charset="-122"/>
                  </a:endParaRPr>
                </a:p>
              </p:txBody>
            </p:sp>
            <p:sp>
              <p:nvSpPr>
                <p:cNvPr id="114748" name="直接连接符 32"/>
                <p:cNvSpPr/>
                <p:nvPr/>
              </p:nvSpPr>
              <p:spPr>
                <a:xfrm>
                  <a:off x="4144" y="1575"/>
                  <a:ext cx="0" cy="221"/>
                </a:xfrm>
                <a:prstGeom prst="line">
                  <a:avLst/>
                </a:prstGeom>
                <a:ln w="9525" cap="flat" cmpd="sng">
                  <a:solidFill>
                    <a:schemeClr val="tx1"/>
                  </a:solidFill>
                  <a:prstDash val="solid"/>
                  <a:round/>
                  <a:headEnd type="none" w="med" len="med"/>
                  <a:tailEnd type="none" w="med" len="med"/>
                </a:ln>
              </p:spPr>
            </p:sp>
            <p:sp>
              <p:nvSpPr>
                <p:cNvPr id="114749" name="直接连接符 33"/>
                <p:cNvSpPr/>
                <p:nvPr/>
              </p:nvSpPr>
              <p:spPr>
                <a:xfrm>
                  <a:off x="4367" y="1575"/>
                  <a:ext cx="0" cy="221"/>
                </a:xfrm>
                <a:prstGeom prst="line">
                  <a:avLst/>
                </a:prstGeom>
                <a:ln w="9525" cap="flat" cmpd="sng">
                  <a:solidFill>
                    <a:schemeClr val="tx1"/>
                  </a:solidFill>
                  <a:prstDash val="solid"/>
                  <a:round/>
                  <a:headEnd type="none" w="med" len="med"/>
                  <a:tailEnd type="none" w="med" len="med"/>
                </a:ln>
              </p:spPr>
            </p:sp>
            <p:sp>
              <p:nvSpPr>
                <p:cNvPr id="114750" name="直接连接符 34"/>
                <p:cNvSpPr/>
                <p:nvPr/>
              </p:nvSpPr>
              <p:spPr>
                <a:xfrm>
                  <a:off x="4605" y="1575"/>
                  <a:ext cx="0" cy="221"/>
                </a:xfrm>
                <a:prstGeom prst="line">
                  <a:avLst/>
                </a:prstGeom>
                <a:ln w="9525" cap="flat" cmpd="sng">
                  <a:solidFill>
                    <a:schemeClr val="tx1"/>
                  </a:solidFill>
                  <a:prstDash val="solid"/>
                  <a:round/>
                  <a:headEnd type="none" w="med" len="med"/>
                  <a:tailEnd type="none" w="med" len="med"/>
                </a:ln>
              </p:spPr>
            </p:sp>
            <p:sp>
              <p:nvSpPr>
                <p:cNvPr id="114751" name="直接连接符 35"/>
                <p:cNvSpPr/>
                <p:nvPr/>
              </p:nvSpPr>
              <p:spPr>
                <a:xfrm>
                  <a:off x="4821" y="1575"/>
                  <a:ext cx="0" cy="221"/>
                </a:xfrm>
                <a:prstGeom prst="line">
                  <a:avLst/>
                </a:prstGeom>
                <a:ln w="9525" cap="flat" cmpd="sng">
                  <a:solidFill>
                    <a:schemeClr val="tx1"/>
                  </a:solidFill>
                  <a:prstDash val="solid"/>
                  <a:round/>
                  <a:headEnd type="none" w="med" len="med"/>
                  <a:tailEnd type="none" w="med" len="med"/>
                </a:ln>
              </p:spPr>
            </p:sp>
          </p:grpSp>
          <p:sp>
            <p:nvSpPr>
              <p:cNvPr id="114752" name="直接连接符 21"/>
              <p:cNvSpPr/>
              <p:nvPr/>
            </p:nvSpPr>
            <p:spPr>
              <a:xfrm flipH="1">
                <a:off x="3320" y="1305"/>
                <a:ext cx="157" cy="265"/>
              </a:xfrm>
              <a:prstGeom prst="line">
                <a:avLst/>
              </a:prstGeom>
              <a:ln w="19050" cap="flat" cmpd="sng">
                <a:solidFill>
                  <a:schemeClr val="tx1"/>
                </a:solidFill>
                <a:prstDash val="solid"/>
                <a:round/>
                <a:headEnd type="none" w="med" len="med"/>
                <a:tailEnd type="triangle" w="med" len="med"/>
              </a:ln>
            </p:spPr>
          </p:sp>
          <p:sp>
            <p:nvSpPr>
              <p:cNvPr id="114753" name="直接连接符 22"/>
              <p:cNvSpPr/>
              <p:nvPr/>
            </p:nvSpPr>
            <p:spPr>
              <a:xfrm>
                <a:off x="4333" y="1313"/>
                <a:ext cx="157" cy="265"/>
              </a:xfrm>
              <a:prstGeom prst="line">
                <a:avLst/>
              </a:prstGeom>
              <a:ln w="19050" cap="flat" cmpd="sng">
                <a:solidFill>
                  <a:schemeClr val="tx1"/>
                </a:solidFill>
                <a:prstDash val="solid"/>
                <a:round/>
                <a:headEnd type="none" w="med" len="med"/>
                <a:tailEnd type="triangle" w="med" len="med"/>
              </a:ln>
            </p:spPr>
          </p:sp>
          <p:sp>
            <p:nvSpPr>
              <p:cNvPr id="114754" name="直接连接符 23"/>
              <p:cNvSpPr/>
              <p:nvPr/>
            </p:nvSpPr>
            <p:spPr>
              <a:xfrm flipV="1">
                <a:off x="1942" y="955"/>
                <a:ext cx="190" cy="280"/>
              </a:xfrm>
              <a:prstGeom prst="line">
                <a:avLst/>
              </a:prstGeom>
              <a:ln w="19050" cap="flat" cmpd="sng">
                <a:solidFill>
                  <a:schemeClr val="folHlink"/>
                </a:solidFill>
                <a:prstDash val="dash"/>
                <a:round/>
                <a:headEnd type="none" w="med" len="med"/>
                <a:tailEnd type="triangle" w="med" len="med"/>
              </a:ln>
            </p:spPr>
          </p:sp>
          <p:sp>
            <p:nvSpPr>
              <p:cNvPr id="114755" name="直接连接符 24"/>
              <p:cNvSpPr/>
              <p:nvPr/>
            </p:nvSpPr>
            <p:spPr>
              <a:xfrm flipV="1">
                <a:off x="2536" y="518"/>
                <a:ext cx="190" cy="281"/>
              </a:xfrm>
              <a:prstGeom prst="line">
                <a:avLst/>
              </a:prstGeom>
              <a:ln w="19050" cap="flat" cmpd="sng">
                <a:solidFill>
                  <a:schemeClr val="folHlink"/>
                </a:solidFill>
                <a:prstDash val="dash"/>
                <a:round/>
                <a:headEnd type="none" w="med" len="med"/>
                <a:tailEnd type="triangle" w="med" len="med"/>
              </a:ln>
            </p:spPr>
          </p:sp>
          <p:sp>
            <p:nvSpPr>
              <p:cNvPr id="114756" name="直接连接符 25"/>
              <p:cNvSpPr/>
              <p:nvPr/>
            </p:nvSpPr>
            <p:spPr>
              <a:xfrm flipV="1">
                <a:off x="2552" y="1391"/>
                <a:ext cx="190" cy="280"/>
              </a:xfrm>
              <a:prstGeom prst="line">
                <a:avLst/>
              </a:prstGeom>
              <a:ln w="19050" cap="flat" cmpd="sng">
                <a:solidFill>
                  <a:schemeClr val="folHlink"/>
                </a:solidFill>
                <a:prstDash val="dash"/>
                <a:round/>
                <a:headEnd type="none" w="med" len="med"/>
                <a:tailEnd type="triangle" w="med" len="med"/>
              </a:ln>
            </p:spPr>
          </p:sp>
          <p:sp>
            <p:nvSpPr>
              <p:cNvPr id="114757" name="直接连接符 26"/>
              <p:cNvSpPr/>
              <p:nvPr/>
            </p:nvSpPr>
            <p:spPr>
              <a:xfrm flipV="1">
                <a:off x="3146" y="955"/>
                <a:ext cx="190" cy="280"/>
              </a:xfrm>
              <a:prstGeom prst="line">
                <a:avLst/>
              </a:prstGeom>
              <a:ln w="19050" cap="flat" cmpd="sng">
                <a:solidFill>
                  <a:schemeClr val="folHlink"/>
                </a:solidFill>
                <a:prstDash val="dash"/>
                <a:round/>
                <a:headEnd type="none" w="med" len="med"/>
                <a:tailEnd type="triangle" w="med" len="med"/>
              </a:ln>
            </p:spPr>
          </p:sp>
          <p:sp>
            <p:nvSpPr>
              <p:cNvPr id="114758" name="直接连接符 27"/>
              <p:cNvSpPr/>
              <p:nvPr/>
            </p:nvSpPr>
            <p:spPr>
              <a:xfrm flipV="1">
                <a:off x="3668" y="1391"/>
                <a:ext cx="190" cy="280"/>
              </a:xfrm>
              <a:prstGeom prst="line">
                <a:avLst/>
              </a:prstGeom>
              <a:ln w="19050" cap="flat" cmpd="sng">
                <a:solidFill>
                  <a:schemeClr val="folHlink"/>
                </a:solidFill>
                <a:prstDash val="dash"/>
                <a:round/>
                <a:headEnd type="none" w="med" len="med"/>
                <a:tailEnd type="triangle" w="med" len="med"/>
              </a:ln>
            </p:spPr>
          </p:sp>
          <p:sp>
            <p:nvSpPr>
              <p:cNvPr id="114759" name="直接连接符 28"/>
              <p:cNvSpPr/>
              <p:nvPr/>
            </p:nvSpPr>
            <p:spPr>
              <a:xfrm flipH="1" flipV="1">
                <a:off x="3929" y="1391"/>
                <a:ext cx="158" cy="265"/>
              </a:xfrm>
              <a:prstGeom prst="line">
                <a:avLst/>
              </a:prstGeom>
              <a:ln w="19050" cap="flat" cmpd="sng">
                <a:solidFill>
                  <a:schemeClr val="hlink"/>
                </a:solidFill>
                <a:prstDash val="dash"/>
                <a:round/>
                <a:headEnd type="none" w="med" len="med"/>
                <a:tailEnd type="triangle" w="med" len="med"/>
              </a:ln>
            </p:spPr>
          </p:sp>
          <p:sp>
            <p:nvSpPr>
              <p:cNvPr id="114760" name="任意多边形 29"/>
              <p:cNvSpPr/>
              <p:nvPr/>
            </p:nvSpPr>
            <p:spPr>
              <a:xfrm>
                <a:off x="1721" y="518"/>
                <a:ext cx="1108" cy="1122"/>
              </a:xfrm>
              <a:custGeom>
                <a:avLst/>
                <a:gdLst/>
                <a:ahLst/>
                <a:cxnLst>
                  <a:cxn ang="0">
                    <a:pos x="0" y="449"/>
                  </a:cxn>
                  <a:cxn ang="0">
                    <a:pos x="152" y="355"/>
                  </a:cxn>
                  <a:cxn ang="0">
                    <a:pos x="171" y="224"/>
                  </a:cxn>
                  <a:cxn ang="0">
                    <a:pos x="399" y="187"/>
                  </a:cxn>
                  <a:cxn ang="0">
                    <a:pos x="437" y="0"/>
                  </a:cxn>
                </a:cxnLst>
                <a:pathLst>
                  <a:path w="2770" h="2804">
                    <a:moveTo>
                      <a:pt x="0" y="2804"/>
                    </a:moveTo>
                    <a:cubicBezTo>
                      <a:pt x="385" y="2629"/>
                      <a:pt x="771" y="2454"/>
                      <a:pt x="949" y="2220"/>
                    </a:cubicBezTo>
                    <a:cubicBezTo>
                      <a:pt x="1127" y="1986"/>
                      <a:pt x="811" y="1577"/>
                      <a:pt x="1068" y="1402"/>
                    </a:cubicBezTo>
                    <a:cubicBezTo>
                      <a:pt x="1325" y="1227"/>
                      <a:pt x="2216" y="1402"/>
                      <a:pt x="2493" y="1168"/>
                    </a:cubicBezTo>
                    <a:cubicBezTo>
                      <a:pt x="2770" y="934"/>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4761" name="任意多边形 30"/>
              <p:cNvSpPr/>
              <p:nvPr/>
            </p:nvSpPr>
            <p:spPr>
              <a:xfrm>
                <a:off x="2861" y="955"/>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2"/>
                    </a:cubicBezTo>
                    <a:cubicBezTo>
                      <a:pt x="514" y="1343"/>
                      <a:pt x="790" y="1635"/>
                      <a:pt x="949" y="1402"/>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grpSp>
        <p:sp>
          <p:nvSpPr>
            <p:cNvPr id="114762" name="矩形 4"/>
            <p:cNvSpPr/>
            <p:nvPr/>
          </p:nvSpPr>
          <p:spPr>
            <a:xfrm>
              <a:off x="1728" y="1884"/>
              <a:ext cx="1995" cy="227"/>
            </a:xfrm>
            <a:prstGeom prst="rect">
              <a:avLst/>
            </a:prstGeom>
            <a:noFill/>
            <a:ln w="9525">
              <a:noFill/>
            </a:ln>
          </p:spPr>
          <p:txBody>
            <a:bodyPr wrap="none" anchor="ctr" anchorCtr="0"/>
            <a:p>
              <a:r>
                <a:rPr lang="en-US" altLang="zh-CN" sz="2000" b="1" dirty="0">
                  <a:latin typeface="Times New Roman" panose="02020603050405020304" pitchFamily="18" charset="0"/>
                </a:rPr>
                <a:t>(e)   </a:t>
              </a:r>
              <a:r>
                <a:rPr lang="zh-CN" altLang="en-US" sz="2000" b="1" dirty="0">
                  <a:latin typeface="Times New Roman" panose="02020603050405020304" pitchFamily="18" charset="0"/>
                </a:rPr>
                <a:t>中序线索树的链表结构（中序</a:t>
              </a:r>
              <a:r>
                <a:rPr lang="en-US" altLang="zh-CN" b="1" dirty="0">
                  <a:latin typeface="Times New Roman" panose="02020603050405020304" pitchFamily="18" charset="0"/>
                </a:rPr>
                <a:t>DBAGECHFI</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sp>
          <p:nvSpPr>
            <p:cNvPr id="114763" name="矩形 5"/>
            <p:cNvSpPr/>
            <p:nvPr/>
          </p:nvSpPr>
          <p:spPr>
            <a:xfrm>
              <a:off x="1557" y="2205"/>
              <a:ext cx="2380" cy="227"/>
            </a:xfrm>
            <a:prstGeom prst="rect">
              <a:avLst/>
            </a:prstGeom>
            <a:noFill/>
            <a:ln w="9525">
              <a:noFill/>
            </a:ln>
          </p:spPr>
          <p:txBody>
            <a:bodyPr wrap="none" anchor="ctr" anchorCtr="0"/>
            <a:p>
              <a:r>
                <a:rPr lang="zh-CN" altLang="en-US" sz="2000" b="1" dirty="0">
                  <a:latin typeface="Arial" panose="020B0604020202020204" pitchFamily="34" charset="0"/>
                </a:rPr>
                <a:t>图</a:t>
              </a:r>
              <a:r>
                <a:rPr lang="en-US" altLang="zh-CN" sz="2000" b="1" dirty="0">
                  <a:latin typeface="Times New Roman" panose="02020603050405020304" pitchFamily="18" charset="0"/>
                </a:rPr>
                <a:t>6-11   </a:t>
              </a:r>
              <a:r>
                <a:rPr lang="zh-CN" altLang="en-US" sz="2000" b="1" dirty="0">
                  <a:latin typeface="Times New Roman" panose="02020603050405020304" pitchFamily="18" charset="0"/>
                </a:rPr>
                <a:t>线索二叉树及其存储结构</a:t>
              </a:r>
              <a:endParaRPr lang="zh-CN" altLang="en-US" sz="2000" b="1" dirty="0">
                <a:latin typeface="Times New Roman" panose="02020603050405020304" pitchFamily="18" charset="0"/>
              </a:endParaRP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文本框 229377"/>
          <p:cNvSpPr txBox="1">
            <a:spLocks noChangeArrowheads="1"/>
          </p:cNvSpPr>
          <p:nvPr/>
        </p:nvSpPr>
        <p:spPr bwMode="auto">
          <a:xfrm>
            <a:off x="179388" y="404813"/>
            <a:ext cx="8888413" cy="427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35560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0000"/>
              </a:lnSpc>
              <a:spcBef>
                <a:spcPct val="20000"/>
              </a:spcBef>
              <a:spcAft>
                <a:spcPct val="1000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对于后序遍历的线索树中找结点的直接后继比较复杂，可分以下三种情况</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55600" marR="0" lvl="1" indent="0" algn="l" defTabSz="914400" rtl="0" eaLnBrk="1" fontAlgn="base" latinLnBrk="0" hangingPunct="1">
              <a:lnSpc>
                <a:spcPct val="110000"/>
              </a:lnSpc>
              <a:spcBef>
                <a:spcPct val="20000"/>
              </a:spcBef>
              <a:spcAft>
                <a:spcPct val="1000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folHlink"/>
                </a:solidFill>
                <a:effectLst/>
                <a:uLnTx/>
                <a:uFillTx/>
                <a:latin typeface="宋体" panose="02010600030101010101" pitchFamily="2" charset="-122"/>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若</a:t>
            </a:r>
            <a:r>
              <a:rPr kumimoji="0" lang="zh-CN" altLang="en-US" sz="2800" b="1" i="0" u="none" strike="noStrike" kern="1200" cap="none" spc="0" normalizeH="0" baseline="0" noProof="0" dirty="0" smtClean="0">
                <a:ln>
                  <a:noFill/>
                </a:ln>
                <a:solidFill>
                  <a:schemeClr val="folHlink"/>
                </a:solidFill>
                <a:effectLst/>
                <a:uLnTx/>
                <a:uFillTx/>
                <a:latin typeface="宋体" panose="02010600030101010101" pitchFamily="2" charset="-122"/>
                <a:ea typeface="宋体" panose="02010600030101010101" pitchFamily="2" charset="-122"/>
                <a:cs typeface="+mn-cs"/>
              </a:rPr>
              <a:t>结点是二叉树的</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根结点</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：其</a:t>
            </a:r>
            <a:r>
              <a:rPr kumimoji="0" lang="zh-CN" altLang="en-US"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直接后继为空</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55600" marR="0" lvl="1" indent="0" algn="l" defTabSz="914400" rtl="0" eaLnBrk="1" fontAlgn="base" latinLnBrk="0" hangingPunct="1">
              <a:lnSpc>
                <a:spcPct val="110000"/>
              </a:lnSpc>
              <a:spcBef>
                <a:spcPct val="20000"/>
              </a:spcBef>
              <a:spcAft>
                <a:spcPct val="1000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folHlink"/>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若</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结点是其双亲的右孩子</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(E)</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或左孩子且其双亲没有右子树</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(F)</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直接后继为其</a:t>
            </a:r>
            <a:r>
              <a:rPr kumimoji="0" lang="zh-CN" altLang="en-US" sz="2800" b="1" i="0" u="sng"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双</a:t>
            </a:r>
            <a:r>
              <a:rPr kumimoji="0" lang="zh-CN" altLang="en-US" sz="2800" b="1" i="0" u="sng"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亲；</a:t>
            </a:r>
            <a:endParaRPr kumimoji="0" lang="zh-CN" altLang="en-US" sz="2800" b="1" i="0" u="sng"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55600" marR="0" lvl="1" indent="0" algn="l" defTabSz="914400" rtl="0" eaLnBrk="1" fontAlgn="base" latinLnBrk="0" hangingPunct="1">
              <a:lnSpc>
                <a:spcPct val="110000"/>
              </a:lnSpc>
              <a:spcBef>
                <a:spcPct val="20000"/>
              </a:spcBef>
              <a:spcAft>
                <a:spcPct val="10000"/>
              </a:spcAft>
              <a:buClrTx/>
              <a:buSzTx/>
              <a:buFont typeface="Arial" panose="020B0604020202020204" pitchFamily="34" charset="0"/>
              <a:buNone/>
              <a:defRPr/>
            </a:pPr>
            <a:r>
              <a:rPr kumimoji="0" lang="zh-CN" altLang="en-US" sz="2800" b="1" i="0" u="none" strike="noStrike" kern="1200" cap="none" spc="0" normalizeH="0" baseline="0" noProof="0" dirty="0" smtClean="0">
                <a:ln>
                  <a:noFill/>
                </a:ln>
                <a:solidFill>
                  <a:schemeClr val="folHlink"/>
                </a:solidFill>
                <a:effectLst/>
                <a:uLnTx/>
                <a:uFillTx/>
                <a:latin typeface="宋体" panose="02010600030101010101" pitchFamily="2" charset="-122"/>
                <a:ea typeface="Arial Unicode MS" panose="020B0604020202020204" pitchFamily="34" charset="-122"/>
                <a:cs typeface="Arial Unicode MS" panose="020B0604020202020204" pitchFamily="34" charset="-122"/>
              </a:rPr>
              <a:t> </a:t>
            </a:r>
            <a:r>
              <a:rPr kumimoji="0" lang="zh-CN" altLang="en-US" sz="2800" b="1" i="0" u="none" strike="noStrike" kern="1200" cap="none" spc="0" normalizeH="0" baseline="0" noProof="0" dirty="0" smtClean="0">
                <a:ln>
                  <a:noFill/>
                </a:ln>
                <a:solidFill>
                  <a:schemeClr val="folHlink"/>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若结点是其</a:t>
            </a:r>
            <a:r>
              <a:rPr lang="zh-CN" altLang="en-US" sz="2800" b="1"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sym typeface="+mn-ea"/>
              </a:rPr>
              <a:t>双亲</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的左孩子且其</a:t>
            </a:r>
            <a:r>
              <a:rPr lang="zh-CN" altLang="en-US" sz="2800" b="1"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sym typeface="+mn-ea"/>
              </a:rPr>
              <a:t>双亲</a:t>
            </a:r>
            <a:r>
              <a:rPr kumimoji="0" lang="zh-CN" altLang="en-US"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有右子树(D)</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：直接后继是对其</a:t>
            </a:r>
            <a:r>
              <a:rPr lang="zh-CN" altLang="en-US" sz="2800" b="1" u="sng" noProof="0" dirty="0" smtClean="0">
                <a:ln>
                  <a:noFill/>
                </a:ln>
                <a:effectLst/>
                <a:uLnTx/>
                <a:uFillTx/>
                <a:latin typeface="宋体" panose="02010600030101010101" pitchFamily="2" charset="-122"/>
                <a:sym typeface="+mn-ea"/>
              </a:rPr>
              <a:t>双亲</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的右子树按后序遍历的第一个结点</a:t>
            </a:r>
            <a:r>
              <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nvGrpSpPr>
          <p:cNvPr id="2" name="Group 28"/>
          <p:cNvGrpSpPr/>
          <p:nvPr/>
        </p:nvGrpSpPr>
        <p:grpSpPr>
          <a:xfrm>
            <a:off x="3851275" y="4060825"/>
            <a:ext cx="1927225" cy="2332038"/>
            <a:chOff x="791" y="1344"/>
            <a:chExt cx="1214" cy="1469"/>
          </a:xfrm>
        </p:grpSpPr>
        <p:sp>
          <p:nvSpPr>
            <p:cNvPr id="115715" name="Oval 7"/>
            <p:cNvSpPr/>
            <p:nvPr/>
          </p:nvSpPr>
          <p:spPr>
            <a:xfrm>
              <a:off x="1369" y="1346"/>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16" name="Oval 13"/>
            <p:cNvSpPr/>
            <p:nvPr/>
          </p:nvSpPr>
          <p:spPr>
            <a:xfrm>
              <a:off x="1656" y="2488"/>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17" name="Oval 21"/>
            <p:cNvSpPr/>
            <p:nvPr/>
          </p:nvSpPr>
          <p:spPr>
            <a:xfrm>
              <a:off x="1369" y="2487"/>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18" name="Oval 24"/>
            <p:cNvSpPr/>
            <p:nvPr/>
          </p:nvSpPr>
          <p:spPr>
            <a:xfrm>
              <a:off x="791" y="2473"/>
              <a:ext cx="289" cy="263"/>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19" name="Oval 27"/>
            <p:cNvSpPr/>
            <p:nvPr/>
          </p:nvSpPr>
          <p:spPr>
            <a:xfrm>
              <a:off x="1080" y="1903"/>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20" name="Oval 10"/>
            <p:cNvSpPr/>
            <p:nvPr/>
          </p:nvSpPr>
          <p:spPr>
            <a:xfrm>
              <a:off x="1716" y="1917"/>
              <a:ext cx="289" cy="262"/>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15721" name="Text Box 6"/>
            <p:cNvSpPr txBox="1"/>
            <p:nvPr/>
          </p:nvSpPr>
          <p:spPr>
            <a:xfrm>
              <a:off x="1398" y="1344"/>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15722" name="Text Box 9"/>
            <p:cNvSpPr txBox="1"/>
            <p:nvPr/>
          </p:nvSpPr>
          <p:spPr>
            <a:xfrm>
              <a:off x="1745" y="1915"/>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15723" name="Text Box 12"/>
            <p:cNvSpPr txBox="1"/>
            <p:nvPr/>
          </p:nvSpPr>
          <p:spPr>
            <a:xfrm>
              <a:off x="1637" y="2507"/>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15724" name="Freeform 14"/>
            <p:cNvSpPr/>
            <p:nvPr/>
          </p:nvSpPr>
          <p:spPr>
            <a:xfrm>
              <a:off x="1600" y="1589"/>
              <a:ext cx="217" cy="337"/>
            </a:xfrm>
            <a:custGeom>
              <a:avLst/>
              <a:gdLst/>
              <a:ahLst/>
              <a:cxnLst>
                <a:cxn ang="0">
                  <a:pos x="0" y="0"/>
                </a:cxn>
                <a:cxn ang="0">
                  <a:pos x="209" y="315"/>
                </a:cxn>
              </a:cxnLst>
              <a:pathLst>
                <a:path w="225" h="360">
                  <a:moveTo>
                    <a:pt x="0" y="0"/>
                  </a:moveTo>
                  <a:lnTo>
                    <a:pt x="225" y="36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15725" name="Freeform 16"/>
            <p:cNvSpPr/>
            <p:nvPr/>
          </p:nvSpPr>
          <p:spPr>
            <a:xfrm>
              <a:off x="1268" y="1589"/>
              <a:ext cx="202" cy="295"/>
            </a:xfrm>
            <a:custGeom>
              <a:avLst/>
              <a:gdLst/>
              <a:ahLst/>
              <a:cxnLst>
                <a:cxn ang="0">
                  <a:pos x="194" y="0"/>
                </a:cxn>
                <a:cxn ang="0">
                  <a:pos x="0" y="276"/>
                </a:cxn>
              </a:cxnLst>
              <a:pathLst>
                <a:path w="210" h="315">
                  <a:moveTo>
                    <a:pt x="210" y="0"/>
                  </a:moveTo>
                  <a:lnTo>
                    <a:pt x="0" y="31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15726" name="Freeform 17"/>
            <p:cNvSpPr/>
            <p:nvPr/>
          </p:nvSpPr>
          <p:spPr>
            <a:xfrm>
              <a:off x="1297" y="2137"/>
              <a:ext cx="202" cy="365"/>
            </a:xfrm>
            <a:custGeom>
              <a:avLst/>
              <a:gdLst/>
              <a:ahLst/>
              <a:cxnLst>
                <a:cxn ang="0">
                  <a:pos x="0" y="0"/>
                </a:cxn>
                <a:cxn ang="0">
                  <a:pos x="194" y="342"/>
                </a:cxn>
              </a:cxnLst>
              <a:pathLst>
                <a:path w="210" h="390">
                  <a:moveTo>
                    <a:pt x="0" y="0"/>
                  </a:moveTo>
                  <a:lnTo>
                    <a:pt x="210" y="39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15727" name="Freeform 18"/>
            <p:cNvSpPr/>
            <p:nvPr/>
          </p:nvSpPr>
          <p:spPr>
            <a:xfrm>
              <a:off x="950" y="2151"/>
              <a:ext cx="202" cy="309"/>
            </a:xfrm>
            <a:custGeom>
              <a:avLst/>
              <a:gdLst/>
              <a:ahLst/>
              <a:cxnLst>
                <a:cxn ang="0">
                  <a:pos x="194" y="0"/>
                </a:cxn>
                <a:cxn ang="0">
                  <a:pos x="0" y="289"/>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15728" name="Text Box 20"/>
            <p:cNvSpPr txBox="1"/>
            <p:nvPr/>
          </p:nvSpPr>
          <p:spPr>
            <a:xfrm>
              <a:off x="1398" y="2485"/>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15729" name="Text Box 23"/>
            <p:cNvSpPr txBox="1"/>
            <p:nvPr/>
          </p:nvSpPr>
          <p:spPr>
            <a:xfrm>
              <a:off x="820" y="2471"/>
              <a:ext cx="242" cy="30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15730" name="Text Box 26"/>
            <p:cNvSpPr txBox="1"/>
            <p:nvPr/>
          </p:nvSpPr>
          <p:spPr>
            <a:xfrm>
              <a:off x="1109" y="1901"/>
              <a:ext cx="242" cy="30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grpSp>
      <p:sp>
        <p:nvSpPr>
          <p:cNvPr id="115731" name="Freeform 18"/>
          <p:cNvSpPr/>
          <p:nvPr/>
        </p:nvSpPr>
        <p:spPr>
          <a:xfrm>
            <a:off x="5383213" y="5373688"/>
            <a:ext cx="219075" cy="517525"/>
          </a:xfrm>
          <a:custGeom>
            <a:avLst/>
            <a:gdLst/>
            <a:ahLst/>
            <a:cxnLst>
              <a:cxn ang="0">
                <a:pos x="227882858" y="0"/>
              </a:cxn>
              <a:cxn ang="0">
                <a:pos x="0" y="811614070"/>
              </a:cxn>
            </a:cxnLst>
            <a:pathLst>
              <a:path w="210" h="330">
                <a:moveTo>
                  <a:pt x="210" y="0"/>
                </a:moveTo>
                <a:lnTo>
                  <a:pt x="0" y="330"/>
                </a:lnTo>
              </a:path>
            </a:pathLst>
          </a:custGeom>
          <a:noFill/>
          <a:ln w="9525" cap="flat" cmpd="sng">
            <a:solidFill>
              <a:srgbClr val="000000"/>
            </a:solidFill>
            <a:prstDash val="solid"/>
            <a:round/>
            <a:headEnd type="none" w="med" len="med"/>
            <a:tailEnd type="none" w="med" len="med"/>
          </a:ln>
        </p:spPr>
        <p:txBody>
          <a:bodyPr/>
          <a:p>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6737" name="组合 232449"/>
          <p:cNvGrpSpPr/>
          <p:nvPr/>
        </p:nvGrpSpPr>
        <p:grpSpPr>
          <a:xfrm>
            <a:off x="749300" y="66675"/>
            <a:ext cx="7594600" cy="6618288"/>
            <a:chOff x="472" y="42"/>
            <a:chExt cx="4784" cy="4169"/>
          </a:xfrm>
        </p:grpSpPr>
        <p:grpSp>
          <p:nvGrpSpPr>
            <p:cNvPr id="116738" name="组合 232450"/>
            <p:cNvGrpSpPr/>
            <p:nvPr/>
          </p:nvGrpSpPr>
          <p:grpSpPr>
            <a:xfrm>
              <a:off x="472" y="42"/>
              <a:ext cx="4784" cy="1830"/>
              <a:chOff x="472" y="42"/>
              <a:chExt cx="4784" cy="1830"/>
            </a:xfrm>
          </p:grpSpPr>
          <p:sp>
            <p:nvSpPr>
              <p:cNvPr id="116739" name="矩形 232451"/>
              <p:cNvSpPr/>
              <p:nvPr/>
            </p:nvSpPr>
            <p:spPr>
              <a:xfrm>
                <a:off x="771" y="1608"/>
                <a:ext cx="861" cy="227"/>
              </a:xfrm>
              <a:prstGeom prst="rect">
                <a:avLst/>
              </a:prstGeom>
              <a:noFill/>
              <a:ln w="9525">
                <a:noFill/>
              </a:ln>
            </p:spPr>
            <p:txBody>
              <a:bodyPr wrap="none" anchor="ctr" anchorCtr="0"/>
              <a:p>
                <a:pPr marL="457200" indent="-457200">
                  <a:buSzPct val="100000"/>
                  <a:buFont typeface="Arial" panose="020B0604020202020204" pitchFamily="34" charset="0"/>
                </a:pPr>
                <a:r>
                  <a:rPr lang="en-US" altLang="zh-CN" sz="2000" b="1" dirty="0">
                    <a:latin typeface="Times New Roman" panose="02020603050405020304" pitchFamily="18" charset="0"/>
                  </a:rPr>
                  <a:t>(a)   </a:t>
                </a:r>
                <a:r>
                  <a:rPr lang="zh-CN" altLang="en-US" sz="2000" b="1" dirty="0">
                    <a:latin typeface="Times New Roman" panose="02020603050405020304" pitchFamily="18" charset="0"/>
                  </a:rPr>
                  <a:t>二叉树</a:t>
                </a:r>
                <a:endParaRPr lang="zh-CN" altLang="en-US" sz="2000" b="1" dirty="0">
                  <a:latin typeface="Times New Roman" panose="02020603050405020304" pitchFamily="18" charset="0"/>
                </a:endParaRPr>
              </a:p>
            </p:txBody>
          </p:sp>
          <p:sp>
            <p:nvSpPr>
              <p:cNvPr id="116740" name="矩形 232452"/>
              <p:cNvSpPr/>
              <p:nvPr/>
            </p:nvSpPr>
            <p:spPr>
              <a:xfrm>
                <a:off x="3192" y="1645"/>
                <a:ext cx="2040" cy="227"/>
              </a:xfrm>
              <a:prstGeom prst="rect">
                <a:avLst/>
              </a:prstGeom>
              <a:noFill/>
              <a:ln w="9525">
                <a:noFill/>
              </a:ln>
            </p:spPr>
            <p:txBody>
              <a:bodyPr wrap="none" anchor="ctr" anchorCtr="0"/>
              <a:p>
                <a:pPr marL="457200" indent="-457200">
                  <a:buSzPct val="100000"/>
                  <a:buFont typeface="Arial" panose="020B0604020202020204" pitchFamily="34" charset="0"/>
                </a:pPr>
                <a:r>
                  <a:rPr lang="en-US" altLang="zh-CN" sz="2000" b="1" dirty="0">
                    <a:latin typeface="Times New Roman" panose="02020603050405020304" pitchFamily="18" charset="0"/>
                  </a:rPr>
                  <a:t>(b)   </a:t>
                </a:r>
                <a:r>
                  <a:rPr lang="zh-CN" altLang="en-US" sz="2000" b="1" dirty="0">
                    <a:latin typeface="Times New Roman" panose="02020603050405020304" pitchFamily="18" charset="0"/>
                  </a:rPr>
                  <a:t>中序线索树的逻辑形式</a:t>
                </a:r>
                <a:endParaRPr lang="zh-CN" altLang="en-US" sz="2000" b="1" dirty="0">
                  <a:latin typeface="Times New Roman" panose="02020603050405020304" pitchFamily="18" charset="0"/>
                </a:endParaRPr>
              </a:p>
            </p:txBody>
          </p:sp>
          <p:grpSp>
            <p:nvGrpSpPr>
              <p:cNvPr id="116741" name="组合 232453"/>
              <p:cNvGrpSpPr/>
              <p:nvPr/>
            </p:nvGrpSpPr>
            <p:grpSpPr>
              <a:xfrm>
                <a:off x="2976" y="61"/>
                <a:ext cx="2280" cy="1542"/>
                <a:chOff x="2976" y="61"/>
                <a:chExt cx="2280" cy="1542"/>
              </a:xfrm>
            </p:grpSpPr>
            <p:grpSp>
              <p:nvGrpSpPr>
                <p:cNvPr id="116742" name="组合 232454"/>
                <p:cNvGrpSpPr/>
                <p:nvPr/>
              </p:nvGrpSpPr>
              <p:grpSpPr>
                <a:xfrm>
                  <a:off x="3408" y="61"/>
                  <a:ext cx="1496" cy="1542"/>
                  <a:chOff x="3408" y="61"/>
                  <a:chExt cx="1496" cy="1542"/>
                </a:xfrm>
              </p:grpSpPr>
              <p:sp>
                <p:nvSpPr>
                  <p:cNvPr id="116743" name="椭圆 232455"/>
                  <p:cNvSpPr/>
                  <p:nvPr/>
                </p:nvSpPr>
                <p:spPr>
                  <a:xfrm>
                    <a:off x="3887" y="61"/>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6744" name="椭圆 232456"/>
                  <p:cNvSpPr/>
                  <p:nvPr/>
                </p:nvSpPr>
                <p:spPr>
                  <a:xfrm>
                    <a:off x="4402" y="940"/>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6745" name="椭圆 232457"/>
                  <p:cNvSpPr/>
                  <p:nvPr/>
                </p:nvSpPr>
                <p:spPr>
                  <a:xfrm>
                    <a:off x="4159" y="137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6746" name="椭圆 232458"/>
                  <p:cNvSpPr/>
                  <p:nvPr/>
                </p:nvSpPr>
                <p:spPr>
                  <a:xfrm>
                    <a:off x="4646" y="1374"/>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6747" name="直接连接符 232459"/>
                  <p:cNvSpPr/>
                  <p:nvPr/>
                </p:nvSpPr>
                <p:spPr>
                  <a:xfrm flipH="1">
                    <a:off x="4297" y="1132"/>
                    <a:ext cx="152" cy="243"/>
                  </a:xfrm>
                  <a:prstGeom prst="line">
                    <a:avLst/>
                  </a:prstGeom>
                  <a:ln w="9525" cap="flat" cmpd="sng">
                    <a:solidFill>
                      <a:schemeClr val="tx1"/>
                    </a:solidFill>
                    <a:prstDash val="solid"/>
                    <a:round/>
                    <a:headEnd type="none" w="med" len="med"/>
                    <a:tailEnd type="none" w="med" len="med"/>
                  </a:ln>
                </p:spPr>
              </p:sp>
              <p:sp>
                <p:nvSpPr>
                  <p:cNvPr id="116748" name="椭圆 232460"/>
                  <p:cNvSpPr/>
                  <p:nvPr/>
                </p:nvSpPr>
                <p:spPr>
                  <a:xfrm>
                    <a:off x="3931" y="947"/>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6749" name="椭圆 232461"/>
                  <p:cNvSpPr/>
                  <p:nvPr/>
                </p:nvSpPr>
                <p:spPr>
                  <a:xfrm>
                    <a:off x="3688" y="1381"/>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6750" name="椭圆 232462"/>
                  <p:cNvSpPr/>
                  <p:nvPr/>
                </p:nvSpPr>
                <p:spPr>
                  <a:xfrm>
                    <a:off x="3651" y="50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6751" name="椭圆 232463"/>
                  <p:cNvSpPr/>
                  <p:nvPr/>
                </p:nvSpPr>
                <p:spPr>
                  <a:xfrm>
                    <a:off x="3408" y="94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6752" name="椭圆 232464"/>
                  <p:cNvSpPr/>
                  <p:nvPr/>
                </p:nvSpPr>
                <p:spPr>
                  <a:xfrm>
                    <a:off x="4162" y="498"/>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6753" name="直接连接符 232465"/>
                  <p:cNvSpPr/>
                  <p:nvPr/>
                </p:nvSpPr>
                <p:spPr>
                  <a:xfrm>
                    <a:off x="4367" y="705"/>
                    <a:ext cx="151" cy="242"/>
                  </a:xfrm>
                  <a:prstGeom prst="line">
                    <a:avLst/>
                  </a:prstGeom>
                  <a:ln w="9525" cap="flat" cmpd="sng">
                    <a:solidFill>
                      <a:schemeClr val="tx1"/>
                    </a:solidFill>
                    <a:prstDash val="solid"/>
                    <a:round/>
                    <a:headEnd type="none" w="med" len="med"/>
                    <a:tailEnd type="none" w="med" len="med"/>
                  </a:ln>
                </p:spPr>
              </p:sp>
              <p:sp>
                <p:nvSpPr>
                  <p:cNvPr id="116754" name="直接连接符 232466"/>
                  <p:cNvSpPr/>
                  <p:nvPr/>
                </p:nvSpPr>
                <p:spPr>
                  <a:xfrm flipH="1">
                    <a:off x="3833" y="1146"/>
                    <a:ext cx="150" cy="243"/>
                  </a:xfrm>
                  <a:prstGeom prst="line">
                    <a:avLst/>
                  </a:prstGeom>
                  <a:ln w="9525" cap="flat" cmpd="sng">
                    <a:solidFill>
                      <a:schemeClr val="tx1"/>
                    </a:solidFill>
                    <a:prstDash val="solid"/>
                    <a:round/>
                    <a:headEnd type="none" w="med" len="med"/>
                    <a:tailEnd type="none" w="med" len="med"/>
                  </a:ln>
                </p:spPr>
              </p:sp>
              <p:sp>
                <p:nvSpPr>
                  <p:cNvPr id="116755" name="直接连接符 232467"/>
                  <p:cNvSpPr/>
                  <p:nvPr/>
                </p:nvSpPr>
                <p:spPr>
                  <a:xfrm flipH="1">
                    <a:off x="4084" y="705"/>
                    <a:ext cx="151" cy="242"/>
                  </a:xfrm>
                  <a:prstGeom prst="line">
                    <a:avLst/>
                  </a:prstGeom>
                  <a:ln w="9525" cap="flat" cmpd="sng">
                    <a:solidFill>
                      <a:schemeClr val="tx1"/>
                    </a:solidFill>
                    <a:prstDash val="solid"/>
                    <a:round/>
                    <a:headEnd type="none" w="med" len="med"/>
                    <a:tailEnd type="none" w="med" len="med"/>
                  </a:ln>
                </p:spPr>
              </p:sp>
              <p:sp>
                <p:nvSpPr>
                  <p:cNvPr id="116756" name="直接连接符 232468"/>
                  <p:cNvSpPr/>
                  <p:nvPr/>
                </p:nvSpPr>
                <p:spPr>
                  <a:xfrm flipH="1">
                    <a:off x="3569" y="711"/>
                    <a:ext cx="150" cy="243"/>
                  </a:xfrm>
                  <a:prstGeom prst="line">
                    <a:avLst/>
                  </a:prstGeom>
                  <a:ln w="9525" cap="flat" cmpd="sng">
                    <a:solidFill>
                      <a:schemeClr val="tx1"/>
                    </a:solidFill>
                    <a:prstDash val="solid"/>
                    <a:round/>
                    <a:headEnd type="none" w="med" len="med"/>
                    <a:tailEnd type="none" w="med" len="med"/>
                  </a:ln>
                </p:spPr>
              </p:sp>
              <p:sp>
                <p:nvSpPr>
                  <p:cNvPr id="116757" name="直接连接符 232469"/>
                  <p:cNvSpPr/>
                  <p:nvPr/>
                </p:nvSpPr>
                <p:spPr>
                  <a:xfrm flipH="1">
                    <a:off x="3804" y="269"/>
                    <a:ext cx="151" cy="242"/>
                  </a:xfrm>
                  <a:prstGeom prst="line">
                    <a:avLst/>
                  </a:prstGeom>
                  <a:ln w="9525" cap="flat" cmpd="sng">
                    <a:solidFill>
                      <a:schemeClr val="tx1"/>
                    </a:solidFill>
                    <a:prstDash val="solid"/>
                    <a:round/>
                    <a:headEnd type="none" w="med" len="med"/>
                    <a:tailEnd type="none" w="med" len="med"/>
                  </a:ln>
                </p:spPr>
              </p:sp>
              <p:sp>
                <p:nvSpPr>
                  <p:cNvPr id="116758" name="直接连接符 232470"/>
                  <p:cNvSpPr/>
                  <p:nvPr/>
                </p:nvSpPr>
                <p:spPr>
                  <a:xfrm>
                    <a:off x="4600" y="1140"/>
                    <a:ext cx="151" cy="242"/>
                  </a:xfrm>
                  <a:prstGeom prst="line">
                    <a:avLst/>
                  </a:prstGeom>
                  <a:ln w="9525" cap="flat" cmpd="sng">
                    <a:solidFill>
                      <a:schemeClr val="tx1"/>
                    </a:solidFill>
                    <a:prstDash val="solid"/>
                    <a:round/>
                    <a:headEnd type="none" w="med" len="med"/>
                    <a:tailEnd type="none" w="med" len="med"/>
                  </a:ln>
                </p:spPr>
              </p:sp>
              <p:sp>
                <p:nvSpPr>
                  <p:cNvPr id="116759" name="直接连接符 232471"/>
                  <p:cNvSpPr/>
                  <p:nvPr/>
                </p:nvSpPr>
                <p:spPr>
                  <a:xfrm>
                    <a:off x="4092" y="262"/>
                    <a:ext cx="151" cy="243"/>
                  </a:xfrm>
                  <a:prstGeom prst="line">
                    <a:avLst/>
                  </a:prstGeom>
                  <a:ln w="9525" cap="flat" cmpd="sng">
                    <a:solidFill>
                      <a:schemeClr val="tx1"/>
                    </a:solidFill>
                    <a:prstDash val="solid"/>
                    <a:round/>
                    <a:headEnd type="none" w="med" len="med"/>
                    <a:tailEnd type="none" w="med" len="med"/>
                  </a:ln>
                </p:spPr>
              </p:sp>
            </p:grpSp>
            <p:sp>
              <p:nvSpPr>
                <p:cNvPr id="116760" name="任意多边形 232472"/>
                <p:cNvSpPr/>
                <p:nvPr/>
              </p:nvSpPr>
              <p:spPr>
                <a:xfrm>
                  <a:off x="3568" y="213"/>
                  <a:ext cx="328" cy="336"/>
                </a:xfrm>
                <a:custGeom>
                  <a:avLst/>
                  <a:gdLst/>
                  <a:ahLst/>
                  <a:cxnLst>
                    <a:cxn ang="0">
                      <a:pos x="35" y="135"/>
                    </a:cxn>
                    <a:cxn ang="0">
                      <a:pos x="16" y="96"/>
                    </a:cxn>
                    <a:cxn ang="0">
                      <a:pos x="131" y="0"/>
                    </a:cxn>
                  </a:cxnLst>
                  <a:pathLst>
                    <a:path w="820" h="839">
                      <a:moveTo>
                        <a:pt x="219" y="840"/>
                      </a:moveTo>
                      <a:cubicBezTo>
                        <a:pt x="109" y="789"/>
                        <a:pt x="0" y="739"/>
                        <a:pt x="99" y="600"/>
                      </a:cubicBezTo>
                      <a:cubicBezTo>
                        <a:pt x="200" y="459"/>
                        <a:pt x="699" y="99"/>
                        <a:pt x="819" y="0"/>
                      </a:cubicBezTo>
                    </a:path>
                  </a:pathLst>
                </a:custGeom>
                <a:noFill/>
                <a:ln w="19050" cap="flat" cmpd="sng">
                  <a:solidFill>
                    <a:schemeClr val="folHlink"/>
                  </a:solidFill>
                  <a:prstDash val="dashDot"/>
                  <a:round/>
                  <a:headEnd type="none" w="med" len="med"/>
                  <a:tailEnd type="triangle" w="med" len="med"/>
                </a:ln>
              </p:spPr>
              <p:txBody>
                <a:bodyPr/>
                <a:p>
                  <a:endParaRPr lang="zh-CN" altLang="en-US"/>
                </a:p>
              </p:txBody>
            </p:sp>
            <p:sp>
              <p:nvSpPr>
                <p:cNvPr id="116761" name="任意多边形 232473"/>
                <p:cNvSpPr/>
                <p:nvPr/>
              </p:nvSpPr>
              <p:spPr>
                <a:xfrm>
                  <a:off x="3648" y="733"/>
                  <a:ext cx="136" cy="317"/>
                </a:xfrm>
                <a:custGeom>
                  <a:avLst/>
                  <a:gdLst/>
                  <a:ahLst/>
                  <a:cxnLst>
                    <a:cxn ang="0">
                      <a:pos x="0" y="109"/>
                    </a:cxn>
                    <a:cxn ang="0">
                      <a:pos x="47" y="109"/>
                    </a:cxn>
                    <a:cxn ang="0">
                      <a:pos x="47" y="0"/>
                    </a:cxn>
                  </a:cxnLst>
                  <a:pathLst>
                    <a:path w="339" h="792">
                      <a:moveTo>
                        <a:pt x="0" y="679"/>
                      </a:moveTo>
                      <a:cubicBezTo>
                        <a:pt x="121" y="735"/>
                        <a:pt x="242" y="792"/>
                        <a:pt x="291" y="679"/>
                      </a:cubicBezTo>
                      <a:cubicBezTo>
                        <a:pt x="339" y="566"/>
                        <a:pt x="291" y="113"/>
                        <a:pt x="291"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762" name="任意多边形 232474"/>
                <p:cNvSpPr/>
                <p:nvPr/>
              </p:nvSpPr>
              <p:spPr>
                <a:xfrm>
                  <a:off x="3544" y="285"/>
                  <a:ext cx="560" cy="1168"/>
                </a:xfrm>
                <a:custGeom>
                  <a:avLst/>
                  <a:gdLst/>
                  <a:ahLst/>
                  <a:cxnLst>
                    <a:cxn ang="0">
                      <a:pos x="61" y="461"/>
                    </a:cxn>
                    <a:cxn ang="0">
                      <a:pos x="22" y="423"/>
                    </a:cxn>
                    <a:cxn ang="0">
                      <a:pos x="195" y="192"/>
                    </a:cxn>
                    <a:cxn ang="0">
                      <a:pos x="195" y="0"/>
                    </a:cxn>
                  </a:cxnLst>
                  <a:pathLst>
                    <a:path w="1400" h="2919">
                      <a:moveTo>
                        <a:pt x="380" y="2880"/>
                      </a:moveTo>
                      <a:cubicBezTo>
                        <a:pt x="190" y="2899"/>
                        <a:pt x="0" y="2919"/>
                        <a:pt x="140" y="2640"/>
                      </a:cubicBezTo>
                      <a:cubicBezTo>
                        <a:pt x="279" y="2359"/>
                        <a:pt x="1039" y="1640"/>
                        <a:pt x="1220" y="1200"/>
                      </a:cubicBezTo>
                      <a:cubicBezTo>
                        <a:pt x="1400" y="760"/>
                        <a:pt x="1220" y="200"/>
                        <a:pt x="122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763" name="任意多边形 232475"/>
                <p:cNvSpPr/>
                <p:nvPr/>
              </p:nvSpPr>
              <p:spPr>
                <a:xfrm>
                  <a:off x="3944" y="1173"/>
                  <a:ext cx="136" cy="317"/>
                </a:xfrm>
                <a:custGeom>
                  <a:avLst/>
                  <a:gdLst/>
                  <a:ahLst/>
                  <a:cxnLst>
                    <a:cxn ang="0">
                      <a:pos x="0" y="124"/>
                    </a:cxn>
                    <a:cxn ang="0">
                      <a:pos x="36" y="106"/>
                    </a:cxn>
                    <a:cxn ang="0">
                      <a:pos x="54" y="0"/>
                    </a:cxn>
                  </a:cxnLst>
                  <a:pathLst>
                    <a:path w="340" h="792">
                      <a:moveTo>
                        <a:pt x="0" y="774"/>
                      </a:moveTo>
                      <a:cubicBezTo>
                        <a:pt x="84" y="783"/>
                        <a:pt x="169" y="792"/>
                        <a:pt x="226" y="663"/>
                      </a:cubicBezTo>
                      <a:cubicBezTo>
                        <a:pt x="283" y="534"/>
                        <a:pt x="321" y="110"/>
                        <a:pt x="34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764" name="任意多边形 232476"/>
                <p:cNvSpPr/>
                <p:nvPr/>
              </p:nvSpPr>
              <p:spPr>
                <a:xfrm>
                  <a:off x="4184" y="725"/>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765" name="任意多边形 232477"/>
                <p:cNvSpPr/>
                <p:nvPr/>
              </p:nvSpPr>
              <p:spPr>
                <a:xfrm>
                  <a:off x="4168" y="733"/>
                  <a:ext cx="192" cy="672"/>
                </a:xfrm>
                <a:custGeom>
                  <a:avLst/>
                  <a:gdLst/>
                  <a:ahLst/>
                  <a:cxnLst>
                    <a:cxn ang="0">
                      <a:pos x="10" y="269"/>
                    </a:cxn>
                    <a:cxn ang="0">
                      <a:pos x="10" y="211"/>
                    </a:cxn>
                    <a:cxn ang="0">
                      <a:pos x="67" y="115"/>
                    </a:cxn>
                    <a:cxn ang="0">
                      <a:pos x="67" y="0"/>
                    </a:cxn>
                  </a:cxnLst>
                  <a:pathLst>
                    <a:path w="479" h="1679">
                      <a:moveTo>
                        <a:pt x="60" y="1679"/>
                      </a:moveTo>
                      <a:cubicBezTo>
                        <a:pt x="29" y="1579"/>
                        <a:pt x="0" y="1479"/>
                        <a:pt x="60" y="1319"/>
                      </a:cubicBezTo>
                      <a:cubicBezTo>
                        <a:pt x="120" y="1160"/>
                        <a:pt x="360" y="939"/>
                        <a:pt x="420" y="719"/>
                      </a:cubicBezTo>
                      <a:cubicBezTo>
                        <a:pt x="480" y="499"/>
                        <a:pt x="420" y="119"/>
                        <a:pt x="42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766" name="矩形 232478"/>
                <p:cNvSpPr/>
                <p:nvPr/>
              </p:nvSpPr>
              <p:spPr>
                <a:xfrm>
                  <a:off x="2976" y="573"/>
                  <a:ext cx="408"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NIL</a:t>
                  </a:r>
                  <a:endParaRPr lang="en-US" altLang="zh-CN" dirty="0">
                    <a:latin typeface="Times New Roman" panose="02020603050405020304" pitchFamily="18" charset="0"/>
                  </a:endParaRPr>
                </a:p>
              </p:txBody>
            </p:sp>
            <p:sp>
              <p:nvSpPr>
                <p:cNvPr id="116767" name="任意多边形 232479"/>
                <p:cNvSpPr/>
                <p:nvPr/>
              </p:nvSpPr>
              <p:spPr>
                <a:xfrm>
                  <a:off x="3216" y="781"/>
                  <a:ext cx="192" cy="336"/>
                </a:xfrm>
                <a:custGeom>
                  <a:avLst/>
                  <a:gdLst/>
                  <a:ahLst/>
                  <a:cxnLst>
                    <a:cxn ang="0">
                      <a:pos x="77" y="115"/>
                    </a:cxn>
                    <a:cxn ang="0">
                      <a:pos x="19" y="115"/>
                    </a:cxn>
                    <a:cxn ang="0">
                      <a:pos x="0" y="0"/>
                    </a:cxn>
                  </a:cxnLst>
                  <a:pathLst>
                    <a:path w="479" h="839">
                      <a:moveTo>
                        <a:pt x="480" y="719"/>
                      </a:moveTo>
                      <a:cubicBezTo>
                        <a:pt x="339" y="779"/>
                        <a:pt x="199" y="839"/>
                        <a:pt x="120" y="719"/>
                      </a:cubicBezTo>
                      <a:cubicBezTo>
                        <a:pt x="39" y="600"/>
                        <a:pt x="19" y="120"/>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768" name="任意多边形 232480"/>
                <p:cNvSpPr/>
                <p:nvPr/>
              </p:nvSpPr>
              <p:spPr>
                <a:xfrm>
                  <a:off x="4408" y="1149"/>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769" name="任意多边形 232481"/>
                <p:cNvSpPr/>
                <p:nvPr/>
              </p:nvSpPr>
              <p:spPr>
                <a:xfrm>
                  <a:off x="4565" y="1165"/>
                  <a:ext cx="91" cy="385"/>
                </a:xfrm>
                <a:custGeom>
                  <a:avLst/>
                  <a:gdLst/>
                  <a:ahLst/>
                  <a:cxnLst>
                    <a:cxn ang="0">
                      <a:pos x="36" y="148"/>
                    </a:cxn>
                    <a:cxn ang="0">
                      <a:pos x="5" y="129"/>
                    </a:cxn>
                    <a:cxn ang="0">
                      <a:pos x="5" y="0"/>
                    </a:cxn>
                  </a:cxnLst>
                  <a:pathLst>
                    <a:path w="227" h="962">
                      <a:moveTo>
                        <a:pt x="227" y="924"/>
                      </a:moveTo>
                      <a:cubicBezTo>
                        <a:pt x="146" y="943"/>
                        <a:pt x="65" y="962"/>
                        <a:pt x="32" y="808"/>
                      </a:cubicBezTo>
                      <a:cubicBezTo>
                        <a:pt x="0" y="654"/>
                        <a:pt x="32" y="134"/>
                        <a:pt x="32"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770" name="任意多边形 232482"/>
                <p:cNvSpPr/>
                <p:nvPr/>
              </p:nvSpPr>
              <p:spPr>
                <a:xfrm>
                  <a:off x="4912" y="1165"/>
                  <a:ext cx="136" cy="317"/>
                </a:xfrm>
                <a:custGeom>
                  <a:avLst/>
                  <a:gdLst/>
                  <a:ahLst/>
                  <a:cxnLst>
                    <a:cxn ang="0">
                      <a:pos x="0" y="124"/>
                    </a:cxn>
                    <a:cxn ang="0">
                      <a:pos x="36" y="106"/>
                    </a:cxn>
                    <a:cxn ang="0">
                      <a:pos x="54" y="0"/>
                    </a:cxn>
                  </a:cxnLst>
                  <a:pathLst>
                    <a:path w="340" h="792">
                      <a:moveTo>
                        <a:pt x="0" y="774"/>
                      </a:moveTo>
                      <a:cubicBezTo>
                        <a:pt x="84" y="783"/>
                        <a:pt x="169" y="792"/>
                        <a:pt x="226" y="663"/>
                      </a:cubicBezTo>
                      <a:cubicBezTo>
                        <a:pt x="283" y="534"/>
                        <a:pt x="321" y="110"/>
                        <a:pt x="339"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771" name="矩形 232483"/>
                <p:cNvSpPr/>
                <p:nvPr/>
              </p:nvSpPr>
              <p:spPr>
                <a:xfrm>
                  <a:off x="4848" y="938"/>
                  <a:ext cx="408"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NIL</a:t>
                  </a:r>
                  <a:endParaRPr lang="en-US" altLang="zh-CN" dirty="0">
                    <a:latin typeface="Times New Roman" panose="02020603050405020304" pitchFamily="18" charset="0"/>
                  </a:endParaRPr>
                </a:p>
              </p:txBody>
            </p:sp>
          </p:grpSp>
          <p:grpSp>
            <p:nvGrpSpPr>
              <p:cNvPr id="116772" name="组合 232484"/>
              <p:cNvGrpSpPr/>
              <p:nvPr/>
            </p:nvGrpSpPr>
            <p:grpSpPr>
              <a:xfrm>
                <a:off x="472" y="42"/>
                <a:ext cx="1496" cy="1542"/>
                <a:chOff x="472" y="42"/>
                <a:chExt cx="1496" cy="1542"/>
              </a:xfrm>
            </p:grpSpPr>
            <p:sp>
              <p:nvSpPr>
                <p:cNvPr id="116773" name="椭圆 232485"/>
                <p:cNvSpPr/>
                <p:nvPr/>
              </p:nvSpPr>
              <p:spPr>
                <a:xfrm>
                  <a:off x="951" y="42"/>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6774" name="椭圆 232486"/>
                <p:cNvSpPr/>
                <p:nvPr/>
              </p:nvSpPr>
              <p:spPr>
                <a:xfrm>
                  <a:off x="1466" y="921"/>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6775" name="椭圆 232487"/>
                <p:cNvSpPr/>
                <p:nvPr/>
              </p:nvSpPr>
              <p:spPr>
                <a:xfrm>
                  <a:off x="1223" y="1355"/>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6776" name="椭圆 232488"/>
                <p:cNvSpPr/>
                <p:nvPr/>
              </p:nvSpPr>
              <p:spPr>
                <a:xfrm>
                  <a:off x="1710" y="135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6777" name="直接连接符 232489"/>
                <p:cNvSpPr/>
                <p:nvPr/>
              </p:nvSpPr>
              <p:spPr>
                <a:xfrm flipH="1">
                  <a:off x="1361" y="1113"/>
                  <a:ext cx="152" cy="243"/>
                </a:xfrm>
                <a:prstGeom prst="line">
                  <a:avLst/>
                </a:prstGeom>
                <a:ln w="9525" cap="flat" cmpd="sng">
                  <a:solidFill>
                    <a:schemeClr val="tx1"/>
                  </a:solidFill>
                  <a:prstDash val="solid"/>
                  <a:round/>
                  <a:headEnd type="none" w="med" len="med"/>
                  <a:tailEnd type="none" w="med" len="med"/>
                </a:ln>
              </p:spPr>
            </p:sp>
            <p:sp>
              <p:nvSpPr>
                <p:cNvPr id="116778" name="椭圆 232490"/>
                <p:cNvSpPr/>
                <p:nvPr/>
              </p:nvSpPr>
              <p:spPr>
                <a:xfrm>
                  <a:off x="995" y="928"/>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6779" name="椭圆 232491"/>
                <p:cNvSpPr/>
                <p:nvPr/>
              </p:nvSpPr>
              <p:spPr>
                <a:xfrm>
                  <a:off x="752" y="136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6780" name="椭圆 232492"/>
                <p:cNvSpPr/>
                <p:nvPr/>
              </p:nvSpPr>
              <p:spPr>
                <a:xfrm>
                  <a:off x="715" y="485"/>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6781" name="椭圆 232493"/>
                <p:cNvSpPr/>
                <p:nvPr/>
              </p:nvSpPr>
              <p:spPr>
                <a:xfrm>
                  <a:off x="472" y="926"/>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6782" name="椭圆 232494"/>
                <p:cNvSpPr/>
                <p:nvPr/>
              </p:nvSpPr>
              <p:spPr>
                <a:xfrm>
                  <a:off x="1226" y="479"/>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6783" name="直接连接符 232495"/>
                <p:cNvSpPr/>
                <p:nvPr/>
              </p:nvSpPr>
              <p:spPr>
                <a:xfrm>
                  <a:off x="1431" y="686"/>
                  <a:ext cx="151" cy="242"/>
                </a:xfrm>
                <a:prstGeom prst="line">
                  <a:avLst/>
                </a:prstGeom>
                <a:ln w="9525" cap="flat" cmpd="sng">
                  <a:solidFill>
                    <a:schemeClr val="tx1"/>
                  </a:solidFill>
                  <a:prstDash val="solid"/>
                  <a:round/>
                  <a:headEnd type="none" w="med" len="med"/>
                  <a:tailEnd type="none" w="med" len="med"/>
                </a:ln>
              </p:spPr>
            </p:sp>
            <p:sp>
              <p:nvSpPr>
                <p:cNvPr id="116784" name="直接连接符 232496"/>
                <p:cNvSpPr/>
                <p:nvPr/>
              </p:nvSpPr>
              <p:spPr>
                <a:xfrm flipH="1">
                  <a:off x="897" y="1127"/>
                  <a:ext cx="150" cy="243"/>
                </a:xfrm>
                <a:prstGeom prst="line">
                  <a:avLst/>
                </a:prstGeom>
                <a:ln w="9525" cap="flat" cmpd="sng">
                  <a:solidFill>
                    <a:schemeClr val="tx1"/>
                  </a:solidFill>
                  <a:prstDash val="solid"/>
                  <a:round/>
                  <a:headEnd type="none" w="med" len="med"/>
                  <a:tailEnd type="none" w="med" len="med"/>
                </a:ln>
              </p:spPr>
            </p:sp>
            <p:sp>
              <p:nvSpPr>
                <p:cNvPr id="116785" name="直接连接符 232497"/>
                <p:cNvSpPr/>
                <p:nvPr/>
              </p:nvSpPr>
              <p:spPr>
                <a:xfrm flipH="1">
                  <a:off x="1148" y="686"/>
                  <a:ext cx="151" cy="242"/>
                </a:xfrm>
                <a:prstGeom prst="line">
                  <a:avLst/>
                </a:prstGeom>
                <a:ln w="9525" cap="flat" cmpd="sng">
                  <a:solidFill>
                    <a:schemeClr val="tx1"/>
                  </a:solidFill>
                  <a:prstDash val="solid"/>
                  <a:round/>
                  <a:headEnd type="none" w="med" len="med"/>
                  <a:tailEnd type="none" w="med" len="med"/>
                </a:ln>
              </p:spPr>
            </p:sp>
            <p:sp>
              <p:nvSpPr>
                <p:cNvPr id="116786" name="直接连接符 232498"/>
                <p:cNvSpPr/>
                <p:nvPr/>
              </p:nvSpPr>
              <p:spPr>
                <a:xfrm flipH="1">
                  <a:off x="633" y="692"/>
                  <a:ext cx="150" cy="243"/>
                </a:xfrm>
                <a:prstGeom prst="line">
                  <a:avLst/>
                </a:prstGeom>
                <a:ln w="9525" cap="flat" cmpd="sng">
                  <a:solidFill>
                    <a:schemeClr val="tx1"/>
                  </a:solidFill>
                  <a:prstDash val="solid"/>
                  <a:round/>
                  <a:headEnd type="none" w="med" len="med"/>
                  <a:tailEnd type="none" w="med" len="med"/>
                </a:ln>
              </p:spPr>
            </p:sp>
            <p:sp>
              <p:nvSpPr>
                <p:cNvPr id="116787" name="直接连接符 232499"/>
                <p:cNvSpPr/>
                <p:nvPr/>
              </p:nvSpPr>
              <p:spPr>
                <a:xfrm flipH="1">
                  <a:off x="868" y="250"/>
                  <a:ext cx="151" cy="242"/>
                </a:xfrm>
                <a:prstGeom prst="line">
                  <a:avLst/>
                </a:prstGeom>
                <a:ln w="9525" cap="flat" cmpd="sng">
                  <a:solidFill>
                    <a:schemeClr val="tx1"/>
                  </a:solidFill>
                  <a:prstDash val="solid"/>
                  <a:round/>
                  <a:headEnd type="none" w="med" len="med"/>
                  <a:tailEnd type="none" w="med" len="med"/>
                </a:ln>
              </p:spPr>
            </p:sp>
            <p:sp>
              <p:nvSpPr>
                <p:cNvPr id="116788" name="直接连接符 232500"/>
                <p:cNvSpPr/>
                <p:nvPr/>
              </p:nvSpPr>
              <p:spPr>
                <a:xfrm>
                  <a:off x="1664" y="1121"/>
                  <a:ext cx="151" cy="242"/>
                </a:xfrm>
                <a:prstGeom prst="line">
                  <a:avLst/>
                </a:prstGeom>
                <a:ln w="9525" cap="flat" cmpd="sng">
                  <a:solidFill>
                    <a:schemeClr val="tx1"/>
                  </a:solidFill>
                  <a:prstDash val="solid"/>
                  <a:round/>
                  <a:headEnd type="none" w="med" len="med"/>
                  <a:tailEnd type="none" w="med" len="med"/>
                </a:ln>
              </p:spPr>
            </p:sp>
            <p:sp>
              <p:nvSpPr>
                <p:cNvPr id="116789" name="直接连接符 232501"/>
                <p:cNvSpPr/>
                <p:nvPr/>
              </p:nvSpPr>
              <p:spPr>
                <a:xfrm>
                  <a:off x="1156" y="243"/>
                  <a:ext cx="151" cy="243"/>
                </a:xfrm>
                <a:prstGeom prst="line">
                  <a:avLst/>
                </a:prstGeom>
                <a:ln w="9525" cap="flat" cmpd="sng">
                  <a:solidFill>
                    <a:schemeClr val="tx1"/>
                  </a:solidFill>
                  <a:prstDash val="solid"/>
                  <a:round/>
                  <a:headEnd type="none" w="med" len="med"/>
                  <a:tailEnd type="none" w="med" len="med"/>
                </a:ln>
              </p:spPr>
            </p:sp>
          </p:grpSp>
        </p:grpSp>
        <p:sp>
          <p:nvSpPr>
            <p:cNvPr id="116790" name="矩形 232502"/>
            <p:cNvSpPr/>
            <p:nvPr/>
          </p:nvSpPr>
          <p:spPr>
            <a:xfrm>
              <a:off x="1488" y="3984"/>
              <a:ext cx="2720" cy="227"/>
            </a:xfrm>
            <a:prstGeom prst="rect">
              <a:avLst/>
            </a:prstGeom>
            <a:noFill/>
            <a:ln w="9525">
              <a:noFill/>
            </a:ln>
          </p:spPr>
          <p:txBody>
            <a:bodyPr wrap="none" anchor="ctr" anchorCtr="0"/>
            <a:p>
              <a:pPr>
                <a:buSzPct val="100000"/>
                <a:buFont typeface="Arial" panose="020B0604020202020204" pitchFamily="34" charset="0"/>
              </a:pPr>
              <a:r>
                <a:rPr lang="zh-CN" altLang="en-US" sz="2000" b="1" dirty="0">
                  <a:latin typeface="Arial" panose="020B0604020202020204" pitchFamily="34" charset="0"/>
                </a:rPr>
                <a:t>图</a:t>
              </a:r>
              <a:r>
                <a:rPr lang="en-US" altLang="zh-CN" sz="2000" b="1" dirty="0">
                  <a:latin typeface="Times New Roman" panose="02020603050405020304" pitchFamily="18" charset="0"/>
                </a:rPr>
                <a:t>6-12   </a:t>
              </a:r>
              <a:r>
                <a:rPr lang="zh-CN" altLang="en-US" sz="2000" b="1" dirty="0">
                  <a:latin typeface="Times New Roman" panose="02020603050405020304" pitchFamily="18" charset="0"/>
                </a:rPr>
                <a:t>中序线索二叉树及其存储结构</a:t>
              </a:r>
              <a:endParaRPr lang="zh-CN" altLang="en-US" sz="2000" b="1" dirty="0">
                <a:latin typeface="Times New Roman" panose="02020603050405020304" pitchFamily="18" charset="0"/>
              </a:endParaRPr>
            </a:p>
          </p:txBody>
        </p:sp>
        <p:grpSp>
          <p:nvGrpSpPr>
            <p:cNvPr id="116791" name="组合 232503"/>
            <p:cNvGrpSpPr/>
            <p:nvPr/>
          </p:nvGrpSpPr>
          <p:grpSpPr>
            <a:xfrm>
              <a:off x="816" y="1392"/>
              <a:ext cx="4024" cy="2544"/>
              <a:chOff x="816" y="1392"/>
              <a:chExt cx="4024" cy="2544"/>
            </a:xfrm>
          </p:grpSpPr>
          <p:sp>
            <p:nvSpPr>
              <p:cNvPr id="116792" name="矩形 232504"/>
              <p:cNvSpPr/>
              <p:nvPr/>
            </p:nvSpPr>
            <p:spPr>
              <a:xfrm>
                <a:off x="1584" y="3709"/>
                <a:ext cx="1678" cy="227"/>
              </a:xfrm>
              <a:prstGeom prst="rect">
                <a:avLst/>
              </a:prstGeom>
              <a:noFill/>
              <a:ln w="9525">
                <a:noFill/>
              </a:ln>
            </p:spPr>
            <p:txBody>
              <a:bodyPr wrap="none" anchor="ctr" anchorCtr="0"/>
              <a:p>
                <a:pPr>
                  <a:buSzPct val="100000"/>
                  <a:buFont typeface="Arial" panose="020B0604020202020204" pitchFamily="34" charset="0"/>
                </a:pPr>
                <a:r>
                  <a:rPr lang="en-US" altLang="zh-CN" sz="2000" dirty="0">
                    <a:latin typeface="Times New Roman" panose="02020603050405020304" pitchFamily="18" charset="0"/>
                  </a:rPr>
                  <a:t>(c)   </a:t>
                </a:r>
                <a:r>
                  <a:rPr lang="zh-CN" altLang="en-US" sz="2000" dirty="0">
                    <a:latin typeface="Times New Roman" panose="02020603050405020304" pitchFamily="18" charset="0"/>
                  </a:rPr>
                  <a:t>中序线索二叉链表</a:t>
                </a:r>
                <a:r>
                  <a:rPr lang="en-US" altLang="zh-CN" b="1" dirty="0">
                    <a:latin typeface="Times New Roman" panose="02020603050405020304" pitchFamily="18" charset="0"/>
                  </a:rPr>
                  <a:t>DBAGECHFI</a:t>
                </a:r>
                <a:endParaRPr lang="zh-CN" altLang="en-US" b="1" dirty="0">
                  <a:latin typeface="Times New Roman" panose="02020603050405020304" pitchFamily="18" charset="0"/>
                </a:endParaRPr>
              </a:p>
            </p:txBody>
          </p:sp>
          <p:grpSp>
            <p:nvGrpSpPr>
              <p:cNvPr id="116793" name="组合 232505"/>
              <p:cNvGrpSpPr/>
              <p:nvPr/>
            </p:nvGrpSpPr>
            <p:grpSpPr>
              <a:xfrm>
                <a:off x="816" y="1392"/>
                <a:ext cx="4024" cy="2307"/>
                <a:chOff x="816" y="1392"/>
                <a:chExt cx="4024" cy="2307"/>
              </a:xfrm>
            </p:grpSpPr>
            <p:grpSp>
              <p:nvGrpSpPr>
                <p:cNvPr id="116794" name="组合 232506"/>
                <p:cNvGrpSpPr/>
                <p:nvPr/>
              </p:nvGrpSpPr>
              <p:grpSpPr>
                <a:xfrm>
                  <a:off x="2051" y="2203"/>
                  <a:ext cx="1032" cy="221"/>
                  <a:chOff x="2051" y="2203"/>
                  <a:chExt cx="1032" cy="221"/>
                </a:xfrm>
              </p:grpSpPr>
              <p:sp>
                <p:nvSpPr>
                  <p:cNvPr id="116795" name="矩形 232507"/>
                  <p:cNvSpPr/>
                  <p:nvPr/>
                </p:nvSpPr>
                <p:spPr>
                  <a:xfrm>
                    <a:off x="2051" y="220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A  0</a:t>
                    </a:r>
                    <a:endParaRPr lang="en-US" altLang="zh-CN" dirty="0">
                      <a:latin typeface="Times New Roman" panose="02020603050405020304" pitchFamily="18" charset="0"/>
                    </a:endParaRPr>
                  </a:p>
                </p:txBody>
              </p:sp>
              <p:sp>
                <p:nvSpPr>
                  <p:cNvPr id="116796" name="直接连接符 232508"/>
                  <p:cNvSpPr/>
                  <p:nvPr/>
                </p:nvSpPr>
                <p:spPr>
                  <a:xfrm>
                    <a:off x="2229" y="2203"/>
                    <a:ext cx="0" cy="221"/>
                  </a:xfrm>
                  <a:prstGeom prst="line">
                    <a:avLst/>
                  </a:prstGeom>
                  <a:ln w="9525" cap="flat" cmpd="sng">
                    <a:solidFill>
                      <a:schemeClr val="tx1"/>
                    </a:solidFill>
                    <a:prstDash val="solid"/>
                    <a:round/>
                    <a:headEnd type="none" w="med" len="med"/>
                    <a:tailEnd type="none" w="med" len="med"/>
                  </a:ln>
                </p:spPr>
              </p:sp>
              <p:sp>
                <p:nvSpPr>
                  <p:cNvPr id="116797" name="直接连接符 232509"/>
                  <p:cNvSpPr/>
                  <p:nvPr/>
                </p:nvSpPr>
                <p:spPr>
                  <a:xfrm>
                    <a:off x="2452" y="2203"/>
                    <a:ext cx="0" cy="221"/>
                  </a:xfrm>
                  <a:prstGeom prst="line">
                    <a:avLst/>
                  </a:prstGeom>
                  <a:ln w="9525" cap="flat" cmpd="sng">
                    <a:solidFill>
                      <a:schemeClr val="tx1"/>
                    </a:solidFill>
                    <a:prstDash val="solid"/>
                    <a:round/>
                    <a:headEnd type="none" w="med" len="med"/>
                    <a:tailEnd type="none" w="med" len="med"/>
                  </a:ln>
                </p:spPr>
              </p:sp>
              <p:sp>
                <p:nvSpPr>
                  <p:cNvPr id="116798" name="直接连接符 232510"/>
                  <p:cNvSpPr/>
                  <p:nvPr/>
                </p:nvSpPr>
                <p:spPr>
                  <a:xfrm>
                    <a:off x="2690" y="2203"/>
                    <a:ext cx="0" cy="221"/>
                  </a:xfrm>
                  <a:prstGeom prst="line">
                    <a:avLst/>
                  </a:prstGeom>
                  <a:ln w="9525" cap="flat" cmpd="sng">
                    <a:solidFill>
                      <a:schemeClr val="tx1"/>
                    </a:solidFill>
                    <a:prstDash val="solid"/>
                    <a:round/>
                    <a:headEnd type="none" w="med" len="med"/>
                    <a:tailEnd type="none" w="med" len="med"/>
                  </a:ln>
                </p:spPr>
              </p:sp>
              <p:sp>
                <p:nvSpPr>
                  <p:cNvPr id="116799" name="直接连接符 232511"/>
                  <p:cNvSpPr/>
                  <p:nvPr/>
                </p:nvSpPr>
                <p:spPr>
                  <a:xfrm>
                    <a:off x="2906" y="2203"/>
                    <a:ext cx="0" cy="221"/>
                  </a:xfrm>
                  <a:prstGeom prst="line">
                    <a:avLst/>
                  </a:prstGeom>
                  <a:ln w="9525" cap="flat" cmpd="sng">
                    <a:solidFill>
                      <a:schemeClr val="tx1"/>
                    </a:solidFill>
                    <a:prstDash val="solid"/>
                    <a:round/>
                    <a:headEnd type="none" w="med" len="med"/>
                    <a:tailEnd type="none" w="med" len="med"/>
                  </a:ln>
                </p:spPr>
              </p:sp>
            </p:grpSp>
            <p:grpSp>
              <p:nvGrpSpPr>
                <p:cNvPr id="116800" name="组合 232512"/>
                <p:cNvGrpSpPr/>
                <p:nvPr/>
              </p:nvGrpSpPr>
              <p:grpSpPr>
                <a:xfrm>
                  <a:off x="1434" y="2639"/>
                  <a:ext cx="1032" cy="221"/>
                  <a:chOff x="1434" y="2639"/>
                  <a:chExt cx="1032" cy="221"/>
                </a:xfrm>
              </p:grpSpPr>
              <p:sp>
                <p:nvSpPr>
                  <p:cNvPr id="116801" name="矩形 232513"/>
                  <p:cNvSpPr/>
                  <p:nvPr/>
                </p:nvSpPr>
                <p:spPr>
                  <a:xfrm>
                    <a:off x="14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B  1</a:t>
                    </a:r>
                    <a:endParaRPr lang="en-US" altLang="zh-CN" dirty="0">
                      <a:latin typeface="Times New Roman" panose="02020603050405020304" pitchFamily="18" charset="0"/>
                    </a:endParaRPr>
                  </a:p>
                </p:txBody>
              </p:sp>
              <p:sp>
                <p:nvSpPr>
                  <p:cNvPr id="116802" name="直接连接符 232514"/>
                  <p:cNvSpPr/>
                  <p:nvPr/>
                </p:nvSpPr>
                <p:spPr>
                  <a:xfrm>
                    <a:off x="1612" y="2639"/>
                    <a:ext cx="0" cy="221"/>
                  </a:xfrm>
                  <a:prstGeom prst="line">
                    <a:avLst/>
                  </a:prstGeom>
                  <a:ln w="9525" cap="flat" cmpd="sng">
                    <a:solidFill>
                      <a:schemeClr val="tx1"/>
                    </a:solidFill>
                    <a:prstDash val="solid"/>
                    <a:round/>
                    <a:headEnd type="none" w="med" len="med"/>
                    <a:tailEnd type="none" w="med" len="med"/>
                  </a:ln>
                </p:spPr>
              </p:sp>
              <p:sp>
                <p:nvSpPr>
                  <p:cNvPr id="116803" name="直接连接符 232515"/>
                  <p:cNvSpPr/>
                  <p:nvPr/>
                </p:nvSpPr>
                <p:spPr>
                  <a:xfrm>
                    <a:off x="1835" y="2639"/>
                    <a:ext cx="0" cy="221"/>
                  </a:xfrm>
                  <a:prstGeom prst="line">
                    <a:avLst/>
                  </a:prstGeom>
                  <a:ln w="9525" cap="flat" cmpd="sng">
                    <a:solidFill>
                      <a:schemeClr val="tx1"/>
                    </a:solidFill>
                    <a:prstDash val="solid"/>
                    <a:round/>
                    <a:headEnd type="none" w="med" len="med"/>
                    <a:tailEnd type="none" w="med" len="med"/>
                  </a:ln>
                </p:spPr>
              </p:sp>
              <p:sp>
                <p:nvSpPr>
                  <p:cNvPr id="116804" name="直接连接符 232516"/>
                  <p:cNvSpPr/>
                  <p:nvPr/>
                </p:nvSpPr>
                <p:spPr>
                  <a:xfrm>
                    <a:off x="2073" y="2639"/>
                    <a:ext cx="0" cy="221"/>
                  </a:xfrm>
                  <a:prstGeom prst="line">
                    <a:avLst/>
                  </a:prstGeom>
                  <a:ln w="9525" cap="flat" cmpd="sng">
                    <a:solidFill>
                      <a:schemeClr val="tx1"/>
                    </a:solidFill>
                    <a:prstDash val="solid"/>
                    <a:round/>
                    <a:headEnd type="none" w="med" len="med"/>
                    <a:tailEnd type="none" w="med" len="med"/>
                  </a:ln>
                </p:spPr>
              </p:sp>
              <p:sp>
                <p:nvSpPr>
                  <p:cNvPr id="116805" name="直接连接符 232517"/>
                  <p:cNvSpPr/>
                  <p:nvPr/>
                </p:nvSpPr>
                <p:spPr>
                  <a:xfrm>
                    <a:off x="2289" y="2639"/>
                    <a:ext cx="0" cy="221"/>
                  </a:xfrm>
                  <a:prstGeom prst="line">
                    <a:avLst/>
                  </a:prstGeom>
                  <a:ln w="9525" cap="flat" cmpd="sng">
                    <a:solidFill>
                      <a:schemeClr val="tx1"/>
                    </a:solidFill>
                    <a:prstDash val="solid"/>
                    <a:round/>
                    <a:headEnd type="none" w="med" len="med"/>
                    <a:tailEnd type="none" w="med" len="med"/>
                  </a:ln>
                </p:spPr>
              </p:sp>
            </p:grpSp>
            <p:grpSp>
              <p:nvGrpSpPr>
                <p:cNvPr id="116806" name="组合 232518"/>
                <p:cNvGrpSpPr/>
                <p:nvPr/>
              </p:nvGrpSpPr>
              <p:grpSpPr>
                <a:xfrm>
                  <a:off x="2634" y="2639"/>
                  <a:ext cx="1032" cy="221"/>
                  <a:chOff x="2634" y="2639"/>
                  <a:chExt cx="1032" cy="221"/>
                </a:xfrm>
              </p:grpSpPr>
              <p:sp>
                <p:nvSpPr>
                  <p:cNvPr id="116807" name="矩形 232519"/>
                  <p:cNvSpPr/>
                  <p:nvPr/>
                </p:nvSpPr>
                <p:spPr>
                  <a:xfrm>
                    <a:off x="26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C  0</a:t>
                    </a:r>
                    <a:endParaRPr lang="en-US" altLang="zh-CN" dirty="0">
                      <a:latin typeface="Times New Roman" panose="02020603050405020304" pitchFamily="18" charset="0"/>
                    </a:endParaRPr>
                  </a:p>
                </p:txBody>
              </p:sp>
              <p:sp>
                <p:nvSpPr>
                  <p:cNvPr id="116808" name="直接连接符 232520"/>
                  <p:cNvSpPr/>
                  <p:nvPr/>
                </p:nvSpPr>
                <p:spPr>
                  <a:xfrm>
                    <a:off x="2812" y="2639"/>
                    <a:ext cx="0" cy="221"/>
                  </a:xfrm>
                  <a:prstGeom prst="line">
                    <a:avLst/>
                  </a:prstGeom>
                  <a:ln w="9525" cap="flat" cmpd="sng">
                    <a:solidFill>
                      <a:schemeClr val="tx1"/>
                    </a:solidFill>
                    <a:prstDash val="solid"/>
                    <a:round/>
                    <a:headEnd type="none" w="med" len="med"/>
                    <a:tailEnd type="none" w="med" len="med"/>
                  </a:ln>
                </p:spPr>
              </p:sp>
              <p:sp>
                <p:nvSpPr>
                  <p:cNvPr id="116809" name="直接连接符 232521"/>
                  <p:cNvSpPr/>
                  <p:nvPr/>
                </p:nvSpPr>
                <p:spPr>
                  <a:xfrm>
                    <a:off x="3035" y="2639"/>
                    <a:ext cx="0" cy="221"/>
                  </a:xfrm>
                  <a:prstGeom prst="line">
                    <a:avLst/>
                  </a:prstGeom>
                  <a:ln w="9525" cap="flat" cmpd="sng">
                    <a:solidFill>
                      <a:schemeClr val="tx1"/>
                    </a:solidFill>
                    <a:prstDash val="solid"/>
                    <a:round/>
                    <a:headEnd type="none" w="med" len="med"/>
                    <a:tailEnd type="none" w="med" len="med"/>
                  </a:ln>
                </p:spPr>
              </p:sp>
              <p:sp>
                <p:nvSpPr>
                  <p:cNvPr id="116810" name="直接连接符 232522"/>
                  <p:cNvSpPr/>
                  <p:nvPr/>
                </p:nvSpPr>
                <p:spPr>
                  <a:xfrm>
                    <a:off x="3273" y="2639"/>
                    <a:ext cx="0" cy="221"/>
                  </a:xfrm>
                  <a:prstGeom prst="line">
                    <a:avLst/>
                  </a:prstGeom>
                  <a:ln w="9525" cap="flat" cmpd="sng">
                    <a:solidFill>
                      <a:schemeClr val="tx1"/>
                    </a:solidFill>
                    <a:prstDash val="solid"/>
                    <a:round/>
                    <a:headEnd type="none" w="med" len="med"/>
                    <a:tailEnd type="none" w="med" len="med"/>
                  </a:ln>
                </p:spPr>
              </p:sp>
              <p:sp>
                <p:nvSpPr>
                  <p:cNvPr id="116811" name="直接连接符 232523"/>
                  <p:cNvSpPr/>
                  <p:nvPr/>
                </p:nvSpPr>
                <p:spPr>
                  <a:xfrm>
                    <a:off x="3489" y="2639"/>
                    <a:ext cx="0" cy="221"/>
                  </a:xfrm>
                  <a:prstGeom prst="line">
                    <a:avLst/>
                  </a:prstGeom>
                  <a:ln w="9525" cap="flat" cmpd="sng">
                    <a:solidFill>
                      <a:schemeClr val="tx1"/>
                    </a:solidFill>
                    <a:prstDash val="solid"/>
                    <a:round/>
                    <a:headEnd type="none" w="med" len="med"/>
                    <a:tailEnd type="none" w="med" len="med"/>
                  </a:ln>
                </p:spPr>
              </p:sp>
            </p:grpSp>
            <p:sp>
              <p:nvSpPr>
                <p:cNvPr id="116812" name="直接连接符 232524"/>
                <p:cNvSpPr/>
                <p:nvPr/>
              </p:nvSpPr>
              <p:spPr>
                <a:xfrm flipH="1">
                  <a:off x="1988" y="2346"/>
                  <a:ext cx="157" cy="264"/>
                </a:xfrm>
                <a:prstGeom prst="line">
                  <a:avLst/>
                </a:prstGeom>
                <a:ln w="19050" cap="flat" cmpd="sng">
                  <a:solidFill>
                    <a:schemeClr val="tx1"/>
                  </a:solidFill>
                  <a:prstDash val="solid"/>
                  <a:round/>
                  <a:headEnd type="none" w="med" len="med"/>
                  <a:tailEnd type="triangle" w="med" len="med"/>
                </a:ln>
              </p:spPr>
            </p:sp>
            <p:sp>
              <p:nvSpPr>
                <p:cNvPr id="116813" name="直接连接符 232525"/>
                <p:cNvSpPr/>
                <p:nvPr/>
              </p:nvSpPr>
              <p:spPr>
                <a:xfrm>
                  <a:off x="3001" y="2353"/>
                  <a:ext cx="157" cy="265"/>
                </a:xfrm>
                <a:prstGeom prst="line">
                  <a:avLst/>
                </a:prstGeom>
                <a:ln w="19050" cap="flat" cmpd="sng">
                  <a:solidFill>
                    <a:schemeClr val="tx1"/>
                  </a:solidFill>
                  <a:prstDash val="solid"/>
                  <a:round/>
                  <a:headEnd type="none" w="med" len="med"/>
                  <a:tailEnd type="triangle" w="med" len="med"/>
                </a:ln>
              </p:spPr>
            </p:sp>
            <p:grpSp>
              <p:nvGrpSpPr>
                <p:cNvPr id="116814" name="组合 232526"/>
                <p:cNvGrpSpPr/>
                <p:nvPr/>
              </p:nvGrpSpPr>
              <p:grpSpPr>
                <a:xfrm>
                  <a:off x="816" y="3073"/>
                  <a:ext cx="1032" cy="221"/>
                  <a:chOff x="816" y="3073"/>
                  <a:chExt cx="1032" cy="221"/>
                </a:xfrm>
              </p:grpSpPr>
              <p:sp>
                <p:nvSpPr>
                  <p:cNvPr id="116815" name="矩形 232527"/>
                  <p:cNvSpPr/>
                  <p:nvPr/>
                </p:nvSpPr>
                <p:spPr>
                  <a:xfrm>
                    <a:off x="816"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1  D  1</a:t>
                    </a:r>
                    <a:endParaRPr lang="en-US" altLang="zh-CN" dirty="0">
                      <a:latin typeface="Times New Roman" panose="02020603050405020304" pitchFamily="18" charset="0"/>
                    </a:endParaRPr>
                  </a:p>
                </p:txBody>
              </p:sp>
              <p:sp>
                <p:nvSpPr>
                  <p:cNvPr id="116816" name="直接连接符 232528"/>
                  <p:cNvSpPr/>
                  <p:nvPr/>
                </p:nvSpPr>
                <p:spPr>
                  <a:xfrm>
                    <a:off x="994" y="3073"/>
                    <a:ext cx="0" cy="221"/>
                  </a:xfrm>
                  <a:prstGeom prst="line">
                    <a:avLst/>
                  </a:prstGeom>
                  <a:ln w="9525" cap="flat" cmpd="sng">
                    <a:solidFill>
                      <a:schemeClr val="tx1"/>
                    </a:solidFill>
                    <a:prstDash val="solid"/>
                    <a:round/>
                    <a:headEnd type="none" w="med" len="med"/>
                    <a:tailEnd type="none" w="med" len="med"/>
                  </a:ln>
                </p:spPr>
              </p:sp>
              <p:sp>
                <p:nvSpPr>
                  <p:cNvPr id="116817" name="直接连接符 232529"/>
                  <p:cNvSpPr/>
                  <p:nvPr/>
                </p:nvSpPr>
                <p:spPr>
                  <a:xfrm>
                    <a:off x="1217" y="3073"/>
                    <a:ext cx="0" cy="221"/>
                  </a:xfrm>
                  <a:prstGeom prst="line">
                    <a:avLst/>
                  </a:prstGeom>
                  <a:ln w="9525" cap="flat" cmpd="sng">
                    <a:solidFill>
                      <a:schemeClr val="tx1"/>
                    </a:solidFill>
                    <a:prstDash val="solid"/>
                    <a:round/>
                    <a:headEnd type="none" w="med" len="med"/>
                    <a:tailEnd type="none" w="med" len="med"/>
                  </a:ln>
                </p:spPr>
              </p:sp>
              <p:sp>
                <p:nvSpPr>
                  <p:cNvPr id="116818" name="直接连接符 232530"/>
                  <p:cNvSpPr/>
                  <p:nvPr/>
                </p:nvSpPr>
                <p:spPr>
                  <a:xfrm>
                    <a:off x="1455" y="3073"/>
                    <a:ext cx="0" cy="221"/>
                  </a:xfrm>
                  <a:prstGeom prst="line">
                    <a:avLst/>
                  </a:prstGeom>
                  <a:ln w="9525" cap="flat" cmpd="sng">
                    <a:solidFill>
                      <a:schemeClr val="tx1"/>
                    </a:solidFill>
                    <a:prstDash val="solid"/>
                    <a:round/>
                    <a:headEnd type="none" w="med" len="med"/>
                    <a:tailEnd type="none" w="med" len="med"/>
                  </a:ln>
                </p:spPr>
              </p:sp>
              <p:sp>
                <p:nvSpPr>
                  <p:cNvPr id="116819" name="直接连接符 232531"/>
                  <p:cNvSpPr/>
                  <p:nvPr/>
                </p:nvSpPr>
                <p:spPr>
                  <a:xfrm>
                    <a:off x="1671" y="3073"/>
                    <a:ext cx="0" cy="221"/>
                  </a:xfrm>
                  <a:prstGeom prst="line">
                    <a:avLst/>
                  </a:prstGeom>
                  <a:ln w="9525" cap="flat" cmpd="sng">
                    <a:solidFill>
                      <a:schemeClr val="tx1"/>
                    </a:solidFill>
                    <a:prstDash val="solid"/>
                    <a:round/>
                    <a:headEnd type="none" w="med" len="med"/>
                    <a:tailEnd type="none" w="med" len="med"/>
                  </a:ln>
                </p:spPr>
              </p:sp>
            </p:grpSp>
            <p:grpSp>
              <p:nvGrpSpPr>
                <p:cNvPr id="116820" name="组合 232532"/>
                <p:cNvGrpSpPr/>
                <p:nvPr/>
              </p:nvGrpSpPr>
              <p:grpSpPr>
                <a:xfrm>
                  <a:off x="2004" y="3073"/>
                  <a:ext cx="1032" cy="221"/>
                  <a:chOff x="2004" y="3073"/>
                  <a:chExt cx="1032" cy="221"/>
                </a:xfrm>
              </p:grpSpPr>
              <p:sp>
                <p:nvSpPr>
                  <p:cNvPr id="116821" name="矩形 232533"/>
                  <p:cNvSpPr/>
                  <p:nvPr/>
                </p:nvSpPr>
                <p:spPr>
                  <a:xfrm>
                    <a:off x="20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E  1</a:t>
                    </a:r>
                    <a:endParaRPr lang="en-US" altLang="zh-CN" dirty="0">
                      <a:latin typeface="Times New Roman" panose="02020603050405020304" pitchFamily="18" charset="0"/>
                    </a:endParaRPr>
                  </a:p>
                </p:txBody>
              </p:sp>
              <p:sp>
                <p:nvSpPr>
                  <p:cNvPr id="116822" name="直接连接符 232534"/>
                  <p:cNvSpPr/>
                  <p:nvPr/>
                </p:nvSpPr>
                <p:spPr>
                  <a:xfrm>
                    <a:off x="2182" y="3073"/>
                    <a:ext cx="0" cy="221"/>
                  </a:xfrm>
                  <a:prstGeom prst="line">
                    <a:avLst/>
                  </a:prstGeom>
                  <a:ln w="9525" cap="flat" cmpd="sng">
                    <a:solidFill>
                      <a:schemeClr val="tx1"/>
                    </a:solidFill>
                    <a:prstDash val="solid"/>
                    <a:round/>
                    <a:headEnd type="none" w="med" len="med"/>
                    <a:tailEnd type="none" w="med" len="med"/>
                  </a:ln>
                </p:spPr>
              </p:sp>
              <p:sp>
                <p:nvSpPr>
                  <p:cNvPr id="116823" name="直接连接符 232535"/>
                  <p:cNvSpPr/>
                  <p:nvPr/>
                </p:nvSpPr>
                <p:spPr>
                  <a:xfrm>
                    <a:off x="2405" y="3073"/>
                    <a:ext cx="0" cy="221"/>
                  </a:xfrm>
                  <a:prstGeom prst="line">
                    <a:avLst/>
                  </a:prstGeom>
                  <a:ln w="9525" cap="flat" cmpd="sng">
                    <a:solidFill>
                      <a:schemeClr val="tx1"/>
                    </a:solidFill>
                    <a:prstDash val="solid"/>
                    <a:round/>
                    <a:headEnd type="none" w="med" len="med"/>
                    <a:tailEnd type="none" w="med" len="med"/>
                  </a:ln>
                </p:spPr>
              </p:sp>
              <p:sp>
                <p:nvSpPr>
                  <p:cNvPr id="116824" name="直接连接符 232536"/>
                  <p:cNvSpPr/>
                  <p:nvPr/>
                </p:nvSpPr>
                <p:spPr>
                  <a:xfrm>
                    <a:off x="2643" y="3073"/>
                    <a:ext cx="0" cy="221"/>
                  </a:xfrm>
                  <a:prstGeom prst="line">
                    <a:avLst/>
                  </a:prstGeom>
                  <a:ln w="9525" cap="flat" cmpd="sng">
                    <a:solidFill>
                      <a:schemeClr val="tx1"/>
                    </a:solidFill>
                    <a:prstDash val="solid"/>
                    <a:round/>
                    <a:headEnd type="none" w="med" len="med"/>
                    <a:tailEnd type="none" w="med" len="med"/>
                  </a:ln>
                </p:spPr>
              </p:sp>
              <p:sp>
                <p:nvSpPr>
                  <p:cNvPr id="116825" name="直接连接符 232537"/>
                  <p:cNvSpPr/>
                  <p:nvPr/>
                </p:nvSpPr>
                <p:spPr>
                  <a:xfrm>
                    <a:off x="2859" y="3073"/>
                    <a:ext cx="0" cy="221"/>
                  </a:xfrm>
                  <a:prstGeom prst="line">
                    <a:avLst/>
                  </a:prstGeom>
                  <a:ln w="9525" cap="flat" cmpd="sng">
                    <a:solidFill>
                      <a:schemeClr val="tx1"/>
                    </a:solidFill>
                    <a:prstDash val="solid"/>
                    <a:round/>
                    <a:headEnd type="none" w="med" len="med"/>
                    <a:tailEnd type="none" w="med" len="med"/>
                  </a:ln>
                </p:spPr>
              </p:sp>
            </p:grpSp>
            <p:grpSp>
              <p:nvGrpSpPr>
                <p:cNvPr id="116826" name="组合 232538"/>
                <p:cNvGrpSpPr/>
                <p:nvPr/>
              </p:nvGrpSpPr>
              <p:grpSpPr>
                <a:xfrm>
                  <a:off x="3204" y="3073"/>
                  <a:ext cx="1032" cy="221"/>
                  <a:chOff x="3204" y="3073"/>
                  <a:chExt cx="1032" cy="221"/>
                </a:xfrm>
              </p:grpSpPr>
              <p:sp>
                <p:nvSpPr>
                  <p:cNvPr id="116827" name="矩形 232539"/>
                  <p:cNvSpPr/>
                  <p:nvPr/>
                </p:nvSpPr>
                <p:spPr>
                  <a:xfrm>
                    <a:off x="32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F  0</a:t>
                    </a:r>
                    <a:endParaRPr lang="en-US" altLang="zh-CN" dirty="0">
                      <a:latin typeface="Times New Roman" panose="02020603050405020304" pitchFamily="18" charset="0"/>
                    </a:endParaRPr>
                  </a:p>
                </p:txBody>
              </p:sp>
              <p:sp>
                <p:nvSpPr>
                  <p:cNvPr id="116828" name="直接连接符 232540"/>
                  <p:cNvSpPr/>
                  <p:nvPr/>
                </p:nvSpPr>
                <p:spPr>
                  <a:xfrm>
                    <a:off x="3382" y="3073"/>
                    <a:ext cx="0" cy="221"/>
                  </a:xfrm>
                  <a:prstGeom prst="line">
                    <a:avLst/>
                  </a:prstGeom>
                  <a:ln w="9525" cap="flat" cmpd="sng">
                    <a:solidFill>
                      <a:schemeClr val="tx1"/>
                    </a:solidFill>
                    <a:prstDash val="solid"/>
                    <a:round/>
                    <a:headEnd type="none" w="med" len="med"/>
                    <a:tailEnd type="none" w="med" len="med"/>
                  </a:ln>
                </p:spPr>
              </p:sp>
              <p:sp>
                <p:nvSpPr>
                  <p:cNvPr id="116829" name="直接连接符 232541"/>
                  <p:cNvSpPr/>
                  <p:nvPr/>
                </p:nvSpPr>
                <p:spPr>
                  <a:xfrm>
                    <a:off x="3605" y="3073"/>
                    <a:ext cx="0" cy="221"/>
                  </a:xfrm>
                  <a:prstGeom prst="line">
                    <a:avLst/>
                  </a:prstGeom>
                  <a:ln w="9525" cap="flat" cmpd="sng">
                    <a:solidFill>
                      <a:schemeClr val="tx1"/>
                    </a:solidFill>
                    <a:prstDash val="solid"/>
                    <a:round/>
                    <a:headEnd type="none" w="med" len="med"/>
                    <a:tailEnd type="none" w="med" len="med"/>
                  </a:ln>
                </p:spPr>
              </p:sp>
              <p:sp>
                <p:nvSpPr>
                  <p:cNvPr id="116830" name="直接连接符 232542"/>
                  <p:cNvSpPr/>
                  <p:nvPr/>
                </p:nvSpPr>
                <p:spPr>
                  <a:xfrm>
                    <a:off x="3843" y="3073"/>
                    <a:ext cx="0" cy="221"/>
                  </a:xfrm>
                  <a:prstGeom prst="line">
                    <a:avLst/>
                  </a:prstGeom>
                  <a:ln w="9525" cap="flat" cmpd="sng">
                    <a:solidFill>
                      <a:schemeClr val="tx1"/>
                    </a:solidFill>
                    <a:prstDash val="solid"/>
                    <a:round/>
                    <a:headEnd type="none" w="med" len="med"/>
                    <a:tailEnd type="none" w="med" len="med"/>
                  </a:ln>
                </p:spPr>
              </p:sp>
              <p:sp>
                <p:nvSpPr>
                  <p:cNvPr id="116831" name="直接连接符 232543"/>
                  <p:cNvSpPr/>
                  <p:nvPr/>
                </p:nvSpPr>
                <p:spPr>
                  <a:xfrm>
                    <a:off x="4059" y="3073"/>
                    <a:ext cx="0" cy="221"/>
                  </a:xfrm>
                  <a:prstGeom prst="line">
                    <a:avLst/>
                  </a:prstGeom>
                  <a:ln w="9525" cap="flat" cmpd="sng">
                    <a:solidFill>
                      <a:schemeClr val="tx1"/>
                    </a:solidFill>
                    <a:prstDash val="solid"/>
                    <a:round/>
                    <a:headEnd type="none" w="med" len="med"/>
                    <a:tailEnd type="none" w="med" len="med"/>
                  </a:ln>
                </p:spPr>
              </p:sp>
            </p:grpSp>
            <p:sp>
              <p:nvSpPr>
                <p:cNvPr id="116832" name="直接连接符 232544"/>
                <p:cNvSpPr/>
                <p:nvPr/>
              </p:nvSpPr>
              <p:spPr>
                <a:xfrm flipH="1">
                  <a:off x="2558" y="2803"/>
                  <a:ext cx="157" cy="265"/>
                </a:xfrm>
                <a:prstGeom prst="line">
                  <a:avLst/>
                </a:prstGeom>
                <a:ln w="19050" cap="flat" cmpd="sng">
                  <a:solidFill>
                    <a:schemeClr val="tx1"/>
                  </a:solidFill>
                  <a:prstDash val="solid"/>
                  <a:round/>
                  <a:headEnd type="none" w="med" len="med"/>
                  <a:tailEnd type="triangle" w="med" len="med"/>
                </a:ln>
              </p:spPr>
            </p:sp>
            <p:sp>
              <p:nvSpPr>
                <p:cNvPr id="116833" name="直接连接符 232545"/>
                <p:cNvSpPr/>
                <p:nvPr/>
              </p:nvSpPr>
              <p:spPr>
                <a:xfrm>
                  <a:off x="3571" y="2811"/>
                  <a:ext cx="157" cy="265"/>
                </a:xfrm>
                <a:prstGeom prst="line">
                  <a:avLst/>
                </a:prstGeom>
                <a:ln w="19050" cap="flat" cmpd="sng">
                  <a:solidFill>
                    <a:schemeClr val="tx1"/>
                  </a:solidFill>
                  <a:prstDash val="solid"/>
                  <a:round/>
                  <a:headEnd type="none" w="med" len="med"/>
                  <a:tailEnd type="triangle" w="med" len="med"/>
                </a:ln>
              </p:spPr>
            </p:sp>
            <p:sp>
              <p:nvSpPr>
                <p:cNvPr id="116834" name="直接连接符 232546"/>
                <p:cNvSpPr/>
                <p:nvPr/>
              </p:nvSpPr>
              <p:spPr>
                <a:xfrm flipH="1">
                  <a:off x="1392" y="2787"/>
                  <a:ext cx="157" cy="265"/>
                </a:xfrm>
                <a:prstGeom prst="line">
                  <a:avLst/>
                </a:prstGeom>
                <a:ln w="19050" cap="flat" cmpd="sng">
                  <a:solidFill>
                    <a:schemeClr val="tx1"/>
                  </a:solidFill>
                  <a:prstDash val="solid"/>
                  <a:round/>
                  <a:headEnd type="none" w="med" len="med"/>
                  <a:tailEnd type="triangle" w="med" len="med"/>
                </a:ln>
              </p:spPr>
            </p:sp>
            <p:grpSp>
              <p:nvGrpSpPr>
                <p:cNvPr id="116835" name="组合 232547"/>
                <p:cNvGrpSpPr/>
                <p:nvPr/>
              </p:nvGrpSpPr>
              <p:grpSpPr>
                <a:xfrm>
                  <a:off x="1446" y="3478"/>
                  <a:ext cx="1033" cy="221"/>
                  <a:chOff x="1446" y="3478"/>
                  <a:chExt cx="1033" cy="221"/>
                </a:xfrm>
              </p:grpSpPr>
              <p:sp>
                <p:nvSpPr>
                  <p:cNvPr id="116836" name="矩形 232548"/>
                  <p:cNvSpPr/>
                  <p:nvPr/>
                </p:nvSpPr>
                <p:spPr>
                  <a:xfrm>
                    <a:off x="1446" y="3478"/>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ea typeface="Arial Unicode MS" panose="020B0604020202020204" pitchFamily="34" charset="-122"/>
                      </a:rPr>
                      <a:t>  </a:t>
                    </a:r>
                    <a:r>
                      <a:rPr lang="zh-CN" altLang="en-US" dirty="0">
                        <a:latin typeface="Times New Roman" panose="02020603050405020304" pitchFamily="18" charset="0"/>
                      </a:rPr>
                      <a:t>  </a:t>
                    </a:r>
                    <a:r>
                      <a:rPr lang="en-US" altLang="zh-CN" dirty="0">
                        <a:latin typeface="Times New Roman" panose="02020603050405020304" pitchFamily="18" charset="0"/>
                      </a:rPr>
                      <a:t>1  G  1</a:t>
                    </a:r>
                    <a:endParaRPr lang="en-US" altLang="zh-CN" dirty="0">
                      <a:latin typeface="Times New Roman" panose="02020603050405020304" pitchFamily="18" charset="0"/>
                    </a:endParaRPr>
                  </a:p>
                </p:txBody>
              </p:sp>
              <p:sp>
                <p:nvSpPr>
                  <p:cNvPr id="116837" name="直接连接符 232549"/>
                  <p:cNvSpPr/>
                  <p:nvPr/>
                </p:nvSpPr>
                <p:spPr>
                  <a:xfrm>
                    <a:off x="1625" y="3478"/>
                    <a:ext cx="0" cy="221"/>
                  </a:xfrm>
                  <a:prstGeom prst="line">
                    <a:avLst/>
                  </a:prstGeom>
                  <a:ln w="9525" cap="flat" cmpd="sng">
                    <a:solidFill>
                      <a:schemeClr val="tx1"/>
                    </a:solidFill>
                    <a:prstDash val="solid"/>
                    <a:round/>
                    <a:headEnd type="none" w="med" len="med"/>
                    <a:tailEnd type="none" w="med" len="med"/>
                  </a:ln>
                </p:spPr>
              </p:sp>
              <p:sp>
                <p:nvSpPr>
                  <p:cNvPr id="116838" name="直接连接符 232550"/>
                  <p:cNvSpPr/>
                  <p:nvPr/>
                </p:nvSpPr>
                <p:spPr>
                  <a:xfrm>
                    <a:off x="1848" y="3478"/>
                    <a:ext cx="0" cy="221"/>
                  </a:xfrm>
                  <a:prstGeom prst="line">
                    <a:avLst/>
                  </a:prstGeom>
                  <a:ln w="9525" cap="flat" cmpd="sng">
                    <a:solidFill>
                      <a:schemeClr val="tx1"/>
                    </a:solidFill>
                    <a:prstDash val="solid"/>
                    <a:round/>
                    <a:headEnd type="none" w="med" len="med"/>
                    <a:tailEnd type="none" w="med" len="med"/>
                  </a:ln>
                </p:spPr>
              </p:sp>
              <p:sp>
                <p:nvSpPr>
                  <p:cNvPr id="116839" name="直接连接符 232551"/>
                  <p:cNvSpPr/>
                  <p:nvPr/>
                </p:nvSpPr>
                <p:spPr>
                  <a:xfrm>
                    <a:off x="2086" y="3478"/>
                    <a:ext cx="0" cy="221"/>
                  </a:xfrm>
                  <a:prstGeom prst="line">
                    <a:avLst/>
                  </a:prstGeom>
                  <a:ln w="9525" cap="flat" cmpd="sng">
                    <a:solidFill>
                      <a:schemeClr val="tx1"/>
                    </a:solidFill>
                    <a:prstDash val="solid"/>
                    <a:round/>
                    <a:headEnd type="none" w="med" len="med"/>
                    <a:tailEnd type="none" w="med" len="med"/>
                  </a:ln>
                </p:spPr>
              </p:sp>
              <p:sp>
                <p:nvSpPr>
                  <p:cNvPr id="116840" name="直接连接符 232552"/>
                  <p:cNvSpPr/>
                  <p:nvPr/>
                </p:nvSpPr>
                <p:spPr>
                  <a:xfrm>
                    <a:off x="2301" y="3478"/>
                    <a:ext cx="0" cy="221"/>
                  </a:xfrm>
                  <a:prstGeom prst="line">
                    <a:avLst/>
                  </a:prstGeom>
                  <a:ln w="9525" cap="flat" cmpd="sng">
                    <a:solidFill>
                      <a:schemeClr val="tx1"/>
                    </a:solidFill>
                    <a:prstDash val="solid"/>
                    <a:round/>
                    <a:headEnd type="none" w="med" len="med"/>
                    <a:tailEnd type="none" w="med" len="med"/>
                  </a:ln>
                </p:spPr>
              </p:sp>
            </p:grpSp>
            <p:sp>
              <p:nvSpPr>
                <p:cNvPr id="116841" name="直接连接符 232553"/>
                <p:cNvSpPr/>
                <p:nvPr/>
              </p:nvSpPr>
              <p:spPr>
                <a:xfrm flipH="1">
                  <a:off x="1969" y="3216"/>
                  <a:ext cx="157" cy="265"/>
                </a:xfrm>
                <a:prstGeom prst="line">
                  <a:avLst/>
                </a:prstGeom>
                <a:ln w="19050" cap="flat" cmpd="sng">
                  <a:solidFill>
                    <a:schemeClr val="tx1"/>
                  </a:solidFill>
                  <a:prstDash val="solid"/>
                  <a:round/>
                  <a:headEnd type="none" w="med" len="med"/>
                  <a:tailEnd type="triangle" w="med" len="med"/>
                </a:ln>
              </p:spPr>
            </p:sp>
            <p:grpSp>
              <p:nvGrpSpPr>
                <p:cNvPr id="116842" name="组合 232554"/>
                <p:cNvGrpSpPr/>
                <p:nvPr/>
              </p:nvGrpSpPr>
              <p:grpSpPr>
                <a:xfrm>
                  <a:off x="2574" y="3478"/>
                  <a:ext cx="1032" cy="221"/>
                  <a:chOff x="2574" y="3478"/>
                  <a:chExt cx="1032" cy="221"/>
                </a:xfrm>
              </p:grpSpPr>
              <p:sp>
                <p:nvSpPr>
                  <p:cNvPr id="116843" name="矩形 232555"/>
                  <p:cNvSpPr/>
                  <p:nvPr/>
                </p:nvSpPr>
                <p:spPr>
                  <a:xfrm>
                    <a:off x="25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1   H  1</a:t>
                    </a:r>
                    <a:endParaRPr lang="en-US" altLang="zh-CN" dirty="0">
                      <a:latin typeface="Times New Roman" panose="02020603050405020304" pitchFamily="18" charset="0"/>
                    </a:endParaRPr>
                  </a:p>
                </p:txBody>
              </p:sp>
              <p:sp>
                <p:nvSpPr>
                  <p:cNvPr id="116844" name="直接连接符 232556"/>
                  <p:cNvSpPr/>
                  <p:nvPr/>
                </p:nvSpPr>
                <p:spPr>
                  <a:xfrm>
                    <a:off x="2752" y="3478"/>
                    <a:ext cx="0" cy="221"/>
                  </a:xfrm>
                  <a:prstGeom prst="line">
                    <a:avLst/>
                  </a:prstGeom>
                  <a:ln w="9525" cap="flat" cmpd="sng">
                    <a:solidFill>
                      <a:schemeClr val="tx1"/>
                    </a:solidFill>
                    <a:prstDash val="solid"/>
                    <a:round/>
                    <a:headEnd type="none" w="med" len="med"/>
                    <a:tailEnd type="none" w="med" len="med"/>
                  </a:ln>
                </p:spPr>
              </p:sp>
              <p:sp>
                <p:nvSpPr>
                  <p:cNvPr id="116845" name="直接连接符 232557"/>
                  <p:cNvSpPr/>
                  <p:nvPr/>
                </p:nvSpPr>
                <p:spPr>
                  <a:xfrm>
                    <a:off x="2975" y="3478"/>
                    <a:ext cx="0" cy="221"/>
                  </a:xfrm>
                  <a:prstGeom prst="line">
                    <a:avLst/>
                  </a:prstGeom>
                  <a:ln w="9525" cap="flat" cmpd="sng">
                    <a:solidFill>
                      <a:schemeClr val="tx1"/>
                    </a:solidFill>
                    <a:prstDash val="solid"/>
                    <a:round/>
                    <a:headEnd type="none" w="med" len="med"/>
                    <a:tailEnd type="none" w="med" len="med"/>
                  </a:ln>
                </p:spPr>
              </p:sp>
              <p:sp>
                <p:nvSpPr>
                  <p:cNvPr id="116846" name="直接连接符 232558"/>
                  <p:cNvSpPr/>
                  <p:nvPr/>
                </p:nvSpPr>
                <p:spPr>
                  <a:xfrm>
                    <a:off x="3213" y="3478"/>
                    <a:ext cx="0" cy="221"/>
                  </a:xfrm>
                  <a:prstGeom prst="line">
                    <a:avLst/>
                  </a:prstGeom>
                  <a:ln w="9525" cap="flat" cmpd="sng">
                    <a:solidFill>
                      <a:schemeClr val="tx1"/>
                    </a:solidFill>
                    <a:prstDash val="solid"/>
                    <a:round/>
                    <a:headEnd type="none" w="med" len="med"/>
                    <a:tailEnd type="none" w="med" len="med"/>
                  </a:ln>
                </p:spPr>
              </p:sp>
              <p:sp>
                <p:nvSpPr>
                  <p:cNvPr id="116847" name="直接连接符 232559"/>
                  <p:cNvSpPr/>
                  <p:nvPr/>
                </p:nvSpPr>
                <p:spPr>
                  <a:xfrm>
                    <a:off x="3429" y="3478"/>
                    <a:ext cx="0" cy="221"/>
                  </a:xfrm>
                  <a:prstGeom prst="line">
                    <a:avLst/>
                  </a:prstGeom>
                  <a:ln w="9525" cap="flat" cmpd="sng">
                    <a:solidFill>
                      <a:schemeClr val="tx1"/>
                    </a:solidFill>
                    <a:prstDash val="solid"/>
                    <a:round/>
                    <a:headEnd type="none" w="med" len="med"/>
                    <a:tailEnd type="none" w="med" len="med"/>
                  </a:ln>
                </p:spPr>
              </p:sp>
            </p:grpSp>
            <p:grpSp>
              <p:nvGrpSpPr>
                <p:cNvPr id="116848" name="组合 232560"/>
                <p:cNvGrpSpPr/>
                <p:nvPr/>
              </p:nvGrpSpPr>
              <p:grpSpPr>
                <a:xfrm>
                  <a:off x="3774" y="3478"/>
                  <a:ext cx="1032" cy="221"/>
                  <a:chOff x="3774" y="3478"/>
                  <a:chExt cx="1032" cy="221"/>
                </a:xfrm>
              </p:grpSpPr>
              <p:sp>
                <p:nvSpPr>
                  <p:cNvPr id="116849" name="矩形 232561"/>
                  <p:cNvSpPr/>
                  <p:nvPr/>
                </p:nvSpPr>
                <p:spPr>
                  <a:xfrm>
                    <a:off x="37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1   I  1</a:t>
                    </a:r>
                    <a:endParaRPr lang="en-US" altLang="zh-CN" dirty="0">
                      <a:latin typeface="Times New Roman" panose="02020603050405020304" pitchFamily="18" charset="0"/>
                      <a:ea typeface="Arial Unicode MS" panose="020B0604020202020204" pitchFamily="34" charset="-122"/>
                    </a:endParaRPr>
                  </a:p>
                </p:txBody>
              </p:sp>
              <p:sp>
                <p:nvSpPr>
                  <p:cNvPr id="116850" name="直接连接符 232562"/>
                  <p:cNvSpPr/>
                  <p:nvPr/>
                </p:nvSpPr>
                <p:spPr>
                  <a:xfrm>
                    <a:off x="3952" y="3478"/>
                    <a:ext cx="0" cy="221"/>
                  </a:xfrm>
                  <a:prstGeom prst="line">
                    <a:avLst/>
                  </a:prstGeom>
                  <a:ln w="9525" cap="flat" cmpd="sng">
                    <a:solidFill>
                      <a:schemeClr val="tx1"/>
                    </a:solidFill>
                    <a:prstDash val="solid"/>
                    <a:round/>
                    <a:headEnd type="none" w="med" len="med"/>
                    <a:tailEnd type="none" w="med" len="med"/>
                  </a:ln>
                </p:spPr>
              </p:sp>
              <p:sp>
                <p:nvSpPr>
                  <p:cNvPr id="116851" name="直接连接符 232563"/>
                  <p:cNvSpPr/>
                  <p:nvPr/>
                </p:nvSpPr>
                <p:spPr>
                  <a:xfrm>
                    <a:off x="4175" y="3478"/>
                    <a:ext cx="0" cy="221"/>
                  </a:xfrm>
                  <a:prstGeom prst="line">
                    <a:avLst/>
                  </a:prstGeom>
                  <a:ln w="9525" cap="flat" cmpd="sng">
                    <a:solidFill>
                      <a:schemeClr val="tx1"/>
                    </a:solidFill>
                    <a:prstDash val="solid"/>
                    <a:round/>
                    <a:headEnd type="none" w="med" len="med"/>
                    <a:tailEnd type="none" w="med" len="med"/>
                  </a:ln>
                </p:spPr>
              </p:sp>
              <p:sp>
                <p:nvSpPr>
                  <p:cNvPr id="116852" name="直接连接符 232564"/>
                  <p:cNvSpPr/>
                  <p:nvPr/>
                </p:nvSpPr>
                <p:spPr>
                  <a:xfrm>
                    <a:off x="4413" y="3478"/>
                    <a:ext cx="0" cy="221"/>
                  </a:xfrm>
                  <a:prstGeom prst="line">
                    <a:avLst/>
                  </a:prstGeom>
                  <a:ln w="9525" cap="flat" cmpd="sng">
                    <a:solidFill>
                      <a:schemeClr val="tx1"/>
                    </a:solidFill>
                    <a:prstDash val="solid"/>
                    <a:round/>
                    <a:headEnd type="none" w="med" len="med"/>
                    <a:tailEnd type="none" w="med" len="med"/>
                  </a:ln>
                </p:spPr>
              </p:sp>
              <p:sp>
                <p:nvSpPr>
                  <p:cNvPr id="116853" name="直接连接符 232565"/>
                  <p:cNvSpPr/>
                  <p:nvPr/>
                </p:nvSpPr>
                <p:spPr>
                  <a:xfrm>
                    <a:off x="4629" y="3478"/>
                    <a:ext cx="0" cy="221"/>
                  </a:xfrm>
                  <a:prstGeom prst="line">
                    <a:avLst/>
                  </a:prstGeom>
                  <a:ln w="9525" cap="flat" cmpd="sng">
                    <a:solidFill>
                      <a:schemeClr val="tx1"/>
                    </a:solidFill>
                    <a:prstDash val="solid"/>
                    <a:round/>
                    <a:headEnd type="none" w="med" len="med"/>
                    <a:tailEnd type="none" w="med" len="med"/>
                  </a:ln>
                </p:spPr>
              </p:sp>
            </p:grpSp>
            <p:sp>
              <p:nvSpPr>
                <p:cNvPr id="116854" name="直接连接符 232566"/>
                <p:cNvSpPr/>
                <p:nvPr/>
              </p:nvSpPr>
              <p:spPr>
                <a:xfrm flipH="1">
                  <a:off x="3128" y="3208"/>
                  <a:ext cx="157" cy="265"/>
                </a:xfrm>
                <a:prstGeom prst="line">
                  <a:avLst/>
                </a:prstGeom>
                <a:ln w="19050" cap="flat" cmpd="sng">
                  <a:solidFill>
                    <a:schemeClr val="tx1"/>
                  </a:solidFill>
                  <a:prstDash val="solid"/>
                  <a:round/>
                  <a:headEnd type="none" w="med" len="med"/>
                  <a:tailEnd type="triangle" w="med" len="med"/>
                </a:ln>
              </p:spPr>
            </p:sp>
            <p:sp>
              <p:nvSpPr>
                <p:cNvPr id="116855" name="直接连接符 232567"/>
                <p:cNvSpPr/>
                <p:nvPr/>
              </p:nvSpPr>
              <p:spPr>
                <a:xfrm>
                  <a:off x="4141" y="3216"/>
                  <a:ext cx="157" cy="265"/>
                </a:xfrm>
                <a:prstGeom prst="line">
                  <a:avLst/>
                </a:prstGeom>
                <a:ln w="19050" cap="flat" cmpd="sng">
                  <a:solidFill>
                    <a:schemeClr val="tx1"/>
                  </a:solidFill>
                  <a:prstDash val="solid"/>
                  <a:round/>
                  <a:headEnd type="none" w="med" len="med"/>
                  <a:tailEnd type="triangle" w="med" len="med"/>
                </a:ln>
              </p:spPr>
            </p:sp>
            <p:sp>
              <p:nvSpPr>
                <p:cNvPr id="116856" name="直接连接符 232568"/>
                <p:cNvSpPr/>
                <p:nvPr/>
              </p:nvSpPr>
              <p:spPr>
                <a:xfrm flipV="1">
                  <a:off x="1750" y="2858"/>
                  <a:ext cx="190" cy="280"/>
                </a:xfrm>
                <a:prstGeom prst="line">
                  <a:avLst/>
                </a:prstGeom>
                <a:ln w="19050" cap="flat" cmpd="sng">
                  <a:solidFill>
                    <a:schemeClr val="folHlink"/>
                  </a:solidFill>
                  <a:prstDash val="dash"/>
                  <a:round/>
                  <a:headEnd type="none" w="med" len="med"/>
                  <a:tailEnd type="triangle" w="med" len="med"/>
                </a:ln>
              </p:spPr>
            </p:sp>
            <p:sp>
              <p:nvSpPr>
                <p:cNvPr id="116857" name="直接连接符 232569"/>
                <p:cNvSpPr/>
                <p:nvPr/>
              </p:nvSpPr>
              <p:spPr>
                <a:xfrm flipV="1">
                  <a:off x="2344" y="2397"/>
                  <a:ext cx="190" cy="281"/>
                </a:xfrm>
                <a:prstGeom prst="line">
                  <a:avLst/>
                </a:prstGeom>
                <a:ln w="19050" cap="flat" cmpd="sng">
                  <a:solidFill>
                    <a:schemeClr val="folHlink"/>
                  </a:solidFill>
                  <a:prstDash val="dash"/>
                  <a:round/>
                  <a:headEnd type="none" w="med" len="med"/>
                  <a:tailEnd type="triangle" w="med" len="med"/>
                </a:ln>
              </p:spPr>
            </p:sp>
            <p:sp>
              <p:nvSpPr>
                <p:cNvPr id="116858" name="直接连接符 232570"/>
                <p:cNvSpPr/>
                <p:nvPr/>
              </p:nvSpPr>
              <p:spPr>
                <a:xfrm flipV="1">
                  <a:off x="2360" y="3294"/>
                  <a:ext cx="190" cy="280"/>
                </a:xfrm>
                <a:prstGeom prst="line">
                  <a:avLst/>
                </a:prstGeom>
                <a:ln w="19050" cap="flat" cmpd="sng">
                  <a:solidFill>
                    <a:schemeClr val="folHlink"/>
                  </a:solidFill>
                  <a:prstDash val="dash"/>
                  <a:round/>
                  <a:headEnd type="none" w="med" len="med"/>
                  <a:tailEnd type="triangle" w="med" len="med"/>
                </a:ln>
              </p:spPr>
            </p:sp>
            <p:sp>
              <p:nvSpPr>
                <p:cNvPr id="116859" name="直接连接符 232571"/>
                <p:cNvSpPr/>
                <p:nvPr/>
              </p:nvSpPr>
              <p:spPr>
                <a:xfrm flipV="1">
                  <a:off x="2954" y="2858"/>
                  <a:ext cx="190" cy="280"/>
                </a:xfrm>
                <a:prstGeom prst="line">
                  <a:avLst/>
                </a:prstGeom>
                <a:ln w="19050" cap="flat" cmpd="sng">
                  <a:solidFill>
                    <a:schemeClr val="folHlink"/>
                  </a:solidFill>
                  <a:prstDash val="dash"/>
                  <a:round/>
                  <a:headEnd type="none" w="med" len="med"/>
                  <a:tailEnd type="triangle" w="med" len="med"/>
                </a:ln>
              </p:spPr>
            </p:sp>
            <p:sp>
              <p:nvSpPr>
                <p:cNvPr id="116860" name="直接连接符 232572"/>
                <p:cNvSpPr/>
                <p:nvPr/>
              </p:nvSpPr>
              <p:spPr>
                <a:xfrm flipV="1">
                  <a:off x="3476" y="3294"/>
                  <a:ext cx="190" cy="280"/>
                </a:xfrm>
                <a:prstGeom prst="line">
                  <a:avLst/>
                </a:prstGeom>
                <a:ln w="19050" cap="flat" cmpd="sng">
                  <a:solidFill>
                    <a:schemeClr val="folHlink"/>
                  </a:solidFill>
                  <a:prstDash val="dash"/>
                  <a:round/>
                  <a:headEnd type="none" w="med" len="med"/>
                  <a:tailEnd type="triangle" w="med" len="med"/>
                </a:ln>
              </p:spPr>
            </p:sp>
            <p:sp>
              <p:nvSpPr>
                <p:cNvPr id="116861" name="直接连接符 232573"/>
                <p:cNvSpPr/>
                <p:nvPr/>
              </p:nvSpPr>
              <p:spPr>
                <a:xfrm flipH="1" flipV="1">
                  <a:off x="3737" y="3294"/>
                  <a:ext cx="158" cy="265"/>
                </a:xfrm>
                <a:prstGeom prst="line">
                  <a:avLst/>
                </a:prstGeom>
                <a:ln w="19050" cap="flat" cmpd="sng">
                  <a:solidFill>
                    <a:schemeClr val="hlink"/>
                  </a:solidFill>
                  <a:prstDash val="dash"/>
                  <a:round/>
                  <a:headEnd type="none" w="med" len="med"/>
                  <a:tailEnd type="triangle" w="med" len="med"/>
                </a:ln>
              </p:spPr>
            </p:sp>
            <p:sp>
              <p:nvSpPr>
                <p:cNvPr id="116862" name="任意多边形 232574"/>
                <p:cNvSpPr/>
                <p:nvPr/>
              </p:nvSpPr>
              <p:spPr>
                <a:xfrm>
                  <a:off x="1529" y="2421"/>
                  <a:ext cx="1108" cy="1122"/>
                </a:xfrm>
                <a:custGeom>
                  <a:avLst/>
                  <a:gdLst/>
                  <a:ahLst/>
                  <a:cxnLst>
                    <a:cxn ang="0">
                      <a:pos x="0" y="449"/>
                    </a:cxn>
                    <a:cxn ang="0">
                      <a:pos x="152" y="355"/>
                    </a:cxn>
                    <a:cxn ang="0">
                      <a:pos x="171" y="224"/>
                    </a:cxn>
                    <a:cxn ang="0">
                      <a:pos x="399" y="187"/>
                    </a:cxn>
                    <a:cxn ang="0">
                      <a:pos x="437" y="0"/>
                    </a:cxn>
                  </a:cxnLst>
                  <a:pathLst>
                    <a:path w="2770" h="2805">
                      <a:moveTo>
                        <a:pt x="0" y="2805"/>
                      </a:moveTo>
                      <a:cubicBezTo>
                        <a:pt x="385" y="2629"/>
                        <a:pt x="771" y="2454"/>
                        <a:pt x="949" y="2220"/>
                      </a:cubicBezTo>
                      <a:cubicBezTo>
                        <a:pt x="1127" y="1986"/>
                        <a:pt x="811" y="1577"/>
                        <a:pt x="1068" y="1402"/>
                      </a:cubicBezTo>
                      <a:cubicBezTo>
                        <a:pt x="1325" y="1227"/>
                        <a:pt x="2216" y="1402"/>
                        <a:pt x="2493" y="1168"/>
                      </a:cubicBezTo>
                      <a:cubicBezTo>
                        <a:pt x="2770" y="935"/>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863" name="任意多边形 232575"/>
                <p:cNvSpPr/>
                <p:nvPr/>
              </p:nvSpPr>
              <p:spPr>
                <a:xfrm>
                  <a:off x="2669" y="2858"/>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1"/>
                      </a:cubicBezTo>
                      <a:cubicBezTo>
                        <a:pt x="514" y="1343"/>
                        <a:pt x="790" y="1635"/>
                        <a:pt x="949" y="1401"/>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864" name="矩形 232576"/>
                <p:cNvSpPr/>
                <p:nvPr/>
              </p:nvSpPr>
              <p:spPr>
                <a:xfrm>
                  <a:off x="1344" y="2195"/>
                  <a:ext cx="408" cy="227"/>
                </a:xfrm>
                <a:prstGeom prst="rect">
                  <a:avLst/>
                </a:prstGeom>
                <a:noFill/>
                <a:ln w="9525">
                  <a:noFill/>
                </a:ln>
              </p:spPr>
              <p:txBody>
                <a:bodyPr wrap="none" anchor="ctr" anchorCtr="0"/>
                <a:p>
                  <a:pPr>
                    <a:buSzPct val="100000"/>
                    <a:buFont typeface="Arial" panose="020B0604020202020204" pitchFamily="34" charset="0"/>
                  </a:pPr>
                  <a:r>
                    <a:rPr lang="en-US" altLang="zh-CN" dirty="0">
                      <a:solidFill>
                        <a:schemeClr val="hlink"/>
                      </a:solidFill>
                      <a:latin typeface="Times New Roman" panose="02020603050405020304" pitchFamily="18" charset="0"/>
                    </a:rPr>
                    <a:t>T</a:t>
                  </a:r>
                  <a:endParaRPr lang="en-US" altLang="zh-CN" dirty="0">
                    <a:solidFill>
                      <a:schemeClr val="hlink"/>
                    </a:solidFill>
                    <a:latin typeface="Times New Roman" panose="02020603050405020304" pitchFamily="18" charset="0"/>
                  </a:endParaRPr>
                </a:p>
              </p:txBody>
            </p:sp>
            <p:sp>
              <p:nvSpPr>
                <p:cNvPr id="116865" name="直接连接符 232577"/>
                <p:cNvSpPr/>
                <p:nvPr/>
              </p:nvSpPr>
              <p:spPr>
                <a:xfrm>
                  <a:off x="1760" y="2275"/>
                  <a:ext cx="288" cy="0"/>
                </a:xfrm>
                <a:prstGeom prst="line">
                  <a:avLst/>
                </a:prstGeom>
                <a:ln w="19050" cap="flat" cmpd="sng">
                  <a:solidFill>
                    <a:schemeClr val="tx1"/>
                  </a:solidFill>
                  <a:prstDash val="solid"/>
                  <a:round/>
                  <a:headEnd type="none" w="med" len="med"/>
                  <a:tailEnd type="triangle" w="med" len="med"/>
                </a:ln>
              </p:spPr>
            </p:sp>
            <p:grpSp>
              <p:nvGrpSpPr>
                <p:cNvPr id="116866" name="组合 232578"/>
                <p:cNvGrpSpPr/>
                <p:nvPr/>
              </p:nvGrpSpPr>
              <p:grpSpPr>
                <a:xfrm>
                  <a:off x="2064" y="1763"/>
                  <a:ext cx="997" cy="227"/>
                  <a:chOff x="2064" y="1763"/>
                  <a:chExt cx="997" cy="227"/>
                </a:xfrm>
              </p:grpSpPr>
              <p:sp>
                <p:nvSpPr>
                  <p:cNvPr id="116867" name="矩形 232579"/>
                  <p:cNvSpPr/>
                  <p:nvPr/>
                </p:nvSpPr>
                <p:spPr>
                  <a:xfrm>
                    <a:off x="2064" y="1763"/>
                    <a:ext cx="997" cy="227"/>
                  </a:xfrm>
                  <a:prstGeom prst="rect">
                    <a:avLst/>
                  </a:prstGeom>
                  <a:noFill/>
                  <a:ln w="9525" cap="flat" cmpd="sng">
                    <a:solidFill>
                      <a:schemeClr val="tx1"/>
                    </a:solidFill>
                    <a:prstDash val="solid"/>
                    <a:miter/>
                    <a:headEnd type="none" w="med" len="med"/>
                    <a:tailEnd type="none" w="med" len="med"/>
                  </a:ln>
                </p:spPr>
                <p:txBody>
                  <a:bodyPr wrap="none" anchor="ctr" anchorCtr="0"/>
                  <a:p>
                    <a:pPr>
                      <a:buSzPct val="100000"/>
                      <a:buFont typeface="Arial" panose="020B0604020202020204" pitchFamily="34" charset="0"/>
                    </a:pPr>
                    <a:r>
                      <a:rPr lang="zh-CN" altLang="en-US" dirty="0">
                        <a:latin typeface="Times New Roman" panose="02020603050405020304" pitchFamily="18" charset="0"/>
                      </a:rPr>
                      <a:t>   </a:t>
                    </a:r>
                    <a:r>
                      <a:rPr lang="en-US" altLang="zh-CN" dirty="0">
                        <a:latin typeface="Times New Roman" panose="02020603050405020304" pitchFamily="18" charset="0"/>
                      </a:rPr>
                      <a:t>0      1</a:t>
                    </a:r>
                    <a:endParaRPr lang="en-US" altLang="zh-CN" dirty="0">
                      <a:latin typeface="Times New Roman" panose="02020603050405020304" pitchFamily="18" charset="0"/>
                    </a:endParaRPr>
                  </a:p>
                </p:txBody>
              </p:sp>
              <p:sp>
                <p:nvSpPr>
                  <p:cNvPr id="116868" name="直接连接符 232580"/>
                  <p:cNvSpPr/>
                  <p:nvPr/>
                </p:nvSpPr>
                <p:spPr>
                  <a:xfrm>
                    <a:off x="2240" y="1763"/>
                    <a:ext cx="0" cy="227"/>
                  </a:xfrm>
                  <a:prstGeom prst="line">
                    <a:avLst/>
                  </a:prstGeom>
                  <a:ln w="9525" cap="flat" cmpd="sng">
                    <a:solidFill>
                      <a:schemeClr val="tx1"/>
                    </a:solidFill>
                    <a:prstDash val="solid"/>
                    <a:round/>
                    <a:headEnd type="none" w="med" len="med"/>
                    <a:tailEnd type="none" w="med" len="med"/>
                  </a:ln>
                </p:spPr>
              </p:sp>
              <p:sp>
                <p:nvSpPr>
                  <p:cNvPr id="116869" name="直接连接符 232581"/>
                  <p:cNvSpPr/>
                  <p:nvPr/>
                </p:nvSpPr>
                <p:spPr>
                  <a:xfrm>
                    <a:off x="2416" y="1763"/>
                    <a:ext cx="0" cy="227"/>
                  </a:xfrm>
                  <a:prstGeom prst="line">
                    <a:avLst/>
                  </a:prstGeom>
                  <a:ln w="9525" cap="flat" cmpd="sng">
                    <a:solidFill>
                      <a:schemeClr val="tx1"/>
                    </a:solidFill>
                    <a:prstDash val="solid"/>
                    <a:round/>
                    <a:headEnd type="none" w="med" len="med"/>
                    <a:tailEnd type="none" w="med" len="med"/>
                  </a:ln>
                </p:spPr>
              </p:sp>
              <p:sp>
                <p:nvSpPr>
                  <p:cNvPr id="116870" name="直接连接符 232582"/>
                  <p:cNvSpPr/>
                  <p:nvPr/>
                </p:nvSpPr>
                <p:spPr>
                  <a:xfrm>
                    <a:off x="2617" y="1763"/>
                    <a:ext cx="0" cy="227"/>
                  </a:xfrm>
                  <a:prstGeom prst="line">
                    <a:avLst/>
                  </a:prstGeom>
                  <a:ln w="9525" cap="flat" cmpd="sng">
                    <a:solidFill>
                      <a:schemeClr val="tx1"/>
                    </a:solidFill>
                    <a:prstDash val="solid"/>
                    <a:round/>
                    <a:headEnd type="none" w="med" len="med"/>
                    <a:tailEnd type="none" w="med" len="med"/>
                  </a:ln>
                </p:spPr>
              </p:sp>
              <p:sp>
                <p:nvSpPr>
                  <p:cNvPr id="116871" name="直接连接符 232583"/>
                  <p:cNvSpPr/>
                  <p:nvPr/>
                </p:nvSpPr>
                <p:spPr>
                  <a:xfrm>
                    <a:off x="2818" y="1763"/>
                    <a:ext cx="0" cy="227"/>
                  </a:xfrm>
                  <a:prstGeom prst="line">
                    <a:avLst/>
                  </a:prstGeom>
                  <a:ln w="9525" cap="flat" cmpd="sng">
                    <a:solidFill>
                      <a:schemeClr val="tx1"/>
                    </a:solidFill>
                    <a:prstDash val="solid"/>
                    <a:round/>
                    <a:headEnd type="none" w="med" len="med"/>
                    <a:tailEnd type="none" w="med" len="med"/>
                  </a:ln>
                </p:spPr>
              </p:sp>
            </p:grpSp>
            <p:sp>
              <p:nvSpPr>
                <p:cNvPr id="116872" name="矩形 232584"/>
                <p:cNvSpPr/>
                <p:nvPr/>
              </p:nvSpPr>
              <p:spPr>
                <a:xfrm>
                  <a:off x="2208" y="1392"/>
                  <a:ext cx="408" cy="227"/>
                </a:xfrm>
                <a:prstGeom prst="rect">
                  <a:avLst/>
                </a:prstGeom>
                <a:noFill/>
                <a:ln w="9525">
                  <a:noFill/>
                </a:ln>
              </p:spPr>
              <p:txBody>
                <a:bodyPr wrap="none" anchor="ctr" anchorCtr="0"/>
                <a:p>
                  <a:pPr>
                    <a:buSzPct val="100000"/>
                    <a:buFont typeface="Arial" panose="020B0604020202020204" pitchFamily="34" charset="0"/>
                  </a:pPr>
                  <a:r>
                    <a:rPr lang="en-US" altLang="zh-CN" dirty="0">
                      <a:latin typeface="Times New Roman" panose="02020603050405020304" pitchFamily="18" charset="0"/>
                    </a:rPr>
                    <a:t>Thrt</a:t>
                  </a:r>
                  <a:endParaRPr lang="en-US" altLang="zh-CN" dirty="0">
                    <a:latin typeface="Times New Roman" panose="02020603050405020304" pitchFamily="18" charset="0"/>
                  </a:endParaRPr>
                </a:p>
              </p:txBody>
            </p:sp>
            <p:sp>
              <p:nvSpPr>
                <p:cNvPr id="116873" name="直接连接符 232585"/>
                <p:cNvSpPr/>
                <p:nvPr/>
              </p:nvSpPr>
              <p:spPr>
                <a:xfrm>
                  <a:off x="2400" y="1595"/>
                  <a:ext cx="144" cy="144"/>
                </a:xfrm>
                <a:prstGeom prst="line">
                  <a:avLst/>
                </a:prstGeom>
                <a:ln w="19050" cap="flat" cmpd="sng">
                  <a:solidFill>
                    <a:schemeClr val="tx1"/>
                  </a:solidFill>
                  <a:prstDash val="solid"/>
                  <a:round/>
                  <a:headEnd type="none" w="med" len="med"/>
                  <a:tailEnd type="triangle" w="med" len="med"/>
                </a:ln>
              </p:spPr>
            </p:sp>
            <p:sp>
              <p:nvSpPr>
                <p:cNvPr id="116874" name="直接连接符 232586"/>
                <p:cNvSpPr/>
                <p:nvPr/>
              </p:nvSpPr>
              <p:spPr>
                <a:xfrm>
                  <a:off x="2136" y="1899"/>
                  <a:ext cx="363" cy="272"/>
                </a:xfrm>
                <a:prstGeom prst="line">
                  <a:avLst/>
                </a:prstGeom>
                <a:ln w="19050" cap="flat" cmpd="sng">
                  <a:solidFill>
                    <a:schemeClr val="hlink"/>
                  </a:solidFill>
                  <a:prstDash val="dash"/>
                  <a:round/>
                  <a:headEnd type="none" w="med" len="med"/>
                  <a:tailEnd type="triangle" w="med" len="med"/>
                </a:ln>
              </p:spPr>
            </p:sp>
            <p:sp>
              <p:nvSpPr>
                <p:cNvPr id="116875" name="任意多边形 232587"/>
                <p:cNvSpPr/>
                <p:nvPr/>
              </p:nvSpPr>
              <p:spPr>
                <a:xfrm>
                  <a:off x="2928" y="1915"/>
                  <a:ext cx="1640" cy="1536"/>
                </a:xfrm>
                <a:custGeom>
                  <a:avLst/>
                  <a:gdLst/>
                  <a:ahLst/>
                  <a:cxnLst>
                    <a:cxn ang="0">
                      <a:pos x="0" y="0"/>
                    </a:cxn>
                    <a:cxn ang="0">
                      <a:pos x="557" y="365"/>
                    </a:cxn>
                    <a:cxn ang="0">
                      <a:pos x="595" y="615"/>
                    </a:cxn>
                  </a:cxnLst>
                  <a:pathLst>
                    <a:path w="4100" h="3839">
                      <a:moveTo>
                        <a:pt x="0" y="0"/>
                      </a:moveTo>
                      <a:cubicBezTo>
                        <a:pt x="1429" y="820"/>
                        <a:pt x="2860" y="1639"/>
                        <a:pt x="3480" y="2279"/>
                      </a:cubicBezTo>
                      <a:cubicBezTo>
                        <a:pt x="4100" y="2919"/>
                        <a:pt x="3680" y="3579"/>
                        <a:pt x="3720" y="383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6876" name="任意多边形 232588"/>
                <p:cNvSpPr/>
                <p:nvPr/>
              </p:nvSpPr>
              <p:spPr>
                <a:xfrm>
                  <a:off x="912" y="1907"/>
                  <a:ext cx="1152" cy="1200"/>
                </a:xfrm>
                <a:custGeom>
                  <a:avLst/>
                  <a:gdLst/>
                  <a:ahLst/>
                  <a:cxnLst>
                    <a:cxn ang="0">
                      <a:pos x="0" y="480"/>
                    </a:cxn>
                    <a:cxn ang="0">
                      <a:pos x="96" y="173"/>
                    </a:cxn>
                    <a:cxn ang="0">
                      <a:pos x="461" y="0"/>
                    </a:cxn>
                  </a:cxnLst>
                  <a:pathLst>
                    <a:path w="2879" h="2999">
                      <a:moveTo>
                        <a:pt x="0" y="3000"/>
                      </a:moveTo>
                      <a:cubicBezTo>
                        <a:pt x="60" y="2290"/>
                        <a:pt x="120" y="1580"/>
                        <a:pt x="600" y="1080"/>
                      </a:cubicBezTo>
                      <a:cubicBezTo>
                        <a:pt x="1080" y="579"/>
                        <a:pt x="2500" y="180"/>
                        <a:pt x="288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6877" name="任意多边形 232589"/>
                <p:cNvSpPr/>
                <p:nvPr/>
              </p:nvSpPr>
              <p:spPr>
                <a:xfrm>
                  <a:off x="3072" y="1915"/>
                  <a:ext cx="1768" cy="1632"/>
                </a:xfrm>
                <a:custGeom>
                  <a:avLst/>
                  <a:gdLst/>
                  <a:ahLst/>
                  <a:cxnLst>
                    <a:cxn ang="0">
                      <a:pos x="672" y="653"/>
                    </a:cxn>
                    <a:cxn ang="0">
                      <a:pos x="595" y="384"/>
                    </a:cxn>
                    <a:cxn ang="0">
                      <a:pos x="0" y="0"/>
                    </a:cxn>
                  </a:cxnLst>
                  <a:pathLst>
                    <a:path w="4419" h="4079">
                      <a:moveTo>
                        <a:pt x="4200" y="4079"/>
                      </a:moveTo>
                      <a:cubicBezTo>
                        <a:pt x="4310" y="3579"/>
                        <a:pt x="4419" y="3079"/>
                        <a:pt x="3720" y="2399"/>
                      </a:cubicBezTo>
                      <a:cubicBezTo>
                        <a:pt x="3020" y="1719"/>
                        <a:pt x="619" y="40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
        <p:nvSpPr>
          <p:cNvPr id="116878" name="动作按钮: 上一张 232593">
            <a:hlinkClick r:id="" action="ppaction://hlinkshowjump?jump=lastslideviewed"/>
          </p:cNvPr>
          <p:cNvSpPr/>
          <p:nvPr/>
        </p:nvSpPr>
        <p:spPr>
          <a:xfrm>
            <a:off x="8316913" y="5949950"/>
            <a:ext cx="539750" cy="647700"/>
          </a:xfrm>
          <a:prstGeom prst="actionButtonReturn">
            <a:avLst/>
          </a:prstGeom>
          <a:solidFill>
            <a:schemeClr val="accent1"/>
          </a:solidFill>
          <a:ln w="9525">
            <a:noFill/>
          </a:ln>
          <a:effectLst>
            <a:outerShdw dist="71842" dir="2699999" algn="ctr" rotWithShape="0">
              <a:schemeClr val="tx1"/>
            </a:outerShdw>
          </a:effectLst>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9" name="文本占位符 275458"/>
          <p:cNvSpPr>
            <a:spLocks noGrp="1"/>
          </p:cNvSpPr>
          <p:nvPr>
            <p:ph idx="1"/>
          </p:nvPr>
        </p:nvSpPr>
        <p:spPr>
          <a:xfrm>
            <a:off x="352425" y="517525"/>
            <a:ext cx="8396288" cy="6335713"/>
          </a:xfrm>
        </p:spPr>
        <p:txBody>
          <a:bodyPr vert="horz" wrap="square" lIns="91440" tIns="45720" rIns="91440" bIns="45720" numCol="1" anchor="t" anchorCtr="0" compatLnSpc="1"/>
          <a:lstStyle/>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1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Status </a:t>
            </a:r>
            <a:r>
              <a:rPr kumimoji="0" lang="en-US" altLang="zh-CN" sz="18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InOrderTraverse_Thr</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18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BiThrTree</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T, Status (*Visit)(</a:t>
            </a:r>
            <a:r>
              <a:rPr kumimoji="0" lang="en-US" altLang="zh-CN" sz="18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ElemType</a:t>
            </a:r>
            <a:r>
              <a:rPr kumimoji="0" lang="en-US" altLang="zh-CN" sz="18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中序遍历线索二叉树的非递归算法</a:t>
            </a:r>
            <a:endPar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BiThrTree</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p;</a:t>
            </a:r>
            <a:endPar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p = T-&gt;</a:t>
            </a:r>
            <a:r>
              <a:rPr kumimoji="0" lang="en-US" altLang="zh-CN" sz="21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lchild</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 p</a:t>
            </a:r>
            <a:r>
              <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指向根结点</a:t>
            </a:r>
            <a:endPar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while (p != T)     </a:t>
            </a:r>
            <a:r>
              <a:rPr kumimoji="0" lang="en-US" altLang="zh-CN"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Blackoak Std" pitchFamily="82" charset="0"/>
                <a:ea typeface="+mn-ea"/>
                <a:cs typeface="+mn-cs"/>
              </a:rPr>
              <a:t>{</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空树或遍历结束时，</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p==T</a:t>
            </a:r>
            <a:endPar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while (p-&gt;</a:t>
            </a:r>
            <a:r>
              <a:rPr kumimoji="0" lang="en-US" altLang="zh-CN" sz="2100" b="1"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mn-lt"/>
                <a:ea typeface="+mn-ea"/>
                <a:cs typeface="+mn-cs"/>
              </a:rPr>
              <a:t>LTag</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==0) p = p-&gt;</a:t>
            </a:r>
            <a:r>
              <a:rPr kumimoji="0" lang="en-US" altLang="zh-CN" sz="2100" b="1"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mn-lt"/>
                <a:ea typeface="+mn-ea"/>
                <a:cs typeface="+mn-cs"/>
              </a:rPr>
              <a:t>lchild</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if (!Visit(p-&gt;data)) return ERROR; </a:t>
            </a:r>
            <a:r>
              <a:rPr kumimoji="0" lang="en-US" altLang="zh-CN" sz="1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1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访问其左子树为空的结点</a:t>
            </a:r>
            <a:endParaRPr kumimoji="0" lang="zh-CN" altLang="en-US" sz="10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while (p-&gt;</a:t>
            </a:r>
            <a:r>
              <a:rPr kumimoji="0" lang="en-US" altLang="zh-CN" sz="2100" b="1"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mn-lt"/>
                <a:ea typeface="+mn-ea"/>
                <a:cs typeface="+mn-cs"/>
              </a:rPr>
              <a:t>RTag</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==1 &amp;&amp; p-&gt;</a:t>
            </a:r>
            <a:r>
              <a:rPr kumimoji="0" lang="en-US" altLang="zh-CN" sz="2100" b="1"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mn-lt"/>
                <a:ea typeface="+mn-ea"/>
                <a:cs typeface="+mn-cs"/>
              </a:rPr>
              <a:t>rchild</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!=T)    </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      {</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        p = p-&gt;</a:t>
            </a:r>
            <a:r>
              <a:rPr kumimoji="0" lang="en-US" altLang="zh-CN" sz="2100" b="1"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mn-lt"/>
                <a:ea typeface="+mn-ea"/>
                <a:cs typeface="+mn-cs"/>
              </a:rPr>
              <a:t>rchild</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  </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        Visit(p-&gt;data); </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 </a:t>
            </a:r>
            <a:r>
              <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rPr>
              <a:t>     }</a:t>
            </a:r>
            <a:endParaRPr kumimoji="0" lang="en-US" altLang="zh-CN" sz="21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p = p-&gt;</a:t>
            </a:r>
            <a:r>
              <a:rPr kumimoji="0" lang="en-US" altLang="zh-CN" sz="2100" b="1" i="0" u="none" strike="noStrike" kern="120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rchild</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a:t>
            </a:r>
            <a:endPar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Blackoak Std" pitchFamily="82" charset="0"/>
                <a:ea typeface="+mn-ea"/>
                <a:cs typeface="+mn-cs"/>
              </a:rPr>
              <a:t> </a:t>
            </a: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Blackoak Std" pitchFamily="82" charset="0"/>
                <a:ea typeface="+mn-ea"/>
                <a:cs typeface="+mn-cs"/>
              </a:rPr>
              <a:t>  </a:t>
            </a:r>
            <a:r>
              <a:rPr kumimoji="0" lang="en-US" altLang="zh-CN"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Blackoak Std" pitchFamily="82" charset="0"/>
                <a:ea typeface="+mn-ea"/>
                <a:cs typeface="+mn-cs"/>
              </a:rPr>
              <a:t>}</a:t>
            </a:r>
            <a:endParaRPr kumimoji="0" lang="en-US" altLang="zh-CN" sz="2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Blackoak Std" pitchFamily="82" charset="0"/>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return OK;</a:t>
            </a:r>
            <a:endPar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469900" marR="0" lvl="0" indent="-4699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0" lang="zh-CN" altLang="en-US" sz="21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17762" name="下弧形箭头 275459">
            <a:hlinkClick r:id="rId1" action="ppaction://hlinksldjump"/>
          </p:cNvPr>
          <p:cNvSpPr/>
          <p:nvPr/>
        </p:nvSpPr>
        <p:spPr>
          <a:xfrm flipH="1">
            <a:off x="7812088" y="6165850"/>
            <a:ext cx="1152525" cy="503238"/>
          </a:xfrm>
          <a:prstGeom prst="curvedUpArrow">
            <a:avLst>
              <a:gd name="adj1" fmla="val 45804"/>
              <a:gd name="adj2" fmla="val 91608"/>
              <a:gd name="adj3" fmla="val 33305"/>
            </a:avLst>
          </a:prstGeom>
          <a:solidFill>
            <a:schemeClr val="accent1"/>
          </a:solidFill>
          <a:ln w="9525" cap="flat" cmpd="sng">
            <a:solidFill>
              <a:schemeClr val="tx1"/>
            </a:solidFill>
            <a:prstDash val="solid"/>
            <a:miter/>
            <a:headEnd type="none" w="med" len="med"/>
            <a:tailEnd type="none" w="med" len="med"/>
          </a:ln>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grpSp>
        <p:nvGrpSpPr>
          <p:cNvPr id="117763" name="组合 232449"/>
          <p:cNvGrpSpPr/>
          <p:nvPr/>
        </p:nvGrpSpPr>
        <p:grpSpPr>
          <a:xfrm>
            <a:off x="3683000" y="3348038"/>
            <a:ext cx="5210175" cy="2960687"/>
            <a:chOff x="816" y="1392"/>
            <a:chExt cx="4024" cy="2819"/>
          </a:xfrm>
        </p:grpSpPr>
        <p:sp>
          <p:nvSpPr>
            <p:cNvPr id="117764" name="矩形 232502"/>
            <p:cNvSpPr/>
            <p:nvPr/>
          </p:nvSpPr>
          <p:spPr>
            <a:xfrm>
              <a:off x="1488" y="3984"/>
              <a:ext cx="2720" cy="227"/>
            </a:xfrm>
            <a:prstGeom prst="rect">
              <a:avLst/>
            </a:prstGeom>
            <a:noFill/>
            <a:ln w="9525">
              <a:noFill/>
            </a:ln>
          </p:spPr>
          <p:txBody>
            <a:bodyPr wrap="none" anchor="ctr" anchorCtr="0"/>
            <a:p>
              <a:pPr>
                <a:buFont typeface="Arial" panose="020B0604020202020204" pitchFamily="34" charset="0"/>
              </a:pPr>
              <a:r>
                <a:rPr lang="zh-CN" altLang="en-US" sz="2000" b="1" dirty="0">
                  <a:latin typeface="Arial" panose="020B0604020202020204" pitchFamily="34" charset="0"/>
                </a:rPr>
                <a:t>图</a:t>
              </a:r>
              <a:r>
                <a:rPr lang="en-US" altLang="zh-CN" sz="2000" b="1" dirty="0">
                  <a:latin typeface="Times New Roman" panose="02020603050405020304" pitchFamily="18" charset="0"/>
                </a:rPr>
                <a:t>6-12   </a:t>
              </a:r>
              <a:r>
                <a:rPr lang="zh-CN" altLang="en-US" sz="2000" b="1" dirty="0">
                  <a:latin typeface="Times New Roman" panose="02020603050405020304" pitchFamily="18" charset="0"/>
                </a:rPr>
                <a:t>中序线索二叉树及其存储结构</a:t>
              </a:r>
              <a:endParaRPr lang="zh-CN" altLang="en-US" sz="2000" b="1" dirty="0">
                <a:latin typeface="Times New Roman" panose="02020603050405020304" pitchFamily="18" charset="0"/>
              </a:endParaRPr>
            </a:p>
          </p:txBody>
        </p:sp>
        <p:grpSp>
          <p:nvGrpSpPr>
            <p:cNvPr id="117765" name="组合 232503"/>
            <p:cNvGrpSpPr/>
            <p:nvPr/>
          </p:nvGrpSpPr>
          <p:grpSpPr>
            <a:xfrm>
              <a:off x="816" y="1392"/>
              <a:ext cx="4024" cy="2544"/>
              <a:chOff x="816" y="1392"/>
              <a:chExt cx="4024" cy="2544"/>
            </a:xfrm>
          </p:grpSpPr>
          <p:sp>
            <p:nvSpPr>
              <p:cNvPr id="117766" name="矩形 232504"/>
              <p:cNvSpPr/>
              <p:nvPr/>
            </p:nvSpPr>
            <p:spPr>
              <a:xfrm>
                <a:off x="1584" y="3709"/>
                <a:ext cx="1678" cy="227"/>
              </a:xfrm>
              <a:prstGeom prst="rect">
                <a:avLst/>
              </a:prstGeom>
              <a:noFill/>
              <a:ln w="9525">
                <a:noFill/>
              </a:ln>
            </p:spPr>
            <p:txBody>
              <a:bodyPr wrap="none" anchor="ctr" anchorCtr="0"/>
              <a:p>
                <a:pPr>
                  <a:buFont typeface="Arial" panose="020B0604020202020204" pitchFamily="34" charset="0"/>
                </a:pPr>
                <a:r>
                  <a:rPr lang="zh-CN" altLang="en-US" sz="2000" dirty="0">
                    <a:latin typeface="Times New Roman" panose="02020603050405020304" pitchFamily="18" charset="0"/>
                  </a:rPr>
                  <a:t>中序线索二叉链表</a:t>
                </a:r>
                <a:r>
                  <a:rPr lang="en-US" altLang="zh-CN" sz="2000" b="1" dirty="0">
                    <a:latin typeface="Times New Roman" panose="02020603050405020304" pitchFamily="18" charset="0"/>
                  </a:rPr>
                  <a:t>DBAGECHFI</a:t>
                </a:r>
                <a:endParaRPr lang="zh-CN" altLang="en-US" sz="2000" b="1" dirty="0">
                  <a:latin typeface="Times New Roman" panose="02020603050405020304" pitchFamily="18" charset="0"/>
                </a:endParaRPr>
              </a:p>
            </p:txBody>
          </p:sp>
          <p:grpSp>
            <p:nvGrpSpPr>
              <p:cNvPr id="117767" name="组合 232505"/>
              <p:cNvGrpSpPr/>
              <p:nvPr/>
            </p:nvGrpSpPr>
            <p:grpSpPr>
              <a:xfrm>
                <a:off x="816" y="1392"/>
                <a:ext cx="4024" cy="2307"/>
                <a:chOff x="816" y="1392"/>
                <a:chExt cx="4024" cy="2307"/>
              </a:xfrm>
            </p:grpSpPr>
            <p:grpSp>
              <p:nvGrpSpPr>
                <p:cNvPr id="117768" name="组合 232506"/>
                <p:cNvGrpSpPr/>
                <p:nvPr/>
              </p:nvGrpSpPr>
              <p:grpSpPr>
                <a:xfrm>
                  <a:off x="2051" y="2203"/>
                  <a:ext cx="1032" cy="221"/>
                  <a:chOff x="2051" y="2203"/>
                  <a:chExt cx="1032" cy="221"/>
                </a:xfrm>
              </p:grpSpPr>
              <p:sp>
                <p:nvSpPr>
                  <p:cNvPr id="117769" name="矩形 232507"/>
                  <p:cNvSpPr/>
                  <p:nvPr/>
                </p:nvSpPr>
                <p:spPr>
                  <a:xfrm>
                    <a:off x="2051" y="220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A  0</a:t>
                    </a:r>
                    <a:endParaRPr lang="en-US" altLang="zh-CN" sz="2000" dirty="0">
                      <a:latin typeface="Times New Roman" panose="02020603050405020304" pitchFamily="18" charset="0"/>
                    </a:endParaRPr>
                  </a:p>
                </p:txBody>
              </p:sp>
              <p:sp>
                <p:nvSpPr>
                  <p:cNvPr id="117770" name="直接连接符 232508"/>
                  <p:cNvSpPr/>
                  <p:nvPr/>
                </p:nvSpPr>
                <p:spPr>
                  <a:xfrm>
                    <a:off x="2229" y="2203"/>
                    <a:ext cx="0" cy="221"/>
                  </a:xfrm>
                  <a:prstGeom prst="line">
                    <a:avLst/>
                  </a:prstGeom>
                  <a:ln w="9525" cap="flat" cmpd="sng">
                    <a:solidFill>
                      <a:schemeClr val="tx1"/>
                    </a:solidFill>
                    <a:prstDash val="solid"/>
                    <a:round/>
                    <a:headEnd type="none" w="med" len="med"/>
                    <a:tailEnd type="none" w="med" len="med"/>
                  </a:ln>
                </p:spPr>
              </p:sp>
              <p:sp>
                <p:nvSpPr>
                  <p:cNvPr id="117771" name="直接连接符 232509"/>
                  <p:cNvSpPr/>
                  <p:nvPr/>
                </p:nvSpPr>
                <p:spPr>
                  <a:xfrm>
                    <a:off x="2452" y="2203"/>
                    <a:ext cx="0" cy="221"/>
                  </a:xfrm>
                  <a:prstGeom prst="line">
                    <a:avLst/>
                  </a:prstGeom>
                  <a:ln w="9525" cap="flat" cmpd="sng">
                    <a:solidFill>
                      <a:schemeClr val="tx1"/>
                    </a:solidFill>
                    <a:prstDash val="solid"/>
                    <a:round/>
                    <a:headEnd type="none" w="med" len="med"/>
                    <a:tailEnd type="none" w="med" len="med"/>
                  </a:ln>
                </p:spPr>
              </p:sp>
              <p:sp>
                <p:nvSpPr>
                  <p:cNvPr id="117772" name="直接连接符 232510"/>
                  <p:cNvSpPr/>
                  <p:nvPr/>
                </p:nvSpPr>
                <p:spPr>
                  <a:xfrm>
                    <a:off x="2690" y="2203"/>
                    <a:ext cx="0" cy="221"/>
                  </a:xfrm>
                  <a:prstGeom prst="line">
                    <a:avLst/>
                  </a:prstGeom>
                  <a:ln w="9525" cap="flat" cmpd="sng">
                    <a:solidFill>
                      <a:schemeClr val="tx1"/>
                    </a:solidFill>
                    <a:prstDash val="solid"/>
                    <a:round/>
                    <a:headEnd type="none" w="med" len="med"/>
                    <a:tailEnd type="none" w="med" len="med"/>
                  </a:ln>
                </p:spPr>
              </p:sp>
              <p:sp>
                <p:nvSpPr>
                  <p:cNvPr id="117773" name="直接连接符 232511"/>
                  <p:cNvSpPr/>
                  <p:nvPr/>
                </p:nvSpPr>
                <p:spPr>
                  <a:xfrm>
                    <a:off x="2906" y="2203"/>
                    <a:ext cx="0" cy="221"/>
                  </a:xfrm>
                  <a:prstGeom prst="line">
                    <a:avLst/>
                  </a:prstGeom>
                  <a:ln w="9525" cap="flat" cmpd="sng">
                    <a:solidFill>
                      <a:schemeClr val="tx1"/>
                    </a:solidFill>
                    <a:prstDash val="solid"/>
                    <a:round/>
                    <a:headEnd type="none" w="med" len="med"/>
                    <a:tailEnd type="none" w="med" len="med"/>
                  </a:ln>
                </p:spPr>
              </p:sp>
            </p:grpSp>
            <p:grpSp>
              <p:nvGrpSpPr>
                <p:cNvPr id="117774" name="组合 232512"/>
                <p:cNvGrpSpPr/>
                <p:nvPr/>
              </p:nvGrpSpPr>
              <p:grpSpPr>
                <a:xfrm>
                  <a:off x="1434" y="2639"/>
                  <a:ext cx="1032" cy="221"/>
                  <a:chOff x="1434" y="2639"/>
                  <a:chExt cx="1032" cy="221"/>
                </a:xfrm>
              </p:grpSpPr>
              <p:sp>
                <p:nvSpPr>
                  <p:cNvPr id="117775" name="矩形 232513"/>
                  <p:cNvSpPr/>
                  <p:nvPr/>
                </p:nvSpPr>
                <p:spPr>
                  <a:xfrm>
                    <a:off x="14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B  1</a:t>
                    </a:r>
                    <a:endParaRPr lang="en-US" altLang="zh-CN" sz="2000" dirty="0">
                      <a:latin typeface="Times New Roman" panose="02020603050405020304" pitchFamily="18" charset="0"/>
                    </a:endParaRPr>
                  </a:p>
                </p:txBody>
              </p:sp>
              <p:sp>
                <p:nvSpPr>
                  <p:cNvPr id="117776" name="直接连接符 232514"/>
                  <p:cNvSpPr/>
                  <p:nvPr/>
                </p:nvSpPr>
                <p:spPr>
                  <a:xfrm>
                    <a:off x="1612" y="2639"/>
                    <a:ext cx="0" cy="221"/>
                  </a:xfrm>
                  <a:prstGeom prst="line">
                    <a:avLst/>
                  </a:prstGeom>
                  <a:ln w="9525" cap="flat" cmpd="sng">
                    <a:solidFill>
                      <a:schemeClr val="tx1"/>
                    </a:solidFill>
                    <a:prstDash val="solid"/>
                    <a:round/>
                    <a:headEnd type="none" w="med" len="med"/>
                    <a:tailEnd type="none" w="med" len="med"/>
                  </a:ln>
                </p:spPr>
              </p:sp>
              <p:sp>
                <p:nvSpPr>
                  <p:cNvPr id="117777" name="直接连接符 232515"/>
                  <p:cNvSpPr/>
                  <p:nvPr/>
                </p:nvSpPr>
                <p:spPr>
                  <a:xfrm>
                    <a:off x="1835" y="2639"/>
                    <a:ext cx="0" cy="221"/>
                  </a:xfrm>
                  <a:prstGeom prst="line">
                    <a:avLst/>
                  </a:prstGeom>
                  <a:ln w="9525" cap="flat" cmpd="sng">
                    <a:solidFill>
                      <a:schemeClr val="tx1"/>
                    </a:solidFill>
                    <a:prstDash val="solid"/>
                    <a:round/>
                    <a:headEnd type="none" w="med" len="med"/>
                    <a:tailEnd type="none" w="med" len="med"/>
                  </a:ln>
                </p:spPr>
              </p:sp>
              <p:sp>
                <p:nvSpPr>
                  <p:cNvPr id="117778" name="直接连接符 232516"/>
                  <p:cNvSpPr/>
                  <p:nvPr/>
                </p:nvSpPr>
                <p:spPr>
                  <a:xfrm>
                    <a:off x="2073" y="2639"/>
                    <a:ext cx="0" cy="221"/>
                  </a:xfrm>
                  <a:prstGeom prst="line">
                    <a:avLst/>
                  </a:prstGeom>
                  <a:ln w="9525" cap="flat" cmpd="sng">
                    <a:solidFill>
                      <a:schemeClr val="tx1"/>
                    </a:solidFill>
                    <a:prstDash val="solid"/>
                    <a:round/>
                    <a:headEnd type="none" w="med" len="med"/>
                    <a:tailEnd type="none" w="med" len="med"/>
                  </a:ln>
                </p:spPr>
              </p:sp>
              <p:sp>
                <p:nvSpPr>
                  <p:cNvPr id="117779" name="直接连接符 232517"/>
                  <p:cNvSpPr/>
                  <p:nvPr/>
                </p:nvSpPr>
                <p:spPr>
                  <a:xfrm>
                    <a:off x="2289" y="2639"/>
                    <a:ext cx="0" cy="221"/>
                  </a:xfrm>
                  <a:prstGeom prst="line">
                    <a:avLst/>
                  </a:prstGeom>
                  <a:ln w="9525" cap="flat" cmpd="sng">
                    <a:solidFill>
                      <a:schemeClr val="tx1"/>
                    </a:solidFill>
                    <a:prstDash val="solid"/>
                    <a:round/>
                    <a:headEnd type="none" w="med" len="med"/>
                    <a:tailEnd type="none" w="med" len="med"/>
                  </a:ln>
                </p:spPr>
              </p:sp>
            </p:grpSp>
            <p:grpSp>
              <p:nvGrpSpPr>
                <p:cNvPr id="117780" name="组合 232518"/>
                <p:cNvGrpSpPr/>
                <p:nvPr/>
              </p:nvGrpSpPr>
              <p:grpSpPr>
                <a:xfrm>
                  <a:off x="2634" y="2639"/>
                  <a:ext cx="1032" cy="221"/>
                  <a:chOff x="2634" y="2639"/>
                  <a:chExt cx="1032" cy="221"/>
                </a:xfrm>
              </p:grpSpPr>
              <p:sp>
                <p:nvSpPr>
                  <p:cNvPr id="117781" name="矩形 232519"/>
                  <p:cNvSpPr/>
                  <p:nvPr/>
                </p:nvSpPr>
                <p:spPr>
                  <a:xfrm>
                    <a:off x="26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C  0</a:t>
                    </a:r>
                    <a:endParaRPr lang="en-US" altLang="zh-CN" sz="2000" dirty="0">
                      <a:latin typeface="Times New Roman" panose="02020603050405020304" pitchFamily="18" charset="0"/>
                    </a:endParaRPr>
                  </a:p>
                </p:txBody>
              </p:sp>
              <p:sp>
                <p:nvSpPr>
                  <p:cNvPr id="117782" name="直接连接符 232520"/>
                  <p:cNvSpPr/>
                  <p:nvPr/>
                </p:nvSpPr>
                <p:spPr>
                  <a:xfrm>
                    <a:off x="2812" y="2639"/>
                    <a:ext cx="0" cy="221"/>
                  </a:xfrm>
                  <a:prstGeom prst="line">
                    <a:avLst/>
                  </a:prstGeom>
                  <a:ln w="9525" cap="flat" cmpd="sng">
                    <a:solidFill>
                      <a:schemeClr val="tx1"/>
                    </a:solidFill>
                    <a:prstDash val="solid"/>
                    <a:round/>
                    <a:headEnd type="none" w="med" len="med"/>
                    <a:tailEnd type="none" w="med" len="med"/>
                  </a:ln>
                </p:spPr>
              </p:sp>
              <p:sp>
                <p:nvSpPr>
                  <p:cNvPr id="117783" name="直接连接符 232521"/>
                  <p:cNvSpPr/>
                  <p:nvPr/>
                </p:nvSpPr>
                <p:spPr>
                  <a:xfrm>
                    <a:off x="3035" y="2639"/>
                    <a:ext cx="0" cy="221"/>
                  </a:xfrm>
                  <a:prstGeom prst="line">
                    <a:avLst/>
                  </a:prstGeom>
                  <a:ln w="9525" cap="flat" cmpd="sng">
                    <a:solidFill>
                      <a:schemeClr val="tx1"/>
                    </a:solidFill>
                    <a:prstDash val="solid"/>
                    <a:round/>
                    <a:headEnd type="none" w="med" len="med"/>
                    <a:tailEnd type="none" w="med" len="med"/>
                  </a:ln>
                </p:spPr>
              </p:sp>
              <p:sp>
                <p:nvSpPr>
                  <p:cNvPr id="117784" name="直接连接符 232522"/>
                  <p:cNvSpPr/>
                  <p:nvPr/>
                </p:nvSpPr>
                <p:spPr>
                  <a:xfrm>
                    <a:off x="3273" y="2639"/>
                    <a:ext cx="0" cy="221"/>
                  </a:xfrm>
                  <a:prstGeom prst="line">
                    <a:avLst/>
                  </a:prstGeom>
                  <a:ln w="9525" cap="flat" cmpd="sng">
                    <a:solidFill>
                      <a:schemeClr val="tx1"/>
                    </a:solidFill>
                    <a:prstDash val="solid"/>
                    <a:round/>
                    <a:headEnd type="none" w="med" len="med"/>
                    <a:tailEnd type="none" w="med" len="med"/>
                  </a:ln>
                </p:spPr>
              </p:sp>
              <p:sp>
                <p:nvSpPr>
                  <p:cNvPr id="117785" name="直接连接符 232523"/>
                  <p:cNvSpPr/>
                  <p:nvPr/>
                </p:nvSpPr>
                <p:spPr>
                  <a:xfrm>
                    <a:off x="3489" y="2639"/>
                    <a:ext cx="0" cy="221"/>
                  </a:xfrm>
                  <a:prstGeom prst="line">
                    <a:avLst/>
                  </a:prstGeom>
                  <a:ln w="9525" cap="flat" cmpd="sng">
                    <a:solidFill>
                      <a:schemeClr val="tx1"/>
                    </a:solidFill>
                    <a:prstDash val="solid"/>
                    <a:round/>
                    <a:headEnd type="none" w="med" len="med"/>
                    <a:tailEnd type="none" w="med" len="med"/>
                  </a:ln>
                </p:spPr>
              </p:sp>
            </p:grpSp>
            <p:sp>
              <p:nvSpPr>
                <p:cNvPr id="117786" name="直接连接符 232524"/>
                <p:cNvSpPr/>
                <p:nvPr/>
              </p:nvSpPr>
              <p:spPr>
                <a:xfrm flipH="1">
                  <a:off x="1988" y="2346"/>
                  <a:ext cx="157" cy="264"/>
                </a:xfrm>
                <a:prstGeom prst="line">
                  <a:avLst/>
                </a:prstGeom>
                <a:ln w="19050" cap="flat" cmpd="sng">
                  <a:solidFill>
                    <a:schemeClr val="tx1"/>
                  </a:solidFill>
                  <a:prstDash val="solid"/>
                  <a:round/>
                  <a:headEnd type="none" w="med" len="med"/>
                  <a:tailEnd type="triangle" w="med" len="med"/>
                </a:ln>
              </p:spPr>
            </p:sp>
            <p:sp>
              <p:nvSpPr>
                <p:cNvPr id="117787" name="直接连接符 232525"/>
                <p:cNvSpPr/>
                <p:nvPr/>
              </p:nvSpPr>
              <p:spPr>
                <a:xfrm>
                  <a:off x="3001" y="2353"/>
                  <a:ext cx="157" cy="265"/>
                </a:xfrm>
                <a:prstGeom prst="line">
                  <a:avLst/>
                </a:prstGeom>
                <a:ln w="19050" cap="flat" cmpd="sng">
                  <a:solidFill>
                    <a:schemeClr val="tx1"/>
                  </a:solidFill>
                  <a:prstDash val="solid"/>
                  <a:round/>
                  <a:headEnd type="none" w="med" len="med"/>
                  <a:tailEnd type="triangle" w="med" len="med"/>
                </a:ln>
              </p:spPr>
            </p:sp>
            <p:grpSp>
              <p:nvGrpSpPr>
                <p:cNvPr id="117788" name="组合 232526"/>
                <p:cNvGrpSpPr/>
                <p:nvPr/>
              </p:nvGrpSpPr>
              <p:grpSpPr>
                <a:xfrm>
                  <a:off x="816" y="3073"/>
                  <a:ext cx="1032" cy="221"/>
                  <a:chOff x="816" y="3073"/>
                  <a:chExt cx="1032" cy="221"/>
                </a:xfrm>
              </p:grpSpPr>
              <p:sp>
                <p:nvSpPr>
                  <p:cNvPr id="117789" name="矩形 232527"/>
                  <p:cNvSpPr/>
                  <p:nvPr/>
                </p:nvSpPr>
                <p:spPr>
                  <a:xfrm>
                    <a:off x="816"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D  1</a:t>
                    </a:r>
                    <a:endParaRPr lang="en-US" altLang="zh-CN" sz="2000" dirty="0">
                      <a:latin typeface="Times New Roman" panose="02020603050405020304" pitchFamily="18" charset="0"/>
                    </a:endParaRPr>
                  </a:p>
                </p:txBody>
              </p:sp>
              <p:sp>
                <p:nvSpPr>
                  <p:cNvPr id="117790" name="直接连接符 232528"/>
                  <p:cNvSpPr/>
                  <p:nvPr/>
                </p:nvSpPr>
                <p:spPr>
                  <a:xfrm>
                    <a:off x="994" y="3073"/>
                    <a:ext cx="0" cy="221"/>
                  </a:xfrm>
                  <a:prstGeom prst="line">
                    <a:avLst/>
                  </a:prstGeom>
                  <a:ln w="9525" cap="flat" cmpd="sng">
                    <a:solidFill>
                      <a:schemeClr val="tx1"/>
                    </a:solidFill>
                    <a:prstDash val="solid"/>
                    <a:round/>
                    <a:headEnd type="none" w="med" len="med"/>
                    <a:tailEnd type="none" w="med" len="med"/>
                  </a:ln>
                </p:spPr>
              </p:sp>
              <p:sp>
                <p:nvSpPr>
                  <p:cNvPr id="117791" name="直接连接符 232529"/>
                  <p:cNvSpPr/>
                  <p:nvPr/>
                </p:nvSpPr>
                <p:spPr>
                  <a:xfrm>
                    <a:off x="1217" y="3073"/>
                    <a:ext cx="0" cy="221"/>
                  </a:xfrm>
                  <a:prstGeom prst="line">
                    <a:avLst/>
                  </a:prstGeom>
                  <a:ln w="9525" cap="flat" cmpd="sng">
                    <a:solidFill>
                      <a:schemeClr val="tx1"/>
                    </a:solidFill>
                    <a:prstDash val="solid"/>
                    <a:round/>
                    <a:headEnd type="none" w="med" len="med"/>
                    <a:tailEnd type="none" w="med" len="med"/>
                  </a:ln>
                </p:spPr>
              </p:sp>
              <p:sp>
                <p:nvSpPr>
                  <p:cNvPr id="117792" name="直接连接符 232530"/>
                  <p:cNvSpPr/>
                  <p:nvPr/>
                </p:nvSpPr>
                <p:spPr>
                  <a:xfrm>
                    <a:off x="1455" y="3073"/>
                    <a:ext cx="0" cy="221"/>
                  </a:xfrm>
                  <a:prstGeom prst="line">
                    <a:avLst/>
                  </a:prstGeom>
                  <a:ln w="9525" cap="flat" cmpd="sng">
                    <a:solidFill>
                      <a:schemeClr val="tx1"/>
                    </a:solidFill>
                    <a:prstDash val="solid"/>
                    <a:round/>
                    <a:headEnd type="none" w="med" len="med"/>
                    <a:tailEnd type="none" w="med" len="med"/>
                  </a:ln>
                </p:spPr>
              </p:sp>
              <p:sp>
                <p:nvSpPr>
                  <p:cNvPr id="117793" name="直接连接符 232531"/>
                  <p:cNvSpPr/>
                  <p:nvPr/>
                </p:nvSpPr>
                <p:spPr>
                  <a:xfrm>
                    <a:off x="1671" y="3073"/>
                    <a:ext cx="0" cy="221"/>
                  </a:xfrm>
                  <a:prstGeom prst="line">
                    <a:avLst/>
                  </a:prstGeom>
                  <a:ln w="9525" cap="flat" cmpd="sng">
                    <a:solidFill>
                      <a:schemeClr val="tx1"/>
                    </a:solidFill>
                    <a:prstDash val="solid"/>
                    <a:round/>
                    <a:headEnd type="none" w="med" len="med"/>
                    <a:tailEnd type="none" w="med" len="med"/>
                  </a:ln>
                </p:spPr>
              </p:sp>
            </p:grpSp>
            <p:grpSp>
              <p:nvGrpSpPr>
                <p:cNvPr id="117794" name="组合 232532"/>
                <p:cNvGrpSpPr/>
                <p:nvPr/>
              </p:nvGrpSpPr>
              <p:grpSpPr>
                <a:xfrm>
                  <a:off x="2004" y="3073"/>
                  <a:ext cx="1032" cy="221"/>
                  <a:chOff x="2004" y="3073"/>
                  <a:chExt cx="1032" cy="221"/>
                </a:xfrm>
              </p:grpSpPr>
              <p:sp>
                <p:nvSpPr>
                  <p:cNvPr id="117795" name="矩形 232533"/>
                  <p:cNvSpPr/>
                  <p:nvPr/>
                </p:nvSpPr>
                <p:spPr>
                  <a:xfrm>
                    <a:off x="20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E  1</a:t>
                    </a:r>
                    <a:endParaRPr lang="en-US" altLang="zh-CN" sz="2000" dirty="0">
                      <a:latin typeface="Times New Roman" panose="02020603050405020304" pitchFamily="18" charset="0"/>
                    </a:endParaRPr>
                  </a:p>
                </p:txBody>
              </p:sp>
              <p:sp>
                <p:nvSpPr>
                  <p:cNvPr id="117796" name="直接连接符 232534"/>
                  <p:cNvSpPr/>
                  <p:nvPr/>
                </p:nvSpPr>
                <p:spPr>
                  <a:xfrm>
                    <a:off x="2182" y="3073"/>
                    <a:ext cx="0" cy="221"/>
                  </a:xfrm>
                  <a:prstGeom prst="line">
                    <a:avLst/>
                  </a:prstGeom>
                  <a:ln w="9525" cap="flat" cmpd="sng">
                    <a:solidFill>
                      <a:schemeClr val="tx1"/>
                    </a:solidFill>
                    <a:prstDash val="solid"/>
                    <a:round/>
                    <a:headEnd type="none" w="med" len="med"/>
                    <a:tailEnd type="none" w="med" len="med"/>
                  </a:ln>
                </p:spPr>
              </p:sp>
              <p:sp>
                <p:nvSpPr>
                  <p:cNvPr id="117797" name="直接连接符 232535"/>
                  <p:cNvSpPr/>
                  <p:nvPr/>
                </p:nvSpPr>
                <p:spPr>
                  <a:xfrm>
                    <a:off x="2405" y="3073"/>
                    <a:ext cx="0" cy="221"/>
                  </a:xfrm>
                  <a:prstGeom prst="line">
                    <a:avLst/>
                  </a:prstGeom>
                  <a:ln w="9525" cap="flat" cmpd="sng">
                    <a:solidFill>
                      <a:schemeClr val="tx1"/>
                    </a:solidFill>
                    <a:prstDash val="solid"/>
                    <a:round/>
                    <a:headEnd type="none" w="med" len="med"/>
                    <a:tailEnd type="none" w="med" len="med"/>
                  </a:ln>
                </p:spPr>
              </p:sp>
              <p:sp>
                <p:nvSpPr>
                  <p:cNvPr id="117798" name="直接连接符 232536"/>
                  <p:cNvSpPr/>
                  <p:nvPr/>
                </p:nvSpPr>
                <p:spPr>
                  <a:xfrm>
                    <a:off x="2643" y="3073"/>
                    <a:ext cx="0" cy="221"/>
                  </a:xfrm>
                  <a:prstGeom prst="line">
                    <a:avLst/>
                  </a:prstGeom>
                  <a:ln w="9525" cap="flat" cmpd="sng">
                    <a:solidFill>
                      <a:schemeClr val="tx1"/>
                    </a:solidFill>
                    <a:prstDash val="solid"/>
                    <a:round/>
                    <a:headEnd type="none" w="med" len="med"/>
                    <a:tailEnd type="none" w="med" len="med"/>
                  </a:ln>
                </p:spPr>
              </p:sp>
              <p:sp>
                <p:nvSpPr>
                  <p:cNvPr id="117799" name="直接连接符 232537"/>
                  <p:cNvSpPr/>
                  <p:nvPr/>
                </p:nvSpPr>
                <p:spPr>
                  <a:xfrm>
                    <a:off x="2859" y="3073"/>
                    <a:ext cx="0" cy="221"/>
                  </a:xfrm>
                  <a:prstGeom prst="line">
                    <a:avLst/>
                  </a:prstGeom>
                  <a:ln w="9525" cap="flat" cmpd="sng">
                    <a:solidFill>
                      <a:schemeClr val="tx1"/>
                    </a:solidFill>
                    <a:prstDash val="solid"/>
                    <a:round/>
                    <a:headEnd type="none" w="med" len="med"/>
                    <a:tailEnd type="none" w="med" len="med"/>
                  </a:ln>
                </p:spPr>
              </p:sp>
            </p:grpSp>
            <p:grpSp>
              <p:nvGrpSpPr>
                <p:cNvPr id="117800" name="组合 232538"/>
                <p:cNvGrpSpPr/>
                <p:nvPr/>
              </p:nvGrpSpPr>
              <p:grpSpPr>
                <a:xfrm>
                  <a:off x="3204" y="3073"/>
                  <a:ext cx="1032" cy="221"/>
                  <a:chOff x="3204" y="3073"/>
                  <a:chExt cx="1032" cy="221"/>
                </a:xfrm>
              </p:grpSpPr>
              <p:sp>
                <p:nvSpPr>
                  <p:cNvPr id="117801" name="矩形 232539"/>
                  <p:cNvSpPr/>
                  <p:nvPr/>
                </p:nvSpPr>
                <p:spPr>
                  <a:xfrm>
                    <a:off x="32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F  0</a:t>
                    </a:r>
                    <a:endParaRPr lang="en-US" altLang="zh-CN" sz="2000" dirty="0">
                      <a:latin typeface="Times New Roman" panose="02020603050405020304" pitchFamily="18" charset="0"/>
                    </a:endParaRPr>
                  </a:p>
                </p:txBody>
              </p:sp>
              <p:sp>
                <p:nvSpPr>
                  <p:cNvPr id="117802" name="直接连接符 232540"/>
                  <p:cNvSpPr/>
                  <p:nvPr/>
                </p:nvSpPr>
                <p:spPr>
                  <a:xfrm>
                    <a:off x="3382" y="3073"/>
                    <a:ext cx="0" cy="221"/>
                  </a:xfrm>
                  <a:prstGeom prst="line">
                    <a:avLst/>
                  </a:prstGeom>
                  <a:ln w="9525" cap="flat" cmpd="sng">
                    <a:solidFill>
                      <a:schemeClr val="tx1"/>
                    </a:solidFill>
                    <a:prstDash val="solid"/>
                    <a:round/>
                    <a:headEnd type="none" w="med" len="med"/>
                    <a:tailEnd type="none" w="med" len="med"/>
                  </a:ln>
                </p:spPr>
              </p:sp>
              <p:sp>
                <p:nvSpPr>
                  <p:cNvPr id="117803" name="直接连接符 232541"/>
                  <p:cNvSpPr/>
                  <p:nvPr/>
                </p:nvSpPr>
                <p:spPr>
                  <a:xfrm>
                    <a:off x="3605" y="3073"/>
                    <a:ext cx="0" cy="221"/>
                  </a:xfrm>
                  <a:prstGeom prst="line">
                    <a:avLst/>
                  </a:prstGeom>
                  <a:ln w="9525" cap="flat" cmpd="sng">
                    <a:solidFill>
                      <a:schemeClr val="tx1"/>
                    </a:solidFill>
                    <a:prstDash val="solid"/>
                    <a:round/>
                    <a:headEnd type="none" w="med" len="med"/>
                    <a:tailEnd type="none" w="med" len="med"/>
                  </a:ln>
                </p:spPr>
              </p:sp>
              <p:sp>
                <p:nvSpPr>
                  <p:cNvPr id="117804" name="直接连接符 232542"/>
                  <p:cNvSpPr/>
                  <p:nvPr/>
                </p:nvSpPr>
                <p:spPr>
                  <a:xfrm>
                    <a:off x="3843" y="3073"/>
                    <a:ext cx="0" cy="221"/>
                  </a:xfrm>
                  <a:prstGeom prst="line">
                    <a:avLst/>
                  </a:prstGeom>
                  <a:ln w="9525" cap="flat" cmpd="sng">
                    <a:solidFill>
                      <a:schemeClr val="tx1"/>
                    </a:solidFill>
                    <a:prstDash val="solid"/>
                    <a:round/>
                    <a:headEnd type="none" w="med" len="med"/>
                    <a:tailEnd type="none" w="med" len="med"/>
                  </a:ln>
                </p:spPr>
              </p:sp>
              <p:sp>
                <p:nvSpPr>
                  <p:cNvPr id="117805" name="直接连接符 232543"/>
                  <p:cNvSpPr/>
                  <p:nvPr/>
                </p:nvSpPr>
                <p:spPr>
                  <a:xfrm>
                    <a:off x="4059" y="3073"/>
                    <a:ext cx="0" cy="221"/>
                  </a:xfrm>
                  <a:prstGeom prst="line">
                    <a:avLst/>
                  </a:prstGeom>
                  <a:ln w="9525" cap="flat" cmpd="sng">
                    <a:solidFill>
                      <a:schemeClr val="tx1"/>
                    </a:solidFill>
                    <a:prstDash val="solid"/>
                    <a:round/>
                    <a:headEnd type="none" w="med" len="med"/>
                    <a:tailEnd type="none" w="med" len="med"/>
                  </a:ln>
                </p:spPr>
              </p:sp>
            </p:grpSp>
            <p:sp>
              <p:nvSpPr>
                <p:cNvPr id="117806" name="直接连接符 232544"/>
                <p:cNvSpPr/>
                <p:nvPr/>
              </p:nvSpPr>
              <p:spPr>
                <a:xfrm flipH="1">
                  <a:off x="2558" y="2803"/>
                  <a:ext cx="157" cy="265"/>
                </a:xfrm>
                <a:prstGeom prst="line">
                  <a:avLst/>
                </a:prstGeom>
                <a:ln w="19050" cap="flat" cmpd="sng">
                  <a:solidFill>
                    <a:schemeClr val="tx1"/>
                  </a:solidFill>
                  <a:prstDash val="solid"/>
                  <a:round/>
                  <a:headEnd type="none" w="med" len="med"/>
                  <a:tailEnd type="triangle" w="med" len="med"/>
                </a:ln>
              </p:spPr>
            </p:sp>
            <p:sp>
              <p:nvSpPr>
                <p:cNvPr id="117807" name="直接连接符 232545"/>
                <p:cNvSpPr/>
                <p:nvPr/>
              </p:nvSpPr>
              <p:spPr>
                <a:xfrm>
                  <a:off x="3571" y="2811"/>
                  <a:ext cx="157" cy="265"/>
                </a:xfrm>
                <a:prstGeom prst="line">
                  <a:avLst/>
                </a:prstGeom>
                <a:ln w="19050" cap="flat" cmpd="sng">
                  <a:solidFill>
                    <a:schemeClr val="tx1"/>
                  </a:solidFill>
                  <a:prstDash val="solid"/>
                  <a:round/>
                  <a:headEnd type="none" w="med" len="med"/>
                  <a:tailEnd type="triangle" w="med" len="med"/>
                </a:ln>
              </p:spPr>
            </p:sp>
            <p:sp>
              <p:nvSpPr>
                <p:cNvPr id="117808" name="直接连接符 232546"/>
                <p:cNvSpPr/>
                <p:nvPr/>
              </p:nvSpPr>
              <p:spPr>
                <a:xfrm flipH="1">
                  <a:off x="1392" y="2787"/>
                  <a:ext cx="157" cy="265"/>
                </a:xfrm>
                <a:prstGeom prst="line">
                  <a:avLst/>
                </a:prstGeom>
                <a:ln w="19050" cap="flat" cmpd="sng">
                  <a:solidFill>
                    <a:schemeClr val="tx1"/>
                  </a:solidFill>
                  <a:prstDash val="solid"/>
                  <a:round/>
                  <a:headEnd type="none" w="med" len="med"/>
                  <a:tailEnd type="triangle" w="med" len="med"/>
                </a:ln>
              </p:spPr>
            </p:sp>
            <p:grpSp>
              <p:nvGrpSpPr>
                <p:cNvPr id="117809" name="组合 232547"/>
                <p:cNvGrpSpPr/>
                <p:nvPr/>
              </p:nvGrpSpPr>
              <p:grpSpPr>
                <a:xfrm>
                  <a:off x="1446" y="3478"/>
                  <a:ext cx="1033" cy="221"/>
                  <a:chOff x="1446" y="3478"/>
                  <a:chExt cx="1033" cy="221"/>
                </a:xfrm>
              </p:grpSpPr>
              <p:sp>
                <p:nvSpPr>
                  <p:cNvPr id="117810" name="矩形 232548"/>
                  <p:cNvSpPr/>
                  <p:nvPr/>
                </p:nvSpPr>
                <p:spPr>
                  <a:xfrm>
                    <a:off x="1446" y="3478"/>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ea typeface="Arial Unicode MS" panose="020B0604020202020204" pitchFamily="34" charset="-122"/>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1  G  1</a:t>
                    </a:r>
                    <a:endParaRPr lang="en-US" altLang="zh-CN" sz="2000" dirty="0">
                      <a:latin typeface="Times New Roman" panose="02020603050405020304" pitchFamily="18" charset="0"/>
                    </a:endParaRPr>
                  </a:p>
                </p:txBody>
              </p:sp>
              <p:sp>
                <p:nvSpPr>
                  <p:cNvPr id="117811" name="直接连接符 232549"/>
                  <p:cNvSpPr/>
                  <p:nvPr/>
                </p:nvSpPr>
                <p:spPr>
                  <a:xfrm>
                    <a:off x="1625" y="3478"/>
                    <a:ext cx="0" cy="221"/>
                  </a:xfrm>
                  <a:prstGeom prst="line">
                    <a:avLst/>
                  </a:prstGeom>
                  <a:ln w="9525" cap="flat" cmpd="sng">
                    <a:solidFill>
                      <a:schemeClr val="tx1"/>
                    </a:solidFill>
                    <a:prstDash val="solid"/>
                    <a:round/>
                    <a:headEnd type="none" w="med" len="med"/>
                    <a:tailEnd type="none" w="med" len="med"/>
                  </a:ln>
                </p:spPr>
              </p:sp>
              <p:sp>
                <p:nvSpPr>
                  <p:cNvPr id="117812" name="直接连接符 232550"/>
                  <p:cNvSpPr/>
                  <p:nvPr/>
                </p:nvSpPr>
                <p:spPr>
                  <a:xfrm>
                    <a:off x="1848" y="3478"/>
                    <a:ext cx="0" cy="221"/>
                  </a:xfrm>
                  <a:prstGeom prst="line">
                    <a:avLst/>
                  </a:prstGeom>
                  <a:ln w="9525" cap="flat" cmpd="sng">
                    <a:solidFill>
                      <a:schemeClr val="tx1"/>
                    </a:solidFill>
                    <a:prstDash val="solid"/>
                    <a:round/>
                    <a:headEnd type="none" w="med" len="med"/>
                    <a:tailEnd type="none" w="med" len="med"/>
                  </a:ln>
                </p:spPr>
              </p:sp>
              <p:sp>
                <p:nvSpPr>
                  <p:cNvPr id="117813" name="直接连接符 232551"/>
                  <p:cNvSpPr/>
                  <p:nvPr/>
                </p:nvSpPr>
                <p:spPr>
                  <a:xfrm>
                    <a:off x="2086" y="3478"/>
                    <a:ext cx="0" cy="221"/>
                  </a:xfrm>
                  <a:prstGeom prst="line">
                    <a:avLst/>
                  </a:prstGeom>
                  <a:ln w="9525" cap="flat" cmpd="sng">
                    <a:solidFill>
                      <a:schemeClr val="tx1"/>
                    </a:solidFill>
                    <a:prstDash val="solid"/>
                    <a:round/>
                    <a:headEnd type="none" w="med" len="med"/>
                    <a:tailEnd type="none" w="med" len="med"/>
                  </a:ln>
                </p:spPr>
              </p:sp>
              <p:sp>
                <p:nvSpPr>
                  <p:cNvPr id="117814" name="直接连接符 232552"/>
                  <p:cNvSpPr/>
                  <p:nvPr/>
                </p:nvSpPr>
                <p:spPr>
                  <a:xfrm>
                    <a:off x="2301" y="3478"/>
                    <a:ext cx="0" cy="221"/>
                  </a:xfrm>
                  <a:prstGeom prst="line">
                    <a:avLst/>
                  </a:prstGeom>
                  <a:ln w="9525" cap="flat" cmpd="sng">
                    <a:solidFill>
                      <a:schemeClr val="tx1"/>
                    </a:solidFill>
                    <a:prstDash val="solid"/>
                    <a:round/>
                    <a:headEnd type="none" w="med" len="med"/>
                    <a:tailEnd type="none" w="med" len="med"/>
                  </a:ln>
                </p:spPr>
              </p:sp>
            </p:grpSp>
            <p:sp>
              <p:nvSpPr>
                <p:cNvPr id="117815" name="直接连接符 232553"/>
                <p:cNvSpPr/>
                <p:nvPr/>
              </p:nvSpPr>
              <p:spPr>
                <a:xfrm flipH="1">
                  <a:off x="1969" y="3216"/>
                  <a:ext cx="157" cy="265"/>
                </a:xfrm>
                <a:prstGeom prst="line">
                  <a:avLst/>
                </a:prstGeom>
                <a:ln w="19050" cap="flat" cmpd="sng">
                  <a:solidFill>
                    <a:schemeClr val="tx1"/>
                  </a:solidFill>
                  <a:prstDash val="solid"/>
                  <a:round/>
                  <a:headEnd type="none" w="med" len="med"/>
                  <a:tailEnd type="triangle" w="med" len="med"/>
                </a:ln>
              </p:spPr>
            </p:sp>
            <p:grpSp>
              <p:nvGrpSpPr>
                <p:cNvPr id="117816" name="组合 232554"/>
                <p:cNvGrpSpPr/>
                <p:nvPr/>
              </p:nvGrpSpPr>
              <p:grpSpPr>
                <a:xfrm>
                  <a:off x="2574" y="3478"/>
                  <a:ext cx="1032" cy="221"/>
                  <a:chOff x="2574" y="3478"/>
                  <a:chExt cx="1032" cy="221"/>
                </a:xfrm>
              </p:grpSpPr>
              <p:sp>
                <p:nvSpPr>
                  <p:cNvPr id="117817" name="矩形 232555"/>
                  <p:cNvSpPr/>
                  <p:nvPr/>
                </p:nvSpPr>
                <p:spPr>
                  <a:xfrm>
                    <a:off x="25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H  1</a:t>
                    </a:r>
                    <a:endParaRPr lang="en-US" altLang="zh-CN" sz="2000" dirty="0">
                      <a:latin typeface="Times New Roman" panose="02020603050405020304" pitchFamily="18" charset="0"/>
                    </a:endParaRPr>
                  </a:p>
                </p:txBody>
              </p:sp>
              <p:sp>
                <p:nvSpPr>
                  <p:cNvPr id="117818" name="直接连接符 232556"/>
                  <p:cNvSpPr/>
                  <p:nvPr/>
                </p:nvSpPr>
                <p:spPr>
                  <a:xfrm>
                    <a:off x="2752" y="3478"/>
                    <a:ext cx="0" cy="221"/>
                  </a:xfrm>
                  <a:prstGeom prst="line">
                    <a:avLst/>
                  </a:prstGeom>
                  <a:ln w="9525" cap="flat" cmpd="sng">
                    <a:solidFill>
                      <a:schemeClr val="tx1"/>
                    </a:solidFill>
                    <a:prstDash val="solid"/>
                    <a:round/>
                    <a:headEnd type="none" w="med" len="med"/>
                    <a:tailEnd type="none" w="med" len="med"/>
                  </a:ln>
                </p:spPr>
              </p:sp>
              <p:sp>
                <p:nvSpPr>
                  <p:cNvPr id="117819" name="直接连接符 232557"/>
                  <p:cNvSpPr/>
                  <p:nvPr/>
                </p:nvSpPr>
                <p:spPr>
                  <a:xfrm>
                    <a:off x="2975" y="3478"/>
                    <a:ext cx="0" cy="221"/>
                  </a:xfrm>
                  <a:prstGeom prst="line">
                    <a:avLst/>
                  </a:prstGeom>
                  <a:ln w="9525" cap="flat" cmpd="sng">
                    <a:solidFill>
                      <a:schemeClr val="tx1"/>
                    </a:solidFill>
                    <a:prstDash val="solid"/>
                    <a:round/>
                    <a:headEnd type="none" w="med" len="med"/>
                    <a:tailEnd type="none" w="med" len="med"/>
                  </a:ln>
                </p:spPr>
              </p:sp>
              <p:sp>
                <p:nvSpPr>
                  <p:cNvPr id="117820" name="直接连接符 232558"/>
                  <p:cNvSpPr/>
                  <p:nvPr/>
                </p:nvSpPr>
                <p:spPr>
                  <a:xfrm>
                    <a:off x="3213" y="3478"/>
                    <a:ext cx="0" cy="221"/>
                  </a:xfrm>
                  <a:prstGeom prst="line">
                    <a:avLst/>
                  </a:prstGeom>
                  <a:ln w="9525" cap="flat" cmpd="sng">
                    <a:solidFill>
                      <a:schemeClr val="tx1"/>
                    </a:solidFill>
                    <a:prstDash val="solid"/>
                    <a:round/>
                    <a:headEnd type="none" w="med" len="med"/>
                    <a:tailEnd type="none" w="med" len="med"/>
                  </a:ln>
                </p:spPr>
              </p:sp>
              <p:sp>
                <p:nvSpPr>
                  <p:cNvPr id="117821" name="直接连接符 232559"/>
                  <p:cNvSpPr/>
                  <p:nvPr/>
                </p:nvSpPr>
                <p:spPr>
                  <a:xfrm>
                    <a:off x="3429" y="3478"/>
                    <a:ext cx="0" cy="221"/>
                  </a:xfrm>
                  <a:prstGeom prst="line">
                    <a:avLst/>
                  </a:prstGeom>
                  <a:ln w="9525" cap="flat" cmpd="sng">
                    <a:solidFill>
                      <a:schemeClr val="tx1"/>
                    </a:solidFill>
                    <a:prstDash val="solid"/>
                    <a:round/>
                    <a:headEnd type="none" w="med" len="med"/>
                    <a:tailEnd type="none" w="med" len="med"/>
                  </a:ln>
                </p:spPr>
              </p:sp>
            </p:grpSp>
            <p:grpSp>
              <p:nvGrpSpPr>
                <p:cNvPr id="117822" name="组合 232560"/>
                <p:cNvGrpSpPr/>
                <p:nvPr/>
              </p:nvGrpSpPr>
              <p:grpSpPr>
                <a:xfrm>
                  <a:off x="3774" y="3478"/>
                  <a:ext cx="1032" cy="221"/>
                  <a:chOff x="3774" y="3478"/>
                  <a:chExt cx="1032" cy="221"/>
                </a:xfrm>
              </p:grpSpPr>
              <p:sp>
                <p:nvSpPr>
                  <p:cNvPr id="117823" name="矩形 232561"/>
                  <p:cNvSpPr/>
                  <p:nvPr/>
                </p:nvSpPr>
                <p:spPr>
                  <a:xfrm>
                    <a:off x="37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I  1</a:t>
                    </a:r>
                    <a:endParaRPr lang="en-US" altLang="zh-CN" sz="2000" dirty="0">
                      <a:latin typeface="Times New Roman" panose="02020603050405020304" pitchFamily="18" charset="0"/>
                      <a:ea typeface="Arial Unicode MS" panose="020B0604020202020204" pitchFamily="34" charset="-122"/>
                    </a:endParaRPr>
                  </a:p>
                </p:txBody>
              </p:sp>
              <p:sp>
                <p:nvSpPr>
                  <p:cNvPr id="117824" name="直接连接符 232562"/>
                  <p:cNvSpPr/>
                  <p:nvPr/>
                </p:nvSpPr>
                <p:spPr>
                  <a:xfrm>
                    <a:off x="3952" y="3478"/>
                    <a:ext cx="0" cy="221"/>
                  </a:xfrm>
                  <a:prstGeom prst="line">
                    <a:avLst/>
                  </a:prstGeom>
                  <a:ln w="9525" cap="flat" cmpd="sng">
                    <a:solidFill>
                      <a:schemeClr val="tx1"/>
                    </a:solidFill>
                    <a:prstDash val="solid"/>
                    <a:round/>
                    <a:headEnd type="none" w="med" len="med"/>
                    <a:tailEnd type="none" w="med" len="med"/>
                  </a:ln>
                </p:spPr>
              </p:sp>
              <p:sp>
                <p:nvSpPr>
                  <p:cNvPr id="117825" name="直接连接符 232563"/>
                  <p:cNvSpPr/>
                  <p:nvPr/>
                </p:nvSpPr>
                <p:spPr>
                  <a:xfrm>
                    <a:off x="4175" y="3478"/>
                    <a:ext cx="0" cy="221"/>
                  </a:xfrm>
                  <a:prstGeom prst="line">
                    <a:avLst/>
                  </a:prstGeom>
                  <a:ln w="9525" cap="flat" cmpd="sng">
                    <a:solidFill>
                      <a:schemeClr val="tx1"/>
                    </a:solidFill>
                    <a:prstDash val="solid"/>
                    <a:round/>
                    <a:headEnd type="none" w="med" len="med"/>
                    <a:tailEnd type="none" w="med" len="med"/>
                  </a:ln>
                </p:spPr>
              </p:sp>
              <p:sp>
                <p:nvSpPr>
                  <p:cNvPr id="117826" name="直接连接符 232564"/>
                  <p:cNvSpPr/>
                  <p:nvPr/>
                </p:nvSpPr>
                <p:spPr>
                  <a:xfrm>
                    <a:off x="4413" y="3478"/>
                    <a:ext cx="0" cy="221"/>
                  </a:xfrm>
                  <a:prstGeom prst="line">
                    <a:avLst/>
                  </a:prstGeom>
                  <a:ln w="9525" cap="flat" cmpd="sng">
                    <a:solidFill>
                      <a:schemeClr val="tx1"/>
                    </a:solidFill>
                    <a:prstDash val="solid"/>
                    <a:round/>
                    <a:headEnd type="none" w="med" len="med"/>
                    <a:tailEnd type="none" w="med" len="med"/>
                  </a:ln>
                </p:spPr>
              </p:sp>
              <p:sp>
                <p:nvSpPr>
                  <p:cNvPr id="117827" name="直接连接符 232565"/>
                  <p:cNvSpPr/>
                  <p:nvPr/>
                </p:nvSpPr>
                <p:spPr>
                  <a:xfrm>
                    <a:off x="4629" y="3478"/>
                    <a:ext cx="0" cy="221"/>
                  </a:xfrm>
                  <a:prstGeom prst="line">
                    <a:avLst/>
                  </a:prstGeom>
                  <a:ln w="9525" cap="flat" cmpd="sng">
                    <a:solidFill>
                      <a:schemeClr val="tx1"/>
                    </a:solidFill>
                    <a:prstDash val="solid"/>
                    <a:round/>
                    <a:headEnd type="none" w="med" len="med"/>
                    <a:tailEnd type="none" w="med" len="med"/>
                  </a:ln>
                </p:spPr>
              </p:sp>
            </p:grpSp>
            <p:sp>
              <p:nvSpPr>
                <p:cNvPr id="117828" name="直接连接符 232566"/>
                <p:cNvSpPr/>
                <p:nvPr/>
              </p:nvSpPr>
              <p:spPr>
                <a:xfrm flipH="1">
                  <a:off x="3128" y="3208"/>
                  <a:ext cx="157" cy="265"/>
                </a:xfrm>
                <a:prstGeom prst="line">
                  <a:avLst/>
                </a:prstGeom>
                <a:ln w="19050" cap="flat" cmpd="sng">
                  <a:solidFill>
                    <a:schemeClr val="tx1"/>
                  </a:solidFill>
                  <a:prstDash val="solid"/>
                  <a:round/>
                  <a:headEnd type="none" w="med" len="med"/>
                  <a:tailEnd type="triangle" w="med" len="med"/>
                </a:ln>
              </p:spPr>
            </p:sp>
            <p:sp>
              <p:nvSpPr>
                <p:cNvPr id="117829" name="直接连接符 232567"/>
                <p:cNvSpPr/>
                <p:nvPr/>
              </p:nvSpPr>
              <p:spPr>
                <a:xfrm>
                  <a:off x="4141" y="3216"/>
                  <a:ext cx="157" cy="265"/>
                </a:xfrm>
                <a:prstGeom prst="line">
                  <a:avLst/>
                </a:prstGeom>
                <a:ln w="19050" cap="flat" cmpd="sng">
                  <a:solidFill>
                    <a:schemeClr val="tx1"/>
                  </a:solidFill>
                  <a:prstDash val="solid"/>
                  <a:round/>
                  <a:headEnd type="none" w="med" len="med"/>
                  <a:tailEnd type="triangle" w="med" len="med"/>
                </a:ln>
              </p:spPr>
            </p:sp>
            <p:sp>
              <p:nvSpPr>
                <p:cNvPr id="117830" name="直接连接符 232568"/>
                <p:cNvSpPr/>
                <p:nvPr/>
              </p:nvSpPr>
              <p:spPr>
                <a:xfrm flipV="1">
                  <a:off x="1750" y="2858"/>
                  <a:ext cx="190" cy="280"/>
                </a:xfrm>
                <a:prstGeom prst="line">
                  <a:avLst/>
                </a:prstGeom>
                <a:ln w="19050" cap="flat" cmpd="sng">
                  <a:solidFill>
                    <a:schemeClr val="folHlink"/>
                  </a:solidFill>
                  <a:prstDash val="dash"/>
                  <a:round/>
                  <a:headEnd type="none" w="med" len="med"/>
                  <a:tailEnd type="triangle" w="med" len="med"/>
                </a:ln>
              </p:spPr>
            </p:sp>
            <p:sp>
              <p:nvSpPr>
                <p:cNvPr id="117831" name="直接连接符 232569"/>
                <p:cNvSpPr/>
                <p:nvPr/>
              </p:nvSpPr>
              <p:spPr>
                <a:xfrm flipV="1">
                  <a:off x="2344" y="2397"/>
                  <a:ext cx="190" cy="281"/>
                </a:xfrm>
                <a:prstGeom prst="line">
                  <a:avLst/>
                </a:prstGeom>
                <a:ln w="19050" cap="flat" cmpd="sng">
                  <a:solidFill>
                    <a:schemeClr val="folHlink"/>
                  </a:solidFill>
                  <a:prstDash val="dash"/>
                  <a:round/>
                  <a:headEnd type="none" w="med" len="med"/>
                  <a:tailEnd type="triangle" w="med" len="med"/>
                </a:ln>
              </p:spPr>
            </p:sp>
            <p:sp>
              <p:nvSpPr>
                <p:cNvPr id="117832" name="直接连接符 232570"/>
                <p:cNvSpPr/>
                <p:nvPr/>
              </p:nvSpPr>
              <p:spPr>
                <a:xfrm flipV="1">
                  <a:off x="2360" y="3294"/>
                  <a:ext cx="190" cy="280"/>
                </a:xfrm>
                <a:prstGeom prst="line">
                  <a:avLst/>
                </a:prstGeom>
                <a:ln w="19050" cap="flat" cmpd="sng">
                  <a:solidFill>
                    <a:schemeClr val="folHlink"/>
                  </a:solidFill>
                  <a:prstDash val="dash"/>
                  <a:round/>
                  <a:headEnd type="none" w="med" len="med"/>
                  <a:tailEnd type="triangle" w="med" len="med"/>
                </a:ln>
              </p:spPr>
            </p:sp>
            <p:sp>
              <p:nvSpPr>
                <p:cNvPr id="117833" name="直接连接符 232571"/>
                <p:cNvSpPr/>
                <p:nvPr/>
              </p:nvSpPr>
              <p:spPr>
                <a:xfrm flipV="1">
                  <a:off x="2954" y="2858"/>
                  <a:ext cx="190" cy="280"/>
                </a:xfrm>
                <a:prstGeom prst="line">
                  <a:avLst/>
                </a:prstGeom>
                <a:ln w="19050" cap="flat" cmpd="sng">
                  <a:solidFill>
                    <a:schemeClr val="folHlink"/>
                  </a:solidFill>
                  <a:prstDash val="dash"/>
                  <a:round/>
                  <a:headEnd type="none" w="med" len="med"/>
                  <a:tailEnd type="triangle" w="med" len="med"/>
                </a:ln>
              </p:spPr>
            </p:sp>
            <p:sp>
              <p:nvSpPr>
                <p:cNvPr id="117834" name="直接连接符 232572"/>
                <p:cNvSpPr/>
                <p:nvPr/>
              </p:nvSpPr>
              <p:spPr>
                <a:xfrm flipV="1">
                  <a:off x="3476" y="3294"/>
                  <a:ext cx="190" cy="280"/>
                </a:xfrm>
                <a:prstGeom prst="line">
                  <a:avLst/>
                </a:prstGeom>
                <a:ln w="19050" cap="flat" cmpd="sng">
                  <a:solidFill>
                    <a:schemeClr val="folHlink"/>
                  </a:solidFill>
                  <a:prstDash val="dash"/>
                  <a:round/>
                  <a:headEnd type="none" w="med" len="med"/>
                  <a:tailEnd type="triangle" w="med" len="med"/>
                </a:ln>
              </p:spPr>
            </p:sp>
            <p:sp>
              <p:nvSpPr>
                <p:cNvPr id="117835" name="直接连接符 232573"/>
                <p:cNvSpPr/>
                <p:nvPr/>
              </p:nvSpPr>
              <p:spPr>
                <a:xfrm flipH="1" flipV="1">
                  <a:off x="3737" y="3294"/>
                  <a:ext cx="158" cy="265"/>
                </a:xfrm>
                <a:prstGeom prst="line">
                  <a:avLst/>
                </a:prstGeom>
                <a:ln w="19050" cap="flat" cmpd="sng">
                  <a:solidFill>
                    <a:schemeClr val="hlink"/>
                  </a:solidFill>
                  <a:prstDash val="dash"/>
                  <a:round/>
                  <a:headEnd type="none" w="med" len="med"/>
                  <a:tailEnd type="triangle" w="med" len="med"/>
                </a:ln>
              </p:spPr>
            </p:sp>
            <p:sp>
              <p:nvSpPr>
                <p:cNvPr id="117836" name="任意多边形 232574"/>
                <p:cNvSpPr/>
                <p:nvPr/>
              </p:nvSpPr>
              <p:spPr>
                <a:xfrm>
                  <a:off x="1529" y="2421"/>
                  <a:ext cx="1108" cy="1122"/>
                </a:xfrm>
                <a:custGeom>
                  <a:avLst/>
                  <a:gdLst/>
                  <a:ahLst/>
                  <a:cxnLst>
                    <a:cxn ang="0">
                      <a:pos x="0" y="449"/>
                    </a:cxn>
                    <a:cxn ang="0">
                      <a:pos x="152" y="355"/>
                    </a:cxn>
                    <a:cxn ang="0">
                      <a:pos x="171" y="224"/>
                    </a:cxn>
                    <a:cxn ang="0">
                      <a:pos x="399" y="187"/>
                    </a:cxn>
                    <a:cxn ang="0">
                      <a:pos x="437" y="0"/>
                    </a:cxn>
                  </a:cxnLst>
                  <a:pathLst>
                    <a:path w="2770" h="2805">
                      <a:moveTo>
                        <a:pt x="0" y="2805"/>
                      </a:moveTo>
                      <a:cubicBezTo>
                        <a:pt x="385" y="2629"/>
                        <a:pt x="771" y="2454"/>
                        <a:pt x="949" y="2220"/>
                      </a:cubicBezTo>
                      <a:cubicBezTo>
                        <a:pt x="1127" y="1986"/>
                        <a:pt x="811" y="1577"/>
                        <a:pt x="1068" y="1402"/>
                      </a:cubicBezTo>
                      <a:cubicBezTo>
                        <a:pt x="1325" y="1227"/>
                        <a:pt x="2216" y="1402"/>
                        <a:pt x="2493" y="1168"/>
                      </a:cubicBezTo>
                      <a:cubicBezTo>
                        <a:pt x="2770" y="935"/>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7837" name="任意多边形 232575"/>
                <p:cNvSpPr/>
                <p:nvPr/>
              </p:nvSpPr>
              <p:spPr>
                <a:xfrm>
                  <a:off x="2669" y="2858"/>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1"/>
                      </a:cubicBezTo>
                      <a:cubicBezTo>
                        <a:pt x="514" y="1343"/>
                        <a:pt x="790" y="1635"/>
                        <a:pt x="949" y="1401"/>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7838" name="矩形 232576"/>
                <p:cNvSpPr/>
                <p:nvPr/>
              </p:nvSpPr>
              <p:spPr>
                <a:xfrm>
                  <a:off x="1344" y="2195"/>
                  <a:ext cx="408" cy="227"/>
                </a:xfrm>
                <a:prstGeom prst="rect">
                  <a:avLst/>
                </a:prstGeom>
                <a:noFill/>
                <a:ln w="9525">
                  <a:noFill/>
                </a:ln>
              </p:spPr>
              <p:txBody>
                <a:bodyPr wrap="none" anchor="ctr" anchorCtr="0"/>
                <a:p>
                  <a:pPr>
                    <a:buFont typeface="Arial" panose="020B0604020202020204" pitchFamily="34" charset="0"/>
                  </a:pPr>
                  <a:r>
                    <a:rPr lang="en-US" altLang="zh-CN" sz="2000" dirty="0">
                      <a:solidFill>
                        <a:schemeClr val="hlink"/>
                      </a:solidFill>
                      <a:latin typeface="Times New Roman" panose="02020603050405020304" pitchFamily="18" charset="0"/>
                    </a:rPr>
                    <a:t>p</a:t>
                  </a:r>
                  <a:endParaRPr lang="en-US" altLang="zh-CN" sz="2000" dirty="0">
                    <a:solidFill>
                      <a:schemeClr val="hlink"/>
                    </a:solidFill>
                    <a:latin typeface="Times New Roman" panose="02020603050405020304" pitchFamily="18" charset="0"/>
                  </a:endParaRPr>
                </a:p>
              </p:txBody>
            </p:sp>
            <p:sp>
              <p:nvSpPr>
                <p:cNvPr id="117839" name="直接连接符 232577"/>
                <p:cNvSpPr/>
                <p:nvPr/>
              </p:nvSpPr>
              <p:spPr>
                <a:xfrm>
                  <a:off x="1760" y="2275"/>
                  <a:ext cx="288" cy="0"/>
                </a:xfrm>
                <a:prstGeom prst="line">
                  <a:avLst/>
                </a:prstGeom>
                <a:ln w="19050" cap="flat" cmpd="sng">
                  <a:solidFill>
                    <a:schemeClr val="tx1"/>
                  </a:solidFill>
                  <a:prstDash val="solid"/>
                  <a:round/>
                  <a:headEnd type="none" w="med" len="med"/>
                  <a:tailEnd type="triangle" w="med" len="med"/>
                </a:ln>
              </p:spPr>
            </p:sp>
            <p:grpSp>
              <p:nvGrpSpPr>
                <p:cNvPr id="117840" name="组合 232578"/>
                <p:cNvGrpSpPr/>
                <p:nvPr/>
              </p:nvGrpSpPr>
              <p:grpSpPr>
                <a:xfrm>
                  <a:off x="2064" y="1763"/>
                  <a:ext cx="997" cy="227"/>
                  <a:chOff x="2064" y="1763"/>
                  <a:chExt cx="997" cy="227"/>
                </a:xfrm>
              </p:grpSpPr>
              <p:sp>
                <p:nvSpPr>
                  <p:cNvPr id="117841" name="矩形 232579"/>
                  <p:cNvSpPr/>
                  <p:nvPr/>
                </p:nvSpPr>
                <p:spPr>
                  <a:xfrm>
                    <a:off x="2064" y="1763"/>
                    <a:ext cx="997" cy="227"/>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0      1</a:t>
                    </a:r>
                    <a:endParaRPr lang="en-US" altLang="zh-CN" sz="2000" dirty="0">
                      <a:latin typeface="Times New Roman" panose="02020603050405020304" pitchFamily="18" charset="0"/>
                    </a:endParaRPr>
                  </a:p>
                </p:txBody>
              </p:sp>
              <p:sp>
                <p:nvSpPr>
                  <p:cNvPr id="117842" name="直接连接符 232580"/>
                  <p:cNvSpPr/>
                  <p:nvPr/>
                </p:nvSpPr>
                <p:spPr>
                  <a:xfrm>
                    <a:off x="2240" y="1763"/>
                    <a:ext cx="0" cy="227"/>
                  </a:xfrm>
                  <a:prstGeom prst="line">
                    <a:avLst/>
                  </a:prstGeom>
                  <a:ln w="9525" cap="flat" cmpd="sng">
                    <a:solidFill>
                      <a:schemeClr val="tx1"/>
                    </a:solidFill>
                    <a:prstDash val="solid"/>
                    <a:round/>
                    <a:headEnd type="none" w="med" len="med"/>
                    <a:tailEnd type="none" w="med" len="med"/>
                  </a:ln>
                </p:spPr>
              </p:sp>
              <p:sp>
                <p:nvSpPr>
                  <p:cNvPr id="117843" name="直接连接符 232581"/>
                  <p:cNvSpPr/>
                  <p:nvPr/>
                </p:nvSpPr>
                <p:spPr>
                  <a:xfrm>
                    <a:off x="2416" y="1763"/>
                    <a:ext cx="0" cy="227"/>
                  </a:xfrm>
                  <a:prstGeom prst="line">
                    <a:avLst/>
                  </a:prstGeom>
                  <a:ln w="9525" cap="flat" cmpd="sng">
                    <a:solidFill>
                      <a:schemeClr val="tx1"/>
                    </a:solidFill>
                    <a:prstDash val="solid"/>
                    <a:round/>
                    <a:headEnd type="none" w="med" len="med"/>
                    <a:tailEnd type="none" w="med" len="med"/>
                  </a:ln>
                </p:spPr>
              </p:sp>
              <p:sp>
                <p:nvSpPr>
                  <p:cNvPr id="117844" name="直接连接符 232582"/>
                  <p:cNvSpPr/>
                  <p:nvPr/>
                </p:nvSpPr>
                <p:spPr>
                  <a:xfrm>
                    <a:off x="2617" y="1763"/>
                    <a:ext cx="0" cy="227"/>
                  </a:xfrm>
                  <a:prstGeom prst="line">
                    <a:avLst/>
                  </a:prstGeom>
                  <a:ln w="9525" cap="flat" cmpd="sng">
                    <a:solidFill>
                      <a:schemeClr val="tx1"/>
                    </a:solidFill>
                    <a:prstDash val="solid"/>
                    <a:round/>
                    <a:headEnd type="none" w="med" len="med"/>
                    <a:tailEnd type="none" w="med" len="med"/>
                  </a:ln>
                </p:spPr>
              </p:sp>
              <p:sp>
                <p:nvSpPr>
                  <p:cNvPr id="117845" name="直接连接符 232583"/>
                  <p:cNvSpPr/>
                  <p:nvPr/>
                </p:nvSpPr>
                <p:spPr>
                  <a:xfrm>
                    <a:off x="2818" y="1763"/>
                    <a:ext cx="0" cy="227"/>
                  </a:xfrm>
                  <a:prstGeom prst="line">
                    <a:avLst/>
                  </a:prstGeom>
                  <a:ln w="9525" cap="flat" cmpd="sng">
                    <a:solidFill>
                      <a:schemeClr val="tx1"/>
                    </a:solidFill>
                    <a:prstDash val="solid"/>
                    <a:round/>
                    <a:headEnd type="none" w="med" len="med"/>
                    <a:tailEnd type="none" w="med" len="med"/>
                  </a:ln>
                </p:spPr>
              </p:sp>
            </p:grpSp>
            <p:sp>
              <p:nvSpPr>
                <p:cNvPr id="117846" name="矩形 232584"/>
                <p:cNvSpPr/>
                <p:nvPr/>
              </p:nvSpPr>
              <p:spPr>
                <a:xfrm>
                  <a:off x="2208" y="1392"/>
                  <a:ext cx="408" cy="227"/>
                </a:xfrm>
                <a:prstGeom prst="rect">
                  <a:avLst/>
                </a:prstGeom>
                <a:noFill/>
                <a:ln w="9525">
                  <a:noFill/>
                </a:ln>
              </p:spPr>
              <p:txBody>
                <a:bodyPr wrap="none" anchor="ctr" anchorCtr="0"/>
                <a:p>
                  <a:pPr>
                    <a:buFont typeface="Arial" panose="020B0604020202020204" pitchFamily="34" charset="0"/>
                  </a:pPr>
                  <a:r>
                    <a:rPr lang="en-US" altLang="zh-CN" sz="2000" dirty="0">
                      <a:latin typeface="Times New Roman" panose="02020603050405020304" pitchFamily="18" charset="0"/>
                    </a:rPr>
                    <a:t>T</a:t>
                  </a:r>
                  <a:endParaRPr lang="en-US" altLang="zh-CN" sz="2000" dirty="0">
                    <a:latin typeface="Times New Roman" panose="02020603050405020304" pitchFamily="18" charset="0"/>
                  </a:endParaRPr>
                </a:p>
              </p:txBody>
            </p:sp>
            <p:sp>
              <p:nvSpPr>
                <p:cNvPr id="117847" name="直接连接符 232585"/>
                <p:cNvSpPr/>
                <p:nvPr/>
              </p:nvSpPr>
              <p:spPr>
                <a:xfrm>
                  <a:off x="2400" y="1595"/>
                  <a:ext cx="144" cy="144"/>
                </a:xfrm>
                <a:prstGeom prst="line">
                  <a:avLst/>
                </a:prstGeom>
                <a:ln w="19050" cap="flat" cmpd="sng">
                  <a:solidFill>
                    <a:schemeClr val="tx1"/>
                  </a:solidFill>
                  <a:prstDash val="solid"/>
                  <a:round/>
                  <a:headEnd type="none" w="med" len="med"/>
                  <a:tailEnd type="triangle" w="med" len="med"/>
                </a:ln>
              </p:spPr>
            </p:sp>
            <p:sp>
              <p:nvSpPr>
                <p:cNvPr id="117848" name="直接连接符 232586"/>
                <p:cNvSpPr/>
                <p:nvPr/>
              </p:nvSpPr>
              <p:spPr>
                <a:xfrm>
                  <a:off x="2136" y="1899"/>
                  <a:ext cx="363" cy="272"/>
                </a:xfrm>
                <a:prstGeom prst="line">
                  <a:avLst/>
                </a:prstGeom>
                <a:ln w="19050" cap="flat" cmpd="sng">
                  <a:solidFill>
                    <a:schemeClr val="hlink"/>
                  </a:solidFill>
                  <a:prstDash val="dash"/>
                  <a:round/>
                  <a:headEnd type="none" w="med" len="med"/>
                  <a:tailEnd type="triangle" w="med" len="med"/>
                </a:ln>
              </p:spPr>
            </p:sp>
            <p:sp>
              <p:nvSpPr>
                <p:cNvPr id="117849" name="任意多边形 232587"/>
                <p:cNvSpPr/>
                <p:nvPr/>
              </p:nvSpPr>
              <p:spPr>
                <a:xfrm>
                  <a:off x="2928" y="1915"/>
                  <a:ext cx="1640" cy="1536"/>
                </a:xfrm>
                <a:custGeom>
                  <a:avLst/>
                  <a:gdLst/>
                  <a:ahLst/>
                  <a:cxnLst>
                    <a:cxn ang="0">
                      <a:pos x="0" y="0"/>
                    </a:cxn>
                    <a:cxn ang="0">
                      <a:pos x="557" y="365"/>
                    </a:cxn>
                    <a:cxn ang="0">
                      <a:pos x="595" y="615"/>
                    </a:cxn>
                  </a:cxnLst>
                  <a:pathLst>
                    <a:path w="4100" h="3839">
                      <a:moveTo>
                        <a:pt x="0" y="0"/>
                      </a:moveTo>
                      <a:cubicBezTo>
                        <a:pt x="1429" y="820"/>
                        <a:pt x="2860" y="1639"/>
                        <a:pt x="3480" y="2279"/>
                      </a:cubicBezTo>
                      <a:cubicBezTo>
                        <a:pt x="4100" y="2919"/>
                        <a:pt x="3680" y="3579"/>
                        <a:pt x="3720" y="383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7850" name="任意多边形 232588"/>
                <p:cNvSpPr/>
                <p:nvPr/>
              </p:nvSpPr>
              <p:spPr>
                <a:xfrm>
                  <a:off x="912" y="1907"/>
                  <a:ext cx="1152" cy="1200"/>
                </a:xfrm>
                <a:custGeom>
                  <a:avLst/>
                  <a:gdLst/>
                  <a:ahLst/>
                  <a:cxnLst>
                    <a:cxn ang="0">
                      <a:pos x="0" y="480"/>
                    </a:cxn>
                    <a:cxn ang="0">
                      <a:pos x="96" y="173"/>
                    </a:cxn>
                    <a:cxn ang="0">
                      <a:pos x="461" y="0"/>
                    </a:cxn>
                  </a:cxnLst>
                  <a:pathLst>
                    <a:path w="2879" h="2999">
                      <a:moveTo>
                        <a:pt x="0" y="3000"/>
                      </a:moveTo>
                      <a:cubicBezTo>
                        <a:pt x="60" y="2290"/>
                        <a:pt x="120" y="1580"/>
                        <a:pt x="600" y="1080"/>
                      </a:cubicBezTo>
                      <a:cubicBezTo>
                        <a:pt x="1080" y="579"/>
                        <a:pt x="2500" y="180"/>
                        <a:pt x="288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7851" name="任意多边形 232589"/>
                <p:cNvSpPr/>
                <p:nvPr/>
              </p:nvSpPr>
              <p:spPr>
                <a:xfrm>
                  <a:off x="3072" y="1915"/>
                  <a:ext cx="1768" cy="1632"/>
                </a:xfrm>
                <a:custGeom>
                  <a:avLst/>
                  <a:gdLst/>
                  <a:ahLst/>
                  <a:cxnLst>
                    <a:cxn ang="0">
                      <a:pos x="672" y="653"/>
                    </a:cxn>
                    <a:cxn ang="0">
                      <a:pos x="595" y="384"/>
                    </a:cxn>
                    <a:cxn ang="0">
                      <a:pos x="0" y="0"/>
                    </a:cxn>
                  </a:cxnLst>
                  <a:pathLst>
                    <a:path w="4419" h="4079">
                      <a:moveTo>
                        <a:pt x="4200" y="4079"/>
                      </a:moveTo>
                      <a:cubicBezTo>
                        <a:pt x="4310" y="3579"/>
                        <a:pt x="4419" y="3079"/>
                        <a:pt x="3720" y="2399"/>
                      </a:cubicBezTo>
                      <a:cubicBezTo>
                        <a:pt x="3020" y="1719"/>
                        <a:pt x="619" y="40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8785" name="组合 232449"/>
          <p:cNvGrpSpPr/>
          <p:nvPr/>
        </p:nvGrpSpPr>
        <p:grpSpPr>
          <a:xfrm>
            <a:off x="927100" y="122238"/>
            <a:ext cx="7594600" cy="6618287"/>
            <a:chOff x="472" y="42"/>
            <a:chExt cx="4784" cy="4169"/>
          </a:xfrm>
        </p:grpSpPr>
        <p:grpSp>
          <p:nvGrpSpPr>
            <p:cNvPr id="118786" name="组合 232450"/>
            <p:cNvGrpSpPr/>
            <p:nvPr/>
          </p:nvGrpSpPr>
          <p:grpSpPr>
            <a:xfrm>
              <a:off x="472" y="42"/>
              <a:ext cx="4784" cy="1830"/>
              <a:chOff x="472" y="42"/>
              <a:chExt cx="4784" cy="1830"/>
            </a:xfrm>
          </p:grpSpPr>
          <p:sp>
            <p:nvSpPr>
              <p:cNvPr id="118787" name="矩形 232451"/>
              <p:cNvSpPr/>
              <p:nvPr/>
            </p:nvSpPr>
            <p:spPr>
              <a:xfrm>
                <a:off x="771" y="1608"/>
                <a:ext cx="861" cy="227"/>
              </a:xfrm>
              <a:prstGeom prst="rect">
                <a:avLst/>
              </a:prstGeom>
              <a:noFill/>
              <a:ln w="9525">
                <a:noFill/>
              </a:ln>
            </p:spPr>
            <p:txBody>
              <a:bodyPr wrap="none" anchor="ctr" anchorCtr="0"/>
              <a:p>
                <a:pPr marL="457200" indent="-457200">
                  <a:buFont typeface="Arial" panose="020B0604020202020204" pitchFamily="34" charset="0"/>
                </a:pPr>
                <a:r>
                  <a:rPr lang="en-US" altLang="zh-CN" sz="2000" b="1" dirty="0">
                    <a:latin typeface="Times New Roman" panose="02020603050405020304" pitchFamily="18" charset="0"/>
                  </a:rPr>
                  <a:t>(a)   </a:t>
                </a:r>
                <a:r>
                  <a:rPr lang="zh-CN" altLang="en-US" sz="2000" b="1" dirty="0">
                    <a:latin typeface="Times New Roman" panose="02020603050405020304" pitchFamily="18" charset="0"/>
                    <a:ea typeface="宋体" panose="02010600030101010101" pitchFamily="2" charset="-122"/>
                  </a:rPr>
                  <a:t>二叉树</a:t>
                </a:r>
                <a:endParaRPr lang="zh-CN" altLang="en-US" sz="2000" b="1" dirty="0">
                  <a:latin typeface="Times New Roman" panose="02020603050405020304" pitchFamily="18" charset="0"/>
                  <a:ea typeface="宋体" panose="02010600030101010101" pitchFamily="2" charset="-122"/>
                </a:endParaRPr>
              </a:p>
            </p:txBody>
          </p:sp>
          <p:sp>
            <p:nvSpPr>
              <p:cNvPr id="118788" name="矩形 232452"/>
              <p:cNvSpPr/>
              <p:nvPr/>
            </p:nvSpPr>
            <p:spPr>
              <a:xfrm>
                <a:off x="3192" y="1645"/>
                <a:ext cx="2040" cy="227"/>
              </a:xfrm>
              <a:prstGeom prst="rect">
                <a:avLst/>
              </a:prstGeom>
              <a:noFill/>
              <a:ln w="9525">
                <a:noFill/>
              </a:ln>
            </p:spPr>
            <p:txBody>
              <a:bodyPr wrap="none" anchor="ctr" anchorCtr="0"/>
              <a:p>
                <a:pPr marL="457200" indent="-457200">
                  <a:buFont typeface="Arial" panose="020B0604020202020204" pitchFamily="34" charset="0"/>
                </a:pPr>
                <a:r>
                  <a:rPr lang="en-US" altLang="zh-CN" sz="2000" b="1" dirty="0">
                    <a:latin typeface="Times New Roman" panose="02020603050405020304" pitchFamily="18" charset="0"/>
                  </a:rPr>
                  <a:t>(b)   </a:t>
                </a:r>
                <a:r>
                  <a:rPr lang="zh-CN" altLang="en-US" sz="2000" b="1" dirty="0">
                    <a:latin typeface="Times New Roman" panose="02020603050405020304" pitchFamily="18" charset="0"/>
                    <a:ea typeface="宋体" panose="02010600030101010101" pitchFamily="2" charset="-122"/>
                  </a:rPr>
                  <a:t>中序线索树的逻辑形式</a:t>
                </a:r>
                <a:endParaRPr lang="zh-CN" altLang="en-US" sz="2000" b="1" dirty="0">
                  <a:latin typeface="Times New Roman" panose="02020603050405020304" pitchFamily="18" charset="0"/>
                  <a:ea typeface="宋体" panose="02010600030101010101" pitchFamily="2" charset="-122"/>
                </a:endParaRPr>
              </a:p>
            </p:txBody>
          </p:sp>
          <p:grpSp>
            <p:nvGrpSpPr>
              <p:cNvPr id="118789" name="组合 232453"/>
              <p:cNvGrpSpPr/>
              <p:nvPr/>
            </p:nvGrpSpPr>
            <p:grpSpPr>
              <a:xfrm>
                <a:off x="2976" y="61"/>
                <a:ext cx="2280" cy="1542"/>
                <a:chOff x="2976" y="61"/>
                <a:chExt cx="2280" cy="1542"/>
              </a:xfrm>
            </p:grpSpPr>
            <p:grpSp>
              <p:nvGrpSpPr>
                <p:cNvPr id="118790" name="组合 232454"/>
                <p:cNvGrpSpPr/>
                <p:nvPr/>
              </p:nvGrpSpPr>
              <p:grpSpPr>
                <a:xfrm>
                  <a:off x="3408" y="61"/>
                  <a:ext cx="1496" cy="1542"/>
                  <a:chOff x="3408" y="61"/>
                  <a:chExt cx="1496" cy="1542"/>
                </a:xfrm>
              </p:grpSpPr>
              <p:sp>
                <p:nvSpPr>
                  <p:cNvPr id="118791" name="椭圆 232455"/>
                  <p:cNvSpPr/>
                  <p:nvPr/>
                </p:nvSpPr>
                <p:spPr>
                  <a:xfrm>
                    <a:off x="3887" y="61"/>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8792" name="椭圆 232456"/>
                  <p:cNvSpPr/>
                  <p:nvPr/>
                </p:nvSpPr>
                <p:spPr>
                  <a:xfrm>
                    <a:off x="4402" y="940"/>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8793" name="椭圆 232457"/>
                  <p:cNvSpPr/>
                  <p:nvPr/>
                </p:nvSpPr>
                <p:spPr>
                  <a:xfrm>
                    <a:off x="4159" y="137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8794" name="椭圆 232458"/>
                  <p:cNvSpPr/>
                  <p:nvPr/>
                </p:nvSpPr>
                <p:spPr>
                  <a:xfrm>
                    <a:off x="4646" y="1374"/>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8795" name="直接连接符 232459"/>
                  <p:cNvSpPr/>
                  <p:nvPr/>
                </p:nvSpPr>
                <p:spPr>
                  <a:xfrm flipH="1">
                    <a:off x="4297" y="1132"/>
                    <a:ext cx="152" cy="243"/>
                  </a:xfrm>
                  <a:prstGeom prst="line">
                    <a:avLst/>
                  </a:prstGeom>
                  <a:ln w="9525" cap="flat" cmpd="sng">
                    <a:solidFill>
                      <a:schemeClr val="tx1"/>
                    </a:solidFill>
                    <a:prstDash val="solid"/>
                    <a:round/>
                    <a:headEnd type="none" w="med" len="med"/>
                    <a:tailEnd type="none" w="med" len="med"/>
                  </a:ln>
                </p:spPr>
              </p:sp>
              <p:sp>
                <p:nvSpPr>
                  <p:cNvPr id="118796" name="椭圆 232460"/>
                  <p:cNvSpPr/>
                  <p:nvPr/>
                </p:nvSpPr>
                <p:spPr>
                  <a:xfrm>
                    <a:off x="3931" y="947"/>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8797" name="椭圆 232461"/>
                  <p:cNvSpPr/>
                  <p:nvPr/>
                </p:nvSpPr>
                <p:spPr>
                  <a:xfrm>
                    <a:off x="3688" y="1381"/>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8798" name="椭圆 232462"/>
                  <p:cNvSpPr/>
                  <p:nvPr/>
                </p:nvSpPr>
                <p:spPr>
                  <a:xfrm>
                    <a:off x="3651" y="504"/>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8799" name="椭圆 232463"/>
                  <p:cNvSpPr/>
                  <p:nvPr/>
                </p:nvSpPr>
                <p:spPr>
                  <a:xfrm>
                    <a:off x="3408" y="94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8800" name="椭圆 232464"/>
                  <p:cNvSpPr/>
                  <p:nvPr/>
                </p:nvSpPr>
                <p:spPr>
                  <a:xfrm>
                    <a:off x="4162" y="498"/>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8801" name="直接连接符 232465"/>
                  <p:cNvSpPr/>
                  <p:nvPr/>
                </p:nvSpPr>
                <p:spPr>
                  <a:xfrm>
                    <a:off x="4367" y="705"/>
                    <a:ext cx="151" cy="242"/>
                  </a:xfrm>
                  <a:prstGeom prst="line">
                    <a:avLst/>
                  </a:prstGeom>
                  <a:ln w="9525" cap="flat" cmpd="sng">
                    <a:solidFill>
                      <a:schemeClr val="tx1"/>
                    </a:solidFill>
                    <a:prstDash val="solid"/>
                    <a:round/>
                    <a:headEnd type="none" w="med" len="med"/>
                    <a:tailEnd type="none" w="med" len="med"/>
                  </a:ln>
                </p:spPr>
              </p:sp>
              <p:sp>
                <p:nvSpPr>
                  <p:cNvPr id="118802" name="直接连接符 232466"/>
                  <p:cNvSpPr/>
                  <p:nvPr/>
                </p:nvSpPr>
                <p:spPr>
                  <a:xfrm flipH="1">
                    <a:off x="3833" y="1146"/>
                    <a:ext cx="150" cy="243"/>
                  </a:xfrm>
                  <a:prstGeom prst="line">
                    <a:avLst/>
                  </a:prstGeom>
                  <a:ln w="9525" cap="flat" cmpd="sng">
                    <a:solidFill>
                      <a:schemeClr val="tx1"/>
                    </a:solidFill>
                    <a:prstDash val="solid"/>
                    <a:round/>
                    <a:headEnd type="none" w="med" len="med"/>
                    <a:tailEnd type="none" w="med" len="med"/>
                  </a:ln>
                </p:spPr>
              </p:sp>
              <p:sp>
                <p:nvSpPr>
                  <p:cNvPr id="118803" name="直接连接符 232467"/>
                  <p:cNvSpPr/>
                  <p:nvPr/>
                </p:nvSpPr>
                <p:spPr>
                  <a:xfrm flipH="1">
                    <a:off x="4084" y="705"/>
                    <a:ext cx="151" cy="242"/>
                  </a:xfrm>
                  <a:prstGeom prst="line">
                    <a:avLst/>
                  </a:prstGeom>
                  <a:ln w="9525" cap="flat" cmpd="sng">
                    <a:solidFill>
                      <a:schemeClr val="tx1"/>
                    </a:solidFill>
                    <a:prstDash val="solid"/>
                    <a:round/>
                    <a:headEnd type="none" w="med" len="med"/>
                    <a:tailEnd type="none" w="med" len="med"/>
                  </a:ln>
                </p:spPr>
              </p:sp>
              <p:sp>
                <p:nvSpPr>
                  <p:cNvPr id="118804" name="直接连接符 232468"/>
                  <p:cNvSpPr/>
                  <p:nvPr/>
                </p:nvSpPr>
                <p:spPr>
                  <a:xfrm flipH="1">
                    <a:off x="3569" y="711"/>
                    <a:ext cx="150" cy="243"/>
                  </a:xfrm>
                  <a:prstGeom prst="line">
                    <a:avLst/>
                  </a:prstGeom>
                  <a:ln w="9525" cap="flat" cmpd="sng">
                    <a:solidFill>
                      <a:schemeClr val="tx1"/>
                    </a:solidFill>
                    <a:prstDash val="solid"/>
                    <a:round/>
                    <a:headEnd type="none" w="med" len="med"/>
                    <a:tailEnd type="none" w="med" len="med"/>
                  </a:ln>
                </p:spPr>
              </p:sp>
              <p:sp>
                <p:nvSpPr>
                  <p:cNvPr id="118805" name="直接连接符 232469"/>
                  <p:cNvSpPr/>
                  <p:nvPr/>
                </p:nvSpPr>
                <p:spPr>
                  <a:xfrm flipH="1">
                    <a:off x="3804" y="269"/>
                    <a:ext cx="151" cy="242"/>
                  </a:xfrm>
                  <a:prstGeom prst="line">
                    <a:avLst/>
                  </a:prstGeom>
                  <a:ln w="9525" cap="flat" cmpd="sng">
                    <a:solidFill>
                      <a:schemeClr val="tx1"/>
                    </a:solidFill>
                    <a:prstDash val="solid"/>
                    <a:round/>
                    <a:headEnd type="none" w="med" len="med"/>
                    <a:tailEnd type="none" w="med" len="med"/>
                  </a:ln>
                </p:spPr>
              </p:sp>
              <p:sp>
                <p:nvSpPr>
                  <p:cNvPr id="118806" name="直接连接符 232470"/>
                  <p:cNvSpPr/>
                  <p:nvPr/>
                </p:nvSpPr>
                <p:spPr>
                  <a:xfrm>
                    <a:off x="4600" y="1140"/>
                    <a:ext cx="151" cy="242"/>
                  </a:xfrm>
                  <a:prstGeom prst="line">
                    <a:avLst/>
                  </a:prstGeom>
                  <a:ln w="9525" cap="flat" cmpd="sng">
                    <a:solidFill>
                      <a:schemeClr val="tx1"/>
                    </a:solidFill>
                    <a:prstDash val="solid"/>
                    <a:round/>
                    <a:headEnd type="none" w="med" len="med"/>
                    <a:tailEnd type="none" w="med" len="med"/>
                  </a:ln>
                </p:spPr>
              </p:sp>
              <p:sp>
                <p:nvSpPr>
                  <p:cNvPr id="118807" name="直接连接符 232471"/>
                  <p:cNvSpPr/>
                  <p:nvPr/>
                </p:nvSpPr>
                <p:spPr>
                  <a:xfrm>
                    <a:off x="4092" y="262"/>
                    <a:ext cx="151" cy="243"/>
                  </a:xfrm>
                  <a:prstGeom prst="line">
                    <a:avLst/>
                  </a:prstGeom>
                  <a:ln w="9525" cap="flat" cmpd="sng">
                    <a:solidFill>
                      <a:schemeClr val="tx1"/>
                    </a:solidFill>
                    <a:prstDash val="solid"/>
                    <a:round/>
                    <a:headEnd type="none" w="med" len="med"/>
                    <a:tailEnd type="none" w="med" len="med"/>
                  </a:ln>
                </p:spPr>
              </p:sp>
            </p:grpSp>
            <p:sp>
              <p:nvSpPr>
                <p:cNvPr id="118808" name="任意多边形 232472"/>
                <p:cNvSpPr/>
                <p:nvPr/>
              </p:nvSpPr>
              <p:spPr>
                <a:xfrm>
                  <a:off x="3568" y="213"/>
                  <a:ext cx="328" cy="336"/>
                </a:xfrm>
                <a:custGeom>
                  <a:avLst/>
                  <a:gdLst/>
                  <a:ahLst/>
                  <a:cxnLst>
                    <a:cxn ang="0">
                      <a:pos x="35" y="135"/>
                    </a:cxn>
                    <a:cxn ang="0">
                      <a:pos x="16" y="96"/>
                    </a:cxn>
                    <a:cxn ang="0">
                      <a:pos x="131" y="0"/>
                    </a:cxn>
                  </a:cxnLst>
                  <a:pathLst>
                    <a:path w="820" h="839">
                      <a:moveTo>
                        <a:pt x="219" y="840"/>
                      </a:moveTo>
                      <a:cubicBezTo>
                        <a:pt x="109" y="789"/>
                        <a:pt x="0" y="739"/>
                        <a:pt x="99" y="600"/>
                      </a:cubicBezTo>
                      <a:cubicBezTo>
                        <a:pt x="200" y="459"/>
                        <a:pt x="699" y="99"/>
                        <a:pt x="819" y="0"/>
                      </a:cubicBezTo>
                    </a:path>
                  </a:pathLst>
                </a:custGeom>
                <a:noFill/>
                <a:ln w="19050" cap="flat" cmpd="sng">
                  <a:solidFill>
                    <a:schemeClr val="folHlink"/>
                  </a:solidFill>
                  <a:prstDash val="dashDot"/>
                  <a:round/>
                  <a:headEnd type="none" w="med" len="med"/>
                  <a:tailEnd type="triangle" w="med" len="med"/>
                </a:ln>
              </p:spPr>
              <p:txBody>
                <a:bodyPr/>
                <a:p>
                  <a:endParaRPr lang="zh-CN" altLang="en-US"/>
                </a:p>
              </p:txBody>
            </p:sp>
            <p:sp>
              <p:nvSpPr>
                <p:cNvPr id="118809" name="任意多边形 232473"/>
                <p:cNvSpPr/>
                <p:nvPr/>
              </p:nvSpPr>
              <p:spPr>
                <a:xfrm>
                  <a:off x="3648" y="733"/>
                  <a:ext cx="136" cy="317"/>
                </a:xfrm>
                <a:custGeom>
                  <a:avLst/>
                  <a:gdLst/>
                  <a:ahLst/>
                  <a:cxnLst>
                    <a:cxn ang="0">
                      <a:pos x="0" y="109"/>
                    </a:cxn>
                    <a:cxn ang="0">
                      <a:pos x="47" y="109"/>
                    </a:cxn>
                    <a:cxn ang="0">
                      <a:pos x="47" y="0"/>
                    </a:cxn>
                  </a:cxnLst>
                  <a:pathLst>
                    <a:path w="339" h="792">
                      <a:moveTo>
                        <a:pt x="0" y="679"/>
                      </a:moveTo>
                      <a:cubicBezTo>
                        <a:pt x="121" y="735"/>
                        <a:pt x="242" y="792"/>
                        <a:pt x="291" y="679"/>
                      </a:cubicBezTo>
                      <a:cubicBezTo>
                        <a:pt x="339" y="566"/>
                        <a:pt x="291" y="113"/>
                        <a:pt x="291"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810" name="任意多边形 232474"/>
                <p:cNvSpPr/>
                <p:nvPr/>
              </p:nvSpPr>
              <p:spPr>
                <a:xfrm>
                  <a:off x="3544" y="285"/>
                  <a:ext cx="560" cy="1168"/>
                </a:xfrm>
                <a:custGeom>
                  <a:avLst/>
                  <a:gdLst/>
                  <a:ahLst/>
                  <a:cxnLst>
                    <a:cxn ang="0">
                      <a:pos x="61" y="461"/>
                    </a:cxn>
                    <a:cxn ang="0">
                      <a:pos x="22" y="423"/>
                    </a:cxn>
                    <a:cxn ang="0">
                      <a:pos x="195" y="192"/>
                    </a:cxn>
                    <a:cxn ang="0">
                      <a:pos x="195" y="0"/>
                    </a:cxn>
                  </a:cxnLst>
                  <a:pathLst>
                    <a:path w="1400" h="2919">
                      <a:moveTo>
                        <a:pt x="380" y="2880"/>
                      </a:moveTo>
                      <a:cubicBezTo>
                        <a:pt x="190" y="2899"/>
                        <a:pt x="0" y="2919"/>
                        <a:pt x="140" y="2640"/>
                      </a:cubicBezTo>
                      <a:cubicBezTo>
                        <a:pt x="279" y="2359"/>
                        <a:pt x="1039" y="1640"/>
                        <a:pt x="1220" y="1200"/>
                      </a:cubicBezTo>
                      <a:cubicBezTo>
                        <a:pt x="1400" y="760"/>
                        <a:pt x="1220" y="200"/>
                        <a:pt x="122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811" name="任意多边形 232475"/>
                <p:cNvSpPr/>
                <p:nvPr/>
              </p:nvSpPr>
              <p:spPr>
                <a:xfrm>
                  <a:off x="3944" y="1173"/>
                  <a:ext cx="136" cy="317"/>
                </a:xfrm>
                <a:custGeom>
                  <a:avLst/>
                  <a:gdLst/>
                  <a:ahLst/>
                  <a:cxnLst>
                    <a:cxn ang="0">
                      <a:pos x="0" y="124"/>
                    </a:cxn>
                    <a:cxn ang="0">
                      <a:pos x="36" y="106"/>
                    </a:cxn>
                    <a:cxn ang="0">
                      <a:pos x="54" y="0"/>
                    </a:cxn>
                  </a:cxnLst>
                  <a:pathLst>
                    <a:path w="340" h="792">
                      <a:moveTo>
                        <a:pt x="0" y="774"/>
                      </a:moveTo>
                      <a:cubicBezTo>
                        <a:pt x="84" y="783"/>
                        <a:pt x="169" y="792"/>
                        <a:pt x="226" y="663"/>
                      </a:cubicBezTo>
                      <a:cubicBezTo>
                        <a:pt x="283" y="534"/>
                        <a:pt x="321" y="110"/>
                        <a:pt x="34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812" name="任意多边形 232476"/>
                <p:cNvSpPr/>
                <p:nvPr/>
              </p:nvSpPr>
              <p:spPr>
                <a:xfrm>
                  <a:off x="4184" y="725"/>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813" name="任意多边形 232477"/>
                <p:cNvSpPr/>
                <p:nvPr/>
              </p:nvSpPr>
              <p:spPr>
                <a:xfrm>
                  <a:off x="4168" y="733"/>
                  <a:ext cx="192" cy="672"/>
                </a:xfrm>
                <a:custGeom>
                  <a:avLst/>
                  <a:gdLst/>
                  <a:ahLst/>
                  <a:cxnLst>
                    <a:cxn ang="0">
                      <a:pos x="10" y="269"/>
                    </a:cxn>
                    <a:cxn ang="0">
                      <a:pos x="10" y="211"/>
                    </a:cxn>
                    <a:cxn ang="0">
                      <a:pos x="67" y="115"/>
                    </a:cxn>
                    <a:cxn ang="0">
                      <a:pos x="67" y="0"/>
                    </a:cxn>
                  </a:cxnLst>
                  <a:pathLst>
                    <a:path w="479" h="1679">
                      <a:moveTo>
                        <a:pt x="60" y="1679"/>
                      </a:moveTo>
                      <a:cubicBezTo>
                        <a:pt x="29" y="1579"/>
                        <a:pt x="0" y="1479"/>
                        <a:pt x="60" y="1319"/>
                      </a:cubicBezTo>
                      <a:cubicBezTo>
                        <a:pt x="120" y="1160"/>
                        <a:pt x="360" y="939"/>
                        <a:pt x="420" y="719"/>
                      </a:cubicBezTo>
                      <a:cubicBezTo>
                        <a:pt x="480" y="499"/>
                        <a:pt x="420" y="119"/>
                        <a:pt x="42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814" name="矩形 232478"/>
                <p:cNvSpPr/>
                <p:nvPr/>
              </p:nvSpPr>
              <p:spPr>
                <a:xfrm>
                  <a:off x="2976" y="573"/>
                  <a:ext cx="408" cy="227"/>
                </a:xfrm>
                <a:prstGeom prst="rect">
                  <a:avLst/>
                </a:prstGeom>
                <a:noFill/>
                <a:ln w="9525">
                  <a:noFill/>
                </a:ln>
              </p:spPr>
              <p:txBody>
                <a:bodyPr wrap="none" anchor="ctr" anchorCtr="0"/>
                <a:p>
                  <a:pPr>
                    <a:buFont typeface="Arial" panose="020B0604020202020204" pitchFamily="34" charset="0"/>
                  </a:pPr>
                  <a:r>
                    <a:rPr lang="en-US" altLang="zh-CN" dirty="0">
                      <a:latin typeface="Times New Roman" panose="02020603050405020304" pitchFamily="18" charset="0"/>
                    </a:rPr>
                    <a:t>NULL</a:t>
                  </a:r>
                  <a:endParaRPr lang="en-US" altLang="zh-CN" dirty="0">
                    <a:latin typeface="Times New Roman" panose="02020603050405020304" pitchFamily="18" charset="0"/>
                  </a:endParaRPr>
                </a:p>
              </p:txBody>
            </p:sp>
            <p:sp>
              <p:nvSpPr>
                <p:cNvPr id="118815" name="任意多边形 232479"/>
                <p:cNvSpPr/>
                <p:nvPr/>
              </p:nvSpPr>
              <p:spPr>
                <a:xfrm>
                  <a:off x="3216" y="781"/>
                  <a:ext cx="192" cy="336"/>
                </a:xfrm>
                <a:custGeom>
                  <a:avLst/>
                  <a:gdLst/>
                  <a:ahLst/>
                  <a:cxnLst>
                    <a:cxn ang="0">
                      <a:pos x="77" y="115"/>
                    </a:cxn>
                    <a:cxn ang="0">
                      <a:pos x="19" y="115"/>
                    </a:cxn>
                    <a:cxn ang="0">
                      <a:pos x="0" y="0"/>
                    </a:cxn>
                  </a:cxnLst>
                  <a:pathLst>
                    <a:path w="479" h="839">
                      <a:moveTo>
                        <a:pt x="480" y="719"/>
                      </a:moveTo>
                      <a:cubicBezTo>
                        <a:pt x="339" y="779"/>
                        <a:pt x="199" y="839"/>
                        <a:pt x="120" y="719"/>
                      </a:cubicBezTo>
                      <a:cubicBezTo>
                        <a:pt x="39" y="600"/>
                        <a:pt x="19" y="120"/>
                        <a:pt x="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816" name="任意多边形 232480"/>
                <p:cNvSpPr/>
                <p:nvPr/>
              </p:nvSpPr>
              <p:spPr>
                <a:xfrm>
                  <a:off x="4408" y="1149"/>
                  <a:ext cx="91" cy="317"/>
                </a:xfrm>
                <a:custGeom>
                  <a:avLst/>
                  <a:gdLst/>
                  <a:ahLst/>
                  <a:cxnLst>
                    <a:cxn ang="0">
                      <a:pos x="0" y="124"/>
                    </a:cxn>
                    <a:cxn ang="0">
                      <a:pos x="24" y="106"/>
                    </a:cxn>
                    <a:cxn ang="0">
                      <a:pos x="36" y="0"/>
                    </a:cxn>
                  </a:cxnLst>
                  <a:pathLst>
                    <a:path w="227" h="792">
                      <a:moveTo>
                        <a:pt x="0" y="774"/>
                      </a:moveTo>
                      <a:cubicBezTo>
                        <a:pt x="56" y="783"/>
                        <a:pt x="113" y="792"/>
                        <a:pt x="151" y="663"/>
                      </a:cubicBezTo>
                      <a:cubicBezTo>
                        <a:pt x="189" y="534"/>
                        <a:pt x="214" y="110"/>
                        <a:pt x="227"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817" name="任意多边形 232481"/>
                <p:cNvSpPr/>
                <p:nvPr/>
              </p:nvSpPr>
              <p:spPr>
                <a:xfrm>
                  <a:off x="4565" y="1165"/>
                  <a:ext cx="91" cy="385"/>
                </a:xfrm>
                <a:custGeom>
                  <a:avLst/>
                  <a:gdLst/>
                  <a:ahLst/>
                  <a:cxnLst>
                    <a:cxn ang="0">
                      <a:pos x="36" y="148"/>
                    </a:cxn>
                    <a:cxn ang="0">
                      <a:pos x="5" y="129"/>
                    </a:cxn>
                    <a:cxn ang="0">
                      <a:pos x="5" y="0"/>
                    </a:cxn>
                  </a:cxnLst>
                  <a:pathLst>
                    <a:path w="227" h="962">
                      <a:moveTo>
                        <a:pt x="227" y="924"/>
                      </a:moveTo>
                      <a:cubicBezTo>
                        <a:pt x="146" y="943"/>
                        <a:pt x="65" y="962"/>
                        <a:pt x="32" y="808"/>
                      </a:cubicBezTo>
                      <a:cubicBezTo>
                        <a:pt x="0" y="654"/>
                        <a:pt x="32" y="134"/>
                        <a:pt x="32"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818" name="任意多边形 232482"/>
                <p:cNvSpPr/>
                <p:nvPr/>
              </p:nvSpPr>
              <p:spPr>
                <a:xfrm>
                  <a:off x="4912" y="1165"/>
                  <a:ext cx="136" cy="317"/>
                </a:xfrm>
                <a:custGeom>
                  <a:avLst/>
                  <a:gdLst/>
                  <a:ahLst/>
                  <a:cxnLst>
                    <a:cxn ang="0">
                      <a:pos x="0" y="124"/>
                    </a:cxn>
                    <a:cxn ang="0">
                      <a:pos x="36" y="106"/>
                    </a:cxn>
                    <a:cxn ang="0">
                      <a:pos x="54" y="0"/>
                    </a:cxn>
                  </a:cxnLst>
                  <a:pathLst>
                    <a:path w="340" h="792">
                      <a:moveTo>
                        <a:pt x="0" y="774"/>
                      </a:moveTo>
                      <a:cubicBezTo>
                        <a:pt x="84" y="783"/>
                        <a:pt x="169" y="792"/>
                        <a:pt x="226" y="663"/>
                      </a:cubicBezTo>
                      <a:cubicBezTo>
                        <a:pt x="283" y="534"/>
                        <a:pt x="321" y="110"/>
                        <a:pt x="339"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819" name="矩形 232483"/>
                <p:cNvSpPr/>
                <p:nvPr/>
              </p:nvSpPr>
              <p:spPr>
                <a:xfrm>
                  <a:off x="4848" y="938"/>
                  <a:ext cx="408" cy="227"/>
                </a:xfrm>
                <a:prstGeom prst="rect">
                  <a:avLst/>
                </a:prstGeom>
                <a:noFill/>
                <a:ln w="9525">
                  <a:noFill/>
                </a:ln>
              </p:spPr>
              <p:txBody>
                <a:bodyPr wrap="none" anchor="ctr" anchorCtr="0"/>
                <a:p>
                  <a:pPr>
                    <a:buFont typeface="Arial" panose="020B0604020202020204" pitchFamily="34" charset="0"/>
                  </a:pPr>
                  <a:r>
                    <a:rPr lang="en-US" altLang="zh-CN" dirty="0">
                      <a:latin typeface="Times New Roman" panose="02020603050405020304" pitchFamily="18" charset="0"/>
                    </a:rPr>
                    <a:t>NULL</a:t>
                  </a:r>
                  <a:endParaRPr lang="en-US" altLang="zh-CN" dirty="0">
                    <a:latin typeface="Times New Roman" panose="02020603050405020304" pitchFamily="18" charset="0"/>
                  </a:endParaRPr>
                </a:p>
              </p:txBody>
            </p:sp>
          </p:grpSp>
          <p:grpSp>
            <p:nvGrpSpPr>
              <p:cNvPr id="118820" name="组合 232484"/>
              <p:cNvGrpSpPr/>
              <p:nvPr/>
            </p:nvGrpSpPr>
            <p:grpSpPr>
              <a:xfrm>
                <a:off x="472" y="42"/>
                <a:ext cx="1496" cy="1542"/>
                <a:chOff x="472" y="42"/>
                <a:chExt cx="1496" cy="1542"/>
              </a:xfrm>
            </p:grpSpPr>
            <p:sp>
              <p:nvSpPr>
                <p:cNvPr id="118821" name="椭圆 232485"/>
                <p:cNvSpPr/>
                <p:nvPr/>
              </p:nvSpPr>
              <p:spPr>
                <a:xfrm>
                  <a:off x="951" y="42"/>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18822" name="椭圆 232486"/>
                <p:cNvSpPr/>
                <p:nvPr/>
              </p:nvSpPr>
              <p:spPr>
                <a:xfrm>
                  <a:off x="1466" y="921"/>
                  <a:ext cx="259" cy="221"/>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18823" name="椭圆 232487"/>
                <p:cNvSpPr/>
                <p:nvPr/>
              </p:nvSpPr>
              <p:spPr>
                <a:xfrm>
                  <a:off x="1223" y="1355"/>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18824" name="椭圆 232488"/>
                <p:cNvSpPr/>
                <p:nvPr/>
              </p:nvSpPr>
              <p:spPr>
                <a:xfrm>
                  <a:off x="1710" y="1355"/>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18825" name="直接连接符 232489"/>
                <p:cNvSpPr/>
                <p:nvPr/>
              </p:nvSpPr>
              <p:spPr>
                <a:xfrm flipH="1">
                  <a:off x="1361" y="1113"/>
                  <a:ext cx="152" cy="243"/>
                </a:xfrm>
                <a:prstGeom prst="line">
                  <a:avLst/>
                </a:prstGeom>
                <a:ln w="9525" cap="flat" cmpd="sng">
                  <a:solidFill>
                    <a:schemeClr val="tx1"/>
                  </a:solidFill>
                  <a:prstDash val="solid"/>
                  <a:round/>
                  <a:headEnd type="none" w="med" len="med"/>
                  <a:tailEnd type="none" w="med" len="med"/>
                </a:ln>
              </p:spPr>
            </p:sp>
            <p:sp>
              <p:nvSpPr>
                <p:cNvPr id="118826" name="椭圆 232490"/>
                <p:cNvSpPr/>
                <p:nvPr/>
              </p:nvSpPr>
              <p:spPr>
                <a:xfrm>
                  <a:off x="995" y="928"/>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18827" name="椭圆 232491"/>
                <p:cNvSpPr/>
                <p:nvPr/>
              </p:nvSpPr>
              <p:spPr>
                <a:xfrm>
                  <a:off x="752" y="1362"/>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18828" name="椭圆 232492"/>
                <p:cNvSpPr/>
                <p:nvPr/>
              </p:nvSpPr>
              <p:spPr>
                <a:xfrm>
                  <a:off x="715" y="485"/>
                  <a:ext cx="259"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18829" name="椭圆 232493"/>
                <p:cNvSpPr/>
                <p:nvPr/>
              </p:nvSpPr>
              <p:spPr>
                <a:xfrm>
                  <a:off x="472" y="926"/>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18830" name="椭圆 232494"/>
                <p:cNvSpPr/>
                <p:nvPr/>
              </p:nvSpPr>
              <p:spPr>
                <a:xfrm>
                  <a:off x="1226" y="479"/>
                  <a:ext cx="258" cy="222"/>
                </a:xfrm>
                <a:prstGeom prst="ellipse">
                  <a:avLst/>
                </a:prstGeom>
                <a:noFill/>
                <a:ln w="9525" cap="flat" cmpd="sng">
                  <a:solidFill>
                    <a:schemeClr val="tx1"/>
                  </a:solidFill>
                  <a:prstDash val="solid"/>
                  <a:round/>
                  <a:headEnd type="none" w="med" len="med"/>
                  <a:tailEnd type="none" w="med" len="med"/>
                </a:ln>
              </p:spPr>
              <p:txBody>
                <a:bodyPr wrap="none" anchor="ctr" anchorCtr="0"/>
                <a:p>
                  <a:pPr>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18831" name="直接连接符 232495"/>
                <p:cNvSpPr/>
                <p:nvPr/>
              </p:nvSpPr>
              <p:spPr>
                <a:xfrm>
                  <a:off x="1431" y="686"/>
                  <a:ext cx="151" cy="242"/>
                </a:xfrm>
                <a:prstGeom prst="line">
                  <a:avLst/>
                </a:prstGeom>
                <a:ln w="9525" cap="flat" cmpd="sng">
                  <a:solidFill>
                    <a:schemeClr val="tx1"/>
                  </a:solidFill>
                  <a:prstDash val="solid"/>
                  <a:round/>
                  <a:headEnd type="none" w="med" len="med"/>
                  <a:tailEnd type="none" w="med" len="med"/>
                </a:ln>
              </p:spPr>
            </p:sp>
            <p:sp>
              <p:nvSpPr>
                <p:cNvPr id="118832" name="直接连接符 232496"/>
                <p:cNvSpPr/>
                <p:nvPr/>
              </p:nvSpPr>
              <p:spPr>
                <a:xfrm flipH="1">
                  <a:off x="897" y="1127"/>
                  <a:ext cx="150" cy="243"/>
                </a:xfrm>
                <a:prstGeom prst="line">
                  <a:avLst/>
                </a:prstGeom>
                <a:ln w="9525" cap="flat" cmpd="sng">
                  <a:solidFill>
                    <a:schemeClr val="tx1"/>
                  </a:solidFill>
                  <a:prstDash val="solid"/>
                  <a:round/>
                  <a:headEnd type="none" w="med" len="med"/>
                  <a:tailEnd type="none" w="med" len="med"/>
                </a:ln>
              </p:spPr>
            </p:sp>
            <p:sp>
              <p:nvSpPr>
                <p:cNvPr id="118833" name="直接连接符 232497"/>
                <p:cNvSpPr/>
                <p:nvPr/>
              </p:nvSpPr>
              <p:spPr>
                <a:xfrm flipH="1">
                  <a:off x="1148" y="686"/>
                  <a:ext cx="151" cy="242"/>
                </a:xfrm>
                <a:prstGeom prst="line">
                  <a:avLst/>
                </a:prstGeom>
                <a:ln w="9525" cap="flat" cmpd="sng">
                  <a:solidFill>
                    <a:schemeClr val="tx1"/>
                  </a:solidFill>
                  <a:prstDash val="solid"/>
                  <a:round/>
                  <a:headEnd type="none" w="med" len="med"/>
                  <a:tailEnd type="none" w="med" len="med"/>
                </a:ln>
              </p:spPr>
            </p:sp>
            <p:sp>
              <p:nvSpPr>
                <p:cNvPr id="118834" name="直接连接符 232498"/>
                <p:cNvSpPr/>
                <p:nvPr/>
              </p:nvSpPr>
              <p:spPr>
                <a:xfrm flipH="1">
                  <a:off x="633" y="692"/>
                  <a:ext cx="150" cy="243"/>
                </a:xfrm>
                <a:prstGeom prst="line">
                  <a:avLst/>
                </a:prstGeom>
                <a:ln w="9525" cap="flat" cmpd="sng">
                  <a:solidFill>
                    <a:schemeClr val="tx1"/>
                  </a:solidFill>
                  <a:prstDash val="solid"/>
                  <a:round/>
                  <a:headEnd type="none" w="med" len="med"/>
                  <a:tailEnd type="none" w="med" len="med"/>
                </a:ln>
              </p:spPr>
            </p:sp>
            <p:sp>
              <p:nvSpPr>
                <p:cNvPr id="118835" name="直接连接符 232499"/>
                <p:cNvSpPr/>
                <p:nvPr/>
              </p:nvSpPr>
              <p:spPr>
                <a:xfrm flipH="1">
                  <a:off x="868" y="250"/>
                  <a:ext cx="151" cy="242"/>
                </a:xfrm>
                <a:prstGeom prst="line">
                  <a:avLst/>
                </a:prstGeom>
                <a:ln w="9525" cap="flat" cmpd="sng">
                  <a:solidFill>
                    <a:schemeClr val="tx1"/>
                  </a:solidFill>
                  <a:prstDash val="solid"/>
                  <a:round/>
                  <a:headEnd type="none" w="med" len="med"/>
                  <a:tailEnd type="none" w="med" len="med"/>
                </a:ln>
              </p:spPr>
            </p:sp>
            <p:sp>
              <p:nvSpPr>
                <p:cNvPr id="118836" name="直接连接符 232500"/>
                <p:cNvSpPr/>
                <p:nvPr/>
              </p:nvSpPr>
              <p:spPr>
                <a:xfrm>
                  <a:off x="1664" y="1121"/>
                  <a:ext cx="151" cy="242"/>
                </a:xfrm>
                <a:prstGeom prst="line">
                  <a:avLst/>
                </a:prstGeom>
                <a:ln w="9525" cap="flat" cmpd="sng">
                  <a:solidFill>
                    <a:schemeClr val="tx1"/>
                  </a:solidFill>
                  <a:prstDash val="solid"/>
                  <a:round/>
                  <a:headEnd type="none" w="med" len="med"/>
                  <a:tailEnd type="none" w="med" len="med"/>
                </a:ln>
              </p:spPr>
            </p:sp>
            <p:sp>
              <p:nvSpPr>
                <p:cNvPr id="118837" name="直接连接符 232501"/>
                <p:cNvSpPr/>
                <p:nvPr/>
              </p:nvSpPr>
              <p:spPr>
                <a:xfrm>
                  <a:off x="1156" y="243"/>
                  <a:ext cx="151" cy="243"/>
                </a:xfrm>
                <a:prstGeom prst="line">
                  <a:avLst/>
                </a:prstGeom>
                <a:ln w="9525" cap="flat" cmpd="sng">
                  <a:solidFill>
                    <a:schemeClr val="tx1"/>
                  </a:solidFill>
                  <a:prstDash val="solid"/>
                  <a:round/>
                  <a:headEnd type="none" w="med" len="med"/>
                  <a:tailEnd type="none" w="med" len="med"/>
                </a:ln>
              </p:spPr>
            </p:sp>
          </p:grpSp>
        </p:grpSp>
        <p:sp>
          <p:nvSpPr>
            <p:cNvPr id="118838" name="矩形 232502"/>
            <p:cNvSpPr/>
            <p:nvPr/>
          </p:nvSpPr>
          <p:spPr>
            <a:xfrm>
              <a:off x="1488" y="3984"/>
              <a:ext cx="2720" cy="227"/>
            </a:xfrm>
            <a:prstGeom prst="rect">
              <a:avLst/>
            </a:prstGeom>
            <a:noFill/>
            <a:ln w="9525">
              <a:noFill/>
            </a:ln>
          </p:spPr>
          <p:txBody>
            <a:bodyPr wrap="none" anchor="ctr" anchorCtr="0"/>
            <a:p>
              <a:pPr>
                <a:buFont typeface="Arial" panose="020B0604020202020204" pitchFamily="34" charset="0"/>
              </a:pPr>
              <a:r>
                <a:rPr lang="zh-CN" altLang="en-US" sz="2000" b="1" dirty="0">
                  <a:latin typeface="Arial" panose="020B0604020202020204" pitchFamily="34" charset="0"/>
                  <a:ea typeface="宋体" panose="02010600030101010101" pitchFamily="2" charset="-122"/>
                </a:rPr>
                <a:t>图</a:t>
              </a:r>
              <a:r>
                <a:rPr lang="en-US" altLang="zh-CN" sz="2000" b="1" dirty="0">
                  <a:latin typeface="Times New Roman" panose="02020603050405020304" pitchFamily="18" charset="0"/>
                </a:rPr>
                <a:t>6-12   </a:t>
              </a:r>
              <a:r>
                <a:rPr lang="zh-CN" altLang="en-US" sz="2000" b="1" dirty="0">
                  <a:latin typeface="Times New Roman" panose="02020603050405020304" pitchFamily="18" charset="0"/>
                  <a:ea typeface="宋体" panose="02010600030101010101" pitchFamily="2" charset="-122"/>
                </a:rPr>
                <a:t>中序线索二叉树及其存储结构</a:t>
              </a:r>
              <a:endParaRPr lang="zh-CN" altLang="en-US" sz="2000" b="1" dirty="0">
                <a:latin typeface="Times New Roman" panose="02020603050405020304" pitchFamily="18" charset="0"/>
                <a:ea typeface="宋体" panose="02010600030101010101" pitchFamily="2" charset="-122"/>
              </a:endParaRPr>
            </a:p>
          </p:txBody>
        </p:sp>
        <p:grpSp>
          <p:nvGrpSpPr>
            <p:cNvPr id="118839" name="组合 232503"/>
            <p:cNvGrpSpPr/>
            <p:nvPr/>
          </p:nvGrpSpPr>
          <p:grpSpPr>
            <a:xfrm>
              <a:off x="816" y="1392"/>
              <a:ext cx="4024" cy="2544"/>
              <a:chOff x="816" y="1392"/>
              <a:chExt cx="4024" cy="2544"/>
            </a:xfrm>
          </p:grpSpPr>
          <p:sp>
            <p:nvSpPr>
              <p:cNvPr id="118840" name="矩形 232504"/>
              <p:cNvSpPr/>
              <p:nvPr/>
            </p:nvSpPr>
            <p:spPr>
              <a:xfrm>
                <a:off x="1584" y="3709"/>
                <a:ext cx="1678" cy="227"/>
              </a:xfrm>
              <a:prstGeom prst="rect">
                <a:avLst/>
              </a:prstGeom>
              <a:noFill/>
              <a:ln w="9525">
                <a:noFill/>
              </a:ln>
            </p:spPr>
            <p:txBody>
              <a:bodyPr wrap="none" anchor="ctr" anchorCtr="0"/>
              <a:p>
                <a:pPr>
                  <a:buFont typeface="Arial" panose="020B0604020202020204" pitchFamily="34" charset="0"/>
                </a:pPr>
                <a:r>
                  <a:rPr lang="en-US" altLang="zh-CN" sz="2000" dirty="0">
                    <a:latin typeface="Times New Roman" panose="02020603050405020304" pitchFamily="18" charset="0"/>
                  </a:rPr>
                  <a:t>(c)   </a:t>
                </a:r>
                <a:r>
                  <a:rPr lang="zh-CN" altLang="en-US" sz="2000" dirty="0">
                    <a:latin typeface="Times New Roman" panose="02020603050405020304" pitchFamily="18" charset="0"/>
                    <a:ea typeface="宋体" panose="02010600030101010101" pitchFamily="2" charset="-122"/>
                  </a:rPr>
                  <a:t>中序线索二叉链表</a:t>
                </a:r>
                <a:r>
                  <a:rPr lang="en-US" altLang="zh-CN" b="1" dirty="0">
                    <a:latin typeface="Times New Roman" panose="02020603050405020304" pitchFamily="18" charset="0"/>
                  </a:rPr>
                  <a:t>DBAGECHFI</a:t>
                </a:r>
                <a:endParaRPr lang="zh-CN" altLang="en-US" b="1" dirty="0">
                  <a:latin typeface="Times New Roman" panose="02020603050405020304" pitchFamily="18" charset="0"/>
                  <a:ea typeface="宋体" panose="02010600030101010101" pitchFamily="2" charset="-122"/>
                </a:endParaRPr>
              </a:p>
            </p:txBody>
          </p:sp>
          <p:grpSp>
            <p:nvGrpSpPr>
              <p:cNvPr id="118841" name="组合 232505"/>
              <p:cNvGrpSpPr/>
              <p:nvPr/>
            </p:nvGrpSpPr>
            <p:grpSpPr>
              <a:xfrm>
                <a:off x="816" y="1392"/>
                <a:ext cx="4024" cy="2307"/>
                <a:chOff x="816" y="1392"/>
                <a:chExt cx="4024" cy="2307"/>
              </a:xfrm>
            </p:grpSpPr>
            <p:grpSp>
              <p:nvGrpSpPr>
                <p:cNvPr id="118842" name="组合 232506"/>
                <p:cNvGrpSpPr/>
                <p:nvPr/>
              </p:nvGrpSpPr>
              <p:grpSpPr>
                <a:xfrm>
                  <a:off x="2051" y="2203"/>
                  <a:ext cx="1032" cy="221"/>
                  <a:chOff x="2051" y="2203"/>
                  <a:chExt cx="1032" cy="221"/>
                </a:xfrm>
              </p:grpSpPr>
              <p:sp>
                <p:nvSpPr>
                  <p:cNvPr id="118843" name="矩形 232507"/>
                  <p:cNvSpPr/>
                  <p:nvPr/>
                </p:nvSpPr>
                <p:spPr>
                  <a:xfrm>
                    <a:off x="2051" y="220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A  0</a:t>
                    </a:r>
                    <a:endParaRPr lang="en-US" altLang="zh-CN" dirty="0">
                      <a:latin typeface="Times New Roman" panose="02020603050405020304" pitchFamily="18" charset="0"/>
                    </a:endParaRPr>
                  </a:p>
                </p:txBody>
              </p:sp>
              <p:sp>
                <p:nvSpPr>
                  <p:cNvPr id="118844" name="直接连接符 232508"/>
                  <p:cNvSpPr/>
                  <p:nvPr/>
                </p:nvSpPr>
                <p:spPr>
                  <a:xfrm>
                    <a:off x="2229" y="2203"/>
                    <a:ext cx="0" cy="221"/>
                  </a:xfrm>
                  <a:prstGeom prst="line">
                    <a:avLst/>
                  </a:prstGeom>
                  <a:ln w="9525" cap="flat" cmpd="sng">
                    <a:solidFill>
                      <a:schemeClr val="tx1"/>
                    </a:solidFill>
                    <a:prstDash val="solid"/>
                    <a:round/>
                    <a:headEnd type="none" w="med" len="med"/>
                    <a:tailEnd type="none" w="med" len="med"/>
                  </a:ln>
                </p:spPr>
              </p:sp>
              <p:sp>
                <p:nvSpPr>
                  <p:cNvPr id="118845" name="直接连接符 232509"/>
                  <p:cNvSpPr/>
                  <p:nvPr/>
                </p:nvSpPr>
                <p:spPr>
                  <a:xfrm>
                    <a:off x="2452" y="2203"/>
                    <a:ext cx="0" cy="221"/>
                  </a:xfrm>
                  <a:prstGeom prst="line">
                    <a:avLst/>
                  </a:prstGeom>
                  <a:ln w="9525" cap="flat" cmpd="sng">
                    <a:solidFill>
                      <a:schemeClr val="tx1"/>
                    </a:solidFill>
                    <a:prstDash val="solid"/>
                    <a:round/>
                    <a:headEnd type="none" w="med" len="med"/>
                    <a:tailEnd type="none" w="med" len="med"/>
                  </a:ln>
                </p:spPr>
              </p:sp>
              <p:sp>
                <p:nvSpPr>
                  <p:cNvPr id="118846" name="直接连接符 232510"/>
                  <p:cNvSpPr/>
                  <p:nvPr/>
                </p:nvSpPr>
                <p:spPr>
                  <a:xfrm>
                    <a:off x="2690" y="2203"/>
                    <a:ext cx="0" cy="221"/>
                  </a:xfrm>
                  <a:prstGeom prst="line">
                    <a:avLst/>
                  </a:prstGeom>
                  <a:ln w="9525" cap="flat" cmpd="sng">
                    <a:solidFill>
                      <a:schemeClr val="tx1"/>
                    </a:solidFill>
                    <a:prstDash val="solid"/>
                    <a:round/>
                    <a:headEnd type="none" w="med" len="med"/>
                    <a:tailEnd type="none" w="med" len="med"/>
                  </a:ln>
                </p:spPr>
              </p:sp>
              <p:sp>
                <p:nvSpPr>
                  <p:cNvPr id="118847" name="直接连接符 232511"/>
                  <p:cNvSpPr/>
                  <p:nvPr/>
                </p:nvSpPr>
                <p:spPr>
                  <a:xfrm>
                    <a:off x="2906" y="2203"/>
                    <a:ext cx="0" cy="221"/>
                  </a:xfrm>
                  <a:prstGeom prst="line">
                    <a:avLst/>
                  </a:prstGeom>
                  <a:ln w="9525" cap="flat" cmpd="sng">
                    <a:solidFill>
                      <a:schemeClr val="tx1"/>
                    </a:solidFill>
                    <a:prstDash val="solid"/>
                    <a:round/>
                    <a:headEnd type="none" w="med" len="med"/>
                    <a:tailEnd type="none" w="med" len="med"/>
                  </a:ln>
                </p:spPr>
              </p:sp>
            </p:grpSp>
            <p:grpSp>
              <p:nvGrpSpPr>
                <p:cNvPr id="118848" name="组合 232512"/>
                <p:cNvGrpSpPr/>
                <p:nvPr/>
              </p:nvGrpSpPr>
              <p:grpSpPr>
                <a:xfrm>
                  <a:off x="1434" y="2639"/>
                  <a:ext cx="1032" cy="221"/>
                  <a:chOff x="1434" y="2639"/>
                  <a:chExt cx="1032" cy="221"/>
                </a:xfrm>
              </p:grpSpPr>
              <p:sp>
                <p:nvSpPr>
                  <p:cNvPr id="118849" name="矩形 232513"/>
                  <p:cNvSpPr/>
                  <p:nvPr/>
                </p:nvSpPr>
                <p:spPr>
                  <a:xfrm>
                    <a:off x="14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B  1</a:t>
                    </a:r>
                    <a:endParaRPr lang="en-US" altLang="zh-CN" dirty="0">
                      <a:latin typeface="Times New Roman" panose="02020603050405020304" pitchFamily="18" charset="0"/>
                    </a:endParaRPr>
                  </a:p>
                </p:txBody>
              </p:sp>
              <p:sp>
                <p:nvSpPr>
                  <p:cNvPr id="118850" name="直接连接符 232514"/>
                  <p:cNvSpPr/>
                  <p:nvPr/>
                </p:nvSpPr>
                <p:spPr>
                  <a:xfrm>
                    <a:off x="1612" y="2639"/>
                    <a:ext cx="0" cy="221"/>
                  </a:xfrm>
                  <a:prstGeom prst="line">
                    <a:avLst/>
                  </a:prstGeom>
                  <a:ln w="9525" cap="flat" cmpd="sng">
                    <a:solidFill>
                      <a:schemeClr val="tx1"/>
                    </a:solidFill>
                    <a:prstDash val="solid"/>
                    <a:round/>
                    <a:headEnd type="none" w="med" len="med"/>
                    <a:tailEnd type="none" w="med" len="med"/>
                  </a:ln>
                </p:spPr>
              </p:sp>
              <p:sp>
                <p:nvSpPr>
                  <p:cNvPr id="118851" name="直接连接符 232515"/>
                  <p:cNvSpPr/>
                  <p:nvPr/>
                </p:nvSpPr>
                <p:spPr>
                  <a:xfrm>
                    <a:off x="1835" y="2639"/>
                    <a:ext cx="0" cy="221"/>
                  </a:xfrm>
                  <a:prstGeom prst="line">
                    <a:avLst/>
                  </a:prstGeom>
                  <a:ln w="9525" cap="flat" cmpd="sng">
                    <a:solidFill>
                      <a:schemeClr val="tx1"/>
                    </a:solidFill>
                    <a:prstDash val="solid"/>
                    <a:round/>
                    <a:headEnd type="none" w="med" len="med"/>
                    <a:tailEnd type="none" w="med" len="med"/>
                  </a:ln>
                </p:spPr>
              </p:sp>
              <p:sp>
                <p:nvSpPr>
                  <p:cNvPr id="118852" name="直接连接符 232516"/>
                  <p:cNvSpPr/>
                  <p:nvPr/>
                </p:nvSpPr>
                <p:spPr>
                  <a:xfrm>
                    <a:off x="2073" y="2639"/>
                    <a:ext cx="0" cy="221"/>
                  </a:xfrm>
                  <a:prstGeom prst="line">
                    <a:avLst/>
                  </a:prstGeom>
                  <a:ln w="9525" cap="flat" cmpd="sng">
                    <a:solidFill>
                      <a:schemeClr val="tx1"/>
                    </a:solidFill>
                    <a:prstDash val="solid"/>
                    <a:round/>
                    <a:headEnd type="none" w="med" len="med"/>
                    <a:tailEnd type="none" w="med" len="med"/>
                  </a:ln>
                </p:spPr>
              </p:sp>
              <p:sp>
                <p:nvSpPr>
                  <p:cNvPr id="118853" name="直接连接符 232517"/>
                  <p:cNvSpPr/>
                  <p:nvPr/>
                </p:nvSpPr>
                <p:spPr>
                  <a:xfrm>
                    <a:off x="2289" y="2639"/>
                    <a:ext cx="0" cy="221"/>
                  </a:xfrm>
                  <a:prstGeom prst="line">
                    <a:avLst/>
                  </a:prstGeom>
                  <a:ln w="9525" cap="flat" cmpd="sng">
                    <a:solidFill>
                      <a:schemeClr val="tx1"/>
                    </a:solidFill>
                    <a:prstDash val="solid"/>
                    <a:round/>
                    <a:headEnd type="none" w="med" len="med"/>
                    <a:tailEnd type="none" w="med" len="med"/>
                  </a:ln>
                </p:spPr>
              </p:sp>
            </p:grpSp>
            <p:grpSp>
              <p:nvGrpSpPr>
                <p:cNvPr id="118854" name="组合 232518"/>
                <p:cNvGrpSpPr/>
                <p:nvPr/>
              </p:nvGrpSpPr>
              <p:grpSpPr>
                <a:xfrm>
                  <a:off x="2634" y="2639"/>
                  <a:ext cx="1032" cy="221"/>
                  <a:chOff x="2634" y="2639"/>
                  <a:chExt cx="1032" cy="221"/>
                </a:xfrm>
              </p:grpSpPr>
              <p:sp>
                <p:nvSpPr>
                  <p:cNvPr id="118855" name="矩形 232519"/>
                  <p:cNvSpPr/>
                  <p:nvPr/>
                </p:nvSpPr>
                <p:spPr>
                  <a:xfrm>
                    <a:off x="26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C  0</a:t>
                    </a:r>
                    <a:endParaRPr lang="en-US" altLang="zh-CN" dirty="0">
                      <a:latin typeface="Times New Roman" panose="02020603050405020304" pitchFamily="18" charset="0"/>
                    </a:endParaRPr>
                  </a:p>
                </p:txBody>
              </p:sp>
              <p:sp>
                <p:nvSpPr>
                  <p:cNvPr id="118856" name="直接连接符 232520"/>
                  <p:cNvSpPr/>
                  <p:nvPr/>
                </p:nvSpPr>
                <p:spPr>
                  <a:xfrm>
                    <a:off x="2812" y="2639"/>
                    <a:ext cx="0" cy="221"/>
                  </a:xfrm>
                  <a:prstGeom prst="line">
                    <a:avLst/>
                  </a:prstGeom>
                  <a:ln w="9525" cap="flat" cmpd="sng">
                    <a:solidFill>
                      <a:schemeClr val="tx1"/>
                    </a:solidFill>
                    <a:prstDash val="solid"/>
                    <a:round/>
                    <a:headEnd type="none" w="med" len="med"/>
                    <a:tailEnd type="none" w="med" len="med"/>
                  </a:ln>
                </p:spPr>
              </p:sp>
              <p:sp>
                <p:nvSpPr>
                  <p:cNvPr id="118857" name="直接连接符 232521"/>
                  <p:cNvSpPr/>
                  <p:nvPr/>
                </p:nvSpPr>
                <p:spPr>
                  <a:xfrm>
                    <a:off x="3035" y="2639"/>
                    <a:ext cx="0" cy="221"/>
                  </a:xfrm>
                  <a:prstGeom prst="line">
                    <a:avLst/>
                  </a:prstGeom>
                  <a:ln w="9525" cap="flat" cmpd="sng">
                    <a:solidFill>
                      <a:schemeClr val="tx1"/>
                    </a:solidFill>
                    <a:prstDash val="solid"/>
                    <a:round/>
                    <a:headEnd type="none" w="med" len="med"/>
                    <a:tailEnd type="none" w="med" len="med"/>
                  </a:ln>
                </p:spPr>
              </p:sp>
              <p:sp>
                <p:nvSpPr>
                  <p:cNvPr id="118858" name="直接连接符 232522"/>
                  <p:cNvSpPr/>
                  <p:nvPr/>
                </p:nvSpPr>
                <p:spPr>
                  <a:xfrm>
                    <a:off x="3273" y="2639"/>
                    <a:ext cx="0" cy="221"/>
                  </a:xfrm>
                  <a:prstGeom prst="line">
                    <a:avLst/>
                  </a:prstGeom>
                  <a:ln w="9525" cap="flat" cmpd="sng">
                    <a:solidFill>
                      <a:schemeClr val="tx1"/>
                    </a:solidFill>
                    <a:prstDash val="solid"/>
                    <a:round/>
                    <a:headEnd type="none" w="med" len="med"/>
                    <a:tailEnd type="none" w="med" len="med"/>
                  </a:ln>
                </p:spPr>
              </p:sp>
              <p:sp>
                <p:nvSpPr>
                  <p:cNvPr id="118859" name="直接连接符 232523"/>
                  <p:cNvSpPr/>
                  <p:nvPr/>
                </p:nvSpPr>
                <p:spPr>
                  <a:xfrm>
                    <a:off x="3489" y="2639"/>
                    <a:ext cx="0" cy="221"/>
                  </a:xfrm>
                  <a:prstGeom prst="line">
                    <a:avLst/>
                  </a:prstGeom>
                  <a:ln w="9525" cap="flat" cmpd="sng">
                    <a:solidFill>
                      <a:schemeClr val="tx1"/>
                    </a:solidFill>
                    <a:prstDash val="solid"/>
                    <a:round/>
                    <a:headEnd type="none" w="med" len="med"/>
                    <a:tailEnd type="none" w="med" len="med"/>
                  </a:ln>
                </p:spPr>
              </p:sp>
            </p:grpSp>
            <p:sp>
              <p:nvSpPr>
                <p:cNvPr id="118860" name="直接连接符 232524"/>
                <p:cNvSpPr/>
                <p:nvPr/>
              </p:nvSpPr>
              <p:spPr>
                <a:xfrm flipH="1">
                  <a:off x="1988" y="2346"/>
                  <a:ext cx="157" cy="264"/>
                </a:xfrm>
                <a:prstGeom prst="line">
                  <a:avLst/>
                </a:prstGeom>
                <a:ln w="19050" cap="flat" cmpd="sng">
                  <a:solidFill>
                    <a:schemeClr val="tx1"/>
                  </a:solidFill>
                  <a:prstDash val="solid"/>
                  <a:round/>
                  <a:headEnd type="none" w="med" len="med"/>
                  <a:tailEnd type="triangle" w="med" len="med"/>
                </a:ln>
              </p:spPr>
            </p:sp>
            <p:sp>
              <p:nvSpPr>
                <p:cNvPr id="118861" name="直接连接符 232525"/>
                <p:cNvSpPr/>
                <p:nvPr/>
              </p:nvSpPr>
              <p:spPr>
                <a:xfrm>
                  <a:off x="3001" y="2353"/>
                  <a:ext cx="157" cy="265"/>
                </a:xfrm>
                <a:prstGeom prst="line">
                  <a:avLst/>
                </a:prstGeom>
                <a:ln w="19050" cap="flat" cmpd="sng">
                  <a:solidFill>
                    <a:schemeClr val="tx1"/>
                  </a:solidFill>
                  <a:prstDash val="solid"/>
                  <a:round/>
                  <a:headEnd type="none" w="med" len="med"/>
                  <a:tailEnd type="triangle" w="med" len="med"/>
                </a:ln>
              </p:spPr>
            </p:sp>
            <p:grpSp>
              <p:nvGrpSpPr>
                <p:cNvPr id="118862" name="组合 232526"/>
                <p:cNvGrpSpPr/>
                <p:nvPr/>
              </p:nvGrpSpPr>
              <p:grpSpPr>
                <a:xfrm>
                  <a:off x="816" y="3073"/>
                  <a:ext cx="1032" cy="221"/>
                  <a:chOff x="816" y="3073"/>
                  <a:chExt cx="1032" cy="221"/>
                </a:xfrm>
              </p:grpSpPr>
              <p:sp>
                <p:nvSpPr>
                  <p:cNvPr id="118863" name="矩形 232527"/>
                  <p:cNvSpPr/>
                  <p:nvPr/>
                </p:nvSpPr>
                <p:spPr>
                  <a:xfrm>
                    <a:off x="816"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1  D  1</a:t>
                    </a:r>
                    <a:endParaRPr lang="en-US" altLang="zh-CN" dirty="0">
                      <a:latin typeface="Times New Roman" panose="02020603050405020304" pitchFamily="18" charset="0"/>
                    </a:endParaRPr>
                  </a:p>
                </p:txBody>
              </p:sp>
              <p:sp>
                <p:nvSpPr>
                  <p:cNvPr id="118864" name="直接连接符 232528"/>
                  <p:cNvSpPr/>
                  <p:nvPr/>
                </p:nvSpPr>
                <p:spPr>
                  <a:xfrm>
                    <a:off x="994" y="3073"/>
                    <a:ext cx="0" cy="221"/>
                  </a:xfrm>
                  <a:prstGeom prst="line">
                    <a:avLst/>
                  </a:prstGeom>
                  <a:ln w="9525" cap="flat" cmpd="sng">
                    <a:solidFill>
                      <a:schemeClr val="tx1"/>
                    </a:solidFill>
                    <a:prstDash val="solid"/>
                    <a:round/>
                    <a:headEnd type="none" w="med" len="med"/>
                    <a:tailEnd type="none" w="med" len="med"/>
                  </a:ln>
                </p:spPr>
              </p:sp>
              <p:sp>
                <p:nvSpPr>
                  <p:cNvPr id="118865" name="直接连接符 232529"/>
                  <p:cNvSpPr/>
                  <p:nvPr/>
                </p:nvSpPr>
                <p:spPr>
                  <a:xfrm>
                    <a:off x="1217" y="3073"/>
                    <a:ext cx="0" cy="221"/>
                  </a:xfrm>
                  <a:prstGeom prst="line">
                    <a:avLst/>
                  </a:prstGeom>
                  <a:ln w="9525" cap="flat" cmpd="sng">
                    <a:solidFill>
                      <a:schemeClr val="tx1"/>
                    </a:solidFill>
                    <a:prstDash val="solid"/>
                    <a:round/>
                    <a:headEnd type="none" w="med" len="med"/>
                    <a:tailEnd type="none" w="med" len="med"/>
                  </a:ln>
                </p:spPr>
              </p:sp>
              <p:sp>
                <p:nvSpPr>
                  <p:cNvPr id="118866" name="直接连接符 232530"/>
                  <p:cNvSpPr/>
                  <p:nvPr/>
                </p:nvSpPr>
                <p:spPr>
                  <a:xfrm>
                    <a:off x="1455" y="3073"/>
                    <a:ext cx="0" cy="221"/>
                  </a:xfrm>
                  <a:prstGeom prst="line">
                    <a:avLst/>
                  </a:prstGeom>
                  <a:ln w="9525" cap="flat" cmpd="sng">
                    <a:solidFill>
                      <a:schemeClr val="tx1"/>
                    </a:solidFill>
                    <a:prstDash val="solid"/>
                    <a:round/>
                    <a:headEnd type="none" w="med" len="med"/>
                    <a:tailEnd type="none" w="med" len="med"/>
                  </a:ln>
                </p:spPr>
              </p:sp>
              <p:sp>
                <p:nvSpPr>
                  <p:cNvPr id="118867" name="直接连接符 232531"/>
                  <p:cNvSpPr/>
                  <p:nvPr/>
                </p:nvSpPr>
                <p:spPr>
                  <a:xfrm>
                    <a:off x="1671" y="3073"/>
                    <a:ext cx="0" cy="221"/>
                  </a:xfrm>
                  <a:prstGeom prst="line">
                    <a:avLst/>
                  </a:prstGeom>
                  <a:ln w="9525" cap="flat" cmpd="sng">
                    <a:solidFill>
                      <a:schemeClr val="tx1"/>
                    </a:solidFill>
                    <a:prstDash val="solid"/>
                    <a:round/>
                    <a:headEnd type="none" w="med" len="med"/>
                    <a:tailEnd type="none" w="med" len="med"/>
                  </a:ln>
                </p:spPr>
              </p:sp>
            </p:grpSp>
            <p:grpSp>
              <p:nvGrpSpPr>
                <p:cNvPr id="118868" name="组合 232532"/>
                <p:cNvGrpSpPr/>
                <p:nvPr/>
              </p:nvGrpSpPr>
              <p:grpSpPr>
                <a:xfrm>
                  <a:off x="2004" y="3073"/>
                  <a:ext cx="1032" cy="221"/>
                  <a:chOff x="2004" y="3073"/>
                  <a:chExt cx="1032" cy="221"/>
                </a:xfrm>
              </p:grpSpPr>
              <p:sp>
                <p:nvSpPr>
                  <p:cNvPr id="118869" name="矩形 232533"/>
                  <p:cNvSpPr/>
                  <p:nvPr/>
                </p:nvSpPr>
                <p:spPr>
                  <a:xfrm>
                    <a:off x="20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E  1</a:t>
                    </a:r>
                    <a:endParaRPr lang="en-US" altLang="zh-CN" dirty="0">
                      <a:latin typeface="Times New Roman" panose="02020603050405020304" pitchFamily="18" charset="0"/>
                    </a:endParaRPr>
                  </a:p>
                </p:txBody>
              </p:sp>
              <p:sp>
                <p:nvSpPr>
                  <p:cNvPr id="118870" name="直接连接符 232534"/>
                  <p:cNvSpPr/>
                  <p:nvPr/>
                </p:nvSpPr>
                <p:spPr>
                  <a:xfrm>
                    <a:off x="2182" y="3073"/>
                    <a:ext cx="0" cy="221"/>
                  </a:xfrm>
                  <a:prstGeom prst="line">
                    <a:avLst/>
                  </a:prstGeom>
                  <a:ln w="9525" cap="flat" cmpd="sng">
                    <a:solidFill>
                      <a:schemeClr val="tx1"/>
                    </a:solidFill>
                    <a:prstDash val="solid"/>
                    <a:round/>
                    <a:headEnd type="none" w="med" len="med"/>
                    <a:tailEnd type="none" w="med" len="med"/>
                  </a:ln>
                </p:spPr>
              </p:sp>
              <p:sp>
                <p:nvSpPr>
                  <p:cNvPr id="118871" name="直接连接符 232535"/>
                  <p:cNvSpPr/>
                  <p:nvPr/>
                </p:nvSpPr>
                <p:spPr>
                  <a:xfrm>
                    <a:off x="2405" y="3073"/>
                    <a:ext cx="0" cy="221"/>
                  </a:xfrm>
                  <a:prstGeom prst="line">
                    <a:avLst/>
                  </a:prstGeom>
                  <a:ln w="9525" cap="flat" cmpd="sng">
                    <a:solidFill>
                      <a:schemeClr val="tx1"/>
                    </a:solidFill>
                    <a:prstDash val="solid"/>
                    <a:round/>
                    <a:headEnd type="none" w="med" len="med"/>
                    <a:tailEnd type="none" w="med" len="med"/>
                  </a:ln>
                </p:spPr>
              </p:sp>
              <p:sp>
                <p:nvSpPr>
                  <p:cNvPr id="118872" name="直接连接符 232536"/>
                  <p:cNvSpPr/>
                  <p:nvPr/>
                </p:nvSpPr>
                <p:spPr>
                  <a:xfrm>
                    <a:off x="2643" y="3073"/>
                    <a:ext cx="0" cy="221"/>
                  </a:xfrm>
                  <a:prstGeom prst="line">
                    <a:avLst/>
                  </a:prstGeom>
                  <a:ln w="9525" cap="flat" cmpd="sng">
                    <a:solidFill>
                      <a:schemeClr val="tx1"/>
                    </a:solidFill>
                    <a:prstDash val="solid"/>
                    <a:round/>
                    <a:headEnd type="none" w="med" len="med"/>
                    <a:tailEnd type="none" w="med" len="med"/>
                  </a:ln>
                </p:spPr>
              </p:sp>
              <p:sp>
                <p:nvSpPr>
                  <p:cNvPr id="118873" name="直接连接符 232537"/>
                  <p:cNvSpPr/>
                  <p:nvPr/>
                </p:nvSpPr>
                <p:spPr>
                  <a:xfrm>
                    <a:off x="2859" y="3073"/>
                    <a:ext cx="0" cy="221"/>
                  </a:xfrm>
                  <a:prstGeom prst="line">
                    <a:avLst/>
                  </a:prstGeom>
                  <a:ln w="9525" cap="flat" cmpd="sng">
                    <a:solidFill>
                      <a:schemeClr val="tx1"/>
                    </a:solidFill>
                    <a:prstDash val="solid"/>
                    <a:round/>
                    <a:headEnd type="none" w="med" len="med"/>
                    <a:tailEnd type="none" w="med" len="med"/>
                  </a:ln>
                </p:spPr>
              </p:sp>
            </p:grpSp>
            <p:grpSp>
              <p:nvGrpSpPr>
                <p:cNvPr id="118874" name="组合 232538"/>
                <p:cNvGrpSpPr/>
                <p:nvPr/>
              </p:nvGrpSpPr>
              <p:grpSpPr>
                <a:xfrm>
                  <a:off x="3204" y="3073"/>
                  <a:ext cx="1032" cy="221"/>
                  <a:chOff x="3204" y="3073"/>
                  <a:chExt cx="1032" cy="221"/>
                </a:xfrm>
              </p:grpSpPr>
              <p:sp>
                <p:nvSpPr>
                  <p:cNvPr id="118875" name="矩形 232539"/>
                  <p:cNvSpPr/>
                  <p:nvPr/>
                </p:nvSpPr>
                <p:spPr>
                  <a:xfrm>
                    <a:off x="32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F  0</a:t>
                    </a:r>
                    <a:endParaRPr lang="en-US" altLang="zh-CN" dirty="0">
                      <a:latin typeface="Times New Roman" panose="02020603050405020304" pitchFamily="18" charset="0"/>
                    </a:endParaRPr>
                  </a:p>
                </p:txBody>
              </p:sp>
              <p:sp>
                <p:nvSpPr>
                  <p:cNvPr id="118876" name="直接连接符 232540"/>
                  <p:cNvSpPr/>
                  <p:nvPr/>
                </p:nvSpPr>
                <p:spPr>
                  <a:xfrm>
                    <a:off x="3382" y="3073"/>
                    <a:ext cx="0" cy="221"/>
                  </a:xfrm>
                  <a:prstGeom prst="line">
                    <a:avLst/>
                  </a:prstGeom>
                  <a:ln w="9525" cap="flat" cmpd="sng">
                    <a:solidFill>
                      <a:schemeClr val="tx1"/>
                    </a:solidFill>
                    <a:prstDash val="solid"/>
                    <a:round/>
                    <a:headEnd type="none" w="med" len="med"/>
                    <a:tailEnd type="none" w="med" len="med"/>
                  </a:ln>
                </p:spPr>
              </p:sp>
              <p:sp>
                <p:nvSpPr>
                  <p:cNvPr id="118877" name="直接连接符 232541"/>
                  <p:cNvSpPr/>
                  <p:nvPr/>
                </p:nvSpPr>
                <p:spPr>
                  <a:xfrm>
                    <a:off x="3605" y="3073"/>
                    <a:ext cx="0" cy="221"/>
                  </a:xfrm>
                  <a:prstGeom prst="line">
                    <a:avLst/>
                  </a:prstGeom>
                  <a:ln w="9525" cap="flat" cmpd="sng">
                    <a:solidFill>
                      <a:schemeClr val="tx1"/>
                    </a:solidFill>
                    <a:prstDash val="solid"/>
                    <a:round/>
                    <a:headEnd type="none" w="med" len="med"/>
                    <a:tailEnd type="none" w="med" len="med"/>
                  </a:ln>
                </p:spPr>
              </p:sp>
              <p:sp>
                <p:nvSpPr>
                  <p:cNvPr id="118878" name="直接连接符 232542"/>
                  <p:cNvSpPr/>
                  <p:nvPr/>
                </p:nvSpPr>
                <p:spPr>
                  <a:xfrm>
                    <a:off x="3843" y="3073"/>
                    <a:ext cx="0" cy="221"/>
                  </a:xfrm>
                  <a:prstGeom prst="line">
                    <a:avLst/>
                  </a:prstGeom>
                  <a:ln w="9525" cap="flat" cmpd="sng">
                    <a:solidFill>
                      <a:schemeClr val="tx1"/>
                    </a:solidFill>
                    <a:prstDash val="solid"/>
                    <a:round/>
                    <a:headEnd type="none" w="med" len="med"/>
                    <a:tailEnd type="none" w="med" len="med"/>
                  </a:ln>
                </p:spPr>
              </p:sp>
              <p:sp>
                <p:nvSpPr>
                  <p:cNvPr id="118879" name="直接连接符 232543"/>
                  <p:cNvSpPr/>
                  <p:nvPr/>
                </p:nvSpPr>
                <p:spPr>
                  <a:xfrm>
                    <a:off x="4059" y="3073"/>
                    <a:ext cx="0" cy="221"/>
                  </a:xfrm>
                  <a:prstGeom prst="line">
                    <a:avLst/>
                  </a:prstGeom>
                  <a:ln w="9525" cap="flat" cmpd="sng">
                    <a:solidFill>
                      <a:schemeClr val="tx1"/>
                    </a:solidFill>
                    <a:prstDash val="solid"/>
                    <a:round/>
                    <a:headEnd type="none" w="med" len="med"/>
                    <a:tailEnd type="none" w="med" len="med"/>
                  </a:ln>
                </p:spPr>
              </p:sp>
            </p:grpSp>
            <p:sp>
              <p:nvSpPr>
                <p:cNvPr id="118880" name="直接连接符 232544"/>
                <p:cNvSpPr/>
                <p:nvPr/>
              </p:nvSpPr>
              <p:spPr>
                <a:xfrm flipH="1">
                  <a:off x="2558" y="2803"/>
                  <a:ext cx="157" cy="265"/>
                </a:xfrm>
                <a:prstGeom prst="line">
                  <a:avLst/>
                </a:prstGeom>
                <a:ln w="19050" cap="flat" cmpd="sng">
                  <a:solidFill>
                    <a:schemeClr val="tx1"/>
                  </a:solidFill>
                  <a:prstDash val="solid"/>
                  <a:round/>
                  <a:headEnd type="none" w="med" len="med"/>
                  <a:tailEnd type="triangle" w="med" len="med"/>
                </a:ln>
              </p:spPr>
            </p:sp>
            <p:sp>
              <p:nvSpPr>
                <p:cNvPr id="118881" name="直接连接符 232545"/>
                <p:cNvSpPr/>
                <p:nvPr/>
              </p:nvSpPr>
              <p:spPr>
                <a:xfrm>
                  <a:off x="3571" y="2811"/>
                  <a:ext cx="157" cy="265"/>
                </a:xfrm>
                <a:prstGeom prst="line">
                  <a:avLst/>
                </a:prstGeom>
                <a:ln w="19050" cap="flat" cmpd="sng">
                  <a:solidFill>
                    <a:schemeClr val="tx1"/>
                  </a:solidFill>
                  <a:prstDash val="solid"/>
                  <a:round/>
                  <a:headEnd type="none" w="med" len="med"/>
                  <a:tailEnd type="triangle" w="med" len="med"/>
                </a:ln>
              </p:spPr>
            </p:sp>
            <p:sp>
              <p:nvSpPr>
                <p:cNvPr id="118882" name="直接连接符 232546"/>
                <p:cNvSpPr/>
                <p:nvPr/>
              </p:nvSpPr>
              <p:spPr>
                <a:xfrm flipH="1">
                  <a:off x="1392" y="2787"/>
                  <a:ext cx="157" cy="265"/>
                </a:xfrm>
                <a:prstGeom prst="line">
                  <a:avLst/>
                </a:prstGeom>
                <a:ln w="19050" cap="flat" cmpd="sng">
                  <a:solidFill>
                    <a:schemeClr val="tx1"/>
                  </a:solidFill>
                  <a:prstDash val="solid"/>
                  <a:round/>
                  <a:headEnd type="none" w="med" len="med"/>
                  <a:tailEnd type="triangle" w="med" len="med"/>
                </a:ln>
              </p:spPr>
            </p:sp>
            <p:grpSp>
              <p:nvGrpSpPr>
                <p:cNvPr id="118883" name="组合 232547"/>
                <p:cNvGrpSpPr/>
                <p:nvPr/>
              </p:nvGrpSpPr>
              <p:grpSpPr>
                <a:xfrm>
                  <a:off x="1446" y="3478"/>
                  <a:ext cx="1033" cy="221"/>
                  <a:chOff x="1446" y="3478"/>
                  <a:chExt cx="1033" cy="221"/>
                </a:xfrm>
              </p:grpSpPr>
              <p:sp>
                <p:nvSpPr>
                  <p:cNvPr id="118884" name="矩形 232548"/>
                  <p:cNvSpPr/>
                  <p:nvPr/>
                </p:nvSpPr>
                <p:spPr>
                  <a:xfrm>
                    <a:off x="1446" y="3478"/>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Arial Unicode MS" panose="020B0604020202020204" pitchFamily="34" charset="-122"/>
                      </a:rPr>
                      <a:t>  </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1  G  1</a:t>
                    </a:r>
                    <a:endParaRPr lang="en-US" altLang="zh-CN" dirty="0">
                      <a:latin typeface="Times New Roman" panose="02020603050405020304" pitchFamily="18" charset="0"/>
                    </a:endParaRPr>
                  </a:p>
                </p:txBody>
              </p:sp>
              <p:sp>
                <p:nvSpPr>
                  <p:cNvPr id="118885" name="直接连接符 232549"/>
                  <p:cNvSpPr/>
                  <p:nvPr/>
                </p:nvSpPr>
                <p:spPr>
                  <a:xfrm>
                    <a:off x="1625" y="3478"/>
                    <a:ext cx="0" cy="221"/>
                  </a:xfrm>
                  <a:prstGeom prst="line">
                    <a:avLst/>
                  </a:prstGeom>
                  <a:ln w="9525" cap="flat" cmpd="sng">
                    <a:solidFill>
                      <a:schemeClr val="tx1"/>
                    </a:solidFill>
                    <a:prstDash val="solid"/>
                    <a:round/>
                    <a:headEnd type="none" w="med" len="med"/>
                    <a:tailEnd type="none" w="med" len="med"/>
                  </a:ln>
                </p:spPr>
              </p:sp>
              <p:sp>
                <p:nvSpPr>
                  <p:cNvPr id="118886" name="直接连接符 232550"/>
                  <p:cNvSpPr/>
                  <p:nvPr/>
                </p:nvSpPr>
                <p:spPr>
                  <a:xfrm>
                    <a:off x="1848" y="3478"/>
                    <a:ext cx="0" cy="221"/>
                  </a:xfrm>
                  <a:prstGeom prst="line">
                    <a:avLst/>
                  </a:prstGeom>
                  <a:ln w="9525" cap="flat" cmpd="sng">
                    <a:solidFill>
                      <a:schemeClr val="tx1"/>
                    </a:solidFill>
                    <a:prstDash val="solid"/>
                    <a:round/>
                    <a:headEnd type="none" w="med" len="med"/>
                    <a:tailEnd type="none" w="med" len="med"/>
                  </a:ln>
                </p:spPr>
              </p:sp>
              <p:sp>
                <p:nvSpPr>
                  <p:cNvPr id="118887" name="直接连接符 232551"/>
                  <p:cNvSpPr/>
                  <p:nvPr/>
                </p:nvSpPr>
                <p:spPr>
                  <a:xfrm>
                    <a:off x="2086" y="3478"/>
                    <a:ext cx="0" cy="221"/>
                  </a:xfrm>
                  <a:prstGeom prst="line">
                    <a:avLst/>
                  </a:prstGeom>
                  <a:ln w="9525" cap="flat" cmpd="sng">
                    <a:solidFill>
                      <a:schemeClr val="tx1"/>
                    </a:solidFill>
                    <a:prstDash val="solid"/>
                    <a:round/>
                    <a:headEnd type="none" w="med" len="med"/>
                    <a:tailEnd type="none" w="med" len="med"/>
                  </a:ln>
                </p:spPr>
              </p:sp>
              <p:sp>
                <p:nvSpPr>
                  <p:cNvPr id="118888" name="直接连接符 232552"/>
                  <p:cNvSpPr/>
                  <p:nvPr/>
                </p:nvSpPr>
                <p:spPr>
                  <a:xfrm>
                    <a:off x="2301" y="3478"/>
                    <a:ext cx="0" cy="221"/>
                  </a:xfrm>
                  <a:prstGeom prst="line">
                    <a:avLst/>
                  </a:prstGeom>
                  <a:ln w="9525" cap="flat" cmpd="sng">
                    <a:solidFill>
                      <a:schemeClr val="tx1"/>
                    </a:solidFill>
                    <a:prstDash val="solid"/>
                    <a:round/>
                    <a:headEnd type="none" w="med" len="med"/>
                    <a:tailEnd type="none" w="med" len="med"/>
                  </a:ln>
                </p:spPr>
              </p:sp>
            </p:grpSp>
            <p:sp>
              <p:nvSpPr>
                <p:cNvPr id="118889" name="直接连接符 232553"/>
                <p:cNvSpPr/>
                <p:nvPr/>
              </p:nvSpPr>
              <p:spPr>
                <a:xfrm flipH="1">
                  <a:off x="1969" y="3216"/>
                  <a:ext cx="157" cy="265"/>
                </a:xfrm>
                <a:prstGeom prst="line">
                  <a:avLst/>
                </a:prstGeom>
                <a:ln w="19050" cap="flat" cmpd="sng">
                  <a:solidFill>
                    <a:schemeClr val="tx1"/>
                  </a:solidFill>
                  <a:prstDash val="solid"/>
                  <a:round/>
                  <a:headEnd type="none" w="med" len="med"/>
                  <a:tailEnd type="triangle" w="med" len="med"/>
                </a:ln>
              </p:spPr>
            </p:sp>
            <p:grpSp>
              <p:nvGrpSpPr>
                <p:cNvPr id="118890" name="组合 232554"/>
                <p:cNvGrpSpPr/>
                <p:nvPr/>
              </p:nvGrpSpPr>
              <p:grpSpPr>
                <a:xfrm>
                  <a:off x="2574" y="3478"/>
                  <a:ext cx="1032" cy="221"/>
                  <a:chOff x="2574" y="3478"/>
                  <a:chExt cx="1032" cy="221"/>
                </a:xfrm>
              </p:grpSpPr>
              <p:sp>
                <p:nvSpPr>
                  <p:cNvPr id="118891" name="矩形 232555"/>
                  <p:cNvSpPr/>
                  <p:nvPr/>
                </p:nvSpPr>
                <p:spPr>
                  <a:xfrm>
                    <a:off x="25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1   H  1</a:t>
                    </a:r>
                    <a:endParaRPr lang="en-US" altLang="zh-CN" dirty="0">
                      <a:latin typeface="Times New Roman" panose="02020603050405020304" pitchFamily="18" charset="0"/>
                    </a:endParaRPr>
                  </a:p>
                </p:txBody>
              </p:sp>
              <p:sp>
                <p:nvSpPr>
                  <p:cNvPr id="118892" name="直接连接符 232556"/>
                  <p:cNvSpPr/>
                  <p:nvPr/>
                </p:nvSpPr>
                <p:spPr>
                  <a:xfrm>
                    <a:off x="2752" y="3478"/>
                    <a:ext cx="0" cy="221"/>
                  </a:xfrm>
                  <a:prstGeom prst="line">
                    <a:avLst/>
                  </a:prstGeom>
                  <a:ln w="9525" cap="flat" cmpd="sng">
                    <a:solidFill>
                      <a:schemeClr val="tx1"/>
                    </a:solidFill>
                    <a:prstDash val="solid"/>
                    <a:round/>
                    <a:headEnd type="none" w="med" len="med"/>
                    <a:tailEnd type="none" w="med" len="med"/>
                  </a:ln>
                </p:spPr>
              </p:sp>
              <p:sp>
                <p:nvSpPr>
                  <p:cNvPr id="118893" name="直接连接符 232557"/>
                  <p:cNvSpPr/>
                  <p:nvPr/>
                </p:nvSpPr>
                <p:spPr>
                  <a:xfrm>
                    <a:off x="2975" y="3478"/>
                    <a:ext cx="0" cy="221"/>
                  </a:xfrm>
                  <a:prstGeom prst="line">
                    <a:avLst/>
                  </a:prstGeom>
                  <a:ln w="9525" cap="flat" cmpd="sng">
                    <a:solidFill>
                      <a:schemeClr val="tx1"/>
                    </a:solidFill>
                    <a:prstDash val="solid"/>
                    <a:round/>
                    <a:headEnd type="none" w="med" len="med"/>
                    <a:tailEnd type="none" w="med" len="med"/>
                  </a:ln>
                </p:spPr>
              </p:sp>
              <p:sp>
                <p:nvSpPr>
                  <p:cNvPr id="118894" name="直接连接符 232558"/>
                  <p:cNvSpPr/>
                  <p:nvPr/>
                </p:nvSpPr>
                <p:spPr>
                  <a:xfrm>
                    <a:off x="3213" y="3478"/>
                    <a:ext cx="0" cy="221"/>
                  </a:xfrm>
                  <a:prstGeom prst="line">
                    <a:avLst/>
                  </a:prstGeom>
                  <a:ln w="9525" cap="flat" cmpd="sng">
                    <a:solidFill>
                      <a:schemeClr val="tx1"/>
                    </a:solidFill>
                    <a:prstDash val="solid"/>
                    <a:round/>
                    <a:headEnd type="none" w="med" len="med"/>
                    <a:tailEnd type="none" w="med" len="med"/>
                  </a:ln>
                </p:spPr>
              </p:sp>
              <p:sp>
                <p:nvSpPr>
                  <p:cNvPr id="118895" name="直接连接符 232559"/>
                  <p:cNvSpPr/>
                  <p:nvPr/>
                </p:nvSpPr>
                <p:spPr>
                  <a:xfrm>
                    <a:off x="3429" y="3478"/>
                    <a:ext cx="0" cy="221"/>
                  </a:xfrm>
                  <a:prstGeom prst="line">
                    <a:avLst/>
                  </a:prstGeom>
                  <a:ln w="9525" cap="flat" cmpd="sng">
                    <a:solidFill>
                      <a:schemeClr val="tx1"/>
                    </a:solidFill>
                    <a:prstDash val="solid"/>
                    <a:round/>
                    <a:headEnd type="none" w="med" len="med"/>
                    <a:tailEnd type="none" w="med" len="med"/>
                  </a:ln>
                </p:spPr>
              </p:sp>
            </p:grpSp>
            <p:grpSp>
              <p:nvGrpSpPr>
                <p:cNvPr id="118896" name="组合 232560"/>
                <p:cNvGrpSpPr/>
                <p:nvPr/>
              </p:nvGrpSpPr>
              <p:grpSpPr>
                <a:xfrm>
                  <a:off x="3774" y="3478"/>
                  <a:ext cx="1032" cy="221"/>
                  <a:chOff x="3774" y="3478"/>
                  <a:chExt cx="1032" cy="221"/>
                </a:xfrm>
              </p:grpSpPr>
              <p:sp>
                <p:nvSpPr>
                  <p:cNvPr id="118897" name="矩形 232561"/>
                  <p:cNvSpPr/>
                  <p:nvPr/>
                </p:nvSpPr>
                <p:spPr>
                  <a:xfrm>
                    <a:off x="37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1   I  1</a:t>
                    </a:r>
                    <a:endParaRPr lang="en-US" altLang="zh-CN" dirty="0">
                      <a:latin typeface="Times New Roman" panose="02020603050405020304" pitchFamily="18" charset="0"/>
                      <a:ea typeface="Arial Unicode MS" panose="020B0604020202020204" pitchFamily="34" charset="-122"/>
                    </a:endParaRPr>
                  </a:p>
                </p:txBody>
              </p:sp>
              <p:sp>
                <p:nvSpPr>
                  <p:cNvPr id="118898" name="直接连接符 232562"/>
                  <p:cNvSpPr/>
                  <p:nvPr/>
                </p:nvSpPr>
                <p:spPr>
                  <a:xfrm>
                    <a:off x="3952" y="3478"/>
                    <a:ext cx="0" cy="221"/>
                  </a:xfrm>
                  <a:prstGeom prst="line">
                    <a:avLst/>
                  </a:prstGeom>
                  <a:ln w="9525" cap="flat" cmpd="sng">
                    <a:solidFill>
                      <a:schemeClr val="tx1"/>
                    </a:solidFill>
                    <a:prstDash val="solid"/>
                    <a:round/>
                    <a:headEnd type="none" w="med" len="med"/>
                    <a:tailEnd type="none" w="med" len="med"/>
                  </a:ln>
                </p:spPr>
              </p:sp>
              <p:sp>
                <p:nvSpPr>
                  <p:cNvPr id="118899" name="直接连接符 232563"/>
                  <p:cNvSpPr/>
                  <p:nvPr/>
                </p:nvSpPr>
                <p:spPr>
                  <a:xfrm>
                    <a:off x="4175" y="3478"/>
                    <a:ext cx="0" cy="221"/>
                  </a:xfrm>
                  <a:prstGeom prst="line">
                    <a:avLst/>
                  </a:prstGeom>
                  <a:ln w="9525" cap="flat" cmpd="sng">
                    <a:solidFill>
                      <a:schemeClr val="tx1"/>
                    </a:solidFill>
                    <a:prstDash val="solid"/>
                    <a:round/>
                    <a:headEnd type="none" w="med" len="med"/>
                    <a:tailEnd type="none" w="med" len="med"/>
                  </a:ln>
                </p:spPr>
              </p:sp>
              <p:sp>
                <p:nvSpPr>
                  <p:cNvPr id="118900" name="直接连接符 232564"/>
                  <p:cNvSpPr/>
                  <p:nvPr/>
                </p:nvSpPr>
                <p:spPr>
                  <a:xfrm>
                    <a:off x="4413" y="3478"/>
                    <a:ext cx="0" cy="221"/>
                  </a:xfrm>
                  <a:prstGeom prst="line">
                    <a:avLst/>
                  </a:prstGeom>
                  <a:ln w="9525" cap="flat" cmpd="sng">
                    <a:solidFill>
                      <a:schemeClr val="tx1"/>
                    </a:solidFill>
                    <a:prstDash val="solid"/>
                    <a:round/>
                    <a:headEnd type="none" w="med" len="med"/>
                    <a:tailEnd type="none" w="med" len="med"/>
                  </a:ln>
                </p:spPr>
              </p:sp>
              <p:sp>
                <p:nvSpPr>
                  <p:cNvPr id="118901" name="直接连接符 232565"/>
                  <p:cNvSpPr/>
                  <p:nvPr/>
                </p:nvSpPr>
                <p:spPr>
                  <a:xfrm>
                    <a:off x="4629" y="3478"/>
                    <a:ext cx="0" cy="221"/>
                  </a:xfrm>
                  <a:prstGeom prst="line">
                    <a:avLst/>
                  </a:prstGeom>
                  <a:ln w="9525" cap="flat" cmpd="sng">
                    <a:solidFill>
                      <a:schemeClr val="tx1"/>
                    </a:solidFill>
                    <a:prstDash val="solid"/>
                    <a:round/>
                    <a:headEnd type="none" w="med" len="med"/>
                    <a:tailEnd type="none" w="med" len="med"/>
                  </a:ln>
                </p:spPr>
              </p:sp>
            </p:grpSp>
            <p:sp>
              <p:nvSpPr>
                <p:cNvPr id="118902" name="直接连接符 232566"/>
                <p:cNvSpPr/>
                <p:nvPr/>
              </p:nvSpPr>
              <p:spPr>
                <a:xfrm flipH="1">
                  <a:off x="3128" y="3208"/>
                  <a:ext cx="157" cy="265"/>
                </a:xfrm>
                <a:prstGeom prst="line">
                  <a:avLst/>
                </a:prstGeom>
                <a:ln w="19050" cap="flat" cmpd="sng">
                  <a:solidFill>
                    <a:schemeClr val="tx1"/>
                  </a:solidFill>
                  <a:prstDash val="solid"/>
                  <a:round/>
                  <a:headEnd type="none" w="med" len="med"/>
                  <a:tailEnd type="triangle" w="med" len="med"/>
                </a:ln>
              </p:spPr>
            </p:sp>
            <p:sp>
              <p:nvSpPr>
                <p:cNvPr id="118903" name="直接连接符 232567"/>
                <p:cNvSpPr/>
                <p:nvPr/>
              </p:nvSpPr>
              <p:spPr>
                <a:xfrm>
                  <a:off x="4141" y="3216"/>
                  <a:ext cx="157" cy="265"/>
                </a:xfrm>
                <a:prstGeom prst="line">
                  <a:avLst/>
                </a:prstGeom>
                <a:ln w="19050" cap="flat" cmpd="sng">
                  <a:solidFill>
                    <a:schemeClr val="tx1"/>
                  </a:solidFill>
                  <a:prstDash val="solid"/>
                  <a:round/>
                  <a:headEnd type="none" w="med" len="med"/>
                  <a:tailEnd type="triangle" w="med" len="med"/>
                </a:ln>
              </p:spPr>
            </p:sp>
            <p:sp>
              <p:nvSpPr>
                <p:cNvPr id="118904" name="直接连接符 232568"/>
                <p:cNvSpPr/>
                <p:nvPr/>
              </p:nvSpPr>
              <p:spPr>
                <a:xfrm flipV="1">
                  <a:off x="1750" y="2858"/>
                  <a:ext cx="190" cy="280"/>
                </a:xfrm>
                <a:prstGeom prst="line">
                  <a:avLst/>
                </a:prstGeom>
                <a:ln w="19050" cap="flat" cmpd="sng">
                  <a:solidFill>
                    <a:schemeClr val="folHlink"/>
                  </a:solidFill>
                  <a:prstDash val="dash"/>
                  <a:round/>
                  <a:headEnd type="none" w="med" len="med"/>
                  <a:tailEnd type="triangle" w="med" len="med"/>
                </a:ln>
              </p:spPr>
            </p:sp>
            <p:sp>
              <p:nvSpPr>
                <p:cNvPr id="118905" name="直接连接符 232569"/>
                <p:cNvSpPr/>
                <p:nvPr/>
              </p:nvSpPr>
              <p:spPr>
                <a:xfrm flipV="1">
                  <a:off x="2344" y="2397"/>
                  <a:ext cx="190" cy="281"/>
                </a:xfrm>
                <a:prstGeom prst="line">
                  <a:avLst/>
                </a:prstGeom>
                <a:ln w="19050" cap="flat" cmpd="sng">
                  <a:solidFill>
                    <a:schemeClr val="folHlink"/>
                  </a:solidFill>
                  <a:prstDash val="dash"/>
                  <a:round/>
                  <a:headEnd type="none" w="med" len="med"/>
                  <a:tailEnd type="triangle" w="med" len="med"/>
                </a:ln>
              </p:spPr>
            </p:sp>
            <p:sp>
              <p:nvSpPr>
                <p:cNvPr id="118906" name="直接连接符 232570"/>
                <p:cNvSpPr/>
                <p:nvPr/>
              </p:nvSpPr>
              <p:spPr>
                <a:xfrm flipV="1">
                  <a:off x="2360" y="3294"/>
                  <a:ext cx="190" cy="280"/>
                </a:xfrm>
                <a:prstGeom prst="line">
                  <a:avLst/>
                </a:prstGeom>
                <a:ln w="19050" cap="flat" cmpd="sng">
                  <a:solidFill>
                    <a:schemeClr val="folHlink"/>
                  </a:solidFill>
                  <a:prstDash val="dash"/>
                  <a:round/>
                  <a:headEnd type="none" w="med" len="med"/>
                  <a:tailEnd type="triangle" w="med" len="med"/>
                </a:ln>
              </p:spPr>
            </p:sp>
            <p:sp>
              <p:nvSpPr>
                <p:cNvPr id="118907" name="直接连接符 232571"/>
                <p:cNvSpPr/>
                <p:nvPr/>
              </p:nvSpPr>
              <p:spPr>
                <a:xfrm flipV="1">
                  <a:off x="2954" y="2858"/>
                  <a:ext cx="190" cy="280"/>
                </a:xfrm>
                <a:prstGeom prst="line">
                  <a:avLst/>
                </a:prstGeom>
                <a:ln w="19050" cap="flat" cmpd="sng">
                  <a:solidFill>
                    <a:schemeClr val="folHlink"/>
                  </a:solidFill>
                  <a:prstDash val="dash"/>
                  <a:round/>
                  <a:headEnd type="none" w="med" len="med"/>
                  <a:tailEnd type="triangle" w="med" len="med"/>
                </a:ln>
              </p:spPr>
            </p:sp>
            <p:sp>
              <p:nvSpPr>
                <p:cNvPr id="118908" name="直接连接符 232572"/>
                <p:cNvSpPr/>
                <p:nvPr/>
              </p:nvSpPr>
              <p:spPr>
                <a:xfrm flipV="1">
                  <a:off x="3476" y="3294"/>
                  <a:ext cx="190" cy="280"/>
                </a:xfrm>
                <a:prstGeom prst="line">
                  <a:avLst/>
                </a:prstGeom>
                <a:ln w="19050" cap="flat" cmpd="sng">
                  <a:solidFill>
                    <a:schemeClr val="folHlink"/>
                  </a:solidFill>
                  <a:prstDash val="dash"/>
                  <a:round/>
                  <a:headEnd type="none" w="med" len="med"/>
                  <a:tailEnd type="triangle" w="med" len="med"/>
                </a:ln>
              </p:spPr>
            </p:sp>
            <p:sp>
              <p:nvSpPr>
                <p:cNvPr id="118909" name="直接连接符 232573"/>
                <p:cNvSpPr/>
                <p:nvPr/>
              </p:nvSpPr>
              <p:spPr>
                <a:xfrm flipH="1" flipV="1">
                  <a:off x="3737" y="3294"/>
                  <a:ext cx="158" cy="265"/>
                </a:xfrm>
                <a:prstGeom prst="line">
                  <a:avLst/>
                </a:prstGeom>
                <a:ln w="19050" cap="flat" cmpd="sng">
                  <a:solidFill>
                    <a:schemeClr val="hlink"/>
                  </a:solidFill>
                  <a:prstDash val="dash"/>
                  <a:round/>
                  <a:headEnd type="none" w="med" len="med"/>
                  <a:tailEnd type="triangle" w="med" len="med"/>
                </a:ln>
              </p:spPr>
            </p:sp>
            <p:sp>
              <p:nvSpPr>
                <p:cNvPr id="118910" name="任意多边形 232574"/>
                <p:cNvSpPr/>
                <p:nvPr/>
              </p:nvSpPr>
              <p:spPr>
                <a:xfrm>
                  <a:off x="1529" y="2421"/>
                  <a:ext cx="1108" cy="1122"/>
                </a:xfrm>
                <a:custGeom>
                  <a:avLst/>
                  <a:gdLst/>
                  <a:ahLst/>
                  <a:cxnLst>
                    <a:cxn ang="0">
                      <a:pos x="0" y="449"/>
                    </a:cxn>
                    <a:cxn ang="0">
                      <a:pos x="152" y="355"/>
                    </a:cxn>
                    <a:cxn ang="0">
                      <a:pos x="171" y="224"/>
                    </a:cxn>
                    <a:cxn ang="0">
                      <a:pos x="399" y="187"/>
                    </a:cxn>
                    <a:cxn ang="0">
                      <a:pos x="437" y="0"/>
                    </a:cxn>
                  </a:cxnLst>
                  <a:pathLst>
                    <a:path w="2770" h="2805">
                      <a:moveTo>
                        <a:pt x="0" y="2805"/>
                      </a:moveTo>
                      <a:cubicBezTo>
                        <a:pt x="385" y="2629"/>
                        <a:pt x="771" y="2454"/>
                        <a:pt x="949" y="2220"/>
                      </a:cubicBezTo>
                      <a:cubicBezTo>
                        <a:pt x="1127" y="1986"/>
                        <a:pt x="811" y="1577"/>
                        <a:pt x="1068" y="1402"/>
                      </a:cubicBezTo>
                      <a:cubicBezTo>
                        <a:pt x="1325" y="1227"/>
                        <a:pt x="2216" y="1402"/>
                        <a:pt x="2493" y="1168"/>
                      </a:cubicBezTo>
                      <a:cubicBezTo>
                        <a:pt x="2770" y="935"/>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911" name="任意多边形 232575"/>
                <p:cNvSpPr/>
                <p:nvPr/>
              </p:nvSpPr>
              <p:spPr>
                <a:xfrm>
                  <a:off x="2669" y="2858"/>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1"/>
                      </a:cubicBezTo>
                      <a:cubicBezTo>
                        <a:pt x="514" y="1343"/>
                        <a:pt x="790" y="1635"/>
                        <a:pt x="949" y="1401"/>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912" name="矩形 232576"/>
                <p:cNvSpPr/>
                <p:nvPr/>
              </p:nvSpPr>
              <p:spPr>
                <a:xfrm>
                  <a:off x="1344" y="2195"/>
                  <a:ext cx="408" cy="227"/>
                </a:xfrm>
                <a:prstGeom prst="rect">
                  <a:avLst/>
                </a:prstGeom>
                <a:noFill/>
                <a:ln w="9525">
                  <a:noFill/>
                </a:ln>
              </p:spPr>
              <p:txBody>
                <a:bodyPr wrap="none" anchor="ctr" anchorCtr="0"/>
                <a:p>
                  <a:pPr>
                    <a:buFont typeface="Arial" panose="020B0604020202020204" pitchFamily="34" charset="0"/>
                  </a:pPr>
                  <a:r>
                    <a:rPr lang="en-US" altLang="zh-CN" dirty="0">
                      <a:solidFill>
                        <a:schemeClr val="hlink"/>
                      </a:solidFill>
                      <a:latin typeface="Times New Roman" panose="02020603050405020304" pitchFamily="18" charset="0"/>
                    </a:rPr>
                    <a:t>  T</a:t>
                  </a:r>
                  <a:endParaRPr lang="en-US" altLang="zh-CN" dirty="0">
                    <a:solidFill>
                      <a:schemeClr val="hlink"/>
                    </a:solidFill>
                    <a:latin typeface="Times New Roman" panose="02020603050405020304" pitchFamily="18" charset="0"/>
                  </a:endParaRPr>
                </a:p>
              </p:txBody>
            </p:sp>
            <p:sp>
              <p:nvSpPr>
                <p:cNvPr id="118913" name="直接连接符 232577"/>
                <p:cNvSpPr/>
                <p:nvPr/>
              </p:nvSpPr>
              <p:spPr>
                <a:xfrm>
                  <a:off x="1760" y="2275"/>
                  <a:ext cx="288" cy="0"/>
                </a:xfrm>
                <a:prstGeom prst="line">
                  <a:avLst/>
                </a:prstGeom>
                <a:ln w="19050" cap="flat" cmpd="sng">
                  <a:solidFill>
                    <a:schemeClr val="tx1"/>
                  </a:solidFill>
                  <a:prstDash val="solid"/>
                  <a:round/>
                  <a:headEnd type="none" w="med" len="med"/>
                  <a:tailEnd type="triangle" w="med" len="med"/>
                </a:ln>
              </p:spPr>
            </p:sp>
            <p:grpSp>
              <p:nvGrpSpPr>
                <p:cNvPr id="118914" name="组合 232578"/>
                <p:cNvGrpSpPr/>
                <p:nvPr/>
              </p:nvGrpSpPr>
              <p:grpSpPr>
                <a:xfrm>
                  <a:off x="2064" y="1763"/>
                  <a:ext cx="997" cy="227"/>
                  <a:chOff x="2064" y="1763"/>
                  <a:chExt cx="997" cy="227"/>
                </a:xfrm>
              </p:grpSpPr>
              <p:sp>
                <p:nvSpPr>
                  <p:cNvPr id="118915" name="矩形 232579"/>
                  <p:cNvSpPr/>
                  <p:nvPr/>
                </p:nvSpPr>
                <p:spPr>
                  <a:xfrm>
                    <a:off x="2064" y="1763"/>
                    <a:ext cx="997" cy="227"/>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rPr>
                      <a:t>0      1</a:t>
                    </a:r>
                    <a:endParaRPr lang="en-US" altLang="zh-CN" dirty="0">
                      <a:latin typeface="Times New Roman" panose="02020603050405020304" pitchFamily="18" charset="0"/>
                    </a:endParaRPr>
                  </a:p>
                </p:txBody>
              </p:sp>
              <p:sp>
                <p:nvSpPr>
                  <p:cNvPr id="118916" name="直接连接符 232580"/>
                  <p:cNvSpPr/>
                  <p:nvPr/>
                </p:nvSpPr>
                <p:spPr>
                  <a:xfrm>
                    <a:off x="2240" y="1763"/>
                    <a:ext cx="0" cy="227"/>
                  </a:xfrm>
                  <a:prstGeom prst="line">
                    <a:avLst/>
                  </a:prstGeom>
                  <a:ln w="9525" cap="flat" cmpd="sng">
                    <a:solidFill>
                      <a:schemeClr val="tx1"/>
                    </a:solidFill>
                    <a:prstDash val="solid"/>
                    <a:round/>
                    <a:headEnd type="none" w="med" len="med"/>
                    <a:tailEnd type="none" w="med" len="med"/>
                  </a:ln>
                </p:spPr>
              </p:sp>
              <p:sp>
                <p:nvSpPr>
                  <p:cNvPr id="118917" name="直接连接符 232581"/>
                  <p:cNvSpPr/>
                  <p:nvPr/>
                </p:nvSpPr>
                <p:spPr>
                  <a:xfrm>
                    <a:off x="2416" y="1763"/>
                    <a:ext cx="0" cy="227"/>
                  </a:xfrm>
                  <a:prstGeom prst="line">
                    <a:avLst/>
                  </a:prstGeom>
                  <a:ln w="9525" cap="flat" cmpd="sng">
                    <a:solidFill>
                      <a:schemeClr val="tx1"/>
                    </a:solidFill>
                    <a:prstDash val="solid"/>
                    <a:round/>
                    <a:headEnd type="none" w="med" len="med"/>
                    <a:tailEnd type="none" w="med" len="med"/>
                  </a:ln>
                </p:spPr>
              </p:sp>
              <p:sp>
                <p:nvSpPr>
                  <p:cNvPr id="118918" name="直接连接符 232582"/>
                  <p:cNvSpPr/>
                  <p:nvPr/>
                </p:nvSpPr>
                <p:spPr>
                  <a:xfrm>
                    <a:off x="2617" y="1763"/>
                    <a:ext cx="0" cy="227"/>
                  </a:xfrm>
                  <a:prstGeom prst="line">
                    <a:avLst/>
                  </a:prstGeom>
                  <a:ln w="9525" cap="flat" cmpd="sng">
                    <a:solidFill>
                      <a:schemeClr val="tx1"/>
                    </a:solidFill>
                    <a:prstDash val="solid"/>
                    <a:round/>
                    <a:headEnd type="none" w="med" len="med"/>
                    <a:tailEnd type="none" w="med" len="med"/>
                  </a:ln>
                </p:spPr>
              </p:sp>
              <p:sp>
                <p:nvSpPr>
                  <p:cNvPr id="118919" name="直接连接符 232583"/>
                  <p:cNvSpPr/>
                  <p:nvPr/>
                </p:nvSpPr>
                <p:spPr>
                  <a:xfrm>
                    <a:off x="2818" y="1763"/>
                    <a:ext cx="0" cy="227"/>
                  </a:xfrm>
                  <a:prstGeom prst="line">
                    <a:avLst/>
                  </a:prstGeom>
                  <a:ln w="9525" cap="flat" cmpd="sng">
                    <a:solidFill>
                      <a:schemeClr val="tx1"/>
                    </a:solidFill>
                    <a:prstDash val="solid"/>
                    <a:round/>
                    <a:headEnd type="none" w="med" len="med"/>
                    <a:tailEnd type="none" w="med" len="med"/>
                  </a:ln>
                </p:spPr>
              </p:sp>
            </p:grpSp>
            <p:sp>
              <p:nvSpPr>
                <p:cNvPr id="118920" name="矩形 232584"/>
                <p:cNvSpPr/>
                <p:nvPr/>
              </p:nvSpPr>
              <p:spPr>
                <a:xfrm>
                  <a:off x="2208" y="1392"/>
                  <a:ext cx="408" cy="227"/>
                </a:xfrm>
                <a:prstGeom prst="rect">
                  <a:avLst/>
                </a:prstGeom>
                <a:noFill/>
                <a:ln w="9525">
                  <a:noFill/>
                </a:ln>
              </p:spPr>
              <p:txBody>
                <a:bodyPr wrap="none" anchor="ctr" anchorCtr="0"/>
                <a:p>
                  <a:pPr>
                    <a:buFont typeface="Arial" panose="020B0604020202020204" pitchFamily="34" charset="0"/>
                  </a:pPr>
                  <a:r>
                    <a:rPr lang="en-US" altLang="zh-CN" dirty="0">
                      <a:latin typeface="Times New Roman" panose="02020603050405020304" pitchFamily="18" charset="0"/>
                    </a:rPr>
                    <a:t>Thrt</a:t>
                  </a:r>
                  <a:endParaRPr lang="en-US" altLang="zh-CN" dirty="0">
                    <a:latin typeface="Times New Roman" panose="02020603050405020304" pitchFamily="18" charset="0"/>
                  </a:endParaRPr>
                </a:p>
              </p:txBody>
            </p:sp>
            <p:sp>
              <p:nvSpPr>
                <p:cNvPr id="118921" name="直接连接符 232585"/>
                <p:cNvSpPr/>
                <p:nvPr/>
              </p:nvSpPr>
              <p:spPr>
                <a:xfrm>
                  <a:off x="2400" y="1595"/>
                  <a:ext cx="144" cy="144"/>
                </a:xfrm>
                <a:prstGeom prst="line">
                  <a:avLst/>
                </a:prstGeom>
                <a:ln w="19050" cap="flat" cmpd="sng">
                  <a:solidFill>
                    <a:schemeClr val="tx1"/>
                  </a:solidFill>
                  <a:prstDash val="solid"/>
                  <a:round/>
                  <a:headEnd type="none" w="med" len="med"/>
                  <a:tailEnd type="triangle" w="med" len="med"/>
                </a:ln>
              </p:spPr>
            </p:sp>
            <p:sp>
              <p:nvSpPr>
                <p:cNvPr id="118922" name="直接连接符 232586"/>
                <p:cNvSpPr/>
                <p:nvPr/>
              </p:nvSpPr>
              <p:spPr>
                <a:xfrm>
                  <a:off x="2136" y="1899"/>
                  <a:ext cx="363" cy="272"/>
                </a:xfrm>
                <a:prstGeom prst="line">
                  <a:avLst/>
                </a:prstGeom>
                <a:ln w="19050" cap="flat" cmpd="sng">
                  <a:solidFill>
                    <a:schemeClr val="hlink"/>
                  </a:solidFill>
                  <a:prstDash val="dash"/>
                  <a:round/>
                  <a:headEnd type="none" w="med" len="med"/>
                  <a:tailEnd type="triangle" w="med" len="med"/>
                </a:ln>
              </p:spPr>
            </p:sp>
            <p:sp>
              <p:nvSpPr>
                <p:cNvPr id="118923" name="任意多边形 232587"/>
                <p:cNvSpPr/>
                <p:nvPr/>
              </p:nvSpPr>
              <p:spPr>
                <a:xfrm>
                  <a:off x="2928" y="1915"/>
                  <a:ext cx="1640" cy="1536"/>
                </a:xfrm>
                <a:custGeom>
                  <a:avLst/>
                  <a:gdLst/>
                  <a:ahLst/>
                  <a:cxnLst>
                    <a:cxn ang="0">
                      <a:pos x="0" y="0"/>
                    </a:cxn>
                    <a:cxn ang="0">
                      <a:pos x="557" y="365"/>
                    </a:cxn>
                    <a:cxn ang="0">
                      <a:pos x="595" y="615"/>
                    </a:cxn>
                  </a:cxnLst>
                  <a:pathLst>
                    <a:path w="4100" h="3839">
                      <a:moveTo>
                        <a:pt x="0" y="0"/>
                      </a:moveTo>
                      <a:cubicBezTo>
                        <a:pt x="1429" y="820"/>
                        <a:pt x="2860" y="1639"/>
                        <a:pt x="3480" y="2279"/>
                      </a:cubicBezTo>
                      <a:cubicBezTo>
                        <a:pt x="4100" y="2919"/>
                        <a:pt x="3680" y="3579"/>
                        <a:pt x="3720" y="383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8924" name="任意多边形 232588"/>
                <p:cNvSpPr/>
                <p:nvPr/>
              </p:nvSpPr>
              <p:spPr>
                <a:xfrm>
                  <a:off x="912" y="1907"/>
                  <a:ext cx="1152" cy="1200"/>
                </a:xfrm>
                <a:custGeom>
                  <a:avLst/>
                  <a:gdLst/>
                  <a:ahLst/>
                  <a:cxnLst>
                    <a:cxn ang="0">
                      <a:pos x="0" y="480"/>
                    </a:cxn>
                    <a:cxn ang="0">
                      <a:pos x="96" y="173"/>
                    </a:cxn>
                    <a:cxn ang="0">
                      <a:pos x="461" y="0"/>
                    </a:cxn>
                  </a:cxnLst>
                  <a:pathLst>
                    <a:path w="2879" h="2999">
                      <a:moveTo>
                        <a:pt x="0" y="3000"/>
                      </a:moveTo>
                      <a:cubicBezTo>
                        <a:pt x="60" y="2290"/>
                        <a:pt x="120" y="1580"/>
                        <a:pt x="600" y="1080"/>
                      </a:cubicBezTo>
                      <a:cubicBezTo>
                        <a:pt x="1080" y="579"/>
                        <a:pt x="2500" y="180"/>
                        <a:pt x="288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8925" name="任意多边形 232589"/>
                <p:cNvSpPr/>
                <p:nvPr/>
              </p:nvSpPr>
              <p:spPr>
                <a:xfrm>
                  <a:off x="3072" y="1915"/>
                  <a:ext cx="1768" cy="1632"/>
                </a:xfrm>
                <a:custGeom>
                  <a:avLst/>
                  <a:gdLst/>
                  <a:ahLst/>
                  <a:cxnLst>
                    <a:cxn ang="0">
                      <a:pos x="672" y="653"/>
                    </a:cxn>
                    <a:cxn ang="0">
                      <a:pos x="595" y="384"/>
                    </a:cxn>
                    <a:cxn ang="0">
                      <a:pos x="0" y="0"/>
                    </a:cxn>
                  </a:cxnLst>
                  <a:pathLst>
                    <a:path w="4419" h="4079">
                      <a:moveTo>
                        <a:pt x="4200" y="4079"/>
                      </a:moveTo>
                      <a:cubicBezTo>
                        <a:pt x="4310" y="3579"/>
                        <a:pt x="4419" y="3079"/>
                        <a:pt x="3720" y="2399"/>
                      </a:cubicBezTo>
                      <a:cubicBezTo>
                        <a:pt x="3020" y="1719"/>
                        <a:pt x="619" y="40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
        <p:nvSpPr>
          <p:cNvPr id="118926" name="动作按钮: 上一张 232593">
            <a:hlinkClick r:id="" action="ppaction://hlinkshowjump?jump=lastslideviewed"/>
          </p:cNvPr>
          <p:cNvSpPr/>
          <p:nvPr/>
        </p:nvSpPr>
        <p:spPr>
          <a:xfrm>
            <a:off x="8316913" y="5949950"/>
            <a:ext cx="539750" cy="647700"/>
          </a:xfrm>
          <a:prstGeom prst="actionButtonReturn">
            <a:avLst/>
          </a:prstGeom>
          <a:solidFill>
            <a:schemeClr val="accent1"/>
          </a:solidFill>
          <a:ln w="9525">
            <a:noFill/>
          </a:ln>
          <a:effectLst>
            <a:outerShdw dist="71842" dir="2699999" algn="ctr" rotWithShape="0">
              <a:schemeClr val="tx1"/>
            </a:outerShdw>
          </a:effectLst>
        </p:spPr>
        <p:txBody>
          <a:bodyPr anchor="t" anchorCtr="0"/>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84" name="矩形 276483"/>
          <p:cNvSpPr/>
          <p:nvPr/>
        </p:nvSpPr>
        <p:spPr>
          <a:xfrm>
            <a:off x="0" y="692150"/>
            <a:ext cx="8893175" cy="5632450"/>
          </a:xfrm>
          <a:prstGeom prst="rect">
            <a:avLst/>
          </a:prstGeom>
          <a:noFill/>
          <a:ln w="9525">
            <a:noFill/>
          </a:ln>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Status InOrderThreading(BiThrTree &amp;Thrt, BiThrTree T) {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中序遍历二叉树</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T</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，并将其中序线索化，</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Thrt</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指向头结点。</a:t>
            </a:r>
            <a:endPar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Thrt = (BiThrTree)malloc(sizeof(BiThrNode</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Thrt-&gt;LTag = 0;  Thrt-&gt;RTag =1;  // </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建头结点</a:t>
            </a:r>
            <a:endPar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Thrt-&gt;rchild = Thrt;              // </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右指针回指</a:t>
            </a:r>
            <a:endPar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if (!T) Thrt-&gt;lchild = Thrt;      // </a:t>
            </a: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若二叉树空，则左指针回指</a:t>
            </a:r>
            <a:endPar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else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Thrt-&gt;lchild = T;    pre = Thrt;</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rgbClr val="FF0000"/>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InThreading(T);</a:t>
            </a:r>
            <a:endParaRPr kumimoji="0" lang="zh-CN" altLang="en-US" sz="1200" b="1" i="0" u="none" strike="noStrike" kern="1200" cap="none" spc="0" normalizeH="0" baseline="0" noProof="1">
              <a:ln>
                <a:noFill/>
              </a:ln>
              <a:solidFill>
                <a:srgbClr val="FF0000"/>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pre-&gt;rchild = Thrt;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pre-&gt;RTag = 1;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Thrt-&gt;rchild = pre;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return OK;</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rPr>
              <a:t>} // InOrderThreading</a:t>
            </a:r>
            <a:endParaRPr kumimoji="0" lang="en-US" altLang="zh-CN" sz="2400" b="1" i="0" u="none" strike="noStrike" kern="1200" cap="none" spc="0" normalizeH="0" baseline="0" noProof="1">
              <a:ln>
                <a:noFill/>
              </a:ln>
              <a:solidFill>
                <a:schemeClr val="tx1"/>
              </a:solidFill>
              <a:effectLst>
                <a:outerShdw blurRad="38100" dist="38100" dir="2700000">
                  <a:srgbClr val="FFFFFF"/>
                </a:outerShdw>
              </a:effectLst>
              <a:uLnTx/>
              <a:uFillTx/>
              <a:latin typeface="Times New Roman" panose="02020603050405020304" pitchFamily="18" charset="0"/>
              <a:ea typeface="宋体" panose="02010600030101010101" pitchFamily="2" charset="-122"/>
              <a:cs typeface="+mn-cs"/>
              <a:sym typeface="+mn-ea"/>
            </a:endParaRPr>
          </a:p>
        </p:txBody>
      </p:sp>
      <p:sp>
        <p:nvSpPr>
          <p:cNvPr id="119810" name="下弧形箭头 276484">
            <a:hlinkClick r:id="" action="ppaction://hlinkshowjump?jump=previousslide"/>
          </p:cNvPr>
          <p:cNvSpPr/>
          <p:nvPr/>
        </p:nvSpPr>
        <p:spPr>
          <a:xfrm flipH="1">
            <a:off x="7740650" y="6165850"/>
            <a:ext cx="1223963" cy="503238"/>
          </a:xfrm>
          <a:prstGeom prst="curvedUpArrow">
            <a:avLst>
              <a:gd name="adj1" fmla="val 48643"/>
              <a:gd name="adj2" fmla="val 97287"/>
              <a:gd name="adj3" fmla="val 33305"/>
            </a:avLst>
          </a:prstGeom>
          <a:solidFill>
            <a:schemeClr val="accent1"/>
          </a:solidFill>
          <a:ln w="9525" cap="flat" cmpd="sng">
            <a:solidFill>
              <a:schemeClr val="tx1"/>
            </a:solidFill>
            <a:prstDash val="solid"/>
            <a:miter/>
            <a:headEnd type="none" w="med" len="med"/>
            <a:tailEnd type="none" w="med" len="med"/>
          </a:ln>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grpSp>
        <p:nvGrpSpPr>
          <p:cNvPr id="119811" name="组合 232449"/>
          <p:cNvGrpSpPr/>
          <p:nvPr/>
        </p:nvGrpSpPr>
        <p:grpSpPr>
          <a:xfrm>
            <a:off x="3708400" y="3213100"/>
            <a:ext cx="5208588" cy="3168650"/>
            <a:chOff x="816" y="1392"/>
            <a:chExt cx="4024" cy="2819"/>
          </a:xfrm>
        </p:grpSpPr>
        <p:sp>
          <p:nvSpPr>
            <p:cNvPr id="119812" name="矩形 232502"/>
            <p:cNvSpPr/>
            <p:nvPr/>
          </p:nvSpPr>
          <p:spPr>
            <a:xfrm>
              <a:off x="1488" y="3984"/>
              <a:ext cx="2720" cy="227"/>
            </a:xfrm>
            <a:prstGeom prst="rect">
              <a:avLst/>
            </a:prstGeom>
            <a:noFill/>
            <a:ln w="9525">
              <a:noFill/>
            </a:ln>
          </p:spPr>
          <p:txBody>
            <a:bodyPr wrap="none" anchor="ctr" anchorCtr="0"/>
            <a:p>
              <a:pPr>
                <a:buFont typeface="Arial" panose="020B0604020202020204" pitchFamily="34" charset="0"/>
              </a:pPr>
              <a:r>
                <a:rPr lang="zh-CN" altLang="en-US" sz="2000" b="1" dirty="0">
                  <a:latin typeface="Arial" panose="020B0604020202020204" pitchFamily="34" charset="0"/>
                </a:rPr>
                <a:t>图</a:t>
              </a:r>
              <a:r>
                <a:rPr lang="en-US" altLang="zh-CN" sz="2000" b="1" dirty="0">
                  <a:latin typeface="Times New Roman" panose="02020603050405020304" pitchFamily="18" charset="0"/>
                </a:rPr>
                <a:t>6-12   </a:t>
              </a:r>
              <a:r>
                <a:rPr lang="zh-CN" altLang="en-US" sz="2000" b="1" dirty="0">
                  <a:latin typeface="Times New Roman" panose="02020603050405020304" pitchFamily="18" charset="0"/>
                </a:rPr>
                <a:t>中序线索二叉树及其存储结构</a:t>
              </a:r>
              <a:endParaRPr lang="zh-CN" altLang="en-US" sz="2000" b="1" dirty="0">
                <a:latin typeface="Times New Roman" panose="02020603050405020304" pitchFamily="18" charset="0"/>
              </a:endParaRPr>
            </a:p>
          </p:txBody>
        </p:sp>
        <p:grpSp>
          <p:nvGrpSpPr>
            <p:cNvPr id="119813" name="组合 232503"/>
            <p:cNvGrpSpPr/>
            <p:nvPr/>
          </p:nvGrpSpPr>
          <p:grpSpPr>
            <a:xfrm>
              <a:off x="816" y="1392"/>
              <a:ext cx="4024" cy="2544"/>
              <a:chOff x="816" y="1392"/>
              <a:chExt cx="4024" cy="2544"/>
            </a:xfrm>
          </p:grpSpPr>
          <p:sp>
            <p:nvSpPr>
              <p:cNvPr id="119814" name="矩形 232504"/>
              <p:cNvSpPr/>
              <p:nvPr/>
            </p:nvSpPr>
            <p:spPr>
              <a:xfrm>
                <a:off x="1584" y="3709"/>
                <a:ext cx="1678" cy="227"/>
              </a:xfrm>
              <a:prstGeom prst="rect">
                <a:avLst/>
              </a:prstGeom>
              <a:noFill/>
              <a:ln w="9525">
                <a:noFill/>
              </a:ln>
            </p:spPr>
            <p:txBody>
              <a:bodyPr wrap="none" anchor="ctr" anchorCtr="0"/>
              <a:p>
                <a:pPr>
                  <a:buFont typeface="Arial" panose="020B0604020202020204" pitchFamily="34" charset="0"/>
                </a:pPr>
                <a:r>
                  <a:rPr lang="zh-CN" altLang="en-US" sz="2000" dirty="0">
                    <a:latin typeface="Times New Roman" panose="02020603050405020304" pitchFamily="18" charset="0"/>
                  </a:rPr>
                  <a:t>中序线索二叉链表</a:t>
                </a:r>
                <a:r>
                  <a:rPr lang="en-US" altLang="zh-CN" sz="2000" b="1" dirty="0">
                    <a:latin typeface="Times New Roman" panose="02020603050405020304" pitchFamily="18" charset="0"/>
                  </a:rPr>
                  <a:t>DBAGECHFI</a:t>
                </a:r>
                <a:endParaRPr lang="zh-CN" altLang="en-US" sz="2000" b="1" dirty="0">
                  <a:latin typeface="Times New Roman" panose="02020603050405020304" pitchFamily="18" charset="0"/>
                </a:endParaRPr>
              </a:p>
            </p:txBody>
          </p:sp>
          <p:grpSp>
            <p:nvGrpSpPr>
              <p:cNvPr id="119815" name="组合 232505"/>
              <p:cNvGrpSpPr/>
              <p:nvPr/>
            </p:nvGrpSpPr>
            <p:grpSpPr>
              <a:xfrm>
                <a:off x="816" y="1392"/>
                <a:ext cx="4024" cy="2307"/>
                <a:chOff x="816" y="1392"/>
                <a:chExt cx="4024" cy="2307"/>
              </a:xfrm>
            </p:grpSpPr>
            <p:grpSp>
              <p:nvGrpSpPr>
                <p:cNvPr id="119816" name="组合 232506"/>
                <p:cNvGrpSpPr/>
                <p:nvPr/>
              </p:nvGrpSpPr>
              <p:grpSpPr>
                <a:xfrm>
                  <a:off x="2051" y="2203"/>
                  <a:ext cx="1032" cy="221"/>
                  <a:chOff x="2051" y="2203"/>
                  <a:chExt cx="1032" cy="221"/>
                </a:xfrm>
              </p:grpSpPr>
              <p:sp>
                <p:nvSpPr>
                  <p:cNvPr id="119817" name="矩形 232507"/>
                  <p:cNvSpPr/>
                  <p:nvPr/>
                </p:nvSpPr>
                <p:spPr>
                  <a:xfrm>
                    <a:off x="2051" y="220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A  0</a:t>
                    </a:r>
                    <a:endParaRPr lang="en-US" altLang="zh-CN" sz="2000" dirty="0">
                      <a:latin typeface="Times New Roman" panose="02020603050405020304" pitchFamily="18" charset="0"/>
                    </a:endParaRPr>
                  </a:p>
                </p:txBody>
              </p:sp>
              <p:sp>
                <p:nvSpPr>
                  <p:cNvPr id="119818" name="直接连接符 232508"/>
                  <p:cNvSpPr/>
                  <p:nvPr/>
                </p:nvSpPr>
                <p:spPr>
                  <a:xfrm>
                    <a:off x="2229" y="2203"/>
                    <a:ext cx="0" cy="221"/>
                  </a:xfrm>
                  <a:prstGeom prst="line">
                    <a:avLst/>
                  </a:prstGeom>
                  <a:ln w="9525" cap="flat" cmpd="sng">
                    <a:solidFill>
                      <a:schemeClr val="tx1"/>
                    </a:solidFill>
                    <a:prstDash val="solid"/>
                    <a:round/>
                    <a:headEnd type="none" w="med" len="med"/>
                    <a:tailEnd type="none" w="med" len="med"/>
                  </a:ln>
                </p:spPr>
              </p:sp>
              <p:sp>
                <p:nvSpPr>
                  <p:cNvPr id="119819" name="直接连接符 232509"/>
                  <p:cNvSpPr/>
                  <p:nvPr/>
                </p:nvSpPr>
                <p:spPr>
                  <a:xfrm>
                    <a:off x="2452" y="2203"/>
                    <a:ext cx="0" cy="221"/>
                  </a:xfrm>
                  <a:prstGeom prst="line">
                    <a:avLst/>
                  </a:prstGeom>
                  <a:ln w="9525" cap="flat" cmpd="sng">
                    <a:solidFill>
                      <a:schemeClr val="tx1"/>
                    </a:solidFill>
                    <a:prstDash val="solid"/>
                    <a:round/>
                    <a:headEnd type="none" w="med" len="med"/>
                    <a:tailEnd type="none" w="med" len="med"/>
                  </a:ln>
                </p:spPr>
              </p:sp>
              <p:sp>
                <p:nvSpPr>
                  <p:cNvPr id="119820" name="直接连接符 232510"/>
                  <p:cNvSpPr/>
                  <p:nvPr/>
                </p:nvSpPr>
                <p:spPr>
                  <a:xfrm>
                    <a:off x="2690" y="2203"/>
                    <a:ext cx="0" cy="221"/>
                  </a:xfrm>
                  <a:prstGeom prst="line">
                    <a:avLst/>
                  </a:prstGeom>
                  <a:ln w="9525" cap="flat" cmpd="sng">
                    <a:solidFill>
                      <a:schemeClr val="tx1"/>
                    </a:solidFill>
                    <a:prstDash val="solid"/>
                    <a:round/>
                    <a:headEnd type="none" w="med" len="med"/>
                    <a:tailEnd type="none" w="med" len="med"/>
                  </a:ln>
                </p:spPr>
              </p:sp>
              <p:sp>
                <p:nvSpPr>
                  <p:cNvPr id="119821" name="直接连接符 232511"/>
                  <p:cNvSpPr/>
                  <p:nvPr/>
                </p:nvSpPr>
                <p:spPr>
                  <a:xfrm>
                    <a:off x="2906" y="2203"/>
                    <a:ext cx="0" cy="221"/>
                  </a:xfrm>
                  <a:prstGeom prst="line">
                    <a:avLst/>
                  </a:prstGeom>
                  <a:ln w="9525" cap="flat" cmpd="sng">
                    <a:solidFill>
                      <a:schemeClr val="tx1"/>
                    </a:solidFill>
                    <a:prstDash val="solid"/>
                    <a:round/>
                    <a:headEnd type="none" w="med" len="med"/>
                    <a:tailEnd type="none" w="med" len="med"/>
                  </a:ln>
                </p:spPr>
              </p:sp>
            </p:grpSp>
            <p:grpSp>
              <p:nvGrpSpPr>
                <p:cNvPr id="119822" name="组合 232512"/>
                <p:cNvGrpSpPr/>
                <p:nvPr/>
              </p:nvGrpSpPr>
              <p:grpSpPr>
                <a:xfrm>
                  <a:off x="1434" y="2639"/>
                  <a:ext cx="1032" cy="221"/>
                  <a:chOff x="1434" y="2639"/>
                  <a:chExt cx="1032" cy="221"/>
                </a:xfrm>
              </p:grpSpPr>
              <p:sp>
                <p:nvSpPr>
                  <p:cNvPr id="119823" name="矩形 232513"/>
                  <p:cNvSpPr/>
                  <p:nvPr/>
                </p:nvSpPr>
                <p:spPr>
                  <a:xfrm>
                    <a:off x="14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B  1</a:t>
                    </a:r>
                    <a:endParaRPr lang="en-US" altLang="zh-CN" sz="2000" dirty="0">
                      <a:latin typeface="Times New Roman" panose="02020603050405020304" pitchFamily="18" charset="0"/>
                    </a:endParaRPr>
                  </a:p>
                </p:txBody>
              </p:sp>
              <p:sp>
                <p:nvSpPr>
                  <p:cNvPr id="119824" name="直接连接符 232514"/>
                  <p:cNvSpPr/>
                  <p:nvPr/>
                </p:nvSpPr>
                <p:spPr>
                  <a:xfrm>
                    <a:off x="1612" y="2639"/>
                    <a:ext cx="0" cy="221"/>
                  </a:xfrm>
                  <a:prstGeom prst="line">
                    <a:avLst/>
                  </a:prstGeom>
                  <a:ln w="9525" cap="flat" cmpd="sng">
                    <a:solidFill>
                      <a:schemeClr val="tx1"/>
                    </a:solidFill>
                    <a:prstDash val="solid"/>
                    <a:round/>
                    <a:headEnd type="none" w="med" len="med"/>
                    <a:tailEnd type="none" w="med" len="med"/>
                  </a:ln>
                </p:spPr>
              </p:sp>
              <p:sp>
                <p:nvSpPr>
                  <p:cNvPr id="119825" name="直接连接符 232515"/>
                  <p:cNvSpPr/>
                  <p:nvPr/>
                </p:nvSpPr>
                <p:spPr>
                  <a:xfrm>
                    <a:off x="1835" y="2639"/>
                    <a:ext cx="0" cy="221"/>
                  </a:xfrm>
                  <a:prstGeom prst="line">
                    <a:avLst/>
                  </a:prstGeom>
                  <a:ln w="9525" cap="flat" cmpd="sng">
                    <a:solidFill>
                      <a:schemeClr val="tx1"/>
                    </a:solidFill>
                    <a:prstDash val="solid"/>
                    <a:round/>
                    <a:headEnd type="none" w="med" len="med"/>
                    <a:tailEnd type="none" w="med" len="med"/>
                  </a:ln>
                </p:spPr>
              </p:sp>
              <p:sp>
                <p:nvSpPr>
                  <p:cNvPr id="119826" name="直接连接符 232516"/>
                  <p:cNvSpPr/>
                  <p:nvPr/>
                </p:nvSpPr>
                <p:spPr>
                  <a:xfrm>
                    <a:off x="2073" y="2639"/>
                    <a:ext cx="0" cy="221"/>
                  </a:xfrm>
                  <a:prstGeom prst="line">
                    <a:avLst/>
                  </a:prstGeom>
                  <a:ln w="9525" cap="flat" cmpd="sng">
                    <a:solidFill>
                      <a:schemeClr val="tx1"/>
                    </a:solidFill>
                    <a:prstDash val="solid"/>
                    <a:round/>
                    <a:headEnd type="none" w="med" len="med"/>
                    <a:tailEnd type="none" w="med" len="med"/>
                  </a:ln>
                </p:spPr>
              </p:sp>
              <p:sp>
                <p:nvSpPr>
                  <p:cNvPr id="119827" name="直接连接符 232517"/>
                  <p:cNvSpPr/>
                  <p:nvPr/>
                </p:nvSpPr>
                <p:spPr>
                  <a:xfrm>
                    <a:off x="2289" y="2639"/>
                    <a:ext cx="0" cy="221"/>
                  </a:xfrm>
                  <a:prstGeom prst="line">
                    <a:avLst/>
                  </a:prstGeom>
                  <a:ln w="9525" cap="flat" cmpd="sng">
                    <a:solidFill>
                      <a:schemeClr val="tx1"/>
                    </a:solidFill>
                    <a:prstDash val="solid"/>
                    <a:round/>
                    <a:headEnd type="none" w="med" len="med"/>
                    <a:tailEnd type="none" w="med" len="med"/>
                  </a:ln>
                </p:spPr>
              </p:sp>
            </p:grpSp>
            <p:grpSp>
              <p:nvGrpSpPr>
                <p:cNvPr id="119828" name="组合 232518"/>
                <p:cNvGrpSpPr/>
                <p:nvPr/>
              </p:nvGrpSpPr>
              <p:grpSpPr>
                <a:xfrm>
                  <a:off x="2634" y="2639"/>
                  <a:ext cx="1032" cy="221"/>
                  <a:chOff x="2634" y="2639"/>
                  <a:chExt cx="1032" cy="221"/>
                </a:xfrm>
              </p:grpSpPr>
              <p:sp>
                <p:nvSpPr>
                  <p:cNvPr id="119829" name="矩形 232519"/>
                  <p:cNvSpPr/>
                  <p:nvPr/>
                </p:nvSpPr>
                <p:spPr>
                  <a:xfrm>
                    <a:off x="26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C  0</a:t>
                    </a:r>
                    <a:endParaRPr lang="en-US" altLang="zh-CN" sz="2000" dirty="0">
                      <a:latin typeface="Times New Roman" panose="02020603050405020304" pitchFamily="18" charset="0"/>
                    </a:endParaRPr>
                  </a:p>
                </p:txBody>
              </p:sp>
              <p:sp>
                <p:nvSpPr>
                  <p:cNvPr id="119830" name="直接连接符 232520"/>
                  <p:cNvSpPr/>
                  <p:nvPr/>
                </p:nvSpPr>
                <p:spPr>
                  <a:xfrm>
                    <a:off x="2812" y="2639"/>
                    <a:ext cx="0" cy="221"/>
                  </a:xfrm>
                  <a:prstGeom prst="line">
                    <a:avLst/>
                  </a:prstGeom>
                  <a:ln w="9525" cap="flat" cmpd="sng">
                    <a:solidFill>
                      <a:schemeClr val="tx1"/>
                    </a:solidFill>
                    <a:prstDash val="solid"/>
                    <a:round/>
                    <a:headEnd type="none" w="med" len="med"/>
                    <a:tailEnd type="none" w="med" len="med"/>
                  </a:ln>
                </p:spPr>
              </p:sp>
              <p:sp>
                <p:nvSpPr>
                  <p:cNvPr id="119831" name="直接连接符 232521"/>
                  <p:cNvSpPr/>
                  <p:nvPr/>
                </p:nvSpPr>
                <p:spPr>
                  <a:xfrm>
                    <a:off x="3035" y="2639"/>
                    <a:ext cx="0" cy="221"/>
                  </a:xfrm>
                  <a:prstGeom prst="line">
                    <a:avLst/>
                  </a:prstGeom>
                  <a:ln w="9525" cap="flat" cmpd="sng">
                    <a:solidFill>
                      <a:schemeClr val="tx1"/>
                    </a:solidFill>
                    <a:prstDash val="solid"/>
                    <a:round/>
                    <a:headEnd type="none" w="med" len="med"/>
                    <a:tailEnd type="none" w="med" len="med"/>
                  </a:ln>
                </p:spPr>
              </p:sp>
              <p:sp>
                <p:nvSpPr>
                  <p:cNvPr id="119832" name="直接连接符 232522"/>
                  <p:cNvSpPr/>
                  <p:nvPr/>
                </p:nvSpPr>
                <p:spPr>
                  <a:xfrm>
                    <a:off x="3273" y="2639"/>
                    <a:ext cx="0" cy="221"/>
                  </a:xfrm>
                  <a:prstGeom prst="line">
                    <a:avLst/>
                  </a:prstGeom>
                  <a:ln w="9525" cap="flat" cmpd="sng">
                    <a:solidFill>
                      <a:schemeClr val="tx1"/>
                    </a:solidFill>
                    <a:prstDash val="solid"/>
                    <a:round/>
                    <a:headEnd type="none" w="med" len="med"/>
                    <a:tailEnd type="none" w="med" len="med"/>
                  </a:ln>
                </p:spPr>
              </p:sp>
              <p:sp>
                <p:nvSpPr>
                  <p:cNvPr id="119833" name="直接连接符 232523"/>
                  <p:cNvSpPr/>
                  <p:nvPr/>
                </p:nvSpPr>
                <p:spPr>
                  <a:xfrm>
                    <a:off x="3489" y="2639"/>
                    <a:ext cx="0" cy="221"/>
                  </a:xfrm>
                  <a:prstGeom prst="line">
                    <a:avLst/>
                  </a:prstGeom>
                  <a:ln w="9525" cap="flat" cmpd="sng">
                    <a:solidFill>
                      <a:schemeClr val="tx1"/>
                    </a:solidFill>
                    <a:prstDash val="solid"/>
                    <a:round/>
                    <a:headEnd type="none" w="med" len="med"/>
                    <a:tailEnd type="none" w="med" len="med"/>
                  </a:ln>
                </p:spPr>
              </p:sp>
            </p:grpSp>
            <p:sp>
              <p:nvSpPr>
                <p:cNvPr id="119834" name="直接连接符 232524"/>
                <p:cNvSpPr/>
                <p:nvPr/>
              </p:nvSpPr>
              <p:spPr>
                <a:xfrm flipH="1">
                  <a:off x="1988" y="2346"/>
                  <a:ext cx="157" cy="264"/>
                </a:xfrm>
                <a:prstGeom prst="line">
                  <a:avLst/>
                </a:prstGeom>
                <a:ln w="19050" cap="flat" cmpd="sng">
                  <a:solidFill>
                    <a:schemeClr val="tx1"/>
                  </a:solidFill>
                  <a:prstDash val="solid"/>
                  <a:round/>
                  <a:headEnd type="none" w="med" len="med"/>
                  <a:tailEnd type="triangle" w="med" len="med"/>
                </a:ln>
              </p:spPr>
            </p:sp>
            <p:sp>
              <p:nvSpPr>
                <p:cNvPr id="119835" name="直接连接符 232525"/>
                <p:cNvSpPr/>
                <p:nvPr/>
              </p:nvSpPr>
              <p:spPr>
                <a:xfrm>
                  <a:off x="3001" y="2353"/>
                  <a:ext cx="157" cy="265"/>
                </a:xfrm>
                <a:prstGeom prst="line">
                  <a:avLst/>
                </a:prstGeom>
                <a:ln w="19050" cap="flat" cmpd="sng">
                  <a:solidFill>
                    <a:schemeClr val="tx1"/>
                  </a:solidFill>
                  <a:prstDash val="solid"/>
                  <a:round/>
                  <a:headEnd type="none" w="med" len="med"/>
                  <a:tailEnd type="triangle" w="med" len="med"/>
                </a:ln>
              </p:spPr>
            </p:sp>
            <p:grpSp>
              <p:nvGrpSpPr>
                <p:cNvPr id="119836" name="组合 232526"/>
                <p:cNvGrpSpPr/>
                <p:nvPr/>
              </p:nvGrpSpPr>
              <p:grpSpPr>
                <a:xfrm>
                  <a:off x="816" y="3073"/>
                  <a:ext cx="1032" cy="221"/>
                  <a:chOff x="816" y="3073"/>
                  <a:chExt cx="1032" cy="221"/>
                </a:xfrm>
              </p:grpSpPr>
              <p:sp>
                <p:nvSpPr>
                  <p:cNvPr id="119837" name="矩形 232527"/>
                  <p:cNvSpPr/>
                  <p:nvPr/>
                </p:nvSpPr>
                <p:spPr>
                  <a:xfrm>
                    <a:off x="816"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D  1</a:t>
                    </a:r>
                    <a:endParaRPr lang="en-US" altLang="zh-CN" sz="2000" dirty="0">
                      <a:latin typeface="Times New Roman" panose="02020603050405020304" pitchFamily="18" charset="0"/>
                    </a:endParaRPr>
                  </a:p>
                </p:txBody>
              </p:sp>
              <p:sp>
                <p:nvSpPr>
                  <p:cNvPr id="119838" name="直接连接符 232528"/>
                  <p:cNvSpPr/>
                  <p:nvPr/>
                </p:nvSpPr>
                <p:spPr>
                  <a:xfrm>
                    <a:off x="994" y="3073"/>
                    <a:ext cx="0" cy="221"/>
                  </a:xfrm>
                  <a:prstGeom prst="line">
                    <a:avLst/>
                  </a:prstGeom>
                  <a:ln w="9525" cap="flat" cmpd="sng">
                    <a:solidFill>
                      <a:schemeClr val="tx1"/>
                    </a:solidFill>
                    <a:prstDash val="solid"/>
                    <a:round/>
                    <a:headEnd type="none" w="med" len="med"/>
                    <a:tailEnd type="none" w="med" len="med"/>
                  </a:ln>
                </p:spPr>
              </p:sp>
              <p:sp>
                <p:nvSpPr>
                  <p:cNvPr id="119839" name="直接连接符 232529"/>
                  <p:cNvSpPr/>
                  <p:nvPr/>
                </p:nvSpPr>
                <p:spPr>
                  <a:xfrm>
                    <a:off x="1217" y="3073"/>
                    <a:ext cx="0" cy="221"/>
                  </a:xfrm>
                  <a:prstGeom prst="line">
                    <a:avLst/>
                  </a:prstGeom>
                  <a:ln w="9525" cap="flat" cmpd="sng">
                    <a:solidFill>
                      <a:schemeClr val="tx1"/>
                    </a:solidFill>
                    <a:prstDash val="solid"/>
                    <a:round/>
                    <a:headEnd type="none" w="med" len="med"/>
                    <a:tailEnd type="none" w="med" len="med"/>
                  </a:ln>
                </p:spPr>
              </p:sp>
              <p:sp>
                <p:nvSpPr>
                  <p:cNvPr id="119840" name="直接连接符 232530"/>
                  <p:cNvSpPr/>
                  <p:nvPr/>
                </p:nvSpPr>
                <p:spPr>
                  <a:xfrm>
                    <a:off x="1455" y="3073"/>
                    <a:ext cx="0" cy="221"/>
                  </a:xfrm>
                  <a:prstGeom prst="line">
                    <a:avLst/>
                  </a:prstGeom>
                  <a:ln w="9525" cap="flat" cmpd="sng">
                    <a:solidFill>
                      <a:schemeClr val="tx1"/>
                    </a:solidFill>
                    <a:prstDash val="solid"/>
                    <a:round/>
                    <a:headEnd type="none" w="med" len="med"/>
                    <a:tailEnd type="none" w="med" len="med"/>
                  </a:ln>
                </p:spPr>
              </p:sp>
              <p:sp>
                <p:nvSpPr>
                  <p:cNvPr id="119841" name="直接连接符 232531"/>
                  <p:cNvSpPr/>
                  <p:nvPr/>
                </p:nvSpPr>
                <p:spPr>
                  <a:xfrm>
                    <a:off x="1671" y="3073"/>
                    <a:ext cx="0" cy="221"/>
                  </a:xfrm>
                  <a:prstGeom prst="line">
                    <a:avLst/>
                  </a:prstGeom>
                  <a:ln w="9525" cap="flat" cmpd="sng">
                    <a:solidFill>
                      <a:schemeClr val="tx1"/>
                    </a:solidFill>
                    <a:prstDash val="solid"/>
                    <a:round/>
                    <a:headEnd type="none" w="med" len="med"/>
                    <a:tailEnd type="none" w="med" len="med"/>
                  </a:ln>
                </p:spPr>
              </p:sp>
            </p:grpSp>
            <p:grpSp>
              <p:nvGrpSpPr>
                <p:cNvPr id="119842" name="组合 232532"/>
                <p:cNvGrpSpPr/>
                <p:nvPr/>
              </p:nvGrpSpPr>
              <p:grpSpPr>
                <a:xfrm>
                  <a:off x="2004" y="3073"/>
                  <a:ext cx="1032" cy="221"/>
                  <a:chOff x="2004" y="3073"/>
                  <a:chExt cx="1032" cy="221"/>
                </a:xfrm>
              </p:grpSpPr>
              <p:sp>
                <p:nvSpPr>
                  <p:cNvPr id="119843" name="矩形 232533"/>
                  <p:cNvSpPr/>
                  <p:nvPr/>
                </p:nvSpPr>
                <p:spPr>
                  <a:xfrm>
                    <a:off x="20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E  1</a:t>
                    </a:r>
                    <a:endParaRPr lang="en-US" altLang="zh-CN" sz="2000" dirty="0">
                      <a:latin typeface="Times New Roman" panose="02020603050405020304" pitchFamily="18" charset="0"/>
                    </a:endParaRPr>
                  </a:p>
                </p:txBody>
              </p:sp>
              <p:sp>
                <p:nvSpPr>
                  <p:cNvPr id="119844" name="直接连接符 232534"/>
                  <p:cNvSpPr/>
                  <p:nvPr/>
                </p:nvSpPr>
                <p:spPr>
                  <a:xfrm>
                    <a:off x="2182" y="3073"/>
                    <a:ext cx="0" cy="221"/>
                  </a:xfrm>
                  <a:prstGeom prst="line">
                    <a:avLst/>
                  </a:prstGeom>
                  <a:ln w="9525" cap="flat" cmpd="sng">
                    <a:solidFill>
                      <a:schemeClr val="tx1"/>
                    </a:solidFill>
                    <a:prstDash val="solid"/>
                    <a:round/>
                    <a:headEnd type="none" w="med" len="med"/>
                    <a:tailEnd type="none" w="med" len="med"/>
                  </a:ln>
                </p:spPr>
              </p:sp>
              <p:sp>
                <p:nvSpPr>
                  <p:cNvPr id="119845" name="直接连接符 232535"/>
                  <p:cNvSpPr/>
                  <p:nvPr/>
                </p:nvSpPr>
                <p:spPr>
                  <a:xfrm>
                    <a:off x="2405" y="3073"/>
                    <a:ext cx="0" cy="221"/>
                  </a:xfrm>
                  <a:prstGeom prst="line">
                    <a:avLst/>
                  </a:prstGeom>
                  <a:ln w="9525" cap="flat" cmpd="sng">
                    <a:solidFill>
                      <a:schemeClr val="tx1"/>
                    </a:solidFill>
                    <a:prstDash val="solid"/>
                    <a:round/>
                    <a:headEnd type="none" w="med" len="med"/>
                    <a:tailEnd type="none" w="med" len="med"/>
                  </a:ln>
                </p:spPr>
              </p:sp>
              <p:sp>
                <p:nvSpPr>
                  <p:cNvPr id="119846" name="直接连接符 232536"/>
                  <p:cNvSpPr/>
                  <p:nvPr/>
                </p:nvSpPr>
                <p:spPr>
                  <a:xfrm>
                    <a:off x="2643" y="3073"/>
                    <a:ext cx="0" cy="221"/>
                  </a:xfrm>
                  <a:prstGeom prst="line">
                    <a:avLst/>
                  </a:prstGeom>
                  <a:ln w="9525" cap="flat" cmpd="sng">
                    <a:solidFill>
                      <a:schemeClr val="tx1"/>
                    </a:solidFill>
                    <a:prstDash val="solid"/>
                    <a:round/>
                    <a:headEnd type="none" w="med" len="med"/>
                    <a:tailEnd type="none" w="med" len="med"/>
                  </a:ln>
                </p:spPr>
              </p:sp>
              <p:sp>
                <p:nvSpPr>
                  <p:cNvPr id="119847" name="直接连接符 232537"/>
                  <p:cNvSpPr/>
                  <p:nvPr/>
                </p:nvSpPr>
                <p:spPr>
                  <a:xfrm>
                    <a:off x="2859" y="3073"/>
                    <a:ext cx="0" cy="221"/>
                  </a:xfrm>
                  <a:prstGeom prst="line">
                    <a:avLst/>
                  </a:prstGeom>
                  <a:ln w="9525" cap="flat" cmpd="sng">
                    <a:solidFill>
                      <a:schemeClr val="tx1"/>
                    </a:solidFill>
                    <a:prstDash val="solid"/>
                    <a:round/>
                    <a:headEnd type="none" w="med" len="med"/>
                    <a:tailEnd type="none" w="med" len="med"/>
                  </a:ln>
                </p:spPr>
              </p:sp>
            </p:grpSp>
            <p:grpSp>
              <p:nvGrpSpPr>
                <p:cNvPr id="119848" name="组合 232538"/>
                <p:cNvGrpSpPr/>
                <p:nvPr/>
              </p:nvGrpSpPr>
              <p:grpSpPr>
                <a:xfrm>
                  <a:off x="3204" y="3073"/>
                  <a:ext cx="1032" cy="221"/>
                  <a:chOff x="3204" y="3073"/>
                  <a:chExt cx="1032" cy="221"/>
                </a:xfrm>
              </p:grpSpPr>
              <p:sp>
                <p:nvSpPr>
                  <p:cNvPr id="119849" name="矩形 232539"/>
                  <p:cNvSpPr/>
                  <p:nvPr/>
                </p:nvSpPr>
                <p:spPr>
                  <a:xfrm>
                    <a:off x="32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F  0</a:t>
                    </a:r>
                    <a:endParaRPr lang="en-US" altLang="zh-CN" sz="2000" dirty="0">
                      <a:latin typeface="Times New Roman" panose="02020603050405020304" pitchFamily="18" charset="0"/>
                    </a:endParaRPr>
                  </a:p>
                </p:txBody>
              </p:sp>
              <p:sp>
                <p:nvSpPr>
                  <p:cNvPr id="119850" name="直接连接符 232540"/>
                  <p:cNvSpPr/>
                  <p:nvPr/>
                </p:nvSpPr>
                <p:spPr>
                  <a:xfrm>
                    <a:off x="3382" y="3073"/>
                    <a:ext cx="0" cy="221"/>
                  </a:xfrm>
                  <a:prstGeom prst="line">
                    <a:avLst/>
                  </a:prstGeom>
                  <a:ln w="9525" cap="flat" cmpd="sng">
                    <a:solidFill>
                      <a:schemeClr val="tx1"/>
                    </a:solidFill>
                    <a:prstDash val="solid"/>
                    <a:round/>
                    <a:headEnd type="none" w="med" len="med"/>
                    <a:tailEnd type="none" w="med" len="med"/>
                  </a:ln>
                </p:spPr>
              </p:sp>
              <p:sp>
                <p:nvSpPr>
                  <p:cNvPr id="119851" name="直接连接符 232541"/>
                  <p:cNvSpPr/>
                  <p:nvPr/>
                </p:nvSpPr>
                <p:spPr>
                  <a:xfrm>
                    <a:off x="3605" y="3073"/>
                    <a:ext cx="0" cy="221"/>
                  </a:xfrm>
                  <a:prstGeom prst="line">
                    <a:avLst/>
                  </a:prstGeom>
                  <a:ln w="9525" cap="flat" cmpd="sng">
                    <a:solidFill>
                      <a:schemeClr val="tx1"/>
                    </a:solidFill>
                    <a:prstDash val="solid"/>
                    <a:round/>
                    <a:headEnd type="none" w="med" len="med"/>
                    <a:tailEnd type="none" w="med" len="med"/>
                  </a:ln>
                </p:spPr>
              </p:sp>
              <p:sp>
                <p:nvSpPr>
                  <p:cNvPr id="119852" name="直接连接符 232542"/>
                  <p:cNvSpPr/>
                  <p:nvPr/>
                </p:nvSpPr>
                <p:spPr>
                  <a:xfrm>
                    <a:off x="3843" y="3073"/>
                    <a:ext cx="0" cy="221"/>
                  </a:xfrm>
                  <a:prstGeom prst="line">
                    <a:avLst/>
                  </a:prstGeom>
                  <a:ln w="9525" cap="flat" cmpd="sng">
                    <a:solidFill>
                      <a:schemeClr val="tx1"/>
                    </a:solidFill>
                    <a:prstDash val="solid"/>
                    <a:round/>
                    <a:headEnd type="none" w="med" len="med"/>
                    <a:tailEnd type="none" w="med" len="med"/>
                  </a:ln>
                </p:spPr>
              </p:sp>
              <p:sp>
                <p:nvSpPr>
                  <p:cNvPr id="119853" name="直接连接符 232543"/>
                  <p:cNvSpPr/>
                  <p:nvPr/>
                </p:nvSpPr>
                <p:spPr>
                  <a:xfrm>
                    <a:off x="4059" y="3073"/>
                    <a:ext cx="0" cy="221"/>
                  </a:xfrm>
                  <a:prstGeom prst="line">
                    <a:avLst/>
                  </a:prstGeom>
                  <a:ln w="9525" cap="flat" cmpd="sng">
                    <a:solidFill>
                      <a:schemeClr val="tx1"/>
                    </a:solidFill>
                    <a:prstDash val="solid"/>
                    <a:round/>
                    <a:headEnd type="none" w="med" len="med"/>
                    <a:tailEnd type="none" w="med" len="med"/>
                  </a:ln>
                </p:spPr>
              </p:sp>
            </p:grpSp>
            <p:sp>
              <p:nvSpPr>
                <p:cNvPr id="119854" name="直接连接符 232544"/>
                <p:cNvSpPr/>
                <p:nvPr/>
              </p:nvSpPr>
              <p:spPr>
                <a:xfrm flipH="1">
                  <a:off x="2558" y="2803"/>
                  <a:ext cx="157" cy="265"/>
                </a:xfrm>
                <a:prstGeom prst="line">
                  <a:avLst/>
                </a:prstGeom>
                <a:ln w="19050" cap="flat" cmpd="sng">
                  <a:solidFill>
                    <a:schemeClr val="tx1"/>
                  </a:solidFill>
                  <a:prstDash val="solid"/>
                  <a:round/>
                  <a:headEnd type="none" w="med" len="med"/>
                  <a:tailEnd type="triangle" w="med" len="med"/>
                </a:ln>
              </p:spPr>
            </p:sp>
            <p:sp>
              <p:nvSpPr>
                <p:cNvPr id="119855" name="直接连接符 232545"/>
                <p:cNvSpPr/>
                <p:nvPr/>
              </p:nvSpPr>
              <p:spPr>
                <a:xfrm>
                  <a:off x="3571" y="2811"/>
                  <a:ext cx="157" cy="265"/>
                </a:xfrm>
                <a:prstGeom prst="line">
                  <a:avLst/>
                </a:prstGeom>
                <a:ln w="19050" cap="flat" cmpd="sng">
                  <a:solidFill>
                    <a:schemeClr val="tx1"/>
                  </a:solidFill>
                  <a:prstDash val="solid"/>
                  <a:round/>
                  <a:headEnd type="none" w="med" len="med"/>
                  <a:tailEnd type="triangle" w="med" len="med"/>
                </a:ln>
              </p:spPr>
            </p:sp>
            <p:sp>
              <p:nvSpPr>
                <p:cNvPr id="119856" name="直接连接符 232546"/>
                <p:cNvSpPr/>
                <p:nvPr/>
              </p:nvSpPr>
              <p:spPr>
                <a:xfrm flipH="1">
                  <a:off x="1392" y="2787"/>
                  <a:ext cx="157" cy="265"/>
                </a:xfrm>
                <a:prstGeom prst="line">
                  <a:avLst/>
                </a:prstGeom>
                <a:ln w="19050" cap="flat" cmpd="sng">
                  <a:solidFill>
                    <a:schemeClr val="tx1"/>
                  </a:solidFill>
                  <a:prstDash val="solid"/>
                  <a:round/>
                  <a:headEnd type="none" w="med" len="med"/>
                  <a:tailEnd type="triangle" w="med" len="med"/>
                </a:ln>
              </p:spPr>
            </p:sp>
            <p:grpSp>
              <p:nvGrpSpPr>
                <p:cNvPr id="119857" name="组合 232547"/>
                <p:cNvGrpSpPr/>
                <p:nvPr/>
              </p:nvGrpSpPr>
              <p:grpSpPr>
                <a:xfrm>
                  <a:off x="1446" y="3478"/>
                  <a:ext cx="1033" cy="221"/>
                  <a:chOff x="1446" y="3478"/>
                  <a:chExt cx="1033" cy="221"/>
                </a:xfrm>
              </p:grpSpPr>
              <p:sp>
                <p:nvSpPr>
                  <p:cNvPr id="119858" name="矩形 232548"/>
                  <p:cNvSpPr/>
                  <p:nvPr/>
                </p:nvSpPr>
                <p:spPr>
                  <a:xfrm>
                    <a:off x="1446" y="3478"/>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ea typeface="Arial Unicode MS" panose="020B0604020202020204" pitchFamily="34" charset="-122"/>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1  G  1</a:t>
                    </a:r>
                    <a:endParaRPr lang="en-US" altLang="zh-CN" sz="2000" dirty="0">
                      <a:latin typeface="Times New Roman" panose="02020603050405020304" pitchFamily="18" charset="0"/>
                    </a:endParaRPr>
                  </a:p>
                </p:txBody>
              </p:sp>
              <p:sp>
                <p:nvSpPr>
                  <p:cNvPr id="119859" name="直接连接符 232549"/>
                  <p:cNvSpPr/>
                  <p:nvPr/>
                </p:nvSpPr>
                <p:spPr>
                  <a:xfrm>
                    <a:off x="1625" y="3478"/>
                    <a:ext cx="0" cy="221"/>
                  </a:xfrm>
                  <a:prstGeom prst="line">
                    <a:avLst/>
                  </a:prstGeom>
                  <a:ln w="9525" cap="flat" cmpd="sng">
                    <a:solidFill>
                      <a:schemeClr val="tx1"/>
                    </a:solidFill>
                    <a:prstDash val="solid"/>
                    <a:round/>
                    <a:headEnd type="none" w="med" len="med"/>
                    <a:tailEnd type="none" w="med" len="med"/>
                  </a:ln>
                </p:spPr>
              </p:sp>
              <p:sp>
                <p:nvSpPr>
                  <p:cNvPr id="119860" name="直接连接符 232550"/>
                  <p:cNvSpPr/>
                  <p:nvPr/>
                </p:nvSpPr>
                <p:spPr>
                  <a:xfrm>
                    <a:off x="1848" y="3478"/>
                    <a:ext cx="0" cy="221"/>
                  </a:xfrm>
                  <a:prstGeom prst="line">
                    <a:avLst/>
                  </a:prstGeom>
                  <a:ln w="9525" cap="flat" cmpd="sng">
                    <a:solidFill>
                      <a:schemeClr val="tx1"/>
                    </a:solidFill>
                    <a:prstDash val="solid"/>
                    <a:round/>
                    <a:headEnd type="none" w="med" len="med"/>
                    <a:tailEnd type="none" w="med" len="med"/>
                  </a:ln>
                </p:spPr>
              </p:sp>
              <p:sp>
                <p:nvSpPr>
                  <p:cNvPr id="119861" name="直接连接符 232551"/>
                  <p:cNvSpPr/>
                  <p:nvPr/>
                </p:nvSpPr>
                <p:spPr>
                  <a:xfrm>
                    <a:off x="2086" y="3478"/>
                    <a:ext cx="0" cy="221"/>
                  </a:xfrm>
                  <a:prstGeom prst="line">
                    <a:avLst/>
                  </a:prstGeom>
                  <a:ln w="9525" cap="flat" cmpd="sng">
                    <a:solidFill>
                      <a:schemeClr val="tx1"/>
                    </a:solidFill>
                    <a:prstDash val="solid"/>
                    <a:round/>
                    <a:headEnd type="none" w="med" len="med"/>
                    <a:tailEnd type="none" w="med" len="med"/>
                  </a:ln>
                </p:spPr>
              </p:sp>
              <p:sp>
                <p:nvSpPr>
                  <p:cNvPr id="119862" name="直接连接符 232552"/>
                  <p:cNvSpPr/>
                  <p:nvPr/>
                </p:nvSpPr>
                <p:spPr>
                  <a:xfrm>
                    <a:off x="2301" y="3478"/>
                    <a:ext cx="0" cy="221"/>
                  </a:xfrm>
                  <a:prstGeom prst="line">
                    <a:avLst/>
                  </a:prstGeom>
                  <a:ln w="9525" cap="flat" cmpd="sng">
                    <a:solidFill>
                      <a:schemeClr val="tx1"/>
                    </a:solidFill>
                    <a:prstDash val="solid"/>
                    <a:round/>
                    <a:headEnd type="none" w="med" len="med"/>
                    <a:tailEnd type="none" w="med" len="med"/>
                  </a:ln>
                </p:spPr>
              </p:sp>
            </p:grpSp>
            <p:sp>
              <p:nvSpPr>
                <p:cNvPr id="119863" name="直接连接符 232553"/>
                <p:cNvSpPr/>
                <p:nvPr/>
              </p:nvSpPr>
              <p:spPr>
                <a:xfrm flipH="1">
                  <a:off x="1969" y="3216"/>
                  <a:ext cx="157" cy="265"/>
                </a:xfrm>
                <a:prstGeom prst="line">
                  <a:avLst/>
                </a:prstGeom>
                <a:ln w="19050" cap="flat" cmpd="sng">
                  <a:solidFill>
                    <a:schemeClr val="tx1"/>
                  </a:solidFill>
                  <a:prstDash val="solid"/>
                  <a:round/>
                  <a:headEnd type="none" w="med" len="med"/>
                  <a:tailEnd type="triangle" w="med" len="med"/>
                </a:ln>
              </p:spPr>
            </p:sp>
            <p:grpSp>
              <p:nvGrpSpPr>
                <p:cNvPr id="119864" name="组合 232554"/>
                <p:cNvGrpSpPr/>
                <p:nvPr/>
              </p:nvGrpSpPr>
              <p:grpSpPr>
                <a:xfrm>
                  <a:off x="2574" y="3478"/>
                  <a:ext cx="1032" cy="221"/>
                  <a:chOff x="2574" y="3478"/>
                  <a:chExt cx="1032" cy="221"/>
                </a:xfrm>
              </p:grpSpPr>
              <p:sp>
                <p:nvSpPr>
                  <p:cNvPr id="119865" name="矩形 232555"/>
                  <p:cNvSpPr/>
                  <p:nvPr/>
                </p:nvSpPr>
                <p:spPr>
                  <a:xfrm>
                    <a:off x="25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H  1</a:t>
                    </a:r>
                    <a:endParaRPr lang="en-US" altLang="zh-CN" sz="2000" dirty="0">
                      <a:latin typeface="Times New Roman" panose="02020603050405020304" pitchFamily="18" charset="0"/>
                    </a:endParaRPr>
                  </a:p>
                </p:txBody>
              </p:sp>
              <p:sp>
                <p:nvSpPr>
                  <p:cNvPr id="119866" name="直接连接符 232556"/>
                  <p:cNvSpPr/>
                  <p:nvPr/>
                </p:nvSpPr>
                <p:spPr>
                  <a:xfrm>
                    <a:off x="2752" y="3478"/>
                    <a:ext cx="0" cy="221"/>
                  </a:xfrm>
                  <a:prstGeom prst="line">
                    <a:avLst/>
                  </a:prstGeom>
                  <a:ln w="9525" cap="flat" cmpd="sng">
                    <a:solidFill>
                      <a:schemeClr val="tx1"/>
                    </a:solidFill>
                    <a:prstDash val="solid"/>
                    <a:round/>
                    <a:headEnd type="none" w="med" len="med"/>
                    <a:tailEnd type="none" w="med" len="med"/>
                  </a:ln>
                </p:spPr>
              </p:sp>
              <p:sp>
                <p:nvSpPr>
                  <p:cNvPr id="119867" name="直接连接符 232557"/>
                  <p:cNvSpPr/>
                  <p:nvPr/>
                </p:nvSpPr>
                <p:spPr>
                  <a:xfrm>
                    <a:off x="2975" y="3478"/>
                    <a:ext cx="0" cy="221"/>
                  </a:xfrm>
                  <a:prstGeom prst="line">
                    <a:avLst/>
                  </a:prstGeom>
                  <a:ln w="9525" cap="flat" cmpd="sng">
                    <a:solidFill>
                      <a:schemeClr val="tx1"/>
                    </a:solidFill>
                    <a:prstDash val="solid"/>
                    <a:round/>
                    <a:headEnd type="none" w="med" len="med"/>
                    <a:tailEnd type="none" w="med" len="med"/>
                  </a:ln>
                </p:spPr>
              </p:sp>
              <p:sp>
                <p:nvSpPr>
                  <p:cNvPr id="119868" name="直接连接符 232558"/>
                  <p:cNvSpPr/>
                  <p:nvPr/>
                </p:nvSpPr>
                <p:spPr>
                  <a:xfrm>
                    <a:off x="3213" y="3478"/>
                    <a:ext cx="0" cy="221"/>
                  </a:xfrm>
                  <a:prstGeom prst="line">
                    <a:avLst/>
                  </a:prstGeom>
                  <a:ln w="9525" cap="flat" cmpd="sng">
                    <a:solidFill>
                      <a:schemeClr val="tx1"/>
                    </a:solidFill>
                    <a:prstDash val="solid"/>
                    <a:round/>
                    <a:headEnd type="none" w="med" len="med"/>
                    <a:tailEnd type="none" w="med" len="med"/>
                  </a:ln>
                </p:spPr>
              </p:sp>
              <p:sp>
                <p:nvSpPr>
                  <p:cNvPr id="119869" name="直接连接符 232559"/>
                  <p:cNvSpPr/>
                  <p:nvPr/>
                </p:nvSpPr>
                <p:spPr>
                  <a:xfrm>
                    <a:off x="3429" y="3478"/>
                    <a:ext cx="0" cy="221"/>
                  </a:xfrm>
                  <a:prstGeom prst="line">
                    <a:avLst/>
                  </a:prstGeom>
                  <a:ln w="9525" cap="flat" cmpd="sng">
                    <a:solidFill>
                      <a:schemeClr val="tx1"/>
                    </a:solidFill>
                    <a:prstDash val="solid"/>
                    <a:round/>
                    <a:headEnd type="none" w="med" len="med"/>
                    <a:tailEnd type="none" w="med" len="med"/>
                  </a:ln>
                </p:spPr>
              </p:sp>
            </p:grpSp>
            <p:grpSp>
              <p:nvGrpSpPr>
                <p:cNvPr id="119870" name="组合 232560"/>
                <p:cNvGrpSpPr/>
                <p:nvPr/>
              </p:nvGrpSpPr>
              <p:grpSpPr>
                <a:xfrm>
                  <a:off x="3774" y="3478"/>
                  <a:ext cx="1032" cy="221"/>
                  <a:chOff x="3774" y="3478"/>
                  <a:chExt cx="1032" cy="221"/>
                </a:xfrm>
              </p:grpSpPr>
              <p:sp>
                <p:nvSpPr>
                  <p:cNvPr id="119871" name="矩形 232561"/>
                  <p:cNvSpPr/>
                  <p:nvPr/>
                </p:nvSpPr>
                <p:spPr>
                  <a:xfrm>
                    <a:off x="37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I  1</a:t>
                    </a:r>
                    <a:endParaRPr lang="en-US" altLang="zh-CN" sz="2000" dirty="0">
                      <a:latin typeface="Times New Roman" panose="02020603050405020304" pitchFamily="18" charset="0"/>
                      <a:ea typeface="Arial Unicode MS" panose="020B0604020202020204" pitchFamily="34" charset="-122"/>
                    </a:endParaRPr>
                  </a:p>
                </p:txBody>
              </p:sp>
              <p:sp>
                <p:nvSpPr>
                  <p:cNvPr id="119872" name="直接连接符 232562"/>
                  <p:cNvSpPr/>
                  <p:nvPr/>
                </p:nvSpPr>
                <p:spPr>
                  <a:xfrm>
                    <a:off x="3952" y="3478"/>
                    <a:ext cx="0" cy="221"/>
                  </a:xfrm>
                  <a:prstGeom prst="line">
                    <a:avLst/>
                  </a:prstGeom>
                  <a:ln w="9525" cap="flat" cmpd="sng">
                    <a:solidFill>
                      <a:schemeClr val="tx1"/>
                    </a:solidFill>
                    <a:prstDash val="solid"/>
                    <a:round/>
                    <a:headEnd type="none" w="med" len="med"/>
                    <a:tailEnd type="none" w="med" len="med"/>
                  </a:ln>
                </p:spPr>
              </p:sp>
              <p:sp>
                <p:nvSpPr>
                  <p:cNvPr id="119873" name="直接连接符 232563"/>
                  <p:cNvSpPr/>
                  <p:nvPr/>
                </p:nvSpPr>
                <p:spPr>
                  <a:xfrm>
                    <a:off x="4175" y="3478"/>
                    <a:ext cx="0" cy="221"/>
                  </a:xfrm>
                  <a:prstGeom prst="line">
                    <a:avLst/>
                  </a:prstGeom>
                  <a:ln w="9525" cap="flat" cmpd="sng">
                    <a:solidFill>
                      <a:schemeClr val="tx1"/>
                    </a:solidFill>
                    <a:prstDash val="solid"/>
                    <a:round/>
                    <a:headEnd type="none" w="med" len="med"/>
                    <a:tailEnd type="none" w="med" len="med"/>
                  </a:ln>
                </p:spPr>
              </p:sp>
              <p:sp>
                <p:nvSpPr>
                  <p:cNvPr id="119874" name="直接连接符 232564"/>
                  <p:cNvSpPr/>
                  <p:nvPr/>
                </p:nvSpPr>
                <p:spPr>
                  <a:xfrm>
                    <a:off x="4413" y="3478"/>
                    <a:ext cx="0" cy="221"/>
                  </a:xfrm>
                  <a:prstGeom prst="line">
                    <a:avLst/>
                  </a:prstGeom>
                  <a:ln w="9525" cap="flat" cmpd="sng">
                    <a:solidFill>
                      <a:schemeClr val="tx1"/>
                    </a:solidFill>
                    <a:prstDash val="solid"/>
                    <a:round/>
                    <a:headEnd type="none" w="med" len="med"/>
                    <a:tailEnd type="none" w="med" len="med"/>
                  </a:ln>
                </p:spPr>
              </p:sp>
              <p:sp>
                <p:nvSpPr>
                  <p:cNvPr id="119875" name="直接连接符 232565"/>
                  <p:cNvSpPr/>
                  <p:nvPr/>
                </p:nvSpPr>
                <p:spPr>
                  <a:xfrm>
                    <a:off x="4629" y="3478"/>
                    <a:ext cx="0" cy="221"/>
                  </a:xfrm>
                  <a:prstGeom prst="line">
                    <a:avLst/>
                  </a:prstGeom>
                  <a:ln w="9525" cap="flat" cmpd="sng">
                    <a:solidFill>
                      <a:schemeClr val="tx1"/>
                    </a:solidFill>
                    <a:prstDash val="solid"/>
                    <a:round/>
                    <a:headEnd type="none" w="med" len="med"/>
                    <a:tailEnd type="none" w="med" len="med"/>
                  </a:ln>
                </p:spPr>
              </p:sp>
            </p:grpSp>
            <p:sp>
              <p:nvSpPr>
                <p:cNvPr id="119876" name="直接连接符 232566"/>
                <p:cNvSpPr/>
                <p:nvPr/>
              </p:nvSpPr>
              <p:spPr>
                <a:xfrm flipH="1">
                  <a:off x="3128" y="3208"/>
                  <a:ext cx="157" cy="265"/>
                </a:xfrm>
                <a:prstGeom prst="line">
                  <a:avLst/>
                </a:prstGeom>
                <a:ln w="19050" cap="flat" cmpd="sng">
                  <a:solidFill>
                    <a:schemeClr val="tx1"/>
                  </a:solidFill>
                  <a:prstDash val="solid"/>
                  <a:round/>
                  <a:headEnd type="none" w="med" len="med"/>
                  <a:tailEnd type="triangle" w="med" len="med"/>
                </a:ln>
              </p:spPr>
            </p:sp>
            <p:sp>
              <p:nvSpPr>
                <p:cNvPr id="119877" name="直接连接符 232567"/>
                <p:cNvSpPr/>
                <p:nvPr/>
              </p:nvSpPr>
              <p:spPr>
                <a:xfrm>
                  <a:off x="4141" y="3216"/>
                  <a:ext cx="157" cy="265"/>
                </a:xfrm>
                <a:prstGeom prst="line">
                  <a:avLst/>
                </a:prstGeom>
                <a:ln w="19050" cap="flat" cmpd="sng">
                  <a:solidFill>
                    <a:schemeClr val="tx1"/>
                  </a:solidFill>
                  <a:prstDash val="solid"/>
                  <a:round/>
                  <a:headEnd type="none" w="med" len="med"/>
                  <a:tailEnd type="triangle" w="med" len="med"/>
                </a:ln>
              </p:spPr>
            </p:sp>
            <p:sp>
              <p:nvSpPr>
                <p:cNvPr id="119878" name="直接连接符 232568"/>
                <p:cNvSpPr/>
                <p:nvPr/>
              </p:nvSpPr>
              <p:spPr>
                <a:xfrm flipV="1">
                  <a:off x="1750" y="2858"/>
                  <a:ext cx="190" cy="280"/>
                </a:xfrm>
                <a:prstGeom prst="line">
                  <a:avLst/>
                </a:prstGeom>
                <a:ln w="19050" cap="flat" cmpd="sng">
                  <a:solidFill>
                    <a:schemeClr val="folHlink"/>
                  </a:solidFill>
                  <a:prstDash val="dash"/>
                  <a:round/>
                  <a:headEnd type="none" w="med" len="med"/>
                  <a:tailEnd type="triangle" w="med" len="med"/>
                </a:ln>
              </p:spPr>
            </p:sp>
            <p:sp>
              <p:nvSpPr>
                <p:cNvPr id="119879" name="直接连接符 232569"/>
                <p:cNvSpPr/>
                <p:nvPr/>
              </p:nvSpPr>
              <p:spPr>
                <a:xfrm flipV="1">
                  <a:off x="2344" y="2397"/>
                  <a:ext cx="190" cy="281"/>
                </a:xfrm>
                <a:prstGeom prst="line">
                  <a:avLst/>
                </a:prstGeom>
                <a:ln w="19050" cap="flat" cmpd="sng">
                  <a:solidFill>
                    <a:schemeClr val="folHlink"/>
                  </a:solidFill>
                  <a:prstDash val="dash"/>
                  <a:round/>
                  <a:headEnd type="none" w="med" len="med"/>
                  <a:tailEnd type="triangle" w="med" len="med"/>
                </a:ln>
              </p:spPr>
            </p:sp>
            <p:sp>
              <p:nvSpPr>
                <p:cNvPr id="119880" name="直接连接符 232570"/>
                <p:cNvSpPr/>
                <p:nvPr/>
              </p:nvSpPr>
              <p:spPr>
                <a:xfrm flipV="1">
                  <a:off x="2360" y="3294"/>
                  <a:ext cx="190" cy="280"/>
                </a:xfrm>
                <a:prstGeom prst="line">
                  <a:avLst/>
                </a:prstGeom>
                <a:ln w="19050" cap="flat" cmpd="sng">
                  <a:solidFill>
                    <a:schemeClr val="folHlink"/>
                  </a:solidFill>
                  <a:prstDash val="dash"/>
                  <a:round/>
                  <a:headEnd type="none" w="med" len="med"/>
                  <a:tailEnd type="triangle" w="med" len="med"/>
                </a:ln>
              </p:spPr>
            </p:sp>
            <p:sp>
              <p:nvSpPr>
                <p:cNvPr id="119881" name="直接连接符 232571"/>
                <p:cNvSpPr/>
                <p:nvPr/>
              </p:nvSpPr>
              <p:spPr>
                <a:xfrm flipV="1">
                  <a:off x="2954" y="2858"/>
                  <a:ext cx="190" cy="280"/>
                </a:xfrm>
                <a:prstGeom prst="line">
                  <a:avLst/>
                </a:prstGeom>
                <a:ln w="19050" cap="flat" cmpd="sng">
                  <a:solidFill>
                    <a:schemeClr val="folHlink"/>
                  </a:solidFill>
                  <a:prstDash val="dash"/>
                  <a:round/>
                  <a:headEnd type="none" w="med" len="med"/>
                  <a:tailEnd type="triangle" w="med" len="med"/>
                </a:ln>
              </p:spPr>
            </p:sp>
            <p:sp>
              <p:nvSpPr>
                <p:cNvPr id="119882" name="直接连接符 232572"/>
                <p:cNvSpPr/>
                <p:nvPr/>
              </p:nvSpPr>
              <p:spPr>
                <a:xfrm flipV="1">
                  <a:off x="3476" y="3294"/>
                  <a:ext cx="190" cy="280"/>
                </a:xfrm>
                <a:prstGeom prst="line">
                  <a:avLst/>
                </a:prstGeom>
                <a:ln w="19050" cap="flat" cmpd="sng">
                  <a:solidFill>
                    <a:schemeClr val="folHlink"/>
                  </a:solidFill>
                  <a:prstDash val="dash"/>
                  <a:round/>
                  <a:headEnd type="none" w="med" len="med"/>
                  <a:tailEnd type="triangle" w="med" len="med"/>
                </a:ln>
              </p:spPr>
            </p:sp>
            <p:sp>
              <p:nvSpPr>
                <p:cNvPr id="119883" name="直接连接符 232573"/>
                <p:cNvSpPr/>
                <p:nvPr/>
              </p:nvSpPr>
              <p:spPr>
                <a:xfrm flipH="1" flipV="1">
                  <a:off x="3737" y="3294"/>
                  <a:ext cx="158" cy="265"/>
                </a:xfrm>
                <a:prstGeom prst="line">
                  <a:avLst/>
                </a:prstGeom>
                <a:ln w="19050" cap="flat" cmpd="sng">
                  <a:solidFill>
                    <a:schemeClr val="hlink"/>
                  </a:solidFill>
                  <a:prstDash val="dash"/>
                  <a:round/>
                  <a:headEnd type="none" w="med" len="med"/>
                  <a:tailEnd type="triangle" w="med" len="med"/>
                </a:ln>
              </p:spPr>
            </p:sp>
            <p:sp>
              <p:nvSpPr>
                <p:cNvPr id="119884" name="任意多边形 232574"/>
                <p:cNvSpPr/>
                <p:nvPr/>
              </p:nvSpPr>
              <p:spPr>
                <a:xfrm>
                  <a:off x="1529" y="2421"/>
                  <a:ext cx="1108" cy="1122"/>
                </a:xfrm>
                <a:custGeom>
                  <a:avLst/>
                  <a:gdLst/>
                  <a:ahLst/>
                  <a:cxnLst>
                    <a:cxn ang="0">
                      <a:pos x="0" y="449"/>
                    </a:cxn>
                    <a:cxn ang="0">
                      <a:pos x="152" y="355"/>
                    </a:cxn>
                    <a:cxn ang="0">
                      <a:pos x="171" y="224"/>
                    </a:cxn>
                    <a:cxn ang="0">
                      <a:pos x="399" y="187"/>
                    </a:cxn>
                    <a:cxn ang="0">
                      <a:pos x="437" y="0"/>
                    </a:cxn>
                  </a:cxnLst>
                  <a:pathLst>
                    <a:path w="2770" h="2805">
                      <a:moveTo>
                        <a:pt x="0" y="2805"/>
                      </a:moveTo>
                      <a:cubicBezTo>
                        <a:pt x="385" y="2629"/>
                        <a:pt x="771" y="2454"/>
                        <a:pt x="949" y="2220"/>
                      </a:cubicBezTo>
                      <a:cubicBezTo>
                        <a:pt x="1127" y="1986"/>
                        <a:pt x="811" y="1577"/>
                        <a:pt x="1068" y="1402"/>
                      </a:cubicBezTo>
                      <a:cubicBezTo>
                        <a:pt x="1325" y="1227"/>
                        <a:pt x="2216" y="1402"/>
                        <a:pt x="2493" y="1168"/>
                      </a:cubicBezTo>
                      <a:cubicBezTo>
                        <a:pt x="2770" y="935"/>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9885" name="任意多边形 232575"/>
                <p:cNvSpPr/>
                <p:nvPr/>
              </p:nvSpPr>
              <p:spPr>
                <a:xfrm>
                  <a:off x="2669" y="2858"/>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1"/>
                      </a:cubicBezTo>
                      <a:cubicBezTo>
                        <a:pt x="514" y="1343"/>
                        <a:pt x="790" y="1635"/>
                        <a:pt x="949" y="1401"/>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9886" name="矩形 232576"/>
                <p:cNvSpPr/>
                <p:nvPr/>
              </p:nvSpPr>
              <p:spPr>
                <a:xfrm>
                  <a:off x="1344" y="2195"/>
                  <a:ext cx="408" cy="227"/>
                </a:xfrm>
                <a:prstGeom prst="rect">
                  <a:avLst/>
                </a:prstGeom>
                <a:noFill/>
                <a:ln w="9525">
                  <a:noFill/>
                </a:ln>
              </p:spPr>
              <p:txBody>
                <a:bodyPr wrap="none" anchor="ctr" anchorCtr="0"/>
                <a:p>
                  <a:pPr>
                    <a:buFont typeface="Arial" panose="020B0604020202020204" pitchFamily="34" charset="0"/>
                  </a:pPr>
                  <a:r>
                    <a:rPr lang="en-US" altLang="zh-CN" sz="2000" dirty="0">
                      <a:solidFill>
                        <a:schemeClr val="hlink"/>
                      </a:solidFill>
                      <a:latin typeface="Times New Roman" panose="02020603050405020304" pitchFamily="18" charset="0"/>
                    </a:rPr>
                    <a:t>  T</a:t>
                  </a:r>
                  <a:endParaRPr lang="en-US" altLang="zh-CN" sz="2000" dirty="0">
                    <a:solidFill>
                      <a:schemeClr val="hlink"/>
                    </a:solidFill>
                    <a:latin typeface="Times New Roman" panose="02020603050405020304" pitchFamily="18" charset="0"/>
                  </a:endParaRPr>
                </a:p>
              </p:txBody>
            </p:sp>
            <p:sp>
              <p:nvSpPr>
                <p:cNvPr id="119887" name="直接连接符 232577"/>
                <p:cNvSpPr/>
                <p:nvPr/>
              </p:nvSpPr>
              <p:spPr>
                <a:xfrm>
                  <a:off x="1760" y="2275"/>
                  <a:ext cx="288" cy="0"/>
                </a:xfrm>
                <a:prstGeom prst="line">
                  <a:avLst/>
                </a:prstGeom>
                <a:ln w="19050" cap="flat" cmpd="sng">
                  <a:solidFill>
                    <a:schemeClr val="tx1"/>
                  </a:solidFill>
                  <a:prstDash val="solid"/>
                  <a:round/>
                  <a:headEnd type="none" w="med" len="med"/>
                  <a:tailEnd type="triangle" w="med" len="med"/>
                </a:ln>
              </p:spPr>
            </p:sp>
            <p:grpSp>
              <p:nvGrpSpPr>
                <p:cNvPr id="119888" name="组合 232578"/>
                <p:cNvGrpSpPr/>
                <p:nvPr/>
              </p:nvGrpSpPr>
              <p:grpSpPr>
                <a:xfrm>
                  <a:off x="2064" y="1763"/>
                  <a:ext cx="997" cy="227"/>
                  <a:chOff x="2064" y="1763"/>
                  <a:chExt cx="997" cy="227"/>
                </a:xfrm>
              </p:grpSpPr>
              <p:sp>
                <p:nvSpPr>
                  <p:cNvPr id="119889" name="矩形 232579"/>
                  <p:cNvSpPr/>
                  <p:nvPr/>
                </p:nvSpPr>
                <p:spPr>
                  <a:xfrm>
                    <a:off x="2064" y="1763"/>
                    <a:ext cx="997" cy="227"/>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0      1</a:t>
                    </a:r>
                    <a:endParaRPr lang="en-US" altLang="zh-CN" sz="2000" dirty="0">
                      <a:latin typeface="Times New Roman" panose="02020603050405020304" pitchFamily="18" charset="0"/>
                    </a:endParaRPr>
                  </a:p>
                </p:txBody>
              </p:sp>
              <p:sp>
                <p:nvSpPr>
                  <p:cNvPr id="119890" name="直接连接符 232580"/>
                  <p:cNvSpPr/>
                  <p:nvPr/>
                </p:nvSpPr>
                <p:spPr>
                  <a:xfrm>
                    <a:off x="2240" y="1763"/>
                    <a:ext cx="0" cy="227"/>
                  </a:xfrm>
                  <a:prstGeom prst="line">
                    <a:avLst/>
                  </a:prstGeom>
                  <a:ln w="9525" cap="flat" cmpd="sng">
                    <a:solidFill>
                      <a:schemeClr val="tx1"/>
                    </a:solidFill>
                    <a:prstDash val="solid"/>
                    <a:round/>
                    <a:headEnd type="none" w="med" len="med"/>
                    <a:tailEnd type="none" w="med" len="med"/>
                  </a:ln>
                </p:spPr>
              </p:sp>
              <p:sp>
                <p:nvSpPr>
                  <p:cNvPr id="119891" name="直接连接符 232581"/>
                  <p:cNvSpPr/>
                  <p:nvPr/>
                </p:nvSpPr>
                <p:spPr>
                  <a:xfrm>
                    <a:off x="2416" y="1763"/>
                    <a:ext cx="0" cy="227"/>
                  </a:xfrm>
                  <a:prstGeom prst="line">
                    <a:avLst/>
                  </a:prstGeom>
                  <a:ln w="9525" cap="flat" cmpd="sng">
                    <a:solidFill>
                      <a:schemeClr val="tx1"/>
                    </a:solidFill>
                    <a:prstDash val="solid"/>
                    <a:round/>
                    <a:headEnd type="none" w="med" len="med"/>
                    <a:tailEnd type="none" w="med" len="med"/>
                  </a:ln>
                </p:spPr>
              </p:sp>
              <p:sp>
                <p:nvSpPr>
                  <p:cNvPr id="119892" name="直接连接符 232582"/>
                  <p:cNvSpPr/>
                  <p:nvPr/>
                </p:nvSpPr>
                <p:spPr>
                  <a:xfrm>
                    <a:off x="2617" y="1763"/>
                    <a:ext cx="0" cy="227"/>
                  </a:xfrm>
                  <a:prstGeom prst="line">
                    <a:avLst/>
                  </a:prstGeom>
                  <a:ln w="9525" cap="flat" cmpd="sng">
                    <a:solidFill>
                      <a:schemeClr val="tx1"/>
                    </a:solidFill>
                    <a:prstDash val="solid"/>
                    <a:round/>
                    <a:headEnd type="none" w="med" len="med"/>
                    <a:tailEnd type="none" w="med" len="med"/>
                  </a:ln>
                </p:spPr>
              </p:sp>
              <p:sp>
                <p:nvSpPr>
                  <p:cNvPr id="119893" name="直接连接符 232583"/>
                  <p:cNvSpPr/>
                  <p:nvPr/>
                </p:nvSpPr>
                <p:spPr>
                  <a:xfrm>
                    <a:off x="2818" y="1763"/>
                    <a:ext cx="0" cy="227"/>
                  </a:xfrm>
                  <a:prstGeom prst="line">
                    <a:avLst/>
                  </a:prstGeom>
                  <a:ln w="9525" cap="flat" cmpd="sng">
                    <a:solidFill>
                      <a:schemeClr val="tx1"/>
                    </a:solidFill>
                    <a:prstDash val="solid"/>
                    <a:round/>
                    <a:headEnd type="none" w="med" len="med"/>
                    <a:tailEnd type="none" w="med" len="med"/>
                  </a:ln>
                </p:spPr>
              </p:sp>
            </p:grpSp>
            <p:sp>
              <p:nvSpPr>
                <p:cNvPr id="119894" name="矩形 232584"/>
                <p:cNvSpPr/>
                <p:nvPr/>
              </p:nvSpPr>
              <p:spPr>
                <a:xfrm>
                  <a:off x="2208" y="1392"/>
                  <a:ext cx="408" cy="227"/>
                </a:xfrm>
                <a:prstGeom prst="rect">
                  <a:avLst/>
                </a:prstGeom>
                <a:noFill/>
                <a:ln w="9525">
                  <a:noFill/>
                </a:ln>
              </p:spPr>
              <p:txBody>
                <a:bodyPr wrap="none" anchor="ctr" anchorCtr="0"/>
                <a:p>
                  <a:pPr>
                    <a:buFont typeface="Arial" panose="020B0604020202020204" pitchFamily="34" charset="0"/>
                  </a:pPr>
                  <a:r>
                    <a:rPr lang="en-US" altLang="zh-CN" sz="2000" dirty="0">
                      <a:latin typeface="Times New Roman" panose="02020603050405020304" pitchFamily="18" charset="0"/>
                    </a:rPr>
                    <a:t>Thrt</a:t>
                  </a:r>
                  <a:endParaRPr lang="en-US" altLang="zh-CN" sz="2000" dirty="0">
                    <a:latin typeface="Times New Roman" panose="02020603050405020304" pitchFamily="18" charset="0"/>
                  </a:endParaRPr>
                </a:p>
              </p:txBody>
            </p:sp>
            <p:sp>
              <p:nvSpPr>
                <p:cNvPr id="119895" name="直接连接符 232585"/>
                <p:cNvSpPr/>
                <p:nvPr/>
              </p:nvSpPr>
              <p:spPr>
                <a:xfrm>
                  <a:off x="2400" y="1595"/>
                  <a:ext cx="144" cy="144"/>
                </a:xfrm>
                <a:prstGeom prst="line">
                  <a:avLst/>
                </a:prstGeom>
                <a:ln w="19050" cap="flat" cmpd="sng">
                  <a:solidFill>
                    <a:schemeClr val="tx1"/>
                  </a:solidFill>
                  <a:prstDash val="solid"/>
                  <a:round/>
                  <a:headEnd type="none" w="med" len="med"/>
                  <a:tailEnd type="triangle" w="med" len="med"/>
                </a:ln>
              </p:spPr>
            </p:sp>
            <p:sp>
              <p:nvSpPr>
                <p:cNvPr id="119896" name="直接连接符 232586"/>
                <p:cNvSpPr/>
                <p:nvPr/>
              </p:nvSpPr>
              <p:spPr>
                <a:xfrm>
                  <a:off x="2136" y="1899"/>
                  <a:ext cx="363" cy="272"/>
                </a:xfrm>
                <a:prstGeom prst="line">
                  <a:avLst/>
                </a:prstGeom>
                <a:ln w="19050" cap="flat" cmpd="sng">
                  <a:solidFill>
                    <a:schemeClr val="hlink"/>
                  </a:solidFill>
                  <a:prstDash val="dash"/>
                  <a:round/>
                  <a:headEnd type="none" w="med" len="med"/>
                  <a:tailEnd type="triangle" w="med" len="med"/>
                </a:ln>
              </p:spPr>
            </p:sp>
            <p:sp>
              <p:nvSpPr>
                <p:cNvPr id="119897" name="任意多边形 232587"/>
                <p:cNvSpPr/>
                <p:nvPr/>
              </p:nvSpPr>
              <p:spPr>
                <a:xfrm>
                  <a:off x="2928" y="1915"/>
                  <a:ext cx="1640" cy="1536"/>
                </a:xfrm>
                <a:custGeom>
                  <a:avLst/>
                  <a:gdLst/>
                  <a:ahLst/>
                  <a:cxnLst>
                    <a:cxn ang="0">
                      <a:pos x="0" y="0"/>
                    </a:cxn>
                    <a:cxn ang="0">
                      <a:pos x="557" y="365"/>
                    </a:cxn>
                    <a:cxn ang="0">
                      <a:pos x="595" y="615"/>
                    </a:cxn>
                  </a:cxnLst>
                  <a:pathLst>
                    <a:path w="4100" h="3839">
                      <a:moveTo>
                        <a:pt x="0" y="0"/>
                      </a:moveTo>
                      <a:cubicBezTo>
                        <a:pt x="1429" y="820"/>
                        <a:pt x="2860" y="1639"/>
                        <a:pt x="3480" y="2279"/>
                      </a:cubicBezTo>
                      <a:cubicBezTo>
                        <a:pt x="4100" y="2919"/>
                        <a:pt x="3680" y="3579"/>
                        <a:pt x="3720" y="383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19898" name="任意多边形 232588"/>
                <p:cNvSpPr/>
                <p:nvPr/>
              </p:nvSpPr>
              <p:spPr>
                <a:xfrm>
                  <a:off x="912" y="1907"/>
                  <a:ext cx="1152" cy="1200"/>
                </a:xfrm>
                <a:custGeom>
                  <a:avLst/>
                  <a:gdLst/>
                  <a:ahLst/>
                  <a:cxnLst>
                    <a:cxn ang="0">
                      <a:pos x="0" y="480"/>
                    </a:cxn>
                    <a:cxn ang="0">
                      <a:pos x="96" y="173"/>
                    </a:cxn>
                    <a:cxn ang="0">
                      <a:pos x="461" y="0"/>
                    </a:cxn>
                  </a:cxnLst>
                  <a:pathLst>
                    <a:path w="2879" h="2999">
                      <a:moveTo>
                        <a:pt x="0" y="3000"/>
                      </a:moveTo>
                      <a:cubicBezTo>
                        <a:pt x="60" y="2290"/>
                        <a:pt x="120" y="1580"/>
                        <a:pt x="600" y="1080"/>
                      </a:cubicBezTo>
                      <a:cubicBezTo>
                        <a:pt x="1080" y="579"/>
                        <a:pt x="2500" y="180"/>
                        <a:pt x="288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19899" name="任意多边形 232589"/>
                <p:cNvSpPr/>
                <p:nvPr/>
              </p:nvSpPr>
              <p:spPr>
                <a:xfrm>
                  <a:off x="3072" y="1915"/>
                  <a:ext cx="1768" cy="1632"/>
                </a:xfrm>
                <a:custGeom>
                  <a:avLst/>
                  <a:gdLst/>
                  <a:ahLst/>
                  <a:cxnLst>
                    <a:cxn ang="0">
                      <a:pos x="672" y="653"/>
                    </a:cxn>
                    <a:cxn ang="0">
                      <a:pos x="595" y="384"/>
                    </a:cxn>
                    <a:cxn ang="0">
                      <a:pos x="0" y="0"/>
                    </a:cxn>
                  </a:cxnLst>
                  <a:pathLst>
                    <a:path w="4419" h="4079">
                      <a:moveTo>
                        <a:pt x="4200" y="4079"/>
                      </a:moveTo>
                      <a:cubicBezTo>
                        <a:pt x="4310" y="3579"/>
                        <a:pt x="4419" y="3079"/>
                        <a:pt x="3720" y="2399"/>
                      </a:cubicBezTo>
                      <a:cubicBezTo>
                        <a:pt x="3020" y="1719"/>
                        <a:pt x="619" y="40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文本占位符 277506"/>
          <p:cNvSpPr>
            <a:spLocks noGrp="1"/>
          </p:cNvSpPr>
          <p:nvPr>
            <p:ph idx="1"/>
          </p:nvPr>
        </p:nvSpPr>
        <p:spPr>
          <a:xfrm>
            <a:off x="250825" y="333375"/>
            <a:ext cx="8650288" cy="5254625"/>
          </a:xfrm>
        </p:spPr>
        <p:txBody>
          <a:bodyPr vert="horz" wrap="square" lIns="91440" tIns="45720" rIns="91440" bIns="45720" anchor="t" anchorCtr="0"/>
          <a:p>
            <a:pPr eaLnBrk="1" hangingPunct="1">
              <a:lnSpc>
                <a:spcPct val="90000"/>
              </a:lnSpc>
            </a:pPr>
            <a:r>
              <a:rPr lang="en-US" altLang="zh-CN" sz="2400" b="1" dirty="0">
                <a:latin typeface="Times New Roman" panose="02020603050405020304" pitchFamily="18" charset="0"/>
              </a:rPr>
              <a:t>void InThreading(BiThrTree p) {  // </a:t>
            </a:r>
            <a:r>
              <a:rPr lang="zh-CN" altLang="en-US" sz="2400" b="1" dirty="0">
                <a:latin typeface="Times New Roman" panose="02020603050405020304" pitchFamily="18" charset="0"/>
              </a:rPr>
              <a:t>算法</a:t>
            </a:r>
            <a:r>
              <a:rPr lang="en-US" altLang="zh-CN" sz="2400" b="1" dirty="0">
                <a:latin typeface="Times New Roman" panose="02020603050405020304" pitchFamily="18" charset="0"/>
              </a:rPr>
              <a:t>6.7</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if (p) {</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InThreading(p-&gt;lchild);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左子树线索化</a:t>
            </a:r>
            <a:endParaRPr lang="zh-CN" altLang="en-US" sz="24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if (!p-&gt;lchild)   // </a:t>
            </a:r>
            <a:r>
              <a:rPr lang="zh-CN" altLang="en-US" sz="2400" b="1" dirty="0">
                <a:latin typeface="Times New Roman" panose="02020603050405020304" pitchFamily="18" charset="0"/>
              </a:rPr>
              <a:t>建前驱线索</a:t>
            </a:r>
            <a:endParaRPr lang="zh-CN" altLang="en-US" sz="24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p-&gt;LTag = 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p-&gt;lchild = pre; }</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if (!pre-&gt;rchild) // </a:t>
            </a:r>
            <a:r>
              <a:rPr lang="zh-CN" altLang="en-US" sz="2400" b="1" dirty="0">
                <a:latin typeface="Times New Roman" panose="02020603050405020304" pitchFamily="18" charset="0"/>
              </a:rPr>
              <a:t>建后继线索</a:t>
            </a:r>
            <a:endParaRPr lang="zh-CN" altLang="en-US" sz="24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pre-&gt;RTag = 1;  </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pre-&gt;rchild = p; } </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pre = p</a:t>
            </a:r>
            <a:r>
              <a:rPr lang="en-US" altLang="zh-CN" sz="1200" b="1" dirty="0">
                <a:latin typeface="Times New Roman" panose="02020603050405020304" pitchFamily="18" charset="0"/>
              </a:rPr>
              <a:t>;// </a:t>
            </a:r>
            <a:r>
              <a:rPr lang="zh-CN" altLang="en-US" sz="1200" b="1" dirty="0">
                <a:latin typeface="Times New Roman" panose="02020603050405020304" pitchFamily="18" charset="0"/>
              </a:rPr>
              <a:t>保持</a:t>
            </a:r>
            <a:r>
              <a:rPr lang="en-US" altLang="zh-CN" sz="1200" b="1" dirty="0">
                <a:latin typeface="Times New Roman" panose="02020603050405020304" pitchFamily="18" charset="0"/>
              </a:rPr>
              <a:t>pre</a:t>
            </a:r>
            <a:r>
              <a:rPr lang="zh-CN" altLang="en-US" sz="1200" b="1" dirty="0">
                <a:latin typeface="Times New Roman" panose="02020603050405020304" pitchFamily="18" charset="0"/>
              </a:rPr>
              <a:t>指向</a:t>
            </a:r>
            <a:r>
              <a:rPr lang="en-US" altLang="zh-CN" sz="1200" b="1" dirty="0">
                <a:latin typeface="Times New Roman" panose="02020603050405020304" pitchFamily="18" charset="0"/>
              </a:rPr>
              <a:t>p</a:t>
            </a:r>
            <a:r>
              <a:rPr lang="zh-CN" altLang="en-US" sz="1200" b="1" dirty="0">
                <a:latin typeface="Times New Roman" panose="02020603050405020304" pitchFamily="18" charset="0"/>
              </a:rPr>
              <a:t>的前驱</a:t>
            </a:r>
            <a:endParaRPr lang="zh-CN" altLang="en-US" sz="1200" b="1" dirty="0">
              <a:latin typeface="Times New Roman" panose="02020603050405020304" pitchFamily="18" charset="0"/>
            </a:endParaRPr>
          </a:p>
          <a:p>
            <a:pPr eaLnBrk="1" hangingPunct="1">
              <a:lnSpc>
                <a:spcPct val="90000"/>
              </a:lnSpc>
            </a:pPr>
            <a:r>
              <a:rPr lang="zh-CN" altLang="en-US"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InThreading(p-&gt;rchild); </a:t>
            </a:r>
            <a:endParaRPr lang="en-US" altLang="zh-CN" sz="2400" b="1" dirty="0">
              <a:solidFill>
                <a:srgbClr val="FF0000"/>
              </a:solidFill>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1" hangingPunct="1">
              <a:lnSpc>
                <a:spcPct val="90000"/>
              </a:lnSpc>
            </a:pPr>
            <a:r>
              <a:rPr lang="en-US" altLang="zh-CN" sz="2400" b="1" dirty="0">
                <a:latin typeface="Times New Roman" panose="02020603050405020304" pitchFamily="18" charset="0"/>
              </a:rPr>
              <a:t>} // InThreading</a:t>
            </a:r>
            <a:endParaRPr lang="en-US" altLang="zh-CN" sz="2400" b="1" dirty="0">
              <a:latin typeface="Times New Roman" panose="02020603050405020304" pitchFamily="18" charset="0"/>
            </a:endParaRPr>
          </a:p>
          <a:p>
            <a:pPr eaLnBrk="1" hangingPunct="1">
              <a:lnSpc>
                <a:spcPct val="90000"/>
              </a:lnSpc>
            </a:pPr>
            <a:endParaRPr lang="zh-CN" altLang="en-US" sz="2400" b="1" dirty="0"/>
          </a:p>
        </p:txBody>
      </p:sp>
      <p:sp>
        <p:nvSpPr>
          <p:cNvPr id="120834" name="下弧形箭头 277507"/>
          <p:cNvSpPr/>
          <p:nvPr/>
        </p:nvSpPr>
        <p:spPr>
          <a:xfrm flipH="1">
            <a:off x="7885113" y="6092825"/>
            <a:ext cx="1079500" cy="503238"/>
          </a:xfrm>
          <a:prstGeom prst="curvedUpArrow">
            <a:avLst>
              <a:gd name="adj1" fmla="val 42902"/>
              <a:gd name="adj2" fmla="val 85804"/>
              <a:gd name="adj3" fmla="val 33305"/>
            </a:avLst>
          </a:prstGeom>
          <a:solidFill>
            <a:schemeClr val="accent1"/>
          </a:solidFill>
          <a:ln w="9525" cap="flat" cmpd="sng">
            <a:solidFill>
              <a:schemeClr val="tx1"/>
            </a:solidFill>
            <a:prstDash val="solid"/>
            <a:miter/>
            <a:headEnd type="none" w="med" len="med"/>
            <a:tailEnd type="none" w="med" len="med"/>
          </a:ln>
        </p:spPr>
        <p:txBody>
          <a:bodyPr anchor="t" anchorCtr="0"/>
          <a:p>
            <a:pPr algn="ctr">
              <a:buFont typeface="Arial" panose="020B0604020202020204" pitchFamily="34" charset="0"/>
            </a:pPr>
            <a:endParaRPr lang="zh-CN" altLang="en-US" dirty="0">
              <a:latin typeface="Times New Roman" panose="02020603050405020304" pitchFamily="18" charset="0"/>
            </a:endParaRPr>
          </a:p>
        </p:txBody>
      </p:sp>
      <p:grpSp>
        <p:nvGrpSpPr>
          <p:cNvPr id="120835" name="组合 232449"/>
          <p:cNvGrpSpPr/>
          <p:nvPr/>
        </p:nvGrpSpPr>
        <p:grpSpPr>
          <a:xfrm>
            <a:off x="3756025" y="2565400"/>
            <a:ext cx="5387975" cy="3497263"/>
            <a:chOff x="816" y="1392"/>
            <a:chExt cx="4024" cy="2819"/>
          </a:xfrm>
        </p:grpSpPr>
        <p:sp>
          <p:nvSpPr>
            <p:cNvPr id="120836" name="矩形 232502"/>
            <p:cNvSpPr/>
            <p:nvPr/>
          </p:nvSpPr>
          <p:spPr>
            <a:xfrm>
              <a:off x="1488" y="3984"/>
              <a:ext cx="2720" cy="227"/>
            </a:xfrm>
            <a:prstGeom prst="rect">
              <a:avLst/>
            </a:prstGeom>
            <a:noFill/>
            <a:ln w="9525">
              <a:noFill/>
            </a:ln>
          </p:spPr>
          <p:txBody>
            <a:bodyPr wrap="none" anchor="ctr" anchorCtr="0"/>
            <a:p>
              <a:pPr>
                <a:buFont typeface="Arial" panose="020B0604020202020204" pitchFamily="34" charset="0"/>
              </a:pPr>
              <a:r>
                <a:rPr lang="zh-CN" altLang="en-US" sz="2000" b="1" dirty="0">
                  <a:latin typeface="Arial" panose="020B0604020202020204" pitchFamily="34" charset="0"/>
                </a:rPr>
                <a:t>图</a:t>
              </a:r>
              <a:r>
                <a:rPr lang="en-US" altLang="zh-CN" sz="2000" b="1" dirty="0">
                  <a:latin typeface="Times New Roman" panose="02020603050405020304" pitchFamily="18" charset="0"/>
                </a:rPr>
                <a:t>6-12   </a:t>
              </a:r>
              <a:r>
                <a:rPr lang="zh-CN" altLang="en-US" sz="2000" b="1" dirty="0">
                  <a:latin typeface="Times New Roman" panose="02020603050405020304" pitchFamily="18" charset="0"/>
                </a:rPr>
                <a:t>中序线索二叉树及其存储结构</a:t>
              </a:r>
              <a:endParaRPr lang="zh-CN" altLang="en-US" sz="2000" b="1" dirty="0">
                <a:latin typeface="Times New Roman" panose="02020603050405020304" pitchFamily="18" charset="0"/>
              </a:endParaRPr>
            </a:p>
          </p:txBody>
        </p:sp>
        <p:grpSp>
          <p:nvGrpSpPr>
            <p:cNvPr id="120837" name="组合 232503"/>
            <p:cNvGrpSpPr/>
            <p:nvPr/>
          </p:nvGrpSpPr>
          <p:grpSpPr>
            <a:xfrm>
              <a:off x="816" y="1392"/>
              <a:ext cx="4024" cy="2544"/>
              <a:chOff x="816" y="1392"/>
              <a:chExt cx="4024" cy="2544"/>
            </a:xfrm>
          </p:grpSpPr>
          <p:sp>
            <p:nvSpPr>
              <p:cNvPr id="120838" name="矩形 232504"/>
              <p:cNvSpPr/>
              <p:nvPr/>
            </p:nvSpPr>
            <p:spPr>
              <a:xfrm>
                <a:off x="1584" y="3709"/>
                <a:ext cx="1678" cy="227"/>
              </a:xfrm>
              <a:prstGeom prst="rect">
                <a:avLst/>
              </a:prstGeom>
              <a:noFill/>
              <a:ln w="9525">
                <a:noFill/>
              </a:ln>
            </p:spPr>
            <p:txBody>
              <a:bodyPr wrap="none" anchor="ctr" anchorCtr="0"/>
              <a:p>
                <a:pPr>
                  <a:buFont typeface="Arial" panose="020B0604020202020204" pitchFamily="34" charset="0"/>
                </a:pPr>
                <a:r>
                  <a:rPr lang="zh-CN" altLang="en-US" sz="2000" dirty="0">
                    <a:latin typeface="Times New Roman" panose="02020603050405020304" pitchFamily="18" charset="0"/>
                  </a:rPr>
                  <a:t>中序线索二叉链表</a:t>
                </a:r>
                <a:r>
                  <a:rPr lang="en-US" altLang="zh-CN" sz="2000" b="1" dirty="0">
                    <a:latin typeface="Times New Roman" panose="02020603050405020304" pitchFamily="18" charset="0"/>
                  </a:rPr>
                  <a:t>DBAGECHFI</a:t>
                </a:r>
                <a:endParaRPr lang="zh-CN" altLang="en-US" sz="2000" b="1" dirty="0">
                  <a:latin typeface="Times New Roman" panose="02020603050405020304" pitchFamily="18" charset="0"/>
                </a:endParaRPr>
              </a:p>
            </p:txBody>
          </p:sp>
          <p:grpSp>
            <p:nvGrpSpPr>
              <p:cNvPr id="120839" name="组合 232505"/>
              <p:cNvGrpSpPr/>
              <p:nvPr/>
            </p:nvGrpSpPr>
            <p:grpSpPr>
              <a:xfrm>
                <a:off x="816" y="1392"/>
                <a:ext cx="4024" cy="2307"/>
                <a:chOff x="816" y="1392"/>
                <a:chExt cx="4024" cy="2307"/>
              </a:xfrm>
            </p:grpSpPr>
            <p:grpSp>
              <p:nvGrpSpPr>
                <p:cNvPr id="120840" name="组合 232506"/>
                <p:cNvGrpSpPr/>
                <p:nvPr/>
              </p:nvGrpSpPr>
              <p:grpSpPr>
                <a:xfrm>
                  <a:off x="2051" y="2203"/>
                  <a:ext cx="1032" cy="221"/>
                  <a:chOff x="2051" y="2203"/>
                  <a:chExt cx="1032" cy="221"/>
                </a:xfrm>
              </p:grpSpPr>
              <p:sp>
                <p:nvSpPr>
                  <p:cNvPr id="120841" name="矩形 232507"/>
                  <p:cNvSpPr/>
                  <p:nvPr/>
                </p:nvSpPr>
                <p:spPr>
                  <a:xfrm>
                    <a:off x="2051" y="220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A  0</a:t>
                    </a:r>
                    <a:endParaRPr lang="en-US" altLang="zh-CN" sz="2000" dirty="0">
                      <a:latin typeface="Times New Roman" panose="02020603050405020304" pitchFamily="18" charset="0"/>
                    </a:endParaRPr>
                  </a:p>
                </p:txBody>
              </p:sp>
              <p:sp>
                <p:nvSpPr>
                  <p:cNvPr id="120842" name="直接连接符 232508"/>
                  <p:cNvSpPr/>
                  <p:nvPr/>
                </p:nvSpPr>
                <p:spPr>
                  <a:xfrm>
                    <a:off x="2229" y="2203"/>
                    <a:ext cx="0" cy="221"/>
                  </a:xfrm>
                  <a:prstGeom prst="line">
                    <a:avLst/>
                  </a:prstGeom>
                  <a:ln w="9525" cap="flat" cmpd="sng">
                    <a:solidFill>
                      <a:schemeClr val="tx1"/>
                    </a:solidFill>
                    <a:prstDash val="solid"/>
                    <a:round/>
                    <a:headEnd type="none" w="med" len="med"/>
                    <a:tailEnd type="none" w="med" len="med"/>
                  </a:ln>
                </p:spPr>
              </p:sp>
              <p:sp>
                <p:nvSpPr>
                  <p:cNvPr id="120843" name="直接连接符 232509"/>
                  <p:cNvSpPr/>
                  <p:nvPr/>
                </p:nvSpPr>
                <p:spPr>
                  <a:xfrm>
                    <a:off x="2452" y="2203"/>
                    <a:ext cx="0" cy="221"/>
                  </a:xfrm>
                  <a:prstGeom prst="line">
                    <a:avLst/>
                  </a:prstGeom>
                  <a:ln w="9525" cap="flat" cmpd="sng">
                    <a:solidFill>
                      <a:schemeClr val="tx1"/>
                    </a:solidFill>
                    <a:prstDash val="solid"/>
                    <a:round/>
                    <a:headEnd type="none" w="med" len="med"/>
                    <a:tailEnd type="none" w="med" len="med"/>
                  </a:ln>
                </p:spPr>
              </p:sp>
              <p:sp>
                <p:nvSpPr>
                  <p:cNvPr id="120844" name="直接连接符 232510"/>
                  <p:cNvSpPr/>
                  <p:nvPr/>
                </p:nvSpPr>
                <p:spPr>
                  <a:xfrm>
                    <a:off x="2690" y="2203"/>
                    <a:ext cx="0" cy="221"/>
                  </a:xfrm>
                  <a:prstGeom prst="line">
                    <a:avLst/>
                  </a:prstGeom>
                  <a:ln w="9525" cap="flat" cmpd="sng">
                    <a:solidFill>
                      <a:schemeClr val="tx1"/>
                    </a:solidFill>
                    <a:prstDash val="solid"/>
                    <a:round/>
                    <a:headEnd type="none" w="med" len="med"/>
                    <a:tailEnd type="none" w="med" len="med"/>
                  </a:ln>
                </p:spPr>
              </p:sp>
              <p:sp>
                <p:nvSpPr>
                  <p:cNvPr id="120845" name="直接连接符 232511"/>
                  <p:cNvSpPr/>
                  <p:nvPr/>
                </p:nvSpPr>
                <p:spPr>
                  <a:xfrm>
                    <a:off x="2906" y="2203"/>
                    <a:ext cx="0" cy="221"/>
                  </a:xfrm>
                  <a:prstGeom prst="line">
                    <a:avLst/>
                  </a:prstGeom>
                  <a:ln w="9525" cap="flat" cmpd="sng">
                    <a:solidFill>
                      <a:schemeClr val="tx1"/>
                    </a:solidFill>
                    <a:prstDash val="solid"/>
                    <a:round/>
                    <a:headEnd type="none" w="med" len="med"/>
                    <a:tailEnd type="none" w="med" len="med"/>
                  </a:ln>
                </p:spPr>
              </p:sp>
            </p:grpSp>
            <p:grpSp>
              <p:nvGrpSpPr>
                <p:cNvPr id="120846" name="组合 232512"/>
                <p:cNvGrpSpPr/>
                <p:nvPr/>
              </p:nvGrpSpPr>
              <p:grpSpPr>
                <a:xfrm>
                  <a:off x="1434" y="2639"/>
                  <a:ext cx="1032" cy="221"/>
                  <a:chOff x="1434" y="2639"/>
                  <a:chExt cx="1032" cy="221"/>
                </a:xfrm>
              </p:grpSpPr>
              <p:sp>
                <p:nvSpPr>
                  <p:cNvPr id="120847" name="矩形 232513"/>
                  <p:cNvSpPr/>
                  <p:nvPr/>
                </p:nvSpPr>
                <p:spPr>
                  <a:xfrm>
                    <a:off x="14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B  1</a:t>
                    </a:r>
                    <a:endParaRPr lang="en-US" altLang="zh-CN" sz="2000" dirty="0">
                      <a:latin typeface="Times New Roman" panose="02020603050405020304" pitchFamily="18" charset="0"/>
                    </a:endParaRPr>
                  </a:p>
                </p:txBody>
              </p:sp>
              <p:sp>
                <p:nvSpPr>
                  <p:cNvPr id="120848" name="直接连接符 232514"/>
                  <p:cNvSpPr/>
                  <p:nvPr/>
                </p:nvSpPr>
                <p:spPr>
                  <a:xfrm>
                    <a:off x="1612" y="2639"/>
                    <a:ext cx="0" cy="221"/>
                  </a:xfrm>
                  <a:prstGeom prst="line">
                    <a:avLst/>
                  </a:prstGeom>
                  <a:ln w="9525" cap="flat" cmpd="sng">
                    <a:solidFill>
                      <a:schemeClr val="tx1"/>
                    </a:solidFill>
                    <a:prstDash val="solid"/>
                    <a:round/>
                    <a:headEnd type="none" w="med" len="med"/>
                    <a:tailEnd type="none" w="med" len="med"/>
                  </a:ln>
                </p:spPr>
              </p:sp>
              <p:sp>
                <p:nvSpPr>
                  <p:cNvPr id="120849" name="直接连接符 232515"/>
                  <p:cNvSpPr/>
                  <p:nvPr/>
                </p:nvSpPr>
                <p:spPr>
                  <a:xfrm>
                    <a:off x="1835" y="2639"/>
                    <a:ext cx="0" cy="221"/>
                  </a:xfrm>
                  <a:prstGeom prst="line">
                    <a:avLst/>
                  </a:prstGeom>
                  <a:ln w="9525" cap="flat" cmpd="sng">
                    <a:solidFill>
                      <a:schemeClr val="tx1"/>
                    </a:solidFill>
                    <a:prstDash val="solid"/>
                    <a:round/>
                    <a:headEnd type="none" w="med" len="med"/>
                    <a:tailEnd type="none" w="med" len="med"/>
                  </a:ln>
                </p:spPr>
              </p:sp>
              <p:sp>
                <p:nvSpPr>
                  <p:cNvPr id="120850" name="直接连接符 232516"/>
                  <p:cNvSpPr/>
                  <p:nvPr/>
                </p:nvSpPr>
                <p:spPr>
                  <a:xfrm>
                    <a:off x="2073" y="2639"/>
                    <a:ext cx="0" cy="221"/>
                  </a:xfrm>
                  <a:prstGeom prst="line">
                    <a:avLst/>
                  </a:prstGeom>
                  <a:ln w="9525" cap="flat" cmpd="sng">
                    <a:solidFill>
                      <a:schemeClr val="tx1"/>
                    </a:solidFill>
                    <a:prstDash val="solid"/>
                    <a:round/>
                    <a:headEnd type="none" w="med" len="med"/>
                    <a:tailEnd type="none" w="med" len="med"/>
                  </a:ln>
                </p:spPr>
              </p:sp>
              <p:sp>
                <p:nvSpPr>
                  <p:cNvPr id="120851" name="直接连接符 232517"/>
                  <p:cNvSpPr/>
                  <p:nvPr/>
                </p:nvSpPr>
                <p:spPr>
                  <a:xfrm>
                    <a:off x="2289" y="2639"/>
                    <a:ext cx="0" cy="221"/>
                  </a:xfrm>
                  <a:prstGeom prst="line">
                    <a:avLst/>
                  </a:prstGeom>
                  <a:ln w="9525" cap="flat" cmpd="sng">
                    <a:solidFill>
                      <a:schemeClr val="tx1"/>
                    </a:solidFill>
                    <a:prstDash val="solid"/>
                    <a:round/>
                    <a:headEnd type="none" w="med" len="med"/>
                    <a:tailEnd type="none" w="med" len="med"/>
                  </a:ln>
                </p:spPr>
              </p:sp>
            </p:grpSp>
            <p:grpSp>
              <p:nvGrpSpPr>
                <p:cNvPr id="120852" name="组合 232518"/>
                <p:cNvGrpSpPr/>
                <p:nvPr/>
              </p:nvGrpSpPr>
              <p:grpSpPr>
                <a:xfrm>
                  <a:off x="2634" y="2639"/>
                  <a:ext cx="1032" cy="221"/>
                  <a:chOff x="2634" y="2639"/>
                  <a:chExt cx="1032" cy="221"/>
                </a:xfrm>
              </p:grpSpPr>
              <p:sp>
                <p:nvSpPr>
                  <p:cNvPr id="120853" name="矩形 232519"/>
                  <p:cNvSpPr/>
                  <p:nvPr/>
                </p:nvSpPr>
                <p:spPr>
                  <a:xfrm>
                    <a:off x="2634" y="2639"/>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C  0</a:t>
                    </a:r>
                    <a:endParaRPr lang="en-US" altLang="zh-CN" sz="2000" dirty="0">
                      <a:latin typeface="Times New Roman" panose="02020603050405020304" pitchFamily="18" charset="0"/>
                    </a:endParaRPr>
                  </a:p>
                </p:txBody>
              </p:sp>
              <p:sp>
                <p:nvSpPr>
                  <p:cNvPr id="120854" name="直接连接符 232520"/>
                  <p:cNvSpPr/>
                  <p:nvPr/>
                </p:nvSpPr>
                <p:spPr>
                  <a:xfrm>
                    <a:off x="2812" y="2639"/>
                    <a:ext cx="0" cy="221"/>
                  </a:xfrm>
                  <a:prstGeom prst="line">
                    <a:avLst/>
                  </a:prstGeom>
                  <a:ln w="9525" cap="flat" cmpd="sng">
                    <a:solidFill>
                      <a:schemeClr val="tx1"/>
                    </a:solidFill>
                    <a:prstDash val="solid"/>
                    <a:round/>
                    <a:headEnd type="none" w="med" len="med"/>
                    <a:tailEnd type="none" w="med" len="med"/>
                  </a:ln>
                </p:spPr>
              </p:sp>
              <p:sp>
                <p:nvSpPr>
                  <p:cNvPr id="120855" name="直接连接符 232521"/>
                  <p:cNvSpPr/>
                  <p:nvPr/>
                </p:nvSpPr>
                <p:spPr>
                  <a:xfrm>
                    <a:off x="3035" y="2639"/>
                    <a:ext cx="0" cy="221"/>
                  </a:xfrm>
                  <a:prstGeom prst="line">
                    <a:avLst/>
                  </a:prstGeom>
                  <a:ln w="9525" cap="flat" cmpd="sng">
                    <a:solidFill>
                      <a:schemeClr val="tx1"/>
                    </a:solidFill>
                    <a:prstDash val="solid"/>
                    <a:round/>
                    <a:headEnd type="none" w="med" len="med"/>
                    <a:tailEnd type="none" w="med" len="med"/>
                  </a:ln>
                </p:spPr>
              </p:sp>
              <p:sp>
                <p:nvSpPr>
                  <p:cNvPr id="120856" name="直接连接符 232522"/>
                  <p:cNvSpPr/>
                  <p:nvPr/>
                </p:nvSpPr>
                <p:spPr>
                  <a:xfrm>
                    <a:off x="3273" y="2639"/>
                    <a:ext cx="0" cy="221"/>
                  </a:xfrm>
                  <a:prstGeom prst="line">
                    <a:avLst/>
                  </a:prstGeom>
                  <a:ln w="9525" cap="flat" cmpd="sng">
                    <a:solidFill>
                      <a:schemeClr val="tx1"/>
                    </a:solidFill>
                    <a:prstDash val="solid"/>
                    <a:round/>
                    <a:headEnd type="none" w="med" len="med"/>
                    <a:tailEnd type="none" w="med" len="med"/>
                  </a:ln>
                </p:spPr>
              </p:sp>
              <p:sp>
                <p:nvSpPr>
                  <p:cNvPr id="120857" name="直接连接符 232523"/>
                  <p:cNvSpPr/>
                  <p:nvPr/>
                </p:nvSpPr>
                <p:spPr>
                  <a:xfrm>
                    <a:off x="3489" y="2639"/>
                    <a:ext cx="0" cy="221"/>
                  </a:xfrm>
                  <a:prstGeom prst="line">
                    <a:avLst/>
                  </a:prstGeom>
                  <a:ln w="9525" cap="flat" cmpd="sng">
                    <a:solidFill>
                      <a:schemeClr val="tx1"/>
                    </a:solidFill>
                    <a:prstDash val="solid"/>
                    <a:round/>
                    <a:headEnd type="none" w="med" len="med"/>
                    <a:tailEnd type="none" w="med" len="med"/>
                  </a:ln>
                </p:spPr>
              </p:sp>
            </p:grpSp>
            <p:sp>
              <p:nvSpPr>
                <p:cNvPr id="120858" name="直接连接符 232524"/>
                <p:cNvSpPr/>
                <p:nvPr/>
              </p:nvSpPr>
              <p:spPr>
                <a:xfrm flipH="1">
                  <a:off x="1988" y="2346"/>
                  <a:ext cx="157" cy="264"/>
                </a:xfrm>
                <a:prstGeom prst="line">
                  <a:avLst/>
                </a:prstGeom>
                <a:ln w="19050" cap="flat" cmpd="sng">
                  <a:solidFill>
                    <a:schemeClr val="tx1"/>
                  </a:solidFill>
                  <a:prstDash val="solid"/>
                  <a:round/>
                  <a:headEnd type="none" w="med" len="med"/>
                  <a:tailEnd type="triangle" w="med" len="med"/>
                </a:ln>
              </p:spPr>
            </p:sp>
            <p:sp>
              <p:nvSpPr>
                <p:cNvPr id="120859" name="直接连接符 232525"/>
                <p:cNvSpPr/>
                <p:nvPr/>
              </p:nvSpPr>
              <p:spPr>
                <a:xfrm>
                  <a:off x="3001" y="2353"/>
                  <a:ext cx="157" cy="265"/>
                </a:xfrm>
                <a:prstGeom prst="line">
                  <a:avLst/>
                </a:prstGeom>
                <a:ln w="19050" cap="flat" cmpd="sng">
                  <a:solidFill>
                    <a:schemeClr val="tx1"/>
                  </a:solidFill>
                  <a:prstDash val="solid"/>
                  <a:round/>
                  <a:headEnd type="none" w="med" len="med"/>
                  <a:tailEnd type="triangle" w="med" len="med"/>
                </a:ln>
              </p:spPr>
            </p:sp>
            <p:grpSp>
              <p:nvGrpSpPr>
                <p:cNvPr id="120860" name="组合 232526"/>
                <p:cNvGrpSpPr/>
                <p:nvPr/>
              </p:nvGrpSpPr>
              <p:grpSpPr>
                <a:xfrm>
                  <a:off x="816" y="3073"/>
                  <a:ext cx="1032" cy="221"/>
                  <a:chOff x="816" y="3073"/>
                  <a:chExt cx="1032" cy="221"/>
                </a:xfrm>
              </p:grpSpPr>
              <p:sp>
                <p:nvSpPr>
                  <p:cNvPr id="120861" name="矩形 232527"/>
                  <p:cNvSpPr/>
                  <p:nvPr/>
                </p:nvSpPr>
                <p:spPr>
                  <a:xfrm>
                    <a:off x="816"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D  1</a:t>
                    </a:r>
                    <a:endParaRPr lang="en-US" altLang="zh-CN" sz="2000" dirty="0">
                      <a:latin typeface="Times New Roman" panose="02020603050405020304" pitchFamily="18" charset="0"/>
                    </a:endParaRPr>
                  </a:p>
                </p:txBody>
              </p:sp>
              <p:sp>
                <p:nvSpPr>
                  <p:cNvPr id="120862" name="直接连接符 232528"/>
                  <p:cNvSpPr/>
                  <p:nvPr/>
                </p:nvSpPr>
                <p:spPr>
                  <a:xfrm>
                    <a:off x="994" y="3073"/>
                    <a:ext cx="0" cy="221"/>
                  </a:xfrm>
                  <a:prstGeom prst="line">
                    <a:avLst/>
                  </a:prstGeom>
                  <a:ln w="9525" cap="flat" cmpd="sng">
                    <a:solidFill>
                      <a:schemeClr val="tx1"/>
                    </a:solidFill>
                    <a:prstDash val="solid"/>
                    <a:round/>
                    <a:headEnd type="none" w="med" len="med"/>
                    <a:tailEnd type="none" w="med" len="med"/>
                  </a:ln>
                </p:spPr>
              </p:sp>
              <p:sp>
                <p:nvSpPr>
                  <p:cNvPr id="120863" name="直接连接符 232529"/>
                  <p:cNvSpPr/>
                  <p:nvPr/>
                </p:nvSpPr>
                <p:spPr>
                  <a:xfrm>
                    <a:off x="1217" y="3073"/>
                    <a:ext cx="0" cy="221"/>
                  </a:xfrm>
                  <a:prstGeom prst="line">
                    <a:avLst/>
                  </a:prstGeom>
                  <a:ln w="9525" cap="flat" cmpd="sng">
                    <a:solidFill>
                      <a:schemeClr val="tx1"/>
                    </a:solidFill>
                    <a:prstDash val="solid"/>
                    <a:round/>
                    <a:headEnd type="none" w="med" len="med"/>
                    <a:tailEnd type="none" w="med" len="med"/>
                  </a:ln>
                </p:spPr>
              </p:sp>
              <p:sp>
                <p:nvSpPr>
                  <p:cNvPr id="120864" name="直接连接符 232530"/>
                  <p:cNvSpPr/>
                  <p:nvPr/>
                </p:nvSpPr>
                <p:spPr>
                  <a:xfrm>
                    <a:off x="1455" y="3073"/>
                    <a:ext cx="0" cy="221"/>
                  </a:xfrm>
                  <a:prstGeom prst="line">
                    <a:avLst/>
                  </a:prstGeom>
                  <a:ln w="9525" cap="flat" cmpd="sng">
                    <a:solidFill>
                      <a:schemeClr val="tx1"/>
                    </a:solidFill>
                    <a:prstDash val="solid"/>
                    <a:round/>
                    <a:headEnd type="none" w="med" len="med"/>
                    <a:tailEnd type="none" w="med" len="med"/>
                  </a:ln>
                </p:spPr>
              </p:sp>
              <p:sp>
                <p:nvSpPr>
                  <p:cNvPr id="120865" name="直接连接符 232531"/>
                  <p:cNvSpPr/>
                  <p:nvPr/>
                </p:nvSpPr>
                <p:spPr>
                  <a:xfrm>
                    <a:off x="1671" y="3073"/>
                    <a:ext cx="0" cy="221"/>
                  </a:xfrm>
                  <a:prstGeom prst="line">
                    <a:avLst/>
                  </a:prstGeom>
                  <a:ln w="9525" cap="flat" cmpd="sng">
                    <a:solidFill>
                      <a:schemeClr val="tx1"/>
                    </a:solidFill>
                    <a:prstDash val="solid"/>
                    <a:round/>
                    <a:headEnd type="none" w="med" len="med"/>
                    <a:tailEnd type="none" w="med" len="med"/>
                  </a:ln>
                </p:spPr>
              </p:sp>
            </p:grpSp>
            <p:grpSp>
              <p:nvGrpSpPr>
                <p:cNvPr id="120866" name="组合 232532"/>
                <p:cNvGrpSpPr/>
                <p:nvPr/>
              </p:nvGrpSpPr>
              <p:grpSpPr>
                <a:xfrm>
                  <a:off x="2004" y="3073"/>
                  <a:ext cx="1032" cy="221"/>
                  <a:chOff x="2004" y="3073"/>
                  <a:chExt cx="1032" cy="221"/>
                </a:xfrm>
              </p:grpSpPr>
              <p:sp>
                <p:nvSpPr>
                  <p:cNvPr id="120867" name="矩形 232533"/>
                  <p:cNvSpPr/>
                  <p:nvPr/>
                </p:nvSpPr>
                <p:spPr>
                  <a:xfrm>
                    <a:off x="20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E  1</a:t>
                    </a:r>
                    <a:endParaRPr lang="en-US" altLang="zh-CN" sz="2000" dirty="0">
                      <a:latin typeface="Times New Roman" panose="02020603050405020304" pitchFamily="18" charset="0"/>
                    </a:endParaRPr>
                  </a:p>
                </p:txBody>
              </p:sp>
              <p:sp>
                <p:nvSpPr>
                  <p:cNvPr id="120868" name="直接连接符 232534"/>
                  <p:cNvSpPr/>
                  <p:nvPr/>
                </p:nvSpPr>
                <p:spPr>
                  <a:xfrm>
                    <a:off x="2182" y="3073"/>
                    <a:ext cx="0" cy="221"/>
                  </a:xfrm>
                  <a:prstGeom prst="line">
                    <a:avLst/>
                  </a:prstGeom>
                  <a:ln w="9525" cap="flat" cmpd="sng">
                    <a:solidFill>
                      <a:schemeClr val="tx1"/>
                    </a:solidFill>
                    <a:prstDash val="solid"/>
                    <a:round/>
                    <a:headEnd type="none" w="med" len="med"/>
                    <a:tailEnd type="none" w="med" len="med"/>
                  </a:ln>
                </p:spPr>
              </p:sp>
              <p:sp>
                <p:nvSpPr>
                  <p:cNvPr id="120869" name="直接连接符 232535"/>
                  <p:cNvSpPr/>
                  <p:nvPr/>
                </p:nvSpPr>
                <p:spPr>
                  <a:xfrm>
                    <a:off x="2405" y="3073"/>
                    <a:ext cx="0" cy="221"/>
                  </a:xfrm>
                  <a:prstGeom prst="line">
                    <a:avLst/>
                  </a:prstGeom>
                  <a:ln w="9525" cap="flat" cmpd="sng">
                    <a:solidFill>
                      <a:schemeClr val="tx1"/>
                    </a:solidFill>
                    <a:prstDash val="solid"/>
                    <a:round/>
                    <a:headEnd type="none" w="med" len="med"/>
                    <a:tailEnd type="none" w="med" len="med"/>
                  </a:ln>
                </p:spPr>
              </p:sp>
              <p:sp>
                <p:nvSpPr>
                  <p:cNvPr id="120870" name="直接连接符 232536"/>
                  <p:cNvSpPr/>
                  <p:nvPr/>
                </p:nvSpPr>
                <p:spPr>
                  <a:xfrm>
                    <a:off x="2643" y="3073"/>
                    <a:ext cx="0" cy="221"/>
                  </a:xfrm>
                  <a:prstGeom prst="line">
                    <a:avLst/>
                  </a:prstGeom>
                  <a:ln w="9525" cap="flat" cmpd="sng">
                    <a:solidFill>
                      <a:schemeClr val="tx1"/>
                    </a:solidFill>
                    <a:prstDash val="solid"/>
                    <a:round/>
                    <a:headEnd type="none" w="med" len="med"/>
                    <a:tailEnd type="none" w="med" len="med"/>
                  </a:ln>
                </p:spPr>
              </p:sp>
              <p:sp>
                <p:nvSpPr>
                  <p:cNvPr id="120871" name="直接连接符 232537"/>
                  <p:cNvSpPr/>
                  <p:nvPr/>
                </p:nvSpPr>
                <p:spPr>
                  <a:xfrm>
                    <a:off x="2859" y="3073"/>
                    <a:ext cx="0" cy="221"/>
                  </a:xfrm>
                  <a:prstGeom prst="line">
                    <a:avLst/>
                  </a:prstGeom>
                  <a:ln w="9525" cap="flat" cmpd="sng">
                    <a:solidFill>
                      <a:schemeClr val="tx1"/>
                    </a:solidFill>
                    <a:prstDash val="solid"/>
                    <a:round/>
                    <a:headEnd type="none" w="med" len="med"/>
                    <a:tailEnd type="none" w="med" len="med"/>
                  </a:ln>
                </p:spPr>
              </p:sp>
            </p:grpSp>
            <p:grpSp>
              <p:nvGrpSpPr>
                <p:cNvPr id="120872" name="组合 232538"/>
                <p:cNvGrpSpPr/>
                <p:nvPr/>
              </p:nvGrpSpPr>
              <p:grpSpPr>
                <a:xfrm>
                  <a:off x="3204" y="3073"/>
                  <a:ext cx="1032" cy="221"/>
                  <a:chOff x="3204" y="3073"/>
                  <a:chExt cx="1032" cy="221"/>
                </a:xfrm>
              </p:grpSpPr>
              <p:sp>
                <p:nvSpPr>
                  <p:cNvPr id="120873" name="矩形 232539"/>
                  <p:cNvSpPr/>
                  <p:nvPr/>
                </p:nvSpPr>
                <p:spPr>
                  <a:xfrm>
                    <a:off x="3204" y="3073"/>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F  0</a:t>
                    </a:r>
                    <a:endParaRPr lang="en-US" altLang="zh-CN" sz="2000" dirty="0">
                      <a:latin typeface="Times New Roman" panose="02020603050405020304" pitchFamily="18" charset="0"/>
                    </a:endParaRPr>
                  </a:p>
                </p:txBody>
              </p:sp>
              <p:sp>
                <p:nvSpPr>
                  <p:cNvPr id="120874" name="直接连接符 232540"/>
                  <p:cNvSpPr/>
                  <p:nvPr/>
                </p:nvSpPr>
                <p:spPr>
                  <a:xfrm>
                    <a:off x="3382" y="3073"/>
                    <a:ext cx="0" cy="221"/>
                  </a:xfrm>
                  <a:prstGeom prst="line">
                    <a:avLst/>
                  </a:prstGeom>
                  <a:ln w="9525" cap="flat" cmpd="sng">
                    <a:solidFill>
                      <a:schemeClr val="tx1"/>
                    </a:solidFill>
                    <a:prstDash val="solid"/>
                    <a:round/>
                    <a:headEnd type="none" w="med" len="med"/>
                    <a:tailEnd type="none" w="med" len="med"/>
                  </a:ln>
                </p:spPr>
              </p:sp>
              <p:sp>
                <p:nvSpPr>
                  <p:cNvPr id="120875" name="直接连接符 232541"/>
                  <p:cNvSpPr/>
                  <p:nvPr/>
                </p:nvSpPr>
                <p:spPr>
                  <a:xfrm>
                    <a:off x="3605" y="3073"/>
                    <a:ext cx="0" cy="221"/>
                  </a:xfrm>
                  <a:prstGeom prst="line">
                    <a:avLst/>
                  </a:prstGeom>
                  <a:ln w="9525" cap="flat" cmpd="sng">
                    <a:solidFill>
                      <a:schemeClr val="tx1"/>
                    </a:solidFill>
                    <a:prstDash val="solid"/>
                    <a:round/>
                    <a:headEnd type="none" w="med" len="med"/>
                    <a:tailEnd type="none" w="med" len="med"/>
                  </a:ln>
                </p:spPr>
              </p:sp>
              <p:sp>
                <p:nvSpPr>
                  <p:cNvPr id="120876" name="直接连接符 232542"/>
                  <p:cNvSpPr/>
                  <p:nvPr/>
                </p:nvSpPr>
                <p:spPr>
                  <a:xfrm>
                    <a:off x="3843" y="3073"/>
                    <a:ext cx="0" cy="221"/>
                  </a:xfrm>
                  <a:prstGeom prst="line">
                    <a:avLst/>
                  </a:prstGeom>
                  <a:ln w="9525" cap="flat" cmpd="sng">
                    <a:solidFill>
                      <a:schemeClr val="tx1"/>
                    </a:solidFill>
                    <a:prstDash val="solid"/>
                    <a:round/>
                    <a:headEnd type="none" w="med" len="med"/>
                    <a:tailEnd type="none" w="med" len="med"/>
                  </a:ln>
                </p:spPr>
              </p:sp>
              <p:sp>
                <p:nvSpPr>
                  <p:cNvPr id="120877" name="直接连接符 232543"/>
                  <p:cNvSpPr/>
                  <p:nvPr/>
                </p:nvSpPr>
                <p:spPr>
                  <a:xfrm>
                    <a:off x="4059" y="3073"/>
                    <a:ext cx="0" cy="221"/>
                  </a:xfrm>
                  <a:prstGeom prst="line">
                    <a:avLst/>
                  </a:prstGeom>
                  <a:ln w="9525" cap="flat" cmpd="sng">
                    <a:solidFill>
                      <a:schemeClr val="tx1"/>
                    </a:solidFill>
                    <a:prstDash val="solid"/>
                    <a:round/>
                    <a:headEnd type="none" w="med" len="med"/>
                    <a:tailEnd type="none" w="med" len="med"/>
                  </a:ln>
                </p:spPr>
              </p:sp>
            </p:grpSp>
            <p:sp>
              <p:nvSpPr>
                <p:cNvPr id="120878" name="直接连接符 232544"/>
                <p:cNvSpPr/>
                <p:nvPr/>
              </p:nvSpPr>
              <p:spPr>
                <a:xfrm flipH="1">
                  <a:off x="2558" y="2803"/>
                  <a:ext cx="157" cy="265"/>
                </a:xfrm>
                <a:prstGeom prst="line">
                  <a:avLst/>
                </a:prstGeom>
                <a:ln w="19050" cap="flat" cmpd="sng">
                  <a:solidFill>
                    <a:schemeClr val="tx1"/>
                  </a:solidFill>
                  <a:prstDash val="solid"/>
                  <a:round/>
                  <a:headEnd type="none" w="med" len="med"/>
                  <a:tailEnd type="triangle" w="med" len="med"/>
                </a:ln>
              </p:spPr>
            </p:sp>
            <p:sp>
              <p:nvSpPr>
                <p:cNvPr id="120879" name="直接连接符 232545"/>
                <p:cNvSpPr/>
                <p:nvPr/>
              </p:nvSpPr>
              <p:spPr>
                <a:xfrm>
                  <a:off x="3571" y="2811"/>
                  <a:ext cx="157" cy="265"/>
                </a:xfrm>
                <a:prstGeom prst="line">
                  <a:avLst/>
                </a:prstGeom>
                <a:ln w="19050" cap="flat" cmpd="sng">
                  <a:solidFill>
                    <a:schemeClr val="tx1"/>
                  </a:solidFill>
                  <a:prstDash val="solid"/>
                  <a:round/>
                  <a:headEnd type="none" w="med" len="med"/>
                  <a:tailEnd type="triangle" w="med" len="med"/>
                </a:ln>
              </p:spPr>
            </p:sp>
            <p:sp>
              <p:nvSpPr>
                <p:cNvPr id="120880" name="直接连接符 232546"/>
                <p:cNvSpPr/>
                <p:nvPr/>
              </p:nvSpPr>
              <p:spPr>
                <a:xfrm flipH="1">
                  <a:off x="1392" y="2787"/>
                  <a:ext cx="157" cy="265"/>
                </a:xfrm>
                <a:prstGeom prst="line">
                  <a:avLst/>
                </a:prstGeom>
                <a:ln w="19050" cap="flat" cmpd="sng">
                  <a:solidFill>
                    <a:schemeClr val="tx1"/>
                  </a:solidFill>
                  <a:prstDash val="solid"/>
                  <a:round/>
                  <a:headEnd type="none" w="med" len="med"/>
                  <a:tailEnd type="triangle" w="med" len="med"/>
                </a:ln>
              </p:spPr>
            </p:sp>
            <p:grpSp>
              <p:nvGrpSpPr>
                <p:cNvPr id="120881" name="组合 232547"/>
                <p:cNvGrpSpPr/>
                <p:nvPr/>
              </p:nvGrpSpPr>
              <p:grpSpPr>
                <a:xfrm>
                  <a:off x="1446" y="3478"/>
                  <a:ext cx="1033" cy="221"/>
                  <a:chOff x="1446" y="3478"/>
                  <a:chExt cx="1033" cy="221"/>
                </a:xfrm>
              </p:grpSpPr>
              <p:sp>
                <p:nvSpPr>
                  <p:cNvPr id="120882" name="矩形 232548"/>
                  <p:cNvSpPr/>
                  <p:nvPr/>
                </p:nvSpPr>
                <p:spPr>
                  <a:xfrm>
                    <a:off x="1446" y="3478"/>
                    <a:ext cx="1033"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ea typeface="Arial Unicode MS" panose="020B0604020202020204" pitchFamily="34" charset="-122"/>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1  G  1</a:t>
                    </a:r>
                    <a:endParaRPr lang="en-US" altLang="zh-CN" sz="2000" dirty="0">
                      <a:latin typeface="Times New Roman" panose="02020603050405020304" pitchFamily="18" charset="0"/>
                    </a:endParaRPr>
                  </a:p>
                </p:txBody>
              </p:sp>
              <p:sp>
                <p:nvSpPr>
                  <p:cNvPr id="120883" name="直接连接符 232549"/>
                  <p:cNvSpPr/>
                  <p:nvPr/>
                </p:nvSpPr>
                <p:spPr>
                  <a:xfrm>
                    <a:off x="1625" y="3478"/>
                    <a:ext cx="0" cy="221"/>
                  </a:xfrm>
                  <a:prstGeom prst="line">
                    <a:avLst/>
                  </a:prstGeom>
                  <a:ln w="9525" cap="flat" cmpd="sng">
                    <a:solidFill>
                      <a:schemeClr val="tx1"/>
                    </a:solidFill>
                    <a:prstDash val="solid"/>
                    <a:round/>
                    <a:headEnd type="none" w="med" len="med"/>
                    <a:tailEnd type="none" w="med" len="med"/>
                  </a:ln>
                </p:spPr>
              </p:sp>
              <p:sp>
                <p:nvSpPr>
                  <p:cNvPr id="120884" name="直接连接符 232550"/>
                  <p:cNvSpPr/>
                  <p:nvPr/>
                </p:nvSpPr>
                <p:spPr>
                  <a:xfrm>
                    <a:off x="1848" y="3478"/>
                    <a:ext cx="0" cy="221"/>
                  </a:xfrm>
                  <a:prstGeom prst="line">
                    <a:avLst/>
                  </a:prstGeom>
                  <a:ln w="9525" cap="flat" cmpd="sng">
                    <a:solidFill>
                      <a:schemeClr val="tx1"/>
                    </a:solidFill>
                    <a:prstDash val="solid"/>
                    <a:round/>
                    <a:headEnd type="none" w="med" len="med"/>
                    <a:tailEnd type="none" w="med" len="med"/>
                  </a:ln>
                </p:spPr>
              </p:sp>
              <p:sp>
                <p:nvSpPr>
                  <p:cNvPr id="120885" name="直接连接符 232551"/>
                  <p:cNvSpPr/>
                  <p:nvPr/>
                </p:nvSpPr>
                <p:spPr>
                  <a:xfrm>
                    <a:off x="2086" y="3478"/>
                    <a:ext cx="0" cy="221"/>
                  </a:xfrm>
                  <a:prstGeom prst="line">
                    <a:avLst/>
                  </a:prstGeom>
                  <a:ln w="9525" cap="flat" cmpd="sng">
                    <a:solidFill>
                      <a:schemeClr val="tx1"/>
                    </a:solidFill>
                    <a:prstDash val="solid"/>
                    <a:round/>
                    <a:headEnd type="none" w="med" len="med"/>
                    <a:tailEnd type="none" w="med" len="med"/>
                  </a:ln>
                </p:spPr>
              </p:sp>
              <p:sp>
                <p:nvSpPr>
                  <p:cNvPr id="120886" name="直接连接符 232552"/>
                  <p:cNvSpPr/>
                  <p:nvPr/>
                </p:nvSpPr>
                <p:spPr>
                  <a:xfrm>
                    <a:off x="2301" y="3478"/>
                    <a:ext cx="0" cy="221"/>
                  </a:xfrm>
                  <a:prstGeom prst="line">
                    <a:avLst/>
                  </a:prstGeom>
                  <a:ln w="9525" cap="flat" cmpd="sng">
                    <a:solidFill>
                      <a:schemeClr val="tx1"/>
                    </a:solidFill>
                    <a:prstDash val="solid"/>
                    <a:round/>
                    <a:headEnd type="none" w="med" len="med"/>
                    <a:tailEnd type="none" w="med" len="med"/>
                  </a:ln>
                </p:spPr>
              </p:sp>
            </p:grpSp>
            <p:sp>
              <p:nvSpPr>
                <p:cNvPr id="120887" name="直接连接符 232553"/>
                <p:cNvSpPr/>
                <p:nvPr/>
              </p:nvSpPr>
              <p:spPr>
                <a:xfrm flipH="1">
                  <a:off x="1969" y="3216"/>
                  <a:ext cx="157" cy="265"/>
                </a:xfrm>
                <a:prstGeom prst="line">
                  <a:avLst/>
                </a:prstGeom>
                <a:ln w="19050" cap="flat" cmpd="sng">
                  <a:solidFill>
                    <a:schemeClr val="tx1"/>
                  </a:solidFill>
                  <a:prstDash val="solid"/>
                  <a:round/>
                  <a:headEnd type="none" w="med" len="med"/>
                  <a:tailEnd type="triangle" w="med" len="med"/>
                </a:ln>
              </p:spPr>
            </p:sp>
            <p:grpSp>
              <p:nvGrpSpPr>
                <p:cNvPr id="120888" name="组合 232554"/>
                <p:cNvGrpSpPr/>
                <p:nvPr/>
              </p:nvGrpSpPr>
              <p:grpSpPr>
                <a:xfrm>
                  <a:off x="2574" y="3478"/>
                  <a:ext cx="1032" cy="221"/>
                  <a:chOff x="2574" y="3478"/>
                  <a:chExt cx="1032" cy="221"/>
                </a:xfrm>
              </p:grpSpPr>
              <p:sp>
                <p:nvSpPr>
                  <p:cNvPr id="120889" name="矩形 232555"/>
                  <p:cNvSpPr/>
                  <p:nvPr/>
                </p:nvSpPr>
                <p:spPr>
                  <a:xfrm>
                    <a:off x="25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H  1</a:t>
                    </a:r>
                    <a:endParaRPr lang="en-US" altLang="zh-CN" sz="2000" dirty="0">
                      <a:latin typeface="Times New Roman" panose="02020603050405020304" pitchFamily="18" charset="0"/>
                    </a:endParaRPr>
                  </a:p>
                </p:txBody>
              </p:sp>
              <p:sp>
                <p:nvSpPr>
                  <p:cNvPr id="120890" name="直接连接符 232556"/>
                  <p:cNvSpPr/>
                  <p:nvPr/>
                </p:nvSpPr>
                <p:spPr>
                  <a:xfrm>
                    <a:off x="2752" y="3478"/>
                    <a:ext cx="0" cy="221"/>
                  </a:xfrm>
                  <a:prstGeom prst="line">
                    <a:avLst/>
                  </a:prstGeom>
                  <a:ln w="9525" cap="flat" cmpd="sng">
                    <a:solidFill>
                      <a:schemeClr val="tx1"/>
                    </a:solidFill>
                    <a:prstDash val="solid"/>
                    <a:round/>
                    <a:headEnd type="none" w="med" len="med"/>
                    <a:tailEnd type="none" w="med" len="med"/>
                  </a:ln>
                </p:spPr>
              </p:sp>
              <p:sp>
                <p:nvSpPr>
                  <p:cNvPr id="120891" name="直接连接符 232557"/>
                  <p:cNvSpPr/>
                  <p:nvPr/>
                </p:nvSpPr>
                <p:spPr>
                  <a:xfrm>
                    <a:off x="2975" y="3478"/>
                    <a:ext cx="0" cy="221"/>
                  </a:xfrm>
                  <a:prstGeom prst="line">
                    <a:avLst/>
                  </a:prstGeom>
                  <a:ln w="9525" cap="flat" cmpd="sng">
                    <a:solidFill>
                      <a:schemeClr val="tx1"/>
                    </a:solidFill>
                    <a:prstDash val="solid"/>
                    <a:round/>
                    <a:headEnd type="none" w="med" len="med"/>
                    <a:tailEnd type="none" w="med" len="med"/>
                  </a:ln>
                </p:spPr>
              </p:sp>
              <p:sp>
                <p:nvSpPr>
                  <p:cNvPr id="120892" name="直接连接符 232558"/>
                  <p:cNvSpPr/>
                  <p:nvPr/>
                </p:nvSpPr>
                <p:spPr>
                  <a:xfrm>
                    <a:off x="3213" y="3478"/>
                    <a:ext cx="0" cy="221"/>
                  </a:xfrm>
                  <a:prstGeom prst="line">
                    <a:avLst/>
                  </a:prstGeom>
                  <a:ln w="9525" cap="flat" cmpd="sng">
                    <a:solidFill>
                      <a:schemeClr val="tx1"/>
                    </a:solidFill>
                    <a:prstDash val="solid"/>
                    <a:round/>
                    <a:headEnd type="none" w="med" len="med"/>
                    <a:tailEnd type="none" w="med" len="med"/>
                  </a:ln>
                </p:spPr>
              </p:sp>
              <p:sp>
                <p:nvSpPr>
                  <p:cNvPr id="120893" name="直接连接符 232559"/>
                  <p:cNvSpPr/>
                  <p:nvPr/>
                </p:nvSpPr>
                <p:spPr>
                  <a:xfrm>
                    <a:off x="3429" y="3478"/>
                    <a:ext cx="0" cy="221"/>
                  </a:xfrm>
                  <a:prstGeom prst="line">
                    <a:avLst/>
                  </a:prstGeom>
                  <a:ln w="9525" cap="flat" cmpd="sng">
                    <a:solidFill>
                      <a:schemeClr val="tx1"/>
                    </a:solidFill>
                    <a:prstDash val="solid"/>
                    <a:round/>
                    <a:headEnd type="none" w="med" len="med"/>
                    <a:tailEnd type="none" w="med" len="med"/>
                  </a:ln>
                </p:spPr>
              </p:sp>
            </p:grpSp>
            <p:grpSp>
              <p:nvGrpSpPr>
                <p:cNvPr id="120894" name="组合 232560"/>
                <p:cNvGrpSpPr/>
                <p:nvPr/>
              </p:nvGrpSpPr>
              <p:grpSpPr>
                <a:xfrm>
                  <a:off x="3774" y="3478"/>
                  <a:ext cx="1032" cy="221"/>
                  <a:chOff x="3774" y="3478"/>
                  <a:chExt cx="1032" cy="221"/>
                </a:xfrm>
              </p:grpSpPr>
              <p:sp>
                <p:nvSpPr>
                  <p:cNvPr id="120895" name="矩形 232561"/>
                  <p:cNvSpPr/>
                  <p:nvPr/>
                </p:nvSpPr>
                <p:spPr>
                  <a:xfrm>
                    <a:off x="3774" y="3478"/>
                    <a:ext cx="1032" cy="221"/>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1   I  1</a:t>
                    </a:r>
                    <a:endParaRPr lang="en-US" altLang="zh-CN" sz="2000" dirty="0">
                      <a:latin typeface="Times New Roman" panose="02020603050405020304" pitchFamily="18" charset="0"/>
                      <a:ea typeface="Arial Unicode MS" panose="020B0604020202020204" pitchFamily="34" charset="-122"/>
                    </a:endParaRPr>
                  </a:p>
                </p:txBody>
              </p:sp>
              <p:sp>
                <p:nvSpPr>
                  <p:cNvPr id="120896" name="直接连接符 232562"/>
                  <p:cNvSpPr/>
                  <p:nvPr/>
                </p:nvSpPr>
                <p:spPr>
                  <a:xfrm>
                    <a:off x="3952" y="3478"/>
                    <a:ext cx="0" cy="221"/>
                  </a:xfrm>
                  <a:prstGeom prst="line">
                    <a:avLst/>
                  </a:prstGeom>
                  <a:ln w="9525" cap="flat" cmpd="sng">
                    <a:solidFill>
                      <a:schemeClr val="tx1"/>
                    </a:solidFill>
                    <a:prstDash val="solid"/>
                    <a:round/>
                    <a:headEnd type="none" w="med" len="med"/>
                    <a:tailEnd type="none" w="med" len="med"/>
                  </a:ln>
                </p:spPr>
              </p:sp>
              <p:sp>
                <p:nvSpPr>
                  <p:cNvPr id="120897" name="直接连接符 232563"/>
                  <p:cNvSpPr/>
                  <p:nvPr/>
                </p:nvSpPr>
                <p:spPr>
                  <a:xfrm>
                    <a:off x="4175" y="3478"/>
                    <a:ext cx="0" cy="221"/>
                  </a:xfrm>
                  <a:prstGeom prst="line">
                    <a:avLst/>
                  </a:prstGeom>
                  <a:ln w="9525" cap="flat" cmpd="sng">
                    <a:solidFill>
                      <a:schemeClr val="tx1"/>
                    </a:solidFill>
                    <a:prstDash val="solid"/>
                    <a:round/>
                    <a:headEnd type="none" w="med" len="med"/>
                    <a:tailEnd type="none" w="med" len="med"/>
                  </a:ln>
                </p:spPr>
              </p:sp>
              <p:sp>
                <p:nvSpPr>
                  <p:cNvPr id="120898" name="直接连接符 232564"/>
                  <p:cNvSpPr/>
                  <p:nvPr/>
                </p:nvSpPr>
                <p:spPr>
                  <a:xfrm>
                    <a:off x="4413" y="3478"/>
                    <a:ext cx="0" cy="221"/>
                  </a:xfrm>
                  <a:prstGeom prst="line">
                    <a:avLst/>
                  </a:prstGeom>
                  <a:ln w="9525" cap="flat" cmpd="sng">
                    <a:solidFill>
                      <a:schemeClr val="tx1"/>
                    </a:solidFill>
                    <a:prstDash val="solid"/>
                    <a:round/>
                    <a:headEnd type="none" w="med" len="med"/>
                    <a:tailEnd type="none" w="med" len="med"/>
                  </a:ln>
                </p:spPr>
              </p:sp>
              <p:sp>
                <p:nvSpPr>
                  <p:cNvPr id="120899" name="直接连接符 232565"/>
                  <p:cNvSpPr/>
                  <p:nvPr/>
                </p:nvSpPr>
                <p:spPr>
                  <a:xfrm>
                    <a:off x="4629" y="3478"/>
                    <a:ext cx="0" cy="221"/>
                  </a:xfrm>
                  <a:prstGeom prst="line">
                    <a:avLst/>
                  </a:prstGeom>
                  <a:ln w="9525" cap="flat" cmpd="sng">
                    <a:solidFill>
                      <a:schemeClr val="tx1"/>
                    </a:solidFill>
                    <a:prstDash val="solid"/>
                    <a:round/>
                    <a:headEnd type="none" w="med" len="med"/>
                    <a:tailEnd type="none" w="med" len="med"/>
                  </a:ln>
                </p:spPr>
              </p:sp>
            </p:grpSp>
            <p:sp>
              <p:nvSpPr>
                <p:cNvPr id="120900" name="直接连接符 232566"/>
                <p:cNvSpPr/>
                <p:nvPr/>
              </p:nvSpPr>
              <p:spPr>
                <a:xfrm flipH="1">
                  <a:off x="3128" y="3208"/>
                  <a:ext cx="157" cy="265"/>
                </a:xfrm>
                <a:prstGeom prst="line">
                  <a:avLst/>
                </a:prstGeom>
                <a:ln w="19050" cap="flat" cmpd="sng">
                  <a:solidFill>
                    <a:schemeClr val="tx1"/>
                  </a:solidFill>
                  <a:prstDash val="solid"/>
                  <a:round/>
                  <a:headEnd type="none" w="med" len="med"/>
                  <a:tailEnd type="triangle" w="med" len="med"/>
                </a:ln>
              </p:spPr>
            </p:sp>
            <p:sp>
              <p:nvSpPr>
                <p:cNvPr id="120901" name="直接连接符 232567"/>
                <p:cNvSpPr/>
                <p:nvPr/>
              </p:nvSpPr>
              <p:spPr>
                <a:xfrm>
                  <a:off x="4141" y="3216"/>
                  <a:ext cx="157" cy="265"/>
                </a:xfrm>
                <a:prstGeom prst="line">
                  <a:avLst/>
                </a:prstGeom>
                <a:ln w="19050" cap="flat" cmpd="sng">
                  <a:solidFill>
                    <a:schemeClr val="tx1"/>
                  </a:solidFill>
                  <a:prstDash val="solid"/>
                  <a:round/>
                  <a:headEnd type="none" w="med" len="med"/>
                  <a:tailEnd type="triangle" w="med" len="med"/>
                </a:ln>
              </p:spPr>
            </p:sp>
            <p:sp>
              <p:nvSpPr>
                <p:cNvPr id="120902" name="直接连接符 232568"/>
                <p:cNvSpPr/>
                <p:nvPr/>
              </p:nvSpPr>
              <p:spPr>
                <a:xfrm flipV="1">
                  <a:off x="1750" y="2858"/>
                  <a:ext cx="190" cy="280"/>
                </a:xfrm>
                <a:prstGeom prst="line">
                  <a:avLst/>
                </a:prstGeom>
                <a:ln w="19050" cap="flat" cmpd="sng">
                  <a:solidFill>
                    <a:schemeClr val="folHlink"/>
                  </a:solidFill>
                  <a:prstDash val="dash"/>
                  <a:round/>
                  <a:headEnd type="none" w="med" len="med"/>
                  <a:tailEnd type="triangle" w="med" len="med"/>
                </a:ln>
              </p:spPr>
            </p:sp>
            <p:sp>
              <p:nvSpPr>
                <p:cNvPr id="120903" name="直接连接符 232569"/>
                <p:cNvSpPr/>
                <p:nvPr/>
              </p:nvSpPr>
              <p:spPr>
                <a:xfrm flipV="1">
                  <a:off x="2344" y="2397"/>
                  <a:ext cx="190" cy="281"/>
                </a:xfrm>
                <a:prstGeom prst="line">
                  <a:avLst/>
                </a:prstGeom>
                <a:ln w="19050" cap="flat" cmpd="sng">
                  <a:solidFill>
                    <a:schemeClr val="folHlink"/>
                  </a:solidFill>
                  <a:prstDash val="dash"/>
                  <a:round/>
                  <a:headEnd type="none" w="med" len="med"/>
                  <a:tailEnd type="triangle" w="med" len="med"/>
                </a:ln>
              </p:spPr>
            </p:sp>
            <p:sp>
              <p:nvSpPr>
                <p:cNvPr id="120904" name="直接连接符 232570"/>
                <p:cNvSpPr/>
                <p:nvPr/>
              </p:nvSpPr>
              <p:spPr>
                <a:xfrm flipV="1">
                  <a:off x="2360" y="3294"/>
                  <a:ext cx="190" cy="280"/>
                </a:xfrm>
                <a:prstGeom prst="line">
                  <a:avLst/>
                </a:prstGeom>
                <a:ln w="19050" cap="flat" cmpd="sng">
                  <a:solidFill>
                    <a:schemeClr val="folHlink"/>
                  </a:solidFill>
                  <a:prstDash val="dash"/>
                  <a:round/>
                  <a:headEnd type="none" w="med" len="med"/>
                  <a:tailEnd type="triangle" w="med" len="med"/>
                </a:ln>
              </p:spPr>
            </p:sp>
            <p:sp>
              <p:nvSpPr>
                <p:cNvPr id="120905" name="直接连接符 232571"/>
                <p:cNvSpPr/>
                <p:nvPr/>
              </p:nvSpPr>
              <p:spPr>
                <a:xfrm flipV="1">
                  <a:off x="2954" y="2858"/>
                  <a:ext cx="190" cy="280"/>
                </a:xfrm>
                <a:prstGeom prst="line">
                  <a:avLst/>
                </a:prstGeom>
                <a:ln w="19050" cap="flat" cmpd="sng">
                  <a:solidFill>
                    <a:schemeClr val="folHlink"/>
                  </a:solidFill>
                  <a:prstDash val="dash"/>
                  <a:round/>
                  <a:headEnd type="none" w="med" len="med"/>
                  <a:tailEnd type="triangle" w="med" len="med"/>
                </a:ln>
              </p:spPr>
            </p:sp>
            <p:sp>
              <p:nvSpPr>
                <p:cNvPr id="120906" name="直接连接符 232572"/>
                <p:cNvSpPr/>
                <p:nvPr/>
              </p:nvSpPr>
              <p:spPr>
                <a:xfrm flipV="1">
                  <a:off x="3476" y="3294"/>
                  <a:ext cx="190" cy="280"/>
                </a:xfrm>
                <a:prstGeom prst="line">
                  <a:avLst/>
                </a:prstGeom>
                <a:ln w="19050" cap="flat" cmpd="sng">
                  <a:solidFill>
                    <a:schemeClr val="folHlink"/>
                  </a:solidFill>
                  <a:prstDash val="dash"/>
                  <a:round/>
                  <a:headEnd type="none" w="med" len="med"/>
                  <a:tailEnd type="triangle" w="med" len="med"/>
                </a:ln>
              </p:spPr>
            </p:sp>
            <p:sp>
              <p:nvSpPr>
                <p:cNvPr id="120907" name="直接连接符 232573"/>
                <p:cNvSpPr/>
                <p:nvPr/>
              </p:nvSpPr>
              <p:spPr>
                <a:xfrm flipH="1" flipV="1">
                  <a:off x="3737" y="3294"/>
                  <a:ext cx="158" cy="265"/>
                </a:xfrm>
                <a:prstGeom prst="line">
                  <a:avLst/>
                </a:prstGeom>
                <a:ln w="19050" cap="flat" cmpd="sng">
                  <a:solidFill>
                    <a:schemeClr val="hlink"/>
                  </a:solidFill>
                  <a:prstDash val="dash"/>
                  <a:round/>
                  <a:headEnd type="none" w="med" len="med"/>
                  <a:tailEnd type="triangle" w="med" len="med"/>
                </a:ln>
              </p:spPr>
            </p:sp>
            <p:sp>
              <p:nvSpPr>
                <p:cNvPr id="120908" name="任意多边形 232574"/>
                <p:cNvSpPr/>
                <p:nvPr/>
              </p:nvSpPr>
              <p:spPr>
                <a:xfrm>
                  <a:off x="1529" y="2421"/>
                  <a:ext cx="1108" cy="1122"/>
                </a:xfrm>
                <a:custGeom>
                  <a:avLst/>
                  <a:gdLst/>
                  <a:ahLst/>
                  <a:cxnLst>
                    <a:cxn ang="0">
                      <a:pos x="0" y="449"/>
                    </a:cxn>
                    <a:cxn ang="0">
                      <a:pos x="152" y="355"/>
                    </a:cxn>
                    <a:cxn ang="0">
                      <a:pos x="171" y="224"/>
                    </a:cxn>
                    <a:cxn ang="0">
                      <a:pos x="399" y="187"/>
                    </a:cxn>
                    <a:cxn ang="0">
                      <a:pos x="437" y="0"/>
                    </a:cxn>
                  </a:cxnLst>
                  <a:pathLst>
                    <a:path w="2770" h="2805">
                      <a:moveTo>
                        <a:pt x="0" y="2805"/>
                      </a:moveTo>
                      <a:cubicBezTo>
                        <a:pt x="385" y="2629"/>
                        <a:pt x="771" y="2454"/>
                        <a:pt x="949" y="2220"/>
                      </a:cubicBezTo>
                      <a:cubicBezTo>
                        <a:pt x="1127" y="1986"/>
                        <a:pt x="811" y="1577"/>
                        <a:pt x="1068" y="1402"/>
                      </a:cubicBezTo>
                      <a:cubicBezTo>
                        <a:pt x="1325" y="1227"/>
                        <a:pt x="2216" y="1402"/>
                        <a:pt x="2493" y="1168"/>
                      </a:cubicBezTo>
                      <a:cubicBezTo>
                        <a:pt x="2770" y="935"/>
                        <a:pt x="2690" y="194"/>
                        <a:pt x="273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20909" name="任意多边形 232575"/>
                <p:cNvSpPr/>
                <p:nvPr/>
              </p:nvSpPr>
              <p:spPr>
                <a:xfrm>
                  <a:off x="2669" y="2858"/>
                  <a:ext cx="522" cy="701"/>
                </a:xfrm>
                <a:custGeom>
                  <a:avLst/>
                  <a:gdLst/>
                  <a:ahLst/>
                  <a:cxnLst>
                    <a:cxn ang="0">
                      <a:pos x="0" y="280"/>
                    </a:cxn>
                    <a:cxn ang="0">
                      <a:pos x="57" y="224"/>
                    </a:cxn>
                    <a:cxn ang="0">
                      <a:pos x="152" y="224"/>
                    </a:cxn>
                    <a:cxn ang="0">
                      <a:pos x="209" y="0"/>
                    </a:cxn>
                  </a:cxnLst>
                  <a:pathLst>
                    <a:path w="1304" h="1752">
                      <a:moveTo>
                        <a:pt x="0" y="1752"/>
                      </a:moveTo>
                      <a:cubicBezTo>
                        <a:pt x="98" y="1606"/>
                        <a:pt x="197" y="1460"/>
                        <a:pt x="355" y="1401"/>
                      </a:cubicBezTo>
                      <a:cubicBezTo>
                        <a:pt x="514" y="1343"/>
                        <a:pt x="790" y="1635"/>
                        <a:pt x="949" y="1401"/>
                      </a:cubicBezTo>
                      <a:cubicBezTo>
                        <a:pt x="1107" y="1168"/>
                        <a:pt x="1245" y="233"/>
                        <a:pt x="1304"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20910" name="矩形 232576"/>
                <p:cNvSpPr/>
                <p:nvPr/>
              </p:nvSpPr>
              <p:spPr>
                <a:xfrm>
                  <a:off x="1344" y="2195"/>
                  <a:ext cx="408" cy="227"/>
                </a:xfrm>
                <a:prstGeom prst="rect">
                  <a:avLst/>
                </a:prstGeom>
                <a:noFill/>
                <a:ln w="9525">
                  <a:noFill/>
                </a:ln>
              </p:spPr>
              <p:txBody>
                <a:bodyPr wrap="none" anchor="ctr" anchorCtr="0"/>
                <a:p>
                  <a:pPr>
                    <a:buFont typeface="Arial" panose="020B0604020202020204" pitchFamily="34" charset="0"/>
                  </a:pPr>
                  <a:r>
                    <a:rPr lang="en-US" altLang="zh-CN" sz="2000" dirty="0">
                      <a:solidFill>
                        <a:schemeClr val="hlink"/>
                      </a:solidFill>
                      <a:latin typeface="Times New Roman" panose="02020603050405020304" pitchFamily="18" charset="0"/>
                    </a:rPr>
                    <a:t>  T</a:t>
                  </a:r>
                  <a:endParaRPr lang="en-US" altLang="zh-CN" sz="2000" dirty="0">
                    <a:solidFill>
                      <a:schemeClr val="hlink"/>
                    </a:solidFill>
                    <a:latin typeface="Times New Roman" panose="02020603050405020304" pitchFamily="18" charset="0"/>
                  </a:endParaRPr>
                </a:p>
              </p:txBody>
            </p:sp>
            <p:sp>
              <p:nvSpPr>
                <p:cNvPr id="120911" name="直接连接符 232577"/>
                <p:cNvSpPr/>
                <p:nvPr/>
              </p:nvSpPr>
              <p:spPr>
                <a:xfrm>
                  <a:off x="1760" y="2275"/>
                  <a:ext cx="288" cy="0"/>
                </a:xfrm>
                <a:prstGeom prst="line">
                  <a:avLst/>
                </a:prstGeom>
                <a:ln w="19050" cap="flat" cmpd="sng">
                  <a:solidFill>
                    <a:schemeClr val="tx1"/>
                  </a:solidFill>
                  <a:prstDash val="solid"/>
                  <a:round/>
                  <a:headEnd type="none" w="med" len="med"/>
                  <a:tailEnd type="triangle" w="med" len="med"/>
                </a:ln>
              </p:spPr>
            </p:sp>
            <p:grpSp>
              <p:nvGrpSpPr>
                <p:cNvPr id="120912" name="组合 232578"/>
                <p:cNvGrpSpPr/>
                <p:nvPr/>
              </p:nvGrpSpPr>
              <p:grpSpPr>
                <a:xfrm>
                  <a:off x="2064" y="1763"/>
                  <a:ext cx="997" cy="227"/>
                  <a:chOff x="2064" y="1763"/>
                  <a:chExt cx="997" cy="227"/>
                </a:xfrm>
              </p:grpSpPr>
              <p:sp>
                <p:nvSpPr>
                  <p:cNvPr id="120913" name="矩形 232579"/>
                  <p:cNvSpPr/>
                  <p:nvPr/>
                </p:nvSpPr>
                <p:spPr>
                  <a:xfrm>
                    <a:off x="2064" y="1763"/>
                    <a:ext cx="997" cy="227"/>
                  </a:xfrm>
                  <a:prstGeom prst="rect">
                    <a:avLst/>
                  </a:prstGeom>
                  <a:no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r>
                      <a:rPr lang="zh-CN" altLang="en-US" sz="2000" dirty="0">
                        <a:latin typeface="Times New Roman" panose="02020603050405020304" pitchFamily="18" charset="0"/>
                      </a:rPr>
                      <a:t>   </a:t>
                    </a:r>
                    <a:r>
                      <a:rPr lang="en-US" altLang="zh-CN" sz="2000" dirty="0">
                        <a:latin typeface="Times New Roman" panose="02020603050405020304" pitchFamily="18" charset="0"/>
                      </a:rPr>
                      <a:t>0      1</a:t>
                    </a:r>
                    <a:endParaRPr lang="en-US" altLang="zh-CN" sz="2000" dirty="0">
                      <a:latin typeface="Times New Roman" panose="02020603050405020304" pitchFamily="18" charset="0"/>
                    </a:endParaRPr>
                  </a:p>
                </p:txBody>
              </p:sp>
              <p:sp>
                <p:nvSpPr>
                  <p:cNvPr id="120914" name="直接连接符 232580"/>
                  <p:cNvSpPr/>
                  <p:nvPr/>
                </p:nvSpPr>
                <p:spPr>
                  <a:xfrm>
                    <a:off x="2240" y="1763"/>
                    <a:ext cx="0" cy="227"/>
                  </a:xfrm>
                  <a:prstGeom prst="line">
                    <a:avLst/>
                  </a:prstGeom>
                  <a:ln w="9525" cap="flat" cmpd="sng">
                    <a:solidFill>
                      <a:schemeClr val="tx1"/>
                    </a:solidFill>
                    <a:prstDash val="solid"/>
                    <a:round/>
                    <a:headEnd type="none" w="med" len="med"/>
                    <a:tailEnd type="none" w="med" len="med"/>
                  </a:ln>
                </p:spPr>
              </p:sp>
              <p:sp>
                <p:nvSpPr>
                  <p:cNvPr id="120915" name="直接连接符 232581"/>
                  <p:cNvSpPr/>
                  <p:nvPr/>
                </p:nvSpPr>
                <p:spPr>
                  <a:xfrm>
                    <a:off x="2416" y="1763"/>
                    <a:ext cx="0" cy="227"/>
                  </a:xfrm>
                  <a:prstGeom prst="line">
                    <a:avLst/>
                  </a:prstGeom>
                  <a:ln w="9525" cap="flat" cmpd="sng">
                    <a:solidFill>
                      <a:schemeClr val="tx1"/>
                    </a:solidFill>
                    <a:prstDash val="solid"/>
                    <a:round/>
                    <a:headEnd type="none" w="med" len="med"/>
                    <a:tailEnd type="none" w="med" len="med"/>
                  </a:ln>
                </p:spPr>
              </p:sp>
              <p:sp>
                <p:nvSpPr>
                  <p:cNvPr id="120916" name="直接连接符 232582"/>
                  <p:cNvSpPr/>
                  <p:nvPr/>
                </p:nvSpPr>
                <p:spPr>
                  <a:xfrm>
                    <a:off x="2617" y="1763"/>
                    <a:ext cx="0" cy="227"/>
                  </a:xfrm>
                  <a:prstGeom prst="line">
                    <a:avLst/>
                  </a:prstGeom>
                  <a:ln w="9525" cap="flat" cmpd="sng">
                    <a:solidFill>
                      <a:schemeClr val="tx1"/>
                    </a:solidFill>
                    <a:prstDash val="solid"/>
                    <a:round/>
                    <a:headEnd type="none" w="med" len="med"/>
                    <a:tailEnd type="none" w="med" len="med"/>
                  </a:ln>
                </p:spPr>
              </p:sp>
              <p:sp>
                <p:nvSpPr>
                  <p:cNvPr id="120917" name="直接连接符 232583"/>
                  <p:cNvSpPr/>
                  <p:nvPr/>
                </p:nvSpPr>
                <p:spPr>
                  <a:xfrm>
                    <a:off x="2818" y="1763"/>
                    <a:ext cx="0" cy="227"/>
                  </a:xfrm>
                  <a:prstGeom prst="line">
                    <a:avLst/>
                  </a:prstGeom>
                  <a:ln w="9525" cap="flat" cmpd="sng">
                    <a:solidFill>
                      <a:schemeClr val="tx1"/>
                    </a:solidFill>
                    <a:prstDash val="solid"/>
                    <a:round/>
                    <a:headEnd type="none" w="med" len="med"/>
                    <a:tailEnd type="none" w="med" len="med"/>
                  </a:ln>
                </p:spPr>
              </p:sp>
            </p:grpSp>
            <p:sp>
              <p:nvSpPr>
                <p:cNvPr id="120918" name="矩形 232584"/>
                <p:cNvSpPr/>
                <p:nvPr/>
              </p:nvSpPr>
              <p:spPr>
                <a:xfrm>
                  <a:off x="2208" y="1392"/>
                  <a:ext cx="408" cy="227"/>
                </a:xfrm>
                <a:prstGeom prst="rect">
                  <a:avLst/>
                </a:prstGeom>
                <a:noFill/>
                <a:ln w="9525">
                  <a:noFill/>
                </a:ln>
              </p:spPr>
              <p:txBody>
                <a:bodyPr wrap="none" anchor="ctr" anchorCtr="0"/>
                <a:p>
                  <a:pPr>
                    <a:buFont typeface="Arial" panose="020B0604020202020204" pitchFamily="34" charset="0"/>
                  </a:pPr>
                  <a:r>
                    <a:rPr lang="en-US" altLang="zh-CN" sz="2000" dirty="0">
                      <a:latin typeface="Times New Roman" panose="02020603050405020304" pitchFamily="18" charset="0"/>
                    </a:rPr>
                    <a:t>Thrt</a:t>
                  </a:r>
                  <a:endParaRPr lang="en-US" altLang="zh-CN" sz="2000" dirty="0">
                    <a:latin typeface="Times New Roman" panose="02020603050405020304" pitchFamily="18" charset="0"/>
                  </a:endParaRPr>
                </a:p>
              </p:txBody>
            </p:sp>
            <p:sp>
              <p:nvSpPr>
                <p:cNvPr id="120919" name="直接连接符 232585"/>
                <p:cNvSpPr/>
                <p:nvPr/>
              </p:nvSpPr>
              <p:spPr>
                <a:xfrm>
                  <a:off x="2400" y="1595"/>
                  <a:ext cx="144" cy="144"/>
                </a:xfrm>
                <a:prstGeom prst="line">
                  <a:avLst/>
                </a:prstGeom>
                <a:ln w="19050" cap="flat" cmpd="sng">
                  <a:solidFill>
                    <a:schemeClr val="tx1"/>
                  </a:solidFill>
                  <a:prstDash val="solid"/>
                  <a:round/>
                  <a:headEnd type="none" w="med" len="med"/>
                  <a:tailEnd type="triangle" w="med" len="med"/>
                </a:ln>
              </p:spPr>
            </p:sp>
            <p:sp>
              <p:nvSpPr>
                <p:cNvPr id="120920" name="直接连接符 232586"/>
                <p:cNvSpPr/>
                <p:nvPr/>
              </p:nvSpPr>
              <p:spPr>
                <a:xfrm>
                  <a:off x="2136" y="1899"/>
                  <a:ext cx="363" cy="272"/>
                </a:xfrm>
                <a:prstGeom prst="line">
                  <a:avLst/>
                </a:prstGeom>
                <a:ln w="19050" cap="flat" cmpd="sng">
                  <a:solidFill>
                    <a:schemeClr val="hlink"/>
                  </a:solidFill>
                  <a:prstDash val="dash"/>
                  <a:round/>
                  <a:headEnd type="none" w="med" len="med"/>
                  <a:tailEnd type="triangle" w="med" len="med"/>
                </a:ln>
              </p:spPr>
            </p:sp>
            <p:sp>
              <p:nvSpPr>
                <p:cNvPr id="120921" name="任意多边形 232587"/>
                <p:cNvSpPr/>
                <p:nvPr/>
              </p:nvSpPr>
              <p:spPr>
                <a:xfrm>
                  <a:off x="2928" y="1915"/>
                  <a:ext cx="1640" cy="1536"/>
                </a:xfrm>
                <a:custGeom>
                  <a:avLst/>
                  <a:gdLst/>
                  <a:ahLst/>
                  <a:cxnLst>
                    <a:cxn ang="0">
                      <a:pos x="0" y="0"/>
                    </a:cxn>
                    <a:cxn ang="0">
                      <a:pos x="557" y="365"/>
                    </a:cxn>
                    <a:cxn ang="0">
                      <a:pos x="595" y="615"/>
                    </a:cxn>
                  </a:cxnLst>
                  <a:pathLst>
                    <a:path w="4100" h="3839">
                      <a:moveTo>
                        <a:pt x="0" y="0"/>
                      </a:moveTo>
                      <a:cubicBezTo>
                        <a:pt x="1429" y="820"/>
                        <a:pt x="2860" y="1639"/>
                        <a:pt x="3480" y="2279"/>
                      </a:cubicBezTo>
                      <a:cubicBezTo>
                        <a:pt x="4100" y="2919"/>
                        <a:pt x="3680" y="3579"/>
                        <a:pt x="3720" y="3839"/>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sp>
              <p:nvSpPr>
                <p:cNvPr id="120922" name="任意多边形 232588"/>
                <p:cNvSpPr/>
                <p:nvPr/>
              </p:nvSpPr>
              <p:spPr>
                <a:xfrm>
                  <a:off x="912" y="1907"/>
                  <a:ext cx="1152" cy="1200"/>
                </a:xfrm>
                <a:custGeom>
                  <a:avLst/>
                  <a:gdLst/>
                  <a:ahLst/>
                  <a:cxnLst>
                    <a:cxn ang="0">
                      <a:pos x="0" y="480"/>
                    </a:cxn>
                    <a:cxn ang="0">
                      <a:pos x="96" y="173"/>
                    </a:cxn>
                    <a:cxn ang="0">
                      <a:pos x="461" y="0"/>
                    </a:cxn>
                  </a:cxnLst>
                  <a:pathLst>
                    <a:path w="2879" h="2999">
                      <a:moveTo>
                        <a:pt x="0" y="3000"/>
                      </a:moveTo>
                      <a:cubicBezTo>
                        <a:pt x="60" y="2290"/>
                        <a:pt x="120" y="1580"/>
                        <a:pt x="600" y="1080"/>
                      </a:cubicBezTo>
                      <a:cubicBezTo>
                        <a:pt x="1080" y="579"/>
                        <a:pt x="2500" y="180"/>
                        <a:pt x="2880" y="0"/>
                      </a:cubicBezTo>
                    </a:path>
                  </a:pathLst>
                </a:custGeom>
                <a:noFill/>
                <a:ln w="19050" cap="flat" cmpd="sng">
                  <a:solidFill>
                    <a:schemeClr val="hlink"/>
                  </a:solidFill>
                  <a:prstDash val="dash"/>
                  <a:round/>
                  <a:headEnd type="none" w="med" len="med"/>
                  <a:tailEnd type="triangle" w="med" len="med"/>
                </a:ln>
              </p:spPr>
              <p:txBody>
                <a:bodyPr/>
                <a:p>
                  <a:endParaRPr lang="zh-CN" altLang="en-US"/>
                </a:p>
              </p:txBody>
            </p:sp>
            <p:sp>
              <p:nvSpPr>
                <p:cNvPr id="120923" name="任意多边形 232589"/>
                <p:cNvSpPr/>
                <p:nvPr/>
              </p:nvSpPr>
              <p:spPr>
                <a:xfrm>
                  <a:off x="3072" y="1915"/>
                  <a:ext cx="1768" cy="1632"/>
                </a:xfrm>
                <a:custGeom>
                  <a:avLst/>
                  <a:gdLst/>
                  <a:ahLst/>
                  <a:cxnLst>
                    <a:cxn ang="0">
                      <a:pos x="672" y="653"/>
                    </a:cxn>
                    <a:cxn ang="0">
                      <a:pos x="595" y="384"/>
                    </a:cxn>
                    <a:cxn ang="0">
                      <a:pos x="0" y="0"/>
                    </a:cxn>
                  </a:cxnLst>
                  <a:pathLst>
                    <a:path w="4419" h="4079">
                      <a:moveTo>
                        <a:pt x="4200" y="4079"/>
                      </a:moveTo>
                      <a:cubicBezTo>
                        <a:pt x="4310" y="3579"/>
                        <a:pt x="4419" y="3079"/>
                        <a:pt x="3720" y="2399"/>
                      </a:cubicBezTo>
                      <a:cubicBezTo>
                        <a:pt x="3020" y="1719"/>
                        <a:pt x="619" y="400"/>
                        <a:pt x="0" y="0"/>
                      </a:cubicBezTo>
                    </a:path>
                  </a:pathLst>
                </a:custGeom>
                <a:noFill/>
                <a:ln w="19050" cap="flat" cmpd="sng">
                  <a:solidFill>
                    <a:schemeClr val="folHlink"/>
                  </a:solidFill>
                  <a:prstDash val="dash"/>
                  <a:round/>
                  <a:headEnd type="none" w="med" len="med"/>
                  <a:tailEnd type="triangle" w="med" len="med"/>
                </a:ln>
              </p:spPr>
              <p:txBody>
                <a:bodyPr/>
                <a:p>
                  <a:endParaRPr lang="zh-CN" altLang="en-US"/>
                </a:p>
              </p:txBody>
            </p:sp>
          </p:grpSp>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idx="4294967295"/>
          </p:nvPr>
        </p:nvSpPr>
        <p:spPr/>
        <p:txBody>
          <a:bodyPr vert="horz" wrap="square" lIns="91440" tIns="45720" rIns="91440" bIns="45720" anchor="ctr" anchorCtr="0"/>
          <a:p>
            <a:pPr eaLnBrk="1" hangingPunct="1"/>
            <a:r>
              <a:rPr lang="zh-CN" altLang="en-US" dirty="0"/>
              <a:t>树的存储结构</a:t>
            </a:r>
            <a:endParaRPr lang="zh-CN" altLang="en-US" dirty="0"/>
          </a:p>
        </p:txBody>
      </p:sp>
      <p:sp>
        <p:nvSpPr>
          <p:cNvPr id="58371" name="Rectangle 3"/>
          <p:cNvSpPr>
            <a:spLocks noGrp="1"/>
          </p:cNvSpPr>
          <p:nvPr>
            <p:ph type="body" idx="4294967295"/>
          </p:nvPr>
        </p:nvSpPr>
        <p:spPr>
          <a:xfrm>
            <a:off x="809625" y="1371600"/>
            <a:ext cx="7958138" cy="4343400"/>
          </a:xfrm>
        </p:spPr>
        <p:txBody>
          <a:bodyPr vert="horz" wrap="square" lIns="91440" tIns="45720" rIns="91440" bIns="45720" anchor="t" anchorCtr="0"/>
          <a:p>
            <a:pPr eaLnBrk="1" hangingPunct="1"/>
            <a:r>
              <a:rPr lang="zh-CN" altLang="en-US" sz="3400" dirty="0"/>
              <a:t>考虑存储结构时，主要考虑逻辑结构：</a:t>
            </a:r>
            <a:endParaRPr lang="zh-CN" altLang="en-US" sz="3400" dirty="0"/>
          </a:p>
          <a:p>
            <a:pPr lvl="1" indent="-436245" eaLnBrk="1" hangingPunct="1"/>
            <a:r>
              <a:rPr lang="zh-CN" altLang="en-US" sz="3000" dirty="0"/>
              <a:t>数据元素</a:t>
            </a:r>
            <a:endParaRPr lang="zh-CN" altLang="en-US" sz="3000" dirty="0"/>
          </a:p>
          <a:p>
            <a:pPr lvl="1" indent="-436245" eaLnBrk="1" hangingPunct="1"/>
            <a:r>
              <a:rPr lang="zh-CN" altLang="en-US" sz="3000" dirty="0"/>
              <a:t>数据元素之间的关系</a:t>
            </a:r>
            <a:endParaRPr lang="zh-CN" altLang="en-US" sz="3000" dirty="0"/>
          </a:p>
          <a:p>
            <a:pPr eaLnBrk="1" hangingPunct="1"/>
            <a:r>
              <a:rPr lang="zh-CN" altLang="en-US" sz="3400" b="1" dirty="0">
                <a:solidFill>
                  <a:schemeClr val="folHlink"/>
                </a:solidFill>
                <a:ea typeface="幼圆" panose="02010509060101010101" pitchFamily="49" charset="-122"/>
              </a:rPr>
              <a:t>树的存储结构</a:t>
            </a:r>
            <a:r>
              <a:rPr lang="zh-CN" altLang="en-US" sz="3400" dirty="0"/>
              <a:t>：</a:t>
            </a:r>
            <a:endParaRPr lang="zh-CN" altLang="en-US" sz="3400" dirty="0"/>
          </a:p>
          <a:p>
            <a:pPr lvl="1" indent="-436245" eaLnBrk="1" hangingPunct="1"/>
            <a:r>
              <a:rPr lang="zh-CN" altLang="en-US" sz="3000" dirty="0"/>
              <a:t>顺序存储结构</a:t>
            </a:r>
            <a:endParaRPr lang="zh-CN" altLang="en-US" sz="3000" dirty="0"/>
          </a:p>
          <a:p>
            <a:pPr lvl="1" indent="-436245" eaLnBrk="1" hangingPunct="1"/>
            <a:r>
              <a:rPr lang="zh-CN" altLang="en-US" sz="3000" dirty="0"/>
              <a:t>链式存储结构</a:t>
            </a:r>
            <a:endParaRPr lang="zh-CN" altLang="en-US" sz="3000" dirty="0"/>
          </a:p>
          <a:p>
            <a:pPr eaLnBrk="1" hangingPunct="1"/>
            <a:endParaRPr lang="zh-CN" altLang="en-US" sz="3400" dirty="0"/>
          </a:p>
          <a:p>
            <a:pPr lvl="1" indent="-436245" eaLnBrk="1" hangingPunct="1"/>
            <a:endParaRPr lang="en-US" altLang="zh-CN" sz="3000" dirty="0"/>
          </a:p>
        </p:txBody>
      </p:sp>
      <p:grpSp>
        <p:nvGrpSpPr>
          <p:cNvPr id="121859" name="Group 58"/>
          <p:cNvGrpSpPr/>
          <p:nvPr/>
        </p:nvGrpSpPr>
        <p:grpSpPr>
          <a:xfrm>
            <a:off x="5580063" y="2708275"/>
            <a:ext cx="2711450" cy="2286000"/>
            <a:chOff x="788" y="912"/>
            <a:chExt cx="1708" cy="1440"/>
          </a:xfrm>
        </p:grpSpPr>
        <p:sp>
          <p:nvSpPr>
            <p:cNvPr id="121860" name="Oval 9"/>
            <p:cNvSpPr/>
            <p:nvPr/>
          </p:nvSpPr>
          <p:spPr>
            <a:xfrm>
              <a:off x="1108" y="2041"/>
              <a:ext cx="268"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1" name="Oval 12"/>
            <p:cNvSpPr/>
            <p:nvPr/>
          </p:nvSpPr>
          <p:spPr>
            <a:xfrm>
              <a:off x="1429" y="2041"/>
              <a:ext cx="267"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2" name="Oval 15"/>
            <p:cNvSpPr/>
            <p:nvPr/>
          </p:nvSpPr>
          <p:spPr>
            <a:xfrm>
              <a:off x="1749"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3" name="Oval 19"/>
            <p:cNvSpPr/>
            <p:nvPr/>
          </p:nvSpPr>
          <p:spPr>
            <a:xfrm>
              <a:off x="2230" y="2055"/>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4" name="Oval 22"/>
            <p:cNvSpPr/>
            <p:nvPr/>
          </p:nvSpPr>
          <p:spPr>
            <a:xfrm>
              <a:off x="1509" y="914"/>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5" name="Oval 25"/>
            <p:cNvSpPr/>
            <p:nvPr/>
          </p:nvSpPr>
          <p:spPr>
            <a:xfrm>
              <a:off x="1108" y="1470"/>
              <a:ext cx="268"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6" name="Oval 28"/>
            <p:cNvSpPr/>
            <p:nvPr/>
          </p:nvSpPr>
          <p:spPr>
            <a:xfrm>
              <a:off x="1522" y="1470"/>
              <a:ext cx="267"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7" name="Oval 33"/>
            <p:cNvSpPr/>
            <p:nvPr/>
          </p:nvSpPr>
          <p:spPr>
            <a:xfrm>
              <a:off x="788"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8" name="Oval 36"/>
            <p:cNvSpPr/>
            <p:nvPr/>
          </p:nvSpPr>
          <p:spPr>
            <a:xfrm>
              <a:off x="1936" y="1457"/>
              <a:ext cx="266" cy="25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1869" name="Freeform 6"/>
            <p:cNvSpPr/>
            <p:nvPr/>
          </p:nvSpPr>
          <p:spPr>
            <a:xfrm>
              <a:off x="2136" y="1702"/>
              <a:ext cx="213" cy="351"/>
            </a:xfrm>
            <a:custGeom>
              <a:avLst/>
              <a:gdLst/>
              <a:ahLst/>
              <a:cxnLst>
                <a:cxn ang="0">
                  <a:pos x="0" y="0"/>
                </a:cxn>
                <a:cxn ang="0">
                  <a:pos x="189" y="321"/>
                </a:cxn>
              </a:cxnLst>
              <a:pathLst>
                <a:path w="240" h="384">
                  <a:moveTo>
                    <a:pt x="0" y="0"/>
                  </a:moveTo>
                  <a:lnTo>
                    <a:pt x="240" y="38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70" name="Text Box 8"/>
            <p:cNvSpPr txBox="1"/>
            <p:nvPr/>
          </p:nvSpPr>
          <p:spPr>
            <a:xfrm>
              <a:off x="1135" y="2039"/>
              <a:ext cx="224"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21871" name="Text Box 11"/>
            <p:cNvSpPr txBox="1"/>
            <p:nvPr/>
          </p:nvSpPr>
          <p:spPr>
            <a:xfrm>
              <a:off x="1456" y="2039"/>
              <a:ext cx="223"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121872" name="Text Box 14"/>
            <p:cNvSpPr txBox="1"/>
            <p:nvPr/>
          </p:nvSpPr>
          <p:spPr>
            <a:xfrm>
              <a:off x="1776"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H</a:t>
              </a:r>
              <a:endParaRPr lang="en-US" altLang="zh-CN" b="1" dirty="0">
                <a:latin typeface="Times New Roman" panose="02020603050405020304" pitchFamily="18" charset="0"/>
              </a:endParaRPr>
            </a:p>
          </p:txBody>
        </p:sp>
        <p:sp>
          <p:nvSpPr>
            <p:cNvPr id="121873" name="Freeform 16"/>
            <p:cNvSpPr/>
            <p:nvPr/>
          </p:nvSpPr>
          <p:spPr>
            <a:xfrm>
              <a:off x="1869" y="1712"/>
              <a:ext cx="146" cy="341"/>
            </a:xfrm>
            <a:custGeom>
              <a:avLst/>
              <a:gdLst/>
              <a:ahLst/>
              <a:cxnLst>
                <a:cxn ang="0">
                  <a:pos x="129" y="0"/>
                </a:cxn>
                <a:cxn ang="0">
                  <a:pos x="0" y="313"/>
                </a:cxn>
              </a:cxnLst>
              <a:pathLst>
                <a:path w="165" h="372">
                  <a:moveTo>
                    <a:pt x="165" y="0"/>
                  </a:moveTo>
                  <a:lnTo>
                    <a:pt x="0" y="37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74" name="Text Box 18"/>
            <p:cNvSpPr txBox="1"/>
            <p:nvPr/>
          </p:nvSpPr>
          <p:spPr>
            <a:xfrm>
              <a:off x="2257" y="2053"/>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I</a:t>
              </a:r>
              <a:endParaRPr lang="en-US" altLang="zh-CN" b="1" dirty="0">
                <a:latin typeface="Times New Roman" panose="02020603050405020304" pitchFamily="18" charset="0"/>
              </a:endParaRPr>
            </a:p>
          </p:txBody>
        </p:sp>
        <p:sp>
          <p:nvSpPr>
            <p:cNvPr id="121875" name="Text Box 21"/>
            <p:cNvSpPr txBox="1"/>
            <p:nvPr/>
          </p:nvSpPr>
          <p:spPr>
            <a:xfrm>
              <a:off x="1536" y="912"/>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21876" name="Text Box 24"/>
            <p:cNvSpPr txBox="1"/>
            <p:nvPr/>
          </p:nvSpPr>
          <p:spPr>
            <a:xfrm>
              <a:off x="1135" y="1468"/>
              <a:ext cx="224"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21877" name="Text Box 27"/>
            <p:cNvSpPr txBox="1"/>
            <p:nvPr/>
          </p:nvSpPr>
          <p:spPr>
            <a:xfrm>
              <a:off x="1549" y="1468"/>
              <a:ext cx="223"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21878" name="Freeform 29"/>
            <p:cNvSpPr/>
            <p:nvPr/>
          </p:nvSpPr>
          <p:spPr>
            <a:xfrm>
              <a:off x="1722" y="1151"/>
              <a:ext cx="307" cy="315"/>
            </a:xfrm>
            <a:custGeom>
              <a:avLst/>
              <a:gdLst/>
              <a:ahLst/>
              <a:cxnLst>
                <a:cxn ang="0">
                  <a:pos x="0" y="0"/>
                </a:cxn>
                <a:cxn ang="0">
                  <a:pos x="273" y="288"/>
                </a:cxn>
              </a:cxnLst>
              <a:pathLst>
                <a:path w="345" h="345">
                  <a:moveTo>
                    <a:pt x="0" y="0"/>
                  </a:moveTo>
                  <a:lnTo>
                    <a:pt x="345" y="34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79" name="Freeform 30"/>
            <p:cNvSpPr/>
            <p:nvPr/>
          </p:nvSpPr>
          <p:spPr>
            <a:xfrm>
              <a:off x="1295" y="1159"/>
              <a:ext cx="281" cy="321"/>
            </a:xfrm>
            <a:custGeom>
              <a:avLst/>
              <a:gdLst/>
              <a:ahLst/>
              <a:cxnLst>
                <a:cxn ang="0">
                  <a:pos x="251" y="0"/>
                </a:cxn>
                <a:cxn ang="0">
                  <a:pos x="0" y="294"/>
                </a:cxn>
              </a:cxnLst>
              <a:pathLst>
                <a:path w="315" h="351">
                  <a:moveTo>
                    <a:pt x="315" y="0"/>
                  </a:moveTo>
                  <a:lnTo>
                    <a:pt x="0" y="35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80" name="Text Box 32"/>
            <p:cNvSpPr txBox="1"/>
            <p:nvPr/>
          </p:nvSpPr>
          <p:spPr>
            <a:xfrm>
              <a:off x="815"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21881" name="Text Box 35"/>
            <p:cNvSpPr txBox="1"/>
            <p:nvPr/>
          </p:nvSpPr>
          <p:spPr>
            <a:xfrm>
              <a:off x="1963" y="1455"/>
              <a:ext cx="222" cy="2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21882" name="Freeform 37"/>
            <p:cNvSpPr/>
            <p:nvPr/>
          </p:nvSpPr>
          <p:spPr>
            <a:xfrm>
              <a:off x="1295" y="1724"/>
              <a:ext cx="188" cy="331"/>
            </a:xfrm>
            <a:custGeom>
              <a:avLst/>
              <a:gdLst/>
              <a:ahLst/>
              <a:cxnLst>
                <a:cxn ang="0">
                  <a:pos x="0" y="0"/>
                </a:cxn>
                <a:cxn ang="0">
                  <a:pos x="168" y="302"/>
                </a:cxn>
              </a:cxnLst>
              <a:pathLst>
                <a:path w="210" h="363">
                  <a:moveTo>
                    <a:pt x="0" y="0"/>
                  </a:moveTo>
                  <a:lnTo>
                    <a:pt x="210" y="363"/>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83" name="Freeform 38"/>
            <p:cNvSpPr/>
            <p:nvPr/>
          </p:nvSpPr>
          <p:spPr>
            <a:xfrm>
              <a:off x="935" y="1707"/>
              <a:ext cx="226" cy="343"/>
            </a:xfrm>
            <a:custGeom>
              <a:avLst/>
              <a:gdLst/>
              <a:ahLst/>
              <a:cxnLst>
                <a:cxn ang="0">
                  <a:pos x="200" y="0"/>
                </a:cxn>
                <a:cxn ang="0">
                  <a:pos x="0" y="314"/>
                </a:cxn>
              </a:cxnLst>
              <a:pathLst>
                <a:path w="255" h="375">
                  <a:moveTo>
                    <a:pt x="255" y="0"/>
                  </a:moveTo>
                  <a:lnTo>
                    <a:pt x="0"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1884" name="Line 39"/>
            <p:cNvSpPr/>
            <p:nvPr/>
          </p:nvSpPr>
          <p:spPr>
            <a:xfrm>
              <a:off x="1656" y="1197"/>
              <a:ext cx="1" cy="285"/>
            </a:xfrm>
            <a:prstGeom prst="line">
              <a:avLst/>
            </a:prstGeom>
            <a:ln w="9525" cap="flat" cmpd="sng">
              <a:solidFill>
                <a:srgbClr val="000000"/>
              </a:solidFill>
              <a:prstDash val="solid"/>
              <a:round/>
              <a:headEnd type="none" w="med" len="med"/>
              <a:tailEnd type="none" w="med" len="med"/>
            </a:ln>
          </p:spPr>
        </p:sp>
        <p:sp>
          <p:nvSpPr>
            <p:cNvPr id="121885" name="Freeform 40"/>
            <p:cNvSpPr/>
            <p:nvPr/>
          </p:nvSpPr>
          <p:spPr>
            <a:xfrm>
              <a:off x="1229" y="1734"/>
              <a:ext cx="1" cy="330"/>
            </a:xfrm>
            <a:custGeom>
              <a:avLst/>
              <a:gdLst/>
              <a:ahLst/>
              <a:cxnLst>
                <a:cxn ang="0">
                  <a:pos x="0" y="0"/>
                </a:cxn>
                <a:cxn ang="0">
                  <a:pos x="0" y="303"/>
                </a:cxn>
              </a:cxnLst>
              <a:pathLst>
                <a:path w="1" h="360">
                  <a:moveTo>
                    <a:pt x="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charRg st="0" end="18"/>
                                            </p:txEl>
                                          </p:spTgt>
                                        </p:tgtEl>
                                        <p:attrNameLst>
                                          <p:attrName>style.visibility</p:attrName>
                                        </p:attrNameLst>
                                      </p:cBhvr>
                                      <p:to>
                                        <p:strVal val="visible"/>
                                      </p:to>
                                    </p:set>
                                    <p:animEffect transition="in" filter="box(out)">
                                      <p:cBhvr>
                                        <p:cTn id="7" dur="500"/>
                                        <p:tgtEl>
                                          <p:spTgt spid="58371">
                                            <p:txEl>
                                              <p:charRg st="0" end="18"/>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58371">
                                            <p:txEl>
                                              <p:charRg st="18" end="23"/>
                                            </p:txEl>
                                          </p:spTgt>
                                        </p:tgtEl>
                                        <p:attrNameLst>
                                          <p:attrName>style.visibility</p:attrName>
                                        </p:attrNameLst>
                                      </p:cBhvr>
                                      <p:to>
                                        <p:strVal val="visible"/>
                                      </p:to>
                                    </p:set>
                                    <p:animEffect transition="in" filter="box(out)">
                                      <p:cBhvr>
                                        <p:cTn id="10" dur="500"/>
                                        <p:tgtEl>
                                          <p:spTgt spid="58371">
                                            <p:txEl>
                                              <p:charRg st="18" end="23"/>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1"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58371">
                                            <p:txEl>
                                              <p:charRg st="23" end="33"/>
                                            </p:txEl>
                                          </p:spTgt>
                                        </p:tgtEl>
                                        <p:attrNameLst>
                                          <p:attrName>style.visibility</p:attrName>
                                        </p:attrNameLst>
                                      </p:cBhvr>
                                      <p:to>
                                        <p:strVal val="visible"/>
                                      </p:to>
                                    </p:set>
                                    <p:animEffect transition="in" filter="box(out)">
                                      <p:cBhvr>
                                        <p:cTn id="13" dur="500"/>
                                        <p:tgtEl>
                                          <p:spTgt spid="58371">
                                            <p:txEl>
                                              <p:charRg st="23" end="33"/>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8371">
                                            <p:txEl>
                                              <p:charRg st="33" end="41"/>
                                            </p:txEl>
                                          </p:spTgt>
                                        </p:tgtEl>
                                        <p:attrNameLst>
                                          <p:attrName>style.visibility</p:attrName>
                                        </p:attrNameLst>
                                      </p:cBhvr>
                                      <p:to>
                                        <p:strVal val="visible"/>
                                      </p:to>
                                    </p:set>
                                    <p:animEffect transition="in" filter="box(out)">
                                      <p:cBhvr>
                                        <p:cTn id="18" dur="500"/>
                                        <p:tgtEl>
                                          <p:spTgt spid="58371">
                                            <p:txEl>
                                              <p:charRg st="33" end="4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58371">
                                            <p:txEl>
                                              <p:charRg st="41" end="48"/>
                                            </p:txEl>
                                          </p:spTgt>
                                        </p:tgtEl>
                                        <p:attrNameLst>
                                          <p:attrName>style.visibility</p:attrName>
                                        </p:attrNameLst>
                                      </p:cBhvr>
                                      <p:to>
                                        <p:strVal val="visible"/>
                                      </p:to>
                                    </p:set>
                                    <p:animEffect transition="in" filter="box(out)">
                                      <p:cBhvr>
                                        <p:cTn id="21" dur="500"/>
                                        <p:tgtEl>
                                          <p:spTgt spid="58371">
                                            <p:txEl>
                                              <p:charRg st="41" end="48"/>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58371">
                                            <p:txEl>
                                              <p:charRg st="48" end="55"/>
                                            </p:txEl>
                                          </p:spTgt>
                                        </p:tgtEl>
                                        <p:attrNameLst>
                                          <p:attrName>style.visibility</p:attrName>
                                        </p:attrNameLst>
                                      </p:cBhvr>
                                      <p:to>
                                        <p:strVal val="visible"/>
                                      </p:to>
                                    </p:set>
                                    <p:animEffect transition="in" filter="box(out)">
                                      <p:cBhvr>
                                        <p:cTn id="24" dur="500"/>
                                        <p:tgtEl>
                                          <p:spTgt spid="58371">
                                            <p:txEl>
                                              <p:charRg st="48" end="5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2" name="Rectangle 8"/>
          <p:cNvSpPr>
            <a:spLocks noGrp="1" noChangeArrowheads="1"/>
          </p:cNvSpPr>
          <p:nvPr>
            <p:ph type="body" idx="4294967295"/>
          </p:nvPr>
        </p:nvSpPr>
        <p:spPr>
          <a:xfrm>
            <a:off x="665163" y="1422400"/>
            <a:ext cx="7958138" cy="2125663"/>
          </a:xfrm>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结点</a:t>
            </a:r>
            <a:r>
              <a:rPr kumimoji="0" lang="zh-CN" altLang="en-US" sz="2600" b="1" i="0" u="none" strike="noStrike" kern="1200" cap="none" spc="0" normalizeH="0" baseline="0" noProof="0" dirty="0" smtClean="0">
                <a:ln>
                  <a:noFill/>
                </a:ln>
                <a:solidFill>
                  <a:schemeClr val="tx1"/>
                </a:solidFill>
                <a:effectLst/>
                <a:uLnTx/>
                <a:uFillTx/>
                <a:latin typeface="+mn-lt"/>
                <a:ea typeface="幼圆" panose="02010509060101010101" pitchFamily="49" charset="-122"/>
                <a:cs typeface="+mn-cs"/>
              </a:rPr>
              <a:t>：</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一个数据元素，</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ea"/>
                <a:sym typeface="+mn-lt"/>
              </a:rPr>
              <a:t>根结点</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ea"/>
                <a:sym typeface="+mn-lt"/>
              </a:rPr>
              <a:t>(</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ea"/>
                <a:sym typeface="+mn-lt"/>
              </a:rPr>
              <a:t>没有前驱</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ea"/>
                <a:sym typeface="+mn-lt"/>
              </a:rPr>
              <a:t>)</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结点的度</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：结点拥有的子树的数目。</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rgbClr val="FF0000"/>
                </a:solidFill>
                <a:effectLst/>
                <a:uLnTx/>
                <a:uFillTx/>
                <a:latin typeface="+mn-lt"/>
                <a:ea typeface="幼圆" panose="02010509060101010101" pitchFamily="49" charset="-122"/>
                <a:cs typeface="+mn-cs"/>
              </a:rPr>
              <a:t>树的度</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：树内各结点的度的最大值；</a:t>
            </a:r>
            <a:endPar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叶子</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（终端结点）：度为</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的结点；</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5602" name="Rectangle 9"/>
          <p:cNvSpPr>
            <a:spLocks noGrp="1"/>
          </p:cNvSpPr>
          <p:nvPr>
            <p:ph type="title" idx="4294967295"/>
          </p:nvPr>
        </p:nvSpPr>
        <p:spPr/>
        <p:txBody>
          <a:bodyPr vert="horz" wrap="square" lIns="91440" tIns="45720" rIns="91440" bIns="45720" anchor="ctr" anchorCtr="0"/>
          <a:p>
            <a:pPr eaLnBrk="1" hangingPunct="1"/>
            <a:r>
              <a:rPr lang="zh-CN" altLang="en-US" dirty="0"/>
              <a:t>树的概念</a:t>
            </a:r>
            <a:endParaRPr lang="zh-CN" altLang="en-US" dirty="0"/>
          </a:p>
        </p:txBody>
      </p:sp>
      <p:graphicFrame>
        <p:nvGraphicFramePr>
          <p:cNvPr id="4" name="Object 4"/>
          <p:cNvGraphicFramePr/>
          <p:nvPr/>
        </p:nvGraphicFramePr>
        <p:xfrm>
          <a:off x="2051050" y="3573463"/>
          <a:ext cx="5184775" cy="2735262"/>
        </p:xfrm>
        <a:graphic>
          <a:graphicData uri="http://schemas.openxmlformats.org/presentationml/2006/ole">
            <mc:AlternateContent xmlns:mc="http://schemas.openxmlformats.org/markup-compatibility/2006">
              <mc:Choice xmlns:v="urn:schemas-microsoft-com:vml" Requires="v">
                <p:oleObj spid="_x0000_s3083" name="" r:id="rId1" imgW="6875780" imgH="3817620" progId="Visio.Drawing.5">
                  <p:embed/>
                </p:oleObj>
              </mc:Choice>
              <mc:Fallback>
                <p:oleObj name="" r:id="rId1" imgW="6875780" imgH="3817620" progId="Visio.Drawing.5">
                  <p:embed/>
                  <p:pic>
                    <p:nvPicPr>
                      <p:cNvPr id="0" name="图片 3082"/>
                      <p:cNvPicPr/>
                      <p:nvPr/>
                    </p:nvPicPr>
                    <p:blipFill>
                      <a:blip r:embed="rId2"/>
                      <a:stretch>
                        <a:fillRect/>
                      </a:stretch>
                    </p:blipFill>
                    <p:spPr>
                      <a:xfrm>
                        <a:off x="2051050" y="3573463"/>
                        <a:ext cx="5184775" cy="273526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92">
                                            <p:txEl>
                                              <p:charRg st="0" end="20"/>
                                            </p:txEl>
                                          </p:spTgt>
                                        </p:tgtEl>
                                        <p:attrNameLst>
                                          <p:attrName>style.visibility</p:attrName>
                                        </p:attrNameLst>
                                      </p:cBhvr>
                                      <p:to>
                                        <p:strVal val="visible"/>
                                      </p:to>
                                    </p:set>
                                    <p:anim calcmode="lin" valueType="num">
                                      <p:cBhvr additive="base">
                                        <p:cTn id="7" dur="500" fill="hold"/>
                                        <p:tgtEl>
                                          <p:spTgt spid="16392">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9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2">
                                            <p:txEl>
                                              <p:charRg st="20" end="37"/>
                                            </p:txEl>
                                          </p:spTgt>
                                        </p:tgtEl>
                                        <p:attrNameLst>
                                          <p:attrName>style.visibility</p:attrName>
                                        </p:attrNameLst>
                                      </p:cBhvr>
                                      <p:to>
                                        <p:strVal val="visible"/>
                                      </p:to>
                                    </p:set>
                                    <p:anim calcmode="lin" valueType="num">
                                      <p:cBhvr additive="base">
                                        <p:cTn id="13" dur="500" fill="hold"/>
                                        <p:tgtEl>
                                          <p:spTgt spid="16392">
                                            <p:txEl>
                                              <p:charRg st="20"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92">
                                            <p:txEl>
                                              <p:charRg st="20"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92">
                                            <p:txEl>
                                              <p:charRg st="37" end="54"/>
                                            </p:txEl>
                                          </p:spTgt>
                                        </p:tgtEl>
                                        <p:attrNameLst>
                                          <p:attrName>style.visibility</p:attrName>
                                        </p:attrNameLst>
                                      </p:cBhvr>
                                      <p:to>
                                        <p:strVal val="visible"/>
                                      </p:to>
                                    </p:set>
                                    <p:anim calcmode="lin" valueType="num">
                                      <p:cBhvr additive="base">
                                        <p:cTn id="19" dur="500" fill="hold"/>
                                        <p:tgtEl>
                                          <p:spTgt spid="16392">
                                            <p:txEl>
                                              <p:charRg st="37" end="5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92">
                                            <p:txEl>
                                              <p:charRg st="37" end="5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92">
                                            <p:txEl>
                                              <p:charRg st="54" end="71"/>
                                            </p:txEl>
                                          </p:spTgt>
                                        </p:tgtEl>
                                        <p:attrNameLst>
                                          <p:attrName>style.visibility</p:attrName>
                                        </p:attrNameLst>
                                      </p:cBhvr>
                                      <p:to>
                                        <p:strVal val="visible"/>
                                      </p:to>
                                    </p:set>
                                    <p:anim calcmode="lin" valueType="num">
                                      <p:cBhvr additive="base">
                                        <p:cTn id="25" dur="500" fill="hold"/>
                                        <p:tgtEl>
                                          <p:spTgt spid="16392">
                                            <p:txEl>
                                              <p:charRg st="54" end="7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92">
                                            <p:txEl>
                                              <p:charRg st="54" end="7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idx="4294967295"/>
          </p:nvPr>
        </p:nvSpPr>
        <p:spPr/>
        <p:txBody>
          <a:bodyPr vert="horz" wrap="square" lIns="91440" tIns="45720" rIns="91440" bIns="45720" anchor="ctr" anchorCtr="0"/>
          <a:p>
            <a:pPr eaLnBrk="1" hangingPunct="1"/>
            <a:r>
              <a:rPr lang="zh-CN" altLang="en-US" dirty="0"/>
              <a:t>树的存储结构</a:t>
            </a:r>
            <a:endParaRPr lang="zh-CN" altLang="en-US" dirty="0"/>
          </a:p>
        </p:txBody>
      </p:sp>
      <p:grpSp>
        <p:nvGrpSpPr>
          <p:cNvPr id="123906" name="Group 16"/>
          <p:cNvGrpSpPr/>
          <p:nvPr/>
        </p:nvGrpSpPr>
        <p:grpSpPr>
          <a:xfrm>
            <a:off x="1116013" y="1412875"/>
            <a:ext cx="2667000" cy="2057400"/>
            <a:chOff x="888" y="1344"/>
            <a:chExt cx="1368" cy="936"/>
          </a:xfrm>
        </p:grpSpPr>
        <p:sp>
          <p:nvSpPr>
            <p:cNvPr id="123907" name="Oval 4"/>
            <p:cNvSpPr/>
            <p:nvPr/>
          </p:nvSpPr>
          <p:spPr>
            <a:xfrm>
              <a:off x="1392" y="1344"/>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23908" name="Oval 5"/>
            <p:cNvSpPr/>
            <p:nvPr/>
          </p:nvSpPr>
          <p:spPr>
            <a:xfrm>
              <a:off x="888" y="1719"/>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23909" name="Oval 6"/>
            <p:cNvSpPr/>
            <p:nvPr/>
          </p:nvSpPr>
          <p:spPr>
            <a:xfrm>
              <a:off x="1248" y="2093"/>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23910" name="Oval 7"/>
            <p:cNvSpPr/>
            <p:nvPr/>
          </p:nvSpPr>
          <p:spPr>
            <a:xfrm>
              <a:off x="1464" y="1719"/>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23911" name="Oval 8"/>
            <p:cNvSpPr/>
            <p:nvPr/>
          </p:nvSpPr>
          <p:spPr>
            <a:xfrm>
              <a:off x="2040" y="1656"/>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sp>
          <p:nvSpPr>
            <p:cNvPr id="123912" name="Oval 9"/>
            <p:cNvSpPr/>
            <p:nvPr/>
          </p:nvSpPr>
          <p:spPr>
            <a:xfrm>
              <a:off x="1752" y="2093"/>
              <a:ext cx="216" cy="187"/>
            </a:xfrm>
            <a:prstGeom prst="ellipse">
              <a:avLst/>
            </a:prstGeom>
            <a:solidFill>
              <a:schemeClr val="accent1"/>
            </a:solidFill>
            <a:ln w="9525" cap="flat" cmpd="sng">
              <a:solidFill>
                <a:srgbClr val="000000"/>
              </a:solidFill>
              <a:prstDash val="solid"/>
              <a:round/>
              <a:headEnd type="none" w="med" len="med"/>
              <a:tailEnd type="none" w="med" len="med"/>
            </a:ln>
          </p:spPr>
          <p:txBody>
            <a:bodyPr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23913" name="Line 10"/>
            <p:cNvSpPr/>
            <p:nvPr/>
          </p:nvSpPr>
          <p:spPr>
            <a:xfrm flipV="1">
              <a:off x="1032" y="1469"/>
              <a:ext cx="360" cy="250"/>
            </a:xfrm>
            <a:prstGeom prst="line">
              <a:avLst/>
            </a:prstGeom>
            <a:ln w="9525" cap="flat" cmpd="sng">
              <a:solidFill>
                <a:srgbClr val="000000"/>
              </a:solidFill>
              <a:prstDash val="solid"/>
              <a:round/>
              <a:headEnd type="none" w="med" len="med"/>
              <a:tailEnd type="none" w="med" len="med"/>
            </a:ln>
          </p:spPr>
        </p:sp>
        <p:sp>
          <p:nvSpPr>
            <p:cNvPr id="123914" name="Line 11"/>
            <p:cNvSpPr/>
            <p:nvPr/>
          </p:nvSpPr>
          <p:spPr>
            <a:xfrm flipV="1">
              <a:off x="1536" y="1531"/>
              <a:ext cx="0" cy="188"/>
            </a:xfrm>
            <a:prstGeom prst="line">
              <a:avLst/>
            </a:prstGeom>
            <a:ln w="9525" cap="flat" cmpd="sng">
              <a:solidFill>
                <a:srgbClr val="000000"/>
              </a:solidFill>
              <a:prstDash val="solid"/>
              <a:round/>
              <a:headEnd type="none" w="med" len="med"/>
              <a:tailEnd type="none" w="med" len="med"/>
            </a:ln>
          </p:spPr>
        </p:sp>
        <p:sp>
          <p:nvSpPr>
            <p:cNvPr id="123915" name="Line 12"/>
            <p:cNvSpPr/>
            <p:nvPr/>
          </p:nvSpPr>
          <p:spPr>
            <a:xfrm flipH="1" flipV="1">
              <a:off x="1608" y="1469"/>
              <a:ext cx="504" cy="187"/>
            </a:xfrm>
            <a:prstGeom prst="line">
              <a:avLst/>
            </a:prstGeom>
            <a:ln w="9525" cap="flat" cmpd="sng">
              <a:solidFill>
                <a:srgbClr val="000000"/>
              </a:solidFill>
              <a:prstDash val="solid"/>
              <a:round/>
              <a:headEnd type="none" w="med" len="med"/>
              <a:tailEnd type="none" w="med" len="med"/>
            </a:ln>
          </p:spPr>
        </p:sp>
        <p:sp>
          <p:nvSpPr>
            <p:cNvPr id="123916" name="Line 13"/>
            <p:cNvSpPr/>
            <p:nvPr/>
          </p:nvSpPr>
          <p:spPr>
            <a:xfrm flipV="1">
              <a:off x="1392" y="1906"/>
              <a:ext cx="144" cy="187"/>
            </a:xfrm>
            <a:prstGeom prst="line">
              <a:avLst/>
            </a:prstGeom>
            <a:ln w="9525" cap="flat" cmpd="sng">
              <a:solidFill>
                <a:srgbClr val="000000"/>
              </a:solidFill>
              <a:prstDash val="solid"/>
              <a:round/>
              <a:headEnd type="none" w="med" len="med"/>
              <a:tailEnd type="none" w="med" len="med"/>
            </a:ln>
          </p:spPr>
        </p:sp>
        <p:sp>
          <p:nvSpPr>
            <p:cNvPr id="123917" name="Line 14"/>
            <p:cNvSpPr/>
            <p:nvPr/>
          </p:nvSpPr>
          <p:spPr>
            <a:xfrm flipH="1" flipV="1">
              <a:off x="1680" y="1906"/>
              <a:ext cx="144" cy="187"/>
            </a:xfrm>
            <a:prstGeom prst="line">
              <a:avLst/>
            </a:prstGeom>
            <a:ln w="9525" cap="flat" cmpd="sng">
              <a:solidFill>
                <a:srgbClr val="000000"/>
              </a:solidFill>
              <a:prstDash val="solid"/>
              <a:round/>
              <a:headEnd type="none" w="med" len="med"/>
              <a:tailEnd type="none" w="med" len="med"/>
            </a:ln>
          </p:spPr>
        </p:sp>
      </p:grpSp>
      <p:sp>
        <p:nvSpPr>
          <p:cNvPr id="49167" name="Text Box 15"/>
          <p:cNvSpPr txBox="1"/>
          <p:nvPr/>
        </p:nvSpPr>
        <p:spPr>
          <a:xfrm>
            <a:off x="990600" y="3886200"/>
            <a:ext cx="7391400" cy="519113"/>
          </a:xfrm>
          <a:prstGeom prst="rect">
            <a:avLst/>
          </a:prstGeom>
          <a:noFill/>
          <a:ln w="9525">
            <a:noFill/>
          </a:ln>
        </p:spPr>
        <p:txBody>
          <a:bodyPr anchor="t" anchorCtr="0">
            <a:spAutoFit/>
          </a:bodyPr>
          <a:p>
            <a:pPr>
              <a:spcBef>
                <a:spcPct val="50000"/>
              </a:spcBef>
              <a:buFont typeface="Wingdings" panose="05000000000000000000" pitchFamily="2" charset="2"/>
              <a:buChar char="w"/>
            </a:pPr>
            <a:r>
              <a:rPr lang="zh-CN" altLang="en-US" sz="2800" b="1" dirty="0">
                <a:solidFill>
                  <a:schemeClr val="folHlink"/>
                </a:solidFill>
                <a:latin typeface="幼圆" panose="02010509060101010101" pitchFamily="49" charset="-122"/>
                <a:ea typeface="幼圆" panose="02010509060101010101" pitchFamily="49" charset="-122"/>
              </a:rPr>
              <a:t>双亲表示法</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49169" name="Text Box 17"/>
          <p:cNvSpPr txBox="1"/>
          <p:nvPr/>
        </p:nvSpPr>
        <p:spPr>
          <a:xfrm>
            <a:off x="990600" y="4343400"/>
            <a:ext cx="7391400" cy="519113"/>
          </a:xfrm>
          <a:prstGeom prst="rect">
            <a:avLst/>
          </a:prstGeom>
          <a:noFill/>
          <a:ln w="9525">
            <a:noFill/>
          </a:ln>
        </p:spPr>
        <p:txBody>
          <a:bodyPr anchor="t" anchorCtr="0">
            <a:spAutoFit/>
          </a:bodyPr>
          <a:p>
            <a:pPr>
              <a:spcBef>
                <a:spcPct val="50000"/>
              </a:spcBef>
              <a:buFont typeface="Wingdings" panose="05000000000000000000" pitchFamily="2" charset="2"/>
              <a:buChar char="w"/>
            </a:pPr>
            <a:r>
              <a:rPr lang="zh-CN" altLang="en-US" sz="2800" b="1" dirty="0">
                <a:solidFill>
                  <a:schemeClr val="folHlink"/>
                </a:solidFill>
                <a:latin typeface="幼圆" panose="02010509060101010101" pitchFamily="49" charset="-122"/>
                <a:ea typeface="幼圆" panose="02010509060101010101" pitchFamily="49" charset="-122"/>
              </a:rPr>
              <a:t>孩子表示法 </a:t>
            </a:r>
            <a:r>
              <a:rPr lang="zh-CN" altLang="en-US" sz="2800" dirty="0">
                <a:latin typeface="幼圆" panose="02010509060101010101" pitchFamily="49" charset="-122"/>
                <a:ea typeface="幼圆" panose="02010509060101010101" pitchFamily="49" charset="-122"/>
              </a:rPr>
              <a:t> </a:t>
            </a:r>
            <a:endParaRPr lang="zh-CN" altLang="en-US" sz="2800" dirty="0">
              <a:latin typeface="幼圆" panose="02010509060101010101" pitchFamily="49" charset="-122"/>
              <a:ea typeface="幼圆" panose="02010509060101010101" pitchFamily="49" charset="-122"/>
            </a:endParaRPr>
          </a:p>
        </p:txBody>
      </p:sp>
      <p:sp>
        <p:nvSpPr>
          <p:cNvPr id="49171" name="Text Box 19"/>
          <p:cNvSpPr txBox="1"/>
          <p:nvPr/>
        </p:nvSpPr>
        <p:spPr>
          <a:xfrm>
            <a:off x="990600" y="4876800"/>
            <a:ext cx="7391400" cy="519113"/>
          </a:xfrm>
          <a:prstGeom prst="rect">
            <a:avLst/>
          </a:prstGeom>
          <a:noFill/>
          <a:ln w="9525">
            <a:noFill/>
          </a:ln>
        </p:spPr>
        <p:txBody>
          <a:bodyPr anchor="t" anchorCtr="0">
            <a:spAutoFit/>
          </a:bodyPr>
          <a:p>
            <a:pPr>
              <a:spcBef>
                <a:spcPct val="50000"/>
              </a:spcBef>
              <a:buFont typeface="Wingdings" panose="05000000000000000000" pitchFamily="2" charset="2"/>
              <a:buChar char="w"/>
            </a:pPr>
            <a:r>
              <a:rPr lang="zh-CN" altLang="en-US" sz="2800" b="1" dirty="0">
                <a:solidFill>
                  <a:schemeClr val="folHlink"/>
                </a:solidFill>
                <a:latin typeface="幼圆" panose="02010509060101010101" pitchFamily="49" charset="-122"/>
                <a:ea typeface="幼圆" panose="02010509060101010101" pitchFamily="49" charset="-122"/>
              </a:rPr>
              <a:t>孩子兄弟表示法 </a:t>
            </a:r>
            <a:r>
              <a:rPr lang="zh-CN" altLang="en-US" sz="2800" dirty="0">
                <a:latin typeface="幼圆" panose="02010509060101010101" pitchFamily="49" charset="-122"/>
                <a:ea typeface="幼圆" panose="02010509060101010101" pitchFamily="49" charset="-122"/>
              </a:rPr>
              <a:t> </a:t>
            </a:r>
            <a:endParaRPr lang="zh-CN" altLang="en-US" sz="2800" dirty="0">
              <a:latin typeface="幼圆" panose="02010509060101010101" pitchFamily="49" charset="-122"/>
              <a:ea typeface="幼圆" panose="02010509060101010101" pitchFamily="49" charset="-122"/>
            </a:endParaRPr>
          </a:p>
        </p:txBody>
      </p:sp>
      <p:grpSp>
        <p:nvGrpSpPr>
          <p:cNvPr id="123921" name="Group 58"/>
          <p:cNvGrpSpPr/>
          <p:nvPr/>
        </p:nvGrpSpPr>
        <p:grpSpPr>
          <a:xfrm>
            <a:off x="4932363" y="1268413"/>
            <a:ext cx="2711450" cy="2286000"/>
            <a:chOff x="788" y="912"/>
            <a:chExt cx="1708" cy="1440"/>
          </a:xfrm>
        </p:grpSpPr>
        <p:sp>
          <p:nvSpPr>
            <p:cNvPr id="123922" name="Oval 9"/>
            <p:cNvSpPr/>
            <p:nvPr/>
          </p:nvSpPr>
          <p:spPr>
            <a:xfrm>
              <a:off x="1108" y="2041"/>
              <a:ext cx="268"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3" name="Oval 12"/>
            <p:cNvSpPr/>
            <p:nvPr/>
          </p:nvSpPr>
          <p:spPr>
            <a:xfrm>
              <a:off x="1429" y="2041"/>
              <a:ext cx="267"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4" name="Oval 15"/>
            <p:cNvSpPr/>
            <p:nvPr/>
          </p:nvSpPr>
          <p:spPr>
            <a:xfrm>
              <a:off x="1749"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5" name="Oval 19"/>
            <p:cNvSpPr/>
            <p:nvPr/>
          </p:nvSpPr>
          <p:spPr>
            <a:xfrm>
              <a:off x="2230" y="2055"/>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6" name="Oval 22"/>
            <p:cNvSpPr/>
            <p:nvPr/>
          </p:nvSpPr>
          <p:spPr>
            <a:xfrm>
              <a:off x="1509" y="914"/>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7" name="Oval 25"/>
            <p:cNvSpPr/>
            <p:nvPr/>
          </p:nvSpPr>
          <p:spPr>
            <a:xfrm>
              <a:off x="1108" y="1470"/>
              <a:ext cx="268"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8" name="Oval 28"/>
            <p:cNvSpPr/>
            <p:nvPr/>
          </p:nvSpPr>
          <p:spPr>
            <a:xfrm>
              <a:off x="1522" y="1470"/>
              <a:ext cx="267"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29" name="Oval 33"/>
            <p:cNvSpPr/>
            <p:nvPr/>
          </p:nvSpPr>
          <p:spPr>
            <a:xfrm>
              <a:off x="788"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30" name="Oval 36"/>
            <p:cNvSpPr/>
            <p:nvPr/>
          </p:nvSpPr>
          <p:spPr>
            <a:xfrm>
              <a:off x="1936" y="1457"/>
              <a:ext cx="266" cy="25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3931" name="Freeform 6"/>
            <p:cNvSpPr/>
            <p:nvPr/>
          </p:nvSpPr>
          <p:spPr>
            <a:xfrm>
              <a:off x="2136" y="1702"/>
              <a:ext cx="213" cy="351"/>
            </a:xfrm>
            <a:custGeom>
              <a:avLst/>
              <a:gdLst/>
              <a:ahLst/>
              <a:cxnLst>
                <a:cxn ang="0">
                  <a:pos x="0" y="0"/>
                </a:cxn>
                <a:cxn ang="0">
                  <a:pos x="189" y="321"/>
                </a:cxn>
              </a:cxnLst>
              <a:pathLst>
                <a:path w="240" h="384">
                  <a:moveTo>
                    <a:pt x="0" y="0"/>
                  </a:moveTo>
                  <a:lnTo>
                    <a:pt x="240" y="38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32" name="Text Box 8"/>
            <p:cNvSpPr txBox="1"/>
            <p:nvPr/>
          </p:nvSpPr>
          <p:spPr>
            <a:xfrm>
              <a:off x="1135" y="2039"/>
              <a:ext cx="224"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23933" name="Text Box 11"/>
            <p:cNvSpPr txBox="1"/>
            <p:nvPr/>
          </p:nvSpPr>
          <p:spPr>
            <a:xfrm>
              <a:off x="1456" y="2039"/>
              <a:ext cx="223"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123934" name="Text Box 14"/>
            <p:cNvSpPr txBox="1"/>
            <p:nvPr/>
          </p:nvSpPr>
          <p:spPr>
            <a:xfrm>
              <a:off x="1776"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H</a:t>
              </a:r>
              <a:endParaRPr lang="en-US" altLang="zh-CN" b="1" dirty="0">
                <a:latin typeface="Times New Roman" panose="02020603050405020304" pitchFamily="18" charset="0"/>
              </a:endParaRPr>
            </a:p>
          </p:txBody>
        </p:sp>
        <p:sp>
          <p:nvSpPr>
            <p:cNvPr id="123935" name="Freeform 16"/>
            <p:cNvSpPr/>
            <p:nvPr/>
          </p:nvSpPr>
          <p:spPr>
            <a:xfrm>
              <a:off x="1869" y="1712"/>
              <a:ext cx="146" cy="341"/>
            </a:xfrm>
            <a:custGeom>
              <a:avLst/>
              <a:gdLst/>
              <a:ahLst/>
              <a:cxnLst>
                <a:cxn ang="0">
                  <a:pos x="129" y="0"/>
                </a:cxn>
                <a:cxn ang="0">
                  <a:pos x="0" y="313"/>
                </a:cxn>
              </a:cxnLst>
              <a:pathLst>
                <a:path w="165" h="372">
                  <a:moveTo>
                    <a:pt x="165" y="0"/>
                  </a:moveTo>
                  <a:lnTo>
                    <a:pt x="0" y="37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36" name="Text Box 18"/>
            <p:cNvSpPr txBox="1"/>
            <p:nvPr/>
          </p:nvSpPr>
          <p:spPr>
            <a:xfrm>
              <a:off x="2257" y="2053"/>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I</a:t>
              </a:r>
              <a:endParaRPr lang="en-US" altLang="zh-CN" b="1" dirty="0">
                <a:latin typeface="Times New Roman" panose="02020603050405020304" pitchFamily="18" charset="0"/>
              </a:endParaRPr>
            </a:p>
          </p:txBody>
        </p:sp>
        <p:sp>
          <p:nvSpPr>
            <p:cNvPr id="123937" name="Text Box 21"/>
            <p:cNvSpPr txBox="1"/>
            <p:nvPr/>
          </p:nvSpPr>
          <p:spPr>
            <a:xfrm>
              <a:off x="1536" y="912"/>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23938" name="Text Box 24"/>
            <p:cNvSpPr txBox="1"/>
            <p:nvPr/>
          </p:nvSpPr>
          <p:spPr>
            <a:xfrm>
              <a:off x="1135" y="1468"/>
              <a:ext cx="224"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23939" name="Text Box 27"/>
            <p:cNvSpPr txBox="1"/>
            <p:nvPr/>
          </p:nvSpPr>
          <p:spPr>
            <a:xfrm>
              <a:off x="1549" y="1468"/>
              <a:ext cx="223"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23940" name="Freeform 29"/>
            <p:cNvSpPr/>
            <p:nvPr/>
          </p:nvSpPr>
          <p:spPr>
            <a:xfrm>
              <a:off x="1722" y="1151"/>
              <a:ext cx="307" cy="315"/>
            </a:xfrm>
            <a:custGeom>
              <a:avLst/>
              <a:gdLst/>
              <a:ahLst/>
              <a:cxnLst>
                <a:cxn ang="0">
                  <a:pos x="0" y="0"/>
                </a:cxn>
                <a:cxn ang="0">
                  <a:pos x="273" y="288"/>
                </a:cxn>
              </a:cxnLst>
              <a:pathLst>
                <a:path w="345" h="345">
                  <a:moveTo>
                    <a:pt x="0" y="0"/>
                  </a:moveTo>
                  <a:lnTo>
                    <a:pt x="345" y="34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41" name="Freeform 30"/>
            <p:cNvSpPr/>
            <p:nvPr/>
          </p:nvSpPr>
          <p:spPr>
            <a:xfrm>
              <a:off x="1295" y="1159"/>
              <a:ext cx="281" cy="321"/>
            </a:xfrm>
            <a:custGeom>
              <a:avLst/>
              <a:gdLst/>
              <a:ahLst/>
              <a:cxnLst>
                <a:cxn ang="0">
                  <a:pos x="251" y="0"/>
                </a:cxn>
                <a:cxn ang="0">
                  <a:pos x="0" y="294"/>
                </a:cxn>
              </a:cxnLst>
              <a:pathLst>
                <a:path w="315" h="351">
                  <a:moveTo>
                    <a:pt x="315" y="0"/>
                  </a:moveTo>
                  <a:lnTo>
                    <a:pt x="0" y="35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42" name="Text Box 32"/>
            <p:cNvSpPr txBox="1"/>
            <p:nvPr/>
          </p:nvSpPr>
          <p:spPr>
            <a:xfrm>
              <a:off x="815"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23943" name="Text Box 35"/>
            <p:cNvSpPr txBox="1"/>
            <p:nvPr/>
          </p:nvSpPr>
          <p:spPr>
            <a:xfrm>
              <a:off x="1963" y="1455"/>
              <a:ext cx="222" cy="2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23944" name="Freeform 37"/>
            <p:cNvSpPr/>
            <p:nvPr/>
          </p:nvSpPr>
          <p:spPr>
            <a:xfrm>
              <a:off x="1295" y="1724"/>
              <a:ext cx="188" cy="331"/>
            </a:xfrm>
            <a:custGeom>
              <a:avLst/>
              <a:gdLst/>
              <a:ahLst/>
              <a:cxnLst>
                <a:cxn ang="0">
                  <a:pos x="0" y="0"/>
                </a:cxn>
                <a:cxn ang="0">
                  <a:pos x="168" y="302"/>
                </a:cxn>
              </a:cxnLst>
              <a:pathLst>
                <a:path w="210" h="363">
                  <a:moveTo>
                    <a:pt x="0" y="0"/>
                  </a:moveTo>
                  <a:lnTo>
                    <a:pt x="210" y="363"/>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45" name="Freeform 38"/>
            <p:cNvSpPr/>
            <p:nvPr/>
          </p:nvSpPr>
          <p:spPr>
            <a:xfrm>
              <a:off x="935" y="1707"/>
              <a:ext cx="226" cy="343"/>
            </a:xfrm>
            <a:custGeom>
              <a:avLst/>
              <a:gdLst/>
              <a:ahLst/>
              <a:cxnLst>
                <a:cxn ang="0">
                  <a:pos x="200" y="0"/>
                </a:cxn>
                <a:cxn ang="0">
                  <a:pos x="0" y="314"/>
                </a:cxn>
              </a:cxnLst>
              <a:pathLst>
                <a:path w="255" h="375">
                  <a:moveTo>
                    <a:pt x="255" y="0"/>
                  </a:moveTo>
                  <a:lnTo>
                    <a:pt x="0"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3946" name="Line 39"/>
            <p:cNvSpPr/>
            <p:nvPr/>
          </p:nvSpPr>
          <p:spPr>
            <a:xfrm>
              <a:off x="1656" y="1197"/>
              <a:ext cx="1" cy="285"/>
            </a:xfrm>
            <a:prstGeom prst="line">
              <a:avLst/>
            </a:prstGeom>
            <a:ln w="9525" cap="flat" cmpd="sng">
              <a:solidFill>
                <a:srgbClr val="000000"/>
              </a:solidFill>
              <a:prstDash val="solid"/>
              <a:round/>
              <a:headEnd type="none" w="med" len="med"/>
              <a:tailEnd type="none" w="med" len="med"/>
            </a:ln>
          </p:spPr>
        </p:sp>
        <p:sp>
          <p:nvSpPr>
            <p:cNvPr id="123947" name="Freeform 40"/>
            <p:cNvSpPr/>
            <p:nvPr/>
          </p:nvSpPr>
          <p:spPr>
            <a:xfrm>
              <a:off x="1229" y="1734"/>
              <a:ext cx="1" cy="330"/>
            </a:xfrm>
            <a:custGeom>
              <a:avLst/>
              <a:gdLst/>
              <a:ahLst/>
              <a:cxnLst>
                <a:cxn ang="0">
                  <a:pos x="0" y="0"/>
                </a:cxn>
                <a:cxn ang="0">
                  <a:pos x="0" y="303"/>
                </a:cxn>
              </a:cxnLst>
              <a:pathLst>
                <a:path w="1" h="360">
                  <a:moveTo>
                    <a:pt x="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67"/>
                                        </p:tgtEl>
                                        <p:attrNameLst>
                                          <p:attrName>style.visibility</p:attrName>
                                        </p:attrNameLst>
                                      </p:cBhvr>
                                      <p:to>
                                        <p:strVal val="visible"/>
                                      </p:to>
                                    </p:set>
                                    <p:anim calcmode="lin" valueType="num">
                                      <p:cBhvr additive="base">
                                        <p:cTn id="7" dur="500" fill="hold"/>
                                        <p:tgtEl>
                                          <p:spTgt spid="49167"/>
                                        </p:tgtEl>
                                        <p:attrNameLst>
                                          <p:attrName>ppt_x</p:attrName>
                                        </p:attrNameLst>
                                      </p:cBhvr>
                                      <p:tavLst>
                                        <p:tav tm="0">
                                          <p:val>
                                            <p:strVal val="0-#ppt_w/2"/>
                                          </p:val>
                                        </p:tav>
                                        <p:tav tm="100000">
                                          <p:val>
                                            <p:strVal val="#ppt_x"/>
                                          </p:val>
                                        </p:tav>
                                      </p:tavLst>
                                    </p:anim>
                                    <p:anim calcmode="lin" valueType="num">
                                      <p:cBhvr additive="base">
                                        <p:cTn id="8" dur="500" fill="hold"/>
                                        <p:tgtEl>
                                          <p:spTgt spid="491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69"/>
                                        </p:tgtEl>
                                        <p:attrNameLst>
                                          <p:attrName>style.visibility</p:attrName>
                                        </p:attrNameLst>
                                      </p:cBhvr>
                                      <p:to>
                                        <p:strVal val="visible"/>
                                      </p:to>
                                    </p:set>
                                    <p:anim calcmode="lin" valueType="num">
                                      <p:cBhvr additive="base">
                                        <p:cTn id="13" dur="500" fill="hold"/>
                                        <p:tgtEl>
                                          <p:spTgt spid="49169"/>
                                        </p:tgtEl>
                                        <p:attrNameLst>
                                          <p:attrName>ppt_x</p:attrName>
                                        </p:attrNameLst>
                                      </p:cBhvr>
                                      <p:tavLst>
                                        <p:tav tm="0">
                                          <p:val>
                                            <p:strVal val="0-#ppt_w/2"/>
                                          </p:val>
                                        </p:tav>
                                        <p:tav tm="100000">
                                          <p:val>
                                            <p:strVal val="#ppt_x"/>
                                          </p:val>
                                        </p:tav>
                                      </p:tavLst>
                                    </p:anim>
                                    <p:anim calcmode="lin" valueType="num">
                                      <p:cBhvr additive="base">
                                        <p:cTn id="14" dur="500" fill="hold"/>
                                        <p:tgtEl>
                                          <p:spTgt spid="491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71"/>
                                        </p:tgtEl>
                                        <p:attrNameLst>
                                          <p:attrName>style.visibility</p:attrName>
                                        </p:attrNameLst>
                                      </p:cBhvr>
                                      <p:to>
                                        <p:strVal val="visible"/>
                                      </p:to>
                                    </p:set>
                                    <p:anim calcmode="lin" valueType="num">
                                      <p:cBhvr additive="base">
                                        <p:cTn id="19" dur="500" fill="hold"/>
                                        <p:tgtEl>
                                          <p:spTgt spid="49171"/>
                                        </p:tgtEl>
                                        <p:attrNameLst>
                                          <p:attrName>ppt_x</p:attrName>
                                        </p:attrNameLst>
                                      </p:cBhvr>
                                      <p:tavLst>
                                        <p:tav tm="0">
                                          <p:val>
                                            <p:strVal val="0-#ppt_w/2"/>
                                          </p:val>
                                        </p:tav>
                                        <p:tav tm="100000">
                                          <p:val>
                                            <p:strVal val="#ppt_x"/>
                                          </p:val>
                                        </p:tav>
                                      </p:tavLst>
                                    </p:anim>
                                    <p:anim calcmode="lin" valueType="num">
                                      <p:cBhvr additive="base">
                                        <p:cTn id="20" dur="500" fill="hold"/>
                                        <p:tgtEl>
                                          <p:spTgt spid="491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p:bldP spid="49169" grpId="0"/>
      <p:bldP spid="4917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idx="4294967295"/>
          </p:nvPr>
        </p:nvSpPr>
        <p:spPr/>
        <p:txBody>
          <a:bodyPr vert="horz" wrap="square" lIns="91440" tIns="45720" rIns="91440" bIns="45720" anchor="ctr" anchorCtr="0"/>
          <a:p>
            <a:pPr eaLnBrk="1" hangingPunct="1"/>
            <a:r>
              <a:rPr lang="zh-CN" altLang="en-US" dirty="0"/>
              <a:t>双亲表示法</a:t>
            </a:r>
            <a:endParaRPr lang="zh-CN" altLang="en-US" dirty="0"/>
          </a:p>
        </p:txBody>
      </p:sp>
      <p:sp>
        <p:nvSpPr>
          <p:cNvPr id="50179" name="Rectangle 3"/>
          <p:cNvSpPr>
            <a:spLocks noGrp="1"/>
          </p:cNvSpPr>
          <p:nvPr>
            <p:ph type="body" idx="4294967295"/>
          </p:nvPr>
        </p:nvSpPr>
        <p:spPr>
          <a:xfrm>
            <a:off x="179388" y="1600200"/>
            <a:ext cx="8812212" cy="3881438"/>
          </a:xfrm>
        </p:spPr>
        <p:txBody>
          <a:bodyPr vert="horz" wrap="square" lIns="91440" tIns="45720" rIns="91440" bIns="45720" anchor="t" anchorCtr="0"/>
          <a:p>
            <a:pPr eaLnBrk="1" hangingPunct="1">
              <a:buClrTx/>
            </a:pPr>
            <a:r>
              <a:rPr lang="zh-CN" altLang="en-US" dirty="0"/>
              <a:t>使用</a:t>
            </a:r>
            <a:r>
              <a:rPr lang="zh-CN" altLang="en-US" b="1" dirty="0">
                <a:solidFill>
                  <a:schemeClr val="folHlink"/>
                </a:solidFill>
                <a:ea typeface="幼圆" panose="02010509060101010101" pitchFamily="49" charset="-122"/>
              </a:rPr>
              <a:t>静态数组（本质是静态链表）</a:t>
            </a:r>
            <a:r>
              <a:rPr lang="zh-CN" altLang="en-US" dirty="0"/>
              <a:t>；</a:t>
            </a:r>
            <a:endParaRPr lang="zh-CN" altLang="en-US" dirty="0"/>
          </a:p>
          <a:p>
            <a:pPr eaLnBrk="1" hangingPunct="1">
              <a:buClrTx/>
            </a:pPr>
            <a:r>
              <a:rPr lang="zh-CN" altLang="en-US" dirty="0"/>
              <a:t>数组的每个数据元素，包括两个域：一个域是</a:t>
            </a:r>
            <a:r>
              <a:rPr lang="zh-CN" altLang="en-US" b="1" dirty="0">
                <a:solidFill>
                  <a:schemeClr val="folHlink"/>
                </a:solidFill>
                <a:latin typeface="华文琥珀" panose="02010800040101010101" pitchFamily="2" charset="-122"/>
                <a:ea typeface="华文琥珀" panose="02010800040101010101" pitchFamily="2" charset="-122"/>
              </a:rPr>
              <a:t>数据元素</a:t>
            </a:r>
            <a:r>
              <a:rPr lang="zh-CN" altLang="en-US" dirty="0"/>
              <a:t>；另一个域用游标指示该结点的双亲结点在数组中的</a:t>
            </a:r>
            <a:r>
              <a:rPr lang="zh-CN" altLang="en-US" dirty="0">
                <a:solidFill>
                  <a:srgbClr val="FF0000"/>
                </a:solidFill>
                <a:latin typeface="华文琥珀" panose="02010800040101010101" pitchFamily="2" charset="-122"/>
                <a:ea typeface="华文琥珀" panose="02010800040101010101" pitchFamily="2" charset="-122"/>
              </a:rPr>
              <a:t>相对</a:t>
            </a:r>
            <a:r>
              <a:rPr lang="zh-CN" altLang="en-US" b="1" dirty="0">
                <a:solidFill>
                  <a:srgbClr val="FF0000"/>
                </a:solidFill>
                <a:latin typeface="华文琥珀" panose="02010800040101010101" pitchFamily="2" charset="-122"/>
                <a:ea typeface="华文琥珀" panose="02010800040101010101" pitchFamily="2" charset="-122"/>
              </a:rPr>
              <a:t>位置</a:t>
            </a:r>
            <a:r>
              <a:rPr lang="zh-CN" altLang="en-US" dirty="0"/>
              <a:t>；根结点的游标为</a:t>
            </a:r>
            <a:r>
              <a:rPr lang="en-US" altLang="zh-CN" b="1" dirty="0">
                <a:solidFill>
                  <a:schemeClr val="folHlink"/>
                </a:solidFill>
                <a:ea typeface="幼圆" panose="02010509060101010101" pitchFamily="49" charset="-122"/>
              </a:rPr>
              <a:t>-1</a:t>
            </a:r>
            <a:r>
              <a:rPr lang="zh-CN" altLang="en-US" dirty="0"/>
              <a:t>。</a:t>
            </a:r>
            <a:endParaRPr lang="zh-CN" altLang="en-US" dirty="0"/>
          </a:p>
          <a:p>
            <a:pPr eaLnBrk="1" hangingPunct="1">
              <a:buClrTx/>
            </a:pPr>
            <a:r>
              <a:rPr lang="zh-CN" altLang="en-US" dirty="0"/>
              <a:t>特点：</a:t>
            </a:r>
            <a:endParaRPr lang="zh-CN" altLang="en-US" dirty="0"/>
          </a:p>
          <a:p>
            <a:pPr lvl="1" indent="-436245" eaLnBrk="1" hangingPunct="1">
              <a:buClrTx/>
            </a:pPr>
            <a:r>
              <a:rPr lang="zh-CN" altLang="en-US" dirty="0"/>
              <a:t>方便找结点的</a:t>
            </a:r>
            <a:r>
              <a:rPr lang="zh-CN" altLang="en-US" b="1" dirty="0">
                <a:solidFill>
                  <a:schemeClr val="folHlink"/>
                </a:solidFill>
                <a:ea typeface="幼圆" panose="02010509060101010101" pitchFamily="49" charset="-122"/>
              </a:rPr>
              <a:t>双亲</a:t>
            </a:r>
            <a:r>
              <a:rPr lang="zh-CN" altLang="en-US" dirty="0"/>
              <a:t>；</a:t>
            </a:r>
            <a:endParaRPr lang="zh-CN" altLang="en-US" dirty="0"/>
          </a:p>
          <a:p>
            <a:pPr lvl="1" indent="-436245" eaLnBrk="1" hangingPunct="1">
              <a:buClrTx/>
            </a:pPr>
            <a:r>
              <a:rPr lang="zh-CN" altLang="en-US" dirty="0"/>
              <a:t>顺序存储结构；</a:t>
            </a:r>
            <a:endParaRPr lang="zh-CN" altLang="en-US" dirty="0"/>
          </a:p>
          <a:p>
            <a:pPr eaLnBrk="1" hangingPunct="1">
              <a:buClrTx/>
              <a:buNone/>
            </a:pPr>
            <a:endParaRPr lang="zh-CN" altLang="en-US" dirty="0"/>
          </a:p>
          <a:p>
            <a:pPr eaLnBrk="1" hangingPunct="1">
              <a:buClrTx/>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9">
                                            <p:txEl>
                                              <p:charRg st="0" end="17"/>
                                            </p:txEl>
                                          </p:spTgt>
                                        </p:tgtEl>
                                        <p:attrNameLst>
                                          <p:attrName>style.visibility</p:attrName>
                                        </p:attrNameLst>
                                      </p:cBhvr>
                                      <p:to>
                                        <p:strVal val="visible"/>
                                      </p:to>
                                    </p:set>
                                    <p:animEffect transition="in" filter="box(in)">
                                      <p:cBhvr>
                                        <p:cTn id="7" dur="500"/>
                                        <p:tgtEl>
                                          <p:spTgt spid="50179">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0179">
                                            <p:txEl>
                                              <p:charRg st="17" end="80"/>
                                            </p:txEl>
                                          </p:spTgt>
                                        </p:tgtEl>
                                        <p:attrNameLst>
                                          <p:attrName>style.visibility</p:attrName>
                                        </p:attrNameLst>
                                      </p:cBhvr>
                                      <p:to>
                                        <p:strVal val="visible"/>
                                      </p:to>
                                    </p:set>
                                    <p:animEffect transition="in" filter="box(in)">
                                      <p:cBhvr>
                                        <p:cTn id="12" dur="500"/>
                                        <p:tgtEl>
                                          <p:spTgt spid="50179">
                                            <p:txEl>
                                              <p:charRg st="17"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0179">
                                            <p:txEl>
                                              <p:charRg st="80" end="84"/>
                                            </p:txEl>
                                          </p:spTgt>
                                        </p:tgtEl>
                                        <p:attrNameLst>
                                          <p:attrName>style.visibility</p:attrName>
                                        </p:attrNameLst>
                                      </p:cBhvr>
                                      <p:to>
                                        <p:strVal val="visible"/>
                                      </p:to>
                                    </p:set>
                                    <p:animEffect transition="in" filter="box(in)">
                                      <p:cBhvr>
                                        <p:cTn id="17" dur="500"/>
                                        <p:tgtEl>
                                          <p:spTgt spid="50179">
                                            <p:txEl>
                                              <p:charRg st="80" end="84"/>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0179">
                                            <p:txEl>
                                              <p:charRg st="84" end="94"/>
                                            </p:txEl>
                                          </p:spTgt>
                                        </p:tgtEl>
                                        <p:attrNameLst>
                                          <p:attrName>style.visibility</p:attrName>
                                        </p:attrNameLst>
                                      </p:cBhvr>
                                      <p:to>
                                        <p:strVal val="visible"/>
                                      </p:to>
                                    </p:set>
                                    <p:animEffect transition="in" filter="box(in)">
                                      <p:cBhvr>
                                        <p:cTn id="20" dur="500"/>
                                        <p:tgtEl>
                                          <p:spTgt spid="50179">
                                            <p:txEl>
                                              <p:charRg st="84" end="94"/>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0179">
                                            <p:txEl>
                                              <p:charRg st="94" end="102"/>
                                            </p:txEl>
                                          </p:spTgt>
                                        </p:tgtEl>
                                        <p:attrNameLst>
                                          <p:attrName>style.visibility</p:attrName>
                                        </p:attrNameLst>
                                      </p:cBhvr>
                                      <p:to>
                                        <p:strVal val="visible"/>
                                      </p:to>
                                    </p:set>
                                    <p:animEffect transition="in" filter="box(in)">
                                      <p:cBhvr>
                                        <p:cTn id="23" dur="500"/>
                                        <p:tgtEl>
                                          <p:spTgt spid="50179">
                                            <p:txEl>
                                              <p:charRg st="94"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idx="4294967295"/>
          </p:nvPr>
        </p:nvSpPr>
        <p:spPr/>
        <p:txBody>
          <a:bodyPr vert="horz" wrap="square" lIns="91440" tIns="45720" rIns="91440" bIns="45720" anchor="ctr" anchorCtr="0"/>
          <a:p>
            <a:pPr eaLnBrk="1" hangingPunct="1"/>
            <a:r>
              <a:rPr lang="zh-CN" altLang="en-US" dirty="0"/>
              <a:t>双亲表示示例</a:t>
            </a:r>
            <a:endParaRPr lang="zh-CN" altLang="en-US" dirty="0"/>
          </a:p>
        </p:txBody>
      </p:sp>
      <p:grpSp>
        <p:nvGrpSpPr>
          <p:cNvPr id="128002" name="Group 58"/>
          <p:cNvGrpSpPr/>
          <p:nvPr/>
        </p:nvGrpSpPr>
        <p:grpSpPr>
          <a:xfrm>
            <a:off x="3027363" y="1441450"/>
            <a:ext cx="2711450" cy="2286000"/>
            <a:chOff x="788" y="912"/>
            <a:chExt cx="1708" cy="1440"/>
          </a:xfrm>
        </p:grpSpPr>
        <p:sp>
          <p:nvSpPr>
            <p:cNvPr id="128003" name="Oval 9"/>
            <p:cNvSpPr/>
            <p:nvPr/>
          </p:nvSpPr>
          <p:spPr>
            <a:xfrm>
              <a:off x="1108" y="2041"/>
              <a:ext cx="268"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4" name="Oval 12"/>
            <p:cNvSpPr/>
            <p:nvPr/>
          </p:nvSpPr>
          <p:spPr>
            <a:xfrm>
              <a:off x="1429" y="2041"/>
              <a:ext cx="267"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5" name="Oval 15"/>
            <p:cNvSpPr/>
            <p:nvPr/>
          </p:nvSpPr>
          <p:spPr>
            <a:xfrm>
              <a:off x="1749"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6" name="Oval 19"/>
            <p:cNvSpPr/>
            <p:nvPr/>
          </p:nvSpPr>
          <p:spPr>
            <a:xfrm>
              <a:off x="2230" y="2055"/>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7" name="Oval 22"/>
            <p:cNvSpPr/>
            <p:nvPr/>
          </p:nvSpPr>
          <p:spPr>
            <a:xfrm>
              <a:off x="1509" y="914"/>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8" name="Oval 25"/>
            <p:cNvSpPr/>
            <p:nvPr/>
          </p:nvSpPr>
          <p:spPr>
            <a:xfrm>
              <a:off x="1108" y="1470"/>
              <a:ext cx="268"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09" name="Oval 28"/>
            <p:cNvSpPr/>
            <p:nvPr/>
          </p:nvSpPr>
          <p:spPr>
            <a:xfrm>
              <a:off x="1522" y="1470"/>
              <a:ext cx="267" cy="257"/>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10" name="Oval 33"/>
            <p:cNvSpPr/>
            <p:nvPr/>
          </p:nvSpPr>
          <p:spPr>
            <a:xfrm>
              <a:off x="788" y="2041"/>
              <a:ext cx="266"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11" name="Oval 36"/>
            <p:cNvSpPr/>
            <p:nvPr/>
          </p:nvSpPr>
          <p:spPr>
            <a:xfrm>
              <a:off x="1936" y="1457"/>
              <a:ext cx="266" cy="25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12" name="Freeform 6"/>
            <p:cNvSpPr/>
            <p:nvPr/>
          </p:nvSpPr>
          <p:spPr>
            <a:xfrm>
              <a:off x="2136" y="1702"/>
              <a:ext cx="213" cy="351"/>
            </a:xfrm>
            <a:custGeom>
              <a:avLst/>
              <a:gdLst/>
              <a:ahLst/>
              <a:cxnLst>
                <a:cxn ang="0">
                  <a:pos x="0" y="0"/>
                </a:cxn>
                <a:cxn ang="0">
                  <a:pos x="189" y="321"/>
                </a:cxn>
              </a:cxnLst>
              <a:pathLst>
                <a:path w="240" h="384">
                  <a:moveTo>
                    <a:pt x="0" y="0"/>
                  </a:moveTo>
                  <a:lnTo>
                    <a:pt x="240" y="38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13" name="Text Box 8"/>
            <p:cNvSpPr txBox="1"/>
            <p:nvPr/>
          </p:nvSpPr>
          <p:spPr>
            <a:xfrm>
              <a:off x="1135" y="2039"/>
              <a:ext cx="224"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28014" name="Text Box 11"/>
            <p:cNvSpPr txBox="1"/>
            <p:nvPr/>
          </p:nvSpPr>
          <p:spPr>
            <a:xfrm>
              <a:off x="1456" y="2039"/>
              <a:ext cx="223"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128015" name="Text Box 14"/>
            <p:cNvSpPr txBox="1"/>
            <p:nvPr/>
          </p:nvSpPr>
          <p:spPr>
            <a:xfrm>
              <a:off x="1776"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H</a:t>
              </a:r>
              <a:endParaRPr lang="en-US" altLang="zh-CN" b="1" dirty="0">
                <a:latin typeface="Times New Roman" panose="02020603050405020304" pitchFamily="18" charset="0"/>
              </a:endParaRPr>
            </a:p>
          </p:txBody>
        </p:sp>
        <p:sp>
          <p:nvSpPr>
            <p:cNvPr id="128016" name="Freeform 16"/>
            <p:cNvSpPr/>
            <p:nvPr/>
          </p:nvSpPr>
          <p:spPr>
            <a:xfrm>
              <a:off x="1869" y="1712"/>
              <a:ext cx="146" cy="341"/>
            </a:xfrm>
            <a:custGeom>
              <a:avLst/>
              <a:gdLst/>
              <a:ahLst/>
              <a:cxnLst>
                <a:cxn ang="0">
                  <a:pos x="129" y="0"/>
                </a:cxn>
                <a:cxn ang="0">
                  <a:pos x="0" y="313"/>
                </a:cxn>
              </a:cxnLst>
              <a:pathLst>
                <a:path w="165" h="372">
                  <a:moveTo>
                    <a:pt x="165" y="0"/>
                  </a:moveTo>
                  <a:lnTo>
                    <a:pt x="0" y="372"/>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17" name="Text Box 18"/>
            <p:cNvSpPr txBox="1"/>
            <p:nvPr/>
          </p:nvSpPr>
          <p:spPr>
            <a:xfrm>
              <a:off x="2257" y="2053"/>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I</a:t>
              </a:r>
              <a:endParaRPr lang="en-US" altLang="zh-CN" b="1" dirty="0">
                <a:latin typeface="Times New Roman" panose="02020603050405020304" pitchFamily="18" charset="0"/>
              </a:endParaRPr>
            </a:p>
          </p:txBody>
        </p:sp>
        <p:sp>
          <p:nvSpPr>
            <p:cNvPr id="128018" name="Text Box 21"/>
            <p:cNvSpPr txBox="1"/>
            <p:nvPr/>
          </p:nvSpPr>
          <p:spPr>
            <a:xfrm>
              <a:off x="1536" y="912"/>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28019" name="Text Box 24"/>
            <p:cNvSpPr txBox="1"/>
            <p:nvPr/>
          </p:nvSpPr>
          <p:spPr>
            <a:xfrm>
              <a:off x="1135" y="1468"/>
              <a:ext cx="224"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28020" name="Text Box 27"/>
            <p:cNvSpPr txBox="1"/>
            <p:nvPr/>
          </p:nvSpPr>
          <p:spPr>
            <a:xfrm>
              <a:off x="1549" y="1468"/>
              <a:ext cx="223" cy="300"/>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28021" name="Freeform 29"/>
            <p:cNvSpPr/>
            <p:nvPr/>
          </p:nvSpPr>
          <p:spPr>
            <a:xfrm>
              <a:off x="1722" y="1151"/>
              <a:ext cx="307" cy="315"/>
            </a:xfrm>
            <a:custGeom>
              <a:avLst/>
              <a:gdLst/>
              <a:ahLst/>
              <a:cxnLst>
                <a:cxn ang="0">
                  <a:pos x="0" y="0"/>
                </a:cxn>
                <a:cxn ang="0">
                  <a:pos x="273" y="288"/>
                </a:cxn>
              </a:cxnLst>
              <a:pathLst>
                <a:path w="345" h="345">
                  <a:moveTo>
                    <a:pt x="0" y="0"/>
                  </a:moveTo>
                  <a:lnTo>
                    <a:pt x="345" y="34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22" name="Freeform 30"/>
            <p:cNvSpPr/>
            <p:nvPr/>
          </p:nvSpPr>
          <p:spPr>
            <a:xfrm>
              <a:off x="1295" y="1159"/>
              <a:ext cx="281" cy="321"/>
            </a:xfrm>
            <a:custGeom>
              <a:avLst/>
              <a:gdLst/>
              <a:ahLst/>
              <a:cxnLst>
                <a:cxn ang="0">
                  <a:pos x="251" y="0"/>
                </a:cxn>
                <a:cxn ang="0">
                  <a:pos x="0" y="294"/>
                </a:cxn>
              </a:cxnLst>
              <a:pathLst>
                <a:path w="315" h="351">
                  <a:moveTo>
                    <a:pt x="315" y="0"/>
                  </a:moveTo>
                  <a:lnTo>
                    <a:pt x="0" y="35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23" name="Text Box 32"/>
            <p:cNvSpPr txBox="1"/>
            <p:nvPr/>
          </p:nvSpPr>
          <p:spPr>
            <a:xfrm>
              <a:off x="815" y="2039"/>
              <a:ext cx="222"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28024" name="Text Box 35"/>
            <p:cNvSpPr txBox="1"/>
            <p:nvPr/>
          </p:nvSpPr>
          <p:spPr>
            <a:xfrm>
              <a:off x="1963" y="1455"/>
              <a:ext cx="222" cy="2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28025" name="Freeform 37"/>
            <p:cNvSpPr/>
            <p:nvPr/>
          </p:nvSpPr>
          <p:spPr>
            <a:xfrm>
              <a:off x="1295" y="1724"/>
              <a:ext cx="188" cy="331"/>
            </a:xfrm>
            <a:custGeom>
              <a:avLst/>
              <a:gdLst/>
              <a:ahLst/>
              <a:cxnLst>
                <a:cxn ang="0">
                  <a:pos x="0" y="0"/>
                </a:cxn>
                <a:cxn ang="0">
                  <a:pos x="168" y="302"/>
                </a:cxn>
              </a:cxnLst>
              <a:pathLst>
                <a:path w="210" h="363">
                  <a:moveTo>
                    <a:pt x="0" y="0"/>
                  </a:moveTo>
                  <a:lnTo>
                    <a:pt x="210" y="363"/>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26" name="Freeform 38"/>
            <p:cNvSpPr/>
            <p:nvPr/>
          </p:nvSpPr>
          <p:spPr>
            <a:xfrm>
              <a:off x="935" y="1707"/>
              <a:ext cx="226" cy="343"/>
            </a:xfrm>
            <a:custGeom>
              <a:avLst/>
              <a:gdLst/>
              <a:ahLst/>
              <a:cxnLst>
                <a:cxn ang="0">
                  <a:pos x="200" y="0"/>
                </a:cxn>
                <a:cxn ang="0">
                  <a:pos x="0" y="314"/>
                </a:cxn>
              </a:cxnLst>
              <a:pathLst>
                <a:path w="255" h="375">
                  <a:moveTo>
                    <a:pt x="255" y="0"/>
                  </a:moveTo>
                  <a:lnTo>
                    <a:pt x="0" y="3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8027" name="Line 39"/>
            <p:cNvSpPr/>
            <p:nvPr/>
          </p:nvSpPr>
          <p:spPr>
            <a:xfrm>
              <a:off x="1656" y="1197"/>
              <a:ext cx="1" cy="285"/>
            </a:xfrm>
            <a:prstGeom prst="line">
              <a:avLst/>
            </a:prstGeom>
            <a:ln w="9525" cap="flat" cmpd="sng">
              <a:solidFill>
                <a:srgbClr val="000000"/>
              </a:solidFill>
              <a:prstDash val="solid"/>
              <a:round/>
              <a:headEnd type="none" w="med" len="med"/>
              <a:tailEnd type="none" w="med" len="med"/>
            </a:ln>
          </p:spPr>
        </p:sp>
        <p:sp>
          <p:nvSpPr>
            <p:cNvPr id="128028" name="Freeform 40"/>
            <p:cNvSpPr/>
            <p:nvPr/>
          </p:nvSpPr>
          <p:spPr>
            <a:xfrm>
              <a:off x="1229" y="1734"/>
              <a:ext cx="1" cy="330"/>
            </a:xfrm>
            <a:custGeom>
              <a:avLst/>
              <a:gdLst/>
              <a:ahLst/>
              <a:cxnLst>
                <a:cxn ang="0">
                  <a:pos x="0" y="0"/>
                </a:cxn>
                <a:cxn ang="0">
                  <a:pos x="0" y="303"/>
                </a:cxn>
              </a:cxnLst>
              <a:pathLst>
                <a:path w="1" h="360">
                  <a:moveTo>
                    <a:pt x="0" y="0"/>
                  </a:moveTo>
                  <a:lnTo>
                    <a:pt x="0" y="360"/>
                  </a:ln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128029" name="Group 41"/>
          <p:cNvGrpSpPr/>
          <p:nvPr/>
        </p:nvGrpSpPr>
        <p:grpSpPr>
          <a:xfrm>
            <a:off x="1258888" y="4076700"/>
            <a:ext cx="7467600" cy="1804988"/>
            <a:chOff x="5580" y="9210"/>
            <a:chExt cx="4500" cy="1248"/>
          </a:xfrm>
        </p:grpSpPr>
        <p:grpSp>
          <p:nvGrpSpPr>
            <p:cNvPr id="128030" name="Group 42"/>
            <p:cNvGrpSpPr/>
            <p:nvPr/>
          </p:nvGrpSpPr>
          <p:grpSpPr>
            <a:xfrm>
              <a:off x="5580" y="9240"/>
              <a:ext cx="4140" cy="1038"/>
              <a:chOff x="5580" y="9240"/>
              <a:chExt cx="4140" cy="1404"/>
            </a:xfrm>
          </p:grpSpPr>
          <p:sp>
            <p:nvSpPr>
              <p:cNvPr id="128031" name="Rectangle 43"/>
              <p:cNvSpPr/>
              <p:nvPr/>
            </p:nvSpPr>
            <p:spPr>
              <a:xfrm>
                <a:off x="5580" y="9240"/>
                <a:ext cx="414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28032" name="Line 44"/>
              <p:cNvSpPr/>
              <p:nvPr/>
            </p:nvSpPr>
            <p:spPr>
              <a:xfrm>
                <a:off x="5580" y="9708"/>
                <a:ext cx="4140" cy="0"/>
              </a:xfrm>
              <a:prstGeom prst="line">
                <a:avLst/>
              </a:prstGeom>
              <a:ln w="9525" cap="flat" cmpd="sng">
                <a:solidFill>
                  <a:srgbClr val="000000"/>
                </a:solidFill>
                <a:prstDash val="solid"/>
                <a:round/>
                <a:headEnd type="none" w="med" len="med"/>
                <a:tailEnd type="none" w="med" len="med"/>
              </a:ln>
            </p:spPr>
          </p:sp>
          <p:sp>
            <p:nvSpPr>
              <p:cNvPr id="128033" name="Line 45"/>
              <p:cNvSpPr/>
              <p:nvPr/>
            </p:nvSpPr>
            <p:spPr>
              <a:xfrm>
                <a:off x="5580" y="10176"/>
                <a:ext cx="4140" cy="0"/>
              </a:xfrm>
              <a:prstGeom prst="line">
                <a:avLst/>
              </a:prstGeom>
              <a:ln w="9525" cap="flat" cmpd="sng">
                <a:solidFill>
                  <a:srgbClr val="000000"/>
                </a:solidFill>
                <a:prstDash val="solid"/>
                <a:round/>
                <a:headEnd type="none" w="med" len="med"/>
                <a:tailEnd type="none" w="med" len="med"/>
              </a:ln>
            </p:spPr>
          </p:sp>
          <p:sp>
            <p:nvSpPr>
              <p:cNvPr id="128034" name="Line 46"/>
              <p:cNvSpPr/>
              <p:nvPr/>
            </p:nvSpPr>
            <p:spPr>
              <a:xfrm>
                <a:off x="6480" y="9240"/>
                <a:ext cx="0" cy="1404"/>
              </a:xfrm>
              <a:prstGeom prst="line">
                <a:avLst/>
              </a:prstGeom>
              <a:ln w="9525" cap="flat" cmpd="sng">
                <a:solidFill>
                  <a:srgbClr val="000000"/>
                </a:solidFill>
                <a:prstDash val="solid"/>
                <a:round/>
                <a:headEnd type="none" w="med" len="med"/>
                <a:tailEnd type="none" w="med" len="med"/>
              </a:ln>
            </p:spPr>
          </p:sp>
          <p:sp>
            <p:nvSpPr>
              <p:cNvPr id="128035" name="Line 47"/>
              <p:cNvSpPr/>
              <p:nvPr/>
            </p:nvSpPr>
            <p:spPr>
              <a:xfrm>
                <a:off x="6840" y="9240"/>
                <a:ext cx="0" cy="1404"/>
              </a:xfrm>
              <a:prstGeom prst="line">
                <a:avLst/>
              </a:prstGeom>
              <a:ln w="9525" cap="flat" cmpd="sng">
                <a:solidFill>
                  <a:srgbClr val="000000"/>
                </a:solidFill>
                <a:prstDash val="solid"/>
                <a:round/>
                <a:headEnd type="none" w="med" len="med"/>
                <a:tailEnd type="none" w="med" len="med"/>
              </a:ln>
            </p:spPr>
          </p:sp>
          <p:sp>
            <p:nvSpPr>
              <p:cNvPr id="128036" name="Line 48"/>
              <p:cNvSpPr/>
              <p:nvPr/>
            </p:nvSpPr>
            <p:spPr>
              <a:xfrm>
                <a:off x="7200" y="9240"/>
                <a:ext cx="0" cy="1404"/>
              </a:xfrm>
              <a:prstGeom prst="line">
                <a:avLst/>
              </a:prstGeom>
              <a:ln w="9525" cap="flat" cmpd="sng">
                <a:solidFill>
                  <a:srgbClr val="000000"/>
                </a:solidFill>
                <a:prstDash val="solid"/>
                <a:round/>
                <a:headEnd type="none" w="med" len="med"/>
                <a:tailEnd type="none" w="med" len="med"/>
              </a:ln>
            </p:spPr>
          </p:sp>
          <p:sp>
            <p:nvSpPr>
              <p:cNvPr id="128037" name="Line 49"/>
              <p:cNvSpPr/>
              <p:nvPr/>
            </p:nvSpPr>
            <p:spPr>
              <a:xfrm>
                <a:off x="7560" y="9240"/>
                <a:ext cx="0" cy="1404"/>
              </a:xfrm>
              <a:prstGeom prst="line">
                <a:avLst/>
              </a:prstGeom>
              <a:ln w="9525" cap="flat" cmpd="sng">
                <a:solidFill>
                  <a:srgbClr val="000000"/>
                </a:solidFill>
                <a:prstDash val="solid"/>
                <a:round/>
                <a:headEnd type="none" w="med" len="med"/>
                <a:tailEnd type="none" w="med" len="med"/>
              </a:ln>
            </p:spPr>
          </p:sp>
          <p:sp>
            <p:nvSpPr>
              <p:cNvPr id="128038" name="Line 50"/>
              <p:cNvSpPr/>
              <p:nvPr/>
            </p:nvSpPr>
            <p:spPr>
              <a:xfrm>
                <a:off x="7920" y="9240"/>
                <a:ext cx="0" cy="1404"/>
              </a:xfrm>
              <a:prstGeom prst="line">
                <a:avLst/>
              </a:prstGeom>
              <a:ln w="9525" cap="flat" cmpd="sng">
                <a:solidFill>
                  <a:srgbClr val="000000"/>
                </a:solidFill>
                <a:prstDash val="solid"/>
                <a:round/>
                <a:headEnd type="none" w="med" len="med"/>
                <a:tailEnd type="none" w="med" len="med"/>
              </a:ln>
            </p:spPr>
          </p:sp>
          <p:sp>
            <p:nvSpPr>
              <p:cNvPr id="128039" name="Line 51"/>
              <p:cNvSpPr/>
              <p:nvPr/>
            </p:nvSpPr>
            <p:spPr>
              <a:xfrm>
                <a:off x="8280" y="9240"/>
                <a:ext cx="0" cy="1404"/>
              </a:xfrm>
              <a:prstGeom prst="line">
                <a:avLst/>
              </a:prstGeom>
              <a:ln w="9525" cap="flat" cmpd="sng">
                <a:solidFill>
                  <a:srgbClr val="000000"/>
                </a:solidFill>
                <a:prstDash val="solid"/>
                <a:round/>
                <a:headEnd type="none" w="med" len="med"/>
                <a:tailEnd type="none" w="med" len="med"/>
              </a:ln>
            </p:spPr>
          </p:sp>
          <p:sp>
            <p:nvSpPr>
              <p:cNvPr id="128040" name="Line 52"/>
              <p:cNvSpPr/>
              <p:nvPr/>
            </p:nvSpPr>
            <p:spPr>
              <a:xfrm>
                <a:off x="8640" y="9240"/>
                <a:ext cx="0" cy="1404"/>
              </a:xfrm>
              <a:prstGeom prst="line">
                <a:avLst/>
              </a:prstGeom>
              <a:ln w="9525" cap="flat" cmpd="sng">
                <a:solidFill>
                  <a:srgbClr val="000000"/>
                </a:solidFill>
                <a:prstDash val="solid"/>
                <a:round/>
                <a:headEnd type="none" w="med" len="med"/>
                <a:tailEnd type="none" w="med" len="med"/>
              </a:ln>
            </p:spPr>
          </p:sp>
          <p:sp>
            <p:nvSpPr>
              <p:cNvPr id="128041" name="Line 53"/>
              <p:cNvSpPr/>
              <p:nvPr/>
            </p:nvSpPr>
            <p:spPr>
              <a:xfrm>
                <a:off x="9000" y="9240"/>
                <a:ext cx="0" cy="1404"/>
              </a:xfrm>
              <a:prstGeom prst="line">
                <a:avLst/>
              </a:prstGeom>
              <a:ln w="9525" cap="flat" cmpd="sng">
                <a:solidFill>
                  <a:srgbClr val="000000"/>
                </a:solidFill>
                <a:prstDash val="solid"/>
                <a:round/>
                <a:headEnd type="none" w="med" len="med"/>
                <a:tailEnd type="none" w="med" len="med"/>
              </a:ln>
            </p:spPr>
          </p:sp>
          <p:sp>
            <p:nvSpPr>
              <p:cNvPr id="128042" name="Line 54"/>
              <p:cNvSpPr/>
              <p:nvPr/>
            </p:nvSpPr>
            <p:spPr>
              <a:xfrm>
                <a:off x="9360" y="9240"/>
                <a:ext cx="0" cy="1404"/>
              </a:xfrm>
              <a:prstGeom prst="line">
                <a:avLst/>
              </a:prstGeom>
              <a:ln w="9525" cap="flat" cmpd="sng">
                <a:solidFill>
                  <a:srgbClr val="000000"/>
                </a:solidFill>
                <a:prstDash val="solid"/>
                <a:round/>
                <a:headEnd type="none" w="med" len="med"/>
                <a:tailEnd type="none" w="med" len="med"/>
              </a:ln>
            </p:spPr>
          </p:sp>
        </p:grpSp>
        <p:sp>
          <p:nvSpPr>
            <p:cNvPr id="128043" name="Text Box 55"/>
            <p:cNvSpPr txBox="1"/>
            <p:nvPr/>
          </p:nvSpPr>
          <p:spPr>
            <a:xfrm>
              <a:off x="5580" y="9210"/>
              <a:ext cx="4500" cy="1248"/>
            </a:xfrm>
            <a:prstGeom prst="rect">
              <a:avLst/>
            </a:prstGeom>
            <a:noFill/>
            <a:ln w="9525">
              <a:noFill/>
            </a:ln>
          </p:spPr>
          <p:txBody>
            <a:bodyPr anchor="t" anchorCtr="0"/>
            <a:p>
              <a:pPr algn="just" eaLnBrk="0" hangingPunct="0">
                <a:buFont typeface="Arial" panose="020B0604020202020204" pitchFamily="34" charset="0"/>
              </a:pPr>
              <a:r>
                <a:rPr lang="zh-CN" altLang="en-US" sz="2000" b="1" dirty="0">
                  <a:solidFill>
                    <a:schemeClr val="folHlink"/>
                  </a:solidFill>
                  <a:latin typeface="Times New Roman" panose="02020603050405020304" pitchFamily="18" charset="0"/>
                </a:rPr>
                <a:t>数组下标   </a:t>
              </a:r>
              <a:r>
                <a:rPr lang="zh-CN" altLang="en-US" b="1" dirty="0">
                  <a:solidFill>
                    <a:schemeClr val="folHlink"/>
                  </a:solidFill>
                  <a:latin typeface="Times New Roman" panose="02020603050405020304" pitchFamily="18" charset="0"/>
                </a:rPr>
                <a:t>      </a:t>
              </a:r>
              <a:r>
                <a:rPr lang="en-US" altLang="zh-CN" b="1" dirty="0">
                  <a:solidFill>
                    <a:schemeClr val="folHlink"/>
                  </a:solidFill>
                  <a:latin typeface="Times New Roman" panose="02020603050405020304" pitchFamily="18" charset="0"/>
                </a:rPr>
                <a:t>0      1      2      3      4      5     6     7     8</a:t>
              </a:r>
              <a:endParaRPr lang="en-US" altLang="zh-CN" b="1" dirty="0">
                <a:solidFill>
                  <a:schemeClr val="folHlink"/>
                </a:solidFill>
                <a:latin typeface="Times New Roman" panose="02020603050405020304" pitchFamily="18" charset="0"/>
              </a:endParaRPr>
            </a:p>
            <a:p>
              <a:pPr algn="just" eaLnBrk="0" hangingPunct="0">
                <a:spcBef>
                  <a:spcPct val="30000"/>
                </a:spcBef>
                <a:buFont typeface="Arial" panose="020B0604020202020204" pitchFamily="34" charset="0"/>
              </a:pPr>
              <a:r>
                <a:rPr lang="en-US" altLang="zh-CN" b="1" dirty="0">
                  <a:solidFill>
                    <a:schemeClr val="folHlink"/>
                  </a:solidFill>
                  <a:latin typeface="Times New Roman" panose="02020603050405020304" pitchFamily="18" charset="0"/>
                </a:rPr>
                <a:t>  data            A     B     C      D     E     F     G    H    I</a:t>
              </a:r>
              <a:endParaRPr lang="en-US" altLang="zh-CN" b="1" dirty="0">
                <a:solidFill>
                  <a:schemeClr val="folHlink"/>
                </a:solidFill>
                <a:latin typeface="Times New Roman" panose="02020603050405020304" pitchFamily="18" charset="0"/>
              </a:endParaRPr>
            </a:p>
            <a:p>
              <a:pPr algn="just" eaLnBrk="0" hangingPunct="0">
                <a:spcBef>
                  <a:spcPct val="30000"/>
                </a:spcBef>
                <a:buFont typeface="Arial" panose="020B0604020202020204" pitchFamily="34" charset="0"/>
              </a:pPr>
              <a:r>
                <a:rPr lang="en-US" altLang="zh-CN" b="1" dirty="0">
                  <a:solidFill>
                    <a:schemeClr val="folHlink"/>
                  </a:solidFill>
                  <a:latin typeface="Times New Roman" panose="02020603050405020304" pitchFamily="18" charset="0"/>
                </a:rPr>
                <a:t>parent          -1     0      0       0      1     1      1     3     3</a:t>
              </a:r>
              <a:endParaRPr lang="en-US" altLang="zh-CN" b="1" dirty="0">
                <a:solidFill>
                  <a:schemeClr val="folHlink"/>
                </a:solidFill>
                <a:latin typeface="Times New Roman" panose="02020603050405020304" pitchFamily="18" charset="0"/>
              </a:endParaRPr>
            </a:p>
            <a:p>
              <a:pPr algn="just" eaLnBrk="0" hangingPunct="0">
                <a:buFont typeface="Arial" panose="020B0604020202020204" pitchFamily="34" charset="0"/>
              </a:pPr>
              <a:endParaRPr lang="en-US" altLang="zh-CN" b="1" dirty="0">
                <a:solidFill>
                  <a:schemeClr val="folHlink"/>
                </a:solidFill>
                <a:latin typeface="Times New Roman" panose="02020603050405020304" pitchFamily="18"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idx="4294967295"/>
          </p:nvPr>
        </p:nvSpPr>
        <p:spPr/>
        <p:txBody>
          <a:bodyPr vert="horz" wrap="square" lIns="91440" tIns="45720" rIns="91440" bIns="45720" anchor="ctr" anchorCtr="0"/>
          <a:p>
            <a:pPr eaLnBrk="1" hangingPunct="1"/>
            <a:r>
              <a:rPr lang="zh-CN" altLang="en-US" dirty="0"/>
              <a:t>双亲表示法类型定义</a:t>
            </a:r>
            <a:endParaRPr lang="zh-CN" altLang="en-US" dirty="0"/>
          </a:p>
        </p:txBody>
      </p:sp>
      <p:sp>
        <p:nvSpPr>
          <p:cNvPr id="129027" name="Rectangle 5"/>
          <p:cNvSpPr>
            <a:spLocks noChangeArrowheads="1"/>
          </p:cNvSpPr>
          <p:nvPr/>
        </p:nvSpPr>
        <p:spPr bwMode="auto">
          <a:xfrm>
            <a:off x="1143000" y="1676400"/>
            <a:ext cx="6400800"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276225"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#define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MAX_NODE   64</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typedef struct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Ptnode</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ElemType  </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data</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数据域</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int   </a:t>
            </a:r>
            <a:r>
              <a:rPr kumimoji="0" lang="en-US" altLang="zh-CN" sz="28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parent</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双亲指示域</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Ptnode</a:t>
            </a:r>
            <a:r>
              <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typedef struct</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Ptnode  </a:t>
            </a:r>
            <a:r>
              <a:rPr kumimoji="0" lang="en-US" altLang="zh-CN" sz="2800" b="0"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nodes[MAX_NODE]</a:t>
            </a: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int n;</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76225"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}Ptree;</a:t>
            </a:r>
            <a:r>
              <a:rPr kumimoji="0" lang="en-US" altLang="zh-CN" sz="29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3"/>
          <p:cNvSpPr>
            <a:spLocks noGrp="1"/>
          </p:cNvSpPr>
          <p:nvPr>
            <p:ph type="title" idx="4294967295"/>
          </p:nvPr>
        </p:nvSpPr>
        <p:spPr/>
        <p:txBody>
          <a:bodyPr vert="horz" wrap="square" lIns="91440" tIns="45720" rIns="91440" bIns="45720" anchor="ctr" anchorCtr="0"/>
          <a:p>
            <a:pPr eaLnBrk="1" hangingPunct="1"/>
            <a:r>
              <a:rPr lang="zh-CN" altLang="en-US" dirty="0"/>
              <a:t>孩子表示法</a:t>
            </a:r>
            <a:endParaRPr lang="zh-CN" altLang="en-US" dirty="0"/>
          </a:p>
        </p:txBody>
      </p:sp>
      <p:sp>
        <p:nvSpPr>
          <p:cNvPr id="279554" name="Rectangle 2"/>
          <p:cNvSpPr>
            <a:spLocks noGrp="1"/>
          </p:cNvSpPr>
          <p:nvPr>
            <p:ph type="body" idx="4294967295"/>
          </p:nvPr>
        </p:nvSpPr>
        <p:spPr>
          <a:xfrm>
            <a:off x="381000" y="1752600"/>
            <a:ext cx="8386763" cy="3881438"/>
          </a:xfrm>
        </p:spPr>
        <p:txBody>
          <a:bodyPr vert="horz" wrap="square" lIns="91440" tIns="45720" rIns="91440" bIns="45720" anchor="t" anchorCtr="0"/>
          <a:p>
            <a:pPr eaLnBrk="1" hangingPunct="1"/>
            <a:r>
              <a:rPr lang="zh-CN" altLang="en-US" b="1" dirty="0">
                <a:latin typeface="宋体" panose="02010600030101010101" pitchFamily="2" charset="-122"/>
              </a:rPr>
              <a:t>任一数据元素，有</a:t>
            </a:r>
            <a:r>
              <a:rPr lang="en-US" altLang="zh-CN" b="1" dirty="0"/>
              <a:t>0</a:t>
            </a:r>
            <a:r>
              <a:rPr lang="zh-CN" altLang="en-US" b="1" dirty="0">
                <a:latin typeface="宋体" panose="02010600030101010101" pitchFamily="2" charset="-122"/>
              </a:rPr>
              <a:t>个或多个孩子；</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因此可以设计一个链式存储结构，其结点除放置数据元素外，还可以放置若干指针，分别用来指示该结点的所有孩子结点在存储空间中的位置。</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9554">
                                            <p:txEl>
                                              <p:charRg st="0" end="17"/>
                                            </p:txEl>
                                          </p:spTgt>
                                        </p:tgtEl>
                                        <p:attrNameLst>
                                          <p:attrName>style.visibility</p:attrName>
                                        </p:attrNameLst>
                                      </p:cBhvr>
                                      <p:to>
                                        <p:strVal val="visible"/>
                                      </p:to>
                                    </p:set>
                                    <p:animEffect transition="in" filter="strips(downLeft)">
                                      <p:cBhvr>
                                        <p:cTn id="7" dur="500"/>
                                        <p:tgtEl>
                                          <p:spTgt spid="27955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79554">
                                            <p:txEl>
                                              <p:charRg st="17" end="81"/>
                                            </p:txEl>
                                          </p:spTgt>
                                        </p:tgtEl>
                                        <p:attrNameLst>
                                          <p:attrName>style.visibility</p:attrName>
                                        </p:attrNameLst>
                                      </p:cBhvr>
                                      <p:to>
                                        <p:strVal val="visible"/>
                                      </p:to>
                                    </p:set>
                                    <p:animEffect transition="in" filter="strips(downLeft)">
                                      <p:cBhvr>
                                        <p:cTn id="12" dur="500"/>
                                        <p:tgtEl>
                                          <p:spTgt spid="279554">
                                            <p:txEl>
                                              <p:charRg st="17"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2"/>
          <p:cNvSpPr>
            <a:spLocks noGrp="1"/>
          </p:cNvSpPr>
          <p:nvPr>
            <p:ph type="title" idx="4294967295"/>
          </p:nvPr>
        </p:nvSpPr>
        <p:spPr/>
        <p:txBody>
          <a:bodyPr vert="horz" wrap="square" lIns="91440" tIns="45720" rIns="91440" bIns="45720" anchor="ctr" anchorCtr="0"/>
          <a:p>
            <a:pPr eaLnBrk="1" hangingPunct="1"/>
            <a:r>
              <a:rPr lang="zh-CN" altLang="en-US" dirty="0"/>
              <a:t>孩子表示法</a:t>
            </a:r>
            <a:endParaRPr lang="zh-CN" altLang="en-US" dirty="0"/>
          </a:p>
        </p:txBody>
      </p:sp>
      <p:sp>
        <p:nvSpPr>
          <p:cNvPr id="134146" name="Rectangle 3"/>
          <p:cNvSpPr>
            <a:spLocks noGrp="1"/>
          </p:cNvSpPr>
          <p:nvPr>
            <p:ph type="body" idx="4294967295"/>
          </p:nvPr>
        </p:nvSpPr>
        <p:spPr>
          <a:xfrm>
            <a:off x="657225" y="1408113"/>
            <a:ext cx="8334375" cy="1258887"/>
          </a:xfrm>
        </p:spPr>
        <p:txBody>
          <a:bodyPr vert="horz" wrap="square" lIns="91440" tIns="45720" rIns="91440" bIns="45720" anchor="t" anchorCtr="0"/>
          <a:p>
            <a:pPr eaLnBrk="1" hangingPunct="1">
              <a:lnSpc>
                <a:spcPct val="90000"/>
              </a:lnSpc>
            </a:pPr>
            <a:r>
              <a:rPr lang="zh-CN" altLang="en-US" b="1" dirty="0">
                <a:solidFill>
                  <a:schemeClr val="folHlink"/>
                </a:solidFill>
                <a:latin typeface="幼圆" panose="02010509060101010101" pitchFamily="49" charset="-122"/>
                <a:ea typeface="幼圆" panose="02010509060101010101" pitchFamily="49" charset="-122"/>
              </a:rPr>
              <a:t>方法</a:t>
            </a:r>
            <a:r>
              <a:rPr lang="en-US" altLang="zh-CN" b="1" dirty="0">
                <a:solidFill>
                  <a:schemeClr val="folHlink"/>
                </a:solidFill>
                <a:latin typeface="幼圆" panose="02010509060101010101" pitchFamily="49" charset="-122"/>
                <a:ea typeface="幼圆" panose="02010509060101010101" pitchFamily="49" charset="-122"/>
              </a:rPr>
              <a:t>1</a:t>
            </a:r>
            <a:endParaRPr lang="en-US" altLang="zh-CN" b="1" dirty="0">
              <a:solidFill>
                <a:schemeClr val="folHlink"/>
              </a:solidFill>
              <a:latin typeface="幼圆" panose="02010509060101010101" pitchFamily="49" charset="-122"/>
              <a:ea typeface="幼圆" panose="02010509060101010101" pitchFamily="49" charset="-122"/>
            </a:endParaRPr>
          </a:p>
          <a:p>
            <a:pPr lvl="1" indent="-436245" eaLnBrk="1" hangingPunct="1">
              <a:lnSpc>
                <a:spcPct val="90000"/>
              </a:lnSpc>
              <a:buClrTx/>
            </a:pPr>
            <a:r>
              <a:rPr lang="zh-CN" altLang="en-US" b="1" dirty="0">
                <a:latin typeface="宋体" panose="02010600030101010101" pitchFamily="2" charset="-122"/>
              </a:rPr>
              <a:t>根据结点的度，设置结点的指针个数，比如若结点的度为</a:t>
            </a:r>
            <a:r>
              <a:rPr lang="en-US" altLang="zh-CN" b="1" dirty="0">
                <a:latin typeface="宋体" panose="02010600030101010101" pitchFamily="2" charset="-122"/>
              </a:rPr>
              <a:t>d:</a:t>
            </a:r>
            <a:endParaRPr lang="en-US" altLang="zh-CN" b="1" dirty="0">
              <a:latin typeface="宋体" panose="02010600030101010101" pitchFamily="2" charset="-122"/>
            </a:endParaRPr>
          </a:p>
          <a:p>
            <a:pPr eaLnBrk="1" hangingPunct="1">
              <a:lnSpc>
                <a:spcPct val="90000"/>
              </a:lnSpc>
              <a:buClrTx/>
            </a:pPr>
            <a:endParaRPr lang="en-US" altLang="zh-CN" sz="3400" b="1" dirty="0"/>
          </a:p>
        </p:txBody>
      </p:sp>
      <p:grpSp>
        <p:nvGrpSpPr>
          <p:cNvPr id="2" name="Group 11"/>
          <p:cNvGrpSpPr/>
          <p:nvPr/>
        </p:nvGrpSpPr>
        <p:grpSpPr>
          <a:xfrm>
            <a:off x="1600200" y="3048000"/>
            <a:ext cx="6324600" cy="457200"/>
            <a:chOff x="1008" y="2304"/>
            <a:chExt cx="3984" cy="288"/>
          </a:xfrm>
        </p:grpSpPr>
        <p:sp>
          <p:nvSpPr>
            <p:cNvPr id="134148" name="Rectangle 4"/>
            <p:cNvSpPr/>
            <p:nvPr/>
          </p:nvSpPr>
          <p:spPr>
            <a:xfrm>
              <a:off x="1008" y="2304"/>
              <a:ext cx="7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134149" name="Rectangle 5"/>
            <p:cNvSpPr/>
            <p:nvPr/>
          </p:nvSpPr>
          <p:spPr>
            <a:xfrm>
              <a:off x="1776"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child1</a:t>
              </a:r>
              <a:endParaRPr lang="en-US" altLang="zh-CN" dirty="0">
                <a:latin typeface="Tahoma" panose="020B0604030504040204" pitchFamily="34" charset="0"/>
              </a:endParaRPr>
            </a:p>
          </p:txBody>
        </p:sp>
        <p:sp>
          <p:nvSpPr>
            <p:cNvPr id="134150" name="Rectangle 6"/>
            <p:cNvSpPr/>
            <p:nvPr/>
          </p:nvSpPr>
          <p:spPr>
            <a:xfrm>
              <a:off x="2592"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child2</a:t>
              </a:r>
              <a:endParaRPr lang="en-US" altLang="zh-CN" dirty="0">
                <a:latin typeface="Tahoma" panose="020B0604030504040204" pitchFamily="34" charset="0"/>
              </a:endParaRPr>
            </a:p>
          </p:txBody>
        </p:sp>
        <p:sp>
          <p:nvSpPr>
            <p:cNvPr id="134151" name="Rectangle 7"/>
            <p:cNvSpPr/>
            <p:nvPr/>
          </p:nvSpPr>
          <p:spPr>
            <a:xfrm>
              <a:off x="3408" y="2304"/>
              <a:ext cx="768"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imes New Roman" panose="02020603050405020304" pitchFamily="18" charset="0"/>
                </a:rPr>
                <a:t>…</a:t>
              </a:r>
              <a:endParaRPr lang="en-US" altLang="zh-CN" dirty="0">
                <a:latin typeface="Tahoma" panose="020B0604030504040204" pitchFamily="34" charset="0"/>
              </a:endParaRPr>
            </a:p>
          </p:txBody>
        </p:sp>
        <p:sp>
          <p:nvSpPr>
            <p:cNvPr id="134152" name="Rectangle 8"/>
            <p:cNvSpPr/>
            <p:nvPr/>
          </p:nvSpPr>
          <p:spPr>
            <a:xfrm>
              <a:off x="4176"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childd</a:t>
              </a:r>
              <a:endParaRPr lang="en-US" altLang="zh-CN" dirty="0">
                <a:latin typeface="Tahoma" panose="020B0604030504040204" pitchFamily="34" charset="0"/>
              </a:endParaRPr>
            </a:p>
          </p:txBody>
        </p:sp>
      </p:grpSp>
      <p:sp>
        <p:nvSpPr>
          <p:cNvPr id="69637" name="Text Box 9"/>
          <p:cNvSpPr txBox="1"/>
          <p:nvPr/>
        </p:nvSpPr>
        <p:spPr>
          <a:xfrm>
            <a:off x="1279525" y="3757613"/>
            <a:ext cx="7864475" cy="1909762"/>
          </a:xfrm>
          <a:prstGeom prst="rect">
            <a:avLst/>
          </a:prstGeom>
          <a:noFill/>
          <a:ln w="9525">
            <a:noFill/>
          </a:ln>
        </p:spPr>
        <p:txBody>
          <a:bodyPr anchor="t" anchorCtr="0">
            <a:spAutoFit/>
          </a:bodyPr>
          <a:p>
            <a:pPr>
              <a:buFont typeface="Arial" panose="020B0604020202020204" pitchFamily="34" charset="0"/>
            </a:pPr>
            <a:r>
              <a:rPr lang="zh-CN" altLang="en-US" sz="2800" b="1" dirty="0">
                <a:solidFill>
                  <a:schemeClr val="folHlink"/>
                </a:solidFill>
                <a:latin typeface="Tahoma" panose="020B0604030504040204" pitchFamily="34" charset="0"/>
                <a:ea typeface="幼圆" panose="02010509060101010101" pitchFamily="49" charset="-122"/>
              </a:rPr>
              <a:t>问题</a:t>
            </a:r>
            <a:r>
              <a:rPr lang="zh-CN" altLang="en-US" sz="2800" b="1" dirty="0">
                <a:latin typeface="Tahoma" panose="020B0604030504040204" pitchFamily="34" charset="0"/>
              </a:rPr>
              <a:t>：</a:t>
            </a:r>
            <a:endParaRPr lang="zh-CN" altLang="en-US" sz="2800" b="1" dirty="0">
              <a:latin typeface="Tahoma" panose="020B0604030504040204" pitchFamily="34" charset="0"/>
            </a:endParaRPr>
          </a:p>
          <a:p>
            <a:pPr lvl="1" indent="0" eaLnBrk="1" hangingPunct="1">
              <a:spcBef>
                <a:spcPct val="20000"/>
              </a:spcBef>
              <a:buSzPct val="55000"/>
              <a:buFont typeface="Wingdings" panose="05000000000000000000" pitchFamily="2" charset="2"/>
              <a:buChar char="n"/>
            </a:pPr>
            <a:r>
              <a:rPr lang="zh-CN" altLang="en-US" sz="2800" b="1" dirty="0">
                <a:latin typeface="宋体" panose="02010600030101010101" pitchFamily="2" charset="-122"/>
              </a:rPr>
              <a:t>不同的数据元素，结点构造不同；</a:t>
            </a:r>
            <a:endParaRPr lang="zh-CN" altLang="en-US" sz="2800" b="1" dirty="0">
              <a:latin typeface="宋体" panose="02010600030101010101" pitchFamily="2" charset="-122"/>
            </a:endParaRPr>
          </a:p>
          <a:p>
            <a:pPr lvl="1" indent="0" eaLnBrk="1" hangingPunct="1">
              <a:spcBef>
                <a:spcPct val="20000"/>
              </a:spcBef>
              <a:buSzPct val="55000"/>
              <a:buFont typeface="Wingdings" panose="05000000000000000000" pitchFamily="2" charset="2"/>
              <a:buChar char="n"/>
            </a:pPr>
            <a:r>
              <a:rPr lang="zh-CN" altLang="en-US" sz="2800" b="1" dirty="0">
                <a:latin typeface="宋体" panose="02010600030101010101" pitchFamily="2" charset="-122"/>
              </a:rPr>
              <a:t>操作不方便</a:t>
            </a:r>
            <a:endParaRPr lang="zh-CN" altLang="en-US" b="1" dirty="0">
              <a:latin typeface="宋体" panose="02010600030101010101" pitchFamily="2" charset="-122"/>
            </a:endParaRPr>
          </a:p>
          <a:p>
            <a:pPr>
              <a:buFont typeface="Arial" panose="020B0604020202020204" pitchFamily="34" charset="0"/>
            </a:pPr>
            <a:endParaRPr lang="en-US" altLang="zh-CN"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7"/>
                                        </p:tgtEl>
                                        <p:attrNameLst>
                                          <p:attrName>style.visibility</p:attrName>
                                        </p:attrNameLst>
                                      </p:cBhvr>
                                      <p:to>
                                        <p:strVal val="visible"/>
                                      </p:to>
                                    </p:set>
                                    <p:anim calcmode="lin" valueType="num">
                                      <p:cBhvr additive="base">
                                        <p:cTn id="13" dur="500" fill="hold"/>
                                        <p:tgtEl>
                                          <p:spTgt spid="69637"/>
                                        </p:tgtEl>
                                        <p:attrNameLst>
                                          <p:attrName>ppt_x</p:attrName>
                                        </p:attrNameLst>
                                      </p:cBhvr>
                                      <p:tavLst>
                                        <p:tav tm="0">
                                          <p:val>
                                            <p:strVal val="0-#ppt_w/2"/>
                                          </p:val>
                                        </p:tav>
                                        <p:tav tm="100000">
                                          <p:val>
                                            <p:strVal val="#ppt_x"/>
                                          </p:val>
                                        </p:tav>
                                      </p:tavLst>
                                    </p:anim>
                                    <p:anim calcmode="lin" valueType="num">
                                      <p:cBhvr additive="base">
                                        <p:cTn id="14"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11"/>
          <p:cNvSpPr>
            <a:spLocks noGrp="1"/>
          </p:cNvSpPr>
          <p:nvPr>
            <p:ph type="title" idx="4294967295"/>
          </p:nvPr>
        </p:nvSpPr>
        <p:spPr/>
        <p:txBody>
          <a:bodyPr vert="horz" wrap="square" lIns="91440" tIns="45720" rIns="91440" bIns="45720" anchor="ctr" anchorCtr="0"/>
          <a:p>
            <a:pPr eaLnBrk="1" hangingPunct="1"/>
            <a:r>
              <a:rPr lang="zh-CN" altLang="en-US" dirty="0"/>
              <a:t>孩子表示法</a:t>
            </a:r>
            <a:endParaRPr lang="zh-CN" altLang="en-US" dirty="0"/>
          </a:p>
        </p:txBody>
      </p:sp>
      <p:sp>
        <p:nvSpPr>
          <p:cNvPr id="136194" name="Rectangle 10"/>
          <p:cNvSpPr>
            <a:spLocks noGrp="1"/>
          </p:cNvSpPr>
          <p:nvPr>
            <p:ph type="body" idx="4294967295"/>
          </p:nvPr>
        </p:nvSpPr>
        <p:spPr>
          <a:xfrm>
            <a:off x="533400" y="1371600"/>
            <a:ext cx="8153400" cy="1182688"/>
          </a:xfrm>
        </p:spPr>
        <p:txBody>
          <a:bodyPr vert="horz" wrap="square" lIns="91440" tIns="45720" rIns="91440" bIns="45720" anchor="t" anchorCtr="0"/>
          <a:p>
            <a:pPr eaLnBrk="1" hangingPunct="1">
              <a:lnSpc>
                <a:spcPct val="90000"/>
              </a:lnSpc>
            </a:pPr>
            <a:r>
              <a:rPr lang="zh-CN" altLang="en-US" b="1" dirty="0">
                <a:solidFill>
                  <a:schemeClr val="folHlink"/>
                </a:solidFill>
                <a:latin typeface="幼圆" panose="02010509060101010101" pitchFamily="49" charset="-122"/>
                <a:ea typeface="幼圆" panose="02010509060101010101" pitchFamily="49" charset="-122"/>
              </a:rPr>
              <a:t>方法</a:t>
            </a:r>
            <a:r>
              <a:rPr lang="en-US" altLang="zh-CN" b="1" dirty="0">
                <a:solidFill>
                  <a:schemeClr val="folHlink"/>
                </a:solidFill>
                <a:latin typeface="幼圆" panose="02010509060101010101" pitchFamily="49" charset="-122"/>
                <a:ea typeface="幼圆" panose="02010509060101010101" pitchFamily="49" charset="-122"/>
              </a:rPr>
              <a:t>2</a:t>
            </a:r>
            <a:endParaRPr lang="en-US" altLang="zh-CN" b="1" dirty="0">
              <a:solidFill>
                <a:schemeClr val="folHlink"/>
              </a:solidFill>
              <a:latin typeface="幼圆" panose="02010509060101010101" pitchFamily="49" charset="-122"/>
              <a:ea typeface="幼圆" panose="02010509060101010101" pitchFamily="49" charset="-122"/>
            </a:endParaRPr>
          </a:p>
          <a:p>
            <a:pPr lvl="1" indent="-436245" eaLnBrk="1" hangingPunct="1">
              <a:lnSpc>
                <a:spcPct val="90000"/>
              </a:lnSpc>
              <a:buClrTx/>
            </a:pPr>
            <a:r>
              <a:rPr lang="zh-CN" altLang="en-US" dirty="0"/>
              <a:t>按照树的度定义结点。若树的度为</a:t>
            </a:r>
            <a:r>
              <a:rPr lang="en-US" altLang="zh-CN" dirty="0"/>
              <a:t>d,</a:t>
            </a:r>
            <a:r>
              <a:rPr lang="zh-CN" altLang="en-US" dirty="0"/>
              <a:t>定义</a:t>
            </a:r>
            <a:r>
              <a:rPr lang="en-US" altLang="zh-CN" dirty="0"/>
              <a:t>degree</a:t>
            </a:r>
            <a:r>
              <a:rPr lang="zh-CN" altLang="en-US" dirty="0"/>
              <a:t>，表示该结点的度</a:t>
            </a:r>
            <a:endParaRPr lang="zh-CN" altLang="en-US" dirty="0"/>
          </a:p>
        </p:txBody>
      </p:sp>
      <p:grpSp>
        <p:nvGrpSpPr>
          <p:cNvPr id="2" name="Group 3"/>
          <p:cNvGrpSpPr/>
          <p:nvPr/>
        </p:nvGrpSpPr>
        <p:grpSpPr>
          <a:xfrm>
            <a:off x="762000" y="2895600"/>
            <a:ext cx="7696200" cy="457200"/>
            <a:chOff x="480" y="2304"/>
            <a:chExt cx="4848" cy="288"/>
          </a:xfrm>
        </p:grpSpPr>
        <p:sp>
          <p:nvSpPr>
            <p:cNvPr id="136196" name="Rectangle 9"/>
            <p:cNvSpPr/>
            <p:nvPr/>
          </p:nvSpPr>
          <p:spPr>
            <a:xfrm>
              <a:off x="480" y="2304"/>
              <a:ext cx="76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data</a:t>
              </a:r>
              <a:endParaRPr lang="en-US" altLang="zh-CN" dirty="0">
                <a:latin typeface="Tahoma" panose="020B0604030504040204" pitchFamily="34" charset="0"/>
              </a:endParaRPr>
            </a:p>
          </p:txBody>
        </p:sp>
        <p:sp>
          <p:nvSpPr>
            <p:cNvPr id="136197" name="Rectangle 8"/>
            <p:cNvSpPr/>
            <p:nvPr/>
          </p:nvSpPr>
          <p:spPr>
            <a:xfrm>
              <a:off x="2112"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child1</a:t>
              </a:r>
              <a:endParaRPr lang="en-US" altLang="zh-CN" dirty="0">
                <a:latin typeface="Tahoma" panose="020B0604030504040204" pitchFamily="34" charset="0"/>
              </a:endParaRPr>
            </a:p>
          </p:txBody>
        </p:sp>
        <p:sp>
          <p:nvSpPr>
            <p:cNvPr id="136198" name="Rectangle 7"/>
            <p:cNvSpPr/>
            <p:nvPr/>
          </p:nvSpPr>
          <p:spPr>
            <a:xfrm>
              <a:off x="2928"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child2</a:t>
              </a:r>
              <a:endParaRPr lang="en-US" altLang="zh-CN" dirty="0">
                <a:latin typeface="Tahoma" panose="020B0604030504040204" pitchFamily="34" charset="0"/>
              </a:endParaRPr>
            </a:p>
          </p:txBody>
        </p:sp>
        <p:sp>
          <p:nvSpPr>
            <p:cNvPr id="136199" name="Rectangle 6"/>
            <p:cNvSpPr/>
            <p:nvPr/>
          </p:nvSpPr>
          <p:spPr>
            <a:xfrm>
              <a:off x="3744" y="2304"/>
              <a:ext cx="768"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imes New Roman" panose="02020603050405020304" pitchFamily="18" charset="0"/>
                </a:rPr>
                <a:t>…</a:t>
              </a:r>
              <a:endParaRPr lang="en-US" altLang="zh-CN" dirty="0">
                <a:latin typeface="Tahoma" panose="020B0604030504040204" pitchFamily="34" charset="0"/>
              </a:endParaRPr>
            </a:p>
          </p:txBody>
        </p:sp>
        <p:sp>
          <p:nvSpPr>
            <p:cNvPr id="136200" name="Rectangle 5"/>
            <p:cNvSpPr/>
            <p:nvPr/>
          </p:nvSpPr>
          <p:spPr>
            <a:xfrm>
              <a:off x="4512" y="2304"/>
              <a:ext cx="816" cy="288"/>
            </a:xfrm>
            <a:prstGeom prst="rect">
              <a:avLst/>
            </a:prstGeom>
            <a:solidFill>
              <a:srgbClr val="AFFBFB"/>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childd</a:t>
              </a:r>
              <a:endParaRPr lang="en-US" altLang="zh-CN" dirty="0">
                <a:latin typeface="Tahoma" panose="020B0604030504040204" pitchFamily="34" charset="0"/>
              </a:endParaRPr>
            </a:p>
          </p:txBody>
        </p:sp>
        <p:sp>
          <p:nvSpPr>
            <p:cNvPr id="136201" name="Rectangle 4"/>
            <p:cNvSpPr/>
            <p:nvPr/>
          </p:nvSpPr>
          <p:spPr>
            <a:xfrm>
              <a:off x="1248" y="2304"/>
              <a:ext cx="864"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buFont typeface="Arial" panose="020B0604020202020204" pitchFamily="34" charset="0"/>
              </a:pPr>
              <a:r>
                <a:rPr lang="en-US" altLang="zh-CN" dirty="0">
                  <a:latin typeface="Tahoma" panose="020B0604030504040204" pitchFamily="34" charset="0"/>
                </a:rPr>
                <a:t>degree</a:t>
              </a:r>
              <a:endParaRPr lang="en-US" altLang="zh-CN" dirty="0">
                <a:latin typeface="Tahoma" panose="020B0604030504040204" pitchFamily="34" charset="0"/>
              </a:endParaRPr>
            </a:p>
          </p:txBody>
        </p:sp>
      </p:grpSp>
      <p:sp>
        <p:nvSpPr>
          <p:cNvPr id="278530" name="Text Box 2"/>
          <p:cNvSpPr txBox="1"/>
          <p:nvPr/>
        </p:nvSpPr>
        <p:spPr>
          <a:xfrm>
            <a:off x="838200" y="3581400"/>
            <a:ext cx="8077200" cy="2611438"/>
          </a:xfrm>
          <a:prstGeom prst="rect">
            <a:avLst/>
          </a:prstGeom>
          <a:noFill/>
          <a:ln w="9525">
            <a:noFill/>
          </a:ln>
        </p:spPr>
        <p:txBody>
          <a:bodyPr anchor="t" anchorCtr="0">
            <a:spAutoFit/>
          </a:bodyPr>
          <a:p>
            <a:pPr>
              <a:buFont typeface="Arial" panose="020B0604020202020204" pitchFamily="34" charset="0"/>
            </a:pPr>
            <a:r>
              <a:rPr lang="zh-CN" altLang="en-US" sz="2800" b="1" dirty="0">
                <a:solidFill>
                  <a:schemeClr val="folHlink"/>
                </a:solidFill>
                <a:latin typeface="Tahoma" panose="020B0604030504040204" pitchFamily="34" charset="0"/>
                <a:ea typeface="幼圆" panose="02010509060101010101" pitchFamily="49" charset="-122"/>
              </a:rPr>
              <a:t>问题</a:t>
            </a:r>
            <a:r>
              <a:rPr lang="zh-CN" altLang="en-US" sz="2800" dirty="0">
                <a:latin typeface="Tahoma" panose="020B0604030504040204" pitchFamily="34" charset="0"/>
              </a:rPr>
              <a:t>：</a:t>
            </a:r>
            <a:endParaRPr lang="zh-CN" altLang="en-US" sz="2800" dirty="0">
              <a:latin typeface="Tahoma" panose="020B0604030504040204" pitchFamily="34" charset="0"/>
            </a:endParaRPr>
          </a:p>
          <a:p>
            <a:pPr lvl="1" indent="0" eaLnBrk="1" hangingPunct="1">
              <a:lnSpc>
                <a:spcPct val="90000"/>
              </a:lnSpc>
              <a:spcBef>
                <a:spcPct val="20000"/>
              </a:spcBef>
              <a:buSzPct val="55000"/>
              <a:buFont typeface="Wingdings" panose="05000000000000000000" pitchFamily="2" charset="2"/>
              <a:buChar char="n"/>
            </a:pPr>
            <a:r>
              <a:rPr lang="zh-CN" altLang="en-US" sz="2800" dirty="0">
                <a:latin typeface="Tahoma" panose="020B0604030504040204" pitchFamily="34" charset="0"/>
              </a:rPr>
              <a:t>因</a:t>
            </a:r>
            <a:r>
              <a:rPr lang="en-US" altLang="zh-CN" sz="2800" dirty="0">
                <a:latin typeface="Tahoma" panose="020B0604030504040204" pitchFamily="34" charset="0"/>
              </a:rPr>
              <a:t>degree</a:t>
            </a:r>
            <a:r>
              <a:rPr lang="zh-CN" altLang="en-US" sz="2800" dirty="0">
                <a:latin typeface="Tahoma" panose="020B0604030504040204" pitchFamily="34" charset="0"/>
              </a:rPr>
              <a:t>为树的度，是所有结点的最大的度，因此树中有相当部分的指针域为空，浪费空间。</a:t>
            </a:r>
            <a:endParaRPr lang="zh-CN" altLang="en-US" sz="2800" dirty="0">
              <a:latin typeface="Tahoma" panose="020B0604030504040204" pitchFamily="34" charset="0"/>
            </a:endParaRPr>
          </a:p>
          <a:p>
            <a:pPr lvl="1" indent="0" eaLnBrk="1" hangingPunct="1">
              <a:lnSpc>
                <a:spcPct val="90000"/>
              </a:lnSpc>
              <a:spcBef>
                <a:spcPct val="20000"/>
              </a:spcBef>
              <a:buSzPct val="55000"/>
              <a:buFont typeface="Wingdings" panose="05000000000000000000" pitchFamily="2" charset="2"/>
              <a:buChar char="n"/>
            </a:pPr>
            <a:r>
              <a:rPr lang="zh-CN" altLang="en-US" sz="2800" dirty="0">
                <a:latin typeface="Tahoma" panose="020B0604030504040204" pitchFamily="34" charset="0"/>
              </a:rPr>
              <a:t>有</a:t>
            </a:r>
            <a:r>
              <a:rPr lang="en-US" altLang="zh-CN" sz="2800" dirty="0">
                <a:latin typeface="Tahoma" panose="020B0604030504040204" pitchFamily="34" charset="0"/>
              </a:rPr>
              <a:t>n</a:t>
            </a:r>
            <a:r>
              <a:rPr lang="zh-CN" altLang="en-US" sz="2800" dirty="0">
                <a:latin typeface="Tahoma" panose="020B0604030504040204" pitchFamily="34" charset="0"/>
              </a:rPr>
              <a:t>个结点的树的度为</a:t>
            </a:r>
            <a:r>
              <a:rPr lang="en-US" altLang="zh-CN" sz="2800" dirty="0">
                <a:latin typeface="Tahoma" panose="020B0604030504040204" pitchFamily="34" charset="0"/>
              </a:rPr>
              <a:t>k</a:t>
            </a:r>
            <a:r>
              <a:rPr lang="zh-CN" altLang="en-US" sz="2800" dirty="0">
                <a:latin typeface="Tahoma" panose="020B0604030504040204" pitchFamily="34" charset="0"/>
              </a:rPr>
              <a:t>，空指针域有</a:t>
            </a:r>
            <a:r>
              <a:rPr lang="en-US" altLang="zh-CN" sz="2800" dirty="0">
                <a:latin typeface="Tahoma" panose="020B0604030504040204" pitchFamily="34" charset="0"/>
              </a:rPr>
              <a:t>n(k-1)+1</a:t>
            </a:r>
            <a:r>
              <a:rPr lang="zh-CN" altLang="en-US" sz="2800" dirty="0">
                <a:latin typeface="Tahoma" panose="020B0604030504040204" pitchFamily="34" charset="0"/>
              </a:rPr>
              <a:t>个。</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530"/>
                                        </p:tgtEl>
                                        <p:attrNameLst>
                                          <p:attrName>style.visibility</p:attrName>
                                        </p:attrNameLst>
                                      </p:cBhvr>
                                      <p:to>
                                        <p:strVal val="visible"/>
                                      </p:to>
                                    </p:set>
                                    <p:anim calcmode="lin" valueType="num">
                                      <p:cBhvr additive="base">
                                        <p:cTn id="13" dur="500" fill="hold"/>
                                        <p:tgtEl>
                                          <p:spTgt spid="278530"/>
                                        </p:tgtEl>
                                        <p:attrNameLst>
                                          <p:attrName>ppt_x</p:attrName>
                                        </p:attrNameLst>
                                      </p:cBhvr>
                                      <p:tavLst>
                                        <p:tav tm="0">
                                          <p:val>
                                            <p:strVal val="0-#ppt_w/2"/>
                                          </p:val>
                                        </p:tav>
                                        <p:tav tm="100000">
                                          <p:val>
                                            <p:strVal val="#ppt_x"/>
                                          </p:val>
                                        </p:tav>
                                      </p:tavLst>
                                    </p:anim>
                                    <p:anim calcmode="lin" valueType="num">
                                      <p:cBhvr additive="base">
                                        <p:cTn id="14" dur="500" fill="hold"/>
                                        <p:tgtEl>
                                          <p:spTgt spid="278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3"/>
          <p:cNvSpPr>
            <a:spLocks noGrp="1"/>
          </p:cNvSpPr>
          <p:nvPr>
            <p:ph type="title" idx="4294967295"/>
          </p:nvPr>
        </p:nvSpPr>
        <p:spPr/>
        <p:txBody>
          <a:bodyPr vert="horz" wrap="square" lIns="91440" tIns="45720" rIns="91440" bIns="45720" anchor="ctr" anchorCtr="0"/>
          <a:p>
            <a:pPr eaLnBrk="1" hangingPunct="1"/>
            <a:r>
              <a:rPr lang="zh-CN" altLang="en-US" dirty="0"/>
              <a:t>孩子表示法</a:t>
            </a:r>
            <a:endParaRPr lang="zh-CN" altLang="en-US" dirty="0"/>
          </a:p>
        </p:txBody>
      </p:sp>
      <p:sp>
        <p:nvSpPr>
          <p:cNvPr id="138242" name="Rectangle 2"/>
          <p:cNvSpPr>
            <a:spLocks noGrp="1"/>
          </p:cNvSpPr>
          <p:nvPr>
            <p:ph type="body" idx="4294967295"/>
          </p:nvPr>
        </p:nvSpPr>
        <p:spPr>
          <a:xfrm>
            <a:off x="381000" y="1600200"/>
            <a:ext cx="8763000" cy="3881438"/>
          </a:xfrm>
        </p:spPr>
        <p:txBody>
          <a:bodyPr vert="horz" wrap="square" lIns="91440" tIns="45720" rIns="91440" bIns="45720" anchor="t" anchorCtr="0"/>
          <a:p>
            <a:pPr eaLnBrk="1" hangingPunct="1">
              <a:buClrTx/>
            </a:pPr>
            <a:r>
              <a:rPr lang="zh-CN" altLang="en-US" dirty="0"/>
              <a:t>有</a:t>
            </a:r>
            <a:r>
              <a:rPr lang="en-US" altLang="zh-CN" dirty="0"/>
              <a:t>n</a:t>
            </a:r>
            <a:r>
              <a:rPr lang="zh-CN" altLang="en-US" dirty="0"/>
              <a:t>个结点的树的度为</a:t>
            </a:r>
            <a:r>
              <a:rPr lang="en-US" altLang="zh-CN" dirty="0"/>
              <a:t>k</a:t>
            </a:r>
            <a:r>
              <a:rPr lang="zh-CN" altLang="en-US" dirty="0"/>
              <a:t>，空指针域有</a:t>
            </a:r>
            <a:r>
              <a:rPr lang="en-US" altLang="zh-CN" dirty="0">
                <a:solidFill>
                  <a:schemeClr val="folHlink"/>
                </a:solidFill>
              </a:rPr>
              <a:t>n(k-1)+1</a:t>
            </a:r>
            <a:r>
              <a:rPr lang="zh-CN" altLang="en-US" dirty="0"/>
              <a:t>个。</a:t>
            </a:r>
            <a:endParaRPr lang="zh-CN" altLang="en-US" dirty="0"/>
          </a:p>
          <a:p>
            <a:pPr eaLnBrk="1" hangingPunct="1">
              <a:buClrTx/>
            </a:pPr>
            <a:r>
              <a:rPr lang="zh-CN" altLang="en-US" dirty="0"/>
              <a:t>证明：</a:t>
            </a:r>
            <a:endParaRPr lang="zh-CN" altLang="en-US" dirty="0"/>
          </a:p>
          <a:p>
            <a:pPr lvl="1" indent="-436245" eaLnBrk="1" hangingPunct="1">
              <a:buClrTx/>
            </a:pPr>
            <a:r>
              <a:rPr lang="en-US" altLang="zh-CN" dirty="0"/>
              <a:t>n</a:t>
            </a:r>
            <a:r>
              <a:rPr lang="zh-CN" altLang="en-US" dirty="0"/>
              <a:t>个结点的树，除根结点外，每个结点有一个指针指向，也就是树中有</a:t>
            </a:r>
            <a:r>
              <a:rPr lang="en-US" altLang="zh-CN" dirty="0"/>
              <a:t>n-1</a:t>
            </a:r>
            <a:r>
              <a:rPr lang="zh-CN" altLang="en-US" dirty="0"/>
              <a:t>个有效链域（指针）</a:t>
            </a:r>
            <a:endParaRPr lang="zh-CN" altLang="en-US" dirty="0"/>
          </a:p>
          <a:p>
            <a:pPr lvl="1" indent="-436245" eaLnBrk="1" hangingPunct="1">
              <a:buClrTx/>
            </a:pPr>
            <a:r>
              <a:rPr lang="zh-CN" altLang="en-US" dirty="0"/>
              <a:t>而按该结点定义，</a:t>
            </a:r>
            <a:r>
              <a:rPr lang="en-US" altLang="zh-CN" dirty="0"/>
              <a:t>n</a:t>
            </a:r>
            <a:r>
              <a:rPr lang="zh-CN" altLang="en-US" dirty="0"/>
              <a:t>个结点总的指针域有：</a:t>
            </a:r>
            <a:r>
              <a:rPr lang="en-US" altLang="zh-CN" dirty="0"/>
              <a:t>nk</a:t>
            </a:r>
            <a:r>
              <a:rPr lang="zh-CN" altLang="en-US" dirty="0"/>
              <a:t>个。</a:t>
            </a:r>
            <a:endParaRPr lang="zh-CN" altLang="en-US" dirty="0"/>
          </a:p>
          <a:p>
            <a:pPr lvl="1" indent="-436245" eaLnBrk="1" hangingPunct="1">
              <a:buClrTx/>
            </a:pPr>
            <a:r>
              <a:rPr lang="zh-CN" altLang="en-US" dirty="0"/>
              <a:t>因此空链域：</a:t>
            </a:r>
            <a:endParaRPr lang="zh-CN" altLang="en-US" dirty="0"/>
          </a:p>
          <a:p>
            <a:pPr lvl="1" indent="-436245" eaLnBrk="1" hangingPunct="1">
              <a:buClrTx/>
              <a:buNone/>
            </a:pPr>
            <a:r>
              <a:rPr lang="zh-CN" altLang="en-US" dirty="0"/>
              <a:t>	</a:t>
            </a:r>
            <a:r>
              <a:rPr lang="en-US" altLang="zh-CN" dirty="0"/>
              <a:t>nk – (n-1) = n ( k - 1 ) + 1</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3"/>
          <p:cNvSpPr>
            <a:spLocks noGrp="1"/>
          </p:cNvSpPr>
          <p:nvPr>
            <p:ph type="body" idx="4294967295"/>
          </p:nvPr>
        </p:nvSpPr>
        <p:spPr>
          <a:xfrm>
            <a:off x="787400" y="1822450"/>
            <a:ext cx="7559675" cy="4095750"/>
          </a:xfrm>
        </p:spPr>
        <p:txBody>
          <a:bodyPr vert="horz" wrap="square" lIns="91440" tIns="45720" rIns="91440" bIns="45720" anchor="t" anchorCtr="0"/>
          <a:p>
            <a:pPr eaLnBrk="1" hangingPunct="1">
              <a:lnSpc>
                <a:spcPct val="90000"/>
              </a:lnSpc>
              <a:buClrTx/>
            </a:pPr>
            <a:r>
              <a:rPr lang="zh-CN" altLang="en-US" dirty="0"/>
              <a:t>一个静态数组，存放所有的结点</a:t>
            </a:r>
            <a:endParaRPr lang="zh-CN" altLang="en-US" dirty="0"/>
          </a:p>
          <a:p>
            <a:pPr eaLnBrk="1" hangingPunct="1">
              <a:lnSpc>
                <a:spcPct val="90000"/>
              </a:lnSpc>
              <a:buClrTx/>
            </a:pPr>
            <a:r>
              <a:rPr lang="zh-CN" altLang="en-US" dirty="0"/>
              <a:t>数组的每个数据元素，包括两部分：数据元素，指针；指针指向一个链表，链表结点的数据域是一个整数，表示该结点的孩子在数组中的相对位置；</a:t>
            </a:r>
            <a:endParaRPr lang="zh-CN" altLang="en-US" dirty="0"/>
          </a:p>
          <a:p>
            <a:pPr eaLnBrk="1" hangingPunct="1">
              <a:lnSpc>
                <a:spcPct val="90000"/>
              </a:lnSpc>
              <a:buClrTx/>
            </a:pPr>
            <a:r>
              <a:rPr lang="zh-CN" altLang="en-US" dirty="0"/>
              <a:t>特点：</a:t>
            </a:r>
            <a:endParaRPr lang="zh-CN" altLang="en-US" dirty="0"/>
          </a:p>
          <a:p>
            <a:pPr lvl="1" indent="-436245" eaLnBrk="1" hangingPunct="1">
              <a:lnSpc>
                <a:spcPct val="90000"/>
              </a:lnSpc>
              <a:buClrTx/>
            </a:pPr>
            <a:r>
              <a:rPr lang="zh-CN" altLang="en-US" sz="3000" dirty="0"/>
              <a:t>顺序</a:t>
            </a:r>
            <a:r>
              <a:rPr lang="en-US" altLang="zh-CN" sz="3000" dirty="0"/>
              <a:t>+</a:t>
            </a:r>
            <a:r>
              <a:rPr lang="zh-CN" altLang="en-US" sz="3000" dirty="0"/>
              <a:t>链式存储结构；</a:t>
            </a:r>
            <a:endParaRPr lang="zh-CN" altLang="en-US" sz="3000" dirty="0"/>
          </a:p>
          <a:p>
            <a:pPr lvl="1" indent="-436245" eaLnBrk="1" hangingPunct="1">
              <a:lnSpc>
                <a:spcPct val="90000"/>
              </a:lnSpc>
              <a:buClrTx/>
            </a:pPr>
            <a:r>
              <a:rPr lang="zh-CN" altLang="en-US" sz="3000" dirty="0"/>
              <a:t>找孩子容易，找双亲难；</a:t>
            </a:r>
            <a:endParaRPr lang="zh-CN" altLang="en-US" sz="3000" dirty="0"/>
          </a:p>
        </p:txBody>
      </p:sp>
      <p:sp>
        <p:nvSpPr>
          <p:cNvPr id="140290" name="Rectangle 2"/>
          <p:cNvSpPr/>
          <p:nvPr/>
        </p:nvSpPr>
        <p:spPr>
          <a:xfrm>
            <a:off x="3348038" y="692150"/>
            <a:ext cx="3232150" cy="823913"/>
          </a:xfrm>
          <a:prstGeom prst="rect">
            <a:avLst/>
          </a:prstGeom>
          <a:noFill/>
          <a:ln w="9525">
            <a:noFill/>
          </a:ln>
        </p:spPr>
        <p:txBody>
          <a:bodyPr wrap="none" anchor="t" anchorCtr="0">
            <a:spAutoFit/>
          </a:bodyPr>
          <a:p>
            <a:pPr>
              <a:buFont typeface="Arial" panose="020B0604020202020204" pitchFamily="34" charset="0"/>
            </a:pPr>
            <a:r>
              <a:rPr lang="zh-CN" altLang="en-US" sz="4800" b="1" dirty="0">
                <a:solidFill>
                  <a:schemeClr val="tx2"/>
                </a:solidFill>
                <a:latin typeface="Tahoma" panose="020B0604030504040204" pitchFamily="34" charset="0"/>
                <a:ea typeface="华文新魏" panose="02010800040101010101" pitchFamily="2" charset="-122"/>
              </a:rPr>
              <a:t>孩子表示法</a:t>
            </a:r>
            <a:endParaRPr lang="zh-CN" altLang="en-US" sz="4800" b="1" dirty="0">
              <a:solidFill>
                <a:schemeClr val="tx2"/>
              </a:solidFill>
              <a:latin typeface="Tahoma" panose="020B0604030504040204" pitchFamily="34" charset="0"/>
              <a:ea typeface="华文新魏" panose="020108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2"/>
          <p:cNvSpPr>
            <a:spLocks noGrp="1"/>
          </p:cNvSpPr>
          <p:nvPr>
            <p:ph type="title" idx="4294967295"/>
          </p:nvPr>
        </p:nvSpPr>
        <p:spPr/>
        <p:txBody>
          <a:bodyPr vert="horz" wrap="square" lIns="91440" tIns="45720" rIns="91440" bIns="45720" anchor="ctr" anchorCtr="0"/>
          <a:p>
            <a:pPr eaLnBrk="1" hangingPunct="1"/>
            <a:r>
              <a:rPr lang="zh-CN" altLang="en-US" dirty="0"/>
              <a:t>孩子表示法</a:t>
            </a:r>
            <a:endParaRPr lang="zh-CN" altLang="en-US" dirty="0"/>
          </a:p>
        </p:txBody>
      </p:sp>
      <p:grpSp>
        <p:nvGrpSpPr>
          <p:cNvPr id="142338" name="Group 23"/>
          <p:cNvGrpSpPr/>
          <p:nvPr/>
        </p:nvGrpSpPr>
        <p:grpSpPr>
          <a:xfrm>
            <a:off x="3724275" y="1981200"/>
            <a:ext cx="4327525" cy="2789238"/>
            <a:chOff x="2346" y="1248"/>
            <a:chExt cx="2726" cy="1757"/>
          </a:xfrm>
        </p:grpSpPr>
        <p:grpSp>
          <p:nvGrpSpPr>
            <p:cNvPr id="142339" name="Group 63"/>
            <p:cNvGrpSpPr/>
            <p:nvPr/>
          </p:nvGrpSpPr>
          <p:grpSpPr>
            <a:xfrm>
              <a:off x="2616" y="1314"/>
              <a:ext cx="433" cy="1556"/>
              <a:chOff x="2730" y="8769"/>
              <a:chExt cx="705" cy="2187"/>
            </a:xfrm>
          </p:grpSpPr>
          <p:sp>
            <p:nvSpPr>
              <p:cNvPr id="142340" name="Rectangle 71"/>
              <p:cNvSpPr/>
              <p:nvPr/>
            </p:nvSpPr>
            <p:spPr>
              <a:xfrm>
                <a:off x="2730" y="8769"/>
                <a:ext cx="705" cy="2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41" name="Line 70"/>
              <p:cNvSpPr/>
              <p:nvPr/>
            </p:nvSpPr>
            <p:spPr>
              <a:xfrm>
                <a:off x="2730" y="9081"/>
                <a:ext cx="705" cy="0"/>
              </a:xfrm>
              <a:prstGeom prst="line">
                <a:avLst/>
              </a:prstGeom>
              <a:ln w="9525" cap="flat" cmpd="sng">
                <a:solidFill>
                  <a:srgbClr val="000000"/>
                </a:solidFill>
                <a:prstDash val="solid"/>
                <a:round/>
                <a:headEnd type="none" w="med" len="med"/>
                <a:tailEnd type="none" w="med" len="med"/>
              </a:ln>
            </p:spPr>
          </p:sp>
          <p:sp>
            <p:nvSpPr>
              <p:cNvPr id="142342" name="Line 69"/>
              <p:cNvSpPr/>
              <p:nvPr/>
            </p:nvSpPr>
            <p:spPr>
              <a:xfrm>
                <a:off x="2730" y="9393"/>
                <a:ext cx="705" cy="0"/>
              </a:xfrm>
              <a:prstGeom prst="line">
                <a:avLst/>
              </a:prstGeom>
              <a:ln w="9525" cap="flat" cmpd="sng">
                <a:solidFill>
                  <a:srgbClr val="000000"/>
                </a:solidFill>
                <a:prstDash val="solid"/>
                <a:round/>
                <a:headEnd type="none" w="med" len="med"/>
                <a:tailEnd type="none" w="med" len="med"/>
              </a:ln>
            </p:spPr>
          </p:sp>
          <p:sp>
            <p:nvSpPr>
              <p:cNvPr id="142343" name="Line 68"/>
              <p:cNvSpPr/>
              <p:nvPr/>
            </p:nvSpPr>
            <p:spPr>
              <a:xfrm>
                <a:off x="2730" y="9705"/>
                <a:ext cx="705" cy="0"/>
              </a:xfrm>
              <a:prstGeom prst="line">
                <a:avLst/>
              </a:prstGeom>
              <a:ln w="9525" cap="flat" cmpd="sng">
                <a:solidFill>
                  <a:srgbClr val="000000"/>
                </a:solidFill>
                <a:prstDash val="solid"/>
                <a:round/>
                <a:headEnd type="none" w="med" len="med"/>
                <a:tailEnd type="none" w="med" len="med"/>
              </a:ln>
            </p:spPr>
          </p:sp>
          <p:sp>
            <p:nvSpPr>
              <p:cNvPr id="142344" name="Line 67"/>
              <p:cNvSpPr/>
              <p:nvPr/>
            </p:nvSpPr>
            <p:spPr>
              <a:xfrm>
                <a:off x="2730" y="10017"/>
                <a:ext cx="705" cy="0"/>
              </a:xfrm>
              <a:prstGeom prst="line">
                <a:avLst/>
              </a:prstGeom>
              <a:ln w="9525" cap="flat" cmpd="sng">
                <a:solidFill>
                  <a:srgbClr val="000000"/>
                </a:solidFill>
                <a:prstDash val="solid"/>
                <a:round/>
                <a:headEnd type="none" w="med" len="med"/>
                <a:tailEnd type="none" w="med" len="med"/>
              </a:ln>
            </p:spPr>
          </p:sp>
          <p:sp>
            <p:nvSpPr>
              <p:cNvPr id="142345" name="Line 66"/>
              <p:cNvSpPr/>
              <p:nvPr/>
            </p:nvSpPr>
            <p:spPr>
              <a:xfrm>
                <a:off x="2730" y="10329"/>
                <a:ext cx="705" cy="0"/>
              </a:xfrm>
              <a:prstGeom prst="line">
                <a:avLst/>
              </a:prstGeom>
              <a:ln w="9525" cap="flat" cmpd="sng">
                <a:solidFill>
                  <a:srgbClr val="000000"/>
                </a:solidFill>
                <a:prstDash val="solid"/>
                <a:round/>
                <a:headEnd type="none" w="med" len="med"/>
                <a:tailEnd type="none" w="med" len="med"/>
              </a:ln>
            </p:spPr>
          </p:sp>
          <p:sp>
            <p:nvSpPr>
              <p:cNvPr id="142346" name="Line 65"/>
              <p:cNvSpPr/>
              <p:nvPr/>
            </p:nvSpPr>
            <p:spPr>
              <a:xfrm>
                <a:off x="2730" y="10641"/>
                <a:ext cx="705" cy="0"/>
              </a:xfrm>
              <a:prstGeom prst="line">
                <a:avLst/>
              </a:prstGeom>
              <a:ln w="9525" cap="flat" cmpd="sng">
                <a:solidFill>
                  <a:srgbClr val="000000"/>
                </a:solidFill>
                <a:prstDash val="solid"/>
                <a:round/>
                <a:headEnd type="none" w="med" len="med"/>
                <a:tailEnd type="none" w="med" len="med"/>
              </a:ln>
            </p:spPr>
          </p:sp>
          <p:sp>
            <p:nvSpPr>
              <p:cNvPr id="142347" name="Line 64"/>
              <p:cNvSpPr/>
              <p:nvPr/>
            </p:nvSpPr>
            <p:spPr>
              <a:xfrm>
                <a:off x="3060" y="8772"/>
                <a:ext cx="0" cy="2184"/>
              </a:xfrm>
              <a:prstGeom prst="line">
                <a:avLst/>
              </a:prstGeom>
              <a:ln w="9525" cap="flat" cmpd="sng">
                <a:solidFill>
                  <a:srgbClr val="000000"/>
                </a:solidFill>
                <a:prstDash val="solid"/>
                <a:round/>
                <a:headEnd type="none" w="med" len="med"/>
                <a:tailEnd type="none" w="med" len="med"/>
              </a:ln>
            </p:spPr>
          </p:sp>
        </p:grpSp>
        <p:sp>
          <p:nvSpPr>
            <p:cNvPr id="142348" name="Text Box 62"/>
            <p:cNvSpPr txBox="1"/>
            <p:nvPr/>
          </p:nvSpPr>
          <p:spPr>
            <a:xfrm>
              <a:off x="2346" y="1291"/>
              <a:ext cx="379" cy="1714"/>
            </a:xfrm>
            <a:prstGeom prst="rect">
              <a:avLst/>
            </a:prstGeom>
            <a:noFill/>
            <a:ln w="9525">
              <a:noFill/>
            </a:ln>
          </p:spPr>
          <p:txBody>
            <a:bodyPr anchor="t" anchorCtr="0"/>
            <a:p>
              <a:pPr algn="just" eaLnBrk="0" hangingPunct="0">
                <a:lnSpc>
                  <a:spcPct val="95000"/>
                </a:lnSpc>
                <a:buFont typeface="Arial" panose="020B0604020202020204" pitchFamily="34" charset="0"/>
              </a:pPr>
              <a:r>
                <a:rPr lang="en-US" altLang="zh-CN" dirty="0">
                  <a:latin typeface="Times New Roman" panose="02020603050405020304" pitchFamily="18" charset="0"/>
                </a:rPr>
                <a:t>0</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3</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4</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5</a:t>
              </a:r>
              <a:endParaRPr lang="en-US" altLang="zh-CN" dirty="0">
                <a:latin typeface="Times New Roman" panose="02020603050405020304" pitchFamily="18" charset="0"/>
              </a:endParaRPr>
            </a:p>
            <a:p>
              <a:pPr algn="just" eaLnBrk="0" hangingPunct="0">
                <a:lnSpc>
                  <a:spcPct val="95000"/>
                </a:lnSpc>
                <a:buFont typeface="Arial" panose="020B0604020202020204" pitchFamily="34" charset="0"/>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2349" name="Text Box 61"/>
            <p:cNvSpPr txBox="1"/>
            <p:nvPr/>
          </p:nvSpPr>
          <p:spPr>
            <a:xfrm>
              <a:off x="2768" y="1937"/>
              <a:ext cx="389"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50" name="Text Box 60"/>
            <p:cNvSpPr txBox="1"/>
            <p:nvPr/>
          </p:nvSpPr>
          <p:spPr>
            <a:xfrm>
              <a:off x="2768" y="2161"/>
              <a:ext cx="389"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51" name="Text Box 59"/>
            <p:cNvSpPr txBox="1"/>
            <p:nvPr/>
          </p:nvSpPr>
          <p:spPr>
            <a:xfrm>
              <a:off x="2768" y="2383"/>
              <a:ext cx="389"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52" name="Text Box 58"/>
            <p:cNvSpPr txBox="1"/>
            <p:nvPr/>
          </p:nvSpPr>
          <p:spPr>
            <a:xfrm>
              <a:off x="2768" y="2595"/>
              <a:ext cx="389"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53" name="Line 57"/>
            <p:cNvSpPr/>
            <p:nvPr/>
          </p:nvSpPr>
          <p:spPr>
            <a:xfrm>
              <a:off x="2984" y="1645"/>
              <a:ext cx="302" cy="0"/>
            </a:xfrm>
            <a:prstGeom prst="line">
              <a:avLst/>
            </a:prstGeom>
            <a:ln w="9525" cap="flat" cmpd="sng">
              <a:solidFill>
                <a:srgbClr val="000000"/>
              </a:solidFill>
              <a:prstDash val="solid"/>
              <a:round/>
              <a:headEnd type="none" w="med" len="med"/>
              <a:tailEnd type="triangle" w="sm" len="sm"/>
            </a:ln>
          </p:spPr>
        </p:sp>
        <p:sp>
          <p:nvSpPr>
            <p:cNvPr id="142354" name="Line 56"/>
            <p:cNvSpPr/>
            <p:nvPr/>
          </p:nvSpPr>
          <p:spPr>
            <a:xfrm>
              <a:off x="2984" y="1417"/>
              <a:ext cx="282" cy="0"/>
            </a:xfrm>
            <a:prstGeom prst="line">
              <a:avLst/>
            </a:prstGeom>
            <a:ln w="9525" cap="flat" cmpd="sng">
              <a:solidFill>
                <a:srgbClr val="000000"/>
              </a:solidFill>
              <a:prstDash val="solid"/>
              <a:round/>
              <a:headEnd type="none" w="med" len="med"/>
              <a:tailEnd type="triangle" w="sm" len="sm"/>
            </a:ln>
          </p:spPr>
        </p:sp>
        <p:sp>
          <p:nvSpPr>
            <p:cNvPr id="142355" name="Line 55"/>
            <p:cNvSpPr/>
            <p:nvPr/>
          </p:nvSpPr>
          <p:spPr>
            <a:xfrm>
              <a:off x="2984" y="1869"/>
              <a:ext cx="295" cy="0"/>
            </a:xfrm>
            <a:prstGeom prst="line">
              <a:avLst/>
            </a:prstGeom>
            <a:ln w="9525" cap="flat" cmpd="sng">
              <a:solidFill>
                <a:srgbClr val="000000"/>
              </a:solidFill>
              <a:prstDash val="solid"/>
              <a:round/>
              <a:headEnd type="none" w="med" len="med"/>
              <a:tailEnd type="triangle" w="sm" len="sm"/>
            </a:ln>
          </p:spPr>
        </p:sp>
        <p:sp>
          <p:nvSpPr>
            <p:cNvPr id="142356" name="Rectangle 54"/>
            <p:cNvSpPr/>
            <p:nvPr/>
          </p:nvSpPr>
          <p:spPr>
            <a:xfrm>
              <a:off x="3878" y="1768"/>
              <a:ext cx="400" cy="17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57" name="Freeform 53"/>
            <p:cNvSpPr/>
            <p:nvPr/>
          </p:nvSpPr>
          <p:spPr>
            <a:xfrm>
              <a:off x="4074" y="1768"/>
              <a:ext cx="0" cy="188"/>
            </a:xfrm>
            <a:custGeom>
              <a:avLst/>
              <a:gdLst/>
              <a:ahLst/>
              <a:cxnLst>
                <a:cxn ang="0">
                  <a:pos x="0" y="0"/>
                </a:cxn>
                <a:cxn ang="0">
                  <a:pos x="0" y="134"/>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2358" name="Text Box 52"/>
            <p:cNvSpPr txBox="1"/>
            <p:nvPr/>
          </p:nvSpPr>
          <p:spPr>
            <a:xfrm>
              <a:off x="3853" y="1700"/>
              <a:ext cx="335"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2359" name="Line 51"/>
            <p:cNvSpPr/>
            <p:nvPr/>
          </p:nvSpPr>
          <p:spPr>
            <a:xfrm>
              <a:off x="4172" y="1847"/>
              <a:ext cx="294" cy="0"/>
            </a:xfrm>
            <a:prstGeom prst="line">
              <a:avLst/>
            </a:prstGeom>
            <a:ln w="9525" cap="flat" cmpd="sng">
              <a:solidFill>
                <a:srgbClr val="000000"/>
              </a:solidFill>
              <a:prstDash val="solid"/>
              <a:round/>
              <a:headEnd type="none" w="med" len="med"/>
              <a:tailEnd type="triangle" w="sm" len="sm"/>
            </a:ln>
          </p:spPr>
        </p:sp>
        <p:sp>
          <p:nvSpPr>
            <p:cNvPr id="142360" name="Rectangle 50"/>
            <p:cNvSpPr/>
            <p:nvPr/>
          </p:nvSpPr>
          <p:spPr>
            <a:xfrm>
              <a:off x="3281" y="1783"/>
              <a:ext cx="400" cy="17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61" name="Freeform 49"/>
            <p:cNvSpPr/>
            <p:nvPr/>
          </p:nvSpPr>
          <p:spPr>
            <a:xfrm>
              <a:off x="3477" y="1783"/>
              <a:ext cx="0" cy="188"/>
            </a:xfrm>
            <a:custGeom>
              <a:avLst/>
              <a:gdLst/>
              <a:ahLst/>
              <a:cxnLst>
                <a:cxn ang="0">
                  <a:pos x="0" y="0"/>
                </a:cxn>
                <a:cxn ang="0">
                  <a:pos x="0" y="134"/>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2362" name="Text Box 48"/>
            <p:cNvSpPr txBox="1"/>
            <p:nvPr/>
          </p:nvSpPr>
          <p:spPr>
            <a:xfrm>
              <a:off x="3256" y="1715"/>
              <a:ext cx="335"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42363" name="Line 47"/>
            <p:cNvSpPr/>
            <p:nvPr/>
          </p:nvSpPr>
          <p:spPr>
            <a:xfrm>
              <a:off x="3575" y="1862"/>
              <a:ext cx="294" cy="0"/>
            </a:xfrm>
            <a:prstGeom prst="line">
              <a:avLst/>
            </a:prstGeom>
            <a:ln w="9525" cap="flat" cmpd="sng">
              <a:solidFill>
                <a:srgbClr val="000000"/>
              </a:solidFill>
              <a:prstDash val="solid"/>
              <a:round/>
              <a:headEnd type="none" w="med" len="med"/>
              <a:tailEnd type="triangle" w="sm" len="sm"/>
            </a:ln>
          </p:spPr>
        </p:sp>
        <p:sp>
          <p:nvSpPr>
            <p:cNvPr id="142364" name="Rectangle 46"/>
            <p:cNvSpPr/>
            <p:nvPr/>
          </p:nvSpPr>
          <p:spPr>
            <a:xfrm>
              <a:off x="4474" y="1768"/>
              <a:ext cx="401" cy="17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65" name="Freeform 45"/>
            <p:cNvSpPr/>
            <p:nvPr/>
          </p:nvSpPr>
          <p:spPr>
            <a:xfrm>
              <a:off x="4670" y="1768"/>
              <a:ext cx="1" cy="188"/>
            </a:xfrm>
            <a:custGeom>
              <a:avLst/>
              <a:gdLst/>
              <a:ahLst/>
              <a:cxnLst>
                <a:cxn ang="0">
                  <a:pos x="0" y="0"/>
                </a:cxn>
                <a:cxn ang="0">
                  <a:pos x="0" y="134"/>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2366" name="Text Box 44"/>
            <p:cNvSpPr txBox="1"/>
            <p:nvPr/>
          </p:nvSpPr>
          <p:spPr>
            <a:xfrm>
              <a:off x="4449" y="1700"/>
              <a:ext cx="336"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2367" name="Text Box 43"/>
            <p:cNvSpPr txBox="1"/>
            <p:nvPr/>
          </p:nvSpPr>
          <p:spPr>
            <a:xfrm>
              <a:off x="4626" y="1716"/>
              <a:ext cx="446"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68" name="Text Box 42"/>
            <p:cNvSpPr txBox="1"/>
            <p:nvPr/>
          </p:nvSpPr>
          <p:spPr>
            <a:xfrm>
              <a:off x="2584" y="1274"/>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42369" name="Text Box 41"/>
            <p:cNvSpPr txBox="1"/>
            <p:nvPr/>
          </p:nvSpPr>
          <p:spPr>
            <a:xfrm>
              <a:off x="2584" y="1485"/>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42370" name="Text Box 40"/>
            <p:cNvSpPr txBox="1"/>
            <p:nvPr/>
          </p:nvSpPr>
          <p:spPr>
            <a:xfrm>
              <a:off x="2584" y="1718"/>
              <a:ext cx="390" cy="332"/>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42371" name="Text Box 39"/>
            <p:cNvSpPr txBox="1"/>
            <p:nvPr/>
          </p:nvSpPr>
          <p:spPr>
            <a:xfrm>
              <a:off x="2584" y="1939"/>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42372" name="Text Box 38"/>
            <p:cNvSpPr txBox="1"/>
            <p:nvPr/>
          </p:nvSpPr>
          <p:spPr>
            <a:xfrm>
              <a:off x="2584" y="2157"/>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42373" name="Text Box 37"/>
            <p:cNvSpPr txBox="1"/>
            <p:nvPr/>
          </p:nvSpPr>
          <p:spPr>
            <a:xfrm>
              <a:off x="2584" y="2383"/>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42374" name="Text Box 36"/>
            <p:cNvSpPr txBox="1"/>
            <p:nvPr/>
          </p:nvSpPr>
          <p:spPr>
            <a:xfrm>
              <a:off x="2584" y="2595"/>
              <a:ext cx="390"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42375" name="Rectangle 35"/>
            <p:cNvSpPr/>
            <p:nvPr/>
          </p:nvSpPr>
          <p:spPr>
            <a:xfrm>
              <a:off x="3279" y="1560"/>
              <a:ext cx="401" cy="17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76" name="Freeform 34"/>
            <p:cNvSpPr/>
            <p:nvPr/>
          </p:nvSpPr>
          <p:spPr>
            <a:xfrm>
              <a:off x="3476" y="1560"/>
              <a:ext cx="0" cy="187"/>
            </a:xfrm>
            <a:custGeom>
              <a:avLst/>
              <a:gdLst/>
              <a:ahLst/>
              <a:cxnLst>
                <a:cxn ang="0">
                  <a:pos x="0" y="0"/>
                </a:cxn>
                <a:cxn ang="0">
                  <a:pos x="0" y="132"/>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2377" name="Text Box 33"/>
            <p:cNvSpPr txBox="1"/>
            <p:nvPr/>
          </p:nvSpPr>
          <p:spPr>
            <a:xfrm>
              <a:off x="3255" y="1491"/>
              <a:ext cx="335"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42378" name="Rectangle 32"/>
            <p:cNvSpPr/>
            <p:nvPr/>
          </p:nvSpPr>
          <p:spPr>
            <a:xfrm>
              <a:off x="3280" y="1331"/>
              <a:ext cx="400" cy="17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79" name="Freeform 31"/>
            <p:cNvSpPr/>
            <p:nvPr/>
          </p:nvSpPr>
          <p:spPr>
            <a:xfrm>
              <a:off x="3476" y="1331"/>
              <a:ext cx="0" cy="188"/>
            </a:xfrm>
            <a:custGeom>
              <a:avLst/>
              <a:gdLst/>
              <a:ahLst/>
              <a:cxnLst>
                <a:cxn ang="0">
                  <a:pos x="0" y="0"/>
                </a:cxn>
                <a:cxn ang="0">
                  <a:pos x="0" y="134"/>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2380" name="Text Box 30"/>
            <p:cNvSpPr txBox="1"/>
            <p:nvPr/>
          </p:nvSpPr>
          <p:spPr>
            <a:xfrm>
              <a:off x="3255" y="1263"/>
              <a:ext cx="335"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42381" name="Line 29"/>
            <p:cNvSpPr/>
            <p:nvPr/>
          </p:nvSpPr>
          <p:spPr>
            <a:xfrm>
              <a:off x="3574" y="1410"/>
              <a:ext cx="294" cy="0"/>
            </a:xfrm>
            <a:prstGeom prst="line">
              <a:avLst/>
            </a:prstGeom>
            <a:ln w="9525" cap="flat" cmpd="sng">
              <a:solidFill>
                <a:srgbClr val="000000"/>
              </a:solidFill>
              <a:prstDash val="solid"/>
              <a:round/>
              <a:headEnd type="none" w="med" len="med"/>
              <a:tailEnd type="triangle" w="sm" len="sm"/>
            </a:ln>
          </p:spPr>
        </p:sp>
        <p:sp>
          <p:nvSpPr>
            <p:cNvPr id="142382" name="Rectangle 28"/>
            <p:cNvSpPr/>
            <p:nvPr/>
          </p:nvSpPr>
          <p:spPr>
            <a:xfrm>
              <a:off x="3885" y="1316"/>
              <a:ext cx="401" cy="177"/>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83" name="Freeform 27"/>
            <p:cNvSpPr/>
            <p:nvPr/>
          </p:nvSpPr>
          <p:spPr>
            <a:xfrm>
              <a:off x="4081" y="1316"/>
              <a:ext cx="1" cy="188"/>
            </a:xfrm>
            <a:custGeom>
              <a:avLst/>
              <a:gdLst/>
              <a:ahLst/>
              <a:cxnLst>
                <a:cxn ang="0">
                  <a:pos x="0" y="0"/>
                </a:cxn>
                <a:cxn ang="0">
                  <a:pos x="0" y="134"/>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2384" name="Text Box 26"/>
            <p:cNvSpPr txBox="1"/>
            <p:nvPr/>
          </p:nvSpPr>
          <p:spPr>
            <a:xfrm>
              <a:off x="3861" y="1248"/>
              <a:ext cx="335" cy="333"/>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2385" name="Text Box 25"/>
            <p:cNvSpPr txBox="1"/>
            <p:nvPr/>
          </p:nvSpPr>
          <p:spPr>
            <a:xfrm>
              <a:off x="4043" y="1264"/>
              <a:ext cx="445" cy="333"/>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2386" name="Text Box 24"/>
            <p:cNvSpPr txBox="1"/>
            <p:nvPr/>
          </p:nvSpPr>
          <p:spPr>
            <a:xfrm>
              <a:off x="3434" y="1516"/>
              <a:ext cx="389" cy="332"/>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grpSp>
      <p:grpSp>
        <p:nvGrpSpPr>
          <p:cNvPr id="142387" name="Group 2"/>
          <p:cNvGrpSpPr/>
          <p:nvPr/>
        </p:nvGrpSpPr>
        <p:grpSpPr>
          <a:xfrm>
            <a:off x="795338" y="2216150"/>
            <a:ext cx="2401887" cy="2286000"/>
            <a:chOff x="501" y="1396"/>
            <a:chExt cx="1513" cy="1440"/>
          </a:xfrm>
        </p:grpSpPr>
        <p:sp>
          <p:nvSpPr>
            <p:cNvPr id="142388" name="Oval 22"/>
            <p:cNvSpPr/>
            <p:nvPr/>
          </p:nvSpPr>
          <p:spPr>
            <a:xfrm>
              <a:off x="1041" y="1398"/>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89" name="Oval 21"/>
            <p:cNvSpPr/>
            <p:nvPr/>
          </p:nvSpPr>
          <p:spPr>
            <a:xfrm>
              <a:off x="1366" y="195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0" name="Oval 20"/>
            <p:cNvSpPr/>
            <p:nvPr/>
          </p:nvSpPr>
          <p:spPr>
            <a:xfrm>
              <a:off x="1393" y="252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1" name="Freeform 19"/>
            <p:cNvSpPr/>
            <p:nvPr/>
          </p:nvSpPr>
          <p:spPr>
            <a:xfrm>
              <a:off x="1258" y="1635"/>
              <a:ext cx="202" cy="329"/>
            </a:xfrm>
            <a:custGeom>
              <a:avLst/>
              <a:gdLst/>
              <a:ahLst/>
              <a:cxnLst>
                <a:cxn ang="0">
                  <a:pos x="0" y="0"/>
                </a:cxn>
                <a:cxn ang="0">
                  <a:pos x="181" y="301"/>
                </a:cxn>
              </a:cxnLst>
              <a:pathLst>
                <a:path w="225" h="360">
                  <a:moveTo>
                    <a:pt x="0" y="0"/>
                  </a:moveTo>
                  <a:lnTo>
                    <a:pt x="225" y="36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2392" name="Freeform 18"/>
            <p:cNvSpPr/>
            <p:nvPr/>
          </p:nvSpPr>
          <p:spPr>
            <a:xfrm>
              <a:off x="1582" y="2197"/>
              <a:ext cx="243" cy="373"/>
            </a:xfrm>
            <a:custGeom>
              <a:avLst/>
              <a:gdLst/>
              <a:ahLst/>
              <a:cxnLst>
                <a:cxn ang="0">
                  <a:pos x="0" y="0"/>
                </a:cxn>
                <a:cxn ang="0">
                  <a:pos x="219" y="341"/>
                </a:cxn>
              </a:cxnLst>
              <a:pathLst>
                <a:path w="270" h="408">
                  <a:moveTo>
                    <a:pt x="0" y="0"/>
                  </a:moveTo>
                  <a:lnTo>
                    <a:pt x="270" y="408"/>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2393" name="Freeform 17"/>
            <p:cNvSpPr/>
            <p:nvPr/>
          </p:nvSpPr>
          <p:spPr>
            <a:xfrm>
              <a:off x="947" y="1635"/>
              <a:ext cx="189" cy="288"/>
            </a:xfrm>
            <a:custGeom>
              <a:avLst/>
              <a:gdLst/>
              <a:ahLst/>
              <a:cxnLst>
                <a:cxn ang="0">
                  <a:pos x="170" y="0"/>
                </a:cxn>
                <a:cxn ang="0">
                  <a:pos x="0" y="263"/>
                </a:cxn>
              </a:cxnLst>
              <a:pathLst>
                <a:path w="210" h="315">
                  <a:moveTo>
                    <a:pt x="210" y="0"/>
                  </a:moveTo>
                  <a:lnTo>
                    <a:pt x="0" y="31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2394" name="Freeform 16"/>
            <p:cNvSpPr/>
            <p:nvPr/>
          </p:nvSpPr>
          <p:spPr>
            <a:xfrm>
              <a:off x="650" y="2183"/>
              <a:ext cx="189" cy="302"/>
            </a:xfrm>
            <a:custGeom>
              <a:avLst/>
              <a:gdLst/>
              <a:ahLst/>
              <a:cxnLst>
                <a:cxn ang="0">
                  <a:pos x="170"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2395" name="Oval 15"/>
            <p:cNvSpPr/>
            <p:nvPr/>
          </p:nvSpPr>
          <p:spPr>
            <a:xfrm>
              <a:off x="1041" y="2512"/>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6" name="Oval 14"/>
            <p:cNvSpPr/>
            <p:nvPr/>
          </p:nvSpPr>
          <p:spPr>
            <a:xfrm>
              <a:off x="501" y="2498"/>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7" name="Oval 13"/>
            <p:cNvSpPr/>
            <p:nvPr/>
          </p:nvSpPr>
          <p:spPr>
            <a:xfrm>
              <a:off x="771" y="1941"/>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8" name="Oval 12"/>
            <p:cNvSpPr/>
            <p:nvPr/>
          </p:nvSpPr>
          <p:spPr>
            <a:xfrm>
              <a:off x="1744" y="2539"/>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2399" name="Freeform 11"/>
            <p:cNvSpPr/>
            <p:nvPr/>
          </p:nvSpPr>
          <p:spPr>
            <a:xfrm>
              <a:off x="1230" y="2194"/>
              <a:ext cx="190" cy="302"/>
            </a:xfrm>
            <a:custGeom>
              <a:avLst/>
              <a:gdLst/>
              <a:ahLst/>
              <a:cxnLst>
                <a:cxn ang="0">
                  <a:pos x="172"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2400" name="Line 10"/>
            <p:cNvSpPr/>
            <p:nvPr/>
          </p:nvSpPr>
          <p:spPr>
            <a:xfrm>
              <a:off x="1514" y="2224"/>
              <a:ext cx="1" cy="286"/>
            </a:xfrm>
            <a:prstGeom prst="line">
              <a:avLst/>
            </a:prstGeom>
            <a:ln w="9525" cap="flat" cmpd="sng">
              <a:solidFill>
                <a:srgbClr val="000000"/>
              </a:solidFill>
              <a:prstDash val="solid"/>
              <a:round/>
              <a:headEnd type="none" w="med" len="med"/>
              <a:tailEnd type="none" w="med" len="med"/>
            </a:ln>
          </p:spPr>
        </p:sp>
        <p:sp>
          <p:nvSpPr>
            <p:cNvPr id="142401" name="Text Box 9"/>
            <p:cNvSpPr txBox="1"/>
            <p:nvPr/>
          </p:nvSpPr>
          <p:spPr>
            <a:xfrm>
              <a:off x="1068" y="1396"/>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42402" name="Text Box 8"/>
            <p:cNvSpPr txBox="1"/>
            <p:nvPr/>
          </p:nvSpPr>
          <p:spPr>
            <a:xfrm>
              <a:off x="1393" y="195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42403" name="Text Box 7"/>
            <p:cNvSpPr txBox="1"/>
            <p:nvPr/>
          </p:nvSpPr>
          <p:spPr>
            <a:xfrm>
              <a:off x="1420" y="252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42404" name="Text Box 6"/>
            <p:cNvSpPr txBox="1"/>
            <p:nvPr/>
          </p:nvSpPr>
          <p:spPr>
            <a:xfrm>
              <a:off x="1068" y="2510"/>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42405" name="Text Box 5"/>
            <p:cNvSpPr txBox="1"/>
            <p:nvPr/>
          </p:nvSpPr>
          <p:spPr>
            <a:xfrm>
              <a:off x="528" y="2496"/>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42406" name="Text Box 4"/>
            <p:cNvSpPr txBox="1"/>
            <p:nvPr/>
          </p:nvSpPr>
          <p:spPr>
            <a:xfrm>
              <a:off x="798" y="1939"/>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42407" name="Text Box 3"/>
            <p:cNvSpPr txBox="1"/>
            <p:nvPr/>
          </p:nvSpPr>
          <p:spPr>
            <a:xfrm>
              <a:off x="1771" y="2537"/>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grpSp>
      <p:sp>
        <p:nvSpPr>
          <p:cNvPr id="142408" name="Text Box 118"/>
          <p:cNvSpPr txBox="1"/>
          <p:nvPr/>
        </p:nvSpPr>
        <p:spPr>
          <a:xfrm>
            <a:off x="3708400" y="1474788"/>
            <a:ext cx="4267200" cy="563562"/>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Data firstchild  </a:t>
            </a:r>
            <a:endParaRPr lang="en-US" altLang="zh-CN"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2" name="Rectangle 8"/>
          <p:cNvSpPr>
            <a:spLocks noGrp="1" noChangeArrowheads="1"/>
          </p:cNvSpPr>
          <p:nvPr>
            <p:ph type="body" idx="4294967295"/>
          </p:nvPr>
        </p:nvSpPr>
        <p:spPr>
          <a:xfrm>
            <a:off x="685800" y="1447800"/>
            <a:ext cx="7958138" cy="2341563"/>
          </a:xfrm>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分支结点</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（非终端结点）：度不为</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的结点；除根结点外，也称内部结点；</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孩子，双亲，</a:t>
            </a:r>
            <a:r>
              <a:rPr kumimoji="0" lang="zh-CN" altLang="en-US" sz="2600" b="1" i="0" u="none" strike="noStrike" kern="1200" cap="none" spc="0" normalizeH="0" baseline="0" noProof="0" dirty="0" smtClean="0">
                <a:ln>
                  <a:noFill/>
                </a:ln>
                <a:solidFill>
                  <a:srgbClr val="FF0000"/>
                </a:solidFill>
                <a:effectLst/>
                <a:uLnTx/>
                <a:uFillTx/>
                <a:latin typeface="+mn-lt"/>
                <a:ea typeface="幼圆" panose="02010509060101010101" pitchFamily="49" charset="-122"/>
                <a:cs typeface="+mn-cs"/>
              </a:rPr>
              <a:t>兄弟</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：结点的子树的根称为该结点的孩子；该结点称为孩子的双亲；同一个双亲的孩子之间互称兄弟。</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7650" name="Rectangle 9"/>
          <p:cNvSpPr>
            <a:spLocks noGrp="1"/>
          </p:cNvSpPr>
          <p:nvPr>
            <p:ph type="title" idx="4294967295"/>
          </p:nvPr>
        </p:nvSpPr>
        <p:spPr/>
        <p:txBody>
          <a:bodyPr vert="horz" wrap="square" lIns="91440" tIns="45720" rIns="91440" bIns="45720" anchor="ctr" anchorCtr="0"/>
          <a:p>
            <a:pPr eaLnBrk="1" hangingPunct="1"/>
            <a:r>
              <a:rPr lang="zh-CN" altLang="en-US" dirty="0"/>
              <a:t>树的概念</a:t>
            </a:r>
            <a:endParaRPr lang="zh-CN" altLang="en-US" dirty="0"/>
          </a:p>
        </p:txBody>
      </p:sp>
      <p:graphicFrame>
        <p:nvGraphicFramePr>
          <p:cNvPr id="5" name="Object 4"/>
          <p:cNvGraphicFramePr/>
          <p:nvPr/>
        </p:nvGraphicFramePr>
        <p:xfrm>
          <a:off x="2051050" y="3573463"/>
          <a:ext cx="5184775" cy="2735262"/>
        </p:xfrm>
        <a:graphic>
          <a:graphicData uri="http://schemas.openxmlformats.org/presentationml/2006/ole">
            <mc:AlternateContent xmlns:mc="http://schemas.openxmlformats.org/markup-compatibility/2006">
              <mc:Choice xmlns:v="urn:schemas-microsoft-com:vml" Requires="v">
                <p:oleObj spid="_x0000_s3081" name="" r:id="rId1" imgW="6875780" imgH="3817620" progId="Visio.Drawing.5">
                  <p:embed/>
                </p:oleObj>
              </mc:Choice>
              <mc:Fallback>
                <p:oleObj name="" r:id="rId1" imgW="6875780" imgH="3817620" progId="Visio.Drawing.5">
                  <p:embed/>
                  <p:pic>
                    <p:nvPicPr>
                      <p:cNvPr id="0" name="图片 3080"/>
                      <p:cNvPicPr/>
                      <p:nvPr/>
                    </p:nvPicPr>
                    <p:blipFill>
                      <a:blip r:embed="rId2"/>
                      <a:stretch>
                        <a:fillRect/>
                      </a:stretch>
                    </p:blipFill>
                    <p:spPr>
                      <a:xfrm>
                        <a:off x="2051050" y="3573463"/>
                        <a:ext cx="5184775" cy="273526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92">
                                            <p:txEl>
                                              <p:charRg st="0" end="34"/>
                                            </p:txEl>
                                          </p:spTgt>
                                        </p:tgtEl>
                                        <p:attrNameLst>
                                          <p:attrName>style.visibility</p:attrName>
                                        </p:attrNameLst>
                                      </p:cBhvr>
                                      <p:to>
                                        <p:strVal val="visible"/>
                                      </p:to>
                                    </p:set>
                                    <p:anim calcmode="lin" valueType="num">
                                      <p:cBhvr additive="base">
                                        <p:cTn id="7" dur="500" fill="hold"/>
                                        <p:tgtEl>
                                          <p:spTgt spid="16392">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92">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2">
                                            <p:txEl>
                                              <p:charRg st="34" end="86"/>
                                            </p:txEl>
                                          </p:spTgt>
                                        </p:tgtEl>
                                        <p:attrNameLst>
                                          <p:attrName>style.visibility</p:attrName>
                                        </p:attrNameLst>
                                      </p:cBhvr>
                                      <p:to>
                                        <p:strVal val="visible"/>
                                      </p:to>
                                    </p:set>
                                    <p:anim calcmode="lin" valueType="num">
                                      <p:cBhvr additive="base">
                                        <p:cTn id="13" dur="500" fill="hold"/>
                                        <p:tgtEl>
                                          <p:spTgt spid="16392">
                                            <p:txEl>
                                              <p:charRg st="34" end="8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92">
                                            <p:txEl>
                                              <p:charRg st="34" end="8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idx="4294967295"/>
          </p:nvPr>
        </p:nvSpPr>
        <p:spPr/>
        <p:txBody>
          <a:bodyPr vert="horz" wrap="square" lIns="91440" tIns="45720" rIns="91440" bIns="45720" anchor="ctr" anchorCtr="0"/>
          <a:p>
            <a:pPr eaLnBrk="1" hangingPunct="1"/>
            <a:r>
              <a:rPr lang="zh-CN" altLang="en-US" dirty="0">
                <a:solidFill>
                  <a:schemeClr val="tx1"/>
                </a:solidFill>
              </a:rPr>
              <a:t>双亲孩子链表</a:t>
            </a:r>
            <a:endParaRPr lang="zh-CN" altLang="en-US" dirty="0">
              <a:solidFill>
                <a:schemeClr val="tx1"/>
              </a:solidFill>
            </a:endParaRPr>
          </a:p>
        </p:txBody>
      </p:sp>
      <p:grpSp>
        <p:nvGrpSpPr>
          <p:cNvPr id="2" name="Group 173"/>
          <p:cNvGrpSpPr/>
          <p:nvPr/>
        </p:nvGrpSpPr>
        <p:grpSpPr>
          <a:xfrm>
            <a:off x="3276600" y="1119188"/>
            <a:ext cx="5334000" cy="3490912"/>
            <a:chOff x="2064" y="705"/>
            <a:chExt cx="3360" cy="2199"/>
          </a:xfrm>
        </p:grpSpPr>
        <p:sp>
          <p:nvSpPr>
            <p:cNvPr id="144387" name="Rectangle 96"/>
            <p:cNvSpPr/>
            <p:nvPr/>
          </p:nvSpPr>
          <p:spPr>
            <a:xfrm>
              <a:off x="2367" y="1102"/>
              <a:ext cx="797" cy="1659"/>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388" name="Text Box 59"/>
            <p:cNvSpPr txBox="1"/>
            <p:nvPr/>
          </p:nvSpPr>
          <p:spPr>
            <a:xfrm>
              <a:off x="2064" y="1076"/>
              <a:ext cx="428" cy="1828"/>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0</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3</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4</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5</a:t>
              </a:r>
              <a:endParaRPr lang="en-US" altLang="zh-CN" dirty="0">
                <a:latin typeface="Times New Roman" panose="02020603050405020304" pitchFamily="18" charset="0"/>
              </a:endParaRPr>
            </a:p>
            <a:p>
              <a:pPr algn="just" eaLnBrk="0" hangingPunct="0">
                <a:buFont typeface="Arial" panose="020B0604020202020204" pitchFamily="34" charset="0"/>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4389" name="Line 60"/>
            <p:cNvSpPr/>
            <p:nvPr/>
          </p:nvSpPr>
          <p:spPr>
            <a:xfrm>
              <a:off x="3054" y="1454"/>
              <a:ext cx="340" cy="0"/>
            </a:xfrm>
            <a:prstGeom prst="line">
              <a:avLst/>
            </a:prstGeom>
            <a:ln w="9525" cap="flat" cmpd="sng">
              <a:solidFill>
                <a:srgbClr val="000000"/>
              </a:solidFill>
              <a:prstDash val="solid"/>
              <a:round/>
              <a:headEnd type="none" w="med" len="med"/>
              <a:tailEnd type="triangle" w="sm" len="sm"/>
            </a:ln>
          </p:spPr>
        </p:sp>
        <p:sp>
          <p:nvSpPr>
            <p:cNvPr id="144390" name="Line 61"/>
            <p:cNvSpPr/>
            <p:nvPr/>
          </p:nvSpPr>
          <p:spPr>
            <a:xfrm>
              <a:off x="3054" y="1212"/>
              <a:ext cx="318" cy="0"/>
            </a:xfrm>
            <a:prstGeom prst="line">
              <a:avLst/>
            </a:prstGeom>
            <a:ln w="9525" cap="flat" cmpd="sng">
              <a:solidFill>
                <a:srgbClr val="000000"/>
              </a:solidFill>
              <a:prstDash val="solid"/>
              <a:round/>
              <a:headEnd type="none" w="med" len="med"/>
              <a:tailEnd type="triangle" w="sm" len="sm"/>
            </a:ln>
          </p:spPr>
        </p:sp>
        <p:sp>
          <p:nvSpPr>
            <p:cNvPr id="144391" name="Line 62"/>
            <p:cNvSpPr/>
            <p:nvPr/>
          </p:nvSpPr>
          <p:spPr>
            <a:xfrm>
              <a:off x="3054" y="1693"/>
              <a:ext cx="332" cy="0"/>
            </a:xfrm>
            <a:prstGeom prst="line">
              <a:avLst/>
            </a:prstGeom>
            <a:ln w="9525" cap="flat" cmpd="sng">
              <a:solidFill>
                <a:srgbClr val="000000"/>
              </a:solidFill>
              <a:prstDash val="solid"/>
              <a:round/>
              <a:headEnd type="none" w="med" len="med"/>
              <a:tailEnd type="triangle" w="sm" len="sm"/>
            </a:ln>
          </p:spPr>
        </p:sp>
        <p:sp>
          <p:nvSpPr>
            <p:cNvPr id="144392" name="Rectangle 65"/>
            <p:cNvSpPr/>
            <p:nvPr/>
          </p:nvSpPr>
          <p:spPr>
            <a:xfrm>
              <a:off x="4062" y="1588"/>
              <a:ext cx="452" cy="18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393" name="Freeform 66"/>
            <p:cNvSpPr/>
            <p:nvPr/>
          </p:nvSpPr>
          <p:spPr>
            <a:xfrm>
              <a:off x="4283" y="1588"/>
              <a:ext cx="1" cy="199"/>
            </a:xfrm>
            <a:custGeom>
              <a:avLst/>
              <a:gdLst/>
              <a:ahLst/>
              <a:cxnLst>
                <a:cxn ang="0">
                  <a:pos x="0" y="0"/>
                </a:cxn>
                <a:cxn ang="0">
                  <a:pos x="0" y="150"/>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4394" name="Text Box 67"/>
            <p:cNvSpPr txBox="1"/>
            <p:nvPr/>
          </p:nvSpPr>
          <p:spPr>
            <a:xfrm>
              <a:off x="4034" y="1515"/>
              <a:ext cx="37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4395" name="Line 68"/>
            <p:cNvSpPr/>
            <p:nvPr/>
          </p:nvSpPr>
          <p:spPr>
            <a:xfrm>
              <a:off x="4394" y="1672"/>
              <a:ext cx="333" cy="0"/>
            </a:xfrm>
            <a:prstGeom prst="line">
              <a:avLst/>
            </a:prstGeom>
            <a:ln w="9525" cap="flat" cmpd="sng">
              <a:solidFill>
                <a:srgbClr val="000000"/>
              </a:solidFill>
              <a:prstDash val="solid"/>
              <a:round/>
              <a:headEnd type="none" w="med" len="med"/>
              <a:tailEnd type="triangle" w="sm" len="sm"/>
            </a:ln>
          </p:spPr>
        </p:sp>
        <p:sp>
          <p:nvSpPr>
            <p:cNvPr id="144396" name="Rectangle 70"/>
            <p:cNvSpPr/>
            <p:nvPr/>
          </p:nvSpPr>
          <p:spPr>
            <a:xfrm>
              <a:off x="3387" y="1604"/>
              <a:ext cx="452" cy="18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397" name="Freeform 71"/>
            <p:cNvSpPr/>
            <p:nvPr/>
          </p:nvSpPr>
          <p:spPr>
            <a:xfrm>
              <a:off x="3608" y="1604"/>
              <a:ext cx="1" cy="199"/>
            </a:xfrm>
            <a:custGeom>
              <a:avLst/>
              <a:gdLst/>
              <a:ahLst/>
              <a:cxnLst>
                <a:cxn ang="0">
                  <a:pos x="0" y="0"/>
                </a:cxn>
                <a:cxn ang="0">
                  <a:pos x="0" y="150"/>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4398" name="Text Box 72"/>
            <p:cNvSpPr txBox="1"/>
            <p:nvPr/>
          </p:nvSpPr>
          <p:spPr>
            <a:xfrm>
              <a:off x="3359" y="1531"/>
              <a:ext cx="37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44399" name="Line 73"/>
            <p:cNvSpPr/>
            <p:nvPr/>
          </p:nvSpPr>
          <p:spPr>
            <a:xfrm>
              <a:off x="3719" y="1688"/>
              <a:ext cx="333" cy="0"/>
            </a:xfrm>
            <a:prstGeom prst="line">
              <a:avLst/>
            </a:prstGeom>
            <a:ln w="9525" cap="flat" cmpd="sng">
              <a:solidFill>
                <a:srgbClr val="000000"/>
              </a:solidFill>
              <a:prstDash val="solid"/>
              <a:round/>
              <a:headEnd type="none" w="med" len="med"/>
              <a:tailEnd type="triangle" w="sm" len="sm"/>
            </a:ln>
          </p:spPr>
        </p:sp>
        <p:sp>
          <p:nvSpPr>
            <p:cNvPr id="144400" name="Rectangle 74"/>
            <p:cNvSpPr/>
            <p:nvPr/>
          </p:nvSpPr>
          <p:spPr>
            <a:xfrm>
              <a:off x="4736" y="1588"/>
              <a:ext cx="453" cy="18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01" name="Freeform 75"/>
            <p:cNvSpPr/>
            <p:nvPr/>
          </p:nvSpPr>
          <p:spPr>
            <a:xfrm>
              <a:off x="4958" y="1588"/>
              <a:ext cx="1" cy="199"/>
            </a:xfrm>
            <a:custGeom>
              <a:avLst/>
              <a:gdLst/>
              <a:ahLst/>
              <a:cxnLst>
                <a:cxn ang="0">
                  <a:pos x="0" y="0"/>
                </a:cxn>
                <a:cxn ang="0">
                  <a:pos x="0" y="150"/>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4402" name="Text Box 76"/>
            <p:cNvSpPr txBox="1"/>
            <p:nvPr/>
          </p:nvSpPr>
          <p:spPr>
            <a:xfrm>
              <a:off x="4708" y="1515"/>
              <a:ext cx="37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4403" name="Text Box 77"/>
            <p:cNvSpPr txBox="1"/>
            <p:nvPr/>
          </p:nvSpPr>
          <p:spPr>
            <a:xfrm>
              <a:off x="4920" y="1539"/>
              <a:ext cx="504" cy="354"/>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04" name="Rectangle 78"/>
            <p:cNvSpPr/>
            <p:nvPr/>
          </p:nvSpPr>
          <p:spPr>
            <a:xfrm>
              <a:off x="3388" y="1363"/>
              <a:ext cx="452" cy="190"/>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05" name="Freeform 79"/>
            <p:cNvSpPr/>
            <p:nvPr/>
          </p:nvSpPr>
          <p:spPr>
            <a:xfrm>
              <a:off x="3608" y="1363"/>
              <a:ext cx="2" cy="201"/>
            </a:xfrm>
            <a:custGeom>
              <a:avLst/>
              <a:gdLst/>
              <a:ahLst/>
              <a:cxnLst>
                <a:cxn ang="0">
                  <a:pos x="0" y="0"/>
                </a:cxn>
                <a:cxn ang="0">
                  <a:pos x="0" y="153"/>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4406" name="Text Box 80"/>
            <p:cNvSpPr txBox="1"/>
            <p:nvPr/>
          </p:nvSpPr>
          <p:spPr>
            <a:xfrm>
              <a:off x="3359" y="1291"/>
              <a:ext cx="379"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44407" name="Rectangle 82"/>
            <p:cNvSpPr/>
            <p:nvPr/>
          </p:nvSpPr>
          <p:spPr>
            <a:xfrm>
              <a:off x="3387" y="1122"/>
              <a:ext cx="452" cy="18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08" name="Freeform 83"/>
            <p:cNvSpPr/>
            <p:nvPr/>
          </p:nvSpPr>
          <p:spPr>
            <a:xfrm>
              <a:off x="3608" y="1122"/>
              <a:ext cx="1" cy="199"/>
            </a:xfrm>
            <a:custGeom>
              <a:avLst/>
              <a:gdLst/>
              <a:ahLst/>
              <a:cxnLst>
                <a:cxn ang="0">
                  <a:pos x="0" y="0"/>
                </a:cxn>
                <a:cxn ang="0">
                  <a:pos x="0" y="150"/>
                </a:cxn>
              </a:cxnLst>
              <a:pathLst>
                <a:path w="1" h="264">
                  <a:moveTo>
                    <a:pt x="0" y="0"/>
                  </a:moveTo>
                  <a:lnTo>
                    <a:pt x="0" y="264"/>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44409" name="Text Box 84"/>
            <p:cNvSpPr txBox="1"/>
            <p:nvPr/>
          </p:nvSpPr>
          <p:spPr>
            <a:xfrm>
              <a:off x="3359" y="1049"/>
              <a:ext cx="37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44410" name="Line 85"/>
            <p:cNvSpPr/>
            <p:nvPr/>
          </p:nvSpPr>
          <p:spPr>
            <a:xfrm>
              <a:off x="3719" y="1206"/>
              <a:ext cx="333" cy="0"/>
            </a:xfrm>
            <a:prstGeom prst="line">
              <a:avLst/>
            </a:prstGeom>
            <a:ln w="9525" cap="flat" cmpd="sng">
              <a:solidFill>
                <a:srgbClr val="000000"/>
              </a:solidFill>
              <a:prstDash val="solid"/>
              <a:round/>
              <a:headEnd type="none" w="med" len="med"/>
              <a:tailEnd type="triangle" w="sm" len="sm"/>
            </a:ln>
          </p:spPr>
        </p:sp>
        <p:sp>
          <p:nvSpPr>
            <p:cNvPr id="144411" name="Rectangle 87"/>
            <p:cNvSpPr/>
            <p:nvPr/>
          </p:nvSpPr>
          <p:spPr>
            <a:xfrm>
              <a:off x="4072" y="1105"/>
              <a:ext cx="453" cy="188"/>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12" name="Freeform 88"/>
            <p:cNvSpPr/>
            <p:nvPr/>
          </p:nvSpPr>
          <p:spPr>
            <a:xfrm>
              <a:off x="4294" y="1105"/>
              <a:ext cx="0" cy="199"/>
            </a:xfrm>
            <a:custGeom>
              <a:avLst/>
              <a:gdLst/>
              <a:ahLst/>
              <a:cxnLst>
                <a:cxn ang="0">
                  <a:pos x="0" y="0"/>
                </a:cxn>
                <a:cxn ang="0">
                  <a:pos x="0" y="150"/>
                </a:cxn>
              </a:cxnLst>
              <a:pathLst>
                <a:path w="1" h="264">
                  <a:moveTo>
                    <a:pt x="0" y="0"/>
                  </a:moveTo>
                  <a:lnTo>
                    <a:pt x="0" y="264"/>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44413" name="Text Box 89"/>
            <p:cNvSpPr txBox="1"/>
            <p:nvPr/>
          </p:nvSpPr>
          <p:spPr>
            <a:xfrm>
              <a:off x="4044" y="1032"/>
              <a:ext cx="37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4414" name="Text Box 90"/>
            <p:cNvSpPr txBox="1"/>
            <p:nvPr/>
          </p:nvSpPr>
          <p:spPr>
            <a:xfrm>
              <a:off x="4248" y="1064"/>
              <a:ext cx="504" cy="354"/>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15" name="Text Box 91"/>
            <p:cNvSpPr txBox="1"/>
            <p:nvPr/>
          </p:nvSpPr>
          <p:spPr>
            <a:xfrm>
              <a:off x="2880" y="2490"/>
              <a:ext cx="393" cy="355"/>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16" name="Text Box 92"/>
            <p:cNvSpPr txBox="1"/>
            <p:nvPr/>
          </p:nvSpPr>
          <p:spPr>
            <a:xfrm>
              <a:off x="2333" y="2474"/>
              <a:ext cx="393"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44417" name="Text Box 93"/>
            <p:cNvSpPr txBox="1"/>
            <p:nvPr/>
          </p:nvSpPr>
          <p:spPr>
            <a:xfrm>
              <a:off x="2886" y="1791"/>
              <a:ext cx="410" cy="355"/>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18" name="Text Box 94"/>
            <p:cNvSpPr txBox="1"/>
            <p:nvPr/>
          </p:nvSpPr>
          <p:spPr>
            <a:xfrm>
              <a:off x="2880" y="2030"/>
              <a:ext cx="409" cy="355"/>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19" name="Text Box 95"/>
            <p:cNvSpPr txBox="1"/>
            <p:nvPr/>
          </p:nvSpPr>
          <p:spPr>
            <a:xfrm>
              <a:off x="2886" y="2259"/>
              <a:ext cx="409" cy="355"/>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sp>
          <p:nvSpPr>
            <p:cNvPr id="144420" name="Line 97"/>
            <p:cNvSpPr/>
            <p:nvPr/>
          </p:nvSpPr>
          <p:spPr>
            <a:xfrm>
              <a:off x="2367" y="1339"/>
              <a:ext cx="797" cy="0"/>
            </a:xfrm>
            <a:prstGeom prst="line">
              <a:avLst/>
            </a:prstGeom>
            <a:ln w="9525" cap="flat" cmpd="sng">
              <a:solidFill>
                <a:srgbClr val="000000"/>
              </a:solidFill>
              <a:prstDash val="solid"/>
              <a:round/>
              <a:headEnd type="none" w="med" len="med"/>
              <a:tailEnd type="none" w="med" len="med"/>
            </a:ln>
          </p:spPr>
        </p:sp>
        <p:sp>
          <p:nvSpPr>
            <p:cNvPr id="144421" name="Line 98"/>
            <p:cNvSpPr/>
            <p:nvPr/>
          </p:nvSpPr>
          <p:spPr>
            <a:xfrm>
              <a:off x="2367" y="1576"/>
              <a:ext cx="797" cy="0"/>
            </a:xfrm>
            <a:prstGeom prst="line">
              <a:avLst/>
            </a:prstGeom>
            <a:ln w="9525" cap="flat" cmpd="sng">
              <a:solidFill>
                <a:srgbClr val="000000"/>
              </a:solidFill>
              <a:prstDash val="solid"/>
              <a:round/>
              <a:headEnd type="none" w="med" len="med"/>
              <a:tailEnd type="none" w="med" len="med"/>
            </a:ln>
          </p:spPr>
        </p:sp>
        <p:sp>
          <p:nvSpPr>
            <p:cNvPr id="144422" name="Line 99"/>
            <p:cNvSpPr/>
            <p:nvPr/>
          </p:nvSpPr>
          <p:spPr>
            <a:xfrm>
              <a:off x="2367" y="1813"/>
              <a:ext cx="797" cy="0"/>
            </a:xfrm>
            <a:prstGeom prst="line">
              <a:avLst/>
            </a:prstGeom>
            <a:ln w="9525" cap="flat" cmpd="sng">
              <a:solidFill>
                <a:srgbClr val="000000"/>
              </a:solidFill>
              <a:prstDash val="solid"/>
              <a:round/>
              <a:headEnd type="none" w="med" len="med"/>
              <a:tailEnd type="none" w="med" len="med"/>
            </a:ln>
          </p:spPr>
        </p:sp>
        <p:sp>
          <p:nvSpPr>
            <p:cNvPr id="144423" name="Line 100"/>
            <p:cNvSpPr/>
            <p:nvPr/>
          </p:nvSpPr>
          <p:spPr>
            <a:xfrm>
              <a:off x="2367" y="2050"/>
              <a:ext cx="797" cy="0"/>
            </a:xfrm>
            <a:prstGeom prst="line">
              <a:avLst/>
            </a:prstGeom>
            <a:ln w="9525" cap="flat" cmpd="sng">
              <a:solidFill>
                <a:srgbClr val="000000"/>
              </a:solidFill>
              <a:prstDash val="solid"/>
              <a:round/>
              <a:headEnd type="none" w="med" len="med"/>
              <a:tailEnd type="none" w="med" len="med"/>
            </a:ln>
          </p:spPr>
        </p:sp>
        <p:sp>
          <p:nvSpPr>
            <p:cNvPr id="144424" name="Line 101"/>
            <p:cNvSpPr/>
            <p:nvPr/>
          </p:nvSpPr>
          <p:spPr>
            <a:xfrm>
              <a:off x="2367" y="2285"/>
              <a:ext cx="797" cy="0"/>
            </a:xfrm>
            <a:prstGeom prst="line">
              <a:avLst/>
            </a:prstGeom>
            <a:ln w="9525" cap="flat" cmpd="sng">
              <a:solidFill>
                <a:srgbClr val="000000"/>
              </a:solidFill>
              <a:prstDash val="solid"/>
              <a:round/>
              <a:headEnd type="none" w="med" len="med"/>
              <a:tailEnd type="none" w="med" len="med"/>
            </a:ln>
          </p:spPr>
        </p:sp>
        <p:sp>
          <p:nvSpPr>
            <p:cNvPr id="144425" name="Line 102"/>
            <p:cNvSpPr/>
            <p:nvPr/>
          </p:nvSpPr>
          <p:spPr>
            <a:xfrm>
              <a:off x="2367" y="2522"/>
              <a:ext cx="797" cy="0"/>
            </a:xfrm>
            <a:prstGeom prst="line">
              <a:avLst/>
            </a:prstGeom>
            <a:ln w="9525" cap="flat" cmpd="sng">
              <a:solidFill>
                <a:srgbClr val="000000"/>
              </a:solidFill>
              <a:prstDash val="solid"/>
              <a:round/>
              <a:headEnd type="none" w="med" len="med"/>
              <a:tailEnd type="none" w="med" len="med"/>
            </a:ln>
          </p:spPr>
        </p:sp>
        <p:sp>
          <p:nvSpPr>
            <p:cNvPr id="144426" name="Text Box 103"/>
            <p:cNvSpPr txBox="1"/>
            <p:nvPr/>
          </p:nvSpPr>
          <p:spPr>
            <a:xfrm>
              <a:off x="2333" y="1060"/>
              <a:ext cx="409"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44427" name="Text Box 104"/>
            <p:cNvSpPr txBox="1"/>
            <p:nvPr/>
          </p:nvSpPr>
          <p:spPr>
            <a:xfrm>
              <a:off x="2333" y="1284"/>
              <a:ext cx="409" cy="356"/>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44428" name="Text Box 105"/>
            <p:cNvSpPr txBox="1"/>
            <p:nvPr/>
          </p:nvSpPr>
          <p:spPr>
            <a:xfrm>
              <a:off x="2333" y="1532"/>
              <a:ext cx="409"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44429" name="Text Box 106"/>
            <p:cNvSpPr txBox="1"/>
            <p:nvPr/>
          </p:nvSpPr>
          <p:spPr>
            <a:xfrm>
              <a:off x="2333" y="1769"/>
              <a:ext cx="409"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44430" name="Text Box 107"/>
            <p:cNvSpPr txBox="1"/>
            <p:nvPr/>
          </p:nvSpPr>
          <p:spPr>
            <a:xfrm>
              <a:off x="2333" y="2000"/>
              <a:ext cx="409" cy="357"/>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44431" name="Text Box 108"/>
            <p:cNvSpPr txBox="1"/>
            <p:nvPr/>
          </p:nvSpPr>
          <p:spPr>
            <a:xfrm>
              <a:off x="2333" y="2243"/>
              <a:ext cx="409"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44432" name="Line 109"/>
            <p:cNvSpPr/>
            <p:nvPr/>
          </p:nvSpPr>
          <p:spPr>
            <a:xfrm>
              <a:off x="2622" y="1105"/>
              <a:ext cx="0" cy="1656"/>
            </a:xfrm>
            <a:prstGeom prst="line">
              <a:avLst/>
            </a:prstGeom>
            <a:ln w="9525" cap="flat" cmpd="sng">
              <a:solidFill>
                <a:srgbClr val="000000"/>
              </a:solidFill>
              <a:prstDash val="solid"/>
              <a:round/>
              <a:headEnd type="none" w="med" len="med"/>
              <a:tailEnd type="none" w="med" len="med"/>
            </a:ln>
          </p:spPr>
        </p:sp>
        <p:sp>
          <p:nvSpPr>
            <p:cNvPr id="144433" name="Line 110"/>
            <p:cNvSpPr/>
            <p:nvPr/>
          </p:nvSpPr>
          <p:spPr>
            <a:xfrm>
              <a:off x="2907" y="1105"/>
              <a:ext cx="0" cy="1656"/>
            </a:xfrm>
            <a:prstGeom prst="line">
              <a:avLst/>
            </a:prstGeom>
            <a:ln w="9525" cap="flat" cmpd="sng">
              <a:solidFill>
                <a:srgbClr val="000000"/>
              </a:solidFill>
              <a:prstDash val="solid"/>
              <a:round/>
              <a:headEnd type="none" w="med" len="med"/>
              <a:tailEnd type="none" w="med" len="med"/>
            </a:ln>
          </p:spPr>
        </p:sp>
        <p:sp>
          <p:nvSpPr>
            <p:cNvPr id="144434" name="Text Box 111"/>
            <p:cNvSpPr txBox="1"/>
            <p:nvPr/>
          </p:nvSpPr>
          <p:spPr>
            <a:xfrm>
              <a:off x="2590" y="1066"/>
              <a:ext cx="393"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44435" name="Text Box 112"/>
            <p:cNvSpPr txBox="1"/>
            <p:nvPr/>
          </p:nvSpPr>
          <p:spPr>
            <a:xfrm>
              <a:off x="2614" y="1291"/>
              <a:ext cx="393"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44436" name="Text Box 113"/>
            <p:cNvSpPr txBox="1"/>
            <p:nvPr/>
          </p:nvSpPr>
          <p:spPr>
            <a:xfrm>
              <a:off x="2614" y="1540"/>
              <a:ext cx="393"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44437" name="Text Box 114"/>
            <p:cNvSpPr txBox="1"/>
            <p:nvPr/>
          </p:nvSpPr>
          <p:spPr>
            <a:xfrm>
              <a:off x="2614" y="1777"/>
              <a:ext cx="393" cy="354"/>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44438" name="Text Box 115"/>
            <p:cNvSpPr txBox="1"/>
            <p:nvPr/>
          </p:nvSpPr>
          <p:spPr>
            <a:xfrm>
              <a:off x="2602" y="2000"/>
              <a:ext cx="393" cy="357"/>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4439" name="Text Box 116"/>
            <p:cNvSpPr txBox="1"/>
            <p:nvPr/>
          </p:nvSpPr>
          <p:spPr>
            <a:xfrm>
              <a:off x="2602" y="2237"/>
              <a:ext cx="393"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4440" name="Text Box 117"/>
            <p:cNvSpPr txBox="1"/>
            <p:nvPr/>
          </p:nvSpPr>
          <p:spPr>
            <a:xfrm>
              <a:off x="2602" y="2474"/>
              <a:ext cx="393"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4441" name="Text Box 118"/>
            <p:cNvSpPr txBox="1"/>
            <p:nvPr/>
          </p:nvSpPr>
          <p:spPr>
            <a:xfrm>
              <a:off x="2064" y="705"/>
              <a:ext cx="2688" cy="355"/>
            </a:xfrm>
            <a:prstGeom prst="rect">
              <a:avLst/>
            </a:prstGeom>
            <a:noFill/>
            <a:ln w="9525">
              <a:noFill/>
            </a:ln>
          </p:spPr>
          <p:txBody>
            <a:bodyPr anchor="t" anchorCtr="0"/>
            <a:p>
              <a:pPr algn="just" eaLnBrk="0" hangingPunct="0">
                <a:buFont typeface="Arial" panose="020B0604020202020204" pitchFamily="34" charset="0"/>
              </a:pPr>
              <a:r>
                <a:rPr lang="en-US" altLang="zh-CN" dirty="0">
                  <a:latin typeface="Times New Roman" panose="02020603050405020304" pitchFamily="18" charset="0"/>
                </a:rPr>
                <a:t>Data Parent firstchild  </a:t>
              </a:r>
              <a:endParaRPr lang="en-US" altLang="zh-CN" dirty="0">
                <a:latin typeface="Times New Roman" panose="02020603050405020304" pitchFamily="18" charset="0"/>
              </a:endParaRPr>
            </a:p>
          </p:txBody>
        </p:sp>
        <p:sp>
          <p:nvSpPr>
            <p:cNvPr id="144442" name="Text Box 120"/>
            <p:cNvSpPr txBox="1"/>
            <p:nvPr/>
          </p:nvSpPr>
          <p:spPr>
            <a:xfrm>
              <a:off x="3569" y="1323"/>
              <a:ext cx="440" cy="355"/>
            </a:xfrm>
            <a:prstGeom prst="rect">
              <a:avLst/>
            </a:prstGeom>
            <a:noFill/>
            <a:ln w="9525">
              <a:noFill/>
            </a:ln>
          </p:spPr>
          <p:txBody>
            <a:bodyPr anchor="t" anchorCtr="0"/>
            <a:p>
              <a:pPr algn="just" eaLnBrk="0" hangingPunct="0">
                <a:buFont typeface="Arial" panose="020B0604020202020204" pitchFamily="34" charset="0"/>
              </a:pPr>
              <a:r>
                <a:rPr lang="en-US" altLang="zh-CN" sz="2000" dirty="0">
                  <a:latin typeface="宋体" panose="02010600030101010101" pitchFamily="2" charset="-122"/>
                </a:rPr>
                <a:t>∧</a:t>
              </a:r>
              <a:endParaRPr lang="en-US" altLang="zh-CN" sz="2000" dirty="0">
                <a:latin typeface="Times New Roman" panose="02020603050405020304" pitchFamily="18" charset="0"/>
              </a:endParaRPr>
            </a:p>
          </p:txBody>
        </p:sp>
      </p:grpSp>
      <p:sp>
        <p:nvSpPr>
          <p:cNvPr id="101499" name="Rectangle 123"/>
          <p:cNvSpPr>
            <a:spLocks noGrp="1"/>
          </p:cNvSpPr>
          <p:nvPr>
            <p:ph type="body" idx="4294967295"/>
          </p:nvPr>
        </p:nvSpPr>
        <p:spPr>
          <a:xfrm>
            <a:off x="914400" y="4768850"/>
            <a:ext cx="7645400" cy="2012950"/>
          </a:xfrm>
        </p:spPr>
        <p:txBody>
          <a:bodyPr vert="horz" wrap="square" lIns="91440" tIns="45720" rIns="91440" bIns="45720" anchor="t" anchorCtr="0"/>
          <a:p>
            <a:pPr eaLnBrk="1" hangingPunct="1"/>
            <a:r>
              <a:rPr lang="zh-CN" altLang="en-US" sz="2400" b="1" dirty="0">
                <a:solidFill>
                  <a:schemeClr val="folHlink"/>
                </a:solidFill>
                <a:ea typeface="幼圆" panose="02010509060101010101" pitchFamily="49" charset="-122"/>
              </a:rPr>
              <a:t>在静态数组的结点中增加一个域，表示该结点的双亲在该树组中的相对位置。</a:t>
            </a:r>
            <a:endParaRPr lang="zh-CN" altLang="en-US" sz="2400" b="1" dirty="0">
              <a:solidFill>
                <a:schemeClr val="folHlink"/>
              </a:solidFill>
              <a:ea typeface="幼圆" panose="02010509060101010101" pitchFamily="49" charset="-122"/>
            </a:endParaRPr>
          </a:p>
          <a:p>
            <a:pPr eaLnBrk="1" hangingPunct="1"/>
            <a:r>
              <a:rPr lang="zh-CN" altLang="en-US" sz="2400" b="1" dirty="0">
                <a:solidFill>
                  <a:schemeClr val="folHlink"/>
                </a:solidFill>
                <a:ea typeface="幼圆" panose="02010509060101010101" pitchFamily="49" charset="-122"/>
              </a:rPr>
              <a:t>有利于寻找双亲结点和双亲结点。</a:t>
            </a:r>
            <a:endParaRPr lang="zh-CN" altLang="en-US" sz="2400" b="1" dirty="0">
              <a:solidFill>
                <a:schemeClr val="folHlink"/>
              </a:solidFill>
              <a:ea typeface="幼圆" panose="02010509060101010101" pitchFamily="49" charset="-122"/>
            </a:endParaRPr>
          </a:p>
        </p:txBody>
      </p:sp>
      <p:grpSp>
        <p:nvGrpSpPr>
          <p:cNvPr id="144444" name="Group 152"/>
          <p:cNvGrpSpPr/>
          <p:nvPr/>
        </p:nvGrpSpPr>
        <p:grpSpPr>
          <a:xfrm>
            <a:off x="609600" y="1905000"/>
            <a:ext cx="2401888" cy="2286000"/>
            <a:chOff x="501" y="1396"/>
            <a:chExt cx="1513" cy="1440"/>
          </a:xfrm>
        </p:grpSpPr>
        <p:sp>
          <p:nvSpPr>
            <p:cNvPr id="144445" name="Oval 153"/>
            <p:cNvSpPr/>
            <p:nvPr/>
          </p:nvSpPr>
          <p:spPr>
            <a:xfrm>
              <a:off x="1041" y="1398"/>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46" name="Oval 154"/>
            <p:cNvSpPr/>
            <p:nvPr/>
          </p:nvSpPr>
          <p:spPr>
            <a:xfrm>
              <a:off x="1366" y="195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47" name="Oval 155"/>
            <p:cNvSpPr/>
            <p:nvPr/>
          </p:nvSpPr>
          <p:spPr>
            <a:xfrm>
              <a:off x="1393" y="252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48" name="Freeform 156"/>
            <p:cNvSpPr/>
            <p:nvPr/>
          </p:nvSpPr>
          <p:spPr>
            <a:xfrm>
              <a:off x="1258" y="1635"/>
              <a:ext cx="202" cy="329"/>
            </a:xfrm>
            <a:custGeom>
              <a:avLst/>
              <a:gdLst/>
              <a:ahLst/>
              <a:cxnLst>
                <a:cxn ang="0">
                  <a:pos x="0" y="0"/>
                </a:cxn>
                <a:cxn ang="0">
                  <a:pos x="181" y="301"/>
                </a:cxn>
              </a:cxnLst>
              <a:pathLst>
                <a:path w="225" h="360">
                  <a:moveTo>
                    <a:pt x="0" y="0"/>
                  </a:moveTo>
                  <a:lnTo>
                    <a:pt x="225" y="36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4449" name="Freeform 157"/>
            <p:cNvSpPr/>
            <p:nvPr/>
          </p:nvSpPr>
          <p:spPr>
            <a:xfrm>
              <a:off x="1582" y="2197"/>
              <a:ext cx="243" cy="373"/>
            </a:xfrm>
            <a:custGeom>
              <a:avLst/>
              <a:gdLst/>
              <a:ahLst/>
              <a:cxnLst>
                <a:cxn ang="0">
                  <a:pos x="0" y="0"/>
                </a:cxn>
                <a:cxn ang="0">
                  <a:pos x="219" y="341"/>
                </a:cxn>
              </a:cxnLst>
              <a:pathLst>
                <a:path w="270" h="408">
                  <a:moveTo>
                    <a:pt x="0" y="0"/>
                  </a:moveTo>
                  <a:lnTo>
                    <a:pt x="270" y="408"/>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4450" name="Freeform 158"/>
            <p:cNvSpPr/>
            <p:nvPr/>
          </p:nvSpPr>
          <p:spPr>
            <a:xfrm>
              <a:off x="947" y="1635"/>
              <a:ext cx="189" cy="288"/>
            </a:xfrm>
            <a:custGeom>
              <a:avLst/>
              <a:gdLst/>
              <a:ahLst/>
              <a:cxnLst>
                <a:cxn ang="0">
                  <a:pos x="170" y="0"/>
                </a:cxn>
                <a:cxn ang="0">
                  <a:pos x="0" y="263"/>
                </a:cxn>
              </a:cxnLst>
              <a:pathLst>
                <a:path w="210" h="315">
                  <a:moveTo>
                    <a:pt x="210" y="0"/>
                  </a:moveTo>
                  <a:lnTo>
                    <a:pt x="0" y="31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4451" name="Freeform 159"/>
            <p:cNvSpPr/>
            <p:nvPr/>
          </p:nvSpPr>
          <p:spPr>
            <a:xfrm>
              <a:off x="650" y="2183"/>
              <a:ext cx="189" cy="302"/>
            </a:xfrm>
            <a:custGeom>
              <a:avLst/>
              <a:gdLst/>
              <a:ahLst/>
              <a:cxnLst>
                <a:cxn ang="0">
                  <a:pos x="170"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4452" name="Oval 160"/>
            <p:cNvSpPr/>
            <p:nvPr/>
          </p:nvSpPr>
          <p:spPr>
            <a:xfrm>
              <a:off x="1041" y="2512"/>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53" name="Oval 161"/>
            <p:cNvSpPr/>
            <p:nvPr/>
          </p:nvSpPr>
          <p:spPr>
            <a:xfrm>
              <a:off x="501" y="2498"/>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54" name="Oval 162"/>
            <p:cNvSpPr/>
            <p:nvPr/>
          </p:nvSpPr>
          <p:spPr>
            <a:xfrm>
              <a:off x="771" y="1941"/>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55" name="Oval 163"/>
            <p:cNvSpPr/>
            <p:nvPr/>
          </p:nvSpPr>
          <p:spPr>
            <a:xfrm>
              <a:off x="1744" y="2539"/>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44456" name="Freeform 164"/>
            <p:cNvSpPr/>
            <p:nvPr/>
          </p:nvSpPr>
          <p:spPr>
            <a:xfrm>
              <a:off x="1230" y="2194"/>
              <a:ext cx="190" cy="302"/>
            </a:xfrm>
            <a:custGeom>
              <a:avLst/>
              <a:gdLst/>
              <a:ahLst/>
              <a:cxnLst>
                <a:cxn ang="0">
                  <a:pos x="172"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44457" name="Line 165"/>
            <p:cNvSpPr/>
            <p:nvPr/>
          </p:nvSpPr>
          <p:spPr>
            <a:xfrm>
              <a:off x="1514" y="2224"/>
              <a:ext cx="1" cy="286"/>
            </a:xfrm>
            <a:prstGeom prst="line">
              <a:avLst/>
            </a:prstGeom>
            <a:ln w="9525" cap="flat" cmpd="sng">
              <a:solidFill>
                <a:srgbClr val="000000"/>
              </a:solidFill>
              <a:prstDash val="solid"/>
              <a:round/>
              <a:headEnd type="none" w="med" len="med"/>
              <a:tailEnd type="none" w="med" len="med"/>
            </a:ln>
          </p:spPr>
        </p:sp>
        <p:sp>
          <p:nvSpPr>
            <p:cNvPr id="144458" name="Text Box 166"/>
            <p:cNvSpPr txBox="1"/>
            <p:nvPr/>
          </p:nvSpPr>
          <p:spPr>
            <a:xfrm>
              <a:off x="1068" y="1396"/>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44459" name="Text Box 167"/>
            <p:cNvSpPr txBox="1"/>
            <p:nvPr/>
          </p:nvSpPr>
          <p:spPr>
            <a:xfrm>
              <a:off x="1393" y="195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44460" name="Text Box 168"/>
            <p:cNvSpPr txBox="1"/>
            <p:nvPr/>
          </p:nvSpPr>
          <p:spPr>
            <a:xfrm>
              <a:off x="1420" y="252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44461" name="Text Box 169"/>
            <p:cNvSpPr txBox="1"/>
            <p:nvPr/>
          </p:nvSpPr>
          <p:spPr>
            <a:xfrm>
              <a:off x="1068" y="2510"/>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44462" name="Text Box 170"/>
            <p:cNvSpPr txBox="1"/>
            <p:nvPr/>
          </p:nvSpPr>
          <p:spPr>
            <a:xfrm>
              <a:off x="528" y="2496"/>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44463" name="Text Box 171"/>
            <p:cNvSpPr txBox="1"/>
            <p:nvPr/>
          </p:nvSpPr>
          <p:spPr>
            <a:xfrm>
              <a:off x="798" y="1939"/>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44464" name="Text Box 172"/>
            <p:cNvSpPr txBox="1"/>
            <p:nvPr/>
          </p:nvSpPr>
          <p:spPr>
            <a:xfrm>
              <a:off x="1771" y="2537"/>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99"/>
                                        </p:tgtEl>
                                        <p:attrNameLst>
                                          <p:attrName>style.visibility</p:attrName>
                                        </p:attrNameLst>
                                      </p:cBhvr>
                                      <p:to>
                                        <p:strVal val="visible"/>
                                      </p:to>
                                    </p:set>
                                    <p:anim calcmode="lin" valueType="num">
                                      <p:cBhvr additive="base">
                                        <p:cTn id="7" dur="500" fill="hold"/>
                                        <p:tgtEl>
                                          <p:spTgt spid="101499"/>
                                        </p:tgtEl>
                                        <p:attrNameLst>
                                          <p:attrName>ppt_x</p:attrName>
                                        </p:attrNameLst>
                                      </p:cBhvr>
                                      <p:tavLst>
                                        <p:tav tm="0">
                                          <p:val>
                                            <p:strVal val="0-#ppt_w/2"/>
                                          </p:val>
                                        </p:tav>
                                        <p:tav tm="100000">
                                          <p:val>
                                            <p:strVal val="#ppt_x"/>
                                          </p:val>
                                        </p:tav>
                                      </p:tavLst>
                                    </p:anim>
                                    <p:anim calcmode="lin" valueType="num">
                                      <p:cBhvr additive="base">
                                        <p:cTn id="8" dur="500" fill="hold"/>
                                        <p:tgtEl>
                                          <p:spTgt spid="101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9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2"/>
          <p:cNvSpPr>
            <a:spLocks noGrp="1"/>
          </p:cNvSpPr>
          <p:nvPr>
            <p:ph type="title" idx="4294967295"/>
          </p:nvPr>
        </p:nvSpPr>
        <p:spPr/>
        <p:txBody>
          <a:bodyPr vert="horz" wrap="square" lIns="91440" tIns="45720" rIns="91440" bIns="45720" anchor="ctr" anchorCtr="0"/>
          <a:p>
            <a:pPr eaLnBrk="1" hangingPunct="1"/>
            <a:r>
              <a:rPr lang="zh-CN" altLang="en-US" dirty="0"/>
              <a:t>孩子表示法类型定义</a:t>
            </a:r>
            <a:endParaRPr lang="zh-CN" altLang="en-US" dirty="0"/>
          </a:p>
        </p:txBody>
      </p:sp>
      <p:sp>
        <p:nvSpPr>
          <p:cNvPr id="146434" name="Rectangle 5"/>
          <p:cNvSpPr/>
          <p:nvPr/>
        </p:nvSpPr>
        <p:spPr>
          <a:xfrm>
            <a:off x="776288" y="1520825"/>
            <a:ext cx="7597775" cy="4362450"/>
          </a:xfrm>
          <a:prstGeom prst="rect">
            <a:avLst/>
          </a:prstGeom>
          <a:noFill/>
          <a:ln w="9525">
            <a:noFill/>
          </a:ln>
        </p:spPr>
        <p:txBody>
          <a:bodyPr anchor="t" anchorCtr="0">
            <a:spAutoFit/>
          </a:bodyPr>
          <a:p>
            <a:pPr indent="266700" algn="just" defTabSz="914400">
              <a:buFont typeface="Arial" panose="020B0604020202020204" pitchFamily="34" charset="0"/>
              <a:tabLst>
                <a:tab pos="508000" algn="l"/>
              </a:tabLst>
            </a:pPr>
            <a:r>
              <a:rPr lang="en-US" altLang="zh-CN" sz="2800" b="1" dirty="0">
                <a:latin typeface="Times New Roman" panose="02020603050405020304" pitchFamily="18" charset="0"/>
              </a:rPr>
              <a:t>typedef struct Ctnode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孩子结点</a:t>
            </a:r>
            <a:endParaRPr lang="zh-CN" altLang="en-US"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 int        child;</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     struct Ctnode   *next;</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   }*childlink;</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typedef struct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头结点</a:t>
            </a:r>
            <a:endParaRPr lang="zh-CN" altLang="en-US"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 ElemType  data;</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       childlink   firstchild;</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   }CTBox;</a:t>
            </a:r>
            <a:endParaRPr lang="en-US" altLang="zh-CN" sz="2800" b="1" dirty="0">
              <a:latin typeface="Times New Roman" panose="02020603050405020304" pitchFamily="18" charset="0"/>
            </a:endParaRPr>
          </a:p>
          <a:p>
            <a:pPr indent="266700" algn="just"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indent="266700" defTabSz="914400" eaLnBrk="0" hangingPunct="0">
              <a:buFont typeface="Arial" panose="020B0604020202020204" pitchFamily="34" charset="0"/>
              <a:tabLst>
                <a:tab pos="508000" algn="l"/>
              </a:tabLst>
            </a:pPr>
            <a:r>
              <a:rPr lang="en-US" altLang="zh-CN" sz="2800" b="1" dirty="0">
                <a:latin typeface="Times New Roman" panose="02020603050405020304" pitchFamily="18" charset="0"/>
              </a:rPr>
              <a:t>CTBox  nodes[MAX_NODE]</a:t>
            </a:r>
            <a:r>
              <a:rPr lang="zh-CN" altLang="en-US" sz="2800" b="1" dirty="0">
                <a:latin typeface="宋体" panose="02010600030101010101" pitchFamily="2" charset="-122"/>
              </a:rPr>
              <a:t>；</a:t>
            </a:r>
            <a:r>
              <a:rPr lang="zh-CN" altLang="en-US" sz="2100" dirty="0">
                <a:latin typeface="Times New Roman" panose="02020603050405020304" pitchFamily="18" charset="0"/>
              </a:rPr>
              <a:t> </a:t>
            </a:r>
            <a:endParaRPr lang="zh-CN" altLang="en-US" sz="2000"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3"/>
          <p:cNvSpPr>
            <a:spLocks noGrp="1"/>
          </p:cNvSpPr>
          <p:nvPr>
            <p:ph type="title" idx="4294967295"/>
          </p:nvPr>
        </p:nvSpPr>
        <p:spPr/>
        <p:txBody>
          <a:bodyPr vert="horz" wrap="square" lIns="91440" tIns="45720" rIns="91440" bIns="45720" anchor="ctr" anchorCtr="0"/>
          <a:p>
            <a:pPr eaLnBrk="1" hangingPunct="1"/>
            <a:r>
              <a:rPr lang="zh-CN" altLang="en-US" dirty="0"/>
              <a:t>孩子兄弟表示法</a:t>
            </a:r>
            <a:endParaRPr lang="zh-CN" altLang="en-US" dirty="0"/>
          </a:p>
        </p:txBody>
      </p:sp>
      <p:sp>
        <p:nvSpPr>
          <p:cNvPr id="148482" name="Rectangle 2"/>
          <p:cNvSpPr>
            <a:spLocks noGrp="1"/>
          </p:cNvSpPr>
          <p:nvPr>
            <p:ph type="body" idx="4294967295"/>
          </p:nvPr>
        </p:nvSpPr>
        <p:spPr/>
        <p:txBody>
          <a:bodyPr vert="horz" wrap="square" lIns="91440" tIns="45720" rIns="91440" bIns="45720" anchor="t" anchorCtr="0"/>
          <a:p>
            <a:pPr eaLnBrk="1" hangingPunct="1"/>
            <a:r>
              <a:rPr lang="zh-CN" altLang="en-US" dirty="0"/>
              <a:t>从向下的纵向和横向描述树；</a:t>
            </a:r>
            <a:endParaRPr lang="zh-CN" altLang="en-US" dirty="0"/>
          </a:p>
          <a:p>
            <a:pPr eaLnBrk="1" hangingPunct="1"/>
            <a:r>
              <a:rPr lang="zh-CN" altLang="en-US" dirty="0"/>
              <a:t>考虑定义结点，除存放数据元素外，存放两个指针，一个指向该结点的第一个孩子，另一个指向该结点的下一个兄弟；</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a:spLocks noGrp="1"/>
          </p:cNvSpPr>
          <p:nvPr>
            <p:ph type="title" idx="4294967295"/>
          </p:nvPr>
        </p:nvSpPr>
        <p:spPr/>
        <p:txBody>
          <a:bodyPr vert="horz" wrap="square" lIns="91440" tIns="45720" rIns="91440" bIns="45720" anchor="ctr" anchorCtr="0"/>
          <a:p>
            <a:pPr eaLnBrk="1" hangingPunct="1"/>
            <a:r>
              <a:rPr lang="zh-CN" altLang="en-US" dirty="0"/>
              <a:t>孩子兄弟表示法</a:t>
            </a:r>
            <a:endParaRPr lang="zh-CN" altLang="en-US" dirty="0"/>
          </a:p>
        </p:txBody>
      </p:sp>
      <p:sp>
        <p:nvSpPr>
          <p:cNvPr id="273414" name="Rectangle 6"/>
          <p:cNvSpPr>
            <a:spLocks noGrp="1"/>
          </p:cNvSpPr>
          <p:nvPr>
            <p:ph type="body" idx="4294967295"/>
          </p:nvPr>
        </p:nvSpPr>
        <p:spPr>
          <a:xfrm>
            <a:off x="254000" y="2670175"/>
            <a:ext cx="8642350" cy="3562350"/>
          </a:xfrm>
        </p:spPr>
        <p:txBody>
          <a:bodyPr vert="horz" wrap="square" lIns="91440" tIns="45720" rIns="91440" bIns="45720" anchor="t" anchorCtr="0"/>
          <a:p>
            <a:pPr algn="just" eaLnBrk="1" hangingPunct="1">
              <a:lnSpc>
                <a:spcPct val="90000"/>
              </a:lnSpc>
              <a:buClrTx/>
              <a:buNone/>
            </a:pPr>
            <a:r>
              <a:rPr lang="en-US" altLang="zh-CN" b="1" dirty="0"/>
              <a:t>typedef struct  </a:t>
            </a:r>
            <a:r>
              <a:rPr lang="en-US" altLang="zh-CN" dirty="0"/>
              <a:t>CSNode</a:t>
            </a:r>
            <a:endParaRPr lang="en-US" altLang="zh-CN" dirty="0"/>
          </a:p>
          <a:p>
            <a:pPr algn="just" eaLnBrk="1" hangingPunct="1">
              <a:lnSpc>
                <a:spcPct val="90000"/>
              </a:lnSpc>
              <a:buClrTx/>
              <a:buNone/>
            </a:pPr>
            <a:r>
              <a:rPr lang="en-US" altLang="zh-CN" dirty="0"/>
              <a:t>  {ElemType       data;</a:t>
            </a:r>
            <a:endParaRPr lang="en-US" altLang="zh-CN" dirty="0"/>
          </a:p>
          <a:p>
            <a:pPr algn="just" eaLnBrk="1" hangingPunct="1">
              <a:lnSpc>
                <a:spcPct val="90000"/>
              </a:lnSpc>
              <a:buClrTx/>
              <a:buNone/>
            </a:pPr>
            <a:r>
              <a:rPr lang="en-US" altLang="zh-CN" dirty="0"/>
              <a:t>    </a:t>
            </a:r>
            <a:r>
              <a:rPr lang="en-US" altLang="zh-CN" b="1" dirty="0"/>
              <a:t>struct </a:t>
            </a:r>
            <a:r>
              <a:rPr lang="en-US" altLang="zh-CN" dirty="0"/>
              <a:t>CSNode *firstchild, *nextsibling;</a:t>
            </a:r>
            <a:endParaRPr lang="en-US" altLang="zh-CN" dirty="0"/>
          </a:p>
          <a:p>
            <a:pPr algn="just" eaLnBrk="1" hangingPunct="1">
              <a:lnSpc>
                <a:spcPct val="90000"/>
              </a:lnSpc>
              <a:buClrTx/>
              <a:buNone/>
            </a:pPr>
            <a:r>
              <a:rPr lang="en-US" altLang="zh-CN" dirty="0"/>
              <a:t>  }CSNode,*CSTree;</a:t>
            </a:r>
            <a:endParaRPr lang="en-US" altLang="zh-CN" dirty="0"/>
          </a:p>
          <a:p>
            <a:pPr algn="just" eaLnBrk="1" hangingPunct="1">
              <a:lnSpc>
                <a:spcPct val="90000"/>
              </a:lnSpc>
              <a:buClrTx/>
              <a:buNone/>
            </a:pPr>
            <a:r>
              <a:rPr lang="en-US" altLang="zh-CN" dirty="0">
                <a:latin typeface="宋体" panose="02010600030101010101" pitchFamily="2" charset="-122"/>
              </a:rPr>
              <a:t>      </a:t>
            </a:r>
            <a:r>
              <a:rPr lang="zh-CN" altLang="en-US" b="1" dirty="0">
                <a:latin typeface="华文新魏" panose="02010800040101010101" pitchFamily="2" charset="-122"/>
                <a:ea typeface="华文新魏" panose="02010800040101010101" pitchFamily="2" charset="-122"/>
              </a:rPr>
              <a:t>该表示方法又称二叉树表示法，本质上与二叉链表表示法一致。</a:t>
            </a:r>
            <a:endParaRPr lang="zh-CN" altLang="en-US" b="1" dirty="0">
              <a:latin typeface="华文新魏" panose="02010800040101010101" pitchFamily="2" charset="-122"/>
              <a:ea typeface="华文新魏" panose="02010800040101010101" pitchFamily="2" charset="-122"/>
            </a:endParaRPr>
          </a:p>
        </p:txBody>
      </p:sp>
      <p:grpSp>
        <p:nvGrpSpPr>
          <p:cNvPr id="150531" name="Group 2"/>
          <p:cNvGrpSpPr/>
          <p:nvPr/>
        </p:nvGrpSpPr>
        <p:grpSpPr>
          <a:xfrm>
            <a:off x="1752600" y="1828800"/>
            <a:ext cx="5181600" cy="533400"/>
            <a:chOff x="1104" y="1536"/>
            <a:chExt cx="3264" cy="336"/>
          </a:xfrm>
        </p:grpSpPr>
        <p:sp>
          <p:nvSpPr>
            <p:cNvPr id="150532" name="Rectangle 5"/>
            <p:cNvSpPr/>
            <p:nvPr/>
          </p:nvSpPr>
          <p:spPr>
            <a:xfrm>
              <a:off x="2136" y="1536"/>
              <a:ext cx="984" cy="336"/>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ctr" eaLnBrk="0" hangingPunct="0">
                <a:buFont typeface="Arial" panose="020B0604020202020204" pitchFamily="34" charset="0"/>
              </a:pPr>
              <a:r>
                <a:rPr lang="en-US" altLang="zh-CN" dirty="0">
                  <a:latin typeface="Times New Roman" panose="02020603050405020304" pitchFamily="18" charset="0"/>
                </a:rPr>
                <a:t>data</a:t>
              </a:r>
              <a:endParaRPr lang="en-US" altLang="zh-CN" dirty="0">
                <a:latin typeface="Times New Roman" panose="02020603050405020304" pitchFamily="18" charset="0"/>
              </a:endParaRPr>
            </a:p>
          </p:txBody>
        </p:sp>
        <p:sp>
          <p:nvSpPr>
            <p:cNvPr id="150533" name="Rectangle 4"/>
            <p:cNvSpPr/>
            <p:nvPr/>
          </p:nvSpPr>
          <p:spPr>
            <a:xfrm>
              <a:off x="1104" y="1536"/>
              <a:ext cx="1080" cy="336"/>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lgn="ctr" eaLnBrk="0" hangingPunct="0">
                <a:buFont typeface="Arial" panose="020B0604020202020204" pitchFamily="34" charset="0"/>
              </a:pPr>
              <a:r>
                <a:rPr lang="en-US" altLang="zh-CN" dirty="0">
                  <a:latin typeface="Times New Roman" panose="02020603050405020304" pitchFamily="18" charset="0"/>
                </a:rPr>
                <a:t>firstchild</a:t>
              </a:r>
              <a:endParaRPr lang="en-US" altLang="zh-CN" dirty="0">
                <a:latin typeface="Times New Roman" panose="02020603050405020304" pitchFamily="18" charset="0"/>
              </a:endParaRPr>
            </a:p>
          </p:txBody>
        </p:sp>
        <p:sp>
          <p:nvSpPr>
            <p:cNvPr id="150534" name="Rectangle 3"/>
            <p:cNvSpPr/>
            <p:nvPr/>
          </p:nvSpPr>
          <p:spPr>
            <a:xfrm>
              <a:off x="3120" y="1536"/>
              <a:ext cx="1248" cy="336"/>
            </a:xfrm>
            <a:prstGeom prst="rect">
              <a:avLst/>
            </a:prstGeom>
            <a:solidFill>
              <a:srgbClr val="AFFBFB"/>
            </a:solidFill>
            <a:ln w="9525" cap="flat" cmpd="sng">
              <a:solidFill>
                <a:srgbClr val="000000"/>
              </a:solidFill>
              <a:prstDash val="solid"/>
              <a:miter/>
              <a:headEnd type="none" w="med" len="med"/>
              <a:tailEnd type="none" w="med" len="med"/>
            </a:ln>
          </p:spPr>
          <p:txBody>
            <a:bodyPr anchor="t" anchorCtr="0"/>
            <a:p>
              <a:pPr algn="ctr" eaLnBrk="0" hangingPunct="0">
                <a:buFont typeface="Arial" panose="020B0604020202020204" pitchFamily="34" charset="0"/>
              </a:pPr>
              <a:r>
                <a:rPr lang="en-US" altLang="zh-CN" dirty="0">
                  <a:latin typeface="Times New Roman" panose="02020603050405020304" pitchFamily="18" charset="0"/>
                </a:rPr>
                <a:t>nextsibling</a:t>
              </a:r>
              <a:endParaRPr lang="en-US" altLang="zh-CN"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4">
                                            <p:txEl>
                                              <p:charRg st="0" end="23"/>
                                            </p:txEl>
                                          </p:spTgt>
                                        </p:tgtEl>
                                        <p:attrNameLst>
                                          <p:attrName>style.visibility</p:attrName>
                                        </p:attrNameLst>
                                      </p:cBhvr>
                                      <p:to>
                                        <p:strVal val="visible"/>
                                      </p:to>
                                    </p:set>
                                    <p:anim calcmode="lin" valueType="num">
                                      <p:cBhvr additive="base">
                                        <p:cTn id="7" dur="500" fill="hold"/>
                                        <p:tgtEl>
                                          <p:spTgt spid="273414">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3414">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3414">
                                            <p:txEl>
                                              <p:charRg st="23" end="47"/>
                                            </p:txEl>
                                          </p:spTgt>
                                        </p:tgtEl>
                                        <p:attrNameLst>
                                          <p:attrName>style.visibility</p:attrName>
                                        </p:attrNameLst>
                                      </p:cBhvr>
                                      <p:to>
                                        <p:strVal val="visible"/>
                                      </p:to>
                                    </p:set>
                                    <p:anim calcmode="lin" valueType="num">
                                      <p:cBhvr additive="base">
                                        <p:cTn id="13" dur="500" fill="hold"/>
                                        <p:tgtEl>
                                          <p:spTgt spid="273414">
                                            <p:txEl>
                                              <p:charRg st="23" end="4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3414">
                                            <p:txEl>
                                              <p:charRg st="23" end="4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4">
                                            <p:txEl>
                                              <p:charRg st="47" end="92"/>
                                            </p:txEl>
                                          </p:spTgt>
                                        </p:tgtEl>
                                        <p:attrNameLst>
                                          <p:attrName>style.visibility</p:attrName>
                                        </p:attrNameLst>
                                      </p:cBhvr>
                                      <p:to>
                                        <p:strVal val="visible"/>
                                      </p:to>
                                    </p:set>
                                    <p:anim calcmode="lin" valueType="num">
                                      <p:cBhvr additive="base">
                                        <p:cTn id="19" dur="500" fill="hold"/>
                                        <p:tgtEl>
                                          <p:spTgt spid="273414">
                                            <p:txEl>
                                              <p:charRg st="47" end="9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3414">
                                            <p:txEl>
                                              <p:charRg st="47" end="9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3414">
                                            <p:txEl>
                                              <p:charRg st="92" end="111"/>
                                            </p:txEl>
                                          </p:spTgt>
                                        </p:tgtEl>
                                        <p:attrNameLst>
                                          <p:attrName>style.visibility</p:attrName>
                                        </p:attrNameLst>
                                      </p:cBhvr>
                                      <p:to>
                                        <p:strVal val="visible"/>
                                      </p:to>
                                    </p:set>
                                    <p:anim calcmode="lin" valueType="num">
                                      <p:cBhvr additive="base">
                                        <p:cTn id="25" dur="500" fill="hold"/>
                                        <p:tgtEl>
                                          <p:spTgt spid="273414">
                                            <p:txEl>
                                              <p:charRg st="92" end="11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3414">
                                            <p:txEl>
                                              <p:charRg st="92" end="11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3414">
                                            <p:txEl>
                                              <p:charRg st="111" end="146"/>
                                            </p:txEl>
                                          </p:spTgt>
                                        </p:tgtEl>
                                        <p:attrNameLst>
                                          <p:attrName>style.visibility</p:attrName>
                                        </p:attrNameLst>
                                      </p:cBhvr>
                                      <p:to>
                                        <p:strVal val="visible"/>
                                      </p:to>
                                    </p:set>
                                    <p:anim calcmode="lin" valueType="num">
                                      <p:cBhvr additive="base">
                                        <p:cTn id="31" dur="500" fill="hold"/>
                                        <p:tgtEl>
                                          <p:spTgt spid="273414">
                                            <p:txEl>
                                              <p:charRg st="111" end="14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3414">
                                            <p:txEl>
                                              <p:charRg st="111" end="14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51"/>
          <p:cNvSpPr>
            <a:spLocks noGrp="1"/>
          </p:cNvSpPr>
          <p:nvPr>
            <p:ph type="title" idx="4294967295"/>
          </p:nvPr>
        </p:nvSpPr>
        <p:spPr/>
        <p:txBody>
          <a:bodyPr vert="horz" wrap="square" lIns="91440" tIns="45720" rIns="91440" bIns="45720" anchor="ctr" anchorCtr="0"/>
          <a:p>
            <a:pPr eaLnBrk="1" hangingPunct="1"/>
            <a:r>
              <a:rPr lang="zh-CN" altLang="en-US" dirty="0"/>
              <a:t>孩子兄弟表示法</a:t>
            </a:r>
            <a:endParaRPr lang="zh-CN" altLang="en-US" dirty="0"/>
          </a:p>
        </p:txBody>
      </p:sp>
      <p:grpSp>
        <p:nvGrpSpPr>
          <p:cNvPr id="2" name="Group 23"/>
          <p:cNvGrpSpPr/>
          <p:nvPr/>
        </p:nvGrpSpPr>
        <p:grpSpPr>
          <a:xfrm>
            <a:off x="1019175" y="3302000"/>
            <a:ext cx="7112000" cy="2455863"/>
            <a:chOff x="1080" y="1880"/>
            <a:chExt cx="4480" cy="1307"/>
          </a:xfrm>
        </p:grpSpPr>
        <p:sp>
          <p:nvSpPr>
            <p:cNvPr id="152579" name="Rectangle 50"/>
            <p:cNvSpPr/>
            <p:nvPr/>
          </p:nvSpPr>
          <p:spPr>
            <a:xfrm>
              <a:off x="1368" y="1880"/>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A</a:t>
              </a:r>
              <a:endParaRPr lang="en-US" altLang="zh-CN" sz="1800" b="1" dirty="0">
                <a:latin typeface="Times New Roman" panose="02020603050405020304" pitchFamily="18" charset="0"/>
              </a:endParaRPr>
            </a:p>
          </p:txBody>
        </p:sp>
        <p:sp>
          <p:nvSpPr>
            <p:cNvPr id="152580" name="Rectangle 49"/>
            <p:cNvSpPr/>
            <p:nvPr/>
          </p:nvSpPr>
          <p:spPr>
            <a:xfrm>
              <a:off x="1080" y="1880"/>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581" name="Rectangle 48"/>
            <p:cNvSpPr/>
            <p:nvPr/>
          </p:nvSpPr>
          <p:spPr>
            <a:xfrm>
              <a:off x="1728" y="1880"/>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582" name="Rectangle 47"/>
            <p:cNvSpPr/>
            <p:nvPr/>
          </p:nvSpPr>
          <p:spPr>
            <a:xfrm>
              <a:off x="2544" y="2434"/>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C</a:t>
              </a:r>
              <a:endParaRPr lang="en-US" altLang="zh-CN" sz="1800" b="1" dirty="0">
                <a:latin typeface="Times New Roman" panose="02020603050405020304" pitchFamily="18" charset="0"/>
              </a:endParaRPr>
            </a:p>
          </p:txBody>
        </p:sp>
        <p:sp>
          <p:nvSpPr>
            <p:cNvPr id="152583" name="Rectangle 46"/>
            <p:cNvSpPr/>
            <p:nvPr/>
          </p:nvSpPr>
          <p:spPr>
            <a:xfrm>
              <a:off x="2256" y="2434"/>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584" name="Rectangle 45"/>
            <p:cNvSpPr/>
            <p:nvPr/>
          </p:nvSpPr>
          <p:spPr>
            <a:xfrm>
              <a:off x="2904" y="2434"/>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585" name="Rectangle 44"/>
            <p:cNvSpPr/>
            <p:nvPr/>
          </p:nvSpPr>
          <p:spPr>
            <a:xfrm>
              <a:off x="1392" y="2434"/>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B</a:t>
              </a:r>
              <a:endParaRPr lang="en-US" altLang="zh-CN" sz="1800" b="1" dirty="0">
                <a:latin typeface="Times New Roman" panose="02020603050405020304" pitchFamily="18" charset="0"/>
              </a:endParaRPr>
            </a:p>
          </p:txBody>
        </p:sp>
        <p:sp>
          <p:nvSpPr>
            <p:cNvPr id="152586" name="Rectangle 43"/>
            <p:cNvSpPr/>
            <p:nvPr/>
          </p:nvSpPr>
          <p:spPr>
            <a:xfrm>
              <a:off x="1104" y="2434"/>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endParaRPr lang="zh-CN" altLang="zh-CN" sz="1800" b="1" dirty="0">
                <a:latin typeface="Times New Roman" panose="02020603050405020304" pitchFamily="18" charset="0"/>
              </a:endParaRPr>
            </a:p>
          </p:txBody>
        </p:sp>
        <p:sp>
          <p:nvSpPr>
            <p:cNvPr id="152587" name="Rectangle 42"/>
            <p:cNvSpPr/>
            <p:nvPr/>
          </p:nvSpPr>
          <p:spPr>
            <a:xfrm>
              <a:off x="1752" y="2434"/>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588" name="Rectangle 41"/>
            <p:cNvSpPr/>
            <p:nvPr/>
          </p:nvSpPr>
          <p:spPr>
            <a:xfrm>
              <a:off x="1432" y="2997"/>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D</a:t>
              </a:r>
              <a:endParaRPr lang="en-US" altLang="zh-CN" sz="1800" b="1" dirty="0">
                <a:latin typeface="Times New Roman" panose="02020603050405020304" pitchFamily="18" charset="0"/>
              </a:endParaRPr>
            </a:p>
          </p:txBody>
        </p:sp>
        <p:sp>
          <p:nvSpPr>
            <p:cNvPr id="152589" name="Rectangle 40"/>
            <p:cNvSpPr/>
            <p:nvPr/>
          </p:nvSpPr>
          <p:spPr>
            <a:xfrm>
              <a:off x="1144" y="2997"/>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590" name="Rectangle 39"/>
            <p:cNvSpPr/>
            <p:nvPr/>
          </p:nvSpPr>
          <p:spPr>
            <a:xfrm>
              <a:off x="1792" y="2997"/>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591" name="Rectangle 38"/>
            <p:cNvSpPr/>
            <p:nvPr/>
          </p:nvSpPr>
          <p:spPr>
            <a:xfrm>
              <a:off x="2568" y="2995"/>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E</a:t>
              </a:r>
              <a:endParaRPr lang="en-US" altLang="zh-CN" sz="1800" b="1" dirty="0">
                <a:latin typeface="Times New Roman" panose="02020603050405020304" pitchFamily="18" charset="0"/>
              </a:endParaRPr>
            </a:p>
          </p:txBody>
        </p:sp>
        <p:sp>
          <p:nvSpPr>
            <p:cNvPr id="152592" name="Rectangle 37"/>
            <p:cNvSpPr/>
            <p:nvPr/>
          </p:nvSpPr>
          <p:spPr>
            <a:xfrm>
              <a:off x="2280" y="2995"/>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593" name="Rectangle 36"/>
            <p:cNvSpPr/>
            <p:nvPr/>
          </p:nvSpPr>
          <p:spPr>
            <a:xfrm>
              <a:off x="2928" y="2995"/>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594" name="Rectangle 35"/>
            <p:cNvSpPr/>
            <p:nvPr/>
          </p:nvSpPr>
          <p:spPr>
            <a:xfrm>
              <a:off x="3720" y="2995"/>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F</a:t>
              </a:r>
              <a:endParaRPr lang="en-US" altLang="zh-CN" sz="1800" b="1" dirty="0">
                <a:latin typeface="Times New Roman" panose="02020603050405020304" pitchFamily="18" charset="0"/>
              </a:endParaRPr>
            </a:p>
          </p:txBody>
        </p:sp>
        <p:sp>
          <p:nvSpPr>
            <p:cNvPr id="152595" name="Rectangle 34"/>
            <p:cNvSpPr/>
            <p:nvPr/>
          </p:nvSpPr>
          <p:spPr>
            <a:xfrm>
              <a:off x="3432" y="2995"/>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596" name="Rectangle 33"/>
            <p:cNvSpPr/>
            <p:nvPr/>
          </p:nvSpPr>
          <p:spPr>
            <a:xfrm>
              <a:off x="4080" y="2997"/>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endParaRPr lang="zh-CN" altLang="zh-CN" sz="1800" b="1" dirty="0">
                <a:latin typeface="Times New Roman" panose="02020603050405020304" pitchFamily="18" charset="0"/>
              </a:endParaRPr>
            </a:p>
          </p:txBody>
        </p:sp>
        <p:sp>
          <p:nvSpPr>
            <p:cNvPr id="152597" name="Line 32"/>
            <p:cNvSpPr/>
            <p:nvPr/>
          </p:nvSpPr>
          <p:spPr>
            <a:xfrm>
              <a:off x="1896" y="2496"/>
              <a:ext cx="360" cy="0"/>
            </a:xfrm>
            <a:prstGeom prst="line">
              <a:avLst/>
            </a:prstGeom>
            <a:ln w="9525" cap="flat" cmpd="sng">
              <a:solidFill>
                <a:srgbClr val="000000"/>
              </a:solidFill>
              <a:prstDash val="solid"/>
              <a:round/>
              <a:headEnd type="none" w="med" len="med"/>
              <a:tailEnd type="triangle" w="med" len="med"/>
            </a:ln>
          </p:spPr>
        </p:sp>
        <p:sp>
          <p:nvSpPr>
            <p:cNvPr id="152598" name="Line 31"/>
            <p:cNvSpPr/>
            <p:nvPr/>
          </p:nvSpPr>
          <p:spPr>
            <a:xfrm>
              <a:off x="4264" y="3088"/>
              <a:ext cx="360" cy="0"/>
            </a:xfrm>
            <a:prstGeom prst="line">
              <a:avLst/>
            </a:prstGeom>
            <a:ln w="9525" cap="flat" cmpd="sng">
              <a:solidFill>
                <a:srgbClr val="000000"/>
              </a:solidFill>
              <a:prstDash val="solid"/>
              <a:round/>
              <a:headEnd type="none" w="med" len="med"/>
              <a:tailEnd type="triangle" w="med" len="med"/>
            </a:ln>
          </p:spPr>
        </p:sp>
        <p:sp>
          <p:nvSpPr>
            <p:cNvPr id="152599" name="Line 30"/>
            <p:cNvSpPr/>
            <p:nvPr/>
          </p:nvSpPr>
          <p:spPr>
            <a:xfrm>
              <a:off x="3072" y="3058"/>
              <a:ext cx="360" cy="0"/>
            </a:xfrm>
            <a:prstGeom prst="line">
              <a:avLst/>
            </a:prstGeom>
            <a:ln w="9525" cap="flat" cmpd="sng">
              <a:solidFill>
                <a:srgbClr val="000000"/>
              </a:solidFill>
              <a:prstDash val="solid"/>
              <a:round/>
              <a:headEnd type="none" w="med" len="med"/>
              <a:tailEnd type="triangle" w="med" len="med"/>
            </a:ln>
          </p:spPr>
        </p:sp>
        <p:sp>
          <p:nvSpPr>
            <p:cNvPr id="152600" name="Rectangle 29"/>
            <p:cNvSpPr/>
            <p:nvPr/>
          </p:nvSpPr>
          <p:spPr>
            <a:xfrm>
              <a:off x="4912" y="3000"/>
              <a:ext cx="360" cy="187"/>
            </a:xfrm>
            <a:prstGeom prst="rect">
              <a:avLst/>
            </a:prstGeom>
            <a:solidFill>
              <a:schemeClr val="accent1"/>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  G</a:t>
              </a:r>
              <a:endParaRPr lang="en-US" altLang="zh-CN" sz="1800" b="1" dirty="0">
                <a:latin typeface="Times New Roman" panose="02020603050405020304" pitchFamily="18" charset="0"/>
              </a:endParaRPr>
            </a:p>
          </p:txBody>
        </p:sp>
        <p:sp>
          <p:nvSpPr>
            <p:cNvPr id="152601" name="Rectangle 28"/>
            <p:cNvSpPr/>
            <p:nvPr/>
          </p:nvSpPr>
          <p:spPr>
            <a:xfrm>
              <a:off x="4624" y="3000"/>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602" name="Rectangle 27"/>
            <p:cNvSpPr/>
            <p:nvPr/>
          </p:nvSpPr>
          <p:spPr>
            <a:xfrm>
              <a:off x="5272" y="3000"/>
              <a:ext cx="288" cy="187"/>
            </a:xfrm>
            <a:prstGeom prst="rect">
              <a:avLst/>
            </a:prstGeom>
            <a:solidFill>
              <a:srgbClr val="FFFF66"/>
            </a:solidFill>
            <a:ln w="9525" cap="flat" cmpd="sng">
              <a:solidFill>
                <a:srgbClr val="000000"/>
              </a:solidFill>
              <a:prstDash val="solid"/>
              <a:miter/>
              <a:headEnd type="none" w="med" len="med"/>
              <a:tailEnd type="none" w="med" len="med"/>
            </a:ln>
          </p:spPr>
          <p:txBody>
            <a:bodyPr anchor="t" anchorCtr="0"/>
            <a:p>
              <a:pPr algn="just" eaLnBrk="0" hangingPunct="0">
                <a:buFont typeface="Arial" panose="020B0604020202020204" pitchFamily="34" charset="0"/>
              </a:pP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p:txBody>
        </p:sp>
        <p:sp>
          <p:nvSpPr>
            <p:cNvPr id="152603" name="Line 26"/>
            <p:cNvSpPr/>
            <p:nvPr/>
          </p:nvSpPr>
          <p:spPr>
            <a:xfrm>
              <a:off x="1248" y="1992"/>
              <a:ext cx="0" cy="432"/>
            </a:xfrm>
            <a:prstGeom prst="line">
              <a:avLst/>
            </a:prstGeom>
            <a:ln w="9525" cap="flat" cmpd="sng">
              <a:solidFill>
                <a:schemeClr val="tx1"/>
              </a:solidFill>
              <a:prstDash val="solid"/>
              <a:miter/>
              <a:headEnd type="none" w="med" len="med"/>
              <a:tailEnd type="triangle" w="med" len="med"/>
            </a:ln>
          </p:spPr>
        </p:sp>
        <p:sp>
          <p:nvSpPr>
            <p:cNvPr id="152604" name="Line 25"/>
            <p:cNvSpPr/>
            <p:nvPr/>
          </p:nvSpPr>
          <p:spPr>
            <a:xfrm>
              <a:off x="1248" y="2552"/>
              <a:ext cx="0" cy="432"/>
            </a:xfrm>
            <a:prstGeom prst="line">
              <a:avLst/>
            </a:prstGeom>
            <a:ln w="9525" cap="flat" cmpd="sng">
              <a:solidFill>
                <a:schemeClr val="tx1"/>
              </a:solidFill>
              <a:prstDash val="solid"/>
              <a:miter/>
              <a:headEnd type="none" w="med" len="med"/>
              <a:tailEnd type="triangle" w="med" len="med"/>
            </a:ln>
          </p:spPr>
        </p:sp>
        <p:sp>
          <p:nvSpPr>
            <p:cNvPr id="152605" name="Line 24"/>
            <p:cNvSpPr/>
            <p:nvPr/>
          </p:nvSpPr>
          <p:spPr>
            <a:xfrm>
              <a:off x="2408" y="2552"/>
              <a:ext cx="0" cy="432"/>
            </a:xfrm>
            <a:prstGeom prst="line">
              <a:avLst/>
            </a:prstGeom>
            <a:ln w="9525" cap="flat" cmpd="sng">
              <a:solidFill>
                <a:schemeClr val="tx1"/>
              </a:solidFill>
              <a:prstDash val="solid"/>
              <a:miter/>
              <a:headEnd type="none" w="med" len="med"/>
              <a:tailEnd type="triangle" w="med" len="med"/>
            </a:ln>
          </p:spPr>
        </p:sp>
      </p:grpSp>
      <p:grpSp>
        <p:nvGrpSpPr>
          <p:cNvPr id="152606" name="Group 2"/>
          <p:cNvGrpSpPr/>
          <p:nvPr/>
        </p:nvGrpSpPr>
        <p:grpSpPr>
          <a:xfrm>
            <a:off x="5078413" y="1130300"/>
            <a:ext cx="2401887" cy="2286000"/>
            <a:chOff x="501" y="1396"/>
            <a:chExt cx="1513" cy="1440"/>
          </a:xfrm>
        </p:grpSpPr>
        <p:sp>
          <p:nvSpPr>
            <p:cNvPr id="152607" name="Oval 22"/>
            <p:cNvSpPr/>
            <p:nvPr/>
          </p:nvSpPr>
          <p:spPr>
            <a:xfrm>
              <a:off x="1041" y="1398"/>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08" name="Oval 21"/>
            <p:cNvSpPr/>
            <p:nvPr/>
          </p:nvSpPr>
          <p:spPr>
            <a:xfrm>
              <a:off x="1366" y="195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09" name="Oval 20"/>
            <p:cNvSpPr/>
            <p:nvPr/>
          </p:nvSpPr>
          <p:spPr>
            <a:xfrm>
              <a:off x="1393" y="2525"/>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10" name="Freeform 19"/>
            <p:cNvSpPr/>
            <p:nvPr/>
          </p:nvSpPr>
          <p:spPr>
            <a:xfrm>
              <a:off x="1258" y="1635"/>
              <a:ext cx="202" cy="329"/>
            </a:xfrm>
            <a:custGeom>
              <a:avLst/>
              <a:gdLst/>
              <a:ahLst/>
              <a:cxnLst>
                <a:cxn ang="0">
                  <a:pos x="0" y="0"/>
                </a:cxn>
                <a:cxn ang="0">
                  <a:pos x="181" y="301"/>
                </a:cxn>
              </a:cxnLst>
              <a:pathLst>
                <a:path w="225" h="360">
                  <a:moveTo>
                    <a:pt x="0" y="0"/>
                  </a:moveTo>
                  <a:lnTo>
                    <a:pt x="225" y="36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2611" name="Freeform 18"/>
            <p:cNvSpPr/>
            <p:nvPr/>
          </p:nvSpPr>
          <p:spPr>
            <a:xfrm>
              <a:off x="1582" y="2197"/>
              <a:ext cx="243" cy="373"/>
            </a:xfrm>
            <a:custGeom>
              <a:avLst/>
              <a:gdLst/>
              <a:ahLst/>
              <a:cxnLst>
                <a:cxn ang="0">
                  <a:pos x="0" y="0"/>
                </a:cxn>
                <a:cxn ang="0">
                  <a:pos x="219" y="341"/>
                </a:cxn>
              </a:cxnLst>
              <a:pathLst>
                <a:path w="270" h="408">
                  <a:moveTo>
                    <a:pt x="0" y="0"/>
                  </a:moveTo>
                  <a:lnTo>
                    <a:pt x="270" y="408"/>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2612" name="Freeform 17"/>
            <p:cNvSpPr/>
            <p:nvPr/>
          </p:nvSpPr>
          <p:spPr>
            <a:xfrm>
              <a:off x="947" y="1635"/>
              <a:ext cx="189" cy="288"/>
            </a:xfrm>
            <a:custGeom>
              <a:avLst/>
              <a:gdLst/>
              <a:ahLst/>
              <a:cxnLst>
                <a:cxn ang="0">
                  <a:pos x="170" y="0"/>
                </a:cxn>
                <a:cxn ang="0">
                  <a:pos x="0" y="263"/>
                </a:cxn>
              </a:cxnLst>
              <a:pathLst>
                <a:path w="210" h="315">
                  <a:moveTo>
                    <a:pt x="210" y="0"/>
                  </a:moveTo>
                  <a:lnTo>
                    <a:pt x="0" y="31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2613" name="Freeform 16"/>
            <p:cNvSpPr/>
            <p:nvPr/>
          </p:nvSpPr>
          <p:spPr>
            <a:xfrm>
              <a:off x="650" y="2183"/>
              <a:ext cx="189" cy="302"/>
            </a:xfrm>
            <a:custGeom>
              <a:avLst/>
              <a:gdLst/>
              <a:ahLst/>
              <a:cxnLst>
                <a:cxn ang="0">
                  <a:pos x="170"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2614" name="Oval 15"/>
            <p:cNvSpPr/>
            <p:nvPr/>
          </p:nvSpPr>
          <p:spPr>
            <a:xfrm>
              <a:off x="1041" y="2512"/>
              <a:ext cx="271"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15" name="Oval 14"/>
            <p:cNvSpPr/>
            <p:nvPr/>
          </p:nvSpPr>
          <p:spPr>
            <a:xfrm>
              <a:off x="501" y="2498"/>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16" name="Oval 13"/>
            <p:cNvSpPr/>
            <p:nvPr/>
          </p:nvSpPr>
          <p:spPr>
            <a:xfrm>
              <a:off x="771" y="1941"/>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17" name="Oval 12"/>
            <p:cNvSpPr/>
            <p:nvPr/>
          </p:nvSpPr>
          <p:spPr>
            <a:xfrm>
              <a:off x="1744" y="2539"/>
              <a:ext cx="270" cy="256"/>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2618" name="Freeform 11"/>
            <p:cNvSpPr/>
            <p:nvPr/>
          </p:nvSpPr>
          <p:spPr>
            <a:xfrm>
              <a:off x="1230" y="2194"/>
              <a:ext cx="190" cy="302"/>
            </a:xfrm>
            <a:custGeom>
              <a:avLst/>
              <a:gdLst/>
              <a:ahLst/>
              <a:cxnLst>
                <a:cxn ang="0">
                  <a:pos x="172" y="0"/>
                </a:cxn>
                <a:cxn ang="0">
                  <a:pos x="0" y="276"/>
                </a:cxn>
              </a:cxnLst>
              <a:pathLst>
                <a:path w="210" h="330">
                  <a:moveTo>
                    <a:pt x="210" y="0"/>
                  </a:moveTo>
                  <a:lnTo>
                    <a:pt x="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2619" name="Line 10"/>
            <p:cNvSpPr/>
            <p:nvPr/>
          </p:nvSpPr>
          <p:spPr>
            <a:xfrm>
              <a:off x="1514" y="2224"/>
              <a:ext cx="1" cy="286"/>
            </a:xfrm>
            <a:prstGeom prst="line">
              <a:avLst/>
            </a:prstGeom>
            <a:ln w="9525" cap="flat" cmpd="sng">
              <a:solidFill>
                <a:srgbClr val="000000"/>
              </a:solidFill>
              <a:prstDash val="solid"/>
              <a:round/>
              <a:headEnd type="none" w="med" len="med"/>
              <a:tailEnd type="none" w="med" len="med"/>
            </a:ln>
          </p:spPr>
        </p:sp>
        <p:sp>
          <p:nvSpPr>
            <p:cNvPr id="152620" name="Text Box 9"/>
            <p:cNvSpPr txBox="1"/>
            <p:nvPr/>
          </p:nvSpPr>
          <p:spPr>
            <a:xfrm>
              <a:off x="1068" y="1396"/>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52621" name="Text Box 8"/>
            <p:cNvSpPr txBox="1"/>
            <p:nvPr/>
          </p:nvSpPr>
          <p:spPr>
            <a:xfrm>
              <a:off x="1393" y="195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52622" name="Text Box 7"/>
            <p:cNvSpPr txBox="1"/>
            <p:nvPr/>
          </p:nvSpPr>
          <p:spPr>
            <a:xfrm>
              <a:off x="1420" y="2523"/>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52623" name="Text Box 6"/>
            <p:cNvSpPr txBox="1"/>
            <p:nvPr/>
          </p:nvSpPr>
          <p:spPr>
            <a:xfrm>
              <a:off x="1068" y="2510"/>
              <a:ext cx="227"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52624" name="Text Box 5"/>
            <p:cNvSpPr txBox="1"/>
            <p:nvPr/>
          </p:nvSpPr>
          <p:spPr>
            <a:xfrm>
              <a:off x="528" y="2496"/>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52625" name="Text Box 4"/>
            <p:cNvSpPr txBox="1"/>
            <p:nvPr/>
          </p:nvSpPr>
          <p:spPr>
            <a:xfrm>
              <a:off x="798" y="1939"/>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52626" name="Text Box 3"/>
            <p:cNvSpPr txBox="1"/>
            <p:nvPr/>
          </p:nvSpPr>
          <p:spPr>
            <a:xfrm>
              <a:off x="1771" y="2537"/>
              <a:ext cx="226" cy="299"/>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2"/>
          <p:cNvSpPr>
            <a:spLocks noGrp="1"/>
          </p:cNvSpPr>
          <p:nvPr>
            <p:ph type="title" idx="4294967295"/>
          </p:nvPr>
        </p:nvSpPr>
        <p:spPr/>
        <p:txBody>
          <a:bodyPr vert="horz" wrap="square" lIns="91440" tIns="45720" rIns="91440" bIns="45720" anchor="ctr" anchorCtr="0"/>
          <a:p>
            <a:pPr eaLnBrk="1" hangingPunct="1"/>
            <a:r>
              <a:rPr lang="zh-CN" altLang="en-US" dirty="0"/>
              <a:t>树到二叉树的转换</a:t>
            </a:r>
            <a:endParaRPr lang="zh-CN" altLang="en-US" dirty="0"/>
          </a:p>
        </p:txBody>
      </p:sp>
      <p:sp>
        <p:nvSpPr>
          <p:cNvPr id="154626" name="Rectangle 3"/>
          <p:cNvSpPr>
            <a:spLocks noGrp="1"/>
          </p:cNvSpPr>
          <p:nvPr>
            <p:ph type="body" idx="4294967295"/>
          </p:nvPr>
        </p:nvSpPr>
        <p:spPr>
          <a:xfrm>
            <a:off x="900113" y="1628775"/>
            <a:ext cx="7958137" cy="3881438"/>
          </a:xfrm>
        </p:spPr>
        <p:txBody>
          <a:bodyPr vert="horz" wrap="square" lIns="91440" tIns="45720" rIns="91440" bIns="45720" anchor="t" anchorCtr="0"/>
          <a:p>
            <a:pPr eaLnBrk="1" hangingPunct="1">
              <a:lnSpc>
                <a:spcPct val="90000"/>
              </a:lnSpc>
              <a:buClrTx/>
            </a:pPr>
            <a:r>
              <a:rPr lang="zh-CN" altLang="en-US" b="1" dirty="0"/>
              <a:t>步骤：</a:t>
            </a:r>
            <a:endParaRPr lang="zh-CN" altLang="en-US" b="1" dirty="0"/>
          </a:p>
          <a:p>
            <a:pPr eaLnBrk="1" hangingPunct="1">
              <a:lnSpc>
                <a:spcPct val="90000"/>
              </a:lnSpc>
              <a:buClrTx/>
            </a:pPr>
            <a:r>
              <a:rPr lang="zh-CN" altLang="en-US" b="1" dirty="0"/>
              <a:t>（</a:t>
            </a:r>
            <a:r>
              <a:rPr lang="en-US" altLang="zh-CN" b="1" dirty="0"/>
              <a:t>1</a:t>
            </a:r>
            <a:r>
              <a:rPr lang="zh-CN" altLang="en-US" b="1" dirty="0"/>
              <a:t>）</a:t>
            </a:r>
            <a:r>
              <a:rPr lang="zh-CN" altLang="en-US" b="1" dirty="0">
                <a:solidFill>
                  <a:schemeClr val="folHlink"/>
                </a:solidFill>
              </a:rPr>
              <a:t>连线</a:t>
            </a:r>
            <a:r>
              <a:rPr lang="zh-CN" altLang="en-US" b="1" dirty="0"/>
              <a:t>：在兄弟结点之间加一条连线。</a:t>
            </a:r>
            <a:endParaRPr lang="zh-CN" altLang="en-US" b="1" dirty="0"/>
          </a:p>
          <a:p>
            <a:pPr eaLnBrk="1" hangingPunct="1">
              <a:lnSpc>
                <a:spcPct val="90000"/>
              </a:lnSpc>
              <a:buClrTx/>
            </a:pPr>
            <a:r>
              <a:rPr lang="zh-CN" altLang="en-US" b="1" dirty="0"/>
              <a:t>（</a:t>
            </a:r>
            <a:r>
              <a:rPr lang="en-US" altLang="zh-CN" b="1" dirty="0"/>
              <a:t>2</a:t>
            </a:r>
            <a:r>
              <a:rPr lang="zh-CN" altLang="en-US" b="1" dirty="0"/>
              <a:t>）</a:t>
            </a:r>
            <a:r>
              <a:rPr lang="zh-CN" altLang="en-US" b="1" dirty="0">
                <a:solidFill>
                  <a:schemeClr val="folHlink"/>
                </a:solidFill>
              </a:rPr>
              <a:t>删线</a:t>
            </a:r>
            <a:r>
              <a:rPr lang="zh-CN" altLang="en-US" b="1" dirty="0"/>
              <a:t>：对于每个结点，除了保留与其最左孩子的连线外，删掉该结点与其它孩子的连线。 </a:t>
            </a:r>
            <a:endParaRPr lang="zh-CN" altLang="en-US" b="1" dirty="0"/>
          </a:p>
          <a:p>
            <a:pPr eaLnBrk="1" hangingPunct="1">
              <a:lnSpc>
                <a:spcPct val="90000"/>
              </a:lnSpc>
              <a:buClrTx/>
            </a:pPr>
            <a:r>
              <a:rPr lang="zh-CN" altLang="en-US" b="1" dirty="0"/>
              <a:t>（</a:t>
            </a:r>
            <a:r>
              <a:rPr lang="en-US" altLang="zh-CN" b="1" dirty="0"/>
              <a:t>3</a:t>
            </a:r>
            <a:r>
              <a:rPr lang="zh-CN" altLang="en-US" b="1" dirty="0"/>
              <a:t>）</a:t>
            </a:r>
            <a:r>
              <a:rPr lang="zh-CN" altLang="en-US" b="1" dirty="0">
                <a:solidFill>
                  <a:schemeClr val="folHlink"/>
                </a:solidFill>
              </a:rPr>
              <a:t>旋转</a:t>
            </a:r>
            <a:r>
              <a:rPr lang="zh-CN" altLang="en-US" b="1" dirty="0"/>
              <a:t>：将按（</a:t>
            </a:r>
            <a:r>
              <a:rPr lang="en-US" altLang="zh-CN" b="1" dirty="0"/>
              <a:t>1</a:t>
            </a:r>
            <a:r>
              <a:rPr lang="zh-CN" altLang="en-US" b="1" dirty="0"/>
              <a:t>）、（</a:t>
            </a:r>
            <a:r>
              <a:rPr lang="en-US" altLang="zh-CN" b="1" dirty="0"/>
              <a:t>2</a:t>
            </a:r>
            <a:r>
              <a:rPr lang="zh-CN" altLang="en-US" b="1" dirty="0"/>
              <a:t>）的方法形成的二叉树，沿顺时针方向旋转</a:t>
            </a:r>
            <a:r>
              <a:rPr lang="en-US" altLang="zh-CN" b="1" dirty="0"/>
              <a:t>45</a:t>
            </a:r>
            <a:r>
              <a:rPr lang="en-US" altLang="zh-CN" b="1" baseline="30000" dirty="0"/>
              <a:t>0</a:t>
            </a:r>
            <a:r>
              <a:rPr lang="en-US" altLang="zh-CN" b="1" dirty="0"/>
              <a:t>,</a:t>
            </a:r>
            <a:r>
              <a:rPr lang="zh-CN" altLang="en-US" b="1" dirty="0"/>
              <a:t>就可以得到一棵形式上更为清楚的二叉树。</a:t>
            </a:r>
            <a:endParaRPr lang="zh-CN" altLang="en-US"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105"/>
          <p:cNvSpPr>
            <a:spLocks noGrp="1"/>
          </p:cNvSpPr>
          <p:nvPr>
            <p:ph type="title" idx="4294967295"/>
          </p:nvPr>
        </p:nvSpPr>
        <p:spPr>
          <a:xfrm>
            <a:off x="574675" y="258763"/>
            <a:ext cx="8001000" cy="1216025"/>
          </a:xfrm>
        </p:spPr>
        <p:txBody>
          <a:bodyPr vert="horz" wrap="square" lIns="91440" tIns="45720" rIns="91440" bIns="45720" anchor="ctr" anchorCtr="0"/>
          <a:p>
            <a:pPr eaLnBrk="1" hangingPunct="1"/>
            <a:r>
              <a:rPr lang="zh-CN" altLang="en-US" dirty="0"/>
              <a:t>树和二叉树转化例</a:t>
            </a:r>
            <a:endParaRPr lang="zh-CN" altLang="en-US" dirty="0"/>
          </a:p>
        </p:txBody>
      </p:sp>
      <p:grpSp>
        <p:nvGrpSpPr>
          <p:cNvPr id="156674" name="Group 81"/>
          <p:cNvGrpSpPr/>
          <p:nvPr/>
        </p:nvGrpSpPr>
        <p:grpSpPr>
          <a:xfrm>
            <a:off x="381000" y="1371600"/>
            <a:ext cx="2209800" cy="1905000"/>
            <a:chOff x="432" y="1152"/>
            <a:chExt cx="1146" cy="952"/>
          </a:xfrm>
        </p:grpSpPr>
        <p:sp>
          <p:nvSpPr>
            <p:cNvPr id="156675" name="Freeform 104"/>
            <p:cNvSpPr/>
            <p:nvPr/>
          </p:nvSpPr>
          <p:spPr>
            <a:xfrm>
              <a:off x="1329" y="1674"/>
              <a:ext cx="148" cy="232"/>
            </a:xfrm>
            <a:custGeom>
              <a:avLst/>
              <a:gdLst/>
              <a:ahLst/>
              <a:cxnLst>
                <a:cxn ang="0">
                  <a:pos x="0" y="0"/>
                </a:cxn>
                <a:cxn ang="0">
                  <a:pos x="91" y="140"/>
                </a:cxn>
              </a:cxnLst>
              <a:pathLst>
                <a:path w="240" h="384">
                  <a:moveTo>
                    <a:pt x="0" y="0"/>
                  </a:moveTo>
                  <a:lnTo>
                    <a:pt x="240" y="384"/>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76" name="Oval 103"/>
            <p:cNvSpPr/>
            <p:nvPr/>
          </p:nvSpPr>
          <p:spPr>
            <a:xfrm>
              <a:off x="904" y="1530"/>
              <a:ext cx="184"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77" name="Oval 102"/>
            <p:cNvSpPr/>
            <p:nvPr/>
          </p:nvSpPr>
          <p:spPr>
            <a:xfrm>
              <a:off x="1061"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78" name="Oval 101"/>
            <p:cNvSpPr/>
            <p:nvPr/>
          </p:nvSpPr>
          <p:spPr>
            <a:xfrm>
              <a:off x="1394" y="1898"/>
              <a:ext cx="184"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79" name="Freeform 100"/>
            <p:cNvSpPr/>
            <p:nvPr/>
          </p:nvSpPr>
          <p:spPr>
            <a:xfrm>
              <a:off x="1153" y="1709"/>
              <a:ext cx="102" cy="197"/>
            </a:xfrm>
            <a:custGeom>
              <a:avLst/>
              <a:gdLst/>
              <a:ahLst/>
              <a:cxnLst>
                <a:cxn ang="0">
                  <a:pos x="63"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80" name="Oval 99"/>
            <p:cNvSpPr/>
            <p:nvPr/>
          </p:nvSpPr>
          <p:spPr>
            <a:xfrm>
              <a:off x="894"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81" name="Oval 98"/>
            <p:cNvSpPr/>
            <p:nvPr/>
          </p:nvSpPr>
          <p:spPr>
            <a:xfrm>
              <a:off x="617"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82" name="Oval 97"/>
            <p:cNvSpPr/>
            <p:nvPr/>
          </p:nvSpPr>
          <p:spPr>
            <a:xfrm>
              <a:off x="1172"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83" name="Freeform 96"/>
            <p:cNvSpPr/>
            <p:nvPr/>
          </p:nvSpPr>
          <p:spPr>
            <a:xfrm>
              <a:off x="1042" y="1310"/>
              <a:ext cx="213" cy="208"/>
            </a:xfrm>
            <a:custGeom>
              <a:avLst/>
              <a:gdLst/>
              <a:ahLst/>
              <a:cxnLst>
                <a:cxn ang="0">
                  <a:pos x="0" y="0"/>
                </a:cxn>
                <a:cxn ang="0">
                  <a:pos x="132" y="125"/>
                </a:cxn>
              </a:cxnLst>
              <a:pathLst>
                <a:path w="345" h="345">
                  <a:moveTo>
                    <a:pt x="0" y="0"/>
                  </a:moveTo>
                  <a:lnTo>
                    <a:pt x="34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84" name="Freeform 95"/>
            <p:cNvSpPr/>
            <p:nvPr/>
          </p:nvSpPr>
          <p:spPr>
            <a:xfrm>
              <a:off x="746" y="1315"/>
              <a:ext cx="195" cy="212"/>
            </a:xfrm>
            <a:custGeom>
              <a:avLst/>
              <a:gdLst/>
              <a:ahLst/>
              <a:cxnLst>
                <a:cxn ang="0">
                  <a:pos x="121" y="0"/>
                </a:cxn>
                <a:cxn ang="0">
                  <a:pos x="0" y="128"/>
                </a:cxn>
              </a:cxnLst>
              <a:pathLst>
                <a:path w="315" h="351">
                  <a:moveTo>
                    <a:pt x="31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85" name="Oval 94"/>
            <p:cNvSpPr/>
            <p:nvPr/>
          </p:nvSpPr>
          <p:spPr>
            <a:xfrm>
              <a:off x="765"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86" name="Oval 93"/>
            <p:cNvSpPr/>
            <p:nvPr/>
          </p:nvSpPr>
          <p:spPr>
            <a:xfrm>
              <a:off x="432"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687" name="Freeform 92"/>
            <p:cNvSpPr/>
            <p:nvPr/>
          </p:nvSpPr>
          <p:spPr>
            <a:xfrm>
              <a:off x="746" y="1689"/>
              <a:ext cx="130" cy="219"/>
            </a:xfrm>
            <a:custGeom>
              <a:avLst/>
              <a:gdLst/>
              <a:ahLst/>
              <a:cxnLst>
                <a:cxn ang="0">
                  <a:pos x="0" y="0"/>
                </a:cxn>
                <a:cxn ang="0">
                  <a:pos x="80" y="132"/>
                </a:cxn>
              </a:cxnLst>
              <a:pathLst>
                <a:path w="210" h="363">
                  <a:moveTo>
                    <a:pt x="0" y="0"/>
                  </a:moveTo>
                  <a:lnTo>
                    <a:pt x="210" y="363"/>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88" name="Freeform 91"/>
            <p:cNvSpPr/>
            <p:nvPr/>
          </p:nvSpPr>
          <p:spPr>
            <a:xfrm>
              <a:off x="524" y="1678"/>
              <a:ext cx="130" cy="239"/>
            </a:xfrm>
            <a:custGeom>
              <a:avLst/>
              <a:gdLst/>
              <a:ahLst/>
              <a:cxnLst>
                <a:cxn ang="0">
                  <a:pos x="80"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689" name="Text Box 90"/>
            <p:cNvSpPr txBox="1"/>
            <p:nvPr/>
          </p:nvSpPr>
          <p:spPr>
            <a:xfrm>
              <a:off x="922"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56690" name="Text Box 89"/>
            <p:cNvSpPr txBox="1"/>
            <p:nvPr/>
          </p:nvSpPr>
          <p:spPr>
            <a:xfrm>
              <a:off x="1080"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56691" name="Text Box 88"/>
            <p:cNvSpPr txBox="1"/>
            <p:nvPr/>
          </p:nvSpPr>
          <p:spPr>
            <a:xfrm>
              <a:off x="1412"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56692" name="Text Box 87"/>
            <p:cNvSpPr txBox="1"/>
            <p:nvPr/>
          </p:nvSpPr>
          <p:spPr>
            <a:xfrm>
              <a:off x="913"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56693" name="Text Box 86"/>
            <p:cNvSpPr txBox="1"/>
            <p:nvPr/>
          </p:nvSpPr>
          <p:spPr>
            <a:xfrm>
              <a:off x="636"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56694" name="Text Box 85"/>
            <p:cNvSpPr txBox="1"/>
            <p:nvPr/>
          </p:nvSpPr>
          <p:spPr>
            <a:xfrm>
              <a:off x="1191"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56695" name="Text Box 84"/>
            <p:cNvSpPr txBox="1"/>
            <p:nvPr/>
          </p:nvSpPr>
          <p:spPr>
            <a:xfrm>
              <a:off x="784"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56696" name="Text Box 83"/>
            <p:cNvSpPr txBox="1"/>
            <p:nvPr/>
          </p:nvSpPr>
          <p:spPr>
            <a:xfrm>
              <a:off x="451"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sp>
          <p:nvSpPr>
            <p:cNvPr id="156697" name="Freeform 82"/>
            <p:cNvSpPr/>
            <p:nvPr/>
          </p:nvSpPr>
          <p:spPr>
            <a:xfrm>
              <a:off x="996" y="1328"/>
              <a:ext cx="1" cy="201"/>
            </a:xfrm>
            <a:custGeom>
              <a:avLst/>
              <a:gdLst/>
              <a:ahLst/>
              <a:cxnLst>
                <a:cxn ang="0">
                  <a:pos x="0" y="0"/>
                </a:cxn>
                <a:cxn ang="0">
                  <a:pos x="1" y="121"/>
                </a:cxn>
              </a:cxnLst>
              <a:pathLst>
                <a:path w="1" h="333">
                  <a:moveTo>
                    <a:pt x="0" y="0"/>
                  </a:moveTo>
                  <a:lnTo>
                    <a:pt x="1" y="333"/>
                  </a:lnTo>
                </a:path>
              </a:pathLst>
            </a:custGeom>
            <a:noFill/>
            <a:ln w="9525" cap="flat" cmpd="sng">
              <a:solidFill>
                <a:srgbClr val="000000"/>
              </a:solidFill>
              <a:prstDash val="solid"/>
              <a:round/>
              <a:headEnd type="none" w="med" len="med"/>
              <a:tailEnd type="none" w="med" len="med"/>
            </a:ln>
          </p:spPr>
          <p:txBody>
            <a:bodyPr/>
            <a:p>
              <a:endParaRPr lang="zh-CN" altLang="en-US"/>
            </a:p>
          </p:txBody>
        </p:sp>
      </p:grpSp>
      <p:grpSp>
        <p:nvGrpSpPr>
          <p:cNvPr id="3" name="Group 53"/>
          <p:cNvGrpSpPr/>
          <p:nvPr/>
        </p:nvGrpSpPr>
        <p:grpSpPr>
          <a:xfrm>
            <a:off x="457200" y="3962400"/>
            <a:ext cx="2195513" cy="1905000"/>
            <a:chOff x="1689" y="1152"/>
            <a:chExt cx="1147" cy="952"/>
          </a:xfrm>
        </p:grpSpPr>
        <p:sp>
          <p:nvSpPr>
            <p:cNvPr id="156699" name="Freeform 80"/>
            <p:cNvSpPr/>
            <p:nvPr/>
          </p:nvSpPr>
          <p:spPr>
            <a:xfrm>
              <a:off x="2586" y="1674"/>
              <a:ext cx="148" cy="232"/>
            </a:xfrm>
            <a:custGeom>
              <a:avLst/>
              <a:gdLst/>
              <a:ahLst/>
              <a:cxnLst>
                <a:cxn ang="0">
                  <a:pos x="0" y="0"/>
                </a:cxn>
                <a:cxn ang="0">
                  <a:pos x="91" y="140"/>
                </a:cxn>
              </a:cxnLst>
              <a:pathLst>
                <a:path w="240" h="384">
                  <a:moveTo>
                    <a:pt x="0" y="0"/>
                  </a:moveTo>
                  <a:lnTo>
                    <a:pt x="240" y="384"/>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00" name="Oval 79"/>
            <p:cNvSpPr/>
            <p:nvPr/>
          </p:nvSpPr>
          <p:spPr>
            <a:xfrm>
              <a:off x="2161"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1" name="Oval 78"/>
            <p:cNvSpPr/>
            <p:nvPr/>
          </p:nvSpPr>
          <p:spPr>
            <a:xfrm>
              <a:off x="2318"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2" name="Oval 77"/>
            <p:cNvSpPr/>
            <p:nvPr/>
          </p:nvSpPr>
          <p:spPr>
            <a:xfrm>
              <a:off x="2651"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3" name="Freeform 76"/>
            <p:cNvSpPr/>
            <p:nvPr/>
          </p:nvSpPr>
          <p:spPr>
            <a:xfrm>
              <a:off x="2411" y="1709"/>
              <a:ext cx="101" cy="197"/>
            </a:xfrm>
            <a:custGeom>
              <a:avLst/>
              <a:gdLst/>
              <a:ahLst/>
              <a:cxnLst>
                <a:cxn ang="0">
                  <a:pos x="62"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04" name="Oval 75"/>
            <p:cNvSpPr/>
            <p:nvPr/>
          </p:nvSpPr>
          <p:spPr>
            <a:xfrm>
              <a:off x="2152"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5" name="Oval 74"/>
            <p:cNvSpPr/>
            <p:nvPr/>
          </p:nvSpPr>
          <p:spPr>
            <a:xfrm>
              <a:off x="1874"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6" name="Oval 73"/>
            <p:cNvSpPr/>
            <p:nvPr/>
          </p:nvSpPr>
          <p:spPr>
            <a:xfrm>
              <a:off x="2429"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07" name="Freeform 72"/>
            <p:cNvSpPr/>
            <p:nvPr/>
          </p:nvSpPr>
          <p:spPr>
            <a:xfrm>
              <a:off x="2300" y="1310"/>
              <a:ext cx="212" cy="208"/>
            </a:xfrm>
            <a:custGeom>
              <a:avLst/>
              <a:gdLst/>
              <a:ahLst/>
              <a:cxnLst>
                <a:cxn ang="0">
                  <a:pos x="0" y="0"/>
                </a:cxn>
                <a:cxn ang="0">
                  <a:pos x="130" y="125"/>
                </a:cxn>
              </a:cxnLst>
              <a:pathLst>
                <a:path w="345" h="345">
                  <a:moveTo>
                    <a:pt x="0" y="0"/>
                  </a:moveTo>
                  <a:lnTo>
                    <a:pt x="34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08" name="Freeform 71"/>
            <p:cNvSpPr/>
            <p:nvPr/>
          </p:nvSpPr>
          <p:spPr>
            <a:xfrm>
              <a:off x="2004" y="1315"/>
              <a:ext cx="194" cy="212"/>
            </a:xfrm>
            <a:custGeom>
              <a:avLst/>
              <a:gdLst/>
              <a:ahLst/>
              <a:cxnLst>
                <a:cxn ang="0">
                  <a:pos x="119" y="0"/>
                </a:cxn>
                <a:cxn ang="0">
                  <a:pos x="0" y="128"/>
                </a:cxn>
              </a:cxnLst>
              <a:pathLst>
                <a:path w="315" h="351">
                  <a:moveTo>
                    <a:pt x="31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09" name="Oval 70"/>
            <p:cNvSpPr/>
            <p:nvPr/>
          </p:nvSpPr>
          <p:spPr>
            <a:xfrm>
              <a:off x="2022"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10" name="Oval 69"/>
            <p:cNvSpPr/>
            <p:nvPr/>
          </p:nvSpPr>
          <p:spPr>
            <a:xfrm>
              <a:off x="1689"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11" name="Freeform 68"/>
            <p:cNvSpPr/>
            <p:nvPr/>
          </p:nvSpPr>
          <p:spPr>
            <a:xfrm>
              <a:off x="2004" y="1689"/>
              <a:ext cx="129" cy="219"/>
            </a:xfrm>
            <a:custGeom>
              <a:avLst/>
              <a:gdLst/>
              <a:ahLst/>
              <a:cxnLst>
                <a:cxn ang="0">
                  <a:pos x="0" y="0"/>
                </a:cxn>
                <a:cxn ang="0">
                  <a:pos x="79" y="132"/>
                </a:cxn>
              </a:cxnLst>
              <a:pathLst>
                <a:path w="210" h="363">
                  <a:moveTo>
                    <a:pt x="0" y="0"/>
                  </a:moveTo>
                  <a:lnTo>
                    <a:pt x="210" y="363"/>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2" name="Freeform 67"/>
            <p:cNvSpPr/>
            <p:nvPr/>
          </p:nvSpPr>
          <p:spPr>
            <a:xfrm>
              <a:off x="1782" y="1678"/>
              <a:ext cx="129" cy="239"/>
            </a:xfrm>
            <a:custGeom>
              <a:avLst/>
              <a:gdLst/>
              <a:ahLst/>
              <a:cxnLst>
                <a:cxn ang="0">
                  <a:pos x="79"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3" name="Freeform 66"/>
            <p:cNvSpPr/>
            <p:nvPr/>
          </p:nvSpPr>
          <p:spPr>
            <a:xfrm>
              <a:off x="2253" y="1328"/>
              <a:ext cx="1" cy="201"/>
            </a:xfrm>
            <a:custGeom>
              <a:avLst/>
              <a:gdLst/>
              <a:ahLst/>
              <a:cxnLst>
                <a:cxn ang="0">
                  <a:pos x="0" y="0"/>
                </a:cxn>
                <a:cxn ang="0">
                  <a:pos x="1" y="121"/>
                </a:cxn>
              </a:cxnLst>
              <a:pathLst>
                <a:path w="1" h="333">
                  <a:moveTo>
                    <a:pt x="0" y="0"/>
                  </a:moveTo>
                  <a:lnTo>
                    <a:pt x="1" y="333"/>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4" name="Line 65"/>
            <p:cNvSpPr/>
            <p:nvPr/>
          </p:nvSpPr>
          <p:spPr>
            <a:xfrm>
              <a:off x="2059" y="1614"/>
              <a:ext cx="111" cy="0"/>
            </a:xfrm>
            <a:prstGeom prst="line">
              <a:avLst/>
            </a:prstGeom>
            <a:ln w="9525" cap="flat" cmpd="sng">
              <a:solidFill>
                <a:srgbClr val="000000"/>
              </a:solidFill>
              <a:prstDash val="solid"/>
              <a:round/>
              <a:headEnd type="none" w="med" len="med"/>
              <a:tailEnd type="none" w="med" len="med"/>
            </a:ln>
          </p:spPr>
        </p:sp>
        <p:sp>
          <p:nvSpPr>
            <p:cNvPr id="156715" name="Freeform 64"/>
            <p:cNvSpPr/>
            <p:nvPr/>
          </p:nvSpPr>
          <p:spPr>
            <a:xfrm>
              <a:off x="1874" y="1999"/>
              <a:ext cx="148" cy="0"/>
            </a:xfrm>
            <a:custGeom>
              <a:avLst/>
              <a:gdLst/>
              <a:ahLst/>
              <a:cxnLst>
                <a:cxn ang="0">
                  <a:pos x="0" y="0"/>
                </a:cxn>
                <a:cxn ang="0">
                  <a:pos x="91" y="0"/>
                </a:cxn>
              </a:cxnLst>
              <a:pathLst>
                <a:path w="240" h="1">
                  <a:moveTo>
                    <a:pt x="0" y="0"/>
                  </a:moveTo>
                  <a:lnTo>
                    <a:pt x="24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6" name="Freeform 63"/>
            <p:cNvSpPr/>
            <p:nvPr/>
          </p:nvSpPr>
          <p:spPr>
            <a:xfrm>
              <a:off x="2346" y="1615"/>
              <a:ext cx="92" cy="3"/>
            </a:xfrm>
            <a:custGeom>
              <a:avLst/>
              <a:gdLst/>
              <a:ahLst/>
              <a:cxnLst>
                <a:cxn ang="0">
                  <a:pos x="0" y="2"/>
                </a:cxn>
                <a:cxn ang="0">
                  <a:pos x="56" y="0"/>
                </a:cxn>
              </a:cxnLst>
              <a:pathLst>
                <a:path w="150" h="5">
                  <a:moveTo>
                    <a:pt x="0" y="5"/>
                  </a:moveTo>
                  <a:lnTo>
                    <a:pt x="15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7" name="Freeform 62"/>
            <p:cNvSpPr/>
            <p:nvPr/>
          </p:nvSpPr>
          <p:spPr>
            <a:xfrm>
              <a:off x="2503" y="2001"/>
              <a:ext cx="148" cy="0"/>
            </a:xfrm>
            <a:custGeom>
              <a:avLst/>
              <a:gdLst/>
              <a:ahLst/>
              <a:cxnLst>
                <a:cxn ang="0">
                  <a:pos x="0" y="0"/>
                </a:cxn>
                <a:cxn ang="0">
                  <a:pos x="91" y="0"/>
                </a:cxn>
              </a:cxnLst>
              <a:pathLst>
                <a:path w="240" h="1">
                  <a:moveTo>
                    <a:pt x="0" y="0"/>
                  </a:moveTo>
                  <a:lnTo>
                    <a:pt x="24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18" name="Text Box 61"/>
            <p:cNvSpPr txBox="1"/>
            <p:nvPr/>
          </p:nvSpPr>
          <p:spPr>
            <a:xfrm>
              <a:off x="2180"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56719" name="Text Box 60"/>
            <p:cNvSpPr txBox="1"/>
            <p:nvPr/>
          </p:nvSpPr>
          <p:spPr>
            <a:xfrm>
              <a:off x="2337"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56720" name="Text Box 59"/>
            <p:cNvSpPr txBox="1"/>
            <p:nvPr/>
          </p:nvSpPr>
          <p:spPr>
            <a:xfrm>
              <a:off x="2670"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56721" name="Text Box 58"/>
            <p:cNvSpPr txBox="1"/>
            <p:nvPr/>
          </p:nvSpPr>
          <p:spPr>
            <a:xfrm>
              <a:off x="2171"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56722" name="Text Box 57"/>
            <p:cNvSpPr txBox="1"/>
            <p:nvPr/>
          </p:nvSpPr>
          <p:spPr>
            <a:xfrm>
              <a:off x="1893"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56723" name="Text Box 56"/>
            <p:cNvSpPr txBox="1"/>
            <p:nvPr/>
          </p:nvSpPr>
          <p:spPr>
            <a:xfrm>
              <a:off x="2448"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56724" name="Text Box 55"/>
            <p:cNvSpPr txBox="1"/>
            <p:nvPr/>
          </p:nvSpPr>
          <p:spPr>
            <a:xfrm>
              <a:off x="2041"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56725" name="Text Box 54"/>
            <p:cNvSpPr txBox="1"/>
            <p:nvPr/>
          </p:nvSpPr>
          <p:spPr>
            <a:xfrm>
              <a:off x="1708"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grpSp>
      <p:grpSp>
        <p:nvGrpSpPr>
          <p:cNvPr id="4" name="Group 29"/>
          <p:cNvGrpSpPr/>
          <p:nvPr/>
        </p:nvGrpSpPr>
        <p:grpSpPr>
          <a:xfrm>
            <a:off x="3352800" y="4038600"/>
            <a:ext cx="2209800" cy="1892300"/>
            <a:chOff x="2910" y="1152"/>
            <a:chExt cx="1146" cy="952"/>
          </a:xfrm>
        </p:grpSpPr>
        <p:sp>
          <p:nvSpPr>
            <p:cNvPr id="156727" name="Oval 52"/>
            <p:cNvSpPr/>
            <p:nvPr/>
          </p:nvSpPr>
          <p:spPr>
            <a:xfrm>
              <a:off x="3381"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28" name="Oval 51"/>
            <p:cNvSpPr/>
            <p:nvPr/>
          </p:nvSpPr>
          <p:spPr>
            <a:xfrm>
              <a:off x="3538"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29" name="Oval 50"/>
            <p:cNvSpPr/>
            <p:nvPr/>
          </p:nvSpPr>
          <p:spPr>
            <a:xfrm>
              <a:off x="3871"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0" name="Freeform 49"/>
            <p:cNvSpPr/>
            <p:nvPr/>
          </p:nvSpPr>
          <p:spPr>
            <a:xfrm>
              <a:off x="3631" y="1709"/>
              <a:ext cx="102" cy="197"/>
            </a:xfrm>
            <a:custGeom>
              <a:avLst/>
              <a:gdLst/>
              <a:ahLst/>
              <a:cxnLst>
                <a:cxn ang="0">
                  <a:pos x="63"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31" name="Oval 48"/>
            <p:cNvSpPr/>
            <p:nvPr/>
          </p:nvSpPr>
          <p:spPr>
            <a:xfrm>
              <a:off x="3372"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2" name="Oval 47"/>
            <p:cNvSpPr/>
            <p:nvPr/>
          </p:nvSpPr>
          <p:spPr>
            <a:xfrm>
              <a:off x="3095"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3" name="Oval 46"/>
            <p:cNvSpPr/>
            <p:nvPr/>
          </p:nvSpPr>
          <p:spPr>
            <a:xfrm>
              <a:off x="3649"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4" name="Freeform 45"/>
            <p:cNvSpPr/>
            <p:nvPr/>
          </p:nvSpPr>
          <p:spPr>
            <a:xfrm>
              <a:off x="3224" y="1315"/>
              <a:ext cx="194" cy="212"/>
            </a:xfrm>
            <a:custGeom>
              <a:avLst/>
              <a:gdLst/>
              <a:ahLst/>
              <a:cxnLst>
                <a:cxn ang="0">
                  <a:pos x="119" y="0"/>
                </a:cxn>
                <a:cxn ang="0">
                  <a:pos x="0" y="128"/>
                </a:cxn>
              </a:cxnLst>
              <a:pathLst>
                <a:path w="315" h="351">
                  <a:moveTo>
                    <a:pt x="31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35" name="Oval 44"/>
            <p:cNvSpPr/>
            <p:nvPr/>
          </p:nvSpPr>
          <p:spPr>
            <a:xfrm>
              <a:off x="3243"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6" name="Oval 43"/>
            <p:cNvSpPr/>
            <p:nvPr/>
          </p:nvSpPr>
          <p:spPr>
            <a:xfrm>
              <a:off x="2910"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37" name="Freeform 42"/>
            <p:cNvSpPr/>
            <p:nvPr/>
          </p:nvSpPr>
          <p:spPr>
            <a:xfrm>
              <a:off x="3002" y="1678"/>
              <a:ext cx="130" cy="239"/>
            </a:xfrm>
            <a:custGeom>
              <a:avLst/>
              <a:gdLst/>
              <a:ahLst/>
              <a:cxnLst>
                <a:cxn ang="0">
                  <a:pos x="80"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38" name="Line 41"/>
            <p:cNvSpPr/>
            <p:nvPr/>
          </p:nvSpPr>
          <p:spPr>
            <a:xfrm>
              <a:off x="3280" y="1614"/>
              <a:ext cx="111" cy="0"/>
            </a:xfrm>
            <a:prstGeom prst="line">
              <a:avLst/>
            </a:prstGeom>
            <a:ln w="9525" cap="flat" cmpd="sng">
              <a:solidFill>
                <a:srgbClr val="000000"/>
              </a:solidFill>
              <a:prstDash val="solid"/>
              <a:round/>
              <a:headEnd type="none" w="med" len="med"/>
              <a:tailEnd type="none" w="med" len="med"/>
            </a:ln>
          </p:spPr>
        </p:sp>
        <p:sp>
          <p:nvSpPr>
            <p:cNvPr id="156739" name="Freeform 40"/>
            <p:cNvSpPr/>
            <p:nvPr/>
          </p:nvSpPr>
          <p:spPr>
            <a:xfrm>
              <a:off x="3095" y="1999"/>
              <a:ext cx="148" cy="0"/>
            </a:xfrm>
            <a:custGeom>
              <a:avLst/>
              <a:gdLst/>
              <a:ahLst/>
              <a:cxnLst>
                <a:cxn ang="0">
                  <a:pos x="0" y="0"/>
                </a:cxn>
                <a:cxn ang="0">
                  <a:pos x="91" y="0"/>
                </a:cxn>
              </a:cxnLst>
              <a:pathLst>
                <a:path w="240" h="1">
                  <a:moveTo>
                    <a:pt x="0" y="0"/>
                  </a:moveTo>
                  <a:lnTo>
                    <a:pt x="24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40" name="Freeform 39"/>
            <p:cNvSpPr/>
            <p:nvPr/>
          </p:nvSpPr>
          <p:spPr>
            <a:xfrm>
              <a:off x="3566" y="1615"/>
              <a:ext cx="93" cy="3"/>
            </a:xfrm>
            <a:custGeom>
              <a:avLst/>
              <a:gdLst/>
              <a:ahLst/>
              <a:cxnLst>
                <a:cxn ang="0">
                  <a:pos x="0" y="2"/>
                </a:cxn>
                <a:cxn ang="0">
                  <a:pos x="58" y="0"/>
                </a:cxn>
              </a:cxnLst>
              <a:pathLst>
                <a:path w="150" h="5">
                  <a:moveTo>
                    <a:pt x="0" y="5"/>
                  </a:moveTo>
                  <a:lnTo>
                    <a:pt x="15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41" name="Freeform 38"/>
            <p:cNvSpPr/>
            <p:nvPr/>
          </p:nvSpPr>
          <p:spPr>
            <a:xfrm>
              <a:off x="3723" y="2001"/>
              <a:ext cx="148" cy="0"/>
            </a:xfrm>
            <a:custGeom>
              <a:avLst/>
              <a:gdLst/>
              <a:ahLst/>
              <a:cxnLst>
                <a:cxn ang="0">
                  <a:pos x="0" y="0"/>
                </a:cxn>
                <a:cxn ang="0">
                  <a:pos x="91" y="0"/>
                </a:cxn>
              </a:cxnLst>
              <a:pathLst>
                <a:path w="240" h="1">
                  <a:moveTo>
                    <a:pt x="0" y="0"/>
                  </a:moveTo>
                  <a:lnTo>
                    <a:pt x="240"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42" name="Text Box 37"/>
            <p:cNvSpPr txBox="1"/>
            <p:nvPr/>
          </p:nvSpPr>
          <p:spPr>
            <a:xfrm>
              <a:off x="3400"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56743" name="Text Box 36"/>
            <p:cNvSpPr txBox="1"/>
            <p:nvPr/>
          </p:nvSpPr>
          <p:spPr>
            <a:xfrm>
              <a:off x="3557"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56744" name="Text Box 35"/>
            <p:cNvSpPr txBox="1"/>
            <p:nvPr/>
          </p:nvSpPr>
          <p:spPr>
            <a:xfrm>
              <a:off x="3890"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56745" name="Text Box 34"/>
            <p:cNvSpPr txBox="1"/>
            <p:nvPr/>
          </p:nvSpPr>
          <p:spPr>
            <a:xfrm>
              <a:off x="3391"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56746" name="Text Box 33"/>
            <p:cNvSpPr txBox="1"/>
            <p:nvPr/>
          </p:nvSpPr>
          <p:spPr>
            <a:xfrm>
              <a:off x="3114"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56747" name="Text Box 32"/>
            <p:cNvSpPr txBox="1"/>
            <p:nvPr/>
          </p:nvSpPr>
          <p:spPr>
            <a:xfrm>
              <a:off x="3668"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56748" name="Text Box 31"/>
            <p:cNvSpPr txBox="1"/>
            <p:nvPr/>
          </p:nvSpPr>
          <p:spPr>
            <a:xfrm>
              <a:off x="3262"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56749" name="Text Box 30"/>
            <p:cNvSpPr txBox="1"/>
            <p:nvPr/>
          </p:nvSpPr>
          <p:spPr>
            <a:xfrm>
              <a:off x="2929"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grpSp>
      <p:grpSp>
        <p:nvGrpSpPr>
          <p:cNvPr id="5" name="Group 5"/>
          <p:cNvGrpSpPr/>
          <p:nvPr/>
        </p:nvGrpSpPr>
        <p:grpSpPr>
          <a:xfrm>
            <a:off x="6227763" y="2349500"/>
            <a:ext cx="1704975" cy="4191000"/>
            <a:chOff x="4158" y="1152"/>
            <a:chExt cx="786" cy="2025"/>
          </a:xfrm>
        </p:grpSpPr>
        <p:sp>
          <p:nvSpPr>
            <p:cNvPr id="156751" name="Oval 28"/>
            <p:cNvSpPr/>
            <p:nvPr/>
          </p:nvSpPr>
          <p:spPr>
            <a:xfrm>
              <a:off x="4528"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2" name="Oval 27"/>
            <p:cNvSpPr/>
            <p:nvPr/>
          </p:nvSpPr>
          <p:spPr>
            <a:xfrm>
              <a:off x="4759" y="2981"/>
              <a:ext cx="185" cy="169"/>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3" name="Oval 26"/>
            <p:cNvSpPr/>
            <p:nvPr/>
          </p:nvSpPr>
          <p:spPr>
            <a:xfrm>
              <a:off x="4491"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4" name="Oval 25"/>
            <p:cNvSpPr/>
            <p:nvPr/>
          </p:nvSpPr>
          <p:spPr>
            <a:xfrm>
              <a:off x="4343"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5" name="Oval 24"/>
            <p:cNvSpPr/>
            <p:nvPr/>
          </p:nvSpPr>
          <p:spPr>
            <a:xfrm>
              <a:off x="4602" y="2616"/>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6" name="Freeform 23"/>
            <p:cNvSpPr/>
            <p:nvPr/>
          </p:nvSpPr>
          <p:spPr>
            <a:xfrm>
              <a:off x="4695" y="2427"/>
              <a:ext cx="101" cy="197"/>
            </a:xfrm>
            <a:custGeom>
              <a:avLst/>
              <a:gdLst/>
              <a:ahLst/>
              <a:cxnLst>
                <a:cxn ang="0">
                  <a:pos x="62"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57" name="Oval 22"/>
            <p:cNvSpPr/>
            <p:nvPr/>
          </p:nvSpPr>
          <p:spPr>
            <a:xfrm>
              <a:off x="4713" y="224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58" name="Freeform 21"/>
            <p:cNvSpPr/>
            <p:nvPr/>
          </p:nvSpPr>
          <p:spPr>
            <a:xfrm>
              <a:off x="4463" y="1319"/>
              <a:ext cx="102" cy="208"/>
            </a:xfrm>
            <a:custGeom>
              <a:avLst/>
              <a:gdLst/>
              <a:ahLst/>
              <a:cxnLst>
                <a:cxn ang="0">
                  <a:pos x="63" y="0"/>
                </a:cxn>
                <a:cxn ang="0">
                  <a:pos x="0" y="125"/>
                </a:cxn>
              </a:cxnLst>
              <a:pathLst>
                <a:path w="165" h="345">
                  <a:moveTo>
                    <a:pt x="16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59" name="Oval 20"/>
            <p:cNvSpPr/>
            <p:nvPr/>
          </p:nvSpPr>
          <p:spPr>
            <a:xfrm>
              <a:off x="4343" y="2266"/>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60" name="Oval 19"/>
            <p:cNvSpPr/>
            <p:nvPr/>
          </p:nvSpPr>
          <p:spPr>
            <a:xfrm>
              <a:off x="4158"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56761" name="Freeform 18"/>
            <p:cNvSpPr/>
            <p:nvPr/>
          </p:nvSpPr>
          <p:spPr>
            <a:xfrm>
              <a:off x="4251" y="1678"/>
              <a:ext cx="129" cy="239"/>
            </a:xfrm>
            <a:custGeom>
              <a:avLst/>
              <a:gdLst/>
              <a:ahLst/>
              <a:cxnLst>
                <a:cxn ang="0">
                  <a:pos x="79"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62" name="Freeform 17"/>
            <p:cNvSpPr/>
            <p:nvPr/>
          </p:nvSpPr>
          <p:spPr>
            <a:xfrm>
              <a:off x="4482" y="1691"/>
              <a:ext cx="120" cy="208"/>
            </a:xfrm>
            <a:custGeom>
              <a:avLst/>
              <a:gdLst/>
              <a:ahLst/>
              <a:cxnLst>
                <a:cxn ang="0">
                  <a:pos x="0" y="0"/>
                </a:cxn>
                <a:cxn ang="0">
                  <a:pos x="74" y="125"/>
                </a:cxn>
              </a:cxnLst>
              <a:pathLst>
                <a:path w="195" h="345">
                  <a:moveTo>
                    <a:pt x="0" y="0"/>
                  </a:moveTo>
                  <a:lnTo>
                    <a:pt x="19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56763" name="Line 16"/>
            <p:cNvSpPr/>
            <p:nvPr/>
          </p:nvSpPr>
          <p:spPr>
            <a:xfrm>
              <a:off x="4288" y="2086"/>
              <a:ext cx="110" cy="188"/>
            </a:xfrm>
            <a:prstGeom prst="line">
              <a:avLst/>
            </a:prstGeom>
            <a:ln w="9525" cap="flat" cmpd="sng">
              <a:solidFill>
                <a:srgbClr val="000000"/>
              </a:solidFill>
              <a:prstDash val="solid"/>
              <a:round/>
              <a:headEnd type="none" w="med" len="med"/>
              <a:tailEnd type="none" w="med" len="med"/>
            </a:ln>
          </p:spPr>
        </p:sp>
        <p:sp>
          <p:nvSpPr>
            <p:cNvPr id="156764" name="Line 15"/>
            <p:cNvSpPr/>
            <p:nvPr/>
          </p:nvSpPr>
          <p:spPr>
            <a:xfrm>
              <a:off x="4676" y="2068"/>
              <a:ext cx="111" cy="188"/>
            </a:xfrm>
            <a:prstGeom prst="line">
              <a:avLst/>
            </a:prstGeom>
            <a:ln w="9525" cap="flat" cmpd="sng">
              <a:solidFill>
                <a:srgbClr val="000000"/>
              </a:solidFill>
              <a:prstDash val="solid"/>
              <a:round/>
              <a:headEnd type="none" w="med" len="med"/>
              <a:tailEnd type="none" w="med" len="med"/>
            </a:ln>
          </p:spPr>
        </p:sp>
        <p:sp>
          <p:nvSpPr>
            <p:cNvPr id="156765" name="Line 14"/>
            <p:cNvSpPr/>
            <p:nvPr/>
          </p:nvSpPr>
          <p:spPr>
            <a:xfrm>
              <a:off x="4713" y="2791"/>
              <a:ext cx="111" cy="189"/>
            </a:xfrm>
            <a:prstGeom prst="line">
              <a:avLst/>
            </a:prstGeom>
            <a:ln w="9525" cap="flat" cmpd="sng">
              <a:solidFill>
                <a:srgbClr val="000000"/>
              </a:solidFill>
              <a:prstDash val="solid"/>
              <a:round/>
              <a:headEnd type="none" w="med" len="med"/>
              <a:tailEnd type="none" w="med" len="med"/>
            </a:ln>
          </p:spPr>
        </p:sp>
        <p:sp>
          <p:nvSpPr>
            <p:cNvPr id="156766" name="Text Box 13"/>
            <p:cNvSpPr txBox="1"/>
            <p:nvPr/>
          </p:nvSpPr>
          <p:spPr>
            <a:xfrm>
              <a:off x="4547"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56767" name="Text Box 12"/>
            <p:cNvSpPr txBox="1"/>
            <p:nvPr/>
          </p:nvSpPr>
          <p:spPr>
            <a:xfrm>
              <a:off x="4778" y="2980"/>
              <a:ext cx="154" cy="19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56768" name="Text Box 11"/>
            <p:cNvSpPr txBox="1"/>
            <p:nvPr/>
          </p:nvSpPr>
          <p:spPr>
            <a:xfrm>
              <a:off x="4510"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56769" name="Text Box 10"/>
            <p:cNvSpPr txBox="1"/>
            <p:nvPr/>
          </p:nvSpPr>
          <p:spPr>
            <a:xfrm>
              <a:off x="4362"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56770" name="Text Box 9"/>
            <p:cNvSpPr txBox="1"/>
            <p:nvPr/>
          </p:nvSpPr>
          <p:spPr>
            <a:xfrm>
              <a:off x="4621" y="2615"/>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56771" name="Text Box 8"/>
            <p:cNvSpPr txBox="1"/>
            <p:nvPr/>
          </p:nvSpPr>
          <p:spPr>
            <a:xfrm>
              <a:off x="4732" y="224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56772" name="Text Box 7"/>
            <p:cNvSpPr txBox="1"/>
            <p:nvPr/>
          </p:nvSpPr>
          <p:spPr>
            <a:xfrm>
              <a:off x="4362" y="2265"/>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56773" name="Text Box 6"/>
            <p:cNvSpPr txBox="1"/>
            <p:nvPr/>
          </p:nvSpPr>
          <p:spPr>
            <a:xfrm>
              <a:off x="4177"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grpSp>
      <p:sp>
        <p:nvSpPr>
          <p:cNvPr id="289796" name="AutoShape 4"/>
          <p:cNvSpPr/>
          <p:nvPr/>
        </p:nvSpPr>
        <p:spPr>
          <a:xfrm>
            <a:off x="2819400" y="4800600"/>
            <a:ext cx="457200" cy="428625"/>
          </a:xfrm>
          <a:prstGeom prst="rightArrow">
            <a:avLst>
              <a:gd name="adj1" fmla="val 50000"/>
              <a:gd name="adj2" fmla="val 26637"/>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2" name="AutoShape 3"/>
          <p:cNvSpPr/>
          <p:nvPr/>
        </p:nvSpPr>
        <p:spPr>
          <a:xfrm rot="-5400000" flipH="1" flipV="1">
            <a:off x="1449388" y="3351213"/>
            <a:ext cx="457200" cy="460375"/>
          </a:xfrm>
          <a:prstGeom prst="rightArrow">
            <a:avLst>
              <a:gd name="adj1" fmla="val 50000"/>
              <a:gd name="adj2" fmla="val 25000"/>
            </a:avLst>
          </a:prstGeom>
          <a:solidFill>
            <a:schemeClr val="folHlink"/>
          </a:solidFill>
          <a:ln w="9525" cap="flat" cmpd="sng">
            <a:solidFill>
              <a:schemeClr val="tx1"/>
            </a:solidFill>
            <a:prstDash val="solid"/>
            <a:miter/>
            <a:headEnd type="none" w="med" len="med"/>
            <a:tailEnd type="none" w="med" len="med"/>
          </a:ln>
        </p:spPr>
        <p:txBody>
          <a:bodyPr rot="10800000" vert="eaVert"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6" name="AutoShape 2"/>
          <p:cNvSpPr/>
          <p:nvPr/>
        </p:nvSpPr>
        <p:spPr>
          <a:xfrm flipV="1">
            <a:off x="5508625" y="4724400"/>
            <a:ext cx="576263" cy="433388"/>
          </a:xfrm>
          <a:prstGeom prst="rightArrow">
            <a:avLst>
              <a:gd name="adj1" fmla="val 50000"/>
              <a:gd name="adj2" fmla="val 33204"/>
            </a:avLst>
          </a:prstGeom>
          <a:solidFill>
            <a:schemeClr val="folHlink"/>
          </a:solidFill>
          <a:ln w="9525" cap="flat" cmpd="sng">
            <a:solidFill>
              <a:schemeClr val="tx1"/>
            </a:solidFill>
            <a:prstDash val="solid"/>
            <a:miter/>
            <a:headEnd type="none" w="med" len="med"/>
            <a:tailEnd type="none" w="med" len="med"/>
          </a:ln>
        </p:spPr>
        <p:txBody>
          <a:bodyPr rot="10800000" wrap="none" anchor="ctr"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6"/>
                                        </p:tgtEl>
                                        <p:attrNameLst>
                                          <p:attrName>style.visibility</p:attrName>
                                        </p:attrNameLst>
                                      </p:cBhvr>
                                      <p:to>
                                        <p:strVal val="visible"/>
                                      </p:to>
                                    </p:set>
                                    <p:anim calcmode="lin" valueType="num">
                                      <p:cBhvr additive="base">
                                        <p:cTn id="19" dur="500" fill="hold"/>
                                        <p:tgtEl>
                                          <p:spTgt spid="289796"/>
                                        </p:tgtEl>
                                        <p:attrNameLst>
                                          <p:attrName>ppt_x</p:attrName>
                                        </p:attrNameLst>
                                      </p:cBhvr>
                                      <p:tavLst>
                                        <p:tav tm="0">
                                          <p:val>
                                            <p:strVal val="0-#ppt_w/2"/>
                                          </p:val>
                                        </p:tav>
                                        <p:tav tm="100000">
                                          <p:val>
                                            <p:strVal val="#ppt_x"/>
                                          </p:val>
                                        </p:tav>
                                      </p:tavLst>
                                    </p:anim>
                                    <p:anim calcmode="lin" valueType="num">
                                      <p:cBhvr additive="base">
                                        <p:cTn id="20" dur="500" fill="hold"/>
                                        <p:tgtEl>
                                          <p:spTgt spid="2897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6" grpId="0" animBg="1"/>
      <p:bldP spid="2" grpId="0" animBg="1"/>
      <p:bldP spid="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2"/>
          <p:cNvSpPr>
            <a:spLocks noGrp="1"/>
          </p:cNvSpPr>
          <p:nvPr>
            <p:ph type="title" idx="4294967295"/>
          </p:nvPr>
        </p:nvSpPr>
        <p:spPr>
          <a:xfrm>
            <a:off x="1143000" y="274638"/>
            <a:ext cx="7793038" cy="639762"/>
          </a:xfrm>
        </p:spPr>
        <p:txBody>
          <a:bodyPr vert="horz" wrap="square" lIns="91440" tIns="45720" rIns="91440" bIns="45720" anchor="ctr" anchorCtr="0"/>
          <a:p>
            <a:pPr eaLnBrk="1" hangingPunct="1"/>
            <a:r>
              <a:rPr lang="zh-CN" altLang="en-US" dirty="0"/>
              <a:t>森林到二叉树的转换</a:t>
            </a:r>
            <a:endParaRPr lang="zh-CN" altLang="en-US" dirty="0"/>
          </a:p>
        </p:txBody>
      </p:sp>
      <p:sp>
        <p:nvSpPr>
          <p:cNvPr id="55299" name="Rectangle 3"/>
          <p:cNvSpPr>
            <a:spLocks noGrp="1"/>
          </p:cNvSpPr>
          <p:nvPr>
            <p:ph type="body" idx="4294967295"/>
          </p:nvPr>
        </p:nvSpPr>
        <p:spPr>
          <a:xfrm>
            <a:off x="381000" y="1295400"/>
            <a:ext cx="8382000" cy="5029200"/>
          </a:xfrm>
        </p:spPr>
        <p:txBody>
          <a:bodyPr vert="horz" wrap="square" lIns="91440" tIns="45720" rIns="91440" bIns="45720" anchor="t" anchorCtr="0"/>
          <a:p>
            <a:pPr eaLnBrk="1" hangingPunct="1">
              <a:buClrTx/>
            </a:pPr>
            <a:r>
              <a:rPr lang="zh-CN" altLang="en-US" b="1" dirty="0"/>
              <a:t>若</a:t>
            </a:r>
            <a:r>
              <a:rPr lang="zh-CN" altLang="en-US" sz="2600" b="1" dirty="0">
                <a:solidFill>
                  <a:schemeClr val="folHlink"/>
                </a:solidFill>
                <a:ea typeface="幼圆" panose="02010509060101010101" pitchFamily="49" charset="-122"/>
              </a:rPr>
              <a:t>树采用孩子兄弟表示法</a:t>
            </a:r>
            <a:r>
              <a:rPr lang="zh-CN" altLang="en-US" b="1" dirty="0"/>
              <a:t>，二叉树采用</a:t>
            </a:r>
            <a:r>
              <a:rPr lang="zh-CN" altLang="en-US" sz="2600" b="1" dirty="0">
                <a:solidFill>
                  <a:schemeClr val="folHlink"/>
                </a:solidFill>
                <a:ea typeface="幼圆" panose="02010509060101010101" pitchFamily="49" charset="-122"/>
              </a:rPr>
              <a:t>二叉链表</a:t>
            </a:r>
            <a:r>
              <a:rPr lang="zh-CN" altLang="en-US" b="1" dirty="0"/>
              <a:t>表示，则：</a:t>
            </a:r>
            <a:endParaRPr lang="zh-CN" altLang="en-US" b="1" dirty="0"/>
          </a:p>
          <a:p>
            <a:pPr lvl="1" indent="-436245" eaLnBrk="1" hangingPunct="1">
              <a:buClrTx/>
            </a:pPr>
            <a:r>
              <a:rPr lang="zh-CN" altLang="en-US" b="1" dirty="0"/>
              <a:t>任一棵树，都可以找到唯一的一棵二叉树和它对应，而且该二叉树没有右子树。</a:t>
            </a:r>
            <a:r>
              <a:rPr lang="en-US" altLang="zh-CN" b="1" dirty="0"/>
              <a:t>(</a:t>
            </a:r>
            <a:r>
              <a:rPr lang="zh-CN" altLang="en-US" b="1" dirty="0"/>
              <a:t>因此</a:t>
            </a:r>
            <a:r>
              <a:rPr lang="zh-CN" altLang="en-US" b="1" dirty="0">
                <a:solidFill>
                  <a:srgbClr val="FF0000"/>
                </a:solidFill>
              </a:rPr>
              <a:t>一棵</a:t>
            </a:r>
            <a:r>
              <a:rPr lang="zh-CN" altLang="en-US" b="1" dirty="0"/>
              <a:t>二叉树，不一定保证能转换为</a:t>
            </a:r>
            <a:r>
              <a:rPr lang="zh-CN" altLang="en-US" b="1" dirty="0">
                <a:solidFill>
                  <a:srgbClr val="FF0000"/>
                </a:solidFill>
              </a:rPr>
              <a:t>一棵</a:t>
            </a:r>
            <a:r>
              <a:rPr lang="zh-CN" altLang="en-US" b="1" dirty="0"/>
              <a:t>树</a:t>
            </a:r>
            <a:r>
              <a:rPr lang="en-US" altLang="zh-CN" b="1" dirty="0"/>
              <a:t>)</a:t>
            </a:r>
            <a:endParaRPr lang="en-US" altLang="zh-CN" b="1" dirty="0"/>
          </a:p>
          <a:p>
            <a:pPr lvl="1" indent="-436245" eaLnBrk="1" hangingPunct="1">
              <a:buClrTx/>
            </a:pPr>
            <a:r>
              <a:rPr lang="zh-CN" altLang="en-US" b="1" dirty="0">
                <a:latin typeface="宋体" panose="02010600030101010101" pitchFamily="2" charset="-122"/>
              </a:rPr>
              <a:t>若把森林中的第二棵树的根结点，看成是第一棵树的根结点的兄弟结点，则这两棵树可以转换为一棵二叉树（该二叉树的根结点的右子女没有右子树）。</a:t>
            </a:r>
            <a:endParaRPr lang="zh-CN" altLang="en-US" b="1" dirty="0">
              <a:latin typeface="宋体" panose="02010600030101010101" pitchFamily="2" charset="-122"/>
            </a:endParaRPr>
          </a:p>
          <a:p>
            <a:pPr lvl="1" indent="-436245" eaLnBrk="1" hangingPunct="1">
              <a:buClrTx/>
            </a:pPr>
            <a:r>
              <a:rPr lang="zh-CN" altLang="en-US" b="1" dirty="0">
                <a:latin typeface="宋体" panose="02010600030101010101" pitchFamily="2" charset="-122"/>
              </a:rPr>
              <a:t>依次类推，可以认为森林和二叉树是一一对应的，从而得到二叉树和森林的转换规则</a:t>
            </a:r>
            <a:endParaRPr lang="zh-CN" altLang="en-US" b="1" dirty="0">
              <a:latin typeface="宋体" panose="02010600030101010101" pitchFamily="2" charset="-122"/>
            </a:endParaRPr>
          </a:p>
          <a:p>
            <a:pPr eaLnBrk="1" hangingPunct="1">
              <a:buClrTx/>
            </a:pP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27"/>
                                            </p:txEl>
                                          </p:spTgt>
                                        </p:tgtEl>
                                        <p:attrNameLst>
                                          <p:attrName>style.visibility</p:attrName>
                                        </p:attrNameLst>
                                      </p:cBhvr>
                                      <p:to>
                                        <p:strVal val="visible"/>
                                      </p:to>
                                    </p:set>
                                    <p:anim calcmode="lin" valueType="num">
                                      <p:cBhvr additive="base">
                                        <p:cTn id="7" dur="500" fill="hold"/>
                                        <p:tgtEl>
                                          <p:spTgt spid="55299">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299">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27" end="85"/>
                                            </p:txEl>
                                          </p:spTgt>
                                        </p:tgtEl>
                                        <p:attrNameLst>
                                          <p:attrName>style.visibility</p:attrName>
                                        </p:attrNameLst>
                                      </p:cBhvr>
                                      <p:to>
                                        <p:strVal val="visible"/>
                                      </p:to>
                                    </p:set>
                                    <p:anim calcmode="lin" valueType="num">
                                      <p:cBhvr additive="base">
                                        <p:cTn id="13" dur="500" fill="hold"/>
                                        <p:tgtEl>
                                          <p:spTgt spid="55299">
                                            <p:txEl>
                                              <p:charRg st="27" end="8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299">
                                            <p:txEl>
                                              <p:charRg st="27" end="8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299">
                                            <p:txEl>
                                              <p:charRg st="85" end="153"/>
                                            </p:txEl>
                                          </p:spTgt>
                                        </p:tgtEl>
                                        <p:attrNameLst>
                                          <p:attrName>style.visibility</p:attrName>
                                        </p:attrNameLst>
                                      </p:cBhvr>
                                      <p:to>
                                        <p:strVal val="visible"/>
                                      </p:to>
                                    </p:set>
                                    <p:anim calcmode="lin" valueType="num">
                                      <p:cBhvr additive="base">
                                        <p:cTn id="19" dur="500" fill="hold"/>
                                        <p:tgtEl>
                                          <p:spTgt spid="55299">
                                            <p:txEl>
                                              <p:charRg st="85" end="1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299">
                                            <p:txEl>
                                              <p:charRg st="85" end="15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299">
                                            <p:txEl>
                                              <p:charRg st="153" end="191"/>
                                            </p:txEl>
                                          </p:spTgt>
                                        </p:tgtEl>
                                        <p:attrNameLst>
                                          <p:attrName>style.visibility</p:attrName>
                                        </p:attrNameLst>
                                      </p:cBhvr>
                                      <p:to>
                                        <p:strVal val="visible"/>
                                      </p:to>
                                    </p:set>
                                    <p:anim calcmode="lin" valueType="num">
                                      <p:cBhvr additive="base">
                                        <p:cTn id="25" dur="500" fill="hold"/>
                                        <p:tgtEl>
                                          <p:spTgt spid="55299">
                                            <p:txEl>
                                              <p:charRg st="153" end="19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5299">
                                            <p:txEl>
                                              <p:charRg st="153" end="1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2"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5"/>
          <p:cNvGrpSpPr/>
          <p:nvPr/>
        </p:nvGrpSpPr>
        <p:grpSpPr>
          <a:xfrm>
            <a:off x="414338" y="1033463"/>
            <a:ext cx="4968875" cy="1943100"/>
            <a:chOff x="1896" y="9655"/>
            <a:chExt cx="4724" cy="1901"/>
          </a:xfrm>
        </p:grpSpPr>
        <p:grpSp>
          <p:nvGrpSpPr>
            <p:cNvPr id="160770" name="Group 6"/>
            <p:cNvGrpSpPr/>
            <p:nvPr/>
          </p:nvGrpSpPr>
          <p:grpSpPr>
            <a:xfrm>
              <a:off x="1914" y="9753"/>
              <a:ext cx="4617" cy="1777"/>
              <a:chOff x="1314" y="2154"/>
              <a:chExt cx="4617" cy="1777"/>
            </a:xfrm>
          </p:grpSpPr>
          <p:sp>
            <p:nvSpPr>
              <p:cNvPr id="160771" name="Oval 7"/>
              <p:cNvSpPr/>
              <p:nvPr/>
            </p:nvSpPr>
            <p:spPr>
              <a:xfrm>
                <a:off x="3471" y="2154"/>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72" name="Oval 8"/>
              <p:cNvSpPr/>
              <p:nvPr/>
            </p:nvSpPr>
            <p:spPr>
              <a:xfrm>
                <a:off x="3744" y="2841"/>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73" name="Line 9"/>
              <p:cNvSpPr/>
              <p:nvPr/>
            </p:nvSpPr>
            <p:spPr>
              <a:xfrm>
                <a:off x="3735" y="2526"/>
                <a:ext cx="198" cy="323"/>
              </a:xfrm>
              <a:prstGeom prst="line">
                <a:avLst/>
              </a:prstGeom>
              <a:ln w="9525" cap="flat" cmpd="sng">
                <a:solidFill>
                  <a:srgbClr val="000000"/>
                </a:solidFill>
                <a:prstDash val="solid"/>
                <a:round/>
                <a:headEnd type="none" w="med" len="med"/>
                <a:tailEnd type="none" w="med" len="med"/>
              </a:ln>
            </p:spPr>
          </p:sp>
          <p:sp>
            <p:nvSpPr>
              <p:cNvPr id="160774" name="Line 10"/>
              <p:cNvSpPr/>
              <p:nvPr/>
            </p:nvSpPr>
            <p:spPr>
              <a:xfrm flipH="1">
                <a:off x="3381" y="2511"/>
                <a:ext cx="198" cy="323"/>
              </a:xfrm>
              <a:prstGeom prst="line">
                <a:avLst/>
              </a:prstGeom>
              <a:ln w="9525" cap="flat" cmpd="sng">
                <a:solidFill>
                  <a:srgbClr val="000000"/>
                </a:solidFill>
                <a:prstDash val="solid"/>
                <a:round/>
                <a:headEnd type="none" w="med" len="med"/>
                <a:tailEnd type="none" w="med" len="med"/>
              </a:ln>
            </p:spPr>
          </p:sp>
          <p:sp>
            <p:nvSpPr>
              <p:cNvPr id="160775" name="Oval 11"/>
              <p:cNvSpPr/>
              <p:nvPr/>
            </p:nvSpPr>
            <p:spPr>
              <a:xfrm>
                <a:off x="3171" y="2868"/>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76" name="Oval 12"/>
              <p:cNvSpPr/>
              <p:nvPr/>
            </p:nvSpPr>
            <p:spPr>
              <a:xfrm>
                <a:off x="1758" y="2858"/>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77" name="Oval 13"/>
              <p:cNvSpPr/>
              <p:nvPr/>
            </p:nvSpPr>
            <p:spPr>
              <a:xfrm>
                <a:off x="2139" y="3552"/>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78" name="Line 14"/>
              <p:cNvSpPr/>
              <p:nvPr/>
            </p:nvSpPr>
            <p:spPr>
              <a:xfrm rot="780000">
                <a:off x="1989" y="3257"/>
                <a:ext cx="334" cy="272"/>
              </a:xfrm>
              <a:prstGeom prst="line">
                <a:avLst/>
              </a:prstGeom>
              <a:ln w="9525" cap="flat" cmpd="sng">
                <a:solidFill>
                  <a:srgbClr val="000000"/>
                </a:solidFill>
                <a:prstDash val="solid"/>
                <a:round/>
                <a:headEnd type="none" w="med" len="med"/>
                <a:tailEnd type="none" w="med" len="med"/>
              </a:ln>
            </p:spPr>
          </p:sp>
          <p:sp>
            <p:nvSpPr>
              <p:cNvPr id="160779" name="Line 15"/>
              <p:cNvSpPr/>
              <p:nvPr/>
            </p:nvSpPr>
            <p:spPr>
              <a:xfrm flipH="1">
                <a:off x="1710" y="3242"/>
                <a:ext cx="198" cy="323"/>
              </a:xfrm>
              <a:prstGeom prst="line">
                <a:avLst/>
              </a:prstGeom>
              <a:ln w="9525" cap="flat" cmpd="sng">
                <a:solidFill>
                  <a:srgbClr val="000000"/>
                </a:solidFill>
                <a:prstDash val="solid"/>
                <a:round/>
                <a:headEnd type="none" w="med" len="med"/>
                <a:tailEnd type="none" w="med" len="med"/>
              </a:ln>
            </p:spPr>
          </p:sp>
          <p:sp>
            <p:nvSpPr>
              <p:cNvPr id="160780" name="Oval 16"/>
              <p:cNvSpPr/>
              <p:nvPr/>
            </p:nvSpPr>
            <p:spPr>
              <a:xfrm>
                <a:off x="1704" y="2154"/>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81" name="Oval 17"/>
              <p:cNvSpPr/>
              <p:nvPr/>
            </p:nvSpPr>
            <p:spPr>
              <a:xfrm>
                <a:off x="1314" y="2870"/>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82" name="Oval 18"/>
              <p:cNvSpPr/>
              <p:nvPr/>
            </p:nvSpPr>
            <p:spPr>
              <a:xfrm>
                <a:off x="2169" y="2873"/>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83" name="Oval 19"/>
              <p:cNvSpPr/>
              <p:nvPr/>
            </p:nvSpPr>
            <p:spPr>
              <a:xfrm>
                <a:off x="1524" y="3557"/>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84" name="Line 20"/>
              <p:cNvSpPr/>
              <p:nvPr/>
            </p:nvSpPr>
            <p:spPr>
              <a:xfrm>
                <a:off x="2043" y="2468"/>
                <a:ext cx="266" cy="431"/>
              </a:xfrm>
              <a:prstGeom prst="line">
                <a:avLst/>
              </a:prstGeom>
              <a:ln w="9525" cap="flat" cmpd="sng">
                <a:solidFill>
                  <a:srgbClr val="000000"/>
                </a:solidFill>
                <a:prstDash val="solid"/>
                <a:round/>
                <a:headEnd type="none" w="med" len="med"/>
                <a:tailEnd type="none" w="med" len="med"/>
              </a:ln>
            </p:spPr>
          </p:sp>
          <p:sp>
            <p:nvSpPr>
              <p:cNvPr id="160785" name="Line 21"/>
              <p:cNvSpPr/>
              <p:nvPr/>
            </p:nvSpPr>
            <p:spPr>
              <a:xfrm>
                <a:off x="1908" y="2513"/>
                <a:ext cx="0" cy="357"/>
              </a:xfrm>
              <a:prstGeom prst="line">
                <a:avLst/>
              </a:prstGeom>
              <a:ln w="9525" cap="flat" cmpd="sng">
                <a:solidFill>
                  <a:srgbClr val="000000"/>
                </a:solidFill>
                <a:prstDash val="solid"/>
                <a:round/>
                <a:headEnd type="none" w="med" len="med"/>
                <a:tailEnd type="none" w="med" len="med"/>
              </a:ln>
            </p:spPr>
          </p:sp>
          <p:sp>
            <p:nvSpPr>
              <p:cNvPr id="160786" name="Line 22"/>
              <p:cNvSpPr/>
              <p:nvPr/>
            </p:nvSpPr>
            <p:spPr>
              <a:xfrm flipH="1">
                <a:off x="1566" y="2513"/>
                <a:ext cx="198" cy="323"/>
              </a:xfrm>
              <a:prstGeom prst="line">
                <a:avLst/>
              </a:prstGeom>
              <a:ln w="9525" cap="flat" cmpd="sng">
                <a:solidFill>
                  <a:srgbClr val="000000"/>
                </a:solidFill>
                <a:prstDash val="solid"/>
                <a:round/>
                <a:headEnd type="none" w="med" len="med"/>
                <a:tailEnd type="none" w="med" len="med"/>
              </a:ln>
            </p:spPr>
          </p:sp>
          <p:grpSp>
            <p:nvGrpSpPr>
              <p:cNvPr id="160787" name="Group 23"/>
              <p:cNvGrpSpPr/>
              <p:nvPr/>
            </p:nvGrpSpPr>
            <p:grpSpPr>
              <a:xfrm>
                <a:off x="4644" y="2154"/>
                <a:ext cx="1287" cy="1772"/>
                <a:chOff x="2892" y="2154"/>
                <a:chExt cx="1287" cy="1772"/>
              </a:xfrm>
            </p:grpSpPr>
            <p:sp>
              <p:nvSpPr>
                <p:cNvPr id="160788" name="Oval 24"/>
                <p:cNvSpPr/>
                <p:nvPr/>
              </p:nvSpPr>
              <p:spPr>
                <a:xfrm>
                  <a:off x="3333" y="2154"/>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89" name="Oval 25"/>
                <p:cNvSpPr/>
                <p:nvPr/>
              </p:nvSpPr>
              <p:spPr>
                <a:xfrm>
                  <a:off x="3330" y="2838"/>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90" name="Oval 26"/>
                <p:cNvSpPr/>
                <p:nvPr/>
              </p:nvSpPr>
              <p:spPr>
                <a:xfrm>
                  <a:off x="3355" y="3540"/>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91" name="Line 27"/>
                <p:cNvSpPr/>
                <p:nvPr/>
              </p:nvSpPr>
              <p:spPr>
                <a:xfrm>
                  <a:off x="3525" y="3195"/>
                  <a:ext cx="0" cy="357"/>
                </a:xfrm>
                <a:prstGeom prst="line">
                  <a:avLst/>
                </a:prstGeom>
                <a:ln w="9525" cap="flat" cmpd="sng">
                  <a:solidFill>
                    <a:srgbClr val="000000"/>
                  </a:solidFill>
                  <a:prstDash val="solid"/>
                  <a:round/>
                  <a:headEnd type="none" w="med" len="med"/>
                  <a:tailEnd type="none" w="med" len="med"/>
                </a:ln>
              </p:spPr>
            </p:sp>
            <p:sp>
              <p:nvSpPr>
                <p:cNvPr id="160792" name="Line 28"/>
                <p:cNvSpPr/>
                <p:nvPr/>
              </p:nvSpPr>
              <p:spPr>
                <a:xfrm>
                  <a:off x="3531" y="2511"/>
                  <a:ext cx="1" cy="323"/>
                </a:xfrm>
                <a:prstGeom prst="line">
                  <a:avLst/>
                </a:prstGeom>
                <a:ln w="9525" cap="flat" cmpd="sng">
                  <a:solidFill>
                    <a:srgbClr val="000000"/>
                  </a:solidFill>
                  <a:prstDash val="solid"/>
                  <a:round/>
                  <a:headEnd type="none" w="med" len="med"/>
                  <a:tailEnd type="none" w="med" len="med"/>
                </a:ln>
              </p:spPr>
            </p:sp>
            <p:sp>
              <p:nvSpPr>
                <p:cNvPr id="160793" name="Oval 29"/>
                <p:cNvSpPr/>
                <p:nvPr/>
              </p:nvSpPr>
              <p:spPr>
                <a:xfrm>
                  <a:off x="2892" y="3552"/>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94" name="Oval 30"/>
                <p:cNvSpPr/>
                <p:nvPr/>
              </p:nvSpPr>
              <p:spPr>
                <a:xfrm>
                  <a:off x="3805" y="3535"/>
                  <a:ext cx="374" cy="374"/>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0795" name="Line 31"/>
                <p:cNvSpPr/>
                <p:nvPr/>
              </p:nvSpPr>
              <p:spPr>
                <a:xfrm flipH="1">
                  <a:off x="3186" y="3195"/>
                  <a:ext cx="219" cy="357"/>
                </a:xfrm>
                <a:prstGeom prst="line">
                  <a:avLst/>
                </a:prstGeom>
                <a:ln w="9525" cap="flat" cmpd="sng">
                  <a:solidFill>
                    <a:srgbClr val="000000"/>
                  </a:solidFill>
                  <a:prstDash val="solid"/>
                  <a:round/>
                  <a:headEnd type="none" w="med" len="med"/>
                  <a:tailEnd type="none" w="med" len="med"/>
                </a:ln>
              </p:spPr>
            </p:sp>
            <p:sp>
              <p:nvSpPr>
                <p:cNvPr id="160796" name="Line 32"/>
                <p:cNvSpPr/>
                <p:nvPr/>
              </p:nvSpPr>
              <p:spPr>
                <a:xfrm>
                  <a:off x="3663" y="3180"/>
                  <a:ext cx="219" cy="357"/>
                </a:xfrm>
                <a:prstGeom prst="line">
                  <a:avLst/>
                </a:prstGeom>
                <a:ln w="9525" cap="flat" cmpd="sng">
                  <a:solidFill>
                    <a:srgbClr val="000000"/>
                  </a:solidFill>
                  <a:prstDash val="solid"/>
                  <a:round/>
                  <a:headEnd type="none" w="med" len="med"/>
                  <a:tailEnd type="none" w="med" len="med"/>
                </a:ln>
              </p:spPr>
            </p:sp>
          </p:grpSp>
        </p:grpSp>
        <p:sp>
          <p:nvSpPr>
            <p:cNvPr id="160797" name="Text Box 33"/>
            <p:cNvSpPr txBox="1"/>
            <p:nvPr/>
          </p:nvSpPr>
          <p:spPr>
            <a:xfrm>
              <a:off x="2280" y="9655"/>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A</a:t>
              </a:r>
              <a:endParaRPr lang="en-US" altLang="zh-CN" sz="4800" b="1" dirty="0">
                <a:latin typeface="Times New Roman" panose="02020603050405020304" pitchFamily="18" charset="0"/>
              </a:endParaRPr>
            </a:p>
          </p:txBody>
        </p:sp>
        <p:sp>
          <p:nvSpPr>
            <p:cNvPr id="160798" name="Text Box 34"/>
            <p:cNvSpPr txBox="1"/>
            <p:nvPr/>
          </p:nvSpPr>
          <p:spPr>
            <a:xfrm>
              <a:off x="4032" y="9666"/>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G</a:t>
              </a:r>
              <a:endParaRPr lang="en-US" altLang="zh-CN" sz="4800" b="1" dirty="0">
                <a:latin typeface="Times New Roman" panose="02020603050405020304" pitchFamily="18" charset="0"/>
              </a:endParaRPr>
            </a:p>
          </p:txBody>
        </p:sp>
        <p:sp>
          <p:nvSpPr>
            <p:cNvPr id="160799" name="Text Box 35"/>
            <p:cNvSpPr txBox="1"/>
            <p:nvPr/>
          </p:nvSpPr>
          <p:spPr>
            <a:xfrm>
              <a:off x="5689" y="9681"/>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J</a:t>
              </a:r>
              <a:endParaRPr lang="en-US" altLang="zh-CN" sz="4800" b="1" dirty="0">
                <a:latin typeface="Times New Roman" panose="02020603050405020304" pitchFamily="18" charset="0"/>
              </a:endParaRPr>
            </a:p>
          </p:txBody>
        </p:sp>
        <p:sp>
          <p:nvSpPr>
            <p:cNvPr id="160800" name="Text Box 36"/>
            <p:cNvSpPr txBox="1"/>
            <p:nvPr/>
          </p:nvSpPr>
          <p:spPr>
            <a:xfrm>
              <a:off x="1896" y="10380"/>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B</a:t>
              </a:r>
              <a:endParaRPr lang="en-US" altLang="zh-CN" sz="4800" b="1" dirty="0">
                <a:latin typeface="Times New Roman" panose="02020603050405020304" pitchFamily="18" charset="0"/>
              </a:endParaRPr>
            </a:p>
          </p:txBody>
        </p:sp>
        <p:sp>
          <p:nvSpPr>
            <p:cNvPr id="160801" name="Text Box 37"/>
            <p:cNvSpPr txBox="1"/>
            <p:nvPr/>
          </p:nvSpPr>
          <p:spPr>
            <a:xfrm>
              <a:off x="2325" y="10365"/>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C</a:t>
              </a:r>
              <a:endParaRPr lang="en-US" altLang="zh-CN" sz="4800" b="1" dirty="0">
                <a:latin typeface="Times New Roman" panose="02020603050405020304" pitchFamily="18" charset="0"/>
              </a:endParaRPr>
            </a:p>
          </p:txBody>
        </p:sp>
        <p:sp>
          <p:nvSpPr>
            <p:cNvPr id="160802" name="Text Box 38"/>
            <p:cNvSpPr txBox="1"/>
            <p:nvPr/>
          </p:nvSpPr>
          <p:spPr>
            <a:xfrm>
              <a:off x="2743" y="10384"/>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D</a:t>
              </a:r>
              <a:endParaRPr lang="en-US" altLang="zh-CN" sz="4800" b="1" dirty="0">
                <a:latin typeface="Times New Roman" panose="02020603050405020304" pitchFamily="18" charset="0"/>
              </a:endParaRPr>
            </a:p>
          </p:txBody>
        </p:sp>
        <p:sp>
          <p:nvSpPr>
            <p:cNvPr id="160803" name="Text Box 39"/>
            <p:cNvSpPr txBox="1"/>
            <p:nvPr/>
          </p:nvSpPr>
          <p:spPr>
            <a:xfrm>
              <a:off x="3733" y="10384"/>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H</a:t>
              </a:r>
              <a:endParaRPr lang="en-US" altLang="zh-CN" sz="4800" b="1" dirty="0">
                <a:latin typeface="Times New Roman" panose="02020603050405020304" pitchFamily="18" charset="0"/>
              </a:endParaRPr>
            </a:p>
          </p:txBody>
        </p:sp>
        <p:sp>
          <p:nvSpPr>
            <p:cNvPr id="160804" name="Text Box 40"/>
            <p:cNvSpPr txBox="1"/>
            <p:nvPr/>
          </p:nvSpPr>
          <p:spPr>
            <a:xfrm>
              <a:off x="4330" y="10354"/>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I</a:t>
              </a:r>
              <a:endParaRPr lang="en-US" altLang="zh-CN" sz="4800" b="1" dirty="0">
                <a:latin typeface="Times New Roman" panose="02020603050405020304" pitchFamily="18" charset="0"/>
              </a:endParaRPr>
            </a:p>
          </p:txBody>
        </p:sp>
        <p:sp>
          <p:nvSpPr>
            <p:cNvPr id="160805" name="Text Box 41"/>
            <p:cNvSpPr txBox="1"/>
            <p:nvPr/>
          </p:nvSpPr>
          <p:spPr>
            <a:xfrm>
              <a:off x="5674" y="10365"/>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K</a:t>
              </a:r>
              <a:endParaRPr lang="en-US" altLang="zh-CN" sz="4800" b="1" dirty="0">
                <a:latin typeface="Times New Roman" panose="02020603050405020304" pitchFamily="18" charset="0"/>
              </a:endParaRPr>
            </a:p>
          </p:txBody>
        </p:sp>
        <p:sp>
          <p:nvSpPr>
            <p:cNvPr id="160806" name="Text Box 42"/>
            <p:cNvSpPr txBox="1"/>
            <p:nvPr/>
          </p:nvSpPr>
          <p:spPr>
            <a:xfrm>
              <a:off x="2106" y="11068"/>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E</a:t>
              </a:r>
              <a:endParaRPr lang="en-US" altLang="zh-CN" sz="4800" b="1" dirty="0">
                <a:latin typeface="Times New Roman" panose="02020603050405020304" pitchFamily="18" charset="0"/>
              </a:endParaRPr>
            </a:p>
          </p:txBody>
        </p:sp>
        <p:sp>
          <p:nvSpPr>
            <p:cNvPr id="160807" name="Text Box 43"/>
            <p:cNvSpPr txBox="1"/>
            <p:nvPr/>
          </p:nvSpPr>
          <p:spPr>
            <a:xfrm>
              <a:off x="2713" y="11053"/>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F</a:t>
              </a:r>
              <a:endParaRPr lang="en-US" altLang="zh-CN" sz="4800" b="1" dirty="0">
                <a:latin typeface="Times New Roman" panose="02020603050405020304" pitchFamily="18" charset="0"/>
              </a:endParaRPr>
            </a:p>
          </p:txBody>
        </p:sp>
        <p:sp>
          <p:nvSpPr>
            <p:cNvPr id="160808" name="Text Box 44"/>
            <p:cNvSpPr txBox="1"/>
            <p:nvPr/>
          </p:nvSpPr>
          <p:spPr>
            <a:xfrm>
              <a:off x="5236" y="11053"/>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L</a:t>
              </a:r>
              <a:endParaRPr lang="en-US" altLang="zh-CN" sz="4800" b="1" dirty="0">
                <a:latin typeface="Times New Roman" panose="02020603050405020304" pitchFamily="18" charset="0"/>
              </a:endParaRPr>
            </a:p>
          </p:txBody>
        </p:sp>
        <p:sp>
          <p:nvSpPr>
            <p:cNvPr id="160809" name="Text Box 45"/>
            <p:cNvSpPr txBox="1"/>
            <p:nvPr/>
          </p:nvSpPr>
          <p:spPr>
            <a:xfrm>
              <a:off x="5689" y="11064"/>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M</a:t>
              </a:r>
              <a:endParaRPr lang="en-US" altLang="zh-CN" sz="4800" b="1" dirty="0">
                <a:latin typeface="Times New Roman" panose="02020603050405020304" pitchFamily="18" charset="0"/>
              </a:endParaRPr>
            </a:p>
          </p:txBody>
        </p:sp>
        <p:sp>
          <p:nvSpPr>
            <p:cNvPr id="160810" name="Text Box 46"/>
            <p:cNvSpPr txBox="1"/>
            <p:nvPr/>
          </p:nvSpPr>
          <p:spPr>
            <a:xfrm>
              <a:off x="6132" y="11049"/>
              <a:ext cx="488" cy="488"/>
            </a:xfrm>
            <a:prstGeom prst="rect">
              <a:avLst/>
            </a:prstGeom>
            <a:noFill/>
            <a:ln w="9525">
              <a:noFill/>
            </a:ln>
          </p:spPr>
          <p:txBody>
            <a:bodyPr anchor="t" anchorCtr="0"/>
            <a:p>
              <a:pPr algn="just">
                <a:buFont typeface="Arial" panose="020B0604020202020204" pitchFamily="34" charset="0"/>
              </a:pPr>
              <a:r>
                <a:rPr lang="en-US" altLang="zh-CN" b="1" dirty="0">
                  <a:latin typeface="Times New Roman" panose="02020603050405020304" pitchFamily="18" charset="0"/>
                </a:rPr>
                <a:t>N</a:t>
              </a:r>
              <a:endParaRPr lang="en-US" altLang="zh-CN" sz="4800" b="1" dirty="0">
                <a:latin typeface="Times New Roman" panose="02020603050405020304" pitchFamily="18" charset="0"/>
              </a:endParaRPr>
            </a:p>
          </p:txBody>
        </p:sp>
      </p:grpSp>
      <p:sp>
        <p:nvSpPr>
          <p:cNvPr id="160811" name="Rectangle 50"/>
          <p:cNvSpPr/>
          <p:nvPr/>
        </p:nvSpPr>
        <p:spPr>
          <a:xfrm>
            <a:off x="1619250" y="333375"/>
            <a:ext cx="6477000" cy="685800"/>
          </a:xfrm>
          <a:prstGeom prst="rect">
            <a:avLst/>
          </a:prstGeom>
          <a:noFill/>
          <a:ln w="9525">
            <a:noFill/>
          </a:ln>
        </p:spPr>
        <p:txBody>
          <a:bodyPr anchor="t" anchorCtr="0"/>
          <a:p>
            <a:pPr marL="1085850" lvl="2" indent="-228600" eaLnBrk="1" hangingPunct="1">
              <a:spcBef>
                <a:spcPct val="20000"/>
              </a:spcBef>
              <a:buSzPct val="65000"/>
              <a:buFont typeface="Wingdings" panose="05000000000000000000" pitchFamily="2" charset="2"/>
              <a:buChar char="v"/>
            </a:pPr>
            <a:r>
              <a:rPr lang="zh-CN" altLang="en-US" sz="3200" dirty="0">
                <a:solidFill>
                  <a:srgbClr val="FF6600"/>
                </a:solidFill>
                <a:latin typeface="Times New Roman" panose="02020603050405020304" pitchFamily="18" charset="0"/>
                <a:ea typeface="隶书" panose="02010509060101010101" pitchFamily="49" charset="-122"/>
              </a:rPr>
              <a:t>将森林转换成二叉树</a:t>
            </a:r>
            <a:endParaRPr lang="zh-CN" altLang="en-US" sz="3200" dirty="0">
              <a:solidFill>
                <a:srgbClr val="FF6600"/>
              </a:solidFill>
              <a:latin typeface="Times New Roman" panose="02020603050405020304" pitchFamily="18" charset="0"/>
              <a:ea typeface="隶书" panose="02010509060101010101" pitchFamily="49" charset="-122"/>
            </a:endParaRPr>
          </a:p>
        </p:txBody>
      </p:sp>
      <p:grpSp>
        <p:nvGrpSpPr>
          <p:cNvPr id="5" name="Group 51"/>
          <p:cNvGrpSpPr/>
          <p:nvPr/>
        </p:nvGrpSpPr>
        <p:grpSpPr>
          <a:xfrm>
            <a:off x="1571625" y="2601913"/>
            <a:ext cx="2592388" cy="4032250"/>
            <a:chOff x="2514" y="7437"/>
            <a:chExt cx="2418" cy="4682"/>
          </a:xfrm>
        </p:grpSpPr>
        <p:sp>
          <p:nvSpPr>
            <p:cNvPr id="160813" name="Line 52"/>
            <p:cNvSpPr/>
            <p:nvPr/>
          </p:nvSpPr>
          <p:spPr>
            <a:xfrm>
              <a:off x="2823" y="8551"/>
              <a:ext cx="266" cy="431"/>
            </a:xfrm>
            <a:prstGeom prst="line">
              <a:avLst/>
            </a:prstGeom>
            <a:ln w="9525" cap="flat" cmpd="sng">
              <a:solidFill>
                <a:srgbClr val="000000"/>
              </a:solidFill>
              <a:prstDash val="solid"/>
              <a:round/>
              <a:headEnd type="none" w="med" len="med"/>
              <a:tailEnd type="none" w="med" len="med"/>
            </a:ln>
          </p:spPr>
        </p:sp>
        <p:sp>
          <p:nvSpPr>
            <p:cNvPr id="160814" name="Line 53"/>
            <p:cNvSpPr/>
            <p:nvPr/>
          </p:nvSpPr>
          <p:spPr>
            <a:xfrm rot="660000" flipH="1">
              <a:off x="2915" y="7783"/>
              <a:ext cx="369" cy="493"/>
            </a:xfrm>
            <a:prstGeom prst="line">
              <a:avLst/>
            </a:prstGeom>
            <a:ln w="9525" cap="flat" cmpd="sng">
              <a:solidFill>
                <a:srgbClr val="000000"/>
              </a:solidFill>
              <a:prstDash val="solid"/>
              <a:round/>
              <a:headEnd type="none" w="med" len="med"/>
              <a:tailEnd type="none" w="med" len="med"/>
            </a:ln>
          </p:spPr>
        </p:sp>
        <p:sp>
          <p:nvSpPr>
            <p:cNvPr id="160815" name="Line 55"/>
            <p:cNvSpPr/>
            <p:nvPr/>
          </p:nvSpPr>
          <p:spPr>
            <a:xfrm>
              <a:off x="4011" y="10707"/>
              <a:ext cx="198" cy="323"/>
            </a:xfrm>
            <a:prstGeom prst="line">
              <a:avLst/>
            </a:prstGeom>
            <a:ln w="9525" cap="flat" cmpd="sng">
              <a:solidFill>
                <a:srgbClr val="000000"/>
              </a:solidFill>
              <a:prstDash val="solid"/>
              <a:round/>
              <a:headEnd type="none" w="med" len="med"/>
              <a:tailEnd type="none" w="med" len="med"/>
            </a:ln>
          </p:spPr>
        </p:sp>
        <p:sp>
          <p:nvSpPr>
            <p:cNvPr id="160816" name="Line 56"/>
            <p:cNvSpPr/>
            <p:nvPr/>
          </p:nvSpPr>
          <p:spPr>
            <a:xfrm flipH="1">
              <a:off x="4272" y="9309"/>
              <a:ext cx="198" cy="323"/>
            </a:xfrm>
            <a:prstGeom prst="line">
              <a:avLst/>
            </a:prstGeom>
            <a:ln w="9525" cap="flat" cmpd="sng">
              <a:solidFill>
                <a:srgbClr val="000000"/>
              </a:solidFill>
              <a:prstDash val="solid"/>
              <a:round/>
              <a:headEnd type="none" w="med" len="med"/>
              <a:tailEnd type="none" w="med" len="med"/>
            </a:ln>
          </p:spPr>
        </p:sp>
        <p:sp>
          <p:nvSpPr>
            <p:cNvPr id="160817" name="Line 57"/>
            <p:cNvSpPr/>
            <p:nvPr/>
          </p:nvSpPr>
          <p:spPr>
            <a:xfrm>
              <a:off x="3618" y="9294"/>
              <a:ext cx="198" cy="323"/>
            </a:xfrm>
            <a:prstGeom prst="line">
              <a:avLst/>
            </a:prstGeom>
            <a:ln w="9525" cap="flat" cmpd="sng">
              <a:solidFill>
                <a:srgbClr val="000000"/>
              </a:solidFill>
              <a:prstDash val="solid"/>
              <a:round/>
              <a:headEnd type="none" w="med" len="med"/>
              <a:tailEnd type="none" w="med" len="med"/>
            </a:ln>
          </p:spPr>
        </p:sp>
        <p:sp>
          <p:nvSpPr>
            <p:cNvPr id="160818" name="Line 59"/>
            <p:cNvSpPr/>
            <p:nvPr/>
          </p:nvSpPr>
          <p:spPr>
            <a:xfrm flipH="1">
              <a:off x="3666" y="8565"/>
              <a:ext cx="255" cy="323"/>
            </a:xfrm>
            <a:prstGeom prst="line">
              <a:avLst/>
            </a:prstGeom>
            <a:ln w="9525" cap="flat" cmpd="sng">
              <a:solidFill>
                <a:srgbClr val="000000"/>
              </a:solidFill>
              <a:prstDash val="solid"/>
              <a:round/>
              <a:headEnd type="none" w="med" len="med"/>
              <a:tailEnd type="none" w="med" len="med"/>
            </a:ln>
          </p:spPr>
        </p:sp>
        <p:sp>
          <p:nvSpPr>
            <p:cNvPr id="160819" name="Line 60"/>
            <p:cNvSpPr/>
            <p:nvPr/>
          </p:nvSpPr>
          <p:spPr>
            <a:xfrm flipH="1">
              <a:off x="2784" y="9298"/>
              <a:ext cx="198" cy="323"/>
            </a:xfrm>
            <a:prstGeom prst="line">
              <a:avLst/>
            </a:prstGeom>
            <a:ln w="9525" cap="flat" cmpd="sng">
              <a:solidFill>
                <a:srgbClr val="000000"/>
              </a:solidFill>
              <a:prstDash val="solid"/>
              <a:round/>
              <a:headEnd type="none" w="med" len="med"/>
              <a:tailEnd type="none" w="med" len="med"/>
            </a:ln>
          </p:spPr>
        </p:sp>
        <p:grpSp>
          <p:nvGrpSpPr>
            <p:cNvPr id="160820" name="Group 61"/>
            <p:cNvGrpSpPr/>
            <p:nvPr/>
          </p:nvGrpSpPr>
          <p:grpSpPr>
            <a:xfrm>
              <a:off x="3225" y="7437"/>
              <a:ext cx="438" cy="446"/>
              <a:chOff x="3225" y="7437"/>
              <a:chExt cx="438" cy="446"/>
            </a:xfrm>
          </p:grpSpPr>
          <p:sp>
            <p:nvSpPr>
              <p:cNvPr id="160880" name="Oval 62"/>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81" name="Text Box 63"/>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A</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23" name="Group 64"/>
            <p:cNvGrpSpPr/>
            <p:nvPr/>
          </p:nvGrpSpPr>
          <p:grpSpPr>
            <a:xfrm>
              <a:off x="2583" y="8149"/>
              <a:ext cx="438" cy="446"/>
              <a:chOff x="3225" y="7437"/>
              <a:chExt cx="438" cy="446"/>
            </a:xfrm>
          </p:grpSpPr>
          <p:sp>
            <p:nvSpPr>
              <p:cNvPr id="160878" name="Oval 6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79" name="Text Box 6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B</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26" name="Group 67"/>
            <p:cNvGrpSpPr/>
            <p:nvPr/>
          </p:nvGrpSpPr>
          <p:grpSpPr>
            <a:xfrm>
              <a:off x="3804" y="8134"/>
              <a:ext cx="438" cy="446"/>
              <a:chOff x="3225" y="7437"/>
              <a:chExt cx="438" cy="446"/>
            </a:xfrm>
          </p:grpSpPr>
          <p:sp>
            <p:nvSpPr>
              <p:cNvPr id="160876" name="Oval 68"/>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77" name="Text Box 69"/>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G</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29" name="Group 70"/>
            <p:cNvGrpSpPr/>
            <p:nvPr/>
          </p:nvGrpSpPr>
          <p:grpSpPr>
            <a:xfrm>
              <a:off x="2853" y="8847"/>
              <a:ext cx="438" cy="446"/>
              <a:chOff x="3225" y="7437"/>
              <a:chExt cx="438" cy="446"/>
            </a:xfrm>
          </p:grpSpPr>
          <p:sp>
            <p:nvSpPr>
              <p:cNvPr id="160874" name="Oval 71"/>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75" name="Text Box 72"/>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C</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32" name="Group 73"/>
            <p:cNvGrpSpPr/>
            <p:nvPr/>
          </p:nvGrpSpPr>
          <p:grpSpPr>
            <a:xfrm>
              <a:off x="2514" y="9576"/>
              <a:ext cx="438" cy="446"/>
              <a:chOff x="3225" y="7437"/>
              <a:chExt cx="438" cy="446"/>
            </a:xfrm>
          </p:grpSpPr>
          <p:sp>
            <p:nvSpPr>
              <p:cNvPr id="160872" name="Oval 74"/>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73" name="Text Box 75"/>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E</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35" name="Group 76"/>
            <p:cNvGrpSpPr/>
            <p:nvPr/>
          </p:nvGrpSpPr>
          <p:grpSpPr>
            <a:xfrm>
              <a:off x="3384" y="8847"/>
              <a:ext cx="438" cy="446"/>
              <a:chOff x="3225" y="7437"/>
              <a:chExt cx="438" cy="446"/>
            </a:xfrm>
          </p:grpSpPr>
          <p:sp>
            <p:nvSpPr>
              <p:cNvPr id="160870" name="Oval 77"/>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71" name="Text Box 78"/>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H</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38" name="Group 79"/>
            <p:cNvGrpSpPr/>
            <p:nvPr/>
          </p:nvGrpSpPr>
          <p:grpSpPr>
            <a:xfrm>
              <a:off x="2793" y="10275"/>
              <a:ext cx="438" cy="446"/>
              <a:chOff x="3225" y="7437"/>
              <a:chExt cx="438" cy="446"/>
            </a:xfrm>
          </p:grpSpPr>
          <p:sp>
            <p:nvSpPr>
              <p:cNvPr id="160868" name="Oval 80"/>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160869" name="Text Box 81"/>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F</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41" name="Group 82"/>
            <p:cNvGrpSpPr/>
            <p:nvPr/>
          </p:nvGrpSpPr>
          <p:grpSpPr>
            <a:xfrm>
              <a:off x="4251" y="8818"/>
              <a:ext cx="438" cy="446"/>
              <a:chOff x="3225" y="7437"/>
              <a:chExt cx="438" cy="446"/>
            </a:xfrm>
          </p:grpSpPr>
          <p:sp>
            <p:nvSpPr>
              <p:cNvPr id="160866" name="Oval 83"/>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160867" name="Text Box 84"/>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J</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44" name="Group 85"/>
            <p:cNvGrpSpPr/>
            <p:nvPr/>
          </p:nvGrpSpPr>
          <p:grpSpPr>
            <a:xfrm>
              <a:off x="4077" y="9576"/>
              <a:ext cx="438" cy="446"/>
              <a:chOff x="3225" y="7437"/>
              <a:chExt cx="438" cy="446"/>
            </a:xfrm>
          </p:grpSpPr>
          <p:sp>
            <p:nvSpPr>
              <p:cNvPr id="160864" name="Oval 86"/>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65" name="Text Box 87"/>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K</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47" name="Group 88"/>
            <p:cNvGrpSpPr/>
            <p:nvPr/>
          </p:nvGrpSpPr>
          <p:grpSpPr>
            <a:xfrm>
              <a:off x="3624" y="9561"/>
              <a:ext cx="438" cy="446"/>
              <a:chOff x="3225" y="7437"/>
              <a:chExt cx="438" cy="446"/>
            </a:xfrm>
          </p:grpSpPr>
          <p:sp>
            <p:nvSpPr>
              <p:cNvPr id="160862" name="Oval 89"/>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63" name="Text Box 90"/>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I</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50" name="Group 91"/>
            <p:cNvGrpSpPr/>
            <p:nvPr/>
          </p:nvGrpSpPr>
          <p:grpSpPr>
            <a:xfrm>
              <a:off x="3768" y="10260"/>
              <a:ext cx="438" cy="446"/>
              <a:chOff x="3225" y="7437"/>
              <a:chExt cx="438" cy="446"/>
            </a:xfrm>
          </p:grpSpPr>
          <p:sp>
            <p:nvSpPr>
              <p:cNvPr id="160860" name="Oval 92"/>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61" name="Text Box 93"/>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L</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53" name="Group 94"/>
            <p:cNvGrpSpPr/>
            <p:nvPr/>
          </p:nvGrpSpPr>
          <p:grpSpPr>
            <a:xfrm>
              <a:off x="4041" y="10959"/>
              <a:ext cx="493" cy="505"/>
              <a:chOff x="3225" y="7437"/>
              <a:chExt cx="438" cy="446"/>
            </a:xfrm>
          </p:grpSpPr>
          <p:sp>
            <p:nvSpPr>
              <p:cNvPr id="160858" name="Oval 9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59" name="Text Box 9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M</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56" name="Group 97"/>
            <p:cNvGrpSpPr/>
            <p:nvPr/>
          </p:nvGrpSpPr>
          <p:grpSpPr>
            <a:xfrm>
              <a:off x="4494" y="11673"/>
              <a:ext cx="438" cy="446"/>
              <a:chOff x="3225" y="7437"/>
              <a:chExt cx="438" cy="446"/>
            </a:xfrm>
          </p:grpSpPr>
          <p:sp>
            <p:nvSpPr>
              <p:cNvPr id="3" name="Oval 98"/>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160857" name="Text Box 99"/>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N</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sp>
          <p:nvSpPr>
            <p:cNvPr id="4" name="Line 100"/>
            <p:cNvSpPr/>
            <p:nvPr/>
          </p:nvSpPr>
          <p:spPr>
            <a:xfrm flipH="1">
              <a:off x="4008" y="10027"/>
              <a:ext cx="198" cy="323"/>
            </a:xfrm>
            <a:prstGeom prst="line">
              <a:avLst/>
            </a:prstGeom>
            <a:ln w="9525" cap="flat" cmpd="sng">
              <a:solidFill>
                <a:srgbClr val="000000"/>
              </a:solidFill>
              <a:prstDash val="solid"/>
              <a:round/>
              <a:headEnd type="none" w="med" len="med"/>
              <a:tailEnd type="none" w="med" len="med"/>
            </a:ln>
          </p:spPr>
        </p:sp>
        <p:sp>
          <p:nvSpPr>
            <p:cNvPr id="6" name="Line 101"/>
            <p:cNvSpPr/>
            <p:nvPr/>
          </p:nvSpPr>
          <p:spPr>
            <a:xfrm>
              <a:off x="4431" y="11440"/>
              <a:ext cx="198" cy="323"/>
            </a:xfrm>
            <a:prstGeom prst="line">
              <a:avLst/>
            </a:prstGeom>
            <a:ln w="9525" cap="flat" cmpd="sng">
              <a:solidFill>
                <a:srgbClr val="000000"/>
              </a:solidFill>
              <a:prstDash val="solid"/>
              <a:round/>
              <a:headEnd type="none" w="med" len="med"/>
              <a:tailEnd type="none" w="med" len="med"/>
            </a:ln>
          </p:spPr>
        </p:sp>
        <p:sp>
          <p:nvSpPr>
            <p:cNvPr id="7" name="Line 102"/>
            <p:cNvSpPr/>
            <p:nvPr/>
          </p:nvSpPr>
          <p:spPr>
            <a:xfrm>
              <a:off x="2772" y="10008"/>
              <a:ext cx="198" cy="323"/>
            </a:xfrm>
            <a:prstGeom prst="line">
              <a:avLst/>
            </a:prstGeom>
            <a:ln w="9525" cap="flat" cmpd="sng">
              <a:solidFill>
                <a:srgbClr val="000000"/>
              </a:solidFill>
              <a:prstDash val="solid"/>
              <a:round/>
              <a:headEnd type="none" w="med" len="med"/>
              <a:tailEnd type="none" w="med" len="med"/>
            </a:ln>
          </p:spPr>
        </p:sp>
        <p:sp>
          <p:nvSpPr>
            <p:cNvPr id="8" name="Line 103"/>
            <p:cNvSpPr/>
            <p:nvPr/>
          </p:nvSpPr>
          <p:spPr>
            <a:xfrm>
              <a:off x="3111" y="9294"/>
              <a:ext cx="198" cy="323"/>
            </a:xfrm>
            <a:prstGeom prst="line">
              <a:avLst/>
            </a:prstGeom>
            <a:ln w="9525" cap="flat" cmpd="sng">
              <a:solidFill>
                <a:srgbClr val="000000"/>
              </a:solidFill>
              <a:prstDash val="solid"/>
              <a:round/>
              <a:headEnd type="none" w="med" len="med"/>
              <a:tailEnd type="none" w="med" len="med"/>
            </a:ln>
          </p:spPr>
        </p:sp>
        <p:grpSp>
          <p:nvGrpSpPr>
            <p:cNvPr id="9" name="Group 104"/>
            <p:cNvGrpSpPr/>
            <p:nvPr/>
          </p:nvGrpSpPr>
          <p:grpSpPr>
            <a:xfrm>
              <a:off x="3111" y="9562"/>
              <a:ext cx="438" cy="446"/>
              <a:chOff x="3225" y="7437"/>
              <a:chExt cx="438" cy="446"/>
            </a:xfrm>
          </p:grpSpPr>
          <p:sp>
            <p:nvSpPr>
              <p:cNvPr id="160854" name="Oval 10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55" name="Text Box 10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D</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grpSp>
        <p:nvGrpSpPr>
          <p:cNvPr id="101" name="Group 51"/>
          <p:cNvGrpSpPr/>
          <p:nvPr/>
        </p:nvGrpSpPr>
        <p:grpSpPr>
          <a:xfrm>
            <a:off x="6002338" y="1825625"/>
            <a:ext cx="2592387" cy="4032250"/>
            <a:chOff x="2514" y="7437"/>
            <a:chExt cx="2418" cy="4682"/>
          </a:xfrm>
        </p:grpSpPr>
        <p:sp>
          <p:nvSpPr>
            <p:cNvPr id="10" name="Line 52"/>
            <p:cNvSpPr/>
            <p:nvPr/>
          </p:nvSpPr>
          <p:spPr>
            <a:xfrm>
              <a:off x="2823" y="8551"/>
              <a:ext cx="266" cy="431"/>
            </a:xfrm>
            <a:prstGeom prst="line">
              <a:avLst/>
            </a:prstGeom>
            <a:ln w="9525" cap="flat" cmpd="sng">
              <a:solidFill>
                <a:srgbClr val="000000"/>
              </a:solidFill>
              <a:prstDash val="solid"/>
              <a:round/>
              <a:headEnd type="none" w="med" len="med"/>
              <a:tailEnd type="none" w="med" len="med"/>
            </a:ln>
          </p:spPr>
        </p:sp>
        <p:sp>
          <p:nvSpPr>
            <p:cNvPr id="11" name="Line 53"/>
            <p:cNvSpPr/>
            <p:nvPr/>
          </p:nvSpPr>
          <p:spPr>
            <a:xfrm rot="660000" flipH="1">
              <a:off x="2915" y="7783"/>
              <a:ext cx="369" cy="493"/>
            </a:xfrm>
            <a:prstGeom prst="line">
              <a:avLst/>
            </a:prstGeom>
            <a:ln w="9525" cap="flat" cmpd="sng">
              <a:solidFill>
                <a:srgbClr val="000000"/>
              </a:solidFill>
              <a:prstDash val="solid"/>
              <a:round/>
              <a:headEnd type="none" w="med" len="med"/>
              <a:tailEnd type="none" w="med" len="med"/>
            </a:ln>
          </p:spPr>
        </p:sp>
        <p:sp>
          <p:nvSpPr>
            <p:cNvPr id="12" name="Line 54"/>
            <p:cNvSpPr/>
            <p:nvPr/>
          </p:nvSpPr>
          <p:spPr>
            <a:xfrm>
              <a:off x="4161" y="8565"/>
              <a:ext cx="255" cy="323"/>
            </a:xfrm>
            <a:prstGeom prst="line">
              <a:avLst/>
            </a:prstGeom>
            <a:ln w="9525" cap="flat" cmpd="sng">
              <a:solidFill>
                <a:srgbClr val="000000"/>
              </a:solidFill>
              <a:prstDash val="solid"/>
              <a:round/>
              <a:headEnd type="none" w="med" len="med"/>
              <a:tailEnd type="none" w="med" len="med"/>
            </a:ln>
          </p:spPr>
        </p:sp>
        <p:sp>
          <p:nvSpPr>
            <p:cNvPr id="13" name="Line 55"/>
            <p:cNvSpPr/>
            <p:nvPr/>
          </p:nvSpPr>
          <p:spPr>
            <a:xfrm>
              <a:off x="4011" y="10707"/>
              <a:ext cx="198" cy="323"/>
            </a:xfrm>
            <a:prstGeom prst="line">
              <a:avLst/>
            </a:prstGeom>
            <a:ln w="9525" cap="flat" cmpd="sng">
              <a:solidFill>
                <a:srgbClr val="000000"/>
              </a:solidFill>
              <a:prstDash val="solid"/>
              <a:round/>
              <a:headEnd type="none" w="med" len="med"/>
              <a:tailEnd type="none" w="med" len="med"/>
            </a:ln>
          </p:spPr>
        </p:sp>
        <p:sp>
          <p:nvSpPr>
            <p:cNvPr id="14" name="Line 56"/>
            <p:cNvSpPr/>
            <p:nvPr/>
          </p:nvSpPr>
          <p:spPr>
            <a:xfrm flipH="1">
              <a:off x="4272" y="9309"/>
              <a:ext cx="198" cy="323"/>
            </a:xfrm>
            <a:prstGeom prst="line">
              <a:avLst/>
            </a:prstGeom>
            <a:ln w="9525" cap="flat" cmpd="sng">
              <a:solidFill>
                <a:srgbClr val="000000"/>
              </a:solidFill>
              <a:prstDash val="solid"/>
              <a:round/>
              <a:headEnd type="none" w="med" len="med"/>
              <a:tailEnd type="none" w="med" len="med"/>
            </a:ln>
          </p:spPr>
        </p:sp>
        <p:sp>
          <p:nvSpPr>
            <p:cNvPr id="15" name="Line 57"/>
            <p:cNvSpPr/>
            <p:nvPr/>
          </p:nvSpPr>
          <p:spPr>
            <a:xfrm>
              <a:off x="3618" y="9294"/>
              <a:ext cx="198" cy="323"/>
            </a:xfrm>
            <a:prstGeom prst="line">
              <a:avLst/>
            </a:prstGeom>
            <a:ln w="9525" cap="flat" cmpd="sng">
              <a:solidFill>
                <a:srgbClr val="000000"/>
              </a:solidFill>
              <a:prstDash val="solid"/>
              <a:round/>
              <a:headEnd type="none" w="med" len="med"/>
              <a:tailEnd type="none" w="med" len="med"/>
            </a:ln>
          </p:spPr>
        </p:sp>
        <p:sp>
          <p:nvSpPr>
            <p:cNvPr id="16" name="Line 58"/>
            <p:cNvSpPr/>
            <p:nvPr/>
          </p:nvSpPr>
          <p:spPr>
            <a:xfrm>
              <a:off x="3570" y="7821"/>
              <a:ext cx="425" cy="437"/>
            </a:xfrm>
            <a:prstGeom prst="line">
              <a:avLst/>
            </a:prstGeom>
            <a:ln w="9525" cap="flat" cmpd="sng">
              <a:solidFill>
                <a:srgbClr val="000000"/>
              </a:solidFill>
              <a:prstDash val="solid"/>
              <a:round/>
              <a:headEnd type="none" w="med" len="med"/>
              <a:tailEnd type="none" w="med" len="med"/>
            </a:ln>
          </p:spPr>
        </p:sp>
        <p:sp>
          <p:nvSpPr>
            <p:cNvPr id="17" name="Line 59"/>
            <p:cNvSpPr/>
            <p:nvPr/>
          </p:nvSpPr>
          <p:spPr>
            <a:xfrm flipH="1">
              <a:off x="3666" y="8565"/>
              <a:ext cx="255" cy="323"/>
            </a:xfrm>
            <a:prstGeom prst="line">
              <a:avLst/>
            </a:prstGeom>
            <a:ln w="9525" cap="flat" cmpd="sng">
              <a:solidFill>
                <a:srgbClr val="000000"/>
              </a:solidFill>
              <a:prstDash val="solid"/>
              <a:round/>
              <a:headEnd type="none" w="med" len="med"/>
              <a:tailEnd type="none" w="med" len="med"/>
            </a:ln>
          </p:spPr>
        </p:sp>
        <p:sp>
          <p:nvSpPr>
            <p:cNvPr id="18" name="Line 60"/>
            <p:cNvSpPr/>
            <p:nvPr/>
          </p:nvSpPr>
          <p:spPr>
            <a:xfrm flipH="1">
              <a:off x="2784" y="9298"/>
              <a:ext cx="198" cy="323"/>
            </a:xfrm>
            <a:prstGeom prst="line">
              <a:avLst/>
            </a:prstGeom>
            <a:ln w="9525" cap="flat" cmpd="sng">
              <a:solidFill>
                <a:srgbClr val="000000"/>
              </a:solidFill>
              <a:prstDash val="solid"/>
              <a:round/>
              <a:headEnd type="none" w="med" len="med"/>
              <a:tailEnd type="none" w="med" len="med"/>
            </a:ln>
          </p:spPr>
        </p:sp>
        <p:grpSp>
          <p:nvGrpSpPr>
            <p:cNvPr id="19" name="Group 61"/>
            <p:cNvGrpSpPr/>
            <p:nvPr/>
          </p:nvGrpSpPr>
          <p:grpSpPr>
            <a:xfrm>
              <a:off x="3225" y="7437"/>
              <a:ext cx="438" cy="446"/>
              <a:chOff x="3225" y="7437"/>
              <a:chExt cx="438" cy="446"/>
            </a:xfrm>
          </p:grpSpPr>
          <p:sp>
            <p:nvSpPr>
              <p:cNvPr id="160827" name="Oval 62"/>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28" name="Text Box 63"/>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A</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20" name="Group 64"/>
            <p:cNvGrpSpPr/>
            <p:nvPr/>
          </p:nvGrpSpPr>
          <p:grpSpPr>
            <a:xfrm>
              <a:off x="2583" y="8149"/>
              <a:ext cx="438" cy="446"/>
              <a:chOff x="3225" y="7437"/>
              <a:chExt cx="438" cy="446"/>
            </a:xfrm>
          </p:grpSpPr>
          <p:sp>
            <p:nvSpPr>
              <p:cNvPr id="160825" name="Oval 6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21" name="Text Box 6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B</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82" name="Group 67"/>
            <p:cNvGrpSpPr/>
            <p:nvPr/>
          </p:nvGrpSpPr>
          <p:grpSpPr>
            <a:xfrm>
              <a:off x="3804" y="8134"/>
              <a:ext cx="438" cy="446"/>
              <a:chOff x="3225" y="7437"/>
              <a:chExt cx="438" cy="446"/>
            </a:xfrm>
          </p:grpSpPr>
          <p:sp>
            <p:nvSpPr>
              <p:cNvPr id="22" name="Oval 68"/>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24" name="Text Box 69"/>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G</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85" name="Group 70"/>
            <p:cNvGrpSpPr/>
            <p:nvPr/>
          </p:nvGrpSpPr>
          <p:grpSpPr>
            <a:xfrm>
              <a:off x="2853" y="8847"/>
              <a:ext cx="438" cy="446"/>
              <a:chOff x="3225" y="7437"/>
              <a:chExt cx="438" cy="446"/>
            </a:xfrm>
          </p:grpSpPr>
          <p:sp>
            <p:nvSpPr>
              <p:cNvPr id="160821" name="Oval 71"/>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22" name="Text Box 72"/>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C</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88" name="Group 73"/>
            <p:cNvGrpSpPr/>
            <p:nvPr/>
          </p:nvGrpSpPr>
          <p:grpSpPr>
            <a:xfrm>
              <a:off x="2514" y="9576"/>
              <a:ext cx="438" cy="446"/>
              <a:chOff x="3225" y="7437"/>
              <a:chExt cx="438" cy="446"/>
            </a:xfrm>
          </p:grpSpPr>
          <p:sp>
            <p:nvSpPr>
              <p:cNvPr id="23" name="Oval 74"/>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24" name="Text Box 75"/>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E</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91" name="Group 76"/>
            <p:cNvGrpSpPr/>
            <p:nvPr/>
          </p:nvGrpSpPr>
          <p:grpSpPr>
            <a:xfrm>
              <a:off x="3384" y="8847"/>
              <a:ext cx="438" cy="446"/>
              <a:chOff x="3225" y="7437"/>
              <a:chExt cx="438" cy="446"/>
            </a:xfrm>
          </p:grpSpPr>
          <p:sp>
            <p:nvSpPr>
              <p:cNvPr id="25" name="Oval 77"/>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26" name="Text Box 78"/>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H</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94" name="Group 79"/>
            <p:cNvGrpSpPr/>
            <p:nvPr/>
          </p:nvGrpSpPr>
          <p:grpSpPr>
            <a:xfrm>
              <a:off x="2793" y="10275"/>
              <a:ext cx="438" cy="446"/>
              <a:chOff x="3225" y="7437"/>
              <a:chExt cx="438" cy="446"/>
            </a:xfrm>
          </p:grpSpPr>
          <p:sp>
            <p:nvSpPr>
              <p:cNvPr id="27" name="Oval 80"/>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28" name="Text Box 81"/>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F</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897" name="Group 82"/>
            <p:cNvGrpSpPr/>
            <p:nvPr/>
          </p:nvGrpSpPr>
          <p:grpSpPr>
            <a:xfrm>
              <a:off x="4251" y="8818"/>
              <a:ext cx="438" cy="446"/>
              <a:chOff x="3225" y="7437"/>
              <a:chExt cx="438" cy="446"/>
            </a:xfrm>
          </p:grpSpPr>
          <p:sp>
            <p:nvSpPr>
              <p:cNvPr id="29" name="Oval 83"/>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30" name="Text Box 84"/>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J</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900" name="Group 85"/>
            <p:cNvGrpSpPr/>
            <p:nvPr/>
          </p:nvGrpSpPr>
          <p:grpSpPr>
            <a:xfrm>
              <a:off x="4077" y="9576"/>
              <a:ext cx="438" cy="446"/>
              <a:chOff x="3225" y="7437"/>
              <a:chExt cx="438" cy="446"/>
            </a:xfrm>
          </p:grpSpPr>
          <p:sp>
            <p:nvSpPr>
              <p:cNvPr id="31" name="Oval 86"/>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160812" name="Text Box 87"/>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K</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903" name="Group 88"/>
            <p:cNvGrpSpPr/>
            <p:nvPr/>
          </p:nvGrpSpPr>
          <p:grpSpPr>
            <a:xfrm>
              <a:off x="3624" y="9561"/>
              <a:ext cx="438" cy="446"/>
              <a:chOff x="3225" y="7437"/>
              <a:chExt cx="438" cy="446"/>
            </a:xfrm>
          </p:grpSpPr>
          <p:sp>
            <p:nvSpPr>
              <p:cNvPr id="32" name="Oval 89"/>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33" name="Text Box 90"/>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I</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906" name="Group 91"/>
            <p:cNvGrpSpPr/>
            <p:nvPr/>
          </p:nvGrpSpPr>
          <p:grpSpPr>
            <a:xfrm>
              <a:off x="3768" y="10260"/>
              <a:ext cx="438" cy="446"/>
              <a:chOff x="3225" y="7437"/>
              <a:chExt cx="438" cy="446"/>
            </a:xfrm>
          </p:grpSpPr>
          <p:sp>
            <p:nvSpPr>
              <p:cNvPr id="34" name="Oval 92"/>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35" name="Text Box 93"/>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L</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909" name="Group 94"/>
            <p:cNvGrpSpPr/>
            <p:nvPr/>
          </p:nvGrpSpPr>
          <p:grpSpPr>
            <a:xfrm>
              <a:off x="4041" y="10959"/>
              <a:ext cx="493" cy="505"/>
              <a:chOff x="3225" y="7437"/>
              <a:chExt cx="438" cy="446"/>
            </a:xfrm>
          </p:grpSpPr>
          <p:sp>
            <p:nvSpPr>
              <p:cNvPr id="36" name="Oval 9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37" name="Text Box 9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M</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nvGrpSpPr>
            <p:cNvPr id="160912" name="Group 97"/>
            <p:cNvGrpSpPr/>
            <p:nvPr/>
          </p:nvGrpSpPr>
          <p:grpSpPr>
            <a:xfrm>
              <a:off x="4494" y="11673"/>
              <a:ext cx="438" cy="446"/>
              <a:chOff x="3225" y="7437"/>
              <a:chExt cx="438" cy="446"/>
            </a:xfrm>
          </p:grpSpPr>
          <p:sp>
            <p:nvSpPr>
              <p:cNvPr id="38" name="Oval 98"/>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sz="1800" b="1" strike="noStrike" noProof="1" dirty="0">
                  <a:solidFill>
                    <a:schemeClr val="tx1"/>
                  </a:solidFill>
                  <a:uFillTx/>
                  <a:latin typeface="Times New Roman" panose="02020603050405020304" pitchFamily="18" charset="0"/>
                </a:endParaRPr>
              </a:p>
            </p:txBody>
          </p:sp>
          <p:sp>
            <p:nvSpPr>
              <p:cNvPr id="39" name="Text Box 99"/>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N</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sp>
          <p:nvSpPr>
            <p:cNvPr id="160915" name="Line 100"/>
            <p:cNvSpPr/>
            <p:nvPr/>
          </p:nvSpPr>
          <p:spPr>
            <a:xfrm flipH="1">
              <a:off x="4008" y="10027"/>
              <a:ext cx="198" cy="323"/>
            </a:xfrm>
            <a:prstGeom prst="line">
              <a:avLst/>
            </a:prstGeom>
            <a:ln w="9525" cap="flat" cmpd="sng">
              <a:solidFill>
                <a:srgbClr val="000000"/>
              </a:solidFill>
              <a:prstDash val="solid"/>
              <a:round/>
              <a:headEnd type="none" w="med" len="med"/>
              <a:tailEnd type="none" w="med" len="med"/>
            </a:ln>
          </p:spPr>
        </p:sp>
        <p:sp>
          <p:nvSpPr>
            <p:cNvPr id="160916" name="Line 101"/>
            <p:cNvSpPr/>
            <p:nvPr/>
          </p:nvSpPr>
          <p:spPr>
            <a:xfrm>
              <a:off x="4431" y="11440"/>
              <a:ext cx="198" cy="323"/>
            </a:xfrm>
            <a:prstGeom prst="line">
              <a:avLst/>
            </a:prstGeom>
            <a:ln w="9525" cap="flat" cmpd="sng">
              <a:solidFill>
                <a:srgbClr val="000000"/>
              </a:solidFill>
              <a:prstDash val="solid"/>
              <a:round/>
              <a:headEnd type="none" w="med" len="med"/>
              <a:tailEnd type="none" w="med" len="med"/>
            </a:ln>
          </p:spPr>
        </p:sp>
        <p:sp>
          <p:nvSpPr>
            <p:cNvPr id="160917" name="Line 102"/>
            <p:cNvSpPr/>
            <p:nvPr/>
          </p:nvSpPr>
          <p:spPr>
            <a:xfrm>
              <a:off x="2772" y="10008"/>
              <a:ext cx="198" cy="323"/>
            </a:xfrm>
            <a:prstGeom prst="line">
              <a:avLst/>
            </a:prstGeom>
            <a:ln w="9525" cap="flat" cmpd="sng">
              <a:solidFill>
                <a:srgbClr val="000000"/>
              </a:solidFill>
              <a:prstDash val="solid"/>
              <a:round/>
              <a:headEnd type="none" w="med" len="med"/>
              <a:tailEnd type="none" w="med" len="med"/>
            </a:ln>
          </p:spPr>
        </p:sp>
        <p:sp>
          <p:nvSpPr>
            <p:cNvPr id="160918" name="Line 103"/>
            <p:cNvSpPr/>
            <p:nvPr/>
          </p:nvSpPr>
          <p:spPr>
            <a:xfrm>
              <a:off x="3111" y="9294"/>
              <a:ext cx="198" cy="323"/>
            </a:xfrm>
            <a:prstGeom prst="line">
              <a:avLst/>
            </a:prstGeom>
            <a:ln w="9525" cap="flat" cmpd="sng">
              <a:solidFill>
                <a:srgbClr val="000000"/>
              </a:solidFill>
              <a:prstDash val="solid"/>
              <a:round/>
              <a:headEnd type="none" w="med" len="med"/>
              <a:tailEnd type="none" w="med" len="med"/>
            </a:ln>
          </p:spPr>
        </p:sp>
        <p:grpSp>
          <p:nvGrpSpPr>
            <p:cNvPr id="160919" name="Group 104"/>
            <p:cNvGrpSpPr/>
            <p:nvPr/>
          </p:nvGrpSpPr>
          <p:grpSpPr>
            <a:xfrm>
              <a:off x="3111" y="9562"/>
              <a:ext cx="438" cy="446"/>
              <a:chOff x="3225" y="7437"/>
              <a:chExt cx="438" cy="446"/>
            </a:xfrm>
          </p:grpSpPr>
          <p:sp>
            <p:nvSpPr>
              <p:cNvPr id="40" name="Oval 105"/>
              <p:cNvSpPr/>
              <p:nvPr/>
            </p:nvSpPr>
            <p:spPr>
              <a:xfrm>
                <a:off x="3255" y="7509"/>
                <a:ext cx="374" cy="374"/>
              </a:xfrm>
              <a:prstGeom prst="ellipse">
                <a:avLst/>
              </a:prstGeom>
              <a:solidFill>
                <a:srgbClr val="FFFFFF"/>
              </a:solidFill>
              <a:ln w="9525" cap="flat" cmpd="sng">
                <a:solidFill>
                  <a:srgbClr val="000000"/>
                </a:solidFill>
                <a:prstDash val="solid"/>
                <a:headEnd type="none" w="med" len="med"/>
                <a:tailEnd type="none" w="med" len="med"/>
              </a:ln>
            </p:spPr>
            <p:txBody>
              <a:bodyPr/>
              <a:p>
                <a:pPr eaLnBrk="1" fontAlgn="base" hangingPunct="1">
                  <a:buFont typeface="Arial" panose="020B0604020202020204" pitchFamily="34" charset="0"/>
                </a:pPr>
                <a:endParaRPr lang="zh-CN" altLang="en-US" b="1" strike="noStrike" noProof="1" dirty="0">
                  <a:solidFill>
                    <a:schemeClr val="tx1"/>
                  </a:solidFill>
                  <a:uFillTx/>
                  <a:latin typeface="Times New Roman" panose="02020603050405020304" pitchFamily="18" charset="0"/>
                </a:endParaRPr>
              </a:p>
            </p:txBody>
          </p:sp>
          <p:sp>
            <p:nvSpPr>
              <p:cNvPr id="41" name="Text Box 106"/>
              <p:cNvSpPr txBox="1"/>
              <p:nvPr/>
            </p:nvSpPr>
            <p:spPr>
              <a:xfrm>
                <a:off x="3225" y="7437"/>
                <a:ext cx="438" cy="414"/>
              </a:xfrm>
              <a:prstGeom prst="rect">
                <a:avLst/>
              </a:prstGeom>
              <a:noFill/>
              <a:ln w="9525">
                <a:noFill/>
              </a:ln>
            </p:spPr>
            <p:txBody>
              <a:bodyPr/>
              <a:p>
                <a:pPr marR="0" algn="just" defTabSz="914400">
                  <a:buClrTx/>
                  <a:buSzTx/>
                  <a:buFont typeface="Arial" panose="020B0604020202020204" pitchFamily="34" charset="0"/>
                  <a:buNone/>
                </a:pPr>
                <a:r>
                  <a:rPr kumimoji="0" lang="en-US" altLang="zh-CN" sz="1800" b="1" kern="1200" cap="none" spc="0" normalizeH="0" baseline="0" noProof="1" dirty="0">
                    <a:latin typeface="Times New Roman" panose="02020603050405020304" pitchFamily="18" charset="0"/>
                    <a:ea typeface="宋体" panose="02010600030101010101" pitchFamily="2" charset="-122"/>
                    <a:cs typeface="+mn-cs"/>
                  </a:rPr>
                  <a:t>D</a:t>
                </a:r>
                <a:endParaRPr kumimoji="0" lang="en-US" altLang="zh-CN" sz="1800" b="1" kern="1200" cap="none" spc="0" normalizeH="0" baseline="0" noProof="1" dirty="0">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anim calcmode="lin" valueType="num">
                                      <p:cBhvr additive="base">
                                        <p:cTn id="19" dur="500" fill="hold"/>
                                        <p:tgtEl>
                                          <p:spTgt spid="101"/>
                                        </p:tgtEl>
                                        <p:attrNameLst>
                                          <p:attrName>ppt_x</p:attrName>
                                        </p:attrNameLst>
                                      </p:cBhvr>
                                      <p:tavLst>
                                        <p:tav tm="0">
                                          <p:val>
                                            <p:strVal val="#ppt_x"/>
                                          </p:val>
                                        </p:tav>
                                        <p:tav tm="100000">
                                          <p:val>
                                            <p:strVal val="#ppt_x"/>
                                          </p:val>
                                        </p:tav>
                                      </p:tavLst>
                                    </p:anim>
                                    <p:anim calcmode="lin" valueType="num">
                                      <p:cBhvr additive="base">
                                        <p:cTn id="2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3"/>
          <p:cNvSpPr>
            <a:spLocks noGrp="1"/>
          </p:cNvSpPr>
          <p:nvPr>
            <p:ph type="title" idx="4294967295"/>
          </p:nvPr>
        </p:nvSpPr>
        <p:spPr/>
        <p:txBody>
          <a:bodyPr vert="horz" wrap="square" lIns="91440" tIns="45720" rIns="91440" bIns="45720" anchor="ctr" anchorCtr="0"/>
          <a:p>
            <a:pPr eaLnBrk="1" hangingPunct="1"/>
            <a:r>
              <a:rPr lang="zh-CN" altLang="en-US" dirty="0"/>
              <a:t>二叉树到森林的转换</a:t>
            </a:r>
            <a:endParaRPr lang="zh-CN" altLang="en-US" dirty="0"/>
          </a:p>
        </p:txBody>
      </p:sp>
      <p:sp>
        <p:nvSpPr>
          <p:cNvPr id="162818" name="Rectangle 2"/>
          <p:cNvSpPr>
            <a:spLocks noGrp="1"/>
          </p:cNvSpPr>
          <p:nvPr>
            <p:ph type="body" idx="4294967295"/>
          </p:nvPr>
        </p:nvSpPr>
        <p:spPr>
          <a:xfrm>
            <a:off x="809625" y="1676400"/>
            <a:ext cx="7958138" cy="4705350"/>
          </a:xfrm>
        </p:spPr>
        <p:txBody>
          <a:bodyPr vert="horz" wrap="square" lIns="91440" tIns="45720" rIns="91440" bIns="45720" anchor="t" anchorCtr="0"/>
          <a:p>
            <a:pPr algn="just" eaLnBrk="1" hangingPunct="1">
              <a:lnSpc>
                <a:spcPct val="90000"/>
              </a:lnSpc>
              <a:buClrTx/>
              <a:buNone/>
            </a:pPr>
            <a:r>
              <a:rPr lang="en-US" altLang="zh-CN" sz="2600" dirty="0"/>
              <a:t>1</a:t>
            </a:r>
            <a:r>
              <a:rPr lang="zh-CN" altLang="en-US" sz="2600" dirty="0"/>
              <a:t>）二叉树转换为树。</a:t>
            </a:r>
            <a:endParaRPr lang="zh-CN" altLang="en-US" sz="2600" dirty="0"/>
          </a:p>
          <a:p>
            <a:pPr algn="just" eaLnBrk="1" hangingPunct="1">
              <a:lnSpc>
                <a:spcPct val="90000"/>
              </a:lnSpc>
              <a:buClrTx/>
              <a:buNone/>
            </a:pPr>
            <a:r>
              <a:rPr lang="en-US" altLang="zh-CN" sz="2600" dirty="0"/>
              <a:t>2</a:t>
            </a:r>
            <a:r>
              <a:rPr lang="zh-CN" altLang="en-US" sz="2600" dirty="0"/>
              <a:t>）二叉树转换为森林。</a:t>
            </a:r>
            <a:endParaRPr lang="zh-CN" altLang="en-US" sz="2600" dirty="0"/>
          </a:p>
          <a:p>
            <a:pPr algn="just" eaLnBrk="1" hangingPunct="1">
              <a:lnSpc>
                <a:spcPct val="90000"/>
              </a:lnSpc>
              <a:buClrTx/>
            </a:pPr>
            <a:r>
              <a:rPr lang="zh-CN" altLang="en-US" sz="2600" dirty="0"/>
              <a:t>如果</a:t>
            </a:r>
            <a:r>
              <a:rPr lang="en-US" altLang="zh-CN" sz="2600" dirty="0"/>
              <a:t>B={root,LBT,RBT}</a:t>
            </a:r>
            <a:r>
              <a:rPr lang="zh-CN" altLang="en-US" sz="2600" dirty="0"/>
              <a:t>是一棵</a:t>
            </a:r>
            <a:r>
              <a:rPr lang="zh-CN" altLang="en-US" sz="2600" b="1" dirty="0">
                <a:solidFill>
                  <a:schemeClr val="folHlink"/>
                </a:solidFill>
                <a:ea typeface="幼圆" panose="02010509060101010101" pitchFamily="49" charset="-122"/>
              </a:rPr>
              <a:t>二叉树</a:t>
            </a:r>
            <a:r>
              <a:rPr lang="zh-CN" altLang="en-US" sz="2600" dirty="0"/>
              <a:t>，</a:t>
            </a:r>
            <a:r>
              <a:rPr lang="en-US" altLang="zh-CN" sz="2600" dirty="0"/>
              <a:t>F={T</a:t>
            </a:r>
            <a:r>
              <a:rPr lang="en-US" altLang="zh-CN" sz="2600" baseline="-30000" dirty="0"/>
              <a:t>1</a:t>
            </a:r>
            <a:r>
              <a:rPr lang="en-US" altLang="zh-CN" sz="2600" dirty="0"/>
              <a:t> ,T</a:t>
            </a:r>
            <a:r>
              <a:rPr lang="en-US" altLang="zh-CN" sz="2600" baseline="-30000" dirty="0"/>
              <a:t>2</a:t>
            </a:r>
            <a:r>
              <a:rPr lang="en-US" altLang="zh-CN" sz="2600" dirty="0"/>
              <a:t> ,</a:t>
            </a:r>
            <a:r>
              <a:rPr lang="en-US" altLang="zh-CN" sz="2600" dirty="0">
                <a:latin typeface="Arial" panose="020B0604020202020204" pitchFamily="34" charset="0"/>
              </a:rPr>
              <a:t>…</a:t>
            </a:r>
            <a:r>
              <a:rPr lang="en-US" altLang="zh-CN" sz="2600" dirty="0"/>
              <a:t>,T</a:t>
            </a:r>
            <a:r>
              <a:rPr lang="en-US" altLang="zh-CN" sz="2600" baseline="-30000" dirty="0"/>
              <a:t>n</a:t>
            </a:r>
            <a:r>
              <a:rPr lang="en-US" altLang="zh-CN" sz="2600" dirty="0"/>
              <a:t>}</a:t>
            </a:r>
            <a:r>
              <a:rPr lang="zh-CN" altLang="en-US" sz="2600" dirty="0"/>
              <a:t>表示与其对应的</a:t>
            </a:r>
            <a:r>
              <a:rPr lang="zh-CN" altLang="en-US" sz="2600" b="1" dirty="0">
                <a:solidFill>
                  <a:schemeClr val="folHlink"/>
                </a:solidFill>
                <a:ea typeface="幼圆" panose="02010509060101010101" pitchFamily="49" charset="-122"/>
              </a:rPr>
              <a:t>森林</a:t>
            </a:r>
            <a:r>
              <a:rPr lang="zh-CN" altLang="en-US" sz="2600" dirty="0"/>
              <a:t>，转换规则如下：</a:t>
            </a:r>
            <a:endParaRPr lang="zh-CN" altLang="en-US" sz="2600" dirty="0"/>
          </a:p>
          <a:p>
            <a:pPr algn="just" eaLnBrk="1" hangingPunct="1">
              <a:lnSpc>
                <a:spcPct val="90000"/>
              </a:lnSpc>
              <a:buClrTx/>
              <a:buNone/>
            </a:pPr>
            <a:r>
              <a:rPr lang="zh-CN" altLang="en-US" sz="2600" dirty="0"/>
              <a:t>（</a:t>
            </a:r>
            <a:r>
              <a:rPr lang="en-US" altLang="zh-CN" sz="2600" dirty="0"/>
              <a:t>1</a:t>
            </a:r>
            <a:r>
              <a:rPr lang="zh-CN" altLang="en-US" sz="2600" dirty="0"/>
              <a:t>）若</a:t>
            </a:r>
            <a:r>
              <a:rPr lang="en-US" altLang="zh-CN" sz="2600" dirty="0"/>
              <a:t>B</a:t>
            </a:r>
            <a:r>
              <a:rPr lang="zh-CN" altLang="en-US" sz="2600" dirty="0"/>
              <a:t>为空，则</a:t>
            </a:r>
            <a:r>
              <a:rPr lang="en-US" altLang="zh-CN" sz="2600" dirty="0"/>
              <a:t>F</a:t>
            </a:r>
            <a:r>
              <a:rPr lang="zh-CN" altLang="en-US" sz="2600" dirty="0"/>
              <a:t>为空；</a:t>
            </a:r>
            <a:endParaRPr lang="zh-CN" altLang="en-US" sz="2600" dirty="0"/>
          </a:p>
          <a:p>
            <a:pPr eaLnBrk="1" hangingPunct="1">
              <a:lnSpc>
                <a:spcPct val="90000"/>
              </a:lnSpc>
              <a:buClrTx/>
              <a:buNone/>
            </a:pPr>
            <a:r>
              <a:rPr lang="zh-CN" altLang="en-US" sz="2600" dirty="0">
                <a:latin typeface="宋体" panose="02010600030101010101" pitchFamily="2" charset="-122"/>
              </a:rPr>
              <a:t>（</a:t>
            </a:r>
            <a:r>
              <a:rPr lang="en-US" altLang="zh-CN" sz="2600" dirty="0"/>
              <a:t>2</a:t>
            </a:r>
            <a:r>
              <a:rPr lang="zh-CN" altLang="en-US" sz="2600" dirty="0">
                <a:latin typeface="宋体" panose="02010600030101010101" pitchFamily="2" charset="-122"/>
              </a:rPr>
              <a:t>）若</a:t>
            </a:r>
            <a:r>
              <a:rPr lang="en-US" altLang="zh-CN" sz="2600" dirty="0"/>
              <a:t>B</a:t>
            </a:r>
            <a:r>
              <a:rPr lang="zh-CN" altLang="en-US" sz="2600" dirty="0">
                <a:latin typeface="宋体" panose="02010600030101010101" pitchFamily="2" charset="-122"/>
              </a:rPr>
              <a:t>非空，则</a:t>
            </a:r>
            <a:r>
              <a:rPr lang="en-US" altLang="zh-CN" sz="2600" dirty="0"/>
              <a:t>F</a:t>
            </a:r>
            <a:r>
              <a:rPr lang="zh-CN" altLang="en-US" sz="2600" dirty="0">
                <a:latin typeface="宋体" panose="02010600030101010101" pitchFamily="2" charset="-122"/>
              </a:rPr>
              <a:t>中</a:t>
            </a:r>
            <a:r>
              <a:rPr lang="zh-CN" altLang="en-US" sz="2600" b="1" dirty="0">
                <a:solidFill>
                  <a:schemeClr val="folHlink"/>
                </a:solidFill>
                <a:ea typeface="幼圆" panose="02010509060101010101" pitchFamily="49" charset="-122"/>
              </a:rPr>
              <a:t>第一棵树</a:t>
            </a:r>
            <a:r>
              <a:rPr lang="en-US" altLang="zh-CN" sz="2600" b="1" dirty="0">
                <a:solidFill>
                  <a:schemeClr val="folHlink"/>
                </a:solidFill>
                <a:ea typeface="幼圆" panose="02010509060101010101" pitchFamily="49" charset="-122"/>
              </a:rPr>
              <a:t>T1</a:t>
            </a:r>
            <a:r>
              <a:rPr lang="zh-CN" altLang="en-US" sz="2600" b="1" dirty="0">
                <a:solidFill>
                  <a:schemeClr val="folHlink"/>
                </a:solidFill>
                <a:ea typeface="幼圆" panose="02010509060101010101" pitchFamily="49" charset="-122"/>
              </a:rPr>
              <a:t>的根</a:t>
            </a:r>
            <a:r>
              <a:rPr lang="zh-CN" altLang="en-US" sz="2600" dirty="0">
                <a:latin typeface="宋体" panose="02010600030101010101" pitchFamily="2" charset="-122"/>
              </a:rPr>
              <a:t>即为</a:t>
            </a:r>
            <a:r>
              <a:rPr lang="zh-CN" altLang="en-US" sz="2600" b="1" dirty="0">
                <a:solidFill>
                  <a:schemeClr val="folHlink"/>
                </a:solidFill>
                <a:ea typeface="幼圆" panose="02010509060101010101" pitchFamily="49" charset="-122"/>
              </a:rPr>
              <a:t>二叉树</a:t>
            </a:r>
            <a:r>
              <a:rPr lang="en-US" altLang="zh-CN" sz="2600" b="1" dirty="0">
                <a:solidFill>
                  <a:schemeClr val="folHlink"/>
                </a:solidFill>
                <a:ea typeface="幼圆" panose="02010509060101010101" pitchFamily="49" charset="-122"/>
              </a:rPr>
              <a:t>B</a:t>
            </a:r>
            <a:r>
              <a:rPr lang="zh-CN" altLang="en-US" sz="2600" b="1" dirty="0">
                <a:solidFill>
                  <a:schemeClr val="folHlink"/>
                </a:solidFill>
                <a:ea typeface="幼圆" panose="02010509060101010101" pitchFamily="49" charset="-122"/>
              </a:rPr>
              <a:t>的根</a:t>
            </a:r>
            <a:r>
              <a:rPr lang="en-US" altLang="zh-CN" sz="2600" dirty="0"/>
              <a:t>root</a:t>
            </a:r>
            <a:r>
              <a:rPr lang="zh-CN" altLang="en-US" sz="2600" dirty="0">
                <a:latin typeface="宋体" panose="02010600030101010101" pitchFamily="2" charset="-122"/>
              </a:rPr>
              <a:t>，</a:t>
            </a:r>
            <a:r>
              <a:rPr lang="en-US" altLang="zh-CN" sz="2600" dirty="0"/>
              <a:t>T</a:t>
            </a:r>
            <a:r>
              <a:rPr lang="en-US" altLang="zh-CN" sz="2600" baseline="-30000" dirty="0"/>
              <a:t>1</a:t>
            </a:r>
            <a:r>
              <a:rPr lang="zh-CN" altLang="en-US" sz="2600" dirty="0">
                <a:latin typeface="宋体" panose="02010600030101010101" pitchFamily="2" charset="-122"/>
              </a:rPr>
              <a:t>中</a:t>
            </a:r>
            <a:r>
              <a:rPr lang="zh-CN" altLang="en-US" sz="2600" b="1" dirty="0">
                <a:solidFill>
                  <a:schemeClr val="folHlink"/>
                </a:solidFill>
                <a:ea typeface="幼圆" panose="02010509060101010101" pitchFamily="49" charset="-122"/>
              </a:rPr>
              <a:t>根结点的子树森林</a:t>
            </a:r>
            <a:r>
              <a:rPr lang="en-US" altLang="zh-CN" sz="2600" dirty="0"/>
              <a:t>F</a:t>
            </a:r>
            <a:r>
              <a:rPr lang="en-US" altLang="zh-CN" sz="2600" baseline="-30000" dirty="0"/>
              <a:t>1</a:t>
            </a:r>
            <a:r>
              <a:rPr lang="zh-CN" altLang="en-US" sz="2600" dirty="0">
                <a:latin typeface="宋体" panose="02010600030101010101" pitchFamily="2" charset="-122"/>
              </a:rPr>
              <a:t>是由</a:t>
            </a:r>
            <a:r>
              <a:rPr lang="en-US" altLang="zh-CN" sz="2600" b="1" dirty="0">
                <a:solidFill>
                  <a:schemeClr val="folHlink"/>
                </a:solidFill>
                <a:ea typeface="幼圆" panose="02010509060101010101" pitchFamily="49" charset="-122"/>
              </a:rPr>
              <a:t>B</a:t>
            </a:r>
            <a:r>
              <a:rPr lang="zh-CN" altLang="en-US" sz="2600" b="1" dirty="0">
                <a:solidFill>
                  <a:schemeClr val="folHlink"/>
                </a:solidFill>
                <a:ea typeface="幼圆" panose="02010509060101010101" pitchFamily="49" charset="-122"/>
              </a:rPr>
              <a:t>的左子树</a:t>
            </a:r>
            <a:r>
              <a:rPr lang="en-US" altLang="zh-CN" sz="2600" b="1" dirty="0">
                <a:solidFill>
                  <a:schemeClr val="folHlink"/>
                </a:solidFill>
                <a:ea typeface="幼圆" panose="02010509060101010101" pitchFamily="49" charset="-122"/>
              </a:rPr>
              <a:t>LBT</a:t>
            </a:r>
            <a:r>
              <a:rPr lang="zh-CN" altLang="en-US" sz="2600" dirty="0">
                <a:latin typeface="宋体" panose="02010600030101010101" pitchFamily="2" charset="-122"/>
              </a:rPr>
              <a:t>转换而成的森林；</a:t>
            </a:r>
            <a:r>
              <a:rPr lang="en-US" altLang="zh-CN" sz="2600" dirty="0"/>
              <a:t>F</a:t>
            </a:r>
            <a:r>
              <a:rPr lang="zh-CN" altLang="en-US" sz="2600" dirty="0">
                <a:latin typeface="宋体" panose="02010600030101010101" pitchFamily="2" charset="-122"/>
              </a:rPr>
              <a:t>中</a:t>
            </a:r>
            <a:r>
              <a:rPr lang="zh-CN" altLang="en-US" sz="2600" b="1" dirty="0">
                <a:solidFill>
                  <a:schemeClr val="folHlink"/>
                </a:solidFill>
                <a:ea typeface="幼圆" panose="02010509060101010101" pitchFamily="49" charset="-122"/>
              </a:rPr>
              <a:t>除</a:t>
            </a:r>
            <a:r>
              <a:rPr lang="en-US" altLang="zh-CN" sz="2600" b="1" dirty="0">
                <a:solidFill>
                  <a:schemeClr val="folHlink"/>
                </a:solidFill>
                <a:ea typeface="幼圆" panose="02010509060101010101" pitchFamily="49" charset="-122"/>
              </a:rPr>
              <a:t>T1</a:t>
            </a:r>
            <a:r>
              <a:rPr lang="zh-CN" altLang="en-US" sz="2600" b="1" dirty="0">
                <a:solidFill>
                  <a:schemeClr val="folHlink"/>
                </a:solidFill>
                <a:ea typeface="幼圆" panose="02010509060101010101" pitchFamily="49" charset="-122"/>
              </a:rPr>
              <a:t>之外其余树组成的森林</a:t>
            </a:r>
            <a:r>
              <a:rPr lang="en-US" altLang="zh-CN" sz="2600" dirty="0"/>
              <a:t>F</a:t>
            </a:r>
            <a:r>
              <a:rPr lang="en-US" altLang="zh-CN" sz="2600" baseline="30000" dirty="0"/>
              <a:t>‘</a:t>
            </a:r>
            <a:r>
              <a:rPr lang="en-US" altLang="zh-CN" sz="2600" dirty="0"/>
              <a:t>={ T</a:t>
            </a:r>
            <a:r>
              <a:rPr lang="en-US" altLang="zh-CN" sz="2600" baseline="-30000" dirty="0"/>
              <a:t>2</a:t>
            </a:r>
            <a:r>
              <a:rPr lang="en-US" altLang="zh-CN" sz="2600" dirty="0"/>
              <a:t> ,T</a:t>
            </a:r>
            <a:r>
              <a:rPr lang="en-US" altLang="zh-CN" sz="2600" baseline="-30000" dirty="0"/>
              <a:t>3</a:t>
            </a:r>
            <a:r>
              <a:rPr lang="en-US" altLang="zh-CN" sz="2600" dirty="0">
                <a:latin typeface="Arial" panose="020B0604020202020204" pitchFamily="34" charset="0"/>
              </a:rPr>
              <a:t>…</a:t>
            </a:r>
            <a:r>
              <a:rPr lang="en-US" altLang="zh-CN" sz="2600" dirty="0"/>
              <a:t>,T</a:t>
            </a:r>
            <a:r>
              <a:rPr lang="en-US" altLang="zh-CN" sz="2600" baseline="-30000" dirty="0"/>
              <a:t>n</a:t>
            </a:r>
            <a:r>
              <a:rPr lang="en-US" altLang="zh-CN" sz="2600" dirty="0"/>
              <a:t>}</a:t>
            </a:r>
            <a:r>
              <a:rPr lang="zh-CN" altLang="en-US" sz="2600" dirty="0">
                <a:latin typeface="宋体" panose="02010600030101010101" pitchFamily="2" charset="-122"/>
              </a:rPr>
              <a:t>是由</a:t>
            </a:r>
            <a:r>
              <a:rPr lang="en-US" altLang="zh-CN" sz="2600" b="1" dirty="0">
                <a:solidFill>
                  <a:schemeClr val="folHlink"/>
                </a:solidFill>
                <a:ea typeface="幼圆" panose="02010509060101010101" pitchFamily="49" charset="-122"/>
              </a:rPr>
              <a:t>B</a:t>
            </a:r>
            <a:r>
              <a:rPr lang="zh-CN" altLang="en-US" sz="2600" b="1" dirty="0">
                <a:solidFill>
                  <a:schemeClr val="folHlink"/>
                </a:solidFill>
                <a:ea typeface="幼圆" panose="02010509060101010101" pitchFamily="49" charset="-122"/>
              </a:rPr>
              <a:t>的右子树</a:t>
            </a:r>
            <a:r>
              <a:rPr lang="en-US" altLang="zh-CN" sz="2600" b="1" dirty="0">
                <a:solidFill>
                  <a:schemeClr val="folHlink"/>
                </a:solidFill>
                <a:ea typeface="幼圆" panose="02010509060101010101" pitchFamily="49" charset="-122"/>
              </a:rPr>
              <a:t>RBT</a:t>
            </a:r>
            <a:r>
              <a:rPr lang="zh-CN" altLang="en-US" sz="2600" dirty="0">
                <a:latin typeface="宋体" panose="02010600030101010101" pitchFamily="2" charset="-122"/>
              </a:rPr>
              <a:t>转化而成的森林。</a:t>
            </a:r>
            <a:r>
              <a:rPr lang="zh-CN" altLang="en-US" sz="2600" dirty="0"/>
              <a:t> </a:t>
            </a:r>
            <a:endParaRPr lang="zh-CN" altLang="en-US"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idx="4294967295"/>
          </p:nvPr>
        </p:nvSpPr>
        <p:spPr/>
        <p:txBody>
          <a:bodyPr vert="horz" wrap="square" lIns="91440" tIns="45720" rIns="91440" bIns="45720" anchor="ctr" anchorCtr="0"/>
          <a:p>
            <a:pPr eaLnBrk="1" hangingPunct="1"/>
            <a:r>
              <a:rPr lang="zh-CN" altLang="en-US" dirty="0"/>
              <a:t>概念</a:t>
            </a:r>
            <a:endParaRPr lang="zh-CN" altLang="en-US" dirty="0"/>
          </a:p>
        </p:txBody>
      </p:sp>
      <p:sp>
        <p:nvSpPr>
          <p:cNvPr id="8195" name="Rectangle 3"/>
          <p:cNvSpPr>
            <a:spLocks noGrp="1" noChangeArrowheads="1"/>
          </p:cNvSpPr>
          <p:nvPr>
            <p:ph type="body" idx="4294967295"/>
          </p:nvPr>
        </p:nvSpPr>
        <p:spPr>
          <a:xfrm>
            <a:off x="809625" y="1219200"/>
            <a:ext cx="7958138" cy="2209800"/>
          </a:xfrm>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祖先</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：从根结点到该结点所经分支上的所有结点。</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子孙</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：以某结点为根的子树中的任一结点都称为该结点的子孙。</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rgbClr val="FF0000"/>
                </a:solidFill>
                <a:effectLst/>
                <a:uLnTx/>
                <a:uFillTx/>
                <a:latin typeface="+mn-lt"/>
                <a:ea typeface="幼圆" panose="02010509060101010101" pitchFamily="49" charset="-122"/>
                <a:cs typeface="+mn-cs"/>
              </a:rPr>
              <a:t>层次</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：结点在树结构中的层（</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一般定义根为</a:t>
            </a:r>
            <a:r>
              <a:rPr kumimoji="0" lang="en-US" altLang="zh-CN" sz="2100" b="1"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100" b="1" i="0" u="none" strike="noStrike" kern="1200" cap="none" spc="0" normalizeH="0" baseline="0" noProof="0" dirty="0" smtClean="0">
                <a:ln>
                  <a:noFill/>
                </a:ln>
                <a:solidFill>
                  <a:schemeClr val="tx1"/>
                </a:solidFill>
                <a:effectLst/>
                <a:uLnTx/>
                <a:uFillTx/>
                <a:latin typeface="+mn-lt"/>
                <a:ea typeface="+mn-ea"/>
                <a:cs typeface="+mn-cs"/>
              </a:rPr>
              <a:t>层）</a:t>
            </a:r>
            <a:endParaRPr kumimoji="0" lang="zh-CN" altLang="en-US" sz="21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Object 4"/>
          <p:cNvGraphicFramePr/>
          <p:nvPr/>
        </p:nvGraphicFramePr>
        <p:xfrm>
          <a:off x="2051050" y="3573463"/>
          <a:ext cx="5184775" cy="2735262"/>
        </p:xfrm>
        <a:graphic>
          <a:graphicData uri="http://schemas.openxmlformats.org/presentationml/2006/ole">
            <mc:AlternateContent xmlns:mc="http://schemas.openxmlformats.org/markup-compatibility/2006">
              <mc:Choice xmlns:v="urn:schemas-microsoft-com:vml" Requires="v">
                <p:oleObj spid="_x0000_s3082" name="" r:id="rId1" imgW="6875780" imgH="3817620" progId="Visio.Drawing.5">
                  <p:embed/>
                </p:oleObj>
              </mc:Choice>
              <mc:Fallback>
                <p:oleObj name="" r:id="rId1" imgW="6875780" imgH="3817620" progId="Visio.Drawing.5">
                  <p:embed/>
                  <p:pic>
                    <p:nvPicPr>
                      <p:cNvPr id="0" name="图片 3081"/>
                      <p:cNvPicPr/>
                      <p:nvPr/>
                    </p:nvPicPr>
                    <p:blipFill>
                      <a:blip r:embed="rId2"/>
                      <a:stretch>
                        <a:fillRect/>
                      </a:stretch>
                    </p:blipFill>
                    <p:spPr>
                      <a:xfrm>
                        <a:off x="2051050" y="3573463"/>
                        <a:ext cx="5184775" cy="273526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23"/>
                                            </p:txEl>
                                          </p:spTgt>
                                        </p:tgtEl>
                                        <p:attrNameLst>
                                          <p:attrName>style.visibility</p:attrName>
                                        </p:attrNameLst>
                                      </p:cBhvr>
                                      <p:to>
                                        <p:strVal val="visible"/>
                                      </p:to>
                                    </p:set>
                                    <p:anim calcmode="lin" valueType="num">
                                      <p:cBhvr additive="base">
                                        <p:cTn id="7" dur="500" fill="hold"/>
                                        <p:tgtEl>
                                          <p:spTgt spid="8195">
                                            <p:txEl>
                                              <p:charRg st="0" end="2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charRg st="23" end="52"/>
                                            </p:txEl>
                                          </p:spTgt>
                                        </p:tgtEl>
                                        <p:attrNameLst>
                                          <p:attrName>style.visibility</p:attrName>
                                        </p:attrNameLst>
                                      </p:cBhvr>
                                      <p:to>
                                        <p:strVal val="visible"/>
                                      </p:to>
                                    </p:set>
                                    <p:anim calcmode="lin" valueType="num">
                                      <p:cBhvr additive="base">
                                        <p:cTn id="13" dur="500" fill="hold"/>
                                        <p:tgtEl>
                                          <p:spTgt spid="8195">
                                            <p:txEl>
                                              <p:charRg st="23" end="5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23"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charRg st="52" end="75"/>
                                            </p:txEl>
                                          </p:spTgt>
                                        </p:tgtEl>
                                        <p:attrNameLst>
                                          <p:attrName>style.visibility</p:attrName>
                                        </p:attrNameLst>
                                      </p:cBhvr>
                                      <p:to>
                                        <p:strVal val="visible"/>
                                      </p:to>
                                    </p:set>
                                    <p:anim calcmode="lin" valueType="num">
                                      <p:cBhvr additive="base">
                                        <p:cTn id="19" dur="500" fill="hold"/>
                                        <p:tgtEl>
                                          <p:spTgt spid="8195">
                                            <p:txEl>
                                              <p:charRg st="52" end="7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52"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标题 278529"/>
          <p:cNvSpPr>
            <a:spLocks noGrp="1"/>
          </p:cNvSpPr>
          <p:nvPr>
            <p:ph type="title"/>
          </p:nvPr>
        </p:nvSpPr>
        <p:spPr/>
        <p:txBody>
          <a:bodyPr vert="horz" wrap="square" lIns="91440" tIns="45720" rIns="91440" bIns="45720" anchor="b" anchorCtr="0"/>
          <a:p>
            <a:pPr eaLnBrk="1" hangingPunct="1"/>
            <a:r>
              <a:rPr lang="zh-CN" altLang="en-US" dirty="0"/>
              <a:t>二叉树到树的转换</a:t>
            </a:r>
            <a:endParaRPr lang="zh-CN" altLang="en-US" dirty="0"/>
          </a:p>
        </p:txBody>
      </p:sp>
      <p:sp>
        <p:nvSpPr>
          <p:cNvPr id="164866" name="Rectangle 3"/>
          <p:cNvSpPr/>
          <p:nvPr/>
        </p:nvSpPr>
        <p:spPr>
          <a:xfrm>
            <a:off x="900113" y="1628775"/>
            <a:ext cx="7958137" cy="3881438"/>
          </a:xfrm>
          <a:prstGeom prst="rect">
            <a:avLst/>
          </a:prstGeom>
          <a:noFill/>
          <a:ln w="9525">
            <a:noFill/>
          </a:ln>
        </p:spPr>
        <p:txBody>
          <a:bodyPr anchor="t" anchorCtr="0"/>
          <a:p>
            <a:pPr marL="469900" indent="-469900">
              <a:lnSpc>
                <a:spcPct val="90000"/>
              </a:lnSpc>
              <a:spcBef>
                <a:spcPct val="20000"/>
              </a:spcBef>
              <a:buFont typeface="Wingdings" panose="05000000000000000000" pitchFamily="2" charset="2"/>
              <a:buChar char="o"/>
            </a:pPr>
            <a:r>
              <a:rPr lang="zh-CN" altLang="en-US" sz="3000" b="1" dirty="0">
                <a:latin typeface="Verdana" panose="020B0604030504040204" pitchFamily="34" charset="0"/>
              </a:rPr>
              <a:t>步骤：</a:t>
            </a:r>
            <a:endParaRPr lang="zh-CN" altLang="en-US" sz="3000" b="1" dirty="0">
              <a:latin typeface="Verdana" panose="020B0604030504040204" pitchFamily="34" charset="0"/>
            </a:endParaRPr>
          </a:p>
          <a:p>
            <a:pPr marL="469900" indent="-469900">
              <a:lnSpc>
                <a:spcPct val="90000"/>
              </a:lnSpc>
              <a:spcBef>
                <a:spcPct val="20000"/>
              </a:spcBef>
              <a:buFont typeface="Wingdings" panose="05000000000000000000" pitchFamily="2" charset="2"/>
              <a:buChar char="o"/>
            </a:pPr>
            <a:r>
              <a:rPr lang="zh-CN" altLang="en-US" sz="3000" b="1" dirty="0">
                <a:latin typeface="Verdana" panose="020B0604030504040204" pitchFamily="34" charset="0"/>
              </a:rPr>
              <a:t>（</a:t>
            </a:r>
            <a:r>
              <a:rPr lang="en-US" altLang="zh-CN" sz="3000" b="1" dirty="0">
                <a:latin typeface="Verdana" panose="020B0604030504040204" pitchFamily="34" charset="0"/>
              </a:rPr>
              <a:t>1</a:t>
            </a:r>
            <a:r>
              <a:rPr lang="zh-CN" altLang="en-US" sz="3000" b="1" dirty="0">
                <a:latin typeface="Verdana" panose="020B0604030504040204" pitchFamily="34" charset="0"/>
              </a:rPr>
              <a:t>）</a:t>
            </a:r>
            <a:r>
              <a:rPr lang="zh-CN" altLang="en-US" sz="3000" b="1" dirty="0">
                <a:solidFill>
                  <a:schemeClr val="folHlink"/>
                </a:solidFill>
                <a:latin typeface="Verdana" panose="020B0604030504040204" pitchFamily="34" charset="0"/>
              </a:rPr>
              <a:t>连线</a:t>
            </a:r>
            <a:endParaRPr lang="zh-CN" altLang="en-US" sz="3000" b="1" dirty="0">
              <a:solidFill>
                <a:schemeClr val="folHlink"/>
              </a:solidFill>
              <a:latin typeface="Verdana" panose="020B0604030504040204" pitchFamily="34" charset="0"/>
            </a:endParaRPr>
          </a:p>
          <a:p>
            <a:pPr marL="469900" indent="-469900">
              <a:lnSpc>
                <a:spcPct val="90000"/>
              </a:lnSpc>
              <a:spcBef>
                <a:spcPct val="20000"/>
              </a:spcBef>
              <a:buFont typeface="Wingdings" panose="05000000000000000000" pitchFamily="2" charset="2"/>
              <a:buChar char="o"/>
            </a:pPr>
            <a:r>
              <a:rPr lang="zh-CN" altLang="en-US" sz="3000" b="1" dirty="0">
                <a:latin typeface="Verdana" panose="020B0604030504040204" pitchFamily="34" charset="0"/>
              </a:rPr>
              <a:t>（</a:t>
            </a:r>
            <a:r>
              <a:rPr lang="en-US" altLang="zh-CN" sz="3000" b="1" dirty="0">
                <a:latin typeface="Verdana" panose="020B0604030504040204" pitchFamily="34" charset="0"/>
              </a:rPr>
              <a:t>2</a:t>
            </a:r>
            <a:r>
              <a:rPr lang="zh-CN" altLang="en-US" sz="3000" b="1" dirty="0">
                <a:latin typeface="Verdana" panose="020B0604030504040204" pitchFamily="34" charset="0"/>
              </a:rPr>
              <a:t>）</a:t>
            </a:r>
            <a:r>
              <a:rPr lang="zh-CN" altLang="en-US" sz="3000" b="1" dirty="0">
                <a:solidFill>
                  <a:schemeClr val="folHlink"/>
                </a:solidFill>
                <a:latin typeface="Verdana" panose="020B0604030504040204" pitchFamily="34" charset="0"/>
              </a:rPr>
              <a:t>删线</a:t>
            </a:r>
            <a:endParaRPr lang="zh-CN" altLang="en-US" sz="3000" b="1" dirty="0">
              <a:latin typeface="Verdana" panose="020B0604030504040204" pitchFamily="34" charset="0"/>
            </a:endParaRPr>
          </a:p>
          <a:p>
            <a:pPr marL="469900" indent="-469900">
              <a:lnSpc>
                <a:spcPct val="90000"/>
              </a:lnSpc>
              <a:spcBef>
                <a:spcPct val="20000"/>
              </a:spcBef>
              <a:buFont typeface="Wingdings" panose="05000000000000000000" pitchFamily="2" charset="2"/>
              <a:buChar char="o"/>
            </a:pPr>
            <a:r>
              <a:rPr lang="zh-CN" altLang="en-US" sz="3000" b="1" dirty="0">
                <a:latin typeface="Verdana" panose="020B0604030504040204" pitchFamily="34" charset="0"/>
              </a:rPr>
              <a:t>（</a:t>
            </a:r>
            <a:r>
              <a:rPr lang="en-US" altLang="zh-CN" sz="3000" b="1" dirty="0">
                <a:latin typeface="Verdana" panose="020B0604030504040204" pitchFamily="34" charset="0"/>
              </a:rPr>
              <a:t>3</a:t>
            </a:r>
            <a:r>
              <a:rPr lang="zh-CN" altLang="en-US" sz="3000" b="1" dirty="0">
                <a:latin typeface="Verdana" panose="020B0604030504040204" pitchFamily="34" charset="0"/>
              </a:rPr>
              <a:t>）</a:t>
            </a:r>
            <a:r>
              <a:rPr lang="zh-CN" altLang="en-US" sz="3000" b="1" dirty="0">
                <a:solidFill>
                  <a:schemeClr val="folHlink"/>
                </a:solidFill>
                <a:latin typeface="Verdana" panose="020B0604030504040204" pitchFamily="34" charset="0"/>
              </a:rPr>
              <a:t>整理</a:t>
            </a:r>
            <a:endParaRPr lang="zh-CN" altLang="en-US" sz="3000" b="1" dirty="0">
              <a:latin typeface="Verdana" panose="020B0604030504040204" pitchFamily="34" charset="0"/>
            </a:endParaRPr>
          </a:p>
        </p:txBody>
      </p:sp>
      <p:grpSp>
        <p:nvGrpSpPr>
          <p:cNvPr id="5" name="Group 5"/>
          <p:cNvGrpSpPr/>
          <p:nvPr/>
        </p:nvGrpSpPr>
        <p:grpSpPr>
          <a:xfrm>
            <a:off x="3851275" y="1268413"/>
            <a:ext cx="1704975" cy="4191000"/>
            <a:chOff x="4158" y="1152"/>
            <a:chExt cx="786" cy="2025"/>
          </a:xfrm>
        </p:grpSpPr>
        <p:sp>
          <p:nvSpPr>
            <p:cNvPr id="164868" name="Oval 28"/>
            <p:cNvSpPr/>
            <p:nvPr/>
          </p:nvSpPr>
          <p:spPr>
            <a:xfrm>
              <a:off x="4528"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69" name="Oval 27"/>
            <p:cNvSpPr/>
            <p:nvPr/>
          </p:nvSpPr>
          <p:spPr>
            <a:xfrm>
              <a:off x="4759" y="2981"/>
              <a:ext cx="185" cy="169"/>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0" name="Oval 26"/>
            <p:cNvSpPr/>
            <p:nvPr/>
          </p:nvSpPr>
          <p:spPr>
            <a:xfrm>
              <a:off x="4491"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1" name="Oval 25"/>
            <p:cNvSpPr/>
            <p:nvPr/>
          </p:nvSpPr>
          <p:spPr>
            <a:xfrm>
              <a:off x="4343"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2" name="Oval 24"/>
            <p:cNvSpPr/>
            <p:nvPr/>
          </p:nvSpPr>
          <p:spPr>
            <a:xfrm>
              <a:off x="4602" y="2616"/>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3" name="Freeform 23"/>
            <p:cNvSpPr/>
            <p:nvPr/>
          </p:nvSpPr>
          <p:spPr>
            <a:xfrm>
              <a:off x="4695" y="2427"/>
              <a:ext cx="101" cy="197"/>
            </a:xfrm>
            <a:custGeom>
              <a:avLst/>
              <a:gdLst/>
              <a:ahLst/>
              <a:cxnLst>
                <a:cxn ang="0">
                  <a:pos x="62"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74" name="Oval 22"/>
            <p:cNvSpPr/>
            <p:nvPr/>
          </p:nvSpPr>
          <p:spPr>
            <a:xfrm>
              <a:off x="4713" y="224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5" name="Freeform 21"/>
            <p:cNvSpPr/>
            <p:nvPr/>
          </p:nvSpPr>
          <p:spPr>
            <a:xfrm>
              <a:off x="4463" y="1319"/>
              <a:ext cx="102" cy="208"/>
            </a:xfrm>
            <a:custGeom>
              <a:avLst/>
              <a:gdLst/>
              <a:ahLst/>
              <a:cxnLst>
                <a:cxn ang="0">
                  <a:pos x="63" y="0"/>
                </a:cxn>
                <a:cxn ang="0">
                  <a:pos x="0" y="125"/>
                </a:cxn>
              </a:cxnLst>
              <a:pathLst>
                <a:path w="165" h="345">
                  <a:moveTo>
                    <a:pt x="16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76" name="Oval 20"/>
            <p:cNvSpPr/>
            <p:nvPr/>
          </p:nvSpPr>
          <p:spPr>
            <a:xfrm>
              <a:off x="4343" y="2266"/>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7" name="Oval 19"/>
            <p:cNvSpPr/>
            <p:nvPr/>
          </p:nvSpPr>
          <p:spPr>
            <a:xfrm>
              <a:off x="4158"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78" name="Freeform 18"/>
            <p:cNvSpPr/>
            <p:nvPr/>
          </p:nvSpPr>
          <p:spPr>
            <a:xfrm>
              <a:off x="4251" y="1678"/>
              <a:ext cx="129" cy="239"/>
            </a:xfrm>
            <a:custGeom>
              <a:avLst/>
              <a:gdLst/>
              <a:ahLst/>
              <a:cxnLst>
                <a:cxn ang="0">
                  <a:pos x="79"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79" name="Freeform 17"/>
            <p:cNvSpPr/>
            <p:nvPr/>
          </p:nvSpPr>
          <p:spPr>
            <a:xfrm>
              <a:off x="4482" y="1691"/>
              <a:ext cx="120" cy="208"/>
            </a:xfrm>
            <a:custGeom>
              <a:avLst/>
              <a:gdLst/>
              <a:ahLst/>
              <a:cxnLst>
                <a:cxn ang="0">
                  <a:pos x="0" y="0"/>
                </a:cxn>
                <a:cxn ang="0">
                  <a:pos x="74" y="125"/>
                </a:cxn>
              </a:cxnLst>
              <a:pathLst>
                <a:path w="195" h="345">
                  <a:moveTo>
                    <a:pt x="0" y="0"/>
                  </a:moveTo>
                  <a:lnTo>
                    <a:pt x="19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80" name="Line 16"/>
            <p:cNvSpPr/>
            <p:nvPr/>
          </p:nvSpPr>
          <p:spPr>
            <a:xfrm>
              <a:off x="4288" y="2086"/>
              <a:ext cx="110" cy="188"/>
            </a:xfrm>
            <a:prstGeom prst="line">
              <a:avLst/>
            </a:prstGeom>
            <a:ln w="9525" cap="flat" cmpd="sng">
              <a:solidFill>
                <a:srgbClr val="000000"/>
              </a:solidFill>
              <a:prstDash val="solid"/>
              <a:round/>
              <a:headEnd type="none" w="med" len="med"/>
              <a:tailEnd type="none" w="med" len="med"/>
            </a:ln>
          </p:spPr>
        </p:sp>
        <p:sp>
          <p:nvSpPr>
            <p:cNvPr id="164881" name="Line 15"/>
            <p:cNvSpPr/>
            <p:nvPr/>
          </p:nvSpPr>
          <p:spPr>
            <a:xfrm>
              <a:off x="4676" y="2068"/>
              <a:ext cx="111" cy="188"/>
            </a:xfrm>
            <a:prstGeom prst="line">
              <a:avLst/>
            </a:prstGeom>
            <a:ln w="9525" cap="flat" cmpd="sng">
              <a:solidFill>
                <a:srgbClr val="000000"/>
              </a:solidFill>
              <a:prstDash val="solid"/>
              <a:round/>
              <a:headEnd type="none" w="med" len="med"/>
              <a:tailEnd type="none" w="med" len="med"/>
            </a:ln>
          </p:spPr>
        </p:sp>
        <p:sp>
          <p:nvSpPr>
            <p:cNvPr id="164882" name="Line 14"/>
            <p:cNvSpPr/>
            <p:nvPr/>
          </p:nvSpPr>
          <p:spPr>
            <a:xfrm>
              <a:off x="4713" y="2791"/>
              <a:ext cx="111" cy="189"/>
            </a:xfrm>
            <a:prstGeom prst="line">
              <a:avLst/>
            </a:prstGeom>
            <a:ln w="9525" cap="flat" cmpd="sng">
              <a:solidFill>
                <a:srgbClr val="000000"/>
              </a:solidFill>
              <a:prstDash val="solid"/>
              <a:round/>
              <a:headEnd type="none" w="med" len="med"/>
              <a:tailEnd type="none" w="med" len="med"/>
            </a:ln>
          </p:spPr>
        </p:sp>
        <p:sp>
          <p:nvSpPr>
            <p:cNvPr id="164883" name="Text Box 13"/>
            <p:cNvSpPr txBox="1"/>
            <p:nvPr/>
          </p:nvSpPr>
          <p:spPr>
            <a:xfrm>
              <a:off x="4547"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64884" name="Text Box 12"/>
            <p:cNvSpPr txBox="1"/>
            <p:nvPr/>
          </p:nvSpPr>
          <p:spPr>
            <a:xfrm>
              <a:off x="4778" y="2980"/>
              <a:ext cx="154" cy="19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64885" name="Text Box 11"/>
            <p:cNvSpPr txBox="1"/>
            <p:nvPr/>
          </p:nvSpPr>
          <p:spPr>
            <a:xfrm>
              <a:off x="4510"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64886" name="Text Box 10"/>
            <p:cNvSpPr txBox="1"/>
            <p:nvPr/>
          </p:nvSpPr>
          <p:spPr>
            <a:xfrm>
              <a:off x="4362"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64887" name="Text Box 9"/>
            <p:cNvSpPr txBox="1"/>
            <p:nvPr/>
          </p:nvSpPr>
          <p:spPr>
            <a:xfrm>
              <a:off x="4621" y="2615"/>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64888" name="Text Box 8"/>
            <p:cNvSpPr txBox="1"/>
            <p:nvPr/>
          </p:nvSpPr>
          <p:spPr>
            <a:xfrm>
              <a:off x="4732" y="224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64889" name="Text Box 7"/>
            <p:cNvSpPr txBox="1"/>
            <p:nvPr/>
          </p:nvSpPr>
          <p:spPr>
            <a:xfrm>
              <a:off x="4362" y="2265"/>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64890" name="Text Box 6"/>
            <p:cNvSpPr txBox="1"/>
            <p:nvPr/>
          </p:nvSpPr>
          <p:spPr>
            <a:xfrm>
              <a:off x="4177"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grpSp>
      <p:grpSp>
        <p:nvGrpSpPr>
          <p:cNvPr id="278557" name="Group 81"/>
          <p:cNvGrpSpPr/>
          <p:nvPr/>
        </p:nvGrpSpPr>
        <p:grpSpPr>
          <a:xfrm>
            <a:off x="6588125" y="1557338"/>
            <a:ext cx="2209800" cy="1905000"/>
            <a:chOff x="432" y="1152"/>
            <a:chExt cx="1146" cy="952"/>
          </a:xfrm>
        </p:grpSpPr>
        <p:sp>
          <p:nvSpPr>
            <p:cNvPr id="164892" name="Freeform 104"/>
            <p:cNvSpPr/>
            <p:nvPr/>
          </p:nvSpPr>
          <p:spPr>
            <a:xfrm>
              <a:off x="1329" y="1674"/>
              <a:ext cx="148" cy="232"/>
            </a:xfrm>
            <a:custGeom>
              <a:avLst/>
              <a:gdLst/>
              <a:ahLst/>
              <a:cxnLst>
                <a:cxn ang="0">
                  <a:pos x="0" y="0"/>
                </a:cxn>
                <a:cxn ang="0">
                  <a:pos x="91" y="140"/>
                </a:cxn>
              </a:cxnLst>
              <a:pathLst>
                <a:path w="240" h="384">
                  <a:moveTo>
                    <a:pt x="0" y="0"/>
                  </a:moveTo>
                  <a:lnTo>
                    <a:pt x="240" y="384"/>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93" name="Oval 103"/>
            <p:cNvSpPr/>
            <p:nvPr/>
          </p:nvSpPr>
          <p:spPr>
            <a:xfrm>
              <a:off x="904" y="1530"/>
              <a:ext cx="184"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94" name="Oval 102"/>
            <p:cNvSpPr/>
            <p:nvPr/>
          </p:nvSpPr>
          <p:spPr>
            <a:xfrm>
              <a:off x="1061" y="1898"/>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95" name="Oval 101"/>
            <p:cNvSpPr/>
            <p:nvPr/>
          </p:nvSpPr>
          <p:spPr>
            <a:xfrm>
              <a:off x="1394" y="1898"/>
              <a:ext cx="184"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96" name="Freeform 100"/>
            <p:cNvSpPr/>
            <p:nvPr/>
          </p:nvSpPr>
          <p:spPr>
            <a:xfrm>
              <a:off x="1153" y="1709"/>
              <a:ext cx="102" cy="197"/>
            </a:xfrm>
            <a:custGeom>
              <a:avLst/>
              <a:gdLst/>
              <a:ahLst/>
              <a:cxnLst>
                <a:cxn ang="0">
                  <a:pos x="63" y="0"/>
                </a:cxn>
                <a:cxn ang="0">
                  <a:pos x="0" y="119"/>
                </a:cxn>
              </a:cxnLst>
              <a:pathLst>
                <a:path w="165" h="327">
                  <a:moveTo>
                    <a:pt x="165" y="0"/>
                  </a:moveTo>
                  <a:lnTo>
                    <a:pt x="0" y="327"/>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897" name="Oval 99"/>
            <p:cNvSpPr/>
            <p:nvPr/>
          </p:nvSpPr>
          <p:spPr>
            <a:xfrm>
              <a:off x="894" y="1153"/>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98" name="Oval 98"/>
            <p:cNvSpPr/>
            <p:nvPr/>
          </p:nvSpPr>
          <p:spPr>
            <a:xfrm>
              <a:off x="617" y="1521"/>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899" name="Oval 97"/>
            <p:cNvSpPr/>
            <p:nvPr/>
          </p:nvSpPr>
          <p:spPr>
            <a:xfrm>
              <a:off x="1172" y="1530"/>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900" name="Freeform 96"/>
            <p:cNvSpPr/>
            <p:nvPr/>
          </p:nvSpPr>
          <p:spPr>
            <a:xfrm>
              <a:off x="1042" y="1310"/>
              <a:ext cx="213" cy="208"/>
            </a:xfrm>
            <a:custGeom>
              <a:avLst/>
              <a:gdLst/>
              <a:ahLst/>
              <a:cxnLst>
                <a:cxn ang="0">
                  <a:pos x="0" y="0"/>
                </a:cxn>
                <a:cxn ang="0">
                  <a:pos x="132" y="125"/>
                </a:cxn>
              </a:cxnLst>
              <a:pathLst>
                <a:path w="345" h="345">
                  <a:moveTo>
                    <a:pt x="0" y="0"/>
                  </a:moveTo>
                  <a:lnTo>
                    <a:pt x="34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901" name="Freeform 95"/>
            <p:cNvSpPr/>
            <p:nvPr/>
          </p:nvSpPr>
          <p:spPr>
            <a:xfrm>
              <a:off x="746" y="1315"/>
              <a:ext cx="195" cy="212"/>
            </a:xfrm>
            <a:custGeom>
              <a:avLst/>
              <a:gdLst/>
              <a:ahLst/>
              <a:cxnLst>
                <a:cxn ang="0">
                  <a:pos x="121" y="0"/>
                </a:cxn>
                <a:cxn ang="0">
                  <a:pos x="0" y="128"/>
                </a:cxn>
              </a:cxnLst>
              <a:pathLst>
                <a:path w="315" h="351">
                  <a:moveTo>
                    <a:pt x="31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902" name="Oval 94"/>
            <p:cNvSpPr/>
            <p:nvPr/>
          </p:nvSpPr>
          <p:spPr>
            <a:xfrm>
              <a:off x="765"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903" name="Oval 93"/>
            <p:cNvSpPr/>
            <p:nvPr/>
          </p:nvSpPr>
          <p:spPr>
            <a:xfrm>
              <a:off x="432" y="1907"/>
              <a:ext cx="185" cy="17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4904" name="Freeform 92"/>
            <p:cNvSpPr/>
            <p:nvPr/>
          </p:nvSpPr>
          <p:spPr>
            <a:xfrm>
              <a:off x="746" y="1689"/>
              <a:ext cx="130" cy="219"/>
            </a:xfrm>
            <a:custGeom>
              <a:avLst/>
              <a:gdLst/>
              <a:ahLst/>
              <a:cxnLst>
                <a:cxn ang="0">
                  <a:pos x="0" y="0"/>
                </a:cxn>
                <a:cxn ang="0">
                  <a:pos x="80" y="132"/>
                </a:cxn>
              </a:cxnLst>
              <a:pathLst>
                <a:path w="210" h="363">
                  <a:moveTo>
                    <a:pt x="0" y="0"/>
                  </a:moveTo>
                  <a:lnTo>
                    <a:pt x="210" y="363"/>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905" name="Freeform 91"/>
            <p:cNvSpPr/>
            <p:nvPr/>
          </p:nvSpPr>
          <p:spPr>
            <a:xfrm>
              <a:off x="524" y="1678"/>
              <a:ext cx="130" cy="239"/>
            </a:xfrm>
            <a:custGeom>
              <a:avLst/>
              <a:gdLst/>
              <a:ahLst/>
              <a:cxnLst>
                <a:cxn ang="0">
                  <a:pos x="80" y="0"/>
                </a:cxn>
                <a:cxn ang="0">
                  <a:pos x="0" y="144"/>
                </a:cxn>
              </a:cxnLst>
              <a:pathLst>
                <a:path w="210" h="396">
                  <a:moveTo>
                    <a:pt x="210" y="0"/>
                  </a:moveTo>
                  <a:lnTo>
                    <a:pt x="0" y="39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4906" name="Text Box 90"/>
            <p:cNvSpPr txBox="1"/>
            <p:nvPr/>
          </p:nvSpPr>
          <p:spPr>
            <a:xfrm>
              <a:off x="922"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F</a:t>
              </a:r>
              <a:endParaRPr lang="en-US" altLang="zh-CN" sz="2000" b="1" dirty="0">
                <a:latin typeface="Times New Roman" panose="02020603050405020304" pitchFamily="18" charset="0"/>
              </a:endParaRPr>
            </a:p>
          </p:txBody>
        </p:sp>
        <p:sp>
          <p:nvSpPr>
            <p:cNvPr id="164907" name="Text Box 89"/>
            <p:cNvSpPr txBox="1"/>
            <p:nvPr/>
          </p:nvSpPr>
          <p:spPr>
            <a:xfrm>
              <a:off x="1080"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G</a:t>
              </a:r>
              <a:endParaRPr lang="en-US" altLang="zh-CN" sz="2000" b="1" dirty="0">
                <a:latin typeface="Times New Roman" panose="02020603050405020304" pitchFamily="18" charset="0"/>
              </a:endParaRPr>
            </a:p>
          </p:txBody>
        </p:sp>
        <p:sp>
          <p:nvSpPr>
            <p:cNvPr id="164908" name="Text Box 88"/>
            <p:cNvSpPr txBox="1"/>
            <p:nvPr/>
          </p:nvSpPr>
          <p:spPr>
            <a:xfrm>
              <a:off x="1412" y="1897"/>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H</a:t>
              </a:r>
              <a:endParaRPr lang="en-US" altLang="zh-CN" sz="2000" b="1" dirty="0">
                <a:latin typeface="Times New Roman" panose="02020603050405020304" pitchFamily="18" charset="0"/>
              </a:endParaRPr>
            </a:p>
          </p:txBody>
        </p:sp>
        <p:sp>
          <p:nvSpPr>
            <p:cNvPr id="164909" name="Text Box 87"/>
            <p:cNvSpPr txBox="1"/>
            <p:nvPr/>
          </p:nvSpPr>
          <p:spPr>
            <a:xfrm>
              <a:off x="913" y="1152"/>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A</a:t>
              </a:r>
              <a:endParaRPr lang="en-US" altLang="zh-CN" sz="2000" b="1" dirty="0">
                <a:latin typeface="Times New Roman" panose="02020603050405020304" pitchFamily="18" charset="0"/>
              </a:endParaRPr>
            </a:p>
          </p:txBody>
        </p:sp>
        <p:sp>
          <p:nvSpPr>
            <p:cNvPr id="164910" name="Text Box 86"/>
            <p:cNvSpPr txBox="1"/>
            <p:nvPr/>
          </p:nvSpPr>
          <p:spPr>
            <a:xfrm>
              <a:off x="636" y="1520"/>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B</a:t>
              </a:r>
              <a:endParaRPr lang="en-US" altLang="zh-CN" sz="2000" b="1" dirty="0">
                <a:latin typeface="Times New Roman" panose="02020603050405020304" pitchFamily="18" charset="0"/>
              </a:endParaRPr>
            </a:p>
          </p:txBody>
        </p:sp>
        <p:sp>
          <p:nvSpPr>
            <p:cNvPr id="164911" name="Text Box 85"/>
            <p:cNvSpPr txBox="1"/>
            <p:nvPr/>
          </p:nvSpPr>
          <p:spPr>
            <a:xfrm>
              <a:off x="1191" y="1529"/>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p:txBody>
        </p:sp>
        <p:sp>
          <p:nvSpPr>
            <p:cNvPr id="164912" name="Text Box 84"/>
            <p:cNvSpPr txBox="1"/>
            <p:nvPr/>
          </p:nvSpPr>
          <p:spPr>
            <a:xfrm>
              <a:off x="784"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E</a:t>
              </a:r>
              <a:endParaRPr lang="en-US" altLang="zh-CN" sz="2000" b="1" dirty="0">
                <a:latin typeface="Times New Roman" panose="02020603050405020304" pitchFamily="18" charset="0"/>
              </a:endParaRPr>
            </a:p>
          </p:txBody>
        </p:sp>
        <p:sp>
          <p:nvSpPr>
            <p:cNvPr id="164913" name="Text Box 83"/>
            <p:cNvSpPr txBox="1"/>
            <p:nvPr/>
          </p:nvSpPr>
          <p:spPr>
            <a:xfrm>
              <a:off x="451" y="1906"/>
              <a:ext cx="154" cy="198"/>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latin typeface="Times New Roman" panose="02020603050405020304" pitchFamily="18" charset="0"/>
                </a:rPr>
                <a:t>D</a:t>
              </a:r>
              <a:endParaRPr lang="en-US" altLang="zh-CN" sz="2000" b="1" dirty="0">
                <a:latin typeface="Times New Roman" panose="02020603050405020304" pitchFamily="18" charset="0"/>
              </a:endParaRPr>
            </a:p>
          </p:txBody>
        </p:sp>
        <p:sp>
          <p:nvSpPr>
            <p:cNvPr id="164914" name="Freeform 82"/>
            <p:cNvSpPr/>
            <p:nvPr/>
          </p:nvSpPr>
          <p:spPr>
            <a:xfrm>
              <a:off x="996" y="1328"/>
              <a:ext cx="1" cy="201"/>
            </a:xfrm>
            <a:custGeom>
              <a:avLst/>
              <a:gdLst/>
              <a:ahLst/>
              <a:cxnLst>
                <a:cxn ang="0">
                  <a:pos x="0" y="0"/>
                </a:cxn>
                <a:cxn ang="0">
                  <a:pos x="1" y="121"/>
                </a:cxn>
              </a:cxnLst>
              <a:pathLst>
                <a:path w="1" h="333">
                  <a:moveTo>
                    <a:pt x="0" y="0"/>
                  </a:moveTo>
                  <a:lnTo>
                    <a:pt x="1" y="333"/>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270338" name="AutoShape 2"/>
          <p:cNvSpPr/>
          <p:nvPr/>
        </p:nvSpPr>
        <p:spPr>
          <a:xfrm>
            <a:off x="6011863" y="2420938"/>
            <a:ext cx="457200" cy="152400"/>
          </a:xfrm>
          <a:prstGeom prst="rightArrow">
            <a:avLst>
              <a:gd name="adj1" fmla="val 50000"/>
              <a:gd name="adj2" fmla="val 75000"/>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0338"/>
                                        </p:tgtEl>
                                        <p:attrNameLst>
                                          <p:attrName>style.visibility</p:attrName>
                                        </p:attrNameLst>
                                      </p:cBhvr>
                                      <p:to>
                                        <p:strVal val="visible"/>
                                      </p:to>
                                    </p:set>
                                    <p:anim calcmode="lin" valueType="num">
                                      <p:cBhvr additive="base">
                                        <p:cTn id="13" dur="500" fill="hold"/>
                                        <p:tgtEl>
                                          <p:spTgt spid="270338"/>
                                        </p:tgtEl>
                                        <p:attrNameLst>
                                          <p:attrName>ppt_x</p:attrName>
                                        </p:attrNameLst>
                                      </p:cBhvr>
                                      <p:tavLst>
                                        <p:tav tm="0">
                                          <p:val>
                                            <p:strVal val="0-#ppt_w/2"/>
                                          </p:val>
                                        </p:tav>
                                        <p:tav tm="100000">
                                          <p:val>
                                            <p:strVal val="#ppt_x"/>
                                          </p:val>
                                        </p:tav>
                                      </p:tavLst>
                                    </p:anim>
                                    <p:anim calcmode="lin" valueType="num">
                                      <p:cBhvr additive="base">
                                        <p:cTn id="14" dur="500" fill="hold"/>
                                        <p:tgtEl>
                                          <p:spTgt spid="2703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78557"/>
                                        </p:tgtEl>
                                        <p:attrNameLst>
                                          <p:attrName>style.visibility</p:attrName>
                                        </p:attrNameLst>
                                      </p:cBhvr>
                                      <p:to>
                                        <p:strVal val="visible"/>
                                      </p:to>
                                    </p:set>
                                    <p:animEffect transition="in" filter="blinds(horizontal)">
                                      <p:cBhvr>
                                        <p:cTn id="19" dur="500"/>
                                        <p:tgtEl>
                                          <p:spTgt spid="278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69"/>
          <p:cNvSpPr>
            <a:spLocks noGrp="1"/>
          </p:cNvSpPr>
          <p:nvPr>
            <p:ph type="title" idx="4294967295"/>
          </p:nvPr>
        </p:nvSpPr>
        <p:spPr/>
        <p:txBody>
          <a:bodyPr vert="horz" wrap="square" lIns="91440" tIns="45720" rIns="91440" bIns="45720" anchor="ctr" anchorCtr="0"/>
          <a:p>
            <a:pPr eaLnBrk="1" hangingPunct="1"/>
            <a:r>
              <a:rPr lang="zh-CN" altLang="en-US" dirty="0"/>
              <a:t>二叉树到森林的转换例</a:t>
            </a:r>
            <a:endParaRPr lang="zh-CN" altLang="en-US" dirty="0"/>
          </a:p>
        </p:txBody>
      </p:sp>
      <p:grpSp>
        <p:nvGrpSpPr>
          <p:cNvPr id="165890" name="Group 33"/>
          <p:cNvGrpSpPr/>
          <p:nvPr/>
        </p:nvGrpSpPr>
        <p:grpSpPr>
          <a:xfrm>
            <a:off x="533400" y="1752600"/>
            <a:ext cx="2667000" cy="3276600"/>
            <a:chOff x="768" y="1104"/>
            <a:chExt cx="1516" cy="1944"/>
          </a:xfrm>
        </p:grpSpPr>
        <p:sp>
          <p:nvSpPr>
            <p:cNvPr id="165891" name="Oval 68"/>
            <p:cNvSpPr/>
            <p:nvPr/>
          </p:nvSpPr>
          <p:spPr>
            <a:xfrm>
              <a:off x="768" y="1959"/>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2" name="Oval 67"/>
            <p:cNvSpPr/>
            <p:nvPr/>
          </p:nvSpPr>
          <p:spPr>
            <a:xfrm>
              <a:off x="1283" y="1105"/>
              <a:ext cx="203"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3" name="Oval 66"/>
            <p:cNvSpPr/>
            <p:nvPr/>
          </p:nvSpPr>
          <p:spPr>
            <a:xfrm>
              <a:off x="1011" y="1527"/>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4" name="Freeform 65"/>
            <p:cNvSpPr/>
            <p:nvPr/>
          </p:nvSpPr>
          <p:spPr>
            <a:xfrm>
              <a:off x="1152" y="1297"/>
              <a:ext cx="192" cy="237"/>
            </a:xfrm>
            <a:custGeom>
              <a:avLst/>
              <a:gdLst/>
              <a:ahLst/>
              <a:cxnLst>
                <a:cxn ang="0">
                  <a:pos x="129" y="0"/>
                </a:cxn>
                <a:cxn ang="0">
                  <a:pos x="0" y="164"/>
                </a:cxn>
              </a:cxnLst>
              <a:pathLst>
                <a:path w="285" h="342">
                  <a:moveTo>
                    <a:pt x="285" y="0"/>
                  </a:moveTo>
                  <a:lnTo>
                    <a:pt x="0" y="342"/>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895" name="Oval 64"/>
            <p:cNvSpPr/>
            <p:nvPr/>
          </p:nvSpPr>
          <p:spPr>
            <a:xfrm>
              <a:off x="1011" y="2401"/>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6" name="Oval 63"/>
            <p:cNvSpPr/>
            <p:nvPr/>
          </p:nvSpPr>
          <p:spPr>
            <a:xfrm>
              <a:off x="1829" y="1969"/>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7" name="Oval 62"/>
            <p:cNvSpPr/>
            <p:nvPr/>
          </p:nvSpPr>
          <p:spPr>
            <a:xfrm>
              <a:off x="1657" y="2391"/>
              <a:ext cx="203"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8" name="Oval 61"/>
            <p:cNvSpPr/>
            <p:nvPr/>
          </p:nvSpPr>
          <p:spPr>
            <a:xfrm>
              <a:off x="2082" y="2391"/>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899" name="Oval 60"/>
            <p:cNvSpPr/>
            <p:nvPr/>
          </p:nvSpPr>
          <p:spPr>
            <a:xfrm>
              <a:off x="1839" y="2823"/>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00" name="Oval 59"/>
            <p:cNvSpPr/>
            <p:nvPr/>
          </p:nvSpPr>
          <p:spPr>
            <a:xfrm>
              <a:off x="1597" y="1537"/>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01" name="Freeform 58"/>
            <p:cNvSpPr/>
            <p:nvPr/>
          </p:nvSpPr>
          <p:spPr>
            <a:xfrm flipV="1">
              <a:off x="1455" y="1299"/>
              <a:ext cx="192" cy="237"/>
            </a:xfrm>
            <a:custGeom>
              <a:avLst/>
              <a:gdLst/>
              <a:ahLst/>
              <a:cxnLst>
                <a:cxn ang="0">
                  <a:pos x="129" y="0"/>
                </a:cxn>
                <a:cxn ang="0">
                  <a:pos x="0" y="164"/>
                </a:cxn>
              </a:cxnLst>
              <a:pathLst>
                <a:path w="285" h="342">
                  <a:moveTo>
                    <a:pt x="285" y="0"/>
                  </a:moveTo>
                  <a:lnTo>
                    <a:pt x="0" y="342"/>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2" name="Freeform 57"/>
            <p:cNvSpPr/>
            <p:nvPr/>
          </p:nvSpPr>
          <p:spPr>
            <a:xfrm>
              <a:off x="899" y="1719"/>
              <a:ext cx="152" cy="249"/>
            </a:xfrm>
            <a:custGeom>
              <a:avLst/>
              <a:gdLst/>
              <a:ahLst/>
              <a:cxnLst>
                <a:cxn ang="0">
                  <a:pos x="0" y="172"/>
                </a:cxn>
                <a:cxn ang="0">
                  <a:pos x="103" y="0"/>
                </a:cxn>
              </a:cxnLst>
              <a:pathLst>
                <a:path w="225" h="360">
                  <a:moveTo>
                    <a:pt x="0" y="360"/>
                  </a:moveTo>
                  <a:lnTo>
                    <a:pt x="225" y="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3" name="Freeform 56"/>
            <p:cNvSpPr/>
            <p:nvPr/>
          </p:nvSpPr>
          <p:spPr>
            <a:xfrm>
              <a:off x="920" y="2155"/>
              <a:ext cx="141" cy="249"/>
            </a:xfrm>
            <a:custGeom>
              <a:avLst/>
              <a:gdLst/>
              <a:ahLst/>
              <a:cxnLst>
                <a:cxn ang="0">
                  <a:pos x="0" y="0"/>
                </a:cxn>
                <a:cxn ang="0">
                  <a:pos x="95" y="172"/>
                </a:cxn>
              </a:cxnLst>
              <a:pathLst>
                <a:path w="210" h="360">
                  <a:moveTo>
                    <a:pt x="0" y="0"/>
                  </a:moveTo>
                  <a:lnTo>
                    <a:pt x="210" y="36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4" name="Freeform 55"/>
            <p:cNvSpPr/>
            <p:nvPr/>
          </p:nvSpPr>
          <p:spPr>
            <a:xfrm>
              <a:off x="1758" y="1729"/>
              <a:ext cx="152" cy="229"/>
            </a:xfrm>
            <a:custGeom>
              <a:avLst/>
              <a:gdLst/>
              <a:ahLst/>
              <a:cxnLst>
                <a:cxn ang="0">
                  <a:pos x="0" y="0"/>
                </a:cxn>
                <a:cxn ang="0">
                  <a:pos x="103" y="159"/>
                </a:cxn>
              </a:cxnLst>
              <a:pathLst>
                <a:path w="225" h="330">
                  <a:moveTo>
                    <a:pt x="0" y="0"/>
                  </a:moveTo>
                  <a:lnTo>
                    <a:pt x="225"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5" name="Freeform 54"/>
            <p:cNvSpPr/>
            <p:nvPr/>
          </p:nvSpPr>
          <p:spPr>
            <a:xfrm>
              <a:off x="1516" y="1729"/>
              <a:ext cx="151" cy="239"/>
            </a:xfrm>
            <a:custGeom>
              <a:avLst/>
              <a:gdLst/>
              <a:ahLst/>
              <a:cxnLst>
                <a:cxn ang="0">
                  <a:pos x="101" y="0"/>
                </a:cxn>
                <a:cxn ang="0">
                  <a:pos x="0" y="166"/>
                </a:cxn>
              </a:cxnLst>
              <a:pathLst>
                <a:path w="225" h="345">
                  <a:moveTo>
                    <a:pt x="22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6" name="Freeform 53"/>
            <p:cNvSpPr/>
            <p:nvPr/>
          </p:nvSpPr>
          <p:spPr>
            <a:xfrm>
              <a:off x="1758" y="2161"/>
              <a:ext cx="152" cy="239"/>
            </a:xfrm>
            <a:custGeom>
              <a:avLst/>
              <a:gdLst/>
              <a:ahLst/>
              <a:cxnLst>
                <a:cxn ang="0">
                  <a:pos x="103" y="0"/>
                </a:cxn>
                <a:cxn ang="0">
                  <a:pos x="0" y="166"/>
                </a:cxn>
              </a:cxnLst>
              <a:pathLst>
                <a:path w="225" h="345">
                  <a:moveTo>
                    <a:pt x="22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7" name="Freeform 52"/>
            <p:cNvSpPr/>
            <p:nvPr/>
          </p:nvSpPr>
          <p:spPr>
            <a:xfrm>
              <a:off x="1758" y="2583"/>
              <a:ext cx="152" cy="228"/>
            </a:xfrm>
            <a:custGeom>
              <a:avLst/>
              <a:gdLst/>
              <a:ahLst/>
              <a:cxnLst>
                <a:cxn ang="0">
                  <a:pos x="0" y="0"/>
                </a:cxn>
                <a:cxn ang="0">
                  <a:pos x="103" y="158"/>
                </a:cxn>
              </a:cxnLst>
              <a:pathLst>
                <a:path w="225" h="330">
                  <a:moveTo>
                    <a:pt x="0" y="0"/>
                  </a:moveTo>
                  <a:lnTo>
                    <a:pt x="225"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08" name="Oval 51"/>
            <p:cNvSpPr/>
            <p:nvPr/>
          </p:nvSpPr>
          <p:spPr>
            <a:xfrm>
              <a:off x="1415" y="1979"/>
              <a:ext cx="202" cy="19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09" name="Oval 50"/>
            <p:cNvSpPr/>
            <p:nvPr/>
          </p:nvSpPr>
          <p:spPr>
            <a:xfrm>
              <a:off x="1253" y="2823"/>
              <a:ext cx="202" cy="194"/>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10" name="Freeform 49"/>
            <p:cNvSpPr/>
            <p:nvPr/>
          </p:nvSpPr>
          <p:spPr>
            <a:xfrm>
              <a:off x="1162" y="2583"/>
              <a:ext cx="142" cy="249"/>
            </a:xfrm>
            <a:custGeom>
              <a:avLst/>
              <a:gdLst/>
              <a:ahLst/>
              <a:cxnLst>
                <a:cxn ang="0">
                  <a:pos x="0" y="0"/>
                </a:cxn>
                <a:cxn ang="0">
                  <a:pos x="96" y="172"/>
                </a:cxn>
              </a:cxnLst>
              <a:pathLst>
                <a:path w="210" h="360">
                  <a:moveTo>
                    <a:pt x="0" y="0"/>
                  </a:moveTo>
                  <a:lnTo>
                    <a:pt x="210" y="36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11" name="Freeform 48"/>
            <p:cNvSpPr/>
            <p:nvPr/>
          </p:nvSpPr>
          <p:spPr>
            <a:xfrm>
              <a:off x="2001" y="2153"/>
              <a:ext cx="152" cy="228"/>
            </a:xfrm>
            <a:custGeom>
              <a:avLst/>
              <a:gdLst/>
              <a:ahLst/>
              <a:cxnLst>
                <a:cxn ang="0">
                  <a:pos x="0" y="0"/>
                </a:cxn>
                <a:cxn ang="0">
                  <a:pos x="103" y="158"/>
                </a:cxn>
              </a:cxnLst>
              <a:pathLst>
                <a:path w="225" h="330">
                  <a:moveTo>
                    <a:pt x="0" y="0"/>
                  </a:moveTo>
                  <a:lnTo>
                    <a:pt x="225"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65912" name="Line 47"/>
            <p:cNvSpPr/>
            <p:nvPr/>
          </p:nvSpPr>
          <p:spPr>
            <a:xfrm>
              <a:off x="1122" y="1731"/>
              <a:ext cx="0" cy="648"/>
            </a:xfrm>
            <a:prstGeom prst="line">
              <a:avLst/>
            </a:prstGeom>
            <a:ln w="9525" cap="flat" cmpd="sng">
              <a:solidFill>
                <a:srgbClr val="000000"/>
              </a:solidFill>
              <a:prstDash val="dash"/>
              <a:round/>
              <a:headEnd type="none" w="med" len="med"/>
              <a:tailEnd type="none" w="med" len="med"/>
            </a:ln>
          </p:spPr>
        </p:sp>
        <p:sp>
          <p:nvSpPr>
            <p:cNvPr id="165913" name="Line 46"/>
            <p:cNvSpPr/>
            <p:nvPr/>
          </p:nvSpPr>
          <p:spPr>
            <a:xfrm>
              <a:off x="1142" y="1731"/>
              <a:ext cx="243" cy="1080"/>
            </a:xfrm>
            <a:prstGeom prst="line">
              <a:avLst/>
            </a:prstGeom>
            <a:ln w="9525" cap="flat" cmpd="sng">
              <a:solidFill>
                <a:srgbClr val="000000"/>
              </a:solidFill>
              <a:prstDash val="dash"/>
              <a:round/>
              <a:headEnd type="none" w="med" len="med"/>
              <a:tailEnd type="none" w="med" len="med"/>
            </a:ln>
          </p:spPr>
        </p:sp>
        <p:sp>
          <p:nvSpPr>
            <p:cNvPr id="165914" name="Line 45"/>
            <p:cNvSpPr/>
            <p:nvPr/>
          </p:nvSpPr>
          <p:spPr>
            <a:xfrm>
              <a:off x="1961" y="2174"/>
              <a:ext cx="0" cy="648"/>
            </a:xfrm>
            <a:prstGeom prst="line">
              <a:avLst/>
            </a:prstGeom>
            <a:ln w="9525" cap="flat" cmpd="sng">
              <a:solidFill>
                <a:srgbClr val="000000"/>
              </a:solidFill>
              <a:prstDash val="dash"/>
              <a:round/>
              <a:headEnd type="none" w="med" len="med"/>
              <a:tailEnd type="none" w="med" len="med"/>
            </a:ln>
          </p:spPr>
        </p:sp>
        <p:sp>
          <p:nvSpPr>
            <p:cNvPr id="165915" name="Text Box 44"/>
            <p:cNvSpPr txBox="1"/>
            <p:nvPr/>
          </p:nvSpPr>
          <p:spPr>
            <a:xfrm>
              <a:off x="788" y="1958"/>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I</a:t>
              </a:r>
              <a:endParaRPr lang="en-US" altLang="zh-CN" b="1" dirty="0">
                <a:latin typeface="Times New Roman" panose="02020603050405020304" pitchFamily="18" charset="0"/>
              </a:endParaRPr>
            </a:p>
          </p:txBody>
        </p:sp>
        <p:sp>
          <p:nvSpPr>
            <p:cNvPr id="165916" name="Text Box 43"/>
            <p:cNvSpPr txBox="1"/>
            <p:nvPr/>
          </p:nvSpPr>
          <p:spPr>
            <a:xfrm>
              <a:off x="1303" y="1104"/>
              <a:ext cx="170"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65917" name="Text Box 42"/>
            <p:cNvSpPr txBox="1"/>
            <p:nvPr/>
          </p:nvSpPr>
          <p:spPr>
            <a:xfrm>
              <a:off x="1031" y="1526"/>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65918" name="Text Box 41"/>
            <p:cNvSpPr txBox="1"/>
            <p:nvPr/>
          </p:nvSpPr>
          <p:spPr>
            <a:xfrm>
              <a:off x="1031" y="2400"/>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65919" name="Text Box 40"/>
            <p:cNvSpPr txBox="1"/>
            <p:nvPr/>
          </p:nvSpPr>
          <p:spPr>
            <a:xfrm>
              <a:off x="1849" y="1968"/>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165920" name="Text Box 39"/>
            <p:cNvSpPr txBox="1"/>
            <p:nvPr/>
          </p:nvSpPr>
          <p:spPr>
            <a:xfrm>
              <a:off x="1677" y="2390"/>
              <a:ext cx="170"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165921" name="Text Box 38"/>
            <p:cNvSpPr txBox="1"/>
            <p:nvPr/>
          </p:nvSpPr>
          <p:spPr>
            <a:xfrm>
              <a:off x="2102" y="2390"/>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H</a:t>
              </a:r>
              <a:endParaRPr lang="en-US" altLang="zh-CN" b="1" dirty="0">
                <a:latin typeface="Times New Roman" panose="02020603050405020304" pitchFamily="18" charset="0"/>
              </a:endParaRPr>
            </a:p>
          </p:txBody>
        </p:sp>
        <p:sp>
          <p:nvSpPr>
            <p:cNvPr id="165922" name="Text Box 37"/>
            <p:cNvSpPr txBox="1"/>
            <p:nvPr/>
          </p:nvSpPr>
          <p:spPr>
            <a:xfrm>
              <a:off x="1859" y="2822"/>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K</a:t>
              </a:r>
              <a:endParaRPr lang="en-US" altLang="zh-CN" b="1" dirty="0">
                <a:latin typeface="Times New Roman" panose="02020603050405020304" pitchFamily="18" charset="0"/>
              </a:endParaRPr>
            </a:p>
          </p:txBody>
        </p:sp>
        <p:sp>
          <p:nvSpPr>
            <p:cNvPr id="165923" name="Text Box 36"/>
            <p:cNvSpPr txBox="1"/>
            <p:nvPr/>
          </p:nvSpPr>
          <p:spPr>
            <a:xfrm>
              <a:off x="1617" y="1536"/>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65924" name="Text Box 35"/>
            <p:cNvSpPr txBox="1"/>
            <p:nvPr/>
          </p:nvSpPr>
          <p:spPr>
            <a:xfrm>
              <a:off x="1435" y="1978"/>
              <a:ext cx="169" cy="2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165925" name="Text Box 34"/>
            <p:cNvSpPr txBox="1"/>
            <p:nvPr/>
          </p:nvSpPr>
          <p:spPr>
            <a:xfrm>
              <a:off x="1273" y="2822"/>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b="1" dirty="0">
                  <a:latin typeface="Times New Roman" panose="02020603050405020304" pitchFamily="18" charset="0"/>
                </a:rPr>
                <a:t>J</a:t>
              </a:r>
              <a:endParaRPr lang="en-US" altLang="zh-CN" b="1" dirty="0">
                <a:latin typeface="Times New Roman" panose="02020603050405020304" pitchFamily="18" charset="0"/>
              </a:endParaRPr>
            </a:p>
          </p:txBody>
        </p:sp>
      </p:grpSp>
      <p:grpSp>
        <p:nvGrpSpPr>
          <p:cNvPr id="3" name="Group 3"/>
          <p:cNvGrpSpPr/>
          <p:nvPr/>
        </p:nvGrpSpPr>
        <p:grpSpPr>
          <a:xfrm>
            <a:off x="3810000" y="1752600"/>
            <a:ext cx="5105400" cy="3352800"/>
            <a:chOff x="2645" y="1104"/>
            <a:chExt cx="2971" cy="1944"/>
          </a:xfrm>
        </p:grpSpPr>
        <p:sp>
          <p:nvSpPr>
            <p:cNvPr id="165927" name="Oval 32"/>
            <p:cNvSpPr/>
            <p:nvPr/>
          </p:nvSpPr>
          <p:spPr>
            <a:xfrm>
              <a:off x="2645" y="1959"/>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28" name="Oval 31"/>
            <p:cNvSpPr/>
            <p:nvPr/>
          </p:nvSpPr>
          <p:spPr>
            <a:xfrm>
              <a:off x="3160" y="1105"/>
              <a:ext cx="203"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29" name="Oval 30"/>
            <p:cNvSpPr/>
            <p:nvPr/>
          </p:nvSpPr>
          <p:spPr>
            <a:xfrm>
              <a:off x="2888" y="1527"/>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30" name="Freeform 29"/>
            <p:cNvSpPr/>
            <p:nvPr/>
          </p:nvSpPr>
          <p:spPr>
            <a:xfrm>
              <a:off x="3029" y="1297"/>
              <a:ext cx="192" cy="237"/>
            </a:xfrm>
            <a:custGeom>
              <a:avLst/>
              <a:gdLst/>
              <a:ahLst/>
              <a:cxnLst>
                <a:cxn ang="0">
                  <a:pos x="129" y="0"/>
                </a:cxn>
                <a:cxn ang="0">
                  <a:pos x="0" y="164"/>
                </a:cxn>
              </a:cxnLst>
              <a:pathLst>
                <a:path w="285" h="342">
                  <a:moveTo>
                    <a:pt x="285" y="0"/>
                  </a:moveTo>
                  <a:lnTo>
                    <a:pt x="0" y="342"/>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65931" name="Oval 28"/>
            <p:cNvSpPr/>
            <p:nvPr/>
          </p:nvSpPr>
          <p:spPr>
            <a:xfrm>
              <a:off x="2888" y="2401"/>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32" name="Freeform 27"/>
            <p:cNvSpPr/>
            <p:nvPr/>
          </p:nvSpPr>
          <p:spPr>
            <a:xfrm>
              <a:off x="2776" y="1719"/>
              <a:ext cx="152" cy="249"/>
            </a:xfrm>
            <a:custGeom>
              <a:avLst/>
              <a:gdLst/>
              <a:ahLst/>
              <a:cxnLst>
                <a:cxn ang="0">
                  <a:pos x="0" y="172"/>
                </a:cxn>
                <a:cxn ang="0">
                  <a:pos x="103" y="0"/>
                </a:cxn>
              </a:cxnLst>
              <a:pathLst>
                <a:path w="225" h="360">
                  <a:moveTo>
                    <a:pt x="0" y="360"/>
                  </a:moveTo>
                  <a:lnTo>
                    <a:pt x="225" y="0"/>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65933" name="Oval 26"/>
            <p:cNvSpPr/>
            <p:nvPr/>
          </p:nvSpPr>
          <p:spPr>
            <a:xfrm>
              <a:off x="3130" y="2823"/>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34" name="Line 25"/>
            <p:cNvSpPr/>
            <p:nvPr/>
          </p:nvSpPr>
          <p:spPr>
            <a:xfrm>
              <a:off x="2989" y="1742"/>
              <a:ext cx="0" cy="648"/>
            </a:xfrm>
            <a:prstGeom prst="line">
              <a:avLst/>
            </a:prstGeom>
            <a:ln w="9525" cap="flat" cmpd="sng">
              <a:solidFill>
                <a:srgbClr val="000000"/>
              </a:solidFill>
              <a:prstDash val="solid"/>
              <a:round/>
              <a:headEnd type="none" w="med" len="med"/>
              <a:tailEnd type="none" w="med" len="med"/>
            </a:ln>
          </p:spPr>
        </p:sp>
        <p:sp>
          <p:nvSpPr>
            <p:cNvPr id="165935" name="Line 24"/>
            <p:cNvSpPr/>
            <p:nvPr/>
          </p:nvSpPr>
          <p:spPr>
            <a:xfrm rot="109507">
              <a:off x="3009" y="1721"/>
              <a:ext cx="242" cy="1080"/>
            </a:xfrm>
            <a:prstGeom prst="line">
              <a:avLst/>
            </a:prstGeom>
            <a:ln w="9525" cap="flat" cmpd="sng">
              <a:solidFill>
                <a:srgbClr val="000000"/>
              </a:solidFill>
              <a:prstDash val="solid"/>
              <a:round/>
              <a:headEnd type="none" w="med" len="med"/>
              <a:tailEnd type="none" w="med" len="med"/>
            </a:ln>
          </p:spPr>
        </p:sp>
        <p:sp>
          <p:nvSpPr>
            <p:cNvPr id="165936" name="Oval 23"/>
            <p:cNvSpPr/>
            <p:nvPr/>
          </p:nvSpPr>
          <p:spPr>
            <a:xfrm>
              <a:off x="5414" y="1753"/>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37" name="Oval 22"/>
            <p:cNvSpPr/>
            <p:nvPr/>
          </p:nvSpPr>
          <p:spPr>
            <a:xfrm>
              <a:off x="3979" y="1537"/>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38" name="Freeform 21"/>
            <p:cNvSpPr/>
            <p:nvPr/>
          </p:nvSpPr>
          <p:spPr>
            <a:xfrm>
              <a:off x="3898" y="1729"/>
              <a:ext cx="152" cy="239"/>
            </a:xfrm>
            <a:custGeom>
              <a:avLst/>
              <a:gdLst/>
              <a:ahLst/>
              <a:cxnLst>
                <a:cxn ang="0">
                  <a:pos x="103" y="0"/>
                </a:cxn>
                <a:cxn ang="0">
                  <a:pos x="0" y="166"/>
                </a:cxn>
              </a:cxnLst>
              <a:pathLst>
                <a:path w="225" h="345">
                  <a:moveTo>
                    <a:pt x="225" y="0"/>
                  </a:moveTo>
                  <a:lnTo>
                    <a:pt x="0" y="345"/>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65939" name="Oval 20"/>
            <p:cNvSpPr/>
            <p:nvPr/>
          </p:nvSpPr>
          <p:spPr>
            <a:xfrm>
              <a:off x="3797" y="1979"/>
              <a:ext cx="202" cy="195"/>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40" name="Oval 19"/>
            <p:cNvSpPr/>
            <p:nvPr/>
          </p:nvSpPr>
          <p:spPr>
            <a:xfrm>
              <a:off x="4676" y="1537"/>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41" name="Oval 18"/>
            <p:cNvSpPr/>
            <p:nvPr/>
          </p:nvSpPr>
          <p:spPr>
            <a:xfrm>
              <a:off x="4504" y="1959"/>
              <a:ext cx="203"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42" name="Oval 17"/>
            <p:cNvSpPr/>
            <p:nvPr/>
          </p:nvSpPr>
          <p:spPr>
            <a:xfrm>
              <a:off x="4686" y="2391"/>
              <a:ext cx="202" cy="194"/>
            </a:xfrm>
            <a:prstGeom prst="ellipse">
              <a:avLst/>
            </a:prstGeom>
            <a:solidFill>
              <a:srgbClr val="AFFBFB"/>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65943" name="Freeform 16"/>
            <p:cNvSpPr/>
            <p:nvPr/>
          </p:nvSpPr>
          <p:spPr>
            <a:xfrm>
              <a:off x="4605" y="1729"/>
              <a:ext cx="152" cy="239"/>
            </a:xfrm>
            <a:custGeom>
              <a:avLst/>
              <a:gdLst/>
              <a:ahLst/>
              <a:cxnLst>
                <a:cxn ang="0">
                  <a:pos x="103" y="0"/>
                </a:cxn>
                <a:cxn ang="0">
                  <a:pos x="0" y="166"/>
                </a:cxn>
              </a:cxnLst>
              <a:pathLst>
                <a:path w="225" h="345">
                  <a:moveTo>
                    <a:pt x="225" y="0"/>
                  </a:moveTo>
                  <a:lnTo>
                    <a:pt x="0" y="345"/>
                  </a:lnTo>
                </a:path>
              </a:pathLst>
            </a:custGeom>
            <a:solidFill>
              <a:srgbClr val="AFFBFB"/>
            </a:solidFill>
            <a:ln w="9525" cap="flat" cmpd="sng">
              <a:solidFill>
                <a:srgbClr val="000000"/>
              </a:solidFill>
              <a:prstDash val="solid"/>
              <a:round/>
              <a:headEnd type="none" w="med" len="med"/>
              <a:tailEnd type="none" w="med" len="med"/>
            </a:ln>
          </p:spPr>
          <p:txBody>
            <a:bodyPr/>
            <a:p>
              <a:endParaRPr lang="zh-CN" altLang="en-US"/>
            </a:p>
          </p:txBody>
        </p:sp>
        <p:sp>
          <p:nvSpPr>
            <p:cNvPr id="165944" name="Line 15"/>
            <p:cNvSpPr/>
            <p:nvPr/>
          </p:nvSpPr>
          <p:spPr>
            <a:xfrm>
              <a:off x="4797" y="1731"/>
              <a:ext cx="0" cy="648"/>
            </a:xfrm>
            <a:prstGeom prst="line">
              <a:avLst/>
            </a:prstGeom>
            <a:ln w="9525" cap="flat" cmpd="sng">
              <a:solidFill>
                <a:srgbClr val="000000"/>
              </a:solidFill>
              <a:prstDash val="solid"/>
              <a:round/>
              <a:headEnd type="none" w="med" len="med"/>
              <a:tailEnd type="none" w="med" len="med"/>
            </a:ln>
          </p:spPr>
        </p:sp>
        <p:sp>
          <p:nvSpPr>
            <p:cNvPr id="165945" name="Text Box 14"/>
            <p:cNvSpPr txBox="1"/>
            <p:nvPr/>
          </p:nvSpPr>
          <p:spPr>
            <a:xfrm>
              <a:off x="2665" y="1958"/>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I</a:t>
              </a:r>
              <a:endParaRPr lang="en-US" altLang="zh-CN" dirty="0">
                <a:latin typeface="Times New Roman" panose="02020603050405020304" pitchFamily="18" charset="0"/>
              </a:endParaRPr>
            </a:p>
          </p:txBody>
        </p:sp>
        <p:sp>
          <p:nvSpPr>
            <p:cNvPr id="165946" name="Text Box 13"/>
            <p:cNvSpPr txBox="1"/>
            <p:nvPr/>
          </p:nvSpPr>
          <p:spPr>
            <a:xfrm>
              <a:off x="3180" y="1104"/>
              <a:ext cx="170"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65947" name="Text Box 12"/>
            <p:cNvSpPr txBox="1"/>
            <p:nvPr/>
          </p:nvSpPr>
          <p:spPr>
            <a:xfrm>
              <a:off x="2908" y="1526"/>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65948" name="Text Box 11"/>
            <p:cNvSpPr txBox="1"/>
            <p:nvPr/>
          </p:nvSpPr>
          <p:spPr>
            <a:xfrm>
              <a:off x="2908" y="2400"/>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165949" name="Text Box 10"/>
            <p:cNvSpPr txBox="1"/>
            <p:nvPr/>
          </p:nvSpPr>
          <p:spPr>
            <a:xfrm>
              <a:off x="3150" y="2822"/>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J</a:t>
              </a:r>
              <a:endParaRPr lang="en-US" altLang="zh-CN" dirty="0">
                <a:latin typeface="Times New Roman" panose="02020603050405020304" pitchFamily="18" charset="0"/>
              </a:endParaRPr>
            </a:p>
          </p:txBody>
        </p:sp>
        <p:sp>
          <p:nvSpPr>
            <p:cNvPr id="165950" name="Text Box 9"/>
            <p:cNvSpPr txBox="1"/>
            <p:nvPr/>
          </p:nvSpPr>
          <p:spPr>
            <a:xfrm>
              <a:off x="5434" y="1752"/>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H</a:t>
              </a:r>
              <a:endParaRPr lang="en-US" altLang="zh-CN" dirty="0">
                <a:latin typeface="Times New Roman" panose="02020603050405020304" pitchFamily="18" charset="0"/>
              </a:endParaRPr>
            </a:p>
          </p:txBody>
        </p:sp>
        <p:sp>
          <p:nvSpPr>
            <p:cNvPr id="165951" name="Text Box 8"/>
            <p:cNvSpPr txBox="1"/>
            <p:nvPr/>
          </p:nvSpPr>
          <p:spPr>
            <a:xfrm>
              <a:off x="3999" y="1536"/>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65952" name="Text Box 7"/>
            <p:cNvSpPr txBox="1"/>
            <p:nvPr/>
          </p:nvSpPr>
          <p:spPr>
            <a:xfrm>
              <a:off x="3817" y="1978"/>
              <a:ext cx="169" cy="2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65953" name="Text Box 6"/>
            <p:cNvSpPr txBox="1"/>
            <p:nvPr/>
          </p:nvSpPr>
          <p:spPr>
            <a:xfrm>
              <a:off x="4696" y="1536"/>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F</a:t>
              </a:r>
              <a:endParaRPr lang="en-US" altLang="zh-CN" dirty="0">
                <a:latin typeface="Times New Roman" panose="02020603050405020304" pitchFamily="18" charset="0"/>
              </a:endParaRPr>
            </a:p>
          </p:txBody>
        </p:sp>
        <p:sp>
          <p:nvSpPr>
            <p:cNvPr id="165954" name="Text Box 5"/>
            <p:cNvSpPr txBox="1"/>
            <p:nvPr/>
          </p:nvSpPr>
          <p:spPr>
            <a:xfrm>
              <a:off x="4524" y="1958"/>
              <a:ext cx="170"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G</a:t>
              </a:r>
              <a:endParaRPr lang="en-US" altLang="zh-CN" dirty="0">
                <a:latin typeface="Times New Roman" panose="02020603050405020304" pitchFamily="18" charset="0"/>
              </a:endParaRPr>
            </a:p>
          </p:txBody>
        </p:sp>
        <p:sp>
          <p:nvSpPr>
            <p:cNvPr id="165955" name="Text Box 4"/>
            <p:cNvSpPr txBox="1"/>
            <p:nvPr/>
          </p:nvSpPr>
          <p:spPr>
            <a:xfrm>
              <a:off x="4706" y="2390"/>
              <a:ext cx="169" cy="226"/>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K</a:t>
              </a:r>
              <a:endParaRPr lang="en-US" altLang="zh-CN" dirty="0">
                <a:latin typeface="Times New Roman" panose="02020603050405020304" pitchFamily="18" charset="0"/>
              </a:endParaRPr>
            </a:p>
          </p:txBody>
        </p:sp>
      </p:grpSp>
      <p:sp>
        <p:nvSpPr>
          <p:cNvPr id="270338" name="AutoShape 2"/>
          <p:cNvSpPr/>
          <p:nvPr/>
        </p:nvSpPr>
        <p:spPr>
          <a:xfrm>
            <a:off x="3276600" y="2819400"/>
            <a:ext cx="457200" cy="152400"/>
          </a:xfrm>
          <a:prstGeom prst="rightArrow">
            <a:avLst>
              <a:gd name="adj1" fmla="val 50000"/>
              <a:gd name="adj2" fmla="val 75000"/>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8"/>
                                        </p:tgtEl>
                                        <p:attrNameLst>
                                          <p:attrName>style.visibility</p:attrName>
                                        </p:attrNameLst>
                                      </p:cBhvr>
                                      <p:to>
                                        <p:strVal val="visible"/>
                                      </p:to>
                                    </p:set>
                                    <p:anim calcmode="lin" valueType="num">
                                      <p:cBhvr additive="base">
                                        <p:cTn id="7" dur="500" fill="hold"/>
                                        <p:tgtEl>
                                          <p:spTgt spid="270338"/>
                                        </p:tgtEl>
                                        <p:attrNameLst>
                                          <p:attrName>ppt_x</p:attrName>
                                        </p:attrNameLst>
                                      </p:cBhvr>
                                      <p:tavLst>
                                        <p:tav tm="0">
                                          <p:val>
                                            <p:strVal val="0-#ppt_w/2"/>
                                          </p:val>
                                        </p:tav>
                                        <p:tav tm="100000">
                                          <p:val>
                                            <p:strVal val="#ppt_x"/>
                                          </p:val>
                                        </p:tav>
                                      </p:tavLst>
                                    </p:anim>
                                    <p:anim calcmode="lin" valueType="num">
                                      <p:cBhvr additive="base">
                                        <p:cTn id="8" dur="500" fill="hold"/>
                                        <p:tgtEl>
                                          <p:spTgt spid="270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Oval 2"/>
          <p:cNvSpPr/>
          <p:nvPr/>
        </p:nvSpPr>
        <p:spPr>
          <a:xfrm>
            <a:off x="962025" y="28400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D</a:t>
            </a:r>
            <a:endParaRPr lang="en-US" altLang="zh-CN" b="1" dirty="0">
              <a:solidFill>
                <a:srgbClr val="000000"/>
              </a:solidFill>
              <a:latin typeface="Times New Roman" panose="02020603050405020304" pitchFamily="18" charset="0"/>
            </a:endParaRPr>
          </a:p>
        </p:txBody>
      </p:sp>
      <p:sp>
        <p:nvSpPr>
          <p:cNvPr id="167938" name="Line 3"/>
          <p:cNvSpPr/>
          <p:nvPr/>
        </p:nvSpPr>
        <p:spPr>
          <a:xfrm flipH="1">
            <a:off x="2867025" y="3906838"/>
            <a:ext cx="228600" cy="381000"/>
          </a:xfrm>
          <a:prstGeom prst="line">
            <a:avLst/>
          </a:prstGeom>
          <a:ln w="38100" cap="flat" cmpd="sng">
            <a:solidFill>
              <a:srgbClr val="FFFF66"/>
            </a:solidFill>
            <a:prstDash val="solid"/>
            <a:round/>
            <a:headEnd type="none" w="med" len="med"/>
            <a:tailEnd type="none" w="med" len="med"/>
          </a:ln>
        </p:spPr>
      </p:sp>
      <p:sp>
        <p:nvSpPr>
          <p:cNvPr id="167939" name="Line 4"/>
          <p:cNvSpPr/>
          <p:nvPr/>
        </p:nvSpPr>
        <p:spPr>
          <a:xfrm flipH="1">
            <a:off x="1133475" y="2401888"/>
            <a:ext cx="304800" cy="457200"/>
          </a:xfrm>
          <a:prstGeom prst="line">
            <a:avLst/>
          </a:prstGeom>
          <a:ln w="38100" cap="flat" cmpd="sng">
            <a:solidFill>
              <a:srgbClr val="FFFF66"/>
            </a:solidFill>
            <a:prstDash val="solid"/>
            <a:round/>
            <a:headEnd type="none" w="med" len="med"/>
            <a:tailEnd type="none" w="med" len="med"/>
          </a:ln>
        </p:spPr>
      </p:sp>
      <p:sp>
        <p:nvSpPr>
          <p:cNvPr id="167940" name="Oval 5"/>
          <p:cNvSpPr/>
          <p:nvPr/>
        </p:nvSpPr>
        <p:spPr>
          <a:xfrm>
            <a:off x="1657350" y="2813050"/>
            <a:ext cx="352425" cy="369888"/>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E</a:t>
            </a:r>
            <a:endParaRPr lang="en-US" altLang="zh-CN" b="1" dirty="0">
              <a:solidFill>
                <a:srgbClr val="000000"/>
              </a:solidFill>
              <a:latin typeface="Times New Roman" panose="02020603050405020304" pitchFamily="18" charset="0"/>
            </a:endParaRPr>
          </a:p>
        </p:txBody>
      </p:sp>
      <p:sp>
        <p:nvSpPr>
          <p:cNvPr id="167941" name="Oval 6"/>
          <p:cNvSpPr/>
          <p:nvPr/>
        </p:nvSpPr>
        <p:spPr>
          <a:xfrm>
            <a:off x="2600325" y="282098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F</a:t>
            </a:r>
            <a:endParaRPr lang="en-US" altLang="zh-CN" b="1" dirty="0">
              <a:solidFill>
                <a:srgbClr val="000000"/>
              </a:solidFill>
              <a:latin typeface="Times New Roman" panose="02020603050405020304" pitchFamily="18" charset="0"/>
            </a:endParaRPr>
          </a:p>
        </p:txBody>
      </p:sp>
      <p:sp>
        <p:nvSpPr>
          <p:cNvPr id="167942" name="Line 7"/>
          <p:cNvSpPr/>
          <p:nvPr/>
        </p:nvSpPr>
        <p:spPr>
          <a:xfrm>
            <a:off x="2409825" y="2382838"/>
            <a:ext cx="304800" cy="457200"/>
          </a:xfrm>
          <a:prstGeom prst="line">
            <a:avLst/>
          </a:prstGeom>
          <a:ln w="38100" cap="flat" cmpd="sng">
            <a:solidFill>
              <a:srgbClr val="FFFF66"/>
            </a:solidFill>
            <a:prstDash val="solid"/>
            <a:round/>
            <a:headEnd type="none" w="med" len="med"/>
            <a:tailEnd type="none" w="med" len="med"/>
          </a:ln>
        </p:spPr>
      </p:sp>
      <p:sp>
        <p:nvSpPr>
          <p:cNvPr id="167943" name="Oval 8"/>
          <p:cNvSpPr/>
          <p:nvPr/>
        </p:nvSpPr>
        <p:spPr>
          <a:xfrm>
            <a:off x="609600" y="35258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G</a:t>
            </a:r>
            <a:endParaRPr lang="en-US" altLang="zh-CN" b="1" dirty="0">
              <a:solidFill>
                <a:srgbClr val="000000"/>
              </a:solidFill>
              <a:latin typeface="Times New Roman" panose="02020603050405020304" pitchFamily="18" charset="0"/>
            </a:endParaRPr>
          </a:p>
        </p:txBody>
      </p:sp>
      <p:sp>
        <p:nvSpPr>
          <p:cNvPr id="167944" name="Oval 9"/>
          <p:cNvSpPr/>
          <p:nvPr/>
        </p:nvSpPr>
        <p:spPr>
          <a:xfrm>
            <a:off x="1266825" y="35258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H</a:t>
            </a:r>
            <a:endParaRPr lang="en-US" altLang="zh-CN" b="1" dirty="0">
              <a:solidFill>
                <a:srgbClr val="000000"/>
              </a:solidFill>
              <a:latin typeface="Times New Roman" panose="02020603050405020304" pitchFamily="18" charset="0"/>
            </a:endParaRPr>
          </a:p>
        </p:txBody>
      </p:sp>
      <p:sp>
        <p:nvSpPr>
          <p:cNvPr id="167945" name="Oval 10"/>
          <p:cNvSpPr/>
          <p:nvPr/>
        </p:nvSpPr>
        <p:spPr>
          <a:xfrm>
            <a:off x="2981325" y="35258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I</a:t>
            </a:r>
            <a:endParaRPr lang="en-US" altLang="zh-CN" b="1" dirty="0">
              <a:solidFill>
                <a:srgbClr val="000000"/>
              </a:solidFill>
              <a:latin typeface="Times New Roman" panose="02020603050405020304" pitchFamily="18" charset="0"/>
            </a:endParaRPr>
          </a:p>
        </p:txBody>
      </p:sp>
      <p:sp>
        <p:nvSpPr>
          <p:cNvPr id="167946" name="Line 11"/>
          <p:cNvSpPr/>
          <p:nvPr/>
        </p:nvSpPr>
        <p:spPr>
          <a:xfrm flipH="1">
            <a:off x="809625" y="3144838"/>
            <a:ext cx="252413" cy="381000"/>
          </a:xfrm>
          <a:prstGeom prst="line">
            <a:avLst/>
          </a:prstGeom>
          <a:ln w="38100" cap="flat" cmpd="sng">
            <a:solidFill>
              <a:srgbClr val="FFFF66"/>
            </a:solidFill>
            <a:prstDash val="solid"/>
            <a:round/>
            <a:headEnd type="none" w="med" len="med"/>
            <a:tailEnd type="none" w="med" len="med"/>
          </a:ln>
        </p:spPr>
      </p:sp>
      <p:sp>
        <p:nvSpPr>
          <p:cNvPr id="167947" name="Line 12"/>
          <p:cNvSpPr/>
          <p:nvPr/>
        </p:nvSpPr>
        <p:spPr>
          <a:xfrm>
            <a:off x="1571625" y="2459038"/>
            <a:ext cx="228600" cy="381000"/>
          </a:xfrm>
          <a:prstGeom prst="line">
            <a:avLst/>
          </a:prstGeom>
          <a:ln w="38100" cap="flat" cmpd="sng">
            <a:solidFill>
              <a:srgbClr val="FFFF66"/>
            </a:solidFill>
            <a:prstDash val="solid"/>
            <a:round/>
            <a:headEnd type="none" w="med" len="med"/>
            <a:tailEnd type="none" w="med" len="med"/>
          </a:ln>
        </p:spPr>
      </p:sp>
      <p:sp>
        <p:nvSpPr>
          <p:cNvPr id="167948" name="Oval 13"/>
          <p:cNvSpPr/>
          <p:nvPr/>
        </p:nvSpPr>
        <p:spPr>
          <a:xfrm>
            <a:off x="1038225" y="42116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J</a:t>
            </a:r>
            <a:endParaRPr lang="en-US" altLang="zh-CN" b="1" dirty="0">
              <a:solidFill>
                <a:srgbClr val="000000"/>
              </a:solidFill>
              <a:latin typeface="Times New Roman" panose="02020603050405020304" pitchFamily="18" charset="0"/>
            </a:endParaRPr>
          </a:p>
        </p:txBody>
      </p:sp>
      <p:sp>
        <p:nvSpPr>
          <p:cNvPr id="167949" name="Line 14"/>
          <p:cNvSpPr/>
          <p:nvPr/>
        </p:nvSpPr>
        <p:spPr>
          <a:xfrm>
            <a:off x="1190625" y="3144838"/>
            <a:ext cx="228600" cy="381000"/>
          </a:xfrm>
          <a:prstGeom prst="line">
            <a:avLst/>
          </a:prstGeom>
          <a:ln w="38100" cap="flat" cmpd="sng">
            <a:solidFill>
              <a:srgbClr val="FFFF66"/>
            </a:solidFill>
            <a:prstDash val="solid"/>
            <a:round/>
            <a:headEnd type="none" w="med" len="med"/>
            <a:tailEnd type="none" w="med" len="med"/>
          </a:ln>
        </p:spPr>
      </p:sp>
      <p:sp>
        <p:nvSpPr>
          <p:cNvPr id="167950" name="Oval 15"/>
          <p:cNvSpPr/>
          <p:nvPr/>
        </p:nvSpPr>
        <p:spPr>
          <a:xfrm>
            <a:off x="2638425" y="42116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L</a:t>
            </a:r>
            <a:endParaRPr lang="en-US" altLang="zh-CN" b="1" dirty="0">
              <a:solidFill>
                <a:srgbClr val="000000"/>
              </a:solidFill>
              <a:latin typeface="Times New Roman" panose="02020603050405020304" pitchFamily="18" charset="0"/>
            </a:endParaRPr>
          </a:p>
        </p:txBody>
      </p:sp>
      <p:grpSp>
        <p:nvGrpSpPr>
          <p:cNvPr id="167951" name="Group 16"/>
          <p:cNvGrpSpPr/>
          <p:nvPr/>
        </p:nvGrpSpPr>
        <p:grpSpPr>
          <a:xfrm>
            <a:off x="1295400" y="1316038"/>
            <a:ext cx="1190625" cy="1131887"/>
            <a:chOff x="3234" y="816"/>
            <a:chExt cx="750" cy="713"/>
          </a:xfrm>
        </p:grpSpPr>
        <p:sp>
          <p:nvSpPr>
            <p:cNvPr id="167952" name="Oval 17"/>
            <p:cNvSpPr/>
            <p:nvPr/>
          </p:nvSpPr>
          <p:spPr>
            <a:xfrm>
              <a:off x="3474" y="81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A</a:t>
              </a:r>
              <a:endParaRPr lang="en-US" altLang="zh-CN" b="1" dirty="0">
                <a:solidFill>
                  <a:srgbClr val="000000"/>
                </a:solidFill>
                <a:latin typeface="Times New Roman" panose="02020603050405020304" pitchFamily="18" charset="0"/>
              </a:endParaRPr>
            </a:p>
          </p:txBody>
        </p:sp>
        <p:sp>
          <p:nvSpPr>
            <p:cNvPr id="167953" name="Oval 18"/>
            <p:cNvSpPr/>
            <p:nvPr/>
          </p:nvSpPr>
          <p:spPr>
            <a:xfrm>
              <a:off x="3234" y="129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B</a:t>
              </a:r>
              <a:endParaRPr lang="en-US" altLang="zh-CN" b="1" dirty="0">
                <a:solidFill>
                  <a:srgbClr val="000000"/>
                </a:solidFill>
                <a:latin typeface="Times New Roman" panose="02020603050405020304" pitchFamily="18" charset="0"/>
              </a:endParaRPr>
            </a:p>
          </p:txBody>
        </p:sp>
        <p:sp>
          <p:nvSpPr>
            <p:cNvPr id="167954" name="Oval 19"/>
            <p:cNvSpPr/>
            <p:nvPr/>
          </p:nvSpPr>
          <p:spPr>
            <a:xfrm>
              <a:off x="3762" y="129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C</a:t>
              </a:r>
              <a:endParaRPr lang="en-US" altLang="zh-CN" b="1" dirty="0">
                <a:solidFill>
                  <a:srgbClr val="000000"/>
                </a:solidFill>
                <a:latin typeface="Times New Roman" panose="02020603050405020304" pitchFamily="18" charset="0"/>
              </a:endParaRPr>
            </a:p>
          </p:txBody>
        </p:sp>
        <p:sp>
          <p:nvSpPr>
            <p:cNvPr id="167955" name="Line 20"/>
            <p:cNvSpPr/>
            <p:nvPr/>
          </p:nvSpPr>
          <p:spPr>
            <a:xfrm flipH="1">
              <a:off x="3378" y="1056"/>
              <a:ext cx="160" cy="240"/>
            </a:xfrm>
            <a:prstGeom prst="line">
              <a:avLst/>
            </a:prstGeom>
            <a:ln w="38100" cap="flat" cmpd="sng">
              <a:solidFill>
                <a:srgbClr val="FFFF66"/>
              </a:solidFill>
              <a:prstDash val="solid"/>
              <a:round/>
              <a:headEnd type="none" w="med" len="med"/>
              <a:tailEnd type="none" w="med" len="med"/>
            </a:ln>
          </p:spPr>
        </p:sp>
        <p:sp>
          <p:nvSpPr>
            <p:cNvPr id="167956" name="Line 21"/>
            <p:cNvSpPr/>
            <p:nvPr/>
          </p:nvSpPr>
          <p:spPr>
            <a:xfrm>
              <a:off x="3648" y="1056"/>
              <a:ext cx="192" cy="240"/>
            </a:xfrm>
            <a:prstGeom prst="line">
              <a:avLst/>
            </a:prstGeom>
            <a:ln w="38100" cap="flat" cmpd="sng">
              <a:solidFill>
                <a:srgbClr val="FFFF66"/>
              </a:solidFill>
              <a:prstDash val="solid"/>
              <a:round/>
              <a:headEnd type="none" w="med" len="med"/>
              <a:tailEnd type="none" w="med" len="med"/>
            </a:ln>
          </p:spPr>
        </p:sp>
      </p:grpSp>
      <p:sp>
        <p:nvSpPr>
          <p:cNvPr id="167957" name="Line 22"/>
          <p:cNvSpPr/>
          <p:nvPr/>
        </p:nvSpPr>
        <p:spPr>
          <a:xfrm>
            <a:off x="2847975" y="3144838"/>
            <a:ext cx="266700" cy="381000"/>
          </a:xfrm>
          <a:prstGeom prst="line">
            <a:avLst/>
          </a:prstGeom>
          <a:ln w="38100" cap="flat" cmpd="sng">
            <a:solidFill>
              <a:srgbClr val="FFFF66"/>
            </a:solidFill>
            <a:prstDash val="solid"/>
            <a:round/>
            <a:headEnd type="none" w="med" len="med"/>
            <a:tailEnd type="none" w="med" len="med"/>
          </a:ln>
        </p:spPr>
      </p:sp>
      <p:sp>
        <p:nvSpPr>
          <p:cNvPr id="167958" name="Oval 23"/>
          <p:cNvSpPr/>
          <p:nvPr/>
        </p:nvSpPr>
        <p:spPr>
          <a:xfrm>
            <a:off x="1638300" y="4211638"/>
            <a:ext cx="352425" cy="369887"/>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K</a:t>
            </a:r>
            <a:endParaRPr lang="en-US" altLang="zh-CN" b="1" dirty="0">
              <a:solidFill>
                <a:srgbClr val="000000"/>
              </a:solidFill>
              <a:latin typeface="Times New Roman" panose="02020603050405020304" pitchFamily="18" charset="0"/>
            </a:endParaRPr>
          </a:p>
        </p:txBody>
      </p:sp>
      <p:sp>
        <p:nvSpPr>
          <p:cNvPr id="167959" name="Line 24"/>
          <p:cNvSpPr/>
          <p:nvPr/>
        </p:nvSpPr>
        <p:spPr>
          <a:xfrm flipH="1">
            <a:off x="1190625" y="3868738"/>
            <a:ext cx="252413" cy="381000"/>
          </a:xfrm>
          <a:prstGeom prst="line">
            <a:avLst/>
          </a:prstGeom>
          <a:ln w="38100" cap="flat" cmpd="sng">
            <a:solidFill>
              <a:srgbClr val="FFFF66"/>
            </a:solidFill>
            <a:prstDash val="solid"/>
            <a:round/>
            <a:headEnd type="none" w="med" len="med"/>
            <a:tailEnd type="none" w="med" len="med"/>
          </a:ln>
        </p:spPr>
      </p:sp>
      <p:sp>
        <p:nvSpPr>
          <p:cNvPr id="167960" name="Line 25"/>
          <p:cNvSpPr/>
          <p:nvPr/>
        </p:nvSpPr>
        <p:spPr>
          <a:xfrm>
            <a:off x="1571625" y="3868738"/>
            <a:ext cx="228600" cy="381000"/>
          </a:xfrm>
          <a:prstGeom prst="line">
            <a:avLst/>
          </a:prstGeom>
          <a:ln w="38100" cap="flat" cmpd="sng">
            <a:solidFill>
              <a:srgbClr val="FFFF66"/>
            </a:solidFill>
            <a:prstDash val="solid"/>
            <a:round/>
            <a:headEnd type="none" w="med" len="med"/>
            <a:tailEnd type="none" w="med" len="med"/>
          </a:ln>
        </p:spPr>
      </p:sp>
      <p:sp>
        <p:nvSpPr>
          <p:cNvPr id="167961" name="AutoShape 26"/>
          <p:cNvSpPr/>
          <p:nvPr/>
        </p:nvSpPr>
        <p:spPr>
          <a:xfrm>
            <a:off x="3657600" y="2676525"/>
            <a:ext cx="533400" cy="304800"/>
          </a:xfrm>
          <a:prstGeom prst="rightArrow">
            <a:avLst>
              <a:gd name="adj1" fmla="val 50000"/>
              <a:gd name="adj2" fmla="val 43750"/>
            </a:avLst>
          </a:prstGeom>
          <a:solidFill>
            <a:srgbClr val="99FF33"/>
          </a:solidFill>
          <a:ln w="12700" cap="sq" cmpd="sng">
            <a:solidFill>
              <a:schemeClr val="tx1"/>
            </a:solidFill>
            <a:prstDash val="solid"/>
            <a:miter/>
            <a:headEnd type="none" w="sm" len="sm"/>
            <a:tailEnd type="none" w="sm" len="sm"/>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23945" name="Oval 41"/>
          <p:cNvSpPr/>
          <p:nvPr/>
        </p:nvSpPr>
        <p:spPr>
          <a:xfrm>
            <a:off x="7496175" y="2143125"/>
            <a:ext cx="352425" cy="369888"/>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F</a:t>
            </a:r>
            <a:endParaRPr lang="en-US" altLang="zh-CN" b="1" dirty="0">
              <a:solidFill>
                <a:srgbClr val="000000"/>
              </a:solidFill>
              <a:latin typeface="Times New Roman" panose="02020603050405020304" pitchFamily="18" charset="0"/>
            </a:endParaRPr>
          </a:p>
        </p:txBody>
      </p:sp>
      <p:grpSp>
        <p:nvGrpSpPr>
          <p:cNvPr id="3" name="Group 50"/>
          <p:cNvGrpSpPr/>
          <p:nvPr/>
        </p:nvGrpSpPr>
        <p:grpSpPr>
          <a:xfrm>
            <a:off x="8334375" y="2154238"/>
            <a:ext cx="381000" cy="1196975"/>
            <a:chOff x="5250" y="1357"/>
            <a:chExt cx="240" cy="754"/>
          </a:xfrm>
        </p:grpSpPr>
        <p:sp>
          <p:nvSpPr>
            <p:cNvPr id="167964" name="Line 42"/>
            <p:cNvSpPr/>
            <p:nvPr/>
          </p:nvSpPr>
          <p:spPr>
            <a:xfrm>
              <a:off x="5370" y="1597"/>
              <a:ext cx="6" cy="281"/>
            </a:xfrm>
            <a:prstGeom prst="line">
              <a:avLst/>
            </a:prstGeom>
            <a:ln w="38100" cap="flat" cmpd="sng">
              <a:solidFill>
                <a:srgbClr val="FFFF66"/>
              </a:solidFill>
              <a:prstDash val="solid"/>
              <a:round/>
              <a:headEnd type="none" w="med" len="med"/>
              <a:tailEnd type="none" w="med" len="med"/>
            </a:ln>
          </p:spPr>
        </p:sp>
        <p:sp>
          <p:nvSpPr>
            <p:cNvPr id="167965" name="Oval 43"/>
            <p:cNvSpPr/>
            <p:nvPr/>
          </p:nvSpPr>
          <p:spPr>
            <a:xfrm>
              <a:off x="5250" y="1357"/>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I</a:t>
              </a:r>
              <a:endParaRPr lang="en-US" altLang="zh-CN" b="1" dirty="0">
                <a:solidFill>
                  <a:srgbClr val="000000"/>
                </a:solidFill>
                <a:latin typeface="Times New Roman" panose="02020603050405020304" pitchFamily="18" charset="0"/>
              </a:endParaRPr>
            </a:p>
          </p:txBody>
        </p:sp>
        <p:sp>
          <p:nvSpPr>
            <p:cNvPr id="167966" name="Oval 44"/>
            <p:cNvSpPr/>
            <p:nvPr/>
          </p:nvSpPr>
          <p:spPr>
            <a:xfrm>
              <a:off x="5268" y="1878"/>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L</a:t>
              </a:r>
              <a:endParaRPr lang="en-US" altLang="zh-CN" b="1" dirty="0">
                <a:solidFill>
                  <a:srgbClr val="000000"/>
                </a:solidFill>
                <a:latin typeface="Times New Roman" panose="02020603050405020304" pitchFamily="18" charset="0"/>
              </a:endParaRPr>
            </a:p>
          </p:txBody>
        </p:sp>
      </p:grpSp>
      <p:sp>
        <p:nvSpPr>
          <p:cNvPr id="123949" name="Oval 45"/>
          <p:cNvSpPr/>
          <p:nvPr/>
        </p:nvSpPr>
        <p:spPr>
          <a:xfrm>
            <a:off x="6781800" y="2143125"/>
            <a:ext cx="352425" cy="369888"/>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C</a:t>
            </a:r>
            <a:endParaRPr lang="en-US" altLang="zh-CN" b="1" dirty="0">
              <a:solidFill>
                <a:srgbClr val="000000"/>
              </a:solidFill>
              <a:latin typeface="Times New Roman" panose="02020603050405020304" pitchFamily="18" charset="0"/>
            </a:endParaRPr>
          </a:p>
        </p:txBody>
      </p:sp>
      <p:grpSp>
        <p:nvGrpSpPr>
          <p:cNvPr id="4" name="Group 49"/>
          <p:cNvGrpSpPr/>
          <p:nvPr/>
        </p:nvGrpSpPr>
        <p:grpSpPr>
          <a:xfrm>
            <a:off x="4562475" y="1468438"/>
            <a:ext cx="1609725" cy="2720975"/>
            <a:chOff x="2874" y="925"/>
            <a:chExt cx="1014" cy="1714"/>
          </a:xfrm>
        </p:grpSpPr>
        <p:grpSp>
          <p:nvGrpSpPr>
            <p:cNvPr id="167969" name="Group 27"/>
            <p:cNvGrpSpPr/>
            <p:nvPr/>
          </p:nvGrpSpPr>
          <p:grpSpPr>
            <a:xfrm>
              <a:off x="3138" y="925"/>
              <a:ext cx="750" cy="713"/>
              <a:chOff x="3234" y="816"/>
              <a:chExt cx="750" cy="713"/>
            </a:xfrm>
          </p:grpSpPr>
          <p:sp>
            <p:nvSpPr>
              <p:cNvPr id="167970" name="Oval 28"/>
              <p:cNvSpPr/>
              <p:nvPr/>
            </p:nvSpPr>
            <p:spPr>
              <a:xfrm>
                <a:off x="3474" y="81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A</a:t>
                </a:r>
                <a:endParaRPr lang="en-US" altLang="zh-CN" b="1" dirty="0">
                  <a:solidFill>
                    <a:srgbClr val="000000"/>
                  </a:solidFill>
                  <a:latin typeface="Times New Roman" panose="02020603050405020304" pitchFamily="18" charset="0"/>
                </a:endParaRPr>
              </a:p>
            </p:txBody>
          </p:sp>
          <p:sp>
            <p:nvSpPr>
              <p:cNvPr id="167971" name="Oval 29"/>
              <p:cNvSpPr/>
              <p:nvPr/>
            </p:nvSpPr>
            <p:spPr>
              <a:xfrm>
                <a:off x="3234" y="129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B</a:t>
                </a:r>
                <a:endParaRPr lang="en-US" altLang="zh-CN" b="1" dirty="0">
                  <a:solidFill>
                    <a:srgbClr val="000000"/>
                  </a:solidFill>
                  <a:latin typeface="Times New Roman" panose="02020603050405020304" pitchFamily="18" charset="0"/>
                </a:endParaRPr>
              </a:p>
            </p:txBody>
          </p:sp>
          <p:sp>
            <p:nvSpPr>
              <p:cNvPr id="167972" name="Oval 30"/>
              <p:cNvSpPr/>
              <p:nvPr/>
            </p:nvSpPr>
            <p:spPr>
              <a:xfrm>
                <a:off x="3762" y="129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E</a:t>
                </a:r>
                <a:endParaRPr lang="en-US" altLang="zh-CN" b="1" dirty="0">
                  <a:solidFill>
                    <a:srgbClr val="000000"/>
                  </a:solidFill>
                  <a:latin typeface="Times New Roman" panose="02020603050405020304" pitchFamily="18" charset="0"/>
                </a:endParaRPr>
              </a:p>
            </p:txBody>
          </p:sp>
          <p:sp>
            <p:nvSpPr>
              <p:cNvPr id="167973" name="Line 31"/>
              <p:cNvSpPr/>
              <p:nvPr/>
            </p:nvSpPr>
            <p:spPr>
              <a:xfrm flipH="1">
                <a:off x="3378" y="1056"/>
                <a:ext cx="160" cy="240"/>
              </a:xfrm>
              <a:prstGeom prst="line">
                <a:avLst/>
              </a:prstGeom>
              <a:ln w="38100" cap="flat" cmpd="sng">
                <a:solidFill>
                  <a:srgbClr val="FFFF66"/>
                </a:solidFill>
                <a:prstDash val="solid"/>
                <a:round/>
                <a:headEnd type="none" w="med" len="med"/>
                <a:tailEnd type="none" w="med" len="med"/>
              </a:ln>
            </p:spPr>
          </p:sp>
          <p:sp>
            <p:nvSpPr>
              <p:cNvPr id="167974" name="Line 32"/>
              <p:cNvSpPr/>
              <p:nvPr/>
            </p:nvSpPr>
            <p:spPr>
              <a:xfrm>
                <a:off x="3648" y="1056"/>
                <a:ext cx="192" cy="240"/>
              </a:xfrm>
              <a:prstGeom prst="line">
                <a:avLst/>
              </a:prstGeom>
              <a:ln w="38100" cap="flat" cmpd="sng">
                <a:solidFill>
                  <a:srgbClr val="FFFF66"/>
                </a:solidFill>
                <a:prstDash val="solid"/>
                <a:round/>
                <a:headEnd type="none" w="med" len="med"/>
                <a:tailEnd type="none" w="med" len="med"/>
              </a:ln>
            </p:spPr>
          </p:sp>
        </p:grpSp>
        <p:sp>
          <p:nvSpPr>
            <p:cNvPr id="167975" name="Oval 33"/>
            <p:cNvSpPr/>
            <p:nvPr/>
          </p:nvSpPr>
          <p:spPr>
            <a:xfrm>
              <a:off x="2874" y="240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G</a:t>
              </a:r>
              <a:endParaRPr lang="en-US" altLang="zh-CN" b="1" dirty="0">
                <a:solidFill>
                  <a:srgbClr val="000000"/>
                </a:solidFill>
                <a:latin typeface="Times New Roman" panose="02020603050405020304" pitchFamily="18" charset="0"/>
              </a:endParaRPr>
            </a:p>
          </p:txBody>
        </p:sp>
        <p:sp>
          <p:nvSpPr>
            <p:cNvPr id="167976" name="Oval 34"/>
            <p:cNvSpPr/>
            <p:nvPr/>
          </p:nvSpPr>
          <p:spPr>
            <a:xfrm>
              <a:off x="3168" y="1878"/>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H</a:t>
              </a:r>
              <a:endParaRPr lang="en-US" altLang="zh-CN" b="1" dirty="0">
                <a:solidFill>
                  <a:srgbClr val="000000"/>
                </a:solidFill>
                <a:latin typeface="Times New Roman" panose="02020603050405020304" pitchFamily="18" charset="0"/>
              </a:endParaRPr>
            </a:p>
          </p:txBody>
        </p:sp>
        <p:sp>
          <p:nvSpPr>
            <p:cNvPr id="167977" name="Line 35"/>
            <p:cNvSpPr/>
            <p:nvPr/>
          </p:nvSpPr>
          <p:spPr>
            <a:xfrm flipH="1">
              <a:off x="3000" y="1638"/>
              <a:ext cx="207" cy="240"/>
            </a:xfrm>
            <a:prstGeom prst="line">
              <a:avLst/>
            </a:prstGeom>
            <a:ln w="38100" cap="flat" cmpd="sng">
              <a:solidFill>
                <a:srgbClr val="FFFF66"/>
              </a:solidFill>
              <a:prstDash val="solid"/>
              <a:round/>
              <a:headEnd type="none" w="med" len="med"/>
              <a:tailEnd type="none" w="med" len="med"/>
            </a:ln>
          </p:spPr>
        </p:sp>
        <p:sp>
          <p:nvSpPr>
            <p:cNvPr id="167978" name="Oval 36"/>
            <p:cNvSpPr/>
            <p:nvPr/>
          </p:nvSpPr>
          <p:spPr>
            <a:xfrm>
              <a:off x="3168" y="2406"/>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J</a:t>
              </a:r>
              <a:endParaRPr lang="en-US" altLang="zh-CN" b="1" dirty="0">
                <a:solidFill>
                  <a:srgbClr val="000000"/>
                </a:solidFill>
                <a:latin typeface="Times New Roman" panose="02020603050405020304" pitchFamily="18" charset="0"/>
              </a:endParaRPr>
            </a:p>
          </p:txBody>
        </p:sp>
        <p:sp>
          <p:nvSpPr>
            <p:cNvPr id="167979" name="Line 37"/>
            <p:cNvSpPr/>
            <p:nvPr/>
          </p:nvSpPr>
          <p:spPr>
            <a:xfrm>
              <a:off x="3312" y="1638"/>
              <a:ext cx="240" cy="240"/>
            </a:xfrm>
            <a:prstGeom prst="line">
              <a:avLst/>
            </a:prstGeom>
            <a:ln w="38100" cap="flat" cmpd="sng">
              <a:solidFill>
                <a:srgbClr val="FFFF66"/>
              </a:solidFill>
              <a:prstDash val="solid"/>
              <a:round/>
              <a:headEnd type="none" w="med" len="med"/>
              <a:tailEnd type="none" w="med" len="med"/>
            </a:ln>
          </p:spPr>
        </p:sp>
        <p:sp>
          <p:nvSpPr>
            <p:cNvPr id="167980" name="Oval 38"/>
            <p:cNvSpPr/>
            <p:nvPr/>
          </p:nvSpPr>
          <p:spPr>
            <a:xfrm>
              <a:off x="3474" y="1885"/>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K</a:t>
              </a:r>
              <a:endParaRPr lang="en-US" altLang="zh-CN" b="1" dirty="0">
                <a:solidFill>
                  <a:srgbClr val="000000"/>
                </a:solidFill>
                <a:latin typeface="Times New Roman" panose="02020603050405020304" pitchFamily="18" charset="0"/>
              </a:endParaRPr>
            </a:p>
          </p:txBody>
        </p:sp>
        <p:sp>
          <p:nvSpPr>
            <p:cNvPr id="167981" name="Oval 39"/>
            <p:cNvSpPr/>
            <p:nvPr/>
          </p:nvSpPr>
          <p:spPr>
            <a:xfrm>
              <a:off x="2880" y="1885"/>
              <a:ext cx="222" cy="233"/>
            </a:xfrm>
            <a:prstGeom prst="ellipse">
              <a:avLst/>
            </a:prstGeom>
            <a:solidFill>
              <a:srgbClr val="99FF33"/>
            </a:solidFill>
            <a:ln w="38100" cap="flat" cmpd="sng">
              <a:solidFill>
                <a:srgbClr val="FFFF66"/>
              </a:solidFill>
              <a:prstDash val="solid"/>
              <a:round/>
              <a:headEnd type="none" w="med" len="med"/>
              <a:tailEnd type="none" w="med" len="med"/>
            </a:ln>
          </p:spPr>
          <p:txBody>
            <a:bodyPr wrap="none" anchor="ctr" anchorCtr="0"/>
            <a:p>
              <a:pPr algn="ctr">
                <a:buFont typeface="Arial" panose="020B0604020202020204" pitchFamily="34" charset="0"/>
              </a:pPr>
              <a:r>
                <a:rPr lang="en-US" altLang="zh-CN" b="1" dirty="0">
                  <a:solidFill>
                    <a:srgbClr val="000000"/>
                  </a:solidFill>
                  <a:latin typeface="Times New Roman" panose="02020603050405020304" pitchFamily="18" charset="0"/>
                </a:rPr>
                <a:t>D</a:t>
              </a:r>
              <a:endParaRPr lang="en-US" altLang="zh-CN" b="1" dirty="0">
                <a:solidFill>
                  <a:srgbClr val="000000"/>
                </a:solidFill>
                <a:latin typeface="Times New Roman" panose="02020603050405020304" pitchFamily="18" charset="0"/>
              </a:endParaRPr>
            </a:p>
          </p:txBody>
        </p:sp>
        <p:sp>
          <p:nvSpPr>
            <p:cNvPr id="167982" name="Line 40"/>
            <p:cNvSpPr/>
            <p:nvPr/>
          </p:nvSpPr>
          <p:spPr>
            <a:xfrm flipH="1">
              <a:off x="2988" y="2118"/>
              <a:ext cx="0" cy="288"/>
            </a:xfrm>
            <a:prstGeom prst="line">
              <a:avLst/>
            </a:prstGeom>
            <a:ln w="38100" cap="flat" cmpd="sng">
              <a:solidFill>
                <a:srgbClr val="FFFF66"/>
              </a:solidFill>
              <a:prstDash val="solid"/>
              <a:round/>
              <a:headEnd type="none" w="med" len="med"/>
              <a:tailEnd type="none" w="med" len="med"/>
            </a:ln>
          </p:spPr>
        </p:sp>
        <p:sp>
          <p:nvSpPr>
            <p:cNvPr id="167983" name="Line 46"/>
            <p:cNvSpPr/>
            <p:nvPr/>
          </p:nvSpPr>
          <p:spPr>
            <a:xfrm>
              <a:off x="3264" y="1638"/>
              <a:ext cx="0" cy="240"/>
            </a:xfrm>
            <a:prstGeom prst="line">
              <a:avLst/>
            </a:prstGeom>
            <a:ln w="38100" cap="sq" cmpd="sng">
              <a:solidFill>
                <a:srgbClr val="FFFF00"/>
              </a:solidFill>
              <a:prstDash val="solid"/>
              <a:round/>
              <a:headEnd type="none" w="sm" len="sm"/>
              <a:tailEnd type="none" w="sm" len="sm"/>
            </a:ln>
          </p:spPr>
        </p:sp>
        <p:sp>
          <p:nvSpPr>
            <p:cNvPr id="167984" name="Line 47"/>
            <p:cNvSpPr/>
            <p:nvPr/>
          </p:nvSpPr>
          <p:spPr>
            <a:xfrm flipH="1">
              <a:off x="3288" y="2118"/>
              <a:ext cx="0" cy="288"/>
            </a:xfrm>
            <a:prstGeom prst="line">
              <a:avLst/>
            </a:prstGeom>
            <a:ln w="38100" cap="flat" cmpd="sng">
              <a:solidFill>
                <a:srgbClr val="FFFF66"/>
              </a:solidFill>
              <a:prstDash val="solid"/>
              <a:round/>
              <a:headEnd type="none" w="med" len="med"/>
              <a:tailEnd type="none" w="med" len="med"/>
            </a:ln>
          </p:spPr>
        </p:sp>
      </p:grpSp>
      <p:sp>
        <p:nvSpPr>
          <p:cNvPr id="167985" name="Rectangle 51"/>
          <p:cNvSpPr/>
          <p:nvPr/>
        </p:nvSpPr>
        <p:spPr>
          <a:xfrm>
            <a:off x="1619250" y="333375"/>
            <a:ext cx="6477000" cy="685800"/>
          </a:xfrm>
          <a:prstGeom prst="rect">
            <a:avLst/>
          </a:prstGeom>
          <a:noFill/>
          <a:ln w="9525">
            <a:noFill/>
          </a:ln>
        </p:spPr>
        <p:txBody>
          <a:bodyPr anchor="t" anchorCtr="0"/>
          <a:p>
            <a:pPr marL="1085850" lvl="2" indent="-228600" eaLnBrk="1" hangingPunct="1">
              <a:spcBef>
                <a:spcPct val="20000"/>
              </a:spcBef>
              <a:buSzPct val="65000"/>
              <a:buFont typeface="Wingdings" panose="05000000000000000000" pitchFamily="2" charset="2"/>
              <a:buChar char="v"/>
            </a:pPr>
            <a:r>
              <a:rPr lang="zh-CN" altLang="en-US" sz="3200" dirty="0">
                <a:solidFill>
                  <a:srgbClr val="FF6600"/>
                </a:solidFill>
                <a:latin typeface="Times New Roman" panose="02020603050405020304" pitchFamily="18" charset="0"/>
                <a:ea typeface="隶书" panose="02010509060101010101" pitchFamily="49" charset="-122"/>
              </a:rPr>
              <a:t>将二叉树转换成森林</a:t>
            </a:r>
            <a:endParaRPr lang="zh-CN" altLang="en-US" sz="3200" dirty="0">
              <a:solidFill>
                <a:srgbClr val="FF6600"/>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49"/>
                                        </p:tgtEl>
                                        <p:attrNameLst>
                                          <p:attrName>style.visibility</p:attrName>
                                        </p:attrNameLst>
                                      </p:cBhvr>
                                      <p:to>
                                        <p:strVal val="visible"/>
                                      </p:to>
                                    </p:set>
                                    <p:anim calcmode="lin" valueType="num">
                                      <p:cBhvr additive="base">
                                        <p:cTn id="13" dur="500" fill="hold"/>
                                        <p:tgtEl>
                                          <p:spTgt spid="123949"/>
                                        </p:tgtEl>
                                        <p:attrNameLst>
                                          <p:attrName>ppt_x</p:attrName>
                                        </p:attrNameLst>
                                      </p:cBhvr>
                                      <p:tavLst>
                                        <p:tav tm="0">
                                          <p:val>
                                            <p:strVal val="#ppt_x"/>
                                          </p:val>
                                        </p:tav>
                                        <p:tav tm="100000">
                                          <p:val>
                                            <p:strVal val="#ppt_x"/>
                                          </p:val>
                                        </p:tav>
                                      </p:tavLst>
                                    </p:anim>
                                    <p:anim calcmode="lin" valueType="num">
                                      <p:cBhvr additive="base">
                                        <p:cTn id="14" dur="500" fill="hold"/>
                                        <p:tgtEl>
                                          <p:spTgt spid="1239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3945"/>
                                        </p:tgtEl>
                                        <p:attrNameLst>
                                          <p:attrName>style.visibility</p:attrName>
                                        </p:attrNameLst>
                                      </p:cBhvr>
                                      <p:to>
                                        <p:strVal val="visible"/>
                                      </p:to>
                                    </p:set>
                                    <p:anim calcmode="lin" valueType="num">
                                      <p:cBhvr additive="base">
                                        <p:cTn id="19" dur="500" fill="hold"/>
                                        <p:tgtEl>
                                          <p:spTgt spid="123945"/>
                                        </p:tgtEl>
                                        <p:attrNameLst>
                                          <p:attrName>ppt_x</p:attrName>
                                        </p:attrNameLst>
                                      </p:cBhvr>
                                      <p:tavLst>
                                        <p:tav tm="0">
                                          <p:val>
                                            <p:strVal val="#ppt_x"/>
                                          </p:val>
                                        </p:tav>
                                        <p:tav tm="100000">
                                          <p:val>
                                            <p:strVal val="#ppt_x"/>
                                          </p:val>
                                        </p:tav>
                                      </p:tavLst>
                                    </p:anim>
                                    <p:anim calcmode="lin" valueType="num">
                                      <p:cBhvr additive="base">
                                        <p:cTn id="20" dur="500" fill="hold"/>
                                        <p:tgtEl>
                                          <p:spTgt spid="1239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45" grpId="0" animBg="1"/>
      <p:bldP spid="12394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树和森林的遍历</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78893" name="Text Box 45"/>
          <p:cNvSpPr txBox="1"/>
          <p:nvPr/>
        </p:nvSpPr>
        <p:spPr>
          <a:xfrm>
            <a:off x="468313" y="2492375"/>
            <a:ext cx="7391400" cy="519113"/>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sz="2800" b="1" dirty="0">
                <a:solidFill>
                  <a:schemeClr val="folHlink"/>
                </a:solidFill>
                <a:latin typeface="Times New Roman" panose="02020603050405020304" pitchFamily="18" charset="0"/>
                <a:ea typeface="幼圆" panose="02010509060101010101" pitchFamily="49" charset="-122"/>
              </a:rPr>
              <a:t>树的遍历</a:t>
            </a:r>
            <a:r>
              <a:rPr lang="zh-CN" altLang="en-US" sz="2800" dirty="0">
                <a:latin typeface="Times New Roman" panose="02020603050405020304" pitchFamily="18" charset="0"/>
              </a:rPr>
              <a:t>： （</a:t>
            </a:r>
            <a:r>
              <a:rPr lang="en-US" altLang="zh-CN" sz="2800" dirty="0">
                <a:latin typeface="Times New Roman" panose="02020603050405020304" pitchFamily="18" charset="0"/>
              </a:rPr>
              <a:t>1</a:t>
            </a:r>
            <a:r>
              <a:rPr lang="zh-CN" altLang="en-US" sz="2800" dirty="0">
                <a:latin typeface="Times New Roman" panose="02020603050405020304" pitchFamily="18" charset="0"/>
              </a:rPr>
              <a:t>）前序遍历   （</a:t>
            </a:r>
            <a:r>
              <a:rPr lang="en-US" altLang="zh-CN" sz="2800" dirty="0">
                <a:latin typeface="Times New Roman" panose="02020603050405020304" pitchFamily="18" charset="0"/>
              </a:rPr>
              <a:t>2</a:t>
            </a:r>
            <a:r>
              <a:rPr lang="zh-CN" altLang="en-US" sz="2800" dirty="0">
                <a:latin typeface="Times New Roman" panose="02020603050405020304" pitchFamily="18" charset="0"/>
              </a:rPr>
              <a:t>）后序遍历</a:t>
            </a:r>
            <a:endParaRPr lang="zh-CN" altLang="en-US" sz="2800" dirty="0">
              <a:latin typeface="Times New Roman" panose="02020603050405020304" pitchFamily="18" charset="0"/>
            </a:endParaRPr>
          </a:p>
        </p:txBody>
      </p:sp>
      <p:sp>
        <p:nvSpPr>
          <p:cNvPr id="78894" name="Text Box 46"/>
          <p:cNvSpPr txBox="1"/>
          <p:nvPr/>
        </p:nvSpPr>
        <p:spPr>
          <a:xfrm>
            <a:off x="539750" y="4149725"/>
            <a:ext cx="7978775" cy="519113"/>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sz="2800" b="1" dirty="0">
                <a:solidFill>
                  <a:schemeClr val="folHlink"/>
                </a:solidFill>
                <a:latin typeface="Times New Roman" panose="02020603050405020304" pitchFamily="18" charset="0"/>
                <a:ea typeface="幼圆" panose="02010509060101010101" pitchFamily="49" charset="-122"/>
              </a:rPr>
              <a:t>森林的遍历</a:t>
            </a:r>
            <a:r>
              <a:rPr lang="zh-CN" altLang="en-US" sz="2800" dirty="0">
                <a:latin typeface="Times New Roman" panose="02020603050405020304" pitchFamily="18" charset="0"/>
              </a:rPr>
              <a:t>： （</a:t>
            </a:r>
            <a:r>
              <a:rPr lang="en-US" altLang="zh-CN" sz="2800" dirty="0">
                <a:latin typeface="Times New Roman" panose="02020603050405020304" pitchFamily="18" charset="0"/>
              </a:rPr>
              <a:t>1</a:t>
            </a:r>
            <a:r>
              <a:rPr lang="zh-CN" altLang="en-US" sz="2800" dirty="0">
                <a:latin typeface="Times New Roman" panose="02020603050405020304" pitchFamily="18" charset="0"/>
              </a:rPr>
              <a:t>）前序遍历   （</a:t>
            </a:r>
            <a:r>
              <a:rPr lang="en-US" altLang="zh-CN" sz="2800" dirty="0">
                <a:latin typeface="Times New Roman" panose="02020603050405020304" pitchFamily="18" charset="0"/>
              </a:rPr>
              <a:t>2</a:t>
            </a:r>
            <a:r>
              <a:rPr lang="zh-CN" altLang="en-US" sz="2800" dirty="0">
                <a:latin typeface="Times New Roman" panose="02020603050405020304" pitchFamily="18" charset="0"/>
              </a:rPr>
              <a:t>）中序遍历</a:t>
            </a:r>
            <a:endParaRPr lang="zh-CN" altLang="en-US" sz="2800" dirty="0">
              <a:latin typeface="Times New Roman" panose="02020603050405020304" pitchFamily="18" charset="0"/>
            </a:endParaRPr>
          </a:p>
        </p:txBody>
      </p:sp>
      <p:sp>
        <p:nvSpPr>
          <p:cNvPr id="169988" name="Rectangle 47"/>
          <p:cNvSpPr/>
          <p:nvPr/>
        </p:nvSpPr>
        <p:spPr>
          <a:xfrm>
            <a:off x="468313" y="1628775"/>
            <a:ext cx="2698750" cy="457200"/>
          </a:xfrm>
          <a:prstGeom prst="rect">
            <a:avLst/>
          </a:prstGeom>
          <a:noFill/>
          <a:ln w="9525">
            <a:noFill/>
          </a:ln>
        </p:spPr>
        <p:txBody>
          <a:bodyPr wrap="none" anchor="t" anchorCtr="0">
            <a:spAutoFit/>
          </a:bodyPr>
          <a:p>
            <a:pPr>
              <a:buFont typeface="Arial" panose="020B0604020202020204" pitchFamily="34" charset="0"/>
            </a:pPr>
            <a:r>
              <a:rPr lang="zh-CN" altLang="en-US" b="1" dirty="0">
                <a:solidFill>
                  <a:schemeClr val="folHlink"/>
                </a:solidFill>
                <a:latin typeface="Times New Roman" panose="02020603050405020304" pitchFamily="18" charset="0"/>
              </a:rPr>
              <a:t>树</a:t>
            </a:r>
            <a:r>
              <a:rPr lang="zh-CN" altLang="en-US" dirty="0">
                <a:latin typeface="Times New Roman" panose="02020603050405020304" pitchFamily="18" charset="0"/>
              </a:rPr>
              <a:t>： </a:t>
            </a:r>
            <a:r>
              <a:rPr lang="zh-CN" altLang="en-US" u="sng" dirty="0">
                <a:latin typeface="Times New Roman" panose="02020603050405020304" pitchFamily="18" charset="0"/>
              </a:rPr>
              <a:t>根</a:t>
            </a:r>
            <a:r>
              <a:rPr lang="zh-CN" altLang="en-US" dirty="0">
                <a:latin typeface="Times New Roman" panose="02020603050405020304" pitchFamily="18" charset="0"/>
              </a:rPr>
              <a:t>和</a:t>
            </a:r>
            <a:r>
              <a:rPr lang="zh-CN" altLang="en-US" u="sng" dirty="0">
                <a:latin typeface="Times New Roman" panose="02020603050405020304" pitchFamily="18" charset="0"/>
              </a:rPr>
              <a:t>子树森林</a:t>
            </a:r>
            <a:endParaRPr lang="zh-CN" altLang="en-US" u="sng" dirty="0">
              <a:latin typeface="Times New Roman" panose="02020603050405020304" pitchFamily="18" charset="0"/>
            </a:endParaRPr>
          </a:p>
        </p:txBody>
      </p:sp>
      <p:sp>
        <p:nvSpPr>
          <p:cNvPr id="167941" name="Rectangle 48"/>
          <p:cNvSpPr/>
          <p:nvPr/>
        </p:nvSpPr>
        <p:spPr>
          <a:xfrm>
            <a:off x="468313" y="3284538"/>
            <a:ext cx="8493125" cy="457200"/>
          </a:xfrm>
          <a:prstGeom prst="rect">
            <a:avLst/>
          </a:prstGeom>
          <a:noFill/>
          <a:ln w="9525">
            <a:noFill/>
          </a:ln>
        </p:spPr>
        <p:txBody>
          <a:bodyPr wrap="none" anchor="t" anchorCtr="0">
            <a:spAutoFit/>
          </a:bodyPr>
          <a:p>
            <a:pPr>
              <a:buFont typeface="Arial" panose="020B0604020202020204" pitchFamily="34" charset="0"/>
            </a:pPr>
            <a:r>
              <a:rPr lang="zh-CN" altLang="en-US" b="1" dirty="0">
                <a:solidFill>
                  <a:schemeClr val="folHlink"/>
                </a:solidFill>
                <a:latin typeface="Times New Roman" panose="02020603050405020304" pitchFamily="18" charset="0"/>
              </a:rPr>
              <a:t>森林</a:t>
            </a:r>
            <a:r>
              <a:rPr lang="zh-CN" altLang="en-US" dirty="0">
                <a:latin typeface="Times New Roman" panose="02020603050405020304" pitchFamily="18" charset="0"/>
              </a:rPr>
              <a:t>： </a:t>
            </a:r>
            <a:r>
              <a:rPr lang="zh-CN" altLang="en-US" u="sng" dirty="0">
                <a:latin typeface="Times New Roman" panose="02020603050405020304" pitchFamily="18" charset="0"/>
              </a:rPr>
              <a:t>第一颗树的根</a:t>
            </a:r>
            <a:r>
              <a:rPr lang="zh-CN" altLang="en-US" dirty="0">
                <a:latin typeface="Times New Roman" panose="02020603050405020304" pitchFamily="18" charset="0"/>
              </a:rPr>
              <a:t>、</a:t>
            </a:r>
            <a:r>
              <a:rPr lang="zh-CN" altLang="en-US" u="sng" dirty="0">
                <a:latin typeface="Times New Roman" panose="02020603050405020304" pitchFamily="18" charset="0"/>
              </a:rPr>
              <a:t>第一颗树子树森林</a:t>
            </a:r>
            <a:r>
              <a:rPr lang="zh-CN" altLang="en-US" dirty="0">
                <a:latin typeface="Times New Roman" panose="02020603050405020304" pitchFamily="18" charset="0"/>
              </a:rPr>
              <a:t>和</a:t>
            </a:r>
            <a:r>
              <a:rPr lang="zh-CN" altLang="en-US" u="sng" dirty="0">
                <a:latin typeface="Times New Roman" panose="02020603050405020304" pitchFamily="18" charset="0"/>
              </a:rPr>
              <a:t>剩余树组成的森林</a:t>
            </a:r>
            <a:endParaRPr lang="zh-CN" altLang="en-US" u="sng"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93"/>
                                        </p:tgtEl>
                                        <p:attrNameLst>
                                          <p:attrName>style.visibility</p:attrName>
                                        </p:attrNameLst>
                                      </p:cBhvr>
                                      <p:to>
                                        <p:strVal val="visible"/>
                                      </p:to>
                                    </p:set>
                                    <p:anim calcmode="lin" valueType="num">
                                      <p:cBhvr additive="base">
                                        <p:cTn id="7" dur="500" fill="hold"/>
                                        <p:tgtEl>
                                          <p:spTgt spid="78893"/>
                                        </p:tgtEl>
                                        <p:attrNameLst>
                                          <p:attrName>ppt_x</p:attrName>
                                        </p:attrNameLst>
                                      </p:cBhvr>
                                      <p:tavLst>
                                        <p:tav tm="0">
                                          <p:val>
                                            <p:strVal val="0-#ppt_w/2"/>
                                          </p:val>
                                        </p:tav>
                                        <p:tav tm="100000">
                                          <p:val>
                                            <p:strVal val="#ppt_x"/>
                                          </p:val>
                                        </p:tav>
                                      </p:tavLst>
                                    </p:anim>
                                    <p:anim calcmode="lin" valueType="num">
                                      <p:cBhvr additive="base">
                                        <p:cTn id="8" dur="500" fill="hold"/>
                                        <p:tgtEl>
                                          <p:spTgt spid="788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7941"/>
                                        </p:tgtEl>
                                        <p:attrNameLst>
                                          <p:attrName>style.visibility</p:attrName>
                                        </p:attrNameLst>
                                      </p:cBhvr>
                                      <p:to>
                                        <p:strVal val="visible"/>
                                      </p:to>
                                    </p:set>
                                    <p:animEffect transition="in" filter="blinds(horizontal)">
                                      <p:cBhvr>
                                        <p:cTn id="13" dur="500"/>
                                        <p:tgtEl>
                                          <p:spTgt spid="16794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894"/>
                                        </p:tgtEl>
                                        <p:attrNameLst>
                                          <p:attrName>style.visibility</p:attrName>
                                        </p:attrNameLst>
                                      </p:cBhvr>
                                      <p:to>
                                        <p:strVal val="visible"/>
                                      </p:to>
                                    </p:set>
                                    <p:anim calcmode="lin" valueType="num">
                                      <p:cBhvr additive="base">
                                        <p:cTn id="18" dur="500" fill="hold"/>
                                        <p:tgtEl>
                                          <p:spTgt spid="78894"/>
                                        </p:tgtEl>
                                        <p:attrNameLst>
                                          <p:attrName>ppt_x</p:attrName>
                                        </p:attrNameLst>
                                      </p:cBhvr>
                                      <p:tavLst>
                                        <p:tav tm="0">
                                          <p:val>
                                            <p:strVal val="0-#ppt_w/2"/>
                                          </p:val>
                                        </p:tav>
                                        <p:tav tm="100000">
                                          <p:val>
                                            <p:strVal val="#ppt_x"/>
                                          </p:val>
                                        </p:tav>
                                      </p:tavLst>
                                    </p:anim>
                                    <p:anim calcmode="lin" valueType="num">
                                      <p:cBhvr additive="base">
                                        <p:cTn id="19" dur="500" fill="hold"/>
                                        <p:tgtEl>
                                          <p:spTgt spid="78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93" grpId="0"/>
      <p:bldP spid="78894" grpId="0"/>
      <p:bldP spid="16794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2"/>
          <p:cNvSpPr>
            <a:spLocks noGrp="1"/>
          </p:cNvSpPr>
          <p:nvPr>
            <p:ph type="title" idx="4294967295"/>
          </p:nvPr>
        </p:nvSpPr>
        <p:spPr/>
        <p:txBody>
          <a:bodyPr vert="horz" wrap="square" lIns="91440" tIns="45720" rIns="91440" bIns="45720" anchor="ctr" anchorCtr="0"/>
          <a:p>
            <a:pPr eaLnBrk="1" hangingPunct="1"/>
            <a:r>
              <a:rPr lang="zh-CN" altLang="en-US" dirty="0"/>
              <a:t>树的遍历</a:t>
            </a:r>
            <a:endParaRPr lang="zh-CN" altLang="en-US" dirty="0"/>
          </a:p>
        </p:txBody>
      </p:sp>
      <p:sp>
        <p:nvSpPr>
          <p:cNvPr id="103428" name="Rectangle 4"/>
          <p:cNvSpPr/>
          <p:nvPr/>
        </p:nvSpPr>
        <p:spPr>
          <a:xfrm>
            <a:off x="685800" y="1219200"/>
            <a:ext cx="8229600" cy="3028950"/>
          </a:xfrm>
          <a:prstGeom prst="rect">
            <a:avLst/>
          </a:prstGeom>
          <a:noFill/>
          <a:ln w="9525">
            <a:noFill/>
          </a:ln>
        </p:spPr>
        <p:txBody>
          <a:bodyPr anchor="t" anchorCtr="0">
            <a:spAutoFit/>
          </a:bodyPr>
          <a:p>
            <a:pPr indent="266700" algn="just">
              <a:buFont typeface="Arial" panose="020B0604020202020204" pitchFamily="34" charset="0"/>
            </a:pPr>
            <a:r>
              <a:rPr lang="zh-CN" altLang="en-US" b="1" dirty="0">
                <a:solidFill>
                  <a:schemeClr val="folHlink"/>
                </a:solidFill>
                <a:latin typeface="Times New Roman" panose="02020603050405020304" pitchFamily="18" charset="0"/>
                <a:ea typeface="幼圆" panose="02010509060101010101" pitchFamily="49" charset="-122"/>
              </a:rPr>
              <a:t>前序遍历树</a:t>
            </a:r>
            <a:r>
              <a:rPr lang="zh-CN" altLang="en-US" b="1" dirty="0">
                <a:latin typeface="Times New Roman" panose="02020603050405020304" pitchFamily="18" charset="0"/>
              </a:rPr>
              <a:t>的规则为：</a:t>
            </a:r>
            <a:endParaRPr lang="zh-CN" altLang="en-US" b="1" dirty="0">
              <a:latin typeface="Times New Roman" panose="02020603050405020304" pitchFamily="18" charset="0"/>
            </a:endParaRPr>
          </a:p>
          <a:p>
            <a:pPr indent="266700" algn="just" eaLnBrk="0" hangingPunct="0">
              <a:buFont typeface="Arial" panose="020B0604020202020204" pitchFamily="34" charset="0"/>
            </a:pPr>
            <a:r>
              <a:rPr lang="zh-CN" altLang="en-US" b="1" dirty="0">
                <a:latin typeface="Times New Roman" panose="02020603050405020304" pitchFamily="18" charset="0"/>
              </a:rPr>
              <a:t>若树非空，则：</a:t>
            </a:r>
            <a:endParaRPr lang="zh-CN" altLang="en-US" b="1" dirty="0">
              <a:latin typeface="Times New Roman" panose="02020603050405020304" pitchFamily="18" charset="0"/>
            </a:endParaRPr>
          </a:p>
          <a:p>
            <a:pPr indent="266700"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）访问树的根结点；</a:t>
            </a:r>
            <a:endParaRPr lang="zh-CN" altLang="en-US" b="1" dirty="0">
              <a:latin typeface="Times New Roman" panose="02020603050405020304" pitchFamily="18" charset="0"/>
            </a:endParaRPr>
          </a:p>
          <a:p>
            <a:pPr indent="266700"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）依次前序遍历树的第一棵子树、第二棵子树，</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indent="266700" algn="just" eaLnBrk="0" hangingPunct="0">
              <a:buFont typeface="Arial" panose="020B0604020202020204" pitchFamily="34" charset="0"/>
            </a:pPr>
            <a:r>
              <a:rPr lang="zh-CN" altLang="en-US" b="1" dirty="0">
                <a:solidFill>
                  <a:schemeClr val="folHlink"/>
                </a:solidFill>
                <a:latin typeface="Times New Roman" panose="02020603050405020304" pitchFamily="18" charset="0"/>
                <a:ea typeface="幼圆" panose="02010509060101010101" pitchFamily="49" charset="-122"/>
              </a:rPr>
              <a:t>后序遍历树</a:t>
            </a:r>
            <a:r>
              <a:rPr lang="zh-CN" altLang="en-US" b="1" dirty="0">
                <a:latin typeface="Times New Roman" panose="02020603050405020304" pitchFamily="18" charset="0"/>
              </a:rPr>
              <a:t>的规则为：</a:t>
            </a:r>
            <a:endParaRPr lang="zh-CN" altLang="en-US" b="1" dirty="0">
              <a:latin typeface="Times New Roman" panose="02020603050405020304" pitchFamily="18" charset="0"/>
            </a:endParaRPr>
          </a:p>
          <a:p>
            <a:pPr indent="266700" algn="just" eaLnBrk="0" hangingPunct="0">
              <a:buFont typeface="Arial" panose="020B0604020202020204" pitchFamily="34" charset="0"/>
            </a:pPr>
            <a:r>
              <a:rPr lang="zh-CN" altLang="en-US" b="1" dirty="0">
                <a:latin typeface="Times New Roman" panose="02020603050405020304" pitchFamily="18" charset="0"/>
              </a:rPr>
              <a:t>若树非空，则：</a:t>
            </a:r>
            <a:endParaRPr lang="zh-CN" altLang="en-US" b="1" dirty="0">
              <a:latin typeface="Times New Roman" panose="02020603050405020304" pitchFamily="18" charset="0"/>
            </a:endParaRPr>
          </a:p>
          <a:p>
            <a:pPr indent="266700"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）依次后序遍历树的第一棵子树、第二棵子树，</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indent="266700" eaLnBrk="0" hangingPunct="0">
              <a:buFont typeface="Arial" panose="020B0604020202020204" pitchFamily="34" charset="0"/>
            </a:pPr>
            <a:r>
              <a:rPr lang="zh-CN" altLang="en-US" b="1" dirty="0">
                <a:latin typeface="宋体" panose="02010600030101010101" pitchFamily="2" charset="-122"/>
              </a:rPr>
              <a:t>（</a:t>
            </a:r>
            <a:r>
              <a:rPr lang="en-US" altLang="zh-CN" b="1" dirty="0">
                <a:latin typeface="Times New Roman" panose="02020603050405020304" pitchFamily="18" charset="0"/>
              </a:rPr>
              <a:t>2</a:t>
            </a:r>
            <a:r>
              <a:rPr lang="zh-CN" altLang="en-US" b="1" dirty="0">
                <a:latin typeface="宋体" panose="02010600030101010101" pitchFamily="2" charset="-122"/>
              </a:rPr>
              <a:t>）访问树的根结点；</a:t>
            </a:r>
            <a:r>
              <a:rPr lang="zh-CN" altLang="en-US" sz="2500" dirty="0">
                <a:latin typeface="Times New Roman" panose="02020603050405020304" pitchFamily="18" charset="0"/>
              </a:rPr>
              <a:t> </a:t>
            </a:r>
            <a:endParaRPr lang="zh-CN" altLang="en-US" sz="4800" dirty="0">
              <a:latin typeface="Times New Roman" panose="02020603050405020304" pitchFamily="18" charset="0"/>
            </a:endParaRPr>
          </a:p>
        </p:txBody>
      </p:sp>
      <p:grpSp>
        <p:nvGrpSpPr>
          <p:cNvPr id="169987" name="Group 26"/>
          <p:cNvGrpSpPr/>
          <p:nvPr/>
        </p:nvGrpSpPr>
        <p:grpSpPr>
          <a:xfrm>
            <a:off x="1314450" y="4310063"/>
            <a:ext cx="1885950" cy="2382837"/>
            <a:chOff x="828" y="2715"/>
            <a:chExt cx="1188" cy="1501"/>
          </a:xfrm>
        </p:grpSpPr>
        <p:sp>
          <p:nvSpPr>
            <p:cNvPr id="172036" name="Oval 9"/>
            <p:cNvSpPr/>
            <p:nvPr/>
          </p:nvSpPr>
          <p:spPr>
            <a:xfrm>
              <a:off x="1263" y="2717"/>
              <a:ext cx="289" cy="28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2037" name="Oval 12"/>
            <p:cNvSpPr/>
            <p:nvPr/>
          </p:nvSpPr>
          <p:spPr>
            <a:xfrm>
              <a:off x="828" y="3326"/>
              <a:ext cx="290" cy="28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2038" name="Oval 15"/>
            <p:cNvSpPr/>
            <p:nvPr/>
          </p:nvSpPr>
          <p:spPr>
            <a:xfrm>
              <a:off x="1277" y="3326"/>
              <a:ext cx="290" cy="28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2039" name="Freeform 16"/>
            <p:cNvSpPr/>
            <p:nvPr/>
          </p:nvSpPr>
          <p:spPr>
            <a:xfrm>
              <a:off x="1494" y="2977"/>
              <a:ext cx="334" cy="344"/>
            </a:xfrm>
            <a:custGeom>
              <a:avLst/>
              <a:gdLst/>
              <a:ahLst/>
              <a:cxnLst>
                <a:cxn ang="0">
                  <a:pos x="0" y="0"/>
                </a:cxn>
                <a:cxn ang="0">
                  <a:pos x="323" y="343"/>
                </a:cxn>
              </a:cxnLst>
              <a:pathLst>
                <a:path w="345" h="345">
                  <a:moveTo>
                    <a:pt x="0" y="0"/>
                  </a:moveTo>
                  <a:lnTo>
                    <a:pt x="345"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2040" name="Freeform 17"/>
            <p:cNvSpPr/>
            <p:nvPr/>
          </p:nvSpPr>
          <p:spPr>
            <a:xfrm>
              <a:off x="1031" y="2984"/>
              <a:ext cx="304" cy="352"/>
            </a:xfrm>
            <a:custGeom>
              <a:avLst/>
              <a:gdLst/>
              <a:ahLst/>
              <a:cxnLst>
                <a:cxn ang="0">
                  <a:pos x="293" y="0"/>
                </a:cxn>
                <a:cxn ang="0">
                  <a:pos x="0" y="353"/>
                </a:cxn>
              </a:cxnLst>
              <a:pathLst>
                <a:path w="315" h="351">
                  <a:moveTo>
                    <a:pt x="31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2041" name="Oval 20"/>
            <p:cNvSpPr/>
            <p:nvPr/>
          </p:nvSpPr>
          <p:spPr>
            <a:xfrm>
              <a:off x="1726" y="3891"/>
              <a:ext cx="290" cy="28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2042" name="Oval 23"/>
            <p:cNvSpPr/>
            <p:nvPr/>
          </p:nvSpPr>
          <p:spPr>
            <a:xfrm>
              <a:off x="1726" y="3311"/>
              <a:ext cx="290" cy="280"/>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2043" name="Line 24"/>
            <p:cNvSpPr/>
            <p:nvPr/>
          </p:nvSpPr>
          <p:spPr>
            <a:xfrm>
              <a:off x="1422" y="3027"/>
              <a:ext cx="0" cy="312"/>
            </a:xfrm>
            <a:prstGeom prst="line">
              <a:avLst/>
            </a:prstGeom>
            <a:ln w="9525" cap="flat" cmpd="sng">
              <a:solidFill>
                <a:srgbClr val="000000"/>
              </a:solidFill>
              <a:prstDash val="solid"/>
              <a:round/>
              <a:headEnd type="none" w="med" len="med"/>
              <a:tailEnd type="none" w="med" len="med"/>
            </a:ln>
          </p:spPr>
        </p:sp>
        <p:sp>
          <p:nvSpPr>
            <p:cNvPr id="172044" name="Line 25"/>
            <p:cNvSpPr/>
            <p:nvPr/>
          </p:nvSpPr>
          <p:spPr>
            <a:xfrm>
              <a:off x="1872" y="3600"/>
              <a:ext cx="0" cy="288"/>
            </a:xfrm>
            <a:prstGeom prst="line">
              <a:avLst/>
            </a:prstGeom>
            <a:ln w="9525" cap="flat" cmpd="sng">
              <a:solidFill>
                <a:schemeClr val="tx1"/>
              </a:solidFill>
              <a:prstDash val="solid"/>
              <a:miter/>
              <a:headEnd type="none" w="med" len="med"/>
              <a:tailEnd type="none" w="med" len="med"/>
            </a:ln>
          </p:spPr>
        </p:sp>
        <p:sp>
          <p:nvSpPr>
            <p:cNvPr id="172045" name="Text Box 8"/>
            <p:cNvSpPr txBox="1"/>
            <p:nvPr/>
          </p:nvSpPr>
          <p:spPr>
            <a:xfrm>
              <a:off x="1292" y="2715"/>
              <a:ext cx="242"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172046" name="Text Box 11"/>
            <p:cNvSpPr txBox="1"/>
            <p:nvPr/>
          </p:nvSpPr>
          <p:spPr>
            <a:xfrm>
              <a:off x="857" y="3324"/>
              <a:ext cx="243"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B</a:t>
              </a:r>
              <a:endParaRPr lang="en-US" altLang="zh-CN" dirty="0">
                <a:latin typeface="Times New Roman" panose="02020603050405020304" pitchFamily="18" charset="0"/>
              </a:endParaRPr>
            </a:p>
          </p:txBody>
        </p:sp>
        <p:sp>
          <p:nvSpPr>
            <p:cNvPr id="172047" name="Text Box 14"/>
            <p:cNvSpPr txBox="1"/>
            <p:nvPr/>
          </p:nvSpPr>
          <p:spPr>
            <a:xfrm>
              <a:off x="1306" y="3324"/>
              <a:ext cx="243"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C</a:t>
              </a:r>
              <a:endParaRPr lang="en-US" altLang="zh-CN" dirty="0">
                <a:latin typeface="Times New Roman" panose="02020603050405020304" pitchFamily="18" charset="0"/>
              </a:endParaRPr>
            </a:p>
          </p:txBody>
        </p:sp>
        <p:sp>
          <p:nvSpPr>
            <p:cNvPr id="172048" name="Text Box 19"/>
            <p:cNvSpPr txBox="1"/>
            <p:nvPr/>
          </p:nvSpPr>
          <p:spPr>
            <a:xfrm>
              <a:off x="1755" y="3889"/>
              <a:ext cx="243"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E</a:t>
              </a:r>
              <a:endParaRPr lang="en-US" altLang="zh-CN" dirty="0">
                <a:latin typeface="Times New Roman" panose="02020603050405020304" pitchFamily="18" charset="0"/>
              </a:endParaRPr>
            </a:p>
          </p:txBody>
        </p:sp>
        <p:sp>
          <p:nvSpPr>
            <p:cNvPr id="172049" name="Text Box 22"/>
            <p:cNvSpPr txBox="1"/>
            <p:nvPr/>
          </p:nvSpPr>
          <p:spPr>
            <a:xfrm>
              <a:off x="1755" y="3309"/>
              <a:ext cx="243"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grpSp>
      <p:sp>
        <p:nvSpPr>
          <p:cNvPr id="170002" name="Text Box 28"/>
          <p:cNvSpPr txBox="1"/>
          <p:nvPr/>
        </p:nvSpPr>
        <p:spPr>
          <a:xfrm>
            <a:off x="3924300" y="4508500"/>
            <a:ext cx="4679950" cy="1004888"/>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b="1" dirty="0">
                <a:solidFill>
                  <a:schemeClr val="folHlink"/>
                </a:solidFill>
                <a:latin typeface="Times New Roman" panose="02020603050405020304" pitchFamily="18" charset="0"/>
              </a:rPr>
              <a:t>前序遍历序列： </a:t>
            </a:r>
            <a:r>
              <a:rPr lang="en-US" altLang="zh-CN" b="1" dirty="0">
                <a:solidFill>
                  <a:schemeClr val="folHlink"/>
                </a:solidFill>
                <a:latin typeface="Times New Roman" panose="02020603050405020304" pitchFamily="18" charset="0"/>
              </a:rPr>
              <a:t>ABCDE</a:t>
            </a:r>
            <a:endParaRPr lang="en-US" altLang="zh-CN" b="1" dirty="0">
              <a:solidFill>
                <a:schemeClr val="folHlink"/>
              </a:solidFill>
              <a:latin typeface="Times New Roman" panose="02020603050405020304" pitchFamily="18" charset="0"/>
            </a:endParaRPr>
          </a:p>
          <a:p>
            <a:pPr>
              <a:spcBef>
                <a:spcPct val="50000"/>
              </a:spcBef>
              <a:buFont typeface="Arial" panose="020B0604020202020204" pitchFamily="34" charset="0"/>
            </a:pPr>
            <a:r>
              <a:rPr lang="zh-CN" altLang="en-US" b="1" dirty="0">
                <a:solidFill>
                  <a:schemeClr val="folHlink"/>
                </a:solidFill>
                <a:latin typeface="Times New Roman" panose="02020603050405020304" pitchFamily="18" charset="0"/>
              </a:rPr>
              <a:t>后序遍历序列： </a:t>
            </a:r>
            <a:r>
              <a:rPr lang="en-US" altLang="zh-CN" b="1" dirty="0">
                <a:solidFill>
                  <a:schemeClr val="folHlink"/>
                </a:solidFill>
                <a:latin typeface="Times New Roman" panose="02020603050405020304" pitchFamily="18" charset="0"/>
              </a:rPr>
              <a:t>BCEDA</a:t>
            </a:r>
            <a:endParaRPr lang="en-US" altLang="zh-CN" b="1"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9987"/>
                                        </p:tgtEl>
                                        <p:attrNameLst>
                                          <p:attrName>style.visibility</p:attrName>
                                        </p:attrNameLst>
                                      </p:cBhvr>
                                      <p:to>
                                        <p:strVal val="visible"/>
                                      </p:to>
                                    </p:set>
                                    <p:animEffect transition="in" filter="blinds(horizontal)">
                                      <p:cBhvr>
                                        <p:cTn id="13" dur="500"/>
                                        <p:tgtEl>
                                          <p:spTgt spid="16998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0002"/>
                                        </p:tgtEl>
                                        <p:attrNameLst>
                                          <p:attrName>style.visibility</p:attrName>
                                        </p:attrNameLst>
                                      </p:cBhvr>
                                      <p:to>
                                        <p:strVal val="visible"/>
                                      </p:to>
                                    </p:set>
                                    <p:animEffect transition="in" filter="blinds(horizontal)">
                                      <p:cBhvr>
                                        <p:cTn id="18" dur="500"/>
                                        <p:tgtEl>
                                          <p:spTgt spid="170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p:bldP spid="17000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idx="4294967295"/>
          </p:nvPr>
        </p:nvSpPr>
        <p:spPr/>
        <p:txBody>
          <a:bodyPr vert="horz" wrap="square" lIns="91440" tIns="45720" rIns="91440" bIns="45720" anchor="ctr" anchorCtr="0"/>
          <a:p>
            <a:pPr eaLnBrk="1" hangingPunct="1"/>
            <a:r>
              <a:rPr lang="zh-CN" altLang="en-US" dirty="0"/>
              <a:t>树与二叉树的对应遍历</a:t>
            </a:r>
            <a:endParaRPr lang="zh-CN" altLang="en-US" dirty="0"/>
          </a:p>
        </p:txBody>
      </p:sp>
      <p:sp>
        <p:nvSpPr>
          <p:cNvPr id="174082" name="Rectangle 3"/>
          <p:cNvSpPr/>
          <p:nvPr/>
        </p:nvSpPr>
        <p:spPr>
          <a:xfrm>
            <a:off x="468313" y="2349500"/>
            <a:ext cx="8229600" cy="2227263"/>
          </a:xfrm>
          <a:prstGeom prst="rect">
            <a:avLst/>
          </a:prstGeom>
          <a:noFill/>
          <a:ln w="9525">
            <a:noFill/>
          </a:ln>
        </p:spPr>
        <p:txBody>
          <a:bodyPr anchor="t" anchorCtr="0">
            <a:spAutoFit/>
          </a:bodyPr>
          <a:p>
            <a:pPr indent="266700" algn="just">
              <a:buFont typeface="Arial" panose="020B0604020202020204" pitchFamily="34" charset="0"/>
            </a:pPr>
            <a:r>
              <a:rPr lang="en-US" altLang="zh-CN" b="1" dirty="0">
                <a:solidFill>
                  <a:schemeClr val="folHlink"/>
                </a:solidFill>
                <a:latin typeface="Times New Roman" panose="02020603050405020304" pitchFamily="18" charset="0"/>
                <a:ea typeface="幼圆" panose="02010509060101010101" pitchFamily="49" charset="-122"/>
              </a:rPr>
              <a:t>     </a:t>
            </a:r>
            <a:r>
              <a:rPr lang="zh-CN" altLang="en-US" sz="2800" b="1" dirty="0">
                <a:solidFill>
                  <a:srgbClr val="FF0000"/>
                </a:solidFill>
                <a:latin typeface="Times New Roman" panose="02020603050405020304" pitchFamily="18" charset="0"/>
                <a:ea typeface="幼圆" panose="02010509060101010101" pitchFamily="49" charset="-122"/>
              </a:rPr>
              <a:t>树</a:t>
            </a:r>
            <a:r>
              <a:rPr lang="zh-CN" altLang="en-US" sz="2800" b="1" dirty="0">
                <a:solidFill>
                  <a:srgbClr val="FF0000"/>
                </a:solidFill>
                <a:latin typeface="Times New Roman" panose="02020603050405020304" pitchFamily="18" charset="0"/>
              </a:rPr>
              <a:t>的</a:t>
            </a:r>
            <a:r>
              <a:rPr lang="zh-CN" altLang="en-US" sz="2800" b="1" dirty="0">
                <a:solidFill>
                  <a:srgbClr val="FF0000"/>
                </a:solidFill>
                <a:latin typeface="Times New Roman" panose="02020603050405020304" pitchFamily="18" charset="0"/>
                <a:ea typeface="幼圆" panose="02010509060101010101" pitchFamily="49" charset="-122"/>
              </a:rPr>
              <a:t>前序</a:t>
            </a:r>
            <a:r>
              <a:rPr lang="zh-CN" altLang="en-US" sz="2800" b="1" dirty="0">
                <a:solidFill>
                  <a:srgbClr val="000000"/>
                </a:solidFill>
                <a:latin typeface="Times New Roman" panose="02020603050405020304" pitchFamily="18" charset="0"/>
                <a:ea typeface="幼圆" panose="02010509060101010101" pitchFamily="49" charset="-122"/>
              </a:rPr>
              <a:t>遍历</a:t>
            </a:r>
            <a:r>
              <a:rPr lang="zh-CN" altLang="en-US" sz="2800" b="1" dirty="0">
                <a:solidFill>
                  <a:srgbClr val="000000"/>
                </a:solidFill>
                <a:latin typeface="Times New Roman" panose="02020603050405020304" pitchFamily="18" charset="0"/>
              </a:rPr>
              <a:t>序列与其对应的</a:t>
            </a:r>
            <a:r>
              <a:rPr lang="zh-CN" altLang="en-US" sz="2800" b="1" dirty="0">
                <a:solidFill>
                  <a:srgbClr val="FF0000"/>
                </a:solidFill>
                <a:latin typeface="Times New Roman" panose="02020603050405020304" pitchFamily="18" charset="0"/>
              </a:rPr>
              <a:t>二叉树的前序</a:t>
            </a:r>
            <a:r>
              <a:rPr lang="zh-CN" altLang="en-US" sz="2800" b="1" dirty="0">
                <a:solidFill>
                  <a:srgbClr val="000000"/>
                </a:solidFill>
                <a:latin typeface="Times New Roman" panose="02020603050405020304" pitchFamily="18" charset="0"/>
              </a:rPr>
              <a:t>遍历序列相同；</a:t>
            </a:r>
            <a:endParaRPr lang="zh-CN" altLang="en-US" sz="2800" b="1" dirty="0">
              <a:solidFill>
                <a:srgbClr val="000000"/>
              </a:solidFill>
              <a:latin typeface="Times New Roman" panose="02020603050405020304" pitchFamily="18" charset="0"/>
            </a:endParaRPr>
          </a:p>
          <a:p>
            <a:pPr indent="266700" algn="just">
              <a:buFont typeface="Arial" panose="020B0604020202020204" pitchFamily="34" charset="0"/>
            </a:pPr>
            <a:endParaRPr lang="zh-CN" altLang="en-US" sz="2800" b="1" dirty="0">
              <a:solidFill>
                <a:srgbClr val="000000"/>
              </a:solidFill>
              <a:latin typeface="Times New Roman" panose="02020603050405020304" pitchFamily="18" charset="0"/>
            </a:endParaRPr>
          </a:p>
          <a:p>
            <a:pPr indent="266700" algn="just">
              <a:buFont typeface="Arial" panose="020B0604020202020204" pitchFamily="34" charset="0"/>
            </a:pPr>
            <a:r>
              <a:rPr lang="zh-CN" altLang="en-US" sz="2800" b="1" dirty="0">
                <a:solidFill>
                  <a:srgbClr val="00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树的后序</a:t>
            </a:r>
            <a:r>
              <a:rPr lang="zh-CN" altLang="en-US" sz="2800" b="1" dirty="0">
                <a:solidFill>
                  <a:srgbClr val="000000"/>
                </a:solidFill>
                <a:latin typeface="Times New Roman" panose="02020603050405020304" pitchFamily="18" charset="0"/>
              </a:rPr>
              <a:t>遍历序列与其对应的</a:t>
            </a:r>
            <a:r>
              <a:rPr lang="zh-CN" altLang="en-US" sz="2800" b="1" dirty="0">
                <a:solidFill>
                  <a:srgbClr val="FF0000"/>
                </a:solidFill>
                <a:latin typeface="Times New Roman" panose="02020603050405020304" pitchFamily="18" charset="0"/>
              </a:rPr>
              <a:t>二叉树的中序</a:t>
            </a:r>
            <a:r>
              <a:rPr lang="zh-CN" altLang="en-US" sz="2800" b="1" dirty="0">
                <a:solidFill>
                  <a:srgbClr val="000000"/>
                </a:solidFill>
                <a:latin typeface="Times New Roman" panose="02020603050405020304" pitchFamily="18" charset="0"/>
              </a:rPr>
              <a:t>遍历序列相同；</a:t>
            </a:r>
            <a:endParaRPr lang="zh-CN" altLang="en-US" sz="2800" b="1" dirty="0">
              <a:solidFill>
                <a:srgbClr val="000000"/>
              </a:solidFill>
              <a:latin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2"/>
          <p:cNvSpPr>
            <a:spLocks noGrp="1"/>
          </p:cNvSpPr>
          <p:nvPr>
            <p:ph type="title" idx="4294967295"/>
          </p:nvPr>
        </p:nvSpPr>
        <p:spPr/>
        <p:txBody>
          <a:bodyPr vert="horz" wrap="square" lIns="91440" tIns="45720" rIns="91440" bIns="45720" anchor="ctr" anchorCtr="0"/>
          <a:p>
            <a:pPr eaLnBrk="1" hangingPunct="1"/>
            <a:r>
              <a:rPr lang="zh-CN" altLang="en-US" dirty="0"/>
              <a:t>森林的遍历</a:t>
            </a:r>
            <a:endParaRPr lang="zh-CN" altLang="en-US" dirty="0"/>
          </a:p>
        </p:txBody>
      </p:sp>
      <p:sp>
        <p:nvSpPr>
          <p:cNvPr id="104472" name="Rectangle 24"/>
          <p:cNvSpPr/>
          <p:nvPr/>
        </p:nvSpPr>
        <p:spPr>
          <a:xfrm>
            <a:off x="395288" y="1196975"/>
            <a:ext cx="7543800" cy="1979613"/>
          </a:xfrm>
          <a:prstGeom prst="rect">
            <a:avLst/>
          </a:prstGeom>
          <a:noFill/>
          <a:ln w="9525">
            <a:noFill/>
          </a:ln>
        </p:spPr>
        <p:txBody>
          <a:bodyPr anchor="t" anchorCtr="0">
            <a:spAutoFit/>
          </a:bodyPr>
          <a:p>
            <a:pPr algn="just" eaLnBrk="0" hangingPunct="0">
              <a:buFont typeface="Arial" panose="020B0604020202020204" pitchFamily="34" charset="0"/>
            </a:pPr>
            <a:r>
              <a:rPr lang="zh-CN" altLang="en-US" sz="2800" b="1" dirty="0">
                <a:solidFill>
                  <a:schemeClr val="folHlink"/>
                </a:solidFill>
                <a:latin typeface="Times New Roman" panose="02020603050405020304" pitchFamily="18" charset="0"/>
                <a:ea typeface="幼圆" panose="02010509060101010101" pitchFamily="49" charset="-122"/>
              </a:rPr>
              <a:t>前序遍历森林</a:t>
            </a:r>
            <a:r>
              <a:rPr lang="zh-CN" altLang="en-US" b="1" dirty="0">
                <a:latin typeface="Times New Roman" panose="02020603050405020304" pitchFamily="18" charset="0"/>
              </a:rPr>
              <a:t>的规则为：</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若森林为空，返回；否则：</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）访问森林中第一棵树的根结点；</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）前序遍历第一棵树的子树森林；</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）前序遍历其它树组成的森林；</a:t>
            </a:r>
            <a:r>
              <a:rPr lang="zh-CN" altLang="en-US" sz="2100" dirty="0">
                <a:latin typeface="Times New Roman" panose="02020603050405020304" pitchFamily="18" charset="0"/>
              </a:rPr>
              <a:t> </a:t>
            </a:r>
            <a:endParaRPr lang="zh-CN" altLang="en-US" sz="2100" dirty="0">
              <a:latin typeface="Times New Roman" panose="02020603050405020304" pitchFamily="18" charset="0"/>
            </a:endParaRPr>
          </a:p>
        </p:txBody>
      </p:sp>
      <p:sp>
        <p:nvSpPr>
          <p:cNvPr id="104473" name="Rectangle 25"/>
          <p:cNvSpPr/>
          <p:nvPr/>
        </p:nvSpPr>
        <p:spPr>
          <a:xfrm>
            <a:off x="395288" y="4149725"/>
            <a:ext cx="7239000" cy="1979613"/>
          </a:xfrm>
          <a:prstGeom prst="rect">
            <a:avLst/>
          </a:prstGeom>
          <a:noFill/>
          <a:ln w="9525">
            <a:noFill/>
          </a:ln>
        </p:spPr>
        <p:txBody>
          <a:bodyPr anchor="t" anchorCtr="0">
            <a:spAutoFit/>
          </a:bodyPr>
          <a:p>
            <a:pPr algn="just">
              <a:buFont typeface="Arial" panose="020B0604020202020204" pitchFamily="34" charset="0"/>
            </a:pPr>
            <a:r>
              <a:rPr lang="zh-CN" altLang="en-US" sz="2800" b="1" dirty="0">
                <a:solidFill>
                  <a:schemeClr val="folHlink"/>
                </a:solidFill>
                <a:latin typeface="Times New Roman" panose="02020603050405020304" pitchFamily="18" charset="0"/>
                <a:ea typeface="幼圆" panose="02010509060101010101" pitchFamily="49" charset="-122"/>
              </a:rPr>
              <a:t>中序遍历森林</a:t>
            </a:r>
            <a:r>
              <a:rPr lang="zh-CN" altLang="en-US" b="1" dirty="0">
                <a:latin typeface="Times New Roman" panose="02020603050405020304" pitchFamily="18" charset="0"/>
              </a:rPr>
              <a:t>的规则为：</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若森林为空，返回；否则：</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）中序遍历第一棵树的子树森林；</a:t>
            </a:r>
            <a:endParaRPr lang="zh-CN" altLang="en-US" b="1" dirty="0">
              <a:latin typeface="Times New Roman" panose="02020603050405020304" pitchFamily="18" charset="0"/>
            </a:endParaRPr>
          </a:p>
          <a:p>
            <a:pPr algn="just" eaLnBrk="0" hangingPunct="0">
              <a:buFont typeface="Arial" panose="020B0604020202020204" pitchFamily="34" charset="0"/>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latin typeface="宋体" panose="02010600030101010101" pitchFamily="2" charset="-122"/>
              </a:rPr>
              <a:t>访问森林中第一棵树的根结点；</a:t>
            </a:r>
            <a:endParaRPr lang="zh-CN" altLang="en-US" b="1" dirty="0">
              <a:latin typeface="Times New Roman" panose="02020603050405020304" pitchFamily="18" charset="0"/>
            </a:endParaRPr>
          </a:p>
          <a:p>
            <a:pPr eaLnBrk="0" hangingPunct="0">
              <a:buFont typeface="Arial" panose="020B0604020202020204" pitchFamily="34" charset="0"/>
            </a:pPr>
            <a:r>
              <a:rPr lang="zh-CN" altLang="en-US" b="1" dirty="0">
                <a:latin typeface="宋体" panose="02010600030101010101" pitchFamily="2" charset="-122"/>
              </a:rPr>
              <a:t>（</a:t>
            </a:r>
            <a:r>
              <a:rPr lang="en-US" altLang="zh-CN" b="1" dirty="0">
                <a:latin typeface="Times New Roman" panose="02020603050405020304" pitchFamily="18" charset="0"/>
              </a:rPr>
              <a:t>3</a:t>
            </a:r>
            <a:r>
              <a:rPr lang="zh-CN" altLang="en-US" b="1" dirty="0">
                <a:latin typeface="宋体" panose="02010600030101010101" pitchFamily="2" charset="-122"/>
              </a:rPr>
              <a:t>）</a:t>
            </a:r>
            <a:r>
              <a:rPr lang="zh-CN" altLang="en-US" b="1" dirty="0">
                <a:latin typeface="Times New Roman" panose="02020603050405020304" pitchFamily="18" charset="0"/>
              </a:rPr>
              <a:t>中序遍历其它树组成的森林；</a:t>
            </a:r>
            <a:endParaRPr lang="zh-CN" altLang="en-US" b="1" dirty="0">
              <a:latin typeface="Times New Roman" panose="02020603050405020304" pitchFamily="18" charset="0"/>
            </a:endParaRPr>
          </a:p>
        </p:txBody>
      </p:sp>
      <p:grpSp>
        <p:nvGrpSpPr>
          <p:cNvPr id="174084" name="Group 64"/>
          <p:cNvGrpSpPr/>
          <p:nvPr/>
        </p:nvGrpSpPr>
        <p:grpSpPr>
          <a:xfrm>
            <a:off x="5676900" y="2819400"/>
            <a:ext cx="3238500" cy="1905000"/>
            <a:chOff x="3360" y="1776"/>
            <a:chExt cx="2040" cy="1200"/>
          </a:xfrm>
        </p:grpSpPr>
        <p:sp>
          <p:nvSpPr>
            <p:cNvPr id="176133" name="Oval 29"/>
            <p:cNvSpPr/>
            <p:nvPr/>
          </p:nvSpPr>
          <p:spPr>
            <a:xfrm>
              <a:off x="3564"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34" name="Oval 32"/>
            <p:cNvSpPr/>
            <p:nvPr/>
          </p:nvSpPr>
          <p:spPr>
            <a:xfrm>
              <a:off x="3360" y="2246"/>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35" name="Oval 35"/>
            <p:cNvSpPr/>
            <p:nvPr/>
          </p:nvSpPr>
          <p:spPr>
            <a:xfrm>
              <a:off x="3768" y="2246"/>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36" name="Freeform 36"/>
            <p:cNvSpPr/>
            <p:nvPr/>
          </p:nvSpPr>
          <p:spPr>
            <a:xfrm>
              <a:off x="3734" y="2009"/>
              <a:ext cx="113" cy="254"/>
            </a:xfrm>
            <a:custGeom>
              <a:avLst/>
              <a:gdLst/>
              <a:ahLst/>
              <a:cxnLst>
                <a:cxn ang="0">
                  <a:pos x="0" y="0"/>
                </a:cxn>
                <a:cxn ang="0">
                  <a:pos x="85" y="196"/>
                </a:cxn>
              </a:cxnLst>
              <a:pathLst>
                <a:path w="150" h="330">
                  <a:moveTo>
                    <a:pt x="0" y="0"/>
                  </a:moveTo>
                  <a:lnTo>
                    <a:pt x="15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6137" name="Freeform 37"/>
            <p:cNvSpPr/>
            <p:nvPr/>
          </p:nvSpPr>
          <p:spPr>
            <a:xfrm>
              <a:off x="3485" y="1986"/>
              <a:ext cx="147" cy="265"/>
            </a:xfrm>
            <a:custGeom>
              <a:avLst/>
              <a:gdLst/>
              <a:ahLst/>
              <a:cxnLst>
                <a:cxn ang="0">
                  <a:pos x="111" y="0"/>
                </a:cxn>
                <a:cxn ang="0">
                  <a:pos x="0" y="204"/>
                </a:cxn>
              </a:cxnLst>
              <a:pathLst>
                <a:path w="195" h="345">
                  <a:moveTo>
                    <a:pt x="19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6138" name="Oval 40"/>
            <p:cNvSpPr/>
            <p:nvPr/>
          </p:nvSpPr>
          <p:spPr>
            <a:xfrm>
              <a:off x="4187"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39" name="Oval 43"/>
            <p:cNvSpPr/>
            <p:nvPr/>
          </p:nvSpPr>
          <p:spPr>
            <a:xfrm>
              <a:off x="4856"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0" name="Oval 46"/>
            <p:cNvSpPr/>
            <p:nvPr/>
          </p:nvSpPr>
          <p:spPr>
            <a:xfrm>
              <a:off x="4584"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1" name="Oval 49"/>
            <p:cNvSpPr/>
            <p:nvPr/>
          </p:nvSpPr>
          <p:spPr>
            <a:xfrm>
              <a:off x="5173"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2" name="Oval 52"/>
            <p:cNvSpPr/>
            <p:nvPr/>
          </p:nvSpPr>
          <p:spPr>
            <a:xfrm>
              <a:off x="4890"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3" name="Oval 55"/>
            <p:cNvSpPr/>
            <p:nvPr/>
          </p:nvSpPr>
          <p:spPr>
            <a:xfrm>
              <a:off x="4176"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4" name="Oval 58"/>
            <p:cNvSpPr/>
            <p:nvPr/>
          </p:nvSpPr>
          <p:spPr>
            <a:xfrm>
              <a:off x="3791" y="2726"/>
              <a:ext cx="226"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176145" name="Line 59"/>
            <p:cNvSpPr/>
            <p:nvPr/>
          </p:nvSpPr>
          <p:spPr>
            <a:xfrm>
              <a:off x="3893" y="2473"/>
              <a:ext cx="0" cy="240"/>
            </a:xfrm>
            <a:prstGeom prst="line">
              <a:avLst/>
            </a:prstGeom>
            <a:ln w="9525" cap="flat" cmpd="sng">
              <a:solidFill>
                <a:srgbClr val="000000"/>
              </a:solidFill>
              <a:prstDash val="solid"/>
              <a:round/>
              <a:headEnd type="none" w="med" len="med"/>
              <a:tailEnd type="none" w="med" len="med"/>
            </a:ln>
          </p:spPr>
        </p:sp>
        <p:sp>
          <p:nvSpPr>
            <p:cNvPr id="176146" name="Line 60"/>
            <p:cNvSpPr/>
            <p:nvPr/>
          </p:nvSpPr>
          <p:spPr>
            <a:xfrm>
              <a:off x="4289" y="2004"/>
              <a:ext cx="0" cy="240"/>
            </a:xfrm>
            <a:prstGeom prst="line">
              <a:avLst/>
            </a:prstGeom>
            <a:ln w="9525" cap="flat" cmpd="sng">
              <a:solidFill>
                <a:srgbClr val="000000"/>
              </a:solidFill>
              <a:prstDash val="solid"/>
              <a:round/>
              <a:headEnd type="none" w="med" len="med"/>
              <a:tailEnd type="none" w="med" len="med"/>
            </a:ln>
          </p:spPr>
        </p:sp>
        <p:sp>
          <p:nvSpPr>
            <p:cNvPr id="176147" name="Freeform 61"/>
            <p:cNvSpPr/>
            <p:nvPr/>
          </p:nvSpPr>
          <p:spPr>
            <a:xfrm>
              <a:off x="4720" y="1986"/>
              <a:ext cx="193" cy="270"/>
            </a:xfrm>
            <a:custGeom>
              <a:avLst/>
              <a:gdLst/>
              <a:ahLst/>
              <a:cxnLst>
                <a:cxn ang="0">
                  <a:pos x="146" y="0"/>
                </a:cxn>
                <a:cxn ang="0">
                  <a:pos x="0" y="208"/>
                </a:cxn>
              </a:cxnLst>
              <a:pathLst>
                <a:path w="255" h="351">
                  <a:moveTo>
                    <a:pt x="25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6148" name="Freeform 62"/>
            <p:cNvSpPr/>
            <p:nvPr/>
          </p:nvSpPr>
          <p:spPr>
            <a:xfrm>
              <a:off x="5060" y="1974"/>
              <a:ext cx="204" cy="282"/>
            </a:xfrm>
            <a:custGeom>
              <a:avLst/>
              <a:gdLst/>
              <a:ahLst/>
              <a:cxnLst>
                <a:cxn ang="0">
                  <a:pos x="0" y="0"/>
                </a:cxn>
                <a:cxn ang="0">
                  <a:pos x="154" y="217"/>
                </a:cxn>
              </a:cxnLst>
              <a:pathLst>
                <a:path w="270" h="366">
                  <a:moveTo>
                    <a:pt x="0" y="0"/>
                  </a:moveTo>
                  <a:lnTo>
                    <a:pt x="270" y="36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176149" name="Line 63"/>
            <p:cNvSpPr/>
            <p:nvPr/>
          </p:nvSpPr>
          <p:spPr>
            <a:xfrm>
              <a:off x="4992" y="2016"/>
              <a:ext cx="0" cy="240"/>
            </a:xfrm>
            <a:prstGeom prst="line">
              <a:avLst/>
            </a:prstGeom>
            <a:ln w="9525" cap="flat" cmpd="sng">
              <a:solidFill>
                <a:srgbClr val="000000"/>
              </a:solidFill>
              <a:prstDash val="solid"/>
              <a:round/>
              <a:headEnd type="none" w="med" len="med"/>
              <a:tailEnd type="none" w="med" len="med"/>
            </a:ln>
          </p:spPr>
        </p:sp>
        <p:sp>
          <p:nvSpPr>
            <p:cNvPr id="176150" name="Text Box 28"/>
            <p:cNvSpPr txBox="1"/>
            <p:nvPr/>
          </p:nvSpPr>
          <p:spPr>
            <a:xfrm>
              <a:off x="3587"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A</a:t>
              </a:r>
              <a:endParaRPr lang="en-US" altLang="zh-CN" sz="1800" b="1" dirty="0">
                <a:latin typeface="Times New Roman" panose="02020603050405020304" pitchFamily="18" charset="0"/>
              </a:endParaRPr>
            </a:p>
          </p:txBody>
        </p:sp>
        <p:sp>
          <p:nvSpPr>
            <p:cNvPr id="176151" name="Text Box 31"/>
            <p:cNvSpPr txBox="1"/>
            <p:nvPr/>
          </p:nvSpPr>
          <p:spPr>
            <a:xfrm>
              <a:off x="3383" y="2244"/>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B</a:t>
              </a:r>
              <a:endParaRPr lang="en-US" altLang="zh-CN" sz="1800" b="1" dirty="0">
                <a:latin typeface="Times New Roman" panose="02020603050405020304" pitchFamily="18" charset="0"/>
              </a:endParaRPr>
            </a:p>
          </p:txBody>
        </p:sp>
        <p:sp>
          <p:nvSpPr>
            <p:cNvPr id="176152" name="Text Box 34"/>
            <p:cNvSpPr txBox="1"/>
            <p:nvPr/>
          </p:nvSpPr>
          <p:spPr>
            <a:xfrm>
              <a:off x="3791" y="2244"/>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C</a:t>
              </a:r>
              <a:endParaRPr lang="en-US" altLang="zh-CN" sz="1800" b="1" dirty="0">
                <a:latin typeface="Times New Roman" panose="02020603050405020304" pitchFamily="18" charset="0"/>
              </a:endParaRPr>
            </a:p>
          </p:txBody>
        </p:sp>
        <p:sp>
          <p:nvSpPr>
            <p:cNvPr id="176153" name="Text Box 39"/>
            <p:cNvSpPr txBox="1"/>
            <p:nvPr/>
          </p:nvSpPr>
          <p:spPr>
            <a:xfrm>
              <a:off x="4210"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F</a:t>
              </a:r>
              <a:endParaRPr lang="en-US" altLang="zh-CN" sz="1800" b="1" dirty="0">
                <a:latin typeface="Times New Roman" panose="02020603050405020304" pitchFamily="18" charset="0"/>
              </a:endParaRPr>
            </a:p>
          </p:txBody>
        </p:sp>
        <p:sp>
          <p:nvSpPr>
            <p:cNvPr id="176154" name="Text Box 42"/>
            <p:cNvSpPr txBox="1"/>
            <p:nvPr/>
          </p:nvSpPr>
          <p:spPr>
            <a:xfrm>
              <a:off x="4879"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G</a:t>
              </a:r>
              <a:endParaRPr lang="en-US" altLang="zh-CN" sz="1800" b="1" dirty="0">
                <a:latin typeface="Times New Roman" panose="02020603050405020304" pitchFamily="18" charset="0"/>
              </a:endParaRPr>
            </a:p>
          </p:txBody>
        </p:sp>
        <p:sp>
          <p:nvSpPr>
            <p:cNvPr id="176155" name="Text Box 45"/>
            <p:cNvSpPr txBox="1"/>
            <p:nvPr/>
          </p:nvSpPr>
          <p:spPr>
            <a:xfrm>
              <a:off x="4607"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H</a:t>
              </a:r>
              <a:endParaRPr lang="en-US" altLang="zh-CN" sz="1800" b="1" dirty="0">
                <a:latin typeface="Times New Roman" panose="02020603050405020304" pitchFamily="18" charset="0"/>
              </a:endParaRPr>
            </a:p>
          </p:txBody>
        </p:sp>
        <p:sp>
          <p:nvSpPr>
            <p:cNvPr id="176156" name="Text Box 48"/>
            <p:cNvSpPr txBox="1"/>
            <p:nvPr/>
          </p:nvSpPr>
          <p:spPr>
            <a:xfrm>
              <a:off x="5196"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J</a:t>
              </a:r>
              <a:endParaRPr lang="en-US" altLang="zh-CN" sz="1800" b="1" dirty="0">
                <a:latin typeface="Times New Roman" panose="02020603050405020304" pitchFamily="18" charset="0"/>
              </a:endParaRPr>
            </a:p>
          </p:txBody>
        </p:sp>
        <p:sp>
          <p:nvSpPr>
            <p:cNvPr id="176157" name="Text Box 51"/>
            <p:cNvSpPr txBox="1"/>
            <p:nvPr/>
          </p:nvSpPr>
          <p:spPr>
            <a:xfrm>
              <a:off x="4913"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I</a:t>
              </a:r>
              <a:endParaRPr lang="en-US" altLang="zh-CN" sz="1800" b="1" dirty="0">
                <a:latin typeface="Times New Roman" panose="02020603050405020304" pitchFamily="18" charset="0"/>
              </a:endParaRPr>
            </a:p>
          </p:txBody>
        </p:sp>
        <p:sp>
          <p:nvSpPr>
            <p:cNvPr id="176158" name="Text Box 54"/>
            <p:cNvSpPr txBox="1"/>
            <p:nvPr/>
          </p:nvSpPr>
          <p:spPr>
            <a:xfrm>
              <a:off x="4199"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E</a:t>
              </a:r>
              <a:endParaRPr lang="en-US" altLang="zh-CN" sz="1800" b="1" dirty="0">
                <a:latin typeface="Times New Roman" panose="02020603050405020304" pitchFamily="18" charset="0"/>
              </a:endParaRPr>
            </a:p>
          </p:txBody>
        </p:sp>
        <p:sp>
          <p:nvSpPr>
            <p:cNvPr id="176159" name="Text Box 57"/>
            <p:cNvSpPr txBox="1"/>
            <p:nvPr/>
          </p:nvSpPr>
          <p:spPr>
            <a:xfrm>
              <a:off x="3814" y="2724"/>
              <a:ext cx="189"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D</a:t>
              </a:r>
              <a:endParaRPr lang="en-US" altLang="zh-CN" sz="1800" b="1" dirty="0">
                <a:latin typeface="Times New Roman" panose="02020603050405020304" pitchFamily="18" charset="0"/>
              </a:endParaRPr>
            </a:p>
          </p:txBody>
        </p:sp>
      </p:grpSp>
      <p:sp>
        <p:nvSpPr>
          <p:cNvPr id="104513" name="Text Box 65"/>
          <p:cNvSpPr txBox="1"/>
          <p:nvPr/>
        </p:nvSpPr>
        <p:spPr>
          <a:xfrm>
            <a:off x="250825" y="3213100"/>
            <a:ext cx="5184775" cy="1004888"/>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dirty="0">
                <a:solidFill>
                  <a:srgbClr val="FF0000"/>
                </a:solidFill>
                <a:latin typeface="Times New Roman" panose="02020603050405020304" pitchFamily="18" charset="0"/>
              </a:rPr>
              <a:t>右图森林的前序遍历序列为：</a:t>
            </a:r>
            <a:endParaRPr lang="zh-CN" altLang="en-US" dirty="0">
              <a:solidFill>
                <a:srgbClr val="FF0000"/>
              </a:solidFill>
              <a:latin typeface="Times New Roman" panose="02020603050405020304" pitchFamily="18" charset="0"/>
            </a:endParaRPr>
          </a:p>
          <a:p>
            <a:pPr>
              <a:spcBef>
                <a:spcPct val="50000"/>
              </a:spcBef>
              <a:buFont typeface="Arial" panose="020B0604020202020204" pitchFamily="34" charset="0"/>
            </a:pPr>
            <a:r>
              <a:rPr lang="zh-CN" altLang="en-US"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ABCDEFGHIJ</a:t>
            </a:r>
            <a:endParaRPr lang="en-US" altLang="zh-CN" dirty="0">
              <a:solidFill>
                <a:srgbClr val="FF0000"/>
              </a:solidFill>
              <a:latin typeface="Times New Roman" panose="02020603050405020304" pitchFamily="18" charset="0"/>
            </a:endParaRPr>
          </a:p>
        </p:txBody>
      </p:sp>
      <p:sp>
        <p:nvSpPr>
          <p:cNvPr id="104514" name="Text Box 66"/>
          <p:cNvSpPr txBox="1"/>
          <p:nvPr/>
        </p:nvSpPr>
        <p:spPr>
          <a:xfrm>
            <a:off x="179388" y="6237288"/>
            <a:ext cx="8569325" cy="457200"/>
          </a:xfrm>
          <a:prstGeom prst="rect">
            <a:avLst/>
          </a:prstGeom>
          <a:noFill/>
          <a:ln w="9525">
            <a:noFill/>
          </a:ln>
        </p:spPr>
        <p:txBody>
          <a:bodyPr anchor="t" anchorCtr="0">
            <a:spAutoFit/>
          </a:bodyPr>
          <a:p>
            <a:pPr>
              <a:buFont typeface="Arial" panose="020B0604020202020204" pitchFamily="34" charset="0"/>
            </a:pPr>
            <a:r>
              <a:rPr lang="zh-CN" altLang="en-US" dirty="0">
                <a:solidFill>
                  <a:srgbClr val="FF0000"/>
                </a:solidFill>
                <a:latin typeface="Times New Roman" panose="02020603050405020304" pitchFamily="18" charset="0"/>
              </a:rPr>
              <a:t>右图森林的后中序遍历序列为：</a:t>
            </a:r>
            <a:r>
              <a:rPr lang="en-US" altLang="zh-CN" dirty="0">
                <a:solidFill>
                  <a:srgbClr val="FF0000"/>
                </a:solidFill>
                <a:latin typeface="Times New Roman" panose="02020603050405020304" pitchFamily="18" charset="0"/>
              </a:rPr>
              <a:t>BDCAFEHIJG</a:t>
            </a:r>
            <a:endParaRPr lang="en-US" altLang="zh-CN"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72"/>
                                        </p:tgtEl>
                                        <p:attrNameLst>
                                          <p:attrName>style.visibility</p:attrName>
                                        </p:attrNameLst>
                                      </p:cBhvr>
                                      <p:to>
                                        <p:strVal val="visible"/>
                                      </p:to>
                                    </p:set>
                                    <p:anim calcmode="lin" valueType="num">
                                      <p:cBhvr additive="base">
                                        <p:cTn id="7" dur="500" fill="hold"/>
                                        <p:tgtEl>
                                          <p:spTgt spid="104472"/>
                                        </p:tgtEl>
                                        <p:attrNameLst>
                                          <p:attrName>ppt_x</p:attrName>
                                        </p:attrNameLst>
                                      </p:cBhvr>
                                      <p:tavLst>
                                        <p:tav tm="0">
                                          <p:val>
                                            <p:strVal val="0-#ppt_w/2"/>
                                          </p:val>
                                        </p:tav>
                                        <p:tav tm="100000">
                                          <p:val>
                                            <p:strVal val="#ppt_x"/>
                                          </p:val>
                                        </p:tav>
                                      </p:tavLst>
                                    </p:anim>
                                    <p:anim calcmode="lin" valueType="num">
                                      <p:cBhvr additive="base">
                                        <p:cTn id="8"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4084"/>
                                        </p:tgtEl>
                                        <p:attrNameLst>
                                          <p:attrName>style.visibility</p:attrName>
                                        </p:attrNameLst>
                                      </p:cBhvr>
                                      <p:to>
                                        <p:strVal val="visible"/>
                                      </p:to>
                                    </p:set>
                                    <p:animEffect transition="in" filter="blinds(horizontal)">
                                      <p:cBhvr>
                                        <p:cTn id="13" dur="500"/>
                                        <p:tgtEl>
                                          <p:spTgt spid="1740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513"/>
                                        </p:tgtEl>
                                        <p:attrNameLst>
                                          <p:attrName>style.visibility</p:attrName>
                                        </p:attrNameLst>
                                      </p:cBhvr>
                                      <p:to>
                                        <p:strVal val="visible"/>
                                      </p:to>
                                    </p:set>
                                    <p:anim calcmode="lin" valueType="num">
                                      <p:cBhvr additive="base">
                                        <p:cTn id="18" dur="500" fill="hold"/>
                                        <p:tgtEl>
                                          <p:spTgt spid="104513"/>
                                        </p:tgtEl>
                                        <p:attrNameLst>
                                          <p:attrName>ppt_x</p:attrName>
                                        </p:attrNameLst>
                                      </p:cBhvr>
                                      <p:tavLst>
                                        <p:tav tm="0">
                                          <p:val>
                                            <p:strVal val="#ppt_x"/>
                                          </p:val>
                                        </p:tav>
                                        <p:tav tm="100000">
                                          <p:val>
                                            <p:strVal val="#ppt_x"/>
                                          </p:val>
                                        </p:tav>
                                      </p:tavLst>
                                    </p:anim>
                                    <p:anim calcmode="lin" valueType="num">
                                      <p:cBhvr additive="base">
                                        <p:cTn id="19" dur="500" fill="hold"/>
                                        <p:tgtEl>
                                          <p:spTgt spid="1045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04473"/>
                                        </p:tgtEl>
                                        <p:attrNameLst>
                                          <p:attrName>style.visibility</p:attrName>
                                        </p:attrNameLst>
                                      </p:cBhvr>
                                      <p:to>
                                        <p:strVal val="visible"/>
                                      </p:to>
                                    </p:set>
                                    <p:anim calcmode="lin" valueType="num">
                                      <p:cBhvr additive="base">
                                        <p:cTn id="24" dur="500" fill="hold"/>
                                        <p:tgtEl>
                                          <p:spTgt spid="104473"/>
                                        </p:tgtEl>
                                        <p:attrNameLst>
                                          <p:attrName>ppt_x</p:attrName>
                                        </p:attrNameLst>
                                      </p:cBhvr>
                                      <p:tavLst>
                                        <p:tav tm="0">
                                          <p:val>
                                            <p:strVal val="0-#ppt_w/2"/>
                                          </p:val>
                                        </p:tav>
                                        <p:tav tm="100000">
                                          <p:val>
                                            <p:strVal val="#ppt_x"/>
                                          </p:val>
                                        </p:tav>
                                      </p:tavLst>
                                    </p:anim>
                                    <p:anim calcmode="lin" valueType="num">
                                      <p:cBhvr additive="base">
                                        <p:cTn id="25" dur="500" fill="hold"/>
                                        <p:tgtEl>
                                          <p:spTgt spid="1044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4514"/>
                                        </p:tgtEl>
                                        <p:attrNameLst>
                                          <p:attrName>style.visibility</p:attrName>
                                        </p:attrNameLst>
                                      </p:cBhvr>
                                      <p:to>
                                        <p:strVal val="visible"/>
                                      </p:to>
                                    </p:set>
                                    <p:anim calcmode="lin" valueType="num">
                                      <p:cBhvr additive="base">
                                        <p:cTn id="30" dur="500" fill="hold"/>
                                        <p:tgtEl>
                                          <p:spTgt spid="104514"/>
                                        </p:tgtEl>
                                        <p:attrNameLst>
                                          <p:attrName>ppt_x</p:attrName>
                                        </p:attrNameLst>
                                      </p:cBhvr>
                                      <p:tavLst>
                                        <p:tav tm="0">
                                          <p:val>
                                            <p:strVal val="#ppt_x"/>
                                          </p:val>
                                        </p:tav>
                                        <p:tav tm="100000">
                                          <p:val>
                                            <p:strVal val="#ppt_x"/>
                                          </p:val>
                                        </p:tav>
                                      </p:tavLst>
                                    </p:anim>
                                    <p:anim calcmode="lin" valueType="num">
                                      <p:cBhvr additive="base">
                                        <p:cTn id="31" dur="500" fill="hold"/>
                                        <p:tgtEl>
                                          <p:spTgt spid="104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2" grpId="0"/>
      <p:bldP spid="104473" grpId="0"/>
      <p:bldP spid="104513" grpId="0"/>
      <p:bldP spid="10451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title" idx="4294967295"/>
          </p:nvPr>
        </p:nvSpPr>
        <p:spPr/>
        <p:txBody>
          <a:bodyPr vert="horz" wrap="square" lIns="91440" tIns="45720" rIns="91440" bIns="45720" anchor="ctr" anchorCtr="0"/>
          <a:p>
            <a:pPr eaLnBrk="1" hangingPunct="1"/>
            <a:r>
              <a:rPr lang="zh-CN" altLang="en-US" dirty="0"/>
              <a:t>森林与二叉树的对应遍历</a:t>
            </a:r>
            <a:endParaRPr lang="zh-CN" altLang="en-US" dirty="0"/>
          </a:p>
        </p:txBody>
      </p:sp>
      <p:sp>
        <p:nvSpPr>
          <p:cNvPr id="256003" name="Rectangle 3"/>
          <p:cNvSpPr/>
          <p:nvPr/>
        </p:nvSpPr>
        <p:spPr>
          <a:xfrm>
            <a:off x="468313" y="2349500"/>
            <a:ext cx="8229600" cy="2227263"/>
          </a:xfrm>
          <a:prstGeom prst="rect">
            <a:avLst/>
          </a:prstGeom>
          <a:noFill/>
          <a:ln w="9525">
            <a:noFill/>
          </a:ln>
        </p:spPr>
        <p:txBody>
          <a:bodyPr anchor="t" anchorCtr="0">
            <a:spAutoFit/>
          </a:bodyPr>
          <a:p>
            <a:pPr indent="266700" algn="just">
              <a:buFont typeface="Arial" panose="020B0604020202020204" pitchFamily="34" charset="0"/>
            </a:pPr>
            <a:r>
              <a:rPr lang="en-US" altLang="zh-CN" b="1" dirty="0">
                <a:solidFill>
                  <a:schemeClr val="folHlink"/>
                </a:solidFill>
                <a:latin typeface="Times New Roman" panose="02020603050405020304" pitchFamily="18" charset="0"/>
                <a:ea typeface="幼圆" panose="02010509060101010101" pitchFamily="49" charset="-122"/>
              </a:rPr>
              <a:t>     </a:t>
            </a:r>
            <a:r>
              <a:rPr lang="zh-CN" altLang="en-US" sz="2800" b="1" dirty="0">
                <a:solidFill>
                  <a:srgbClr val="FF0000"/>
                </a:solidFill>
                <a:latin typeface="Times New Roman" panose="02020603050405020304" pitchFamily="18" charset="0"/>
                <a:ea typeface="幼圆" panose="02010509060101010101" pitchFamily="49" charset="-122"/>
              </a:rPr>
              <a:t>森林</a:t>
            </a:r>
            <a:r>
              <a:rPr lang="zh-CN" altLang="en-US" sz="2800" b="1" dirty="0">
                <a:solidFill>
                  <a:srgbClr val="FF0000"/>
                </a:solidFill>
                <a:latin typeface="Times New Roman" panose="02020603050405020304" pitchFamily="18" charset="0"/>
              </a:rPr>
              <a:t>的</a:t>
            </a:r>
            <a:r>
              <a:rPr lang="zh-CN" altLang="en-US" sz="2800" b="1" dirty="0">
                <a:solidFill>
                  <a:srgbClr val="FF0000"/>
                </a:solidFill>
                <a:latin typeface="Times New Roman" panose="02020603050405020304" pitchFamily="18" charset="0"/>
                <a:ea typeface="幼圆" panose="02010509060101010101" pitchFamily="49" charset="-122"/>
              </a:rPr>
              <a:t>先序</a:t>
            </a:r>
            <a:r>
              <a:rPr lang="zh-CN" altLang="en-US" sz="2800" b="1" dirty="0">
                <a:solidFill>
                  <a:srgbClr val="000000"/>
                </a:solidFill>
                <a:latin typeface="Times New Roman" panose="02020603050405020304" pitchFamily="18" charset="0"/>
                <a:ea typeface="幼圆" panose="02010509060101010101" pitchFamily="49" charset="-122"/>
              </a:rPr>
              <a:t>遍历</a:t>
            </a:r>
            <a:r>
              <a:rPr lang="zh-CN" altLang="en-US" sz="2800" b="1" dirty="0">
                <a:solidFill>
                  <a:srgbClr val="000000"/>
                </a:solidFill>
                <a:latin typeface="Times New Roman" panose="02020603050405020304" pitchFamily="18" charset="0"/>
              </a:rPr>
              <a:t>序列与其对应的</a:t>
            </a:r>
            <a:r>
              <a:rPr lang="zh-CN" altLang="en-US" sz="2800" b="1" dirty="0">
                <a:solidFill>
                  <a:srgbClr val="FF0000"/>
                </a:solidFill>
                <a:latin typeface="Times New Roman" panose="02020603050405020304" pitchFamily="18" charset="0"/>
              </a:rPr>
              <a:t>二叉树的先序</a:t>
            </a:r>
            <a:r>
              <a:rPr lang="zh-CN" altLang="en-US" sz="2800" b="1" dirty="0">
                <a:solidFill>
                  <a:srgbClr val="000000"/>
                </a:solidFill>
                <a:latin typeface="Times New Roman" panose="02020603050405020304" pitchFamily="18" charset="0"/>
              </a:rPr>
              <a:t>遍历序列相同；</a:t>
            </a:r>
            <a:endParaRPr lang="zh-CN" altLang="en-US" sz="2800" b="1" dirty="0">
              <a:solidFill>
                <a:srgbClr val="000000"/>
              </a:solidFill>
              <a:latin typeface="Times New Roman" panose="02020603050405020304" pitchFamily="18" charset="0"/>
            </a:endParaRPr>
          </a:p>
          <a:p>
            <a:pPr indent="266700" algn="just">
              <a:buFont typeface="Arial" panose="020B0604020202020204" pitchFamily="34" charset="0"/>
            </a:pPr>
            <a:endParaRPr lang="zh-CN" altLang="en-US" sz="2800" b="1" dirty="0">
              <a:solidFill>
                <a:srgbClr val="000000"/>
              </a:solidFill>
              <a:latin typeface="Times New Roman" panose="02020603050405020304" pitchFamily="18" charset="0"/>
            </a:endParaRPr>
          </a:p>
          <a:p>
            <a:pPr indent="266700" algn="just">
              <a:buFont typeface="Arial" panose="020B0604020202020204" pitchFamily="34" charset="0"/>
            </a:pPr>
            <a:r>
              <a:rPr lang="zh-CN" altLang="en-US" sz="2800" b="1" dirty="0">
                <a:solidFill>
                  <a:srgbClr val="00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森林的中序</a:t>
            </a:r>
            <a:r>
              <a:rPr lang="zh-CN" altLang="en-US" sz="2800" b="1" dirty="0">
                <a:solidFill>
                  <a:srgbClr val="000000"/>
                </a:solidFill>
                <a:latin typeface="Times New Roman" panose="02020603050405020304" pitchFamily="18" charset="0"/>
              </a:rPr>
              <a:t>遍历序列与其对应的</a:t>
            </a:r>
            <a:r>
              <a:rPr lang="zh-CN" altLang="en-US" sz="2800" b="1" dirty="0">
                <a:solidFill>
                  <a:srgbClr val="FF0000"/>
                </a:solidFill>
                <a:latin typeface="Times New Roman" panose="02020603050405020304" pitchFamily="18" charset="0"/>
              </a:rPr>
              <a:t>二叉树的中序</a:t>
            </a:r>
            <a:r>
              <a:rPr lang="zh-CN" altLang="en-US" sz="2800" b="1" dirty="0">
                <a:solidFill>
                  <a:srgbClr val="000000"/>
                </a:solidFill>
                <a:latin typeface="Times New Roman" panose="02020603050405020304" pitchFamily="18" charset="0"/>
              </a:rPr>
              <a:t>遍历序列相同；</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矩形 279553"/>
          <p:cNvSpPr/>
          <p:nvPr/>
        </p:nvSpPr>
        <p:spPr>
          <a:xfrm>
            <a:off x="762000" y="1627188"/>
            <a:ext cx="8007350" cy="4864100"/>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rgbClr val="990000"/>
                </a:solidFill>
                <a:latin typeface="楷体_GB2312" pitchFamily="49" charset="-122"/>
                <a:ea typeface="楷体_GB2312" pitchFamily="49" charset="-122"/>
              </a:rPr>
              <a:t>◆问题</a:t>
            </a:r>
            <a:r>
              <a:rPr lang="zh-CN" altLang="en-US" sz="2600" b="1" dirty="0">
                <a:solidFill>
                  <a:schemeClr val="accent2"/>
                </a:solidFill>
                <a:latin typeface="楷体_GB2312" pitchFamily="49" charset="-122"/>
                <a:ea typeface="楷体_GB2312" pitchFamily="49" charset="-122"/>
              </a:rPr>
              <a:t>：</a:t>
            </a:r>
            <a:r>
              <a:rPr lang="en-US" altLang="zh-CN" sz="2600" b="1" dirty="0">
                <a:solidFill>
                  <a:schemeClr val="accent2"/>
                </a:solidFill>
                <a:latin typeface="楷体_GB2312" pitchFamily="49" charset="-122"/>
                <a:ea typeface="楷体_GB2312" pitchFamily="49" charset="-122"/>
              </a:rPr>
              <a:t>n</a:t>
            </a:r>
            <a:r>
              <a:rPr lang="zh-CN" altLang="en-US" sz="2600" b="1" dirty="0">
                <a:solidFill>
                  <a:schemeClr val="accent2"/>
                </a:solidFill>
                <a:latin typeface="楷体_GB2312" pitchFamily="49" charset="-122"/>
                <a:ea typeface="楷体_GB2312" pitchFamily="49" charset="-122"/>
              </a:rPr>
              <a:t>个学生成绩 </a:t>
            </a:r>
            <a:r>
              <a:rPr lang="en-US" altLang="zh-CN" sz="2600" b="1" dirty="0">
                <a:solidFill>
                  <a:schemeClr val="accent2"/>
                </a:solidFill>
                <a:latin typeface="楷体_GB2312" pitchFamily="49" charset="-122"/>
                <a:ea typeface="楷体_GB2312" pitchFamily="49" charset="-122"/>
              </a:rPr>
              <a:t>a</a:t>
            </a:r>
            <a:r>
              <a:rPr lang="en-US" altLang="zh-CN" sz="2600" b="1" baseline="-25000" dirty="0">
                <a:solidFill>
                  <a:schemeClr val="accent2"/>
                </a:solidFill>
                <a:latin typeface="楷体_GB2312" pitchFamily="49" charset="-122"/>
                <a:ea typeface="楷体_GB2312" pitchFamily="49" charset="-122"/>
              </a:rPr>
              <a:t>1</a:t>
            </a:r>
            <a:r>
              <a:rPr lang="zh-CN" altLang="en-US" sz="2600" b="1" dirty="0">
                <a:solidFill>
                  <a:schemeClr val="accent2"/>
                </a:solidFill>
                <a:latin typeface="楷体_GB2312" pitchFamily="49" charset="-122"/>
                <a:ea typeface="楷体_GB2312" pitchFamily="49" charset="-122"/>
              </a:rPr>
              <a:t>，</a:t>
            </a:r>
            <a:r>
              <a:rPr lang="en-US" altLang="zh-CN" sz="2600" b="1" dirty="0">
                <a:solidFill>
                  <a:schemeClr val="accent2"/>
                </a:solidFill>
                <a:latin typeface="楷体_GB2312" pitchFamily="49" charset="-122"/>
                <a:ea typeface="楷体_GB2312" pitchFamily="49" charset="-122"/>
              </a:rPr>
              <a:t>a</a:t>
            </a:r>
            <a:r>
              <a:rPr lang="en-US" altLang="zh-CN" sz="2600" b="1" baseline="-25000" dirty="0">
                <a:solidFill>
                  <a:schemeClr val="accent2"/>
                </a:solidFill>
                <a:latin typeface="楷体_GB2312" pitchFamily="49" charset="-122"/>
                <a:ea typeface="楷体_GB2312" pitchFamily="49" charset="-122"/>
              </a:rPr>
              <a:t>2</a:t>
            </a:r>
            <a:r>
              <a:rPr lang="zh-CN" altLang="en-US" sz="2600" b="1" dirty="0">
                <a:solidFill>
                  <a:schemeClr val="accent2"/>
                </a:solidFill>
                <a:latin typeface="楷体_GB2312" pitchFamily="49" charset="-122"/>
                <a:ea typeface="楷体_GB2312" pitchFamily="49" charset="-122"/>
              </a:rPr>
              <a:t>，</a:t>
            </a:r>
            <a:r>
              <a:rPr lang="en-US" altLang="zh-CN" sz="2600" b="1" dirty="0">
                <a:solidFill>
                  <a:schemeClr val="accent2"/>
                </a:solidFill>
                <a:latin typeface="Times New Roman" panose="02020603050405020304" pitchFamily="18" charset="0"/>
                <a:ea typeface="楷体_GB2312" pitchFamily="49" charset="-122"/>
              </a:rPr>
              <a:t>…</a:t>
            </a:r>
            <a:r>
              <a:rPr lang="en-US" altLang="zh-CN" sz="2600" b="1" dirty="0">
                <a:solidFill>
                  <a:schemeClr val="accent2"/>
                </a:solidFill>
                <a:latin typeface="楷体_GB2312" pitchFamily="49" charset="-122"/>
                <a:ea typeface="楷体_GB2312" pitchFamily="49" charset="-122"/>
              </a:rPr>
              <a:t>,a</a:t>
            </a:r>
            <a:r>
              <a:rPr lang="en-US" altLang="zh-CN" sz="2600" b="1" baseline="-25000" dirty="0">
                <a:solidFill>
                  <a:schemeClr val="accent2"/>
                </a:solidFill>
                <a:latin typeface="楷体_GB2312" pitchFamily="49" charset="-122"/>
                <a:ea typeface="楷体_GB2312" pitchFamily="49" charset="-122"/>
              </a:rPr>
              <a:t>n </a:t>
            </a:r>
            <a:r>
              <a:rPr lang="zh-CN" altLang="en-US" sz="2600" b="1" dirty="0">
                <a:solidFill>
                  <a:schemeClr val="accent2"/>
                </a:solidFill>
                <a:latin typeface="楷体_GB2312" pitchFamily="49" charset="-122"/>
                <a:ea typeface="楷体_GB2312" pitchFamily="49" charset="-122"/>
              </a:rPr>
              <a:t>（百分制），现</a:t>
            </a:r>
            <a:endParaRPr lang="zh-CN" altLang="en-US" sz="2600" b="1" dirty="0">
              <a:solidFill>
                <a:schemeClr val="accent2"/>
              </a:solidFill>
              <a:latin typeface="楷体_GB2312" pitchFamily="49" charset="-122"/>
              <a:ea typeface="楷体_GB2312" pitchFamily="49" charset="-122"/>
            </a:endParaRPr>
          </a:p>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       要转换成五分制。</a:t>
            </a:r>
            <a:endParaRPr lang="zh-CN" altLang="en-US" sz="2600" b="1" dirty="0">
              <a:solidFill>
                <a:schemeClr val="accent2"/>
              </a:solidFill>
              <a:latin typeface="楷体_GB2312" pitchFamily="49" charset="-122"/>
              <a:ea typeface="楷体_GB2312" pitchFamily="49" charset="-122"/>
            </a:endParaRPr>
          </a:p>
          <a:p>
            <a:pPr>
              <a:buFont typeface="Arial" panose="020B0604020202020204" pitchFamily="34" charset="0"/>
            </a:pPr>
            <a:r>
              <a:rPr lang="zh-CN" altLang="en-US" sz="2800" b="1" dirty="0">
                <a:solidFill>
                  <a:schemeClr val="accent2"/>
                </a:solidFill>
                <a:latin typeface="楷体_GB2312" pitchFamily="49" charset="-122"/>
                <a:ea typeface="楷体_GB2312" pitchFamily="49" charset="-122"/>
              </a:rPr>
              <a:t>  </a:t>
            </a:r>
            <a:r>
              <a:rPr lang="zh-CN" altLang="en-US" sz="2600" b="1" dirty="0">
                <a:latin typeface="楷体_GB2312" pitchFamily="49" charset="-122"/>
                <a:ea typeface="楷体_GB2312" pitchFamily="49" charset="-122"/>
              </a:rPr>
              <a:t>即 </a:t>
            </a:r>
            <a:r>
              <a:rPr lang="en-US" altLang="zh-CN" sz="2600" b="1" dirty="0">
                <a:latin typeface="楷体_GB2312" pitchFamily="49" charset="-122"/>
                <a:ea typeface="楷体_GB2312" pitchFamily="49" charset="-122"/>
              </a:rPr>
              <a:t>a</a:t>
            </a:r>
            <a:r>
              <a:rPr lang="en-US" altLang="zh-CN" sz="2600" b="1" baseline="-25000" dirty="0">
                <a:latin typeface="楷体_GB2312" pitchFamily="49" charset="-122"/>
                <a:ea typeface="楷体_GB2312" pitchFamily="49" charset="-122"/>
              </a:rPr>
              <a:t>1</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a</a:t>
            </a:r>
            <a:r>
              <a:rPr lang="en-US" altLang="zh-CN" sz="2600" b="1" baseline="-25000" dirty="0">
                <a:latin typeface="楷体_GB2312" pitchFamily="49" charset="-122"/>
                <a:ea typeface="楷体_GB2312" pitchFamily="49" charset="-122"/>
              </a:rPr>
              <a:t>2</a:t>
            </a:r>
            <a:r>
              <a:rPr lang="zh-CN" altLang="en-US" sz="2600" b="1" dirty="0">
                <a:latin typeface="楷体_GB2312" pitchFamily="49" charset="-122"/>
                <a:ea typeface="楷体_GB2312" pitchFamily="49" charset="-122"/>
              </a:rPr>
              <a:t>，</a:t>
            </a:r>
            <a:r>
              <a:rPr lang="en-US" altLang="zh-CN" sz="2600" b="1" dirty="0">
                <a:latin typeface="Times New Roman" panose="02020603050405020304" pitchFamily="18" charset="0"/>
                <a:ea typeface="楷体_GB2312" pitchFamily="49" charset="-122"/>
              </a:rPr>
              <a:t>…</a:t>
            </a:r>
            <a:r>
              <a:rPr lang="en-US" altLang="zh-CN" sz="2600" b="1" dirty="0">
                <a:latin typeface="楷体_GB2312" pitchFamily="49" charset="-122"/>
                <a:ea typeface="楷体_GB2312" pitchFamily="49" charset="-122"/>
              </a:rPr>
              <a:t>,a</a:t>
            </a:r>
            <a:r>
              <a:rPr lang="en-US" altLang="zh-CN" sz="2600" b="1" baseline="-25000" dirty="0">
                <a:latin typeface="楷体_GB2312" pitchFamily="49" charset="-122"/>
                <a:ea typeface="楷体_GB2312" pitchFamily="49" charset="-122"/>
              </a:rPr>
              <a:t>n </a:t>
            </a:r>
            <a:r>
              <a:rPr lang="zh-CN" altLang="en-US" sz="2600" b="1" dirty="0">
                <a:latin typeface="楷体_GB2312" pitchFamily="49" charset="-122"/>
                <a:ea typeface="楷体_GB2312" pitchFamily="49" charset="-122"/>
              </a:rPr>
              <a:t>分五类：</a:t>
            </a:r>
            <a:endParaRPr lang="zh-CN" altLang="en-US" sz="2600" b="1" dirty="0">
              <a:latin typeface="楷体_GB2312" pitchFamily="49" charset="-122"/>
              <a:ea typeface="楷体_GB2312" pitchFamily="49" charset="-122"/>
            </a:endParaRPr>
          </a:p>
          <a:p>
            <a:pPr>
              <a:buFont typeface="Arial" panose="020B0604020202020204" pitchFamily="34" charset="0"/>
            </a:pPr>
            <a:r>
              <a:rPr lang="zh-CN" altLang="en-US" sz="2600" b="1" dirty="0">
                <a:latin typeface="楷体_GB2312" pitchFamily="49" charset="-122"/>
                <a:ea typeface="楷体_GB2312" pitchFamily="49" charset="-122"/>
              </a:rPr>
              <a:t>      一类：</a:t>
            </a:r>
            <a:r>
              <a:rPr lang="en-US" altLang="zh-CN" sz="2600" b="1" dirty="0">
                <a:latin typeface="楷体_GB2312" pitchFamily="49" charset="-122"/>
                <a:ea typeface="楷体_GB2312" pitchFamily="49" charset="-122"/>
              </a:rPr>
              <a:t>&lt; 60  </a:t>
            </a:r>
            <a:r>
              <a:rPr lang="zh-CN" altLang="en-US" sz="2600" b="1" dirty="0">
                <a:latin typeface="楷体_GB2312" pitchFamily="49" charset="-122"/>
                <a:ea typeface="楷体_GB2312" pitchFamily="49" charset="-122"/>
              </a:rPr>
              <a:t>不及格</a:t>
            </a:r>
            <a:endParaRPr lang="zh-CN" altLang="en-US" sz="2600" b="1" dirty="0">
              <a:latin typeface="楷体_GB2312" pitchFamily="49" charset="-122"/>
              <a:ea typeface="楷体_GB2312" pitchFamily="49" charset="-122"/>
            </a:endParaRPr>
          </a:p>
          <a:p>
            <a:pPr>
              <a:buFont typeface="Arial" panose="020B0604020202020204" pitchFamily="34" charset="0"/>
            </a:pPr>
            <a:r>
              <a:rPr lang="zh-CN" altLang="en-US" sz="2600" b="1" dirty="0">
                <a:latin typeface="楷体_GB2312" pitchFamily="49" charset="-122"/>
                <a:ea typeface="楷体_GB2312" pitchFamily="49" charset="-122"/>
              </a:rPr>
              <a:t>      二类：</a:t>
            </a:r>
            <a:r>
              <a:rPr lang="en-US" altLang="zh-CN" sz="2600" b="1" dirty="0">
                <a:latin typeface="楷体_GB2312" pitchFamily="49" charset="-122"/>
                <a:ea typeface="楷体_GB2312" pitchFamily="49" charset="-122"/>
              </a:rPr>
              <a:t>[ 60</a:t>
            </a: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70 </a:t>
            </a:r>
            <a:r>
              <a:rPr lang="zh-CN" altLang="en-US" sz="2600" b="1" dirty="0">
                <a:latin typeface="楷体_GB2312" pitchFamily="49" charset="-122"/>
                <a:ea typeface="楷体_GB2312" pitchFamily="49" charset="-122"/>
              </a:rPr>
              <a:t>） 及格</a:t>
            </a:r>
            <a:endParaRPr lang="zh-CN" altLang="en-US" sz="2600" b="1" dirty="0">
              <a:latin typeface="楷体_GB2312" pitchFamily="49" charset="-122"/>
              <a:ea typeface="楷体_GB2312" pitchFamily="49" charset="-122"/>
            </a:endParaRPr>
          </a:p>
          <a:p>
            <a:pPr>
              <a:buFont typeface="Arial" panose="020B0604020202020204" pitchFamily="34" charset="0"/>
            </a:pPr>
            <a:r>
              <a:rPr lang="zh-CN" altLang="en-US" sz="2600" b="1" dirty="0">
                <a:latin typeface="楷体_GB2312" pitchFamily="49" charset="-122"/>
                <a:ea typeface="楷体_GB2312" pitchFamily="49" charset="-122"/>
              </a:rPr>
              <a:t>      三类：</a:t>
            </a:r>
            <a:r>
              <a:rPr lang="en-US" altLang="zh-CN" sz="2600" b="1" dirty="0">
                <a:latin typeface="楷体_GB2312" pitchFamily="49" charset="-122"/>
                <a:ea typeface="楷体_GB2312" pitchFamily="49" charset="-122"/>
              </a:rPr>
              <a:t>[ 70</a:t>
            </a: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80 </a:t>
            </a:r>
            <a:r>
              <a:rPr lang="zh-CN" altLang="en-US" sz="2600" b="1" dirty="0">
                <a:latin typeface="楷体_GB2312" pitchFamily="49" charset="-122"/>
                <a:ea typeface="楷体_GB2312" pitchFamily="49" charset="-122"/>
              </a:rPr>
              <a:t>） 中等</a:t>
            </a:r>
            <a:endParaRPr lang="zh-CN" altLang="en-US" sz="2600" b="1" dirty="0">
              <a:latin typeface="楷体_GB2312" pitchFamily="49" charset="-122"/>
              <a:ea typeface="楷体_GB2312" pitchFamily="49" charset="-122"/>
            </a:endParaRPr>
          </a:p>
          <a:p>
            <a:pPr>
              <a:buFont typeface="Arial" panose="020B0604020202020204" pitchFamily="34" charset="0"/>
            </a:pPr>
            <a:r>
              <a:rPr lang="zh-CN" altLang="en-US" sz="2600" b="1" dirty="0">
                <a:latin typeface="楷体_GB2312" pitchFamily="49" charset="-122"/>
                <a:ea typeface="楷体_GB2312" pitchFamily="49" charset="-122"/>
              </a:rPr>
              <a:t>      四类：</a:t>
            </a:r>
            <a:r>
              <a:rPr lang="en-US" altLang="zh-CN" sz="2600" b="1" dirty="0">
                <a:latin typeface="楷体_GB2312" pitchFamily="49" charset="-122"/>
                <a:ea typeface="楷体_GB2312" pitchFamily="49" charset="-122"/>
              </a:rPr>
              <a:t>[ 80</a:t>
            </a:r>
            <a:r>
              <a:rPr lang="zh-CN" altLang="en-US" sz="2600" b="1" dirty="0">
                <a:latin typeface="楷体_GB2312" pitchFamily="49" charset="-122"/>
                <a:ea typeface="楷体_GB2312" pitchFamily="49" charset="-122"/>
              </a:rPr>
              <a:t>， </a:t>
            </a:r>
            <a:r>
              <a:rPr lang="en-US" altLang="zh-CN" sz="2600" b="1" dirty="0">
                <a:latin typeface="楷体_GB2312" pitchFamily="49" charset="-122"/>
                <a:ea typeface="楷体_GB2312" pitchFamily="49" charset="-122"/>
              </a:rPr>
              <a:t>90 </a:t>
            </a:r>
            <a:r>
              <a:rPr lang="zh-CN" altLang="en-US" sz="2600" b="1" dirty="0">
                <a:latin typeface="楷体_GB2312" pitchFamily="49" charset="-122"/>
                <a:ea typeface="楷体_GB2312" pitchFamily="49" charset="-122"/>
              </a:rPr>
              <a:t>） 良好</a:t>
            </a:r>
            <a:endParaRPr lang="zh-CN" altLang="en-US" sz="2600" b="1" dirty="0">
              <a:latin typeface="楷体_GB2312" pitchFamily="49" charset="-122"/>
              <a:ea typeface="楷体_GB2312" pitchFamily="49" charset="-122"/>
            </a:endParaRPr>
          </a:p>
          <a:p>
            <a:pPr>
              <a:buFont typeface="Arial" panose="020B0604020202020204" pitchFamily="34" charset="0"/>
            </a:pPr>
            <a:r>
              <a:rPr lang="zh-CN" altLang="en-US" sz="2600" b="1" dirty="0">
                <a:latin typeface="楷体_GB2312" pitchFamily="49" charset="-122"/>
                <a:ea typeface="楷体_GB2312" pitchFamily="49" charset="-122"/>
              </a:rPr>
              <a:t>      五类：≥ </a:t>
            </a:r>
            <a:r>
              <a:rPr lang="en-US" altLang="zh-CN" sz="2600" b="1" dirty="0">
                <a:latin typeface="楷体_GB2312" pitchFamily="49" charset="-122"/>
                <a:ea typeface="楷体_GB2312" pitchFamily="49" charset="-122"/>
              </a:rPr>
              <a:t>90        </a:t>
            </a:r>
            <a:r>
              <a:rPr lang="zh-CN" altLang="en-US" sz="2600" b="1" dirty="0">
                <a:latin typeface="楷体_GB2312" pitchFamily="49" charset="-122"/>
                <a:ea typeface="楷体_GB2312" pitchFamily="49" charset="-122"/>
              </a:rPr>
              <a:t>优秀</a:t>
            </a:r>
            <a:endParaRPr lang="zh-CN" altLang="en-US" sz="2600" b="1" dirty="0">
              <a:latin typeface="楷体_GB2312" pitchFamily="49" charset="-122"/>
              <a:ea typeface="楷体_GB2312" pitchFamily="49" charset="-122"/>
            </a:endParaRPr>
          </a:p>
          <a:p>
            <a:pPr>
              <a:spcBef>
                <a:spcPct val="25000"/>
              </a:spcBef>
              <a:buFont typeface="Arial" panose="020B0604020202020204" pitchFamily="34" charset="0"/>
            </a:pPr>
            <a:r>
              <a:rPr lang="zh-CN" altLang="en-US" sz="2600" b="1" dirty="0">
                <a:latin typeface="楷体_GB2312" pitchFamily="49" charset="-122"/>
                <a:ea typeface="楷体_GB2312" pitchFamily="49" charset="-122"/>
              </a:rPr>
              <a:t>每类出现的概率：</a:t>
            </a:r>
            <a:endParaRPr lang="zh-CN" altLang="en-US" sz="2600" b="1" dirty="0">
              <a:latin typeface="楷体_GB2312" pitchFamily="49" charset="-122"/>
              <a:ea typeface="楷体_GB2312" pitchFamily="49" charset="-122"/>
            </a:endParaRPr>
          </a:p>
          <a:p>
            <a:pPr>
              <a:spcBef>
                <a:spcPct val="20000"/>
              </a:spcBef>
              <a:buFont typeface="Arial" panose="020B0604020202020204" pitchFamily="34" charset="0"/>
            </a:pPr>
            <a:r>
              <a:rPr lang="zh-CN" altLang="en-US" sz="2600" b="1" dirty="0">
                <a:latin typeface="楷体_GB2312" pitchFamily="49" charset="-122"/>
                <a:ea typeface="楷体_GB2312" pitchFamily="49" charset="-122"/>
              </a:rPr>
              <a:t>  分数  </a:t>
            </a:r>
            <a:r>
              <a:rPr lang="en-US" altLang="zh-CN" sz="2600" b="1" dirty="0">
                <a:latin typeface="楷体_GB2312" pitchFamily="49" charset="-122"/>
                <a:ea typeface="楷体_GB2312" pitchFamily="49" charset="-122"/>
              </a:rPr>
              <a:t>0</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59  60</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69  70</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79  80</a:t>
            </a:r>
            <a:r>
              <a:rPr lang="zh-CN" altLang="en-US" sz="2600" b="1" dirty="0">
                <a:latin typeface="楷体_GB2312" pitchFamily="49" charset="-122"/>
                <a:ea typeface="楷体_GB2312" pitchFamily="49" charset="-122"/>
              </a:rPr>
              <a:t>～</a:t>
            </a:r>
            <a:r>
              <a:rPr lang="en-US" altLang="zh-CN" sz="2600" b="1" dirty="0">
                <a:latin typeface="楷体_GB2312" pitchFamily="49" charset="-122"/>
                <a:ea typeface="楷体_GB2312" pitchFamily="49" charset="-122"/>
              </a:rPr>
              <a:t>89  90</a:t>
            </a:r>
            <a:r>
              <a:rPr lang="zh-CN" altLang="en-US" sz="2600" b="1" dirty="0">
                <a:latin typeface="楷体_GB2312" pitchFamily="49" charset="-122"/>
                <a:ea typeface="楷体_GB2312" pitchFamily="49" charset="-122"/>
              </a:rPr>
              <a:t>以上 </a:t>
            </a:r>
            <a:endParaRPr lang="zh-CN" altLang="en-US" sz="2600" b="1" dirty="0">
              <a:latin typeface="楷体_GB2312" pitchFamily="49" charset="-122"/>
              <a:ea typeface="楷体_GB2312" pitchFamily="49" charset="-122"/>
            </a:endParaRPr>
          </a:p>
          <a:p>
            <a:pPr>
              <a:spcBef>
                <a:spcPct val="40000"/>
              </a:spcBef>
              <a:buFont typeface="Arial" panose="020B0604020202020204" pitchFamily="34" charset="0"/>
            </a:pPr>
            <a:r>
              <a:rPr lang="zh-CN" altLang="en-US" sz="2600" b="1" dirty="0">
                <a:latin typeface="楷体_GB2312" pitchFamily="49" charset="-122"/>
                <a:ea typeface="楷体_GB2312" pitchFamily="49" charset="-122"/>
              </a:rPr>
              <a:t>  概率   </a:t>
            </a:r>
            <a:r>
              <a:rPr lang="en-US" altLang="zh-CN" sz="2600" b="1" dirty="0">
                <a:latin typeface="楷体_GB2312" pitchFamily="49" charset="-122"/>
                <a:ea typeface="楷体_GB2312" pitchFamily="49" charset="-122"/>
              </a:rPr>
              <a:t>5%      15%    40%      30%    10%</a:t>
            </a:r>
            <a:endParaRPr lang="en-US" altLang="zh-CN" sz="2600" b="1" dirty="0">
              <a:latin typeface="楷体_GB2312" pitchFamily="49" charset="-122"/>
              <a:ea typeface="楷体_GB2312" pitchFamily="49" charset="-122"/>
            </a:endParaRPr>
          </a:p>
        </p:txBody>
      </p:sp>
      <p:sp>
        <p:nvSpPr>
          <p:cNvPr id="180226" name="直接连接符 279554"/>
          <p:cNvSpPr/>
          <p:nvPr/>
        </p:nvSpPr>
        <p:spPr>
          <a:xfrm>
            <a:off x="1155700" y="5410200"/>
            <a:ext cx="7086600" cy="0"/>
          </a:xfrm>
          <a:prstGeom prst="line">
            <a:avLst/>
          </a:prstGeom>
          <a:ln w="9525" cap="flat" cmpd="sng">
            <a:solidFill>
              <a:schemeClr val="tx1"/>
            </a:solidFill>
            <a:prstDash val="solid"/>
            <a:miter/>
            <a:headEnd type="none" w="med" len="med"/>
            <a:tailEnd type="none" w="med" len="med"/>
          </a:ln>
        </p:spPr>
      </p:sp>
      <p:sp>
        <p:nvSpPr>
          <p:cNvPr id="180227" name="直接连接符 279555"/>
          <p:cNvSpPr/>
          <p:nvPr/>
        </p:nvSpPr>
        <p:spPr>
          <a:xfrm>
            <a:off x="1089025" y="6477000"/>
            <a:ext cx="7239000" cy="0"/>
          </a:xfrm>
          <a:prstGeom prst="line">
            <a:avLst/>
          </a:prstGeom>
          <a:ln w="9525" cap="flat" cmpd="sng">
            <a:solidFill>
              <a:schemeClr val="tx1"/>
            </a:solidFill>
            <a:prstDash val="solid"/>
            <a:miter/>
            <a:headEnd type="none" w="med" len="med"/>
            <a:tailEnd type="none" w="med" len="med"/>
          </a:ln>
        </p:spPr>
      </p:sp>
      <p:sp>
        <p:nvSpPr>
          <p:cNvPr id="180228" name="直接连接符 279556"/>
          <p:cNvSpPr/>
          <p:nvPr/>
        </p:nvSpPr>
        <p:spPr>
          <a:xfrm>
            <a:off x="1066800" y="5922963"/>
            <a:ext cx="7315200" cy="0"/>
          </a:xfrm>
          <a:prstGeom prst="line">
            <a:avLst/>
          </a:prstGeom>
          <a:ln w="9525" cap="flat" cmpd="sng">
            <a:solidFill>
              <a:schemeClr val="tx1"/>
            </a:solidFill>
            <a:prstDash val="solid"/>
            <a:miter/>
            <a:headEnd type="none" w="med" len="med"/>
            <a:tailEnd type="none" w="med" len="med"/>
          </a:ln>
        </p:spPr>
      </p:sp>
      <p:sp>
        <p:nvSpPr>
          <p:cNvPr id="180229" name="直接连接符 279557"/>
          <p:cNvSpPr/>
          <p:nvPr/>
        </p:nvSpPr>
        <p:spPr>
          <a:xfrm>
            <a:off x="495300" y="914400"/>
            <a:ext cx="8153400" cy="0"/>
          </a:xfrm>
          <a:prstGeom prst="line">
            <a:avLst/>
          </a:prstGeom>
          <a:ln w="88900" cap="rnd" cmpd="sng">
            <a:solidFill>
              <a:srgbClr val="3366FF"/>
            </a:solidFill>
            <a:prstDash val="sysDot"/>
            <a:round/>
            <a:headEnd type="none" w="med" len="med"/>
            <a:tailEnd type="none" w="med" len="med"/>
          </a:ln>
        </p:spPr>
      </p:sp>
      <p:sp>
        <p:nvSpPr>
          <p:cNvPr id="180230" name="文本框 279559"/>
          <p:cNvSpPr txBox="1"/>
          <p:nvPr/>
        </p:nvSpPr>
        <p:spPr>
          <a:xfrm>
            <a:off x="539750" y="1049338"/>
            <a:ext cx="4103688" cy="519112"/>
          </a:xfrm>
          <a:prstGeom prst="rect">
            <a:avLst/>
          </a:prstGeom>
          <a:solidFill>
            <a:schemeClr val="accent1"/>
          </a:solidFill>
          <a:ln w="12700">
            <a:noFill/>
          </a:ln>
        </p:spPr>
        <p:txBody>
          <a:bodyPr anchor="t" anchorCtr="0">
            <a:spAutoFit/>
          </a:bodyPr>
          <a:p>
            <a:pPr>
              <a:buFont typeface="Arial" panose="020B0604020202020204" pitchFamily="34" charset="0"/>
            </a:pPr>
            <a:r>
              <a:rPr lang="zh-CN" altLang="en-US" sz="2800" b="1" dirty="0">
                <a:solidFill>
                  <a:srgbClr val="990000"/>
                </a:solidFill>
                <a:latin typeface="楷体_GB2312" pitchFamily="49" charset="-122"/>
                <a:ea typeface="楷体_GB2312" pitchFamily="49" charset="-122"/>
              </a:rPr>
              <a:t>判定树</a:t>
            </a:r>
            <a:endParaRPr lang="zh-CN" altLang="en-US" sz="2800" b="1" dirty="0">
              <a:solidFill>
                <a:srgbClr val="990000"/>
              </a:solidFill>
              <a:latin typeface="楷体_GB2312" pitchFamily="49" charset="-122"/>
              <a:ea typeface="楷体_GB2312" pitchFamily="49" charset="-122"/>
            </a:endParaRPr>
          </a:p>
        </p:txBody>
      </p:sp>
      <p:sp>
        <p:nvSpPr>
          <p:cNvPr id="180231" name="Rectangle 2"/>
          <p:cNvSpPr/>
          <p:nvPr/>
        </p:nvSpPr>
        <p:spPr>
          <a:xfrm>
            <a:off x="684213" y="115888"/>
            <a:ext cx="8001000" cy="755650"/>
          </a:xfrm>
          <a:prstGeom prst="rect">
            <a:avLst/>
          </a:prstGeom>
          <a:noFill/>
          <a:ln w="9525">
            <a:noFill/>
          </a:ln>
        </p:spPr>
        <p:txBody>
          <a:bodyPr anchor="ctr" anchorCtr="0"/>
          <a:p>
            <a:pPr algn="ctr">
              <a:buFont typeface="Arial" panose="020B0604020202020204" pitchFamily="34" charset="0"/>
            </a:pPr>
            <a:r>
              <a:rPr lang="zh-CN" altLang="en-US" sz="3800" dirty="0">
                <a:solidFill>
                  <a:schemeClr val="tx2"/>
                </a:solidFill>
                <a:latin typeface="华文新魏" panose="02010800040101010101" pitchFamily="2" charset="-122"/>
              </a:rPr>
              <a:t>哈夫曼树 </a:t>
            </a:r>
            <a:endParaRPr lang="zh-CN" altLang="en-US" sz="3800" dirty="0">
              <a:solidFill>
                <a:schemeClr val="tx2"/>
              </a:solidFill>
              <a:latin typeface="华文新魏" panose="0201080004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矩形 280577"/>
          <p:cNvSpPr/>
          <p:nvPr/>
        </p:nvSpPr>
        <p:spPr>
          <a:xfrm>
            <a:off x="684213" y="404813"/>
            <a:ext cx="5688012" cy="519112"/>
          </a:xfrm>
          <a:prstGeom prst="rect">
            <a:avLst/>
          </a:prstGeom>
          <a:noFill/>
          <a:ln w="9525">
            <a:noFill/>
          </a:ln>
        </p:spPr>
        <p:txBody>
          <a:bodyPr anchor="t" anchorCtr="0">
            <a:spAutoFit/>
          </a:bodyPr>
          <a:p>
            <a:pPr>
              <a:buFont typeface="Arial" panose="020B0604020202020204" pitchFamily="34" charset="0"/>
            </a:pPr>
            <a:r>
              <a:rPr lang="zh-CN" altLang="en-US" sz="2800" b="1" dirty="0">
                <a:solidFill>
                  <a:srgbClr val="990000"/>
                </a:solidFill>
                <a:latin typeface="楷体_GB2312" pitchFamily="49" charset="-122"/>
                <a:ea typeface="楷体_GB2312" pitchFamily="49" charset="-122"/>
              </a:rPr>
              <a:t>◆若按顺序判，得下列判断过程</a:t>
            </a:r>
            <a:r>
              <a:rPr lang="zh-CN" altLang="en-US" sz="2800" b="1" dirty="0">
                <a:solidFill>
                  <a:schemeClr val="accent2"/>
                </a:solidFill>
                <a:latin typeface="楷体_GB2312" pitchFamily="49" charset="-122"/>
                <a:ea typeface="楷体_GB2312" pitchFamily="49" charset="-122"/>
              </a:rPr>
              <a:t>：</a:t>
            </a:r>
            <a:endParaRPr lang="zh-CN" altLang="en-US" sz="2800" b="1" dirty="0">
              <a:solidFill>
                <a:schemeClr val="accent2"/>
              </a:solidFill>
              <a:latin typeface="楷体_GB2312" pitchFamily="49" charset="-122"/>
              <a:ea typeface="楷体_GB2312" pitchFamily="49" charset="-122"/>
            </a:endParaRPr>
          </a:p>
        </p:txBody>
      </p:sp>
      <p:sp>
        <p:nvSpPr>
          <p:cNvPr id="280579" name="矩形 280578"/>
          <p:cNvSpPr/>
          <p:nvPr/>
        </p:nvSpPr>
        <p:spPr>
          <a:xfrm>
            <a:off x="1042988" y="4627563"/>
            <a:ext cx="7200900" cy="1262062"/>
          </a:xfrm>
          <a:prstGeom prst="rect">
            <a:avLst/>
          </a:prstGeom>
          <a:noFill/>
          <a:ln w="9525">
            <a:noFill/>
          </a:ln>
        </p:spPr>
        <p:txBody>
          <a:bodyPr anchor="t" anchorCtr="0">
            <a:spAutoFit/>
          </a:bodyPr>
          <a:p>
            <a:pPr>
              <a:buFont typeface="Arial" panose="020B0604020202020204" pitchFamily="34" charset="0"/>
            </a:pPr>
            <a:r>
              <a:rPr lang="zh-CN" altLang="en-US" sz="2800" b="1" dirty="0">
                <a:solidFill>
                  <a:srgbClr val="990000"/>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对</a:t>
            </a:r>
            <a:r>
              <a:rPr lang="en-US" altLang="zh-CN" b="1" dirty="0">
                <a:latin typeface="楷体_GB2312" pitchFamily="49" charset="-122"/>
                <a:ea typeface="楷体_GB2312" pitchFamily="49" charset="-122"/>
              </a:rPr>
              <a:t>n</a:t>
            </a:r>
            <a:r>
              <a:rPr lang="zh-CN" altLang="en-US" b="1" dirty="0">
                <a:latin typeface="楷体_GB2312" pitchFamily="49" charset="-122"/>
                <a:ea typeface="楷体_GB2312" pitchFamily="49" charset="-122"/>
              </a:rPr>
              <a:t>个数分类花费时间较多。因为大多数元素属于中和良，这样大多数数据都得通过</a:t>
            </a: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至</a:t>
            </a: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次判断，这样总的判断次数就多。</a:t>
            </a:r>
            <a:endParaRPr lang="zh-CN" altLang="en-US" b="1" dirty="0">
              <a:latin typeface="楷体_GB2312" pitchFamily="49" charset="-122"/>
              <a:ea typeface="楷体_GB2312" pitchFamily="49" charset="-122"/>
            </a:endParaRPr>
          </a:p>
        </p:txBody>
      </p:sp>
      <p:sp>
        <p:nvSpPr>
          <p:cNvPr id="280580" name="下箭头 280579"/>
          <p:cNvSpPr/>
          <p:nvPr/>
        </p:nvSpPr>
        <p:spPr>
          <a:xfrm>
            <a:off x="4532313" y="5880100"/>
            <a:ext cx="685800" cy="788988"/>
          </a:xfrm>
          <a:prstGeom prst="downArrow">
            <a:avLst>
              <a:gd name="adj1" fmla="val 50000"/>
              <a:gd name="adj2" fmla="val 28729"/>
            </a:avLst>
          </a:prstGeom>
          <a:solidFill>
            <a:schemeClr val="accent1"/>
          </a:solidFill>
          <a:ln w="9525">
            <a:noFill/>
          </a:ln>
        </p:spPr>
        <p:txBody>
          <a:bodyPr anchor="t" anchorCtr="0">
            <a:spAutoFit/>
          </a:bodyPr>
          <a:p>
            <a:pPr>
              <a:buFont typeface="Arial" panose="020B0604020202020204" pitchFamily="34" charset="0"/>
            </a:pPr>
            <a:r>
              <a:rPr lang="zh-CN" altLang="en-US" sz="2000" b="1" dirty="0">
                <a:solidFill>
                  <a:schemeClr val="tx2"/>
                </a:solidFill>
                <a:latin typeface="楷体_GB2312" pitchFamily="49" charset="-122"/>
                <a:ea typeface="楷体_GB2312" pitchFamily="49" charset="-122"/>
                <a:sym typeface="Wingdings" panose="05000000000000000000" pitchFamily="2" charset="2"/>
              </a:rPr>
              <a:t>改进</a:t>
            </a:r>
            <a:endParaRPr lang="zh-CN" altLang="en-US" sz="2000" b="1" dirty="0">
              <a:solidFill>
                <a:schemeClr val="tx2"/>
              </a:solidFill>
              <a:latin typeface="楷体_GB2312" pitchFamily="49" charset="-122"/>
              <a:ea typeface="楷体_GB2312" pitchFamily="49" charset="-122"/>
              <a:sym typeface="Wingdings" panose="05000000000000000000" pitchFamily="2" charset="2"/>
            </a:endParaRPr>
          </a:p>
        </p:txBody>
      </p:sp>
      <p:grpSp>
        <p:nvGrpSpPr>
          <p:cNvPr id="181252" name="组合 280580"/>
          <p:cNvGrpSpPr/>
          <p:nvPr/>
        </p:nvGrpSpPr>
        <p:grpSpPr>
          <a:xfrm>
            <a:off x="827088" y="765175"/>
            <a:ext cx="5305425" cy="3832225"/>
            <a:chOff x="793" y="598"/>
            <a:chExt cx="3342" cy="2414"/>
          </a:xfrm>
        </p:grpSpPr>
        <p:sp>
          <p:nvSpPr>
            <p:cNvPr id="181253" name="矩形 280581"/>
            <p:cNvSpPr/>
            <p:nvPr/>
          </p:nvSpPr>
          <p:spPr>
            <a:xfrm>
              <a:off x="2137" y="2190"/>
              <a:ext cx="53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中</a:t>
              </a:r>
              <a:r>
                <a:rPr lang="en-US" altLang="zh-CN" sz="2600" b="1" dirty="0">
                  <a:solidFill>
                    <a:schemeClr val="accent2"/>
                  </a:solidFill>
                  <a:latin typeface="楷体_GB2312" pitchFamily="49" charset="-122"/>
                  <a:ea typeface="楷体_GB2312" pitchFamily="49" charset="-122"/>
                </a:rPr>
                <a:t>40</a:t>
              </a:r>
              <a:endParaRPr lang="en-US" altLang="zh-CN" sz="2600" b="1" dirty="0">
                <a:solidFill>
                  <a:schemeClr val="accent2"/>
                </a:solidFill>
                <a:latin typeface="楷体_GB2312" pitchFamily="49" charset="-122"/>
                <a:ea typeface="楷体_GB2312" pitchFamily="49" charset="-122"/>
              </a:endParaRPr>
            </a:p>
          </p:txBody>
        </p:sp>
        <p:sp>
          <p:nvSpPr>
            <p:cNvPr id="181254" name="流程图: 准备 280582"/>
            <p:cNvSpPr/>
            <p:nvPr/>
          </p:nvSpPr>
          <p:spPr>
            <a:xfrm>
              <a:off x="2633" y="914"/>
              <a:ext cx="751"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60</a:t>
              </a:r>
              <a:endParaRPr lang="en-US" altLang="zh-CN" dirty="0">
                <a:solidFill>
                  <a:schemeClr val="tx2"/>
                </a:solidFill>
                <a:latin typeface="Times New Roman" panose="02020603050405020304" pitchFamily="18" charset="0"/>
              </a:endParaRPr>
            </a:p>
          </p:txBody>
        </p:sp>
        <p:sp>
          <p:nvSpPr>
            <p:cNvPr id="181255" name="直接连接符 280583"/>
            <p:cNvSpPr/>
            <p:nvPr/>
          </p:nvSpPr>
          <p:spPr>
            <a:xfrm flipH="1">
              <a:off x="2380" y="1162"/>
              <a:ext cx="427" cy="177"/>
            </a:xfrm>
            <a:prstGeom prst="line">
              <a:avLst/>
            </a:prstGeom>
            <a:ln w="9525" cap="flat" cmpd="sng">
              <a:solidFill>
                <a:schemeClr val="tx1"/>
              </a:solidFill>
              <a:prstDash val="solid"/>
              <a:round/>
              <a:headEnd type="none" w="med" len="med"/>
              <a:tailEnd type="triangle" w="med" len="med"/>
            </a:ln>
          </p:spPr>
        </p:sp>
        <p:sp>
          <p:nvSpPr>
            <p:cNvPr id="181256" name="流程图: 准备 280584"/>
            <p:cNvSpPr/>
            <p:nvPr/>
          </p:nvSpPr>
          <p:spPr>
            <a:xfrm>
              <a:off x="1994" y="1364"/>
              <a:ext cx="752"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70</a:t>
              </a:r>
              <a:endParaRPr lang="en-US" altLang="zh-CN" dirty="0">
                <a:solidFill>
                  <a:schemeClr val="tx2"/>
                </a:solidFill>
                <a:latin typeface="Times New Roman" panose="02020603050405020304" pitchFamily="18" charset="0"/>
              </a:endParaRPr>
            </a:p>
          </p:txBody>
        </p:sp>
        <p:sp>
          <p:nvSpPr>
            <p:cNvPr id="181257" name="直接连接符 280585"/>
            <p:cNvSpPr/>
            <p:nvPr/>
          </p:nvSpPr>
          <p:spPr>
            <a:xfrm>
              <a:off x="3198" y="1162"/>
              <a:ext cx="361" cy="268"/>
            </a:xfrm>
            <a:prstGeom prst="line">
              <a:avLst/>
            </a:prstGeom>
            <a:ln w="9525" cap="flat" cmpd="sng">
              <a:solidFill>
                <a:schemeClr val="tx1"/>
              </a:solidFill>
              <a:prstDash val="solid"/>
              <a:round/>
              <a:headEnd type="none" w="med" len="med"/>
              <a:tailEnd type="triangle" w="med" len="med"/>
            </a:ln>
          </p:spPr>
        </p:sp>
        <p:sp>
          <p:nvSpPr>
            <p:cNvPr id="181258" name="矩形 280586"/>
            <p:cNvSpPr/>
            <p:nvPr/>
          </p:nvSpPr>
          <p:spPr>
            <a:xfrm>
              <a:off x="3287" y="1339"/>
              <a:ext cx="848"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不及格</a:t>
              </a:r>
              <a:r>
                <a:rPr lang="en-US" altLang="zh-CN" sz="2600" b="1" dirty="0">
                  <a:solidFill>
                    <a:schemeClr val="accent2"/>
                  </a:solidFill>
                  <a:latin typeface="楷体_GB2312" pitchFamily="49" charset="-122"/>
                  <a:ea typeface="楷体_GB2312" pitchFamily="49" charset="-122"/>
                </a:rPr>
                <a:t>5</a:t>
              </a:r>
              <a:endParaRPr lang="en-US" altLang="zh-CN" sz="2600" b="1" dirty="0">
                <a:solidFill>
                  <a:schemeClr val="accent2"/>
                </a:solidFill>
                <a:latin typeface="楷体_GB2312" pitchFamily="49" charset="-122"/>
                <a:ea typeface="楷体_GB2312" pitchFamily="49" charset="-122"/>
              </a:endParaRPr>
            </a:p>
          </p:txBody>
        </p:sp>
        <p:sp>
          <p:nvSpPr>
            <p:cNvPr id="181259" name="直接连接符 280587"/>
            <p:cNvSpPr/>
            <p:nvPr/>
          </p:nvSpPr>
          <p:spPr>
            <a:xfrm flipH="1">
              <a:off x="1791" y="1615"/>
              <a:ext cx="436" cy="180"/>
            </a:xfrm>
            <a:prstGeom prst="line">
              <a:avLst/>
            </a:prstGeom>
            <a:ln w="9525" cap="flat" cmpd="sng">
              <a:solidFill>
                <a:schemeClr val="tx1"/>
              </a:solidFill>
              <a:prstDash val="solid"/>
              <a:round/>
              <a:headEnd type="none" w="med" len="med"/>
              <a:tailEnd type="triangle" w="med" len="med"/>
            </a:ln>
          </p:spPr>
        </p:sp>
        <p:sp>
          <p:nvSpPr>
            <p:cNvPr id="181260" name="矩形 280588"/>
            <p:cNvSpPr/>
            <p:nvPr/>
          </p:nvSpPr>
          <p:spPr>
            <a:xfrm>
              <a:off x="2652" y="1751"/>
              <a:ext cx="744"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及格</a:t>
              </a:r>
              <a:r>
                <a:rPr lang="en-US" altLang="zh-CN" sz="2600" b="1" dirty="0">
                  <a:solidFill>
                    <a:schemeClr val="accent2"/>
                  </a:solidFill>
                  <a:latin typeface="楷体_GB2312" pitchFamily="49" charset="-122"/>
                  <a:ea typeface="楷体_GB2312" pitchFamily="49" charset="-122"/>
                </a:rPr>
                <a:t>15</a:t>
              </a:r>
              <a:endParaRPr lang="en-US" altLang="zh-CN" sz="2600" b="1" dirty="0">
                <a:solidFill>
                  <a:schemeClr val="accent2"/>
                </a:solidFill>
                <a:latin typeface="楷体_GB2312" pitchFamily="49" charset="-122"/>
                <a:ea typeface="楷体_GB2312" pitchFamily="49" charset="-122"/>
              </a:endParaRPr>
            </a:p>
          </p:txBody>
        </p:sp>
        <p:sp>
          <p:nvSpPr>
            <p:cNvPr id="181261" name="流程图: 准备 280589"/>
            <p:cNvSpPr/>
            <p:nvPr/>
          </p:nvSpPr>
          <p:spPr>
            <a:xfrm>
              <a:off x="1428" y="1796"/>
              <a:ext cx="751"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80</a:t>
              </a:r>
              <a:endParaRPr lang="en-US" altLang="zh-CN" dirty="0">
                <a:solidFill>
                  <a:schemeClr val="tx2"/>
                </a:solidFill>
                <a:latin typeface="Times New Roman" panose="02020603050405020304" pitchFamily="18" charset="0"/>
              </a:endParaRPr>
            </a:p>
          </p:txBody>
        </p:sp>
        <p:sp>
          <p:nvSpPr>
            <p:cNvPr id="181262" name="直接连接符 280590"/>
            <p:cNvSpPr/>
            <p:nvPr/>
          </p:nvSpPr>
          <p:spPr>
            <a:xfrm flipH="1">
              <a:off x="1292" y="2046"/>
              <a:ext cx="436" cy="180"/>
            </a:xfrm>
            <a:prstGeom prst="line">
              <a:avLst/>
            </a:prstGeom>
            <a:ln w="9525" cap="flat" cmpd="sng">
              <a:solidFill>
                <a:schemeClr val="tx1"/>
              </a:solidFill>
              <a:prstDash val="solid"/>
              <a:round/>
              <a:headEnd type="none" w="med" len="med"/>
              <a:tailEnd type="triangle" w="med" len="med"/>
            </a:ln>
          </p:spPr>
        </p:sp>
        <p:sp>
          <p:nvSpPr>
            <p:cNvPr id="181263" name="直接连接符 280591"/>
            <p:cNvSpPr/>
            <p:nvPr/>
          </p:nvSpPr>
          <p:spPr>
            <a:xfrm>
              <a:off x="1912" y="2038"/>
              <a:ext cx="335" cy="249"/>
            </a:xfrm>
            <a:prstGeom prst="line">
              <a:avLst/>
            </a:prstGeom>
            <a:ln w="9525" cap="flat" cmpd="sng">
              <a:solidFill>
                <a:schemeClr val="tx1"/>
              </a:solidFill>
              <a:prstDash val="solid"/>
              <a:round/>
              <a:headEnd type="none" w="med" len="med"/>
              <a:tailEnd type="triangle" w="med" len="med"/>
            </a:ln>
          </p:spPr>
        </p:sp>
        <p:sp>
          <p:nvSpPr>
            <p:cNvPr id="181264" name="直接连接符 280592"/>
            <p:cNvSpPr/>
            <p:nvPr/>
          </p:nvSpPr>
          <p:spPr>
            <a:xfrm>
              <a:off x="2471" y="1615"/>
              <a:ext cx="363" cy="227"/>
            </a:xfrm>
            <a:prstGeom prst="line">
              <a:avLst/>
            </a:prstGeom>
            <a:ln w="9525" cap="flat" cmpd="sng">
              <a:solidFill>
                <a:schemeClr val="tx1"/>
              </a:solidFill>
              <a:prstDash val="solid"/>
              <a:round/>
              <a:headEnd type="none" w="med" len="med"/>
              <a:tailEnd type="triangle" w="med" len="med"/>
            </a:ln>
          </p:spPr>
        </p:sp>
        <p:sp>
          <p:nvSpPr>
            <p:cNvPr id="181265" name="流程图: 准备 280593"/>
            <p:cNvSpPr/>
            <p:nvPr/>
          </p:nvSpPr>
          <p:spPr>
            <a:xfrm>
              <a:off x="958" y="2234"/>
              <a:ext cx="752"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90</a:t>
              </a:r>
              <a:endParaRPr lang="en-US" altLang="zh-CN" dirty="0">
                <a:solidFill>
                  <a:schemeClr val="tx2"/>
                </a:solidFill>
                <a:latin typeface="Times New Roman" panose="02020603050405020304" pitchFamily="18" charset="0"/>
              </a:endParaRPr>
            </a:p>
          </p:txBody>
        </p:sp>
        <p:sp>
          <p:nvSpPr>
            <p:cNvPr id="181266" name="矩形 280594"/>
            <p:cNvSpPr/>
            <p:nvPr/>
          </p:nvSpPr>
          <p:spPr>
            <a:xfrm>
              <a:off x="1555" y="2658"/>
              <a:ext cx="53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良</a:t>
              </a:r>
              <a:r>
                <a:rPr lang="en-US" altLang="zh-CN" sz="2600" b="1" dirty="0">
                  <a:solidFill>
                    <a:schemeClr val="accent2"/>
                  </a:solidFill>
                  <a:latin typeface="楷体_GB2312" pitchFamily="49" charset="-122"/>
                  <a:ea typeface="楷体_GB2312" pitchFamily="49" charset="-122"/>
                </a:rPr>
                <a:t>30</a:t>
              </a:r>
              <a:endParaRPr lang="en-US" altLang="zh-CN" sz="2600" b="1" dirty="0">
                <a:solidFill>
                  <a:schemeClr val="accent2"/>
                </a:solidFill>
                <a:latin typeface="楷体_GB2312" pitchFamily="49" charset="-122"/>
                <a:ea typeface="楷体_GB2312" pitchFamily="49" charset="-122"/>
              </a:endParaRPr>
            </a:p>
          </p:txBody>
        </p:sp>
        <p:sp>
          <p:nvSpPr>
            <p:cNvPr id="181267" name="矩形 280595"/>
            <p:cNvSpPr/>
            <p:nvPr/>
          </p:nvSpPr>
          <p:spPr>
            <a:xfrm>
              <a:off x="793" y="2704"/>
              <a:ext cx="53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优</a:t>
              </a:r>
              <a:r>
                <a:rPr lang="en-US" altLang="zh-CN" sz="2600" b="1" dirty="0">
                  <a:solidFill>
                    <a:schemeClr val="accent2"/>
                  </a:solidFill>
                  <a:latin typeface="楷体_GB2312" pitchFamily="49" charset="-122"/>
                  <a:ea typeface="楷体_GB2312" pitchFamily="49" charset="-122"/>
                </a:rPr>
                <a:t>10</a:t>
              </a:r>
              <a:endParaRPr lang="en-US" altLang="zh-CN" sz="2600" b="1" dirty="0">
                <a:solidFill>
                  <a:schemeClr val="accent2"/>
                </a:solidFill>
                <a:latin typeface="楷体_GB2312" pitchFamily="49" charset="-122"/>
                <a:ea typeface="楷体_GB2312" pitchFamily="49" charset="-122"/>
              </a:endParaRPr>
            </a:p>
          </p:txBody>
        </p:sp>
        <p:sp>
          <p:nvSpPr>
            <p:cNvPr id="181268" name="直接连接符 280596"/>
            <p:cNvSpPr/>
            <p:nvPr/>
          </p:nvSpPr>
          <p:spPr>
            <a:xfrm flipH="1">
              <a:off x="974" y="2477"/>
              <a:ext cx="227" cy="317"/>
            </a:xfrm>
            <a:prstGeom prst="line">
              <a:avLst/>
            </a:prstGeom>
            <a:ln w="9525" cap="flat" cmpd="sng">
              <a:solidFill>
                <a:schemeClr val="tx1"/>
              </a:solidFill>
              <a:prstDash val="solid"/>
              <a:round/>
              <a:headEnd type="none" w="med" len="med"/>
              <a:tailEnd type="triangle" w="med" len="med"/>
            </a:ln>
          </p:spPr>
        </p:sp>
        <p:sp>
          <p:nvSpPr>
            <p:cNvPr id="181269" name="直接连接符 280597"/>
            <p:cNvSpPr/>
            <p:nvPr/>
          </p:nvSpPr>
          <p:spPr>
            <a:xfrm>
              <a:off x="1428" y="2477"/>
              <a:ext cx="285" cy="285"/>
            </a:xfrm>
            <a:prstGeom prst="line">
              <a:avLst/>
            </a:prstGeom>
            <a:ln w="9525" cap="flat" cmpd="sng">
              <a:solidFill>
                <a:schemeClr val="tx1"/>
              </a:solidFill>
              <a:prstDash val="solid"/>
              <a:round/>
              <a:headEnd type="none" w="med" len="med"/>
              <a:tailEnd type="triangle" w="med" len="med"/>
            </a:ln>
          </p:spPr>
        </p:sp>
        <p:sp>
          <p:nvSpPr>
            <p:cNvPr id="181270" name="矩形 280598"/>
            <p:cNvSpPr/>
            <p:nvPr/>
          </p:nvSpPr>
          <p:spPr>
            <a:xfrm>
              <a:off x="3288" y="1036"/>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1271" name="矩形 280599"/>
            <p:cNvSpPr/>
            <p:nvPr/>
          </p:nvSpPr>
          <p:spPr>
            <a:xfrm>
              <a:off x="1841" y="1466"/>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1272" name="矩形 280600"/>
            <p:cNvSpPr/>
            <p:nvPr/>
          </p:nvSpPr>
          <p:spPr>
            <a:xfrm>
              <a:off x="899" y="2453"/>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1273" name="矩形 280601"/>
            <p:cNvSpPr/>
            <p:nvPr/>
          </p:nvSpPr>
          <p:spPr>
            <a:xfrm>
              <a:off x="1569" y="2432"/>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1274" name="矩形 280602"/>
            <p:cNvSpPr/>
            <p:nvPr/>
          </p:nvSpPr>
          <p:spPr>
            <a:xfrm>
              <a:off x="2426" y="1006"/>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1275" name="矩形 280603"/>
            <p:cNvSpPr/>
            <p:nvPr/>
          </p:nvSpPr>
          <p:spPr>
            <a:xfrm>
              <a:off x="2607" y="1534"/>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1276" name="矩形 280604"/>
            <p:cNvSpPr/>
            <p:nvPr/>
          </p:nvSpPr>
          <p:spPr>
            <a:xfrm>
              <a:off x="2060" y="1951"/>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1277" name="矩形 280605"/>
            <p:cNvSpPr/>
            <p:nvPr/>
          </p:nvSpPr>
          <p:spPr>
            <a:xfrm>
              <a:off x="1246" y="1933"/>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1278" name="直接连接符 280606"/>
            <p:cNvSpPr/>
            <p:nvPr/>
          </p:nvSpPr>
          <p:spPr>
            <a:xfrm>
              <a:off x="2971" y="659"/>
              <a:ext cx="0" cy="245"/>
            </a:xfrm>
            <a:prstGeom prst="line">
              <a:avLst/>
            </a:prstGeom>
            <a:ln w="9525" cap="flat" cmpd="sng">
              <a:solidFill>
                <a:schemeClr val="tx1"/>
              </a:solidFill>
              <a:prstDash val="solid"/>
              <a:round/>
              <a:headEnd type="none" w="med" len="med"/>
              <a:tailEnd type="triangle" w="med" len="med"/>
            </a:ln>
          </p:spPr>
        </p:sp>
        <p:sp>
          <p:nvSpPr>
            <p:cNvPr id="181279" name="矩形 280607"/>
            <p:cNvSpPr/>
            <p:nvPr/>
          </p:nvSpPr>
          <p:spPr>
            <a:xfrm>
              <a:off x="3087" y="598"/>
              <a:ext cx="201" cy="288"/>
            </a:xfrm>
            <a:prstGeom prst="rect">
              <a:avLst/>
            </a:prstGeom>
            <a:no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a</a:t>
              </a:r>
              <a:endParaRPr lang="en-US" altLang="zh-CN" dirty="0">
                <a:solidFill>
                  <a:schemeClr val="tx2"/>
                </a:solidFill>
                <a:latin typeface="Times New Roman" panose="02020603050405020304" pitchFamily="18" charset="0"/>
              </a:endParaRPr>
            </a:p>
          </p:txBody>
        </p:sp>
      </p:grpSp>
      <p:sp>
        <p:nvSpPr>
          <p:cNvPr id="280609" name="矩形 280608"/>
          <p:cNvSpPr/>
          <p:nvPr/>
        </p:nvSpPr>
        <p:spPr>
          <a:xfrm>
            <a:off x="6010275" y="1196975"/>
            <a:ext cx="2665413" cy="3221038"/>
          </a:xfrm>
          <a:prstGeom prst="rect">
            <a:avLst/>
          </a:prstGeom>
          <a:noFill/>
          <a:ln w="9525">
            <a:noFill/>
          </a:ln>
        </p:spPr>
        <p:txBody>
          <a:bodyPr anchor="t" anchorCtr="0">
            <a:spAutoFit/>
          </a:bodyPr>
          <a:p>
            <a:pPr>
              <a:lnSpc>
                <a:spcPct val="95000"/>
              </a:lnSpc>
              <a:buFont typeface="Arial" panose="020B0604020202020204" pitchFamily="34" charset="0"/>
            </a:pPr>
            <a:r>
              <a:rPr lang="zh-CN" altLang="en-US" b="1" dirty="0">
                <a:latin typeface="Times New Roman" panose="02020603050405020304" pitchFamily="18" charset="0"/>
                <a:ea typeface="楷体_GB2312" pitchFamily="49" charset="-122"/>
              </a:rPr>
              <a:t>判定树</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用于描述分类过程的二叉树，其中：每个非终端结点包含一个条件，对应一次比较；每个终端结点包含一个种类标记，对应于一种分类结果。</a:t>
            </a:r>
            <a:endParaRPr lang="zh-CN" altLang="en-US"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0609"/>
                                        </p:tgtEl>
                                        <p:attrNameLst>
                                          <p:attrName>style.visibility</p:attrName>
                                        </p:attrNameLst>
                                      </p:cBhvr>
                                      <p:to>
                                        <p:strVal val="visible"/>
                                      </p:to>
                                    </p:set>
                                    <p:animEffect transition="in" filter="wipe(up)">
                                      <p:cBhvr>
                                        <p:cTn id="7" dur="500"/>
                                        <p:tgtEl>
                                          <p:spTgt spid="28060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80579"/>
                                        </p:tgtEl>
                                        <p:attrNameLst>
                                          <p:attrName>style.visibility</p:attrName>
                                        </p:attrNameLst>
                                      </p:cBhvr>
                                      <p:to>
                                        <p:strVal val="visible"/>
                                      </p:to>
                                    </p:set>
                                    <p:animEffect transition="in" filter="strips(downLeft)">
                                      <p:cBhvr>
                                        <p:cTn id="12" dur="500"/>
                                        <p:tgtEl>
                                          <p:spTgt spid="28057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80580"/>
                                        </p:tgtEl>
                                        <p:attrNameLst>
                                          <p:attrName>style.visibility</p:attrName>
                                        </p:attrNameLst>
                                      </p:cBhvr>
                                      <p:to>
                                        <p:strVal val="visible"/>
                                      </p:to>
                                    </p:set>
                                    <p:animEffect transition="in" filter="slide(fromTop)">
                                      <p:cBhvr>
                                        <p:cTn id="17" dur="500"/>
                                        <p:tgtEl>
                                          <p:spTgt spid="280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P spid="280580" grpId="0" animBg="1"/>
      <p:bldP spid="28060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idx="4294967295"/>
          </p:nvPr>
        </p:nvSpPr>
        <p:spPr/>
        <p:txBody>
          <a:bodyPr vert="horz" wrap="square" lIns="91440" tIns="45720" rIns="91440" bIns="45720" anchor="ctr" anchorCtr="0"/>
          <a:p>
            <a:pPr eaLnBrk="1" hangingPunct="1"/>
            <a:r>
              <a:rPr lang="zh-CN" altLang="en-US" dirty="0"/>
              <a:t>概念</a:t>
            </a:r>
            <a:endParaRPr lang="zh-CN" altLang="en-US" dirty="0"/>
          </a:p>
        </p:txBody>
      </p:sp>
      <p:sp>
        <p:nvSpPr>
          <p:cNvPr id="8195" name="Rectangle 3"/>
          <p:cNvSpPr>
            <a:spLocks noGrp="1" noChangeArrowheads="1"/>
          </p:cNvSpPr>
          <p:nvPr>
            <p:ph type="body" idx="4294967295"/>
          </p:nvPr>
        </p:nvSpPr>
        <p:spPr>
          <a:xfrm>
            <a:off x="809625" y="1219200"/>
            <a:ext cx="7958138" cy="2570163"/>
          </a:xfrm>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rgbClr val="FF0000"/>
                </a:solidFill>
                <a:effectLst/>
                <a:uLnTx/>
                <a:uFillTx/>
                <a:latin typeface="+mn-lt"/>
                <a:ea typeface="幼圆" panose="02010509060101010101" pitchFamily="49" charset="-122"/>
                <a:cs typeface="+mn-cs"/>
              </a:rPr>
              <a:t>深度</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：树中结点的最大层次称为树的深度；</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有序树</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：结点的子树在树中的位置固定，不能互换，称有序树</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无序树</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：可以互换</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1200" cap="none" spc="0" normalizeH="0" baseline="0" noProof="0" dirty="0" smtClean="0">
                <a:ln>
                  <a:noFill/>
                </a:ln>
                <a:solidFill>
                  <a:schemeClr val="folHlink"/>
                </a:solidFill>
                <a:effectLst/>
                <a:uLnTx/>
                <a:uFillTx/>
                <a:latin typeface="+mn-lt"/>
                <a:ea typeface="幼圆" panose="02010509060101010101" pitchFamily="49" charset="-122"/>
                <a:cs typeface="+mn-cs"/>
              </a:rPr>
              <a:t>森林</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m(m≥0)</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棵互不相交的树的集合。</a:t>
            </a:r>
            <a:endParaRPr kumimoji="0" lang="zh-CN" alt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30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4" name="Object 4"/>
          <p:cNvGraphicFramePr/>
          <p:nvPr/>
        </p:nvGraphicFramePr>
        <p:xfrm>
          <a:off x="396875" y="3671888"/>
          <a:ext cx="5184775" cy="2735262"/>
        </p:xfrm>
        <a:graphic>
          <a:graphicData uri="http://schemas.openxmlformats.org/presentationml/2006/ole">
            <mc:AlternateContent xmlns:mc="http://schemas.openxmlformats.org/markup-compatibility/2006">
              <mc:Choice xmlns:v="urn:schemas-microsoft-com:vml" Requires="v">
                <p:oleObj spid="_x0000_s3084" name="" r:id="rId1" imgW="6875780" imgH="3817620" progId="Visio.Drawing.5">
                  <p:embed/>
                </p:oleObj>
              </mc:Choice>
              <mc:Fallback>
                <p:oleObj name="" r:id="rId1" imgW="6875780" imgH="3817620" progId="Visio.Drawing.5">
                  <p:embed/>
                  <p:pic>
                    <p:nvPicPr>
                      <p:cNvPr id="0" name="图片 3083"/>
                      <p:cNvPicPr/>
                      <p:nvPr/>
                    </p:nvPicPr>
                    <p:blipFill>
                      <a:blip r:embed="rId2"/>
                      <a:stretch>
                        <a:fillRect/>
                      </a:stretch>
                    </p:blipFill>
                    <p:spPr>
                      <a:xfrm>
                        <a:off x="396875" y="3671888"/>
                        <a:ext cx="5184775" cy="2735262"/>
                      </a:xfrm>
                      <a:prstGeom prst="rect">
                        <a:avLst/>
                      </a:prstGeom>
                      <a:solidFill>
                        <a:schemeClr val="accent1"/>
                      </a:solidFill>
                      <a:ln w="38100">
                        <a:noFill/>
                        <a:miter/>
                      </a:ln>
                    </p:spPr>
                  </p:pic>
                </p:oleObj>
              </mc:Fallback>
            </mc:AlternateContent>
          </a:graphicData>
        </a:graphic>
      </p:graphicFrame>
      <p:grpSp>
        <p:nvGrpSpPr>
          <p:cNvPr id="174084" name="Group 64"/>
          <p:cNvGrpSpPr/>
          <p:nvPr/>
        </p:nvGrpSpPr>
        <p:grpSpPr>
          <a:xfrm>
            <a:off x="5683250" y="4098925"/>
            <a:ext cx="3238500" cy="1905000"/>
            <a:chOff x="3360" y="1776"/>
            <a:chExt cx="2040" cy="1200"/>
          </a:xfrm>
        </p:grpSpPr>
        <p:sp>
          <p:nvSpPr>
            <p:cNvPr id="31749" name="Oval 29"/>
            <p:cNvSpPr/>
            <p:nvPr/>
          </p:nvSpPr>
          <p:spPr>
            <a:xfrm>
              <a:off x="3564"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0" name="Oval 32"/>
            <p:cNvSpPr/>
            <p:nvPr/>
          </p:nvSpPr>
          <p:spPr>
            <a:xfrm>
              <a:off x="3360" y="2246"/>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1" name="Oval 35"/>
            <p:cNvSpPr/>
            <p:nvPr/>
          </p:nvSpPr>
          <p:spPr>
            <a:xfrm>
              <a:off x="3768" y="2246"/>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2" name="Freeform 36"/>
            <p:cNvSpPr/>
            <p:nvPr/>
          </p:nvSpPr>
          <p:spPr>
            <a:xfrm>
              <a:off x="3734" y="2009"/>
              <a:ext cx="113" cy="254"/>
            </a:xfrm>
            <a:custGeom>
              <a:avLst/>
              <a:gdLst/>
              <a:ahLst/>
              <a:cxnLst>
                <a:cxn ang="0">
                  <a:pos x="0" y="0"/>
                </a:cxn>
                <a:cxn ang="0">
                  <a:pos x="85" y="196"/>
                </a:cxn>
              </a:cxnLst>
              <a:pathLst>
                <a:path w="150" h="330">
                  <a:moveTo>
                    <a:pt x="0" y="0"/>
                  </a:moveTo>
                  <a:lnTo>
                    <a:pt x="150" y="330"/>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31753" name="Freeform 37"/>
            <p:cNvSpPr/>
            <p:nvPr/>
          </p:nvSpPr>
          <p:spPr>
            <a:xfrm>
              <a:off x="3485" y="1986"/>
              <a:ext cx="147" cy="265"/>
            </a:xfrm>
            <a:custGeom>
              <a:avLst/>
              <a:gdLst/>
              <a:ahLst/>
              <a:cxnLst>
                <a:cxn ang="0">
                  <a:pos x="111" y="0"/>
                </a:cxn>
                <a:cxn ang="0">
                  <a:pos x="0" y="204"/>
                </a:cxn>
              </a:cxnLst>
              <a:pathLst>
                <a:path w="195" h="345">
                  <a:moveTo>
                    <a:pt x="195" y="0"/>
                  </a:moveTo>
                  <a:lnTo>
                    <a:pt x="0" y="345"/>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31754" name="Oval 40"/>
            <p:cNvSpPr/>
            <p:nvPr/>
          </p:nvSpPr>
          <p:spPr>
            <a:xfrm>
              <a:off x="4187"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5" name="Oval 43"/>
            <p:cNvSpPr/>
            <p:nvPr/>
          </p:nvSpPr>
          <p:spPr>
            <a:xfrm>
              <a:off x="4856"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6" name="Oval 46"/>
            <p:cNvSpPr/>
            <p:nvPr/>
          </p:nvSpPr>
          <p:spPr>
            <a:xfrm>
              <a:off x="4584"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7" name="Oval 49"/>
            <p:cNvSpPr/>
            <p:nvPr/>
          </p:nvSpPr>
          <p:spPr>
            <a:xfrm>
              <a:off x="5173"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8" name="Oval 52"/>
            <p:cNvSpPr/>
            <p:nvPr/>
          </p:nvSpPr>
          <p:spPr>
            <a:xfrm>
              <a:off x="4890" y="225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59" name="Oval 55"/>
            <p:cNvSpPr/>
            <p:nvPr/>
          </p:nvSpPr>
          <p:spPr>
            <a:xfrm>
              <a:off x="4176" y="1778"/>
              <a:ext cx="227"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60" name="Oval 58"/>
            <p:cNvSpPr/>
            <p:nvPr/>
          </p:nvSpPr>
          <p:spPr>
            <a:xfrm>
              <a:off x="3791" y="2726"/>
              <a:ext cx="226" cy="215"/>
            </a:xfrm>
            <a:prstGeom prst="ellipse">
              <a:avLst/>
            </a:prstGeom>
            <a:solidFill>
              <a:srgbClr val="FFFF66"/>
            </a:solid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
          <p:nvSpPr>
            <p:cNvPr id="31761" name="Line 59"/>
            <p:cNvSpPr/>
            <p:nvPr/>
          </p:nvSpPr>
          <p:spPr>
            <a:xfrm>
              <a:off x="3893" y="2473"/>
              <a:ext cx="0" cy="240"/>
            </a:xfrm>
            <a:prstGeom prst="line">
              <a:avLst/>
            </a:prstGeom>
            <a:ln w="9525" cap="flat" cmpd="sng">
              <a:solidFill>
                <a:srgbClr val="000000"/>
              </a:solidFill>
              <a:prstDash val="solid"/>
              <a:round/>
              <a:headEnd type="none" w="med" len="med"/>
              <a:tailEnd type="none" w="med" len="med"/>
            </a:ln>
          </p:spPr>
        </p:sp>
        <p:sp>
          <p:nvSpPr>
            <p:cNvPr id="31762" name="Line 60"/>
            <p:cNvSpPr/>
            <p:nvPr/>
          </p:nvSpPr>
          <p:spPr>
            <a:xfrm>
              <a:off x="4289" y="2004"/>
              <a:ext cx="0" cy="240"/>
            </a:xfrm>
            <a:prstGeom prst="line">
              <a:avLst/>
            </a:prstGeom>
            <a:ln w="9525" cap="flat" cmpd="sng">
              <a:solidFill>
                <a:srgbClr val="000000"/>
              </a:solidFill>
              <a:prstDash val="solid"/>
              <a:round/>
              <a:headEnd type="none" w="med" len="med"/>
              <a:tailEnd type="none" w="med" len="med"/>
            </a:ln>
          </p:spPr>
        </p:sp>
        <p:sp>
          <p:nvSpPr>
            <p:cNvPr id="31763" name="Freeform 61"/>
            <p:cNvSpPr/>
            <p:nvPr/>
          </p:nvSpPr>
          <p:spPr>
            <a:xfrm>
              <a:off x="4720" y="1986"/>
              <a:ext cx="193" cy="270"/>
            </a:xfrm>
            <a:custGeom>
              <a:avLst/>
              <a:gdLst/>
              <a:ahLst/>
              <a:cxnLst>
                <a:cxn ang="0">
                  <a:pos x="146" y="0"/>
                </a:cxn>
                <a:cxn ang="0">
                  <a:pos x="0" y="208"/>
                </a:cxn>
              </a:cxnLst>
              <a:pathLst>
                <a:path w="255" h="351">
                  <a:moveTo>
                    <a:pt x="255" y="0"/>
                  </a:moveTo>
                  <a:lnTo>
                    <a:pt x="0" y="351"/>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31764" name="Freeform 62"/>
            <p:cNvSpPr/>
            <p:nvPr/>
          </p:nvSpPr>
          <p:spPr>
            <a:xfrm>
              <a:off x="5060" y="1974"/>
              <a:ext cx="204" cy="282"/>
            </a:xfrm>
            <a:custGeom>
              <a:avLst/>
              <a:gdLst/>
              <a:ahLst/>
              <a:cxnLst>
                <a:cxn ang="0">
                  <a:pos x="0" y="0"/>
                </a:cxn>
                <a:cxn ang="0">
                  <a:pos x="154" y="217"/>
                </a:cxn>
              </a:cxnLst>
              <a:pathLst>
                <a:path w="270" h="366">
                  <a:moveTo>
                    <a:pt x="0" y="0"/>
                  </a:moveTo>
                  <a:lnTo>
                    <a:pt x="270" y="366"/>
                  </a:lnTo>
                </a:path>
              </a:pathLst>
            </a:custGeom>
            <a:solidFill>
              <a:srgbClr val="FFFF66"/>
            </a:solidFill>
            <a:ln w="9525" cap="flat" cmpd="sng">
              <a:solidFill>
                <a:srgbClr val="000000"/>
              </a:solidFill>
              <a:prstDash val="solid"/>
              <a:round/>
              <a:headEnd type="none" w="med" len="med"/>
              <a:tailEnd type="none" w="med" len="med"/>
            </a:ln>
          </p:spPr>
          <p:txBody>
            <a:bodyPr/>
            <a:p>
              <a:endParaRPr lang="zh-CN" altLang="en-US"/>
            </a:p>
          </p:txBody>
        </p:sp>
        <p:sp>
          <p:nvSpPr>
            <p:cNvPr id="31765" name="Line 63"/>
            <p:cNvSpPr/>
            <p:nvPr/>
          </p:nvSpPr>
          <p:spPr>
            <a:xfrm>
              <a:off x="4992" y="2016"/>
              <a:ext cx="0" cy="240"/>
            </a:xfrm>
            <a:prstGeom prst="line">
              <a:avLst/>
            </a:prstGeom>
            <a:ln w="9525" cap="flat" cmpd="sng">
              <a:solidFill>
                <a:srgbClr val="000000"/>
              </a:solidFill>
              <a:prstDash val="solid"/>
              <a:round/>
              <a:headEnd type="none" w="med" len="med"/>
              <a:tailEnd type="none" w="med" len="med"/>
            </a:ln>
          </p:spPr>
        </p:sp>
        <p:sp>
          <p:nvSpPr>
            <p:cNvPr id="31766" name="Text Box 28"/>
            <p:cNvSpPr txBox="1"/>
            <p:nvPr/>
          </p:nvSpPr>
          <p:spPr>
            <a:xfrm>
              <a:off x="3587"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A</a:t>
              </a:r>
              <a:endParaRPr lang="en-US" altLang="zh-CN" sz="1800" b="1" dirty="0">
                <a:latin typeface="Times New Roman" panose="02020603050405020304" pitchFamily="18" charset="0"/>
              </a:endParaRPr>
            </a:p>
          </p:txBody>
        </p:sp>
        <p:sp>
          <p:nvSpPr>
            <p:cNvPr id="31767" name="Text Box 31"/>
            <p:cNvSpPr txBox="1"/>
            <p:nvPr/>
          </p:nvSpPr>
          <p:spPr>
            <a:xfrm>
              <a:off x="3383" y="2244"/>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B</a:t>
              </a:r>
              <a:endParaRPr lang="en-US" altLang="zh-CN" sz="1800" b="1" dirty="0">
                <a:latin typeface="Times New Roman" panose="02020603050405020304" pitchFamily="18" charset="0"/>
              </a:endParaRPr>
            </a:p>
          </p:txBody>
        </p:sp>
        <p:sp>
          <p:nvSpPr>
            <p:cNvPr id="31768" name="Text Box 34"/>
            <p:cNvSpPr txBox="1"/>
            <p:nvPr/>
          </p:nvSpPr>
          <p:spPr>
            <a:xfrm>
              <a:off x="3791" y="2244"/>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C</a:t>
              </a:r>
              <a:endParaRPr lang="en-US" altLang="zh-CN" sz="1800" b="1" dirty="0">
                <a:latin typeface="Times New Roman" panose="02020603050405020304" pitchFamily="18" charset="0"/>
              </a:endParaRPr>
            </a:p>
          </p:txBody>
        </p:sp>
        <p:sp>
          <p:nvSpPr>
            <p:cNvPr id="31769" name="Text Box 39"/>
            <p:cNvSpPr txBox="1"/>
            <p:nvPr/>
          </p:nvSpPr>
          <p:spPr>
            <a:xfrm>
              <a:off x="4210"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F</a:t>
              </a:r>
              <a:endParaRPr lang="en-US" altLang="zh-CN" sz="1800" b="1" dirty="0">
                <a:latin typeface="Times New Roman" panose="02020603050405020304" pitchFamily="18" charset="0"/>
              </a:endParaRPr>
            </a:p>
          </p:txBody>
        </p:sp>
        <p:sp>
          <p:nvSpPr>
            <p:cNvPr id="31770" name="Text Box 42"/>
            <p:cNvSpPr txBox="1"/>
            <p:nvPr/>
          </p:nvSpPr>
          <p:spPr>
            <a:xfrm>
              <a:off x="4879"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G</a:t>
              </a:r>
              <a:endParaRPr lang="en-US" altLang="zh-CN" sz="1800" b="1" dirty="0">
                <a:latin typeface="Times New Roman" panose="02020603050405020304" pitchFamily="18" charset="0"/>
              </a:endParaRPr>
            </a:p>
          </p:txBody>
        </p:sp>
        <p:sp>
          <p:nvSpPr>
            <p:cNvPr id="31771" name="Text Box 45"/>
            <p:cNvSpPr txBox="1"/>
            <p:nvPr/>
          </p:nvSpPr>
          <p:spPr>
            <a:xfrm>
              <a:off x="4607"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H</a:t>
              </a:r>
              <a:endParaRPr lang="en-US" altLang="zh-CN" sz="1800" b="1" dirty="0">
                <a:latin typeface="Times New Roman" panose="02020603050405020304" pitchFamily="18" charset="0"/>
              </a:endParaRPr>
            </a:p>
          </p:txBody>
        </p:sp>
        <p:sp>
          <p:nvSpPr>
            <p:cNvPr id="31772" name="Text Box 48"/>
            <p:cNvSpPr txBox="1"/>
            <p:nvPr/>
          </p:nvSpPr>
          <p:spPr>
            <a:xfrm>
              <a:off x="5196"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J</a:t>
              </a:r>
              <a:endParaRPr lang="en-US" altLang="zh-CN" sz="1800" b="1" dirty="0">
                <a:latin typeface="Times New Roman" panose="02020603050405020304" pitchFamily="18" charset="0"/>
              </a:endParaRPr>
            </a:p>
          </p:txBody>
        </p:sp>
        <p:sp>
          <p:nvSpPr>
            <p:cNvPr id="31773" name="Text Box 51"/>
            <p:cNvSpPr txBox="1"/>
            <p:nvPr/>
          </p:nvSpPr>
          <p:spPr>
            <a:xfrm>
              <a:off x="4913" y="225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I</a:t>
              </a:r>
              <a:endParaRPr lang="en-US" altLang="zh-CN" sz="1800" b="1" dirty="0">
                <a:latin typeface="Times New Roman" panose="02020603050405020304" pitchFamily="18" charset="0"/>
              </a:endParaRPr>
            </a:p>
          </p:txBody>
        </p:sp>
        <p:sp>
          <p:nvSpPr>
            <p:cNvPr id="31774" name="Text Box 54"/>
            <p:cNvSpPr txBox="1"/>
            <p:nvPr/>
          </p:nvSpPr>
          <p:spPr>
            <a:xfrm>
              <a:off x="4199" y="1776"/>
              <a:ext cx="190"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E</a:t>
              </a:r>
              <a:endParaRPr lang="en-US" altLang="zh-CN" sz="1800" b="1" dirty="0">
                <a:latin typeface="Times New Roman" panose="02020603050405020304" pitchFamily="18" charset="0"/>
              </a:endParaRPr>
            </a:p>
          </p:txBody>
        </p:sp>
        <p:sp>
          <p:nvSpPr>
            <p:cNvPr id="31775" name="Text Box 57"/>
            <p:cNvSpPr txBox="1"/>
            <p:nvPr/>
          </p:nvSpPr>
          <p:spPr>
            <a:xfrm>
              <a:off x="3814" y="2724"/>
              <a:ext cx="189" cy="252"/>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1800" b="1" dirty="0">
                  <a:latin typeface="Times New Roman" panose="02020603050405020304" pitchFamily="18" charset="0"/>
                </a:rPr>
                <a:t>D</a:t>
              </a:r>
              <a:endParaRPr lang="en-US" altLang="zh-CN" sz="18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20"/>
                                            </p:txEl>
                                          </p:spTgt>
                                        </p:tgtEl>
                                        <p:attrNameLst>
                                          <p:attrName>style.visibility</p:attrName>
                                        </p:attrNameLst>
                                      </p:cBhvr>
                                      <p:to>
                                        <p:strVal val="visible"/>
                                      </p:to>
                                    </p:set>
                                    <p:anim calcmode="lin" valueType="num">
                                      <p:cBhvr additive="base">
                                        <p:cTn id="7" dur="500" fill="hold"/>
                                        <p:tgtEl>
                                          <p:spTgt spid="8195">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charRg st="20" end="48"/>
                                            </p:txEl>
                                          </p:spTgt>
                                        </p:tgtEl>
                                        <p:attrNameLst>
                                          <p:attrName>style.visibility</p:attrName>
                                        </p:attrNameLst>
                                      </p:cBhvr>
                                      <p:to>
                                        <p:strVal val="visible"/>
                                      </p:to>
                                    </p:set>
                                    <p:anim calcmode="lin" valueType="num">
                                      <p:cBhvr additive="base">
                                        <p:cTn id="13" dur="500" fill="hold"/>
                                        <p:tgtEl>
                                          <p:spTgt spid="8195">
                                            <p:txEl>
                                              <p:charRg st="20" end="4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20"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xEl>
                                              <p:charRg st="48" end="57"/>
                                            </p:txEl>
                                          </p:spTgt>
                                        </p:tgtEl>
                                        <p:attrNameLst>
                                          <p:attrName>style.visibility</p:attrName>
                                        </p:attrNameLst>
                                      </p:cBhvr>
                                      <p:to>
                                        <p:strVal val="visible"/>
                                      </p:to>
                                    </p:set>
                                    <p:anim calcmode="lin" valueType="num">
                                      <p:cBhvr additive="base">
                                        <p:cTn id="19" dur="500" fill="hold"/>
                                        <p:tgtEl>
                                          <p:spTgt spid="8195">
                                            <p:txEl>
                                              <p:charRg st="48" end="5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48" end="5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5">
                                            <p:txEl>
                                              <p:charRg st="57" end="78"/>
                                            </p:txEl>
                                          </p:spTgt>
                                        </p:tgtEl>
                                        <p:attrNameLst>
                                          <p:attrName>style.visibility</p:attrName>
                                        </p:attrNameLst>
                                      </p:cBhvr>
                                      <p:to>
                                        <p:strVal val="visible"/>
                                      </p:to>
                                    </p:set>
                                    <p:anim calcmode="lin" valueType="num">
                                      <p:cBhvr additive="base">
                                        <p:cTn id="25" dur="500" fill="hold"/>
                                        <p:tgtEl>
                                          <p:spTgt spid="8195">
                                            <p:txEl>
                                              <p:charRg st="57" end="7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charRg st="57" end="7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4084"/>
                                        </p:tgtEl>
                                        <p:attrNameLst>
                                          <p:attrName>style.visibility</p:attrName>
                                        </p:attrNameLst>
                                      </p:cBhvr>
                                      <p:to>
                                        <p:strVal val="visible"/>
                                      </p:to>
                                    </p:set>
                                    <p:animEffect transition="in" filter="blinds(horizontal)">
                                      <p:cBhvr>
                                        <p:cTn id="35"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矩形 281601"/>
          <p:cNvSpPr/>
          <p:nvPr/>
        </p:nvSpPr>
        <p:spPr>
          <a:xfrm>
            <a:off x="2339975" y="2708275"/>
            <a:ext cx="333375" cy="457200"/>
          </a:xfrm>
          <a:prstGeom prst="rect">
            <a:avLst/>
          </a:prstGeom>
          <a:solidFill>
            <a:schemeClr val="bg1"/>
          </a:solidFill>
          <a:ln w="9525">
            <a:noFill/>
          </a:ln>
        </p:spPr>
        <p:txBody>
          <a:bodyPr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5</a:t>
            </a:r>
            <a:endParaRPr lang="en-US" altLang="zh-CN" dirty="0">
              <a:solidFill>
                <a:schemeClr val="tx2"/>
              </a:solidFill>
              <a:latin typeface="Times New Roman" panose="02020603050405020304" pitchFamily="18" charset="0"/>
            </a:endParaRPr>
          </a:p>
        </p:txBody>
      </p:sp>
      <p:sp>
        <p:nvSpPr>
          <p:cNvPr id="182274" name="矩形 281602"/>
          <p:cNvSpPr/>
          <p:nvPr/>
        </p:nvSpPr>
        <p:spPr>
          <a:xfrm>
            <a:off x="6443663" y="3429000"/>
            <a:ext cx="488950" cy="457200"/>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10</a:t>
            </a:r>
            <a:endParaRPr lang="en-US" altLang="zh-CN" dirty="0">
              <a:solidFill>
                <a:schemeClr val="tx2"/>
              </a:solidFill>
              <a:latin typeface="Times New Roman" panose="02020603050405020304" pitchFamily="18" charset="0"/>
            </a:endParaRPr>
          </a:p>
        </p:txBody>
      </p:sp>
      <p:sp>
        <p:nvSpPr>
          <p:cNvPr id="182275" name="矩形 281603"/>
          <p:cNvSpPr/>
          <p:nvPr/>
        </p:nvSpPr>
        <p:spPr>
          <a:xfrm>
            <a:off x="3563938" y="2636838"/>
            <a:ext cx="488950" cy="457200"/>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15</a:t>
            </a:r>
            <a:endParaRPr lang="en-US" altLang="zh-CN" dirty="0">
              <a:solidFill>
                <a:schemeClr val="tx2"/>
              </a:solidFill>
              <a:latin typeface="Times New Roman" panose="02020603050405020304" pitchFamily="18" charset="0"/>
            </a:endParaRPr>
          </a:p>
        </p:txBody>
      </p:sp>
      <p:sp>
        <p:nvSpPr>
          <p:cNvPr id="182276" name="矩形 281604"/>
          <p:cNvSpPr/>
          <p:nvPr/>
        </p:nvSpPr>
        <p:spPr>
          <a:xfrm>
            <a:off x="5148263" y="3644900"/>
            <a:ext cx="488950" cy="457200"/>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30</a:t>
            </a:r>
            <a:endParaRPr lang="en-US" altLang="zh-CN" dirty="0">
              <a:solidFill>
                <a:schemeClr val="tx2"/>
              </a:solidFill>
              <a:latin typeface="Times New Roman" panose="02020603050405020304" pitchFamily="18" charset="0"/>
            </a:endParaRPr>
          </a:p>
        </p:txBody>
      </p:sp>
      <p:sp>
        <p:nvSpPr>
          <p:cNvPr id="182277" name="矩形 281605"/>
          <p:cNvSpPr/>
          <p:nvPr/>
        </p:nvSpPr>
        <p:spPr>
          <a:xfrm>
            <a:off x="4356100" y="2636838"/>
            <a:ext cx="506413" cy="457200"/>
          </a:xfrm>
          <a:prstGeom prst="rect">
            <a:avLst/>
          </a:prstGeom>
          <a:solidFill>
            <a:schemeClr val="bg1"/>
          </a:solidFill>
          <a:ln w="9525">
            <a:noFill/>
          </a:ln>
        </p:spPr>
        <p:txBody>
          <a:bodyPr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40</a:t>
            </a:r>
            <a:endParaRPr lang="en-US" altLang="zh-CN" dirty="0">
              <a:solidFill>
                <a:schemeClr val="tx2"/>
              </a:solidFill>
              <a:latin typeface="Times New Roman" panose="02020603050405020304" pitchFamily="18" charset="0"/>
            </a:endParaRPr>
          </a:p>
        </p:txBody>
      </p:sp>
      <p:grpSp>
        <p:nvGrpSpPr>
          <p:cNvPr id="182278" name="组合 281608"/>
          <p:cNvGrpSpPr/>
          <p:nvPr/>
        </p:nvGrpSpPr>
        <p:grpSpPr>
          <a:xfrm>
            <a:off x="2051050" y="414338"/>
            <a:ext cx="4824413" cy="3287712"/>
            <a:chOff x="1292" y="261"/>
            <a:chExt cx="3039" cy="2071"/>
          </a:xfrm>
        </p:grpSpPr>
        <p:sp>
          <p:nvSpPr>
            <p:cNvPr id="182279" name="矩形 281609"/>
            <p:cNvSpPr/>
            <p:nvPr/>
          </p:nvSpPr>
          <p:spPr>
            <a:xfrm>
              <a:off x="2735" y="1434"/>
              <a:ext cx="326"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中</a:t>
              </a:r>
              <a:endParaRPr lang="zh-CN" altLang="en-US" sz="2600" b="1" dirty="0">
                <a:solidFill>
                  <a:schemeClr val="accent2"/>
                </a:solidFill>
                <a:latin typeface="楷体_GB2312" pitchFamily="49" charset="-122"/>
                <a:ea typeface="楷体_GB2312" pitchFamily="49" charset="-122"/>
              </a:endParaRPr>
            </a:p>
          </p:txBody>
        </p:sp>
        <p:sp>
          <p:nvSpPr>
            <p:cNvPr id="182280" name="流程图: 准备 281610"/>
            <p:cNvSpPr/>
            <p:nvPr/>
          </p:nvSpPr>
          <p:spPr>
            <a:xfrm>
              <a:off x="2361" y="516"/>
              <a:ext cx="751"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70</a:t>
              </a:r>
              <a:endParaRPr lang="en-US" altLang="zh-CN" dirty="0">
                <a:solidFill>
                  <a:schemeClr val="tx2"/>
                </a:solidFill>
                <a:latin typeface="Times New Roman" panose="02020603050405020304" pitchFamily="18" charset="0"/>
              </a:endParaRPr>
            </a:p>
          </p:txBody>
        </p:sp>
        <p:sp>
          <p:nvSpPr>
            <p:cNvPr id="182281" name="直接连接符 281611"/>
            <p:cNvSpPr/>
            <p:nvPr/>
          </p:nvSpPr>
          <p:spPr>
            <a:xfrm flipH="1">
              <a:off x="2140" y="775"/>
              <a:ext cx="363" cy="182"/>
            </a:xfrm>
            <a:prstGeom prst="line">
              <a:avLst/>
            </a:prstGeom>
            <a:ln w="9525" cap="flat" cmpd="sng">
              <a:solidFill>
                <a:schemeClr val="tx1"/>
              </a:solidFill>
              <a:prstDash val="solid"/>
              <a:round/>
              <a:headEnd type="none" w="med" len="med"/>
              <a:tailEnd type="triangle" w="med" len="med"/>
            </a:ln>
          </p:spPr>
        </p:sp>
        <p:sp>
          <p:nvSpPr>
            <p:cNvPr id="182282" name="流程图: 准备 281612"/>
            <p:cNvSpPr/>
            <p:nvPr/>
          </p:nvSpPr>
          <p:spPr>
            <a:xfrm>
              <a:off x="1722" y="966"/>
              <a:ext cx="752"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60</a:t>
              </a:r>
              <a:endParaRPr lang="en-US" altLang="zh-CN" dirty="0">
                <a:solidFill>
                  <a:schemeClr val="tx2"/>
                </a:solidFill>
                <a:latin typeface="Times New Roman" panose="02020603050405020304" pitchFamily="18" charset="0"/>
              </a:endParaRPr>
            </a:p>
          </p:txBody>
        </p:sp>
        <p:sp>
          <p:nvSpPr>
            <p:cNvPr id="182283" name="直接连接符 281613"/>
            <p:cNvSpPr/>
            <p:nvPr/>
          </p:nvSpPr>
          <p:spPr>
            <a:xfrm>
              <a:off x="2926" y="764"/>
              <a:ext cx="361" cy="217"/>
            </a:xfrm>
            <a:prstGeom prst="line">
              <a:avLst/>
            </a:prstGeom>
            <a:ln w="9525" cap="flat" cmpd="sng">
              <a:solidFill>
                <a:schemeClr val="tx1"/>
              </a:solidFill>
              <a:prstDash val="solid"/>
              <a:round/>
              <a:headEnd type="none" w="med" len="med"/>
              <a:tailEnd type="triangle" w="med" len="med"/>
            </a:ln>
          </p:spPr>
        </p:sp>
        <p:sp>
          <p:nvSpPr>
            <p:cNvPr id="182284" name="矩形 281614"/>
            <p:cNvSpPr/>
            <p:nvPr/>
          </p:nvSpPr>
          <p:spPr>
            <a:xfrm>
              <a:off x="1292" y="1434"/>
              <a:ext cx="743"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不及格</a:t>
              </a:r>
              <a:endParaRPr lang="zh-CN" altLang="en-US" sz="2600" b="1" dirty="0">
                <a:solidFill>
                  <a:schemeClr val="accent2"/>
                </a:solidFill>
                <a:latin typeface="楷体_GB2312" pitchFamily="49" charset="-122"/>
                <a:ea typeface="楷体_GB2312" pitchFamily="49" charset="-122"/>
              </a:endParaRPr>
            </a:p>
          </p:txBody>
        </p:sp>
        <p:sp>
          <p:nvSpPr>
            <p:cNvPr id="182285" name="直接连接符 281615"/>
            <p:cNvSpPr/>
            <p:nvPr/>
          </p:nvSpPr>
          <p:spPr>
            <a:xfrm flipH="1">
              <a:off x="1655" y="1217"/>
              <a:ext cx="300" cy="308"/>
            </a:xfrm>
            <a:prstGeom prst="line">
              <a:avLst/>
            </a:prstGeom>
            <a:ln w="9525" cap="flat" cmpd="sng">
              <a:solidFill>
                <a:schemeClr val="tx1"/>
              </a:solidFill>
              <a:prstDash val="solid"/>
              <a:round/>
              <a:headEnd type="none" w="med" len="med"/>
              <a:tailEnd type="triangle" w="med" len="med"/>
            </a:ln>
          </p:spPr>
        </p:sp>
        <p:sp>
          <p:nvSpPr>
            <p:cNvPr id="182286" name="矩形 281616"/>
            <p:cNvSpPr/>
            <p:nvPr/>
          </p:nvSpPr>
          <p:spPr>
            <a:xfrm>
              <a:off x="2108" y="1434"/>
              <a:ext cx="534"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及格</a:t>
              </a:r>
              <a:endParaRPr lang="zh-CN" altLang="en-US" sz="2600" b="1" dirty="0">
                <a:solidFill>
                  <a:schemeClr val="accent2"/>
                </a:solidFill>
                <a:latin typeface="楷体_GB2312" pitchFamily="49" charset="-122"/>
                <a:ea typeface="楷体_GB2312" pitchFamily="49" charset="-122"/>
              </a:endParaRPr>
            </a:p>
          </p:txBody>
        </p:sp>
        <p:sp>
          <p:nvSpPr>
            <p:cNvPr id="182287" name="流程图: 准备 281617"/>
            <p:cNvSpPr/>
            <p:nvPr/>
          </p:nvSpPr>
          <p:spPr>
            <a:xfrm>
              <a:off x="2970" y="981"/>
              <a:ext cx="751"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80</a:t>
              </a:r>
              <a:endParaRPr lang="en-US" altLang="zh-CN" dirty="0">
                <a:solidFill>
                  <a:schemeClr val="tx2"/>
                </a:solidFill>
                <a:latin typeface="Times New Roman" panose="02020603050405020304" pitchFamily="18" charset="0"/>
              </a:endParaRPr>
            </a:p>
          </p:txBody>
        </p:sp>
        <p:sp>
          <p:nvSpPr>
            <p:cNvPr id="182288" name="直接连接符 281618"/>
            <p:cNvSpPr/>
            <p:nvPr/>
          </p:nvSpPr>
          <p:spPr>
            <a:xfrm flipH="1">
              <a:off x="2925" y="1245"/>
              <a:ext cx="272" cy="272"/>
            </a:xfrm>
            <a:prstGeom prst="line">
              <a:avLst/>
            </a:prstGeom>
            <a:ln w="9525" cap="flat" cmpd="sng">
              <a:solidFill>
                <a:schemeClr val="tx1"/>
              </a:solidFill>
              <a:prstDash val="solid"/>
              <a:round/>
              <a:headEnd type="none" w="med" len="med"/>
              <a:tailEnd type="triangle" w="med" len="med"/>
            </a:ln>
          </p:spPr>
        </p:sp>
        <p:sp>
          <p:nvSpPr>
            <p:cNvPr id="182289" name="直接连接符 281619"/>
            <p:cNvSpPr/>
            <p:nvPr/>
          </p:nvSpPr>
          <p:spPr>
            <a:xfrm>
              <a:off x="3455" y="1244"/>
              <a:ext cx="286" cy="281"/>
            </a:xfrm>
            <a:prstGeom prst="line">
              <a:avLst/>
            </a:prstGeom>
            <a:ln w="9525" cap="flat" cmpd="sng">
              <a:solidFill>
                <a:schemeClr val="tx1"/>
              </a:solidFill>
              <a:prstDash val="solid"/>
              <a:round/>
              <a:headEnd type="none" w="med" len="med"/>
              <a:tailEnd type="triangle" w="med" len="med"/>
            </a:ln>
          </p:spPr>
        </p:sp>
        <p:sp>
          <p:nvSpPr>
            <p:cNvPr id="182290" name="直接连接符 281620"/>
            <p:cNvSpPr/>
            <p:nvPr/>
          </p:nvSpPr>
          <p:spPr>
            <a:xfrm>
              <a:off x="2199" y="1217"/>
              <a:ext cx="181" cy="308"/>
            </a:xfrm>
            <a:prstGeom prst="line">
              <a:avLst/>
            </a:prstGeom>
            <a:ln w="9525" cap="flat" cmpd="sng">
              <a:solidFill>
                <a:schemeClr val="tx1"/>
              </a:solidFill>
              <a:prstDash val="solid"/>
              <a:round/>
              <a:headEnd type="none" w="med" len="med"/>
              <a:tailEnd type="triangle" w="med" len="med"/>
            </a:ln>
          </p:spPr>
        </p:sp>
        <p:sp>
          <p:nvSpPr>
            <p:cNvPr id="182291" name="流程图: 准备 281621"/>
            <p:cNvSpPr/>
            <p:nvPr/>
          </p:nvSpPr>
          <p:spPr>
            <a:xfrm>
              <a:off x="3407" y="1525"/>
              <a:ext cx="752"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90</a:t>
              </a:r>
              <a:endParaRPr lang="en-US" altLang="zh-CN" dirty="0">
                <a:solidFill>
                  <a:schemeClr val="tx2"/>
                </a:solidFill>
                <a:latin typeface="Times New Roman" panose="02020603050405020304" pitchFamily="18" charset="0"/>
              </a:endParaRPr>
            </a:p>
          </p:txBody>
        </p:sp>
        <p:sp>
          <p:nvSpPr>
            <p:cNvPr id="182292" name="矩形 281622"/>
            <p:cNvSpPr/>
            <p:nvPr/>
          </p:nvSpPr>
          <p:spPr>
            <a:xfrm>
              <a:off x="3242" y="2024"/>
              <a:ext cx="326"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良</a:t>
              </a:r>
              <a:endParaRPr lang="zh-CN" altLang="en-US" sz="2600" b="1" dirty="0">
                <a:solidFill>
                  <a:schemeClr val="accent2"/>
                </a:solidFill>
                <a:latin typeface="楷体_GB2312" pitchFamily="49" charset="-122"/>
                <a:ea typeface="楷体_GB2312" pitchFamily="49" charset="-122"/>
              </a:endParaRPr>
            </a:p>
          </p:txBody>
        </p:sp>
        <p:sp>
          <p:nvSpPr>
            <p:cNvPr id="182293" name="矩形 281623"/>
            <p:cNvSpPr/>
            <p:nvPr/>
          </p:nvSpPr>
          <p:spPr>
            <a:xfrm>
              <a:off x="4005" y="1979"/>
              <a:ext cx="326"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优</a:t>
              </a:r>
              <a:endParaRPr lang="zh-CN" altLang="en-US" sz="2600" b="1" dirty="0">
                <a:solidFill>
                  <a:schemeClr val="accent2"/>
                </a:solidFill>
                <a:latin typeface="楷体_GB2312" pitchFamily="49" charset="-122"/>
                <a:ea typeface="楷体_GB2312" pitchFamily="49" charset="-122"/>
              </a:endParaRPr>
            </a:p>
          </p:txBody>
        </p:sp>
        <p:sp>
          <p:nvSpPr>
            <p:cNvPr id="182294" name="直接连接符 281624"/>
            <p:cNvSpPr/>
            <p:nvPr/>
          </p:nvSpPr>
          <p:spPr>
            <a:xfrm flipH="1">
              <a:off x="3423" y="1768"/>
              <a:ext cx="227" cy="317"/>
            </a:xfrm>
            <a:prstGeom prst="line">
              <a:avLst/>
            </a:prstGeom>
            <a:ln w="9525" cap="flat" cmpd="sng">
              <a:solidFill>
                <a:schemeClr val="tx1"/>
              </a:solidFill>
              <a:prstDash val="solid"/>
              <a:round/>
              <a:headEnd type="none" w="med" len="med"/>
              <a:tailEnd type="triangle" w="med" len="med"/>
            </a:ln>
          </p:spPr>
        </p:sp>
        <p:sp>
          <p:nvSpPr>
            <p:cNvPr id="182295" name="直接连接符 281625"/>
            <p:cNvSpPr/>
            <p:nvPr/>
          </p:nvSpPr>
          <p:spPr>
            <a:xfrm>
              <a:off x="3877" y="1768"/>
              <a:ext cx="285" cy="285"/>
            </a:xfrm>
            <a:prstGeom prst="line">
              <a:avLst/>
            </a:prstGeom>
            <a:ln w="9525" cap="flat" cmpd="sng">
              <a:solidFill>
                <a:schemeClr val="tx1"/>
              </a:solidFill>
              <a:prstDash val="solid"/>
              <a:round/>
              <a:headEnd type="none" w="med" len="med"/>
              <a:tailEnd type="triangle" w="med" len="med"/>
            </a:ln>
          </p:spPr>
        </p:sp>
        <p:sp>
          <p:nvSpPr>
            <p:cNvPr id="182296" name="矩形 281626"/>
            <p:cNvSpPr/>
            <p:nvPr/>
          </p:nvSpPr>
          <p:spPr>
            <a:xfrm>
              <a:off x="3016" y="638"/>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2297" name="矩形 281627"/>
            <p:cNvSpPr/>
            <p:nvPr/>
          </p:nvSpPr>
          <p:spPr>
            <a:xfrm>
              <a:off x="1614" y="1172"/>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2298" name="矩形 281628"/>
            <p:cNvSpPr/>
            <p:nvPr/>
          </p:nvSpPr>
          <p:spPr>
            <a:xfrm>
              <a:off x="3348" y="1744"/>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2299" name="矩形 281629"/>
            <p:cNvSpPr/>
            <p:nvPr/>
          </p:nvSpPr>
          <p:spPr>
            <a:xfrm>
              <a:off x="4018" y="1723"/>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2300" name="矩形 281630"/>
            <p:cNvSpPr/>
            <p:nvPr/>
          </p:nvSpPr>
          <p:spPr>
            <a:xfrm>
              <a:off x="2154" y="608"/>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2301" name="矩形 281631"/>
            <p:cNvSpPr/>
            <p:nvPr/>
          </p:nvSpPr>
          <p:spPr>
            <a:xfrm>
              <a:off x="2244" y="1172"/>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2302" name="矩形 281632"/>
            <p:cNvSpPr/>
            <p:nvPr/>
          </p:nvSpPr>
          <p:spPr>
            <a:xfrm>
              <a:off x="3560" y="1165"/>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2303" name="矩形 281633"/>
            <p:cNvSpPr/>
            <p:nvPr/>
          </p:nvSpPr>
          <p:spPr>
            <a:xfrm>
              <a:off x="2884" y="1163"/>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2304" name="直接连接符 281634"/>
            <p:cNvSpPr/>
            <p:nvPr/>
          </p:nvSpPr>
          <p:spPr>
            <a:xfrm>
              <a:off x="2699" y="261"/>
              <a:ext cx="0" cy="245"/>
            </a:xfrm>
            <a:prstGeom prst="line">
              <a:avLst/>
            </a:prstGeom>
            <a:ln w="9525" cap="flat" cmpd="sng">
              <a:solidFill>
                <a:schemeClr val="tx1"/>
              </a:solidFill>
              <a:prstDash val="solid"/>
              <a:round/>
              <a:headEnd type="none" w="med" len="med"/>
              <a:tailEnd type="triangle" w="med" len="med"/>
            </a:ln>
          </p:spPr>
        </p:sp>
      </p:grpSp>
      <p:sp>
        <p:nvSpPr>
          <p:cNvPr id="182305" name="矩形 281635"/>
          <p:cNvSpPr/>
          <p:nvPr/>
        </p:nvSpPr>
        <p:spPr>
          <a:xfrm>
            <a:off x="4284663" y="317500"/>
            <a:ext cx="319087" cy="457200"/>
          </a:xfrm>
          <a:prstGeom prst="rect">
            <a:avLst/>
          </a:prstGeom>
          <a:no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a</a:t>
            </a:r>
            <a:endParaRPr lang="en-US" altLang="zh-CN" dirty="0">
              <a:solidFill>
                <a:schemeClr val="tx2"/>
              </a:solidFill>
              <a:latin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1608" name="矩形 281607"/>
          <p:cNvSpPr/>
          <p:nvPr/>
        </p:nvSpPr>
        <p:spPr>
          <a:xfrm>
            <a:off x="2411413" y="6021388"/>
            <a:ext cx="1622425" cy="528637"/>
          </a:xfrm>
          <a:prstGeom prst="rect">
            <a:avLst/>
          </a:prstGeom>
          <a:noFill/>
          <a:ln w="9525" cap="flat" cmpd="sng">
            <a:solidFill>
              <a:schemeClr val="tx1"/>
            </a:solidFill>
            <a:prstDash val="solid"/>
            <a:miter/>
            <a:headEnd type="none" w="med" len="med"/>
            <a:tailEnd type="none" w="med" len="med"/>
          </a:ln>
        </p:spPr>
        <p:txBody>
          <a:bodyPr wrap="none" anchor="t" anchorCtr="0">
            <a:spAutoFit/>
          </a:bodyPr>
          <a:p>
            <a:pPr>
              <a:buFont typeface="Arial" panose="020B0604020202020204" pitchFamily="34" charset="0"/>
            </a:pPr>
            <a:r>
              <a:rPr lang="zh-CN" altLang="en-US" sz="2800" b="1" dirty="0">
                <a:solidFill>
                  <a:srgbClr val="990000"/>
                </a:solidFill>
                <a:latin typeface="楷体_GB2312" pitchFamily="49" charset="-122"/>
                <a:ea typeface="楷体_GB2312" pitchFamily="49" charset="-122"/>
              </a:rPr>
              <a:t>哈夫曼树</a:t>
            </a:r>
            <a:endParaRPr lang="zh-CN" altLang="en-US" sz="2800" b="1" dirty="0">
              <a:solidFill>
                <a:srgbClr val="990000"/>
              </a:solidFill>
              <a:latin typeface="楷体_GB2312" pitchFamily="49" charset="-122"/>
              <a:ea typeface="楷体_GB2312" pitchFamily="49" charset="-122"/>
            </a:endParaRPr>
          </a:p>
        </p:txBody>
      </p:sp>
      <p:grpSp>
        <p:nvGrpSpPr>
          <p:cNvPr id="183298" name="组合 214056"/>
          <p:cNvGrpSpPr/>
          <p:nvPr/>
        </p:nvGrpSpPr>
        <p:grpSpPr>
          <a:xfrm>
            <a:off x="1492250" y="404813"/>
            <a:ext cx="6608763" cy="3962400"/>
            <a:chOff x="703" y="436"/>
            <a:chExt cx="4163" cy="2496"/>
          </a:xfrm>
        </p:grpSpPr>
        <p:sp>
          <p:nvSpPr>
            <p:cNvPr id="183299" name="直接连接符 281613"/>
            <p:cNvSpPr/>
            <p:nvPr/>
          </p:nvSpPr>
          <p:spPr>
            <a:xfrm>
              <a:off x="2472" y="618"/>
              <a:ext cx="596" cy="217"/>
            </a:xfrm>
            <a:prstGeom prst="line">
              <a:avLst/>
            </a:prstGeom>
            <a:ln w="9525" cap="flat" cmpd="sng">
              <a:solidFill>
                <a:schemeClr val="tx1"/>
              </a:solidFill>
              <a:prstDash val="solid"/>
              <a:round/>
              <a:headEnd type="none" w="med" len="med"/>
              <a:tailEnd type="triangle" w="med" len="med"/>
            </a:ln>
          </p:spPr>
        </p:sp>
        <p:grpSp>
          <p:nvGrpSpPr>
            <p:cNvPr id="183300" name="组合 214055"/>
            <p:cNvGrpSpPr/>
            <p:nvPr/>
          </p:nvGrpSpPr>
          <p:grpSpPr>
            <a:xfrm>
              <a:off x="703" y="436"/>
              <a:ext cx="4163" cy="2496"/>
              <a:chOff x="1429" y="516"/>
              <a:chExt cx="4163" cy="2496"/>
            </a:xfrm>
          </p:grpSpPr>
          <p:sp>
            <p:nvSpPr>
              <p:cNvPr id="183301" name="矩形 281601"/>
              <p:cNvSpPr/>
              <p:nvPr/>
            </p:nvSpPr>
            <p:spPr>
              <a:xfrm>
                <a:off x="3379" y="2704"/>
                <a:ext cx="210" cy="288"/>
              </a:xfrm>
              <a:prstGeom prst="rect">
                <a:avLst/>
              </a:prstGeom>
              <a:solidFill>
                <a:schemeClr val="bg1"/>
              </a:solidFill>
              <a:ln w="9525">
                <a:noFill/>
              </a:ln>
            </p:spPr>
            <p:txBody>
              <a:bodyPr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5</a:t>
                </a:r>
                <a:endParaRPr lang="en-US" altLang="zh-CN" dirty="0">
                  <a:solidFill>
                    <a:schemeClr val="tx2"/>
                  </a:solidFill>
                  <a:latin typeface="Times New Roman" panose="02020603050405020304" pitchFamily="18" charset="0"/>
                </a:endParaRPr>
              </a:p>
            </p:txBody>
          </p:sp>
          <p:sp>
            <p:nvSpPr>
              <p:cNvPr id="183302" name="矩形 281602"/>
              <p:cNvSpPr/>
              <p:nvPr/>
            </p:nvSpPr>
            <p:spPr>
              <a:xfrm>
                <a:off x="4604" y="2704"/>
                <a:ext cx="308" cy="288"/>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10</a:t>
                </a:r>
                <a:endParaRPr lang="en-US" altLang="zh-CN" dirty="0">
                  <a:solidFill>
                    <a:schemeClr val="tx2"/>
                  </a:solidFill>
                  <a:latin typeface="Times New Roman" panose="02020603050405020304" pitchFamily="18" charset="0"/>
                </a:endParaRPr>
              </a:p>
            </p:txBody>
          </p:sp>
          <p:sp>
            <p:nvSpPr>
              <p:cNvPr id="183303" name="矩形 281603"/>
              <p:cNvSpPr/>
              <p:nvPr/>
            </p:nvSpPr>
            <p:spPr>
              <a:xfrm>
                <a:off x="5284" y="2069"/>
                <a:ext cx="308" cy="288"/>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15</a:t>
                </a:r>
                <a:endParaRPr lang="en-US" altLang="zh-CN" dirty="0">
                  <a:solidFill>
                    <a:schemeClr val="tx2"/>
                  </a:solidFill>
                  <a:latin typeface="Times New Roman" panose="02020603050405020304" pitchFamily="18" charset="0"/>
                </a:endParaRPr>
              </a:p>
            </p:txBody>
          </p:sp>
          <p:sp>
            <p:nvSpPr>
              <p:cNvPr id="183304" name="矩形 281604"/>
              <p:cNvSpPr/>
              <p:nvPr/>
            </p:nvSpPr>
            <p:spPr>
              <a:xfrm>
                <a:off x="2426" y="1480"/>
                <a:ext cx="308" cy="288"/>
              </a:xfrm>
              <a:prstGeom prst="rect">
                <a:avLst/>
              </a:prstGeom>
              <a:solidFill>
                <a:schemeClr val="bg1"/>
              </a:solidFill>
              <a:ln w="9525">
                <a:noFill/>
              </a:ln>
            </p:spPr>
            <p:txBody>
              <a:bodyPr wrap="none"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30</a:t>
                </a:r>
                <a:endParaRPr lang="en-US" altLang="zh-CN" dirty="0">
                  <a:solidFill>
                    <a:schemeClr val="tx2"/>
                  </a:solidFill>
                  <a:latin typeface="Times New Roman" panose="02020603050405020304" pitchFamily="18" charset="0"/>
                </a:endParaRPr>
              </a:p>
            </p:txBody>
          </p:sp>
          <p:sp>
            <p:nvSpPr>
              <p:cNvPr id="183305" name="矩形 281605"/>
              <p:cNvSpPr/>
              <p:nvPr/>
            </p:nvSpPr>
            <p:spPr>
              <a:xfrm>
                <a:off x="1429" y="1162"/>
                <a:ext cx="319" cy="288"/>
              </a:xfrm>
              <a:prstGeom prst="rect">
                <a:avLst/>
              </a:prstGeom>
              <a:solidFill>
                <a:schemeClr val="bg1"/>
              </a:solidFill>
              <a:ln w="9525">
                <a:noFill/>
              </a:ln>
            </p:spPr>
            <p:txBody>
              <a:bodyPr anchor="t" anchorCtr="0">
                <a:spAutoFit/>
              </a:bodyPr>
              <a:p>
                <a:pPr>
                  <a:buFont typeface="Arial" panose="020B0604020202020204" pitchFamily="34" charset="0"/>
                </a:pPr>
                <a:r>
                  <a:rPr lang="en-US" altLang="zh-CN" dirty="0">
                    <a:solidFill>
                      <a:schemeClr val="tx2"/>
                    </a:solidFill>
                    <a:latin typeface="Times New Roman" panose="02020603050405020304" pitchFamily="18" charset="0"/>
                  </a:rPr>
                  <a:t>40</a:t>
                </a:r>
                <a:endParaRPr lang="en-US" altLang="zh-CN" dirty="0">
                  <a:solidFill>
                    <a:schemeClr val="tx2"/>
                  </a:solidFill>
                  <a:latin typeface="Times New Roman" panose="02020603050405020304" pitchFamily="18" charset="0"/>
                </a:endParaRPr>
              </a:p>
            </p:txBody>
          </p:sp>
          <p:sp>
            <p:nvSpPr>
              <p:cNvPr id="183306" name="矩形 281609"/>
              <p:cNvSpPr/>
              <p:nvPr/>
            </p:nvSpPr>
            <p:spPr>
              <a:xfrm>
                <a:off x="1429" y="845"/>
                <a:ext cx="32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中</a:t>
                </a:r>
                <a:endParaRPr lang="zh-CN" altLang="en-US" sz="2600" b="1" dirty="0">
                  <a:solidFill>
                    <a:schemeClr val="accent2"/>
                  </a:solidFill>
                  <a:latin typeface="楷体_GB2312" pitchFamily="49" charset="-122"/>
                  <a:ea typeface="楷体_GB2312" pitchFamily="49" charset="-122"/>
                </a:endParaRPr>
              </a:p>
            </p:txBody>
          </p:sp>
          <p:sp>
            <p:nvSpPr>
              <p:cNvPr id="183307" name="流程图: 准备 281610"/>
              <p:cNvSpPr/>
              <p:nvPr/>
            </p:nvSpPr>
            <p:spPr>
              <a:xfrm>
                <a:off x="2059" y="516"/>
                <a:ext cx="1240"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70&lt;=a &lt; 80</a:t>
                </a:r>
                <a:endParaRPr lang="en-US" altLang="zh-CN" dirty="0">
                  <a:solidFill>
                    <a:schemeClr val="tx2"/>
                  </a:solidFill>
                  <a:latin typeface="Times New Roman" panose="02020603050405020304" pitchFamily="18" charset="0"/>
                </a:endParaRPr>
              </a:p>
            </p:txBody>
          </p:sp>
          <p:sp>
            <p:nvSpPr>
              <p:cNvPr id="183308" name="直接连接符 281611"/>
              <p:cNvSpPr/>
              <p:nvPr/>
            </p:nvSpPr>
            <p:spPr>
              <a:xfrm flipH="1">
                <a:off x="1695" y="775"/>
                <a:ext cx="599" cy="182"/>
              </a:xfrm>
              <a:prstGeom prst="line">
                <a:avLst/>
              </a:prstGeom>
              <a:ln w="9525" cap="flat" cmpd="sng">
                <a:solidFill>
                  <a:schemeClr val="tx1"/>
                </a:solidFill>
                <a:prstDash val="solid"/>
                <a:round/>
                <a:headEnd type="none" w="med" len="med"/>
                <a:tailEnd type="triangle" w="med" len="med"/>
              </a:ln>
            </p:spPr>
          </p:sp>
          <p:sp>
            <p:nvSpPr>
              <p:cNvPr id="183309" name="流程图: 准备 281612"/>
              <p:cNvSpPr/>
              <p:nvPr/>
            </p:nvSpPr>
            <p:spPr>
              <a:xfrm>
                <a:off x="3288" y="2115"/>
                <a:ext cx="1241"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a &lt; 60</a:t>
                </a:r>
                <a:endParaRPr lang="en-US" altLang="zh-CN" dirty="0">
                  <a:solidFill>
                    <a:schemeClr val="tx2"/>
                  </a:solidFill>
                  <a:latin typeface="Times New Roman" panose="02020603050405020304" pitchFamily="18" charset="0"/>
                </a:endParaRPr>
              </a:p>
            </p:txBody>
          </p:sp>
          <p:sp>
            <p:nvSpPr>
              <p:cNvPr id="183310" name="矩形 281614"/>
              <p:cNvSpPr/>
              <p:nvPr/>
            </p:nvSpPr>
            <p:spPr>
              <a:xfrm>
                <a:off x="2608" y="2704"/>
                <a:ext cx="743"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不及格</a:t>
                </a:r>
                <a:endParaRPr lang="zh-CN" altLang="en-US" sz="2600" b="1" dirty="0">
                  <a:solidFill>
                    <a:schemeClr val="accent2"/>
                  </a:solidFill>
                  <a:latin typeface="楷体_GB2312" pitchFamily="49" charset="-122"/>
                  <a:ea typeface="楷体_GB2312" pitchFamily="49" charset="-122"/>
                </a:endParaRPr>
              </a:p>
            </p:txBody>
          </p:sp>
          <p:sp>
            <p:nvSpPr>
              <p:cNvPr id="183311" name="直接连接符 281615"/>
              <p:cNvSpPr/>
              <p:nvPr/>
            </p:nvSpPr>
            <p:spPr>
              <a:xfrm flipH="1">
                <a:off x="3061" y="2387"/>
                <a:ext cx="495" cy="308"/>
              </a:xfrm>
              <a:prstGeom prst="line">
                <a:avLst/>
              </a:prstGeom>
              <a:ln w="9525" cap="flat" cmpd="sng">
                <a:solidFill>
                  <a:schemeClr val="tx1"/>
                </a:solidFill>
                <a:prstDash val="solid"/>
                <a:round/>
                <a:headEnd type="none" w="med" len="med"/>
                <a:tailEnd type="triangle" w="med" len="med"/>
              </a:ln>
            </p:spPr>
          </p:sp>
          <p:sp>
            <p:nvSpPr>
              <p:cNvPr id="183312" name="矩形 281616"/>
              <p:cNvSpPr/>
              <p:nvPr/>
            </p:nvSpPr>
            <p:spPr>
              <a:xfrm>
                <a:off x="4785" y="2069"/>
                <a:ext cx="53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及格</a:t>
                </a:r>
                <a:endParaRPr lang="zh-CN" altLang="en-US" sz="2600" b="1" dirty="0">
                  <a:solidFill>
                    <a:schemeClr val="accent2"/>
                  </a:solidFill>
                  <a:latin typeface="楷体_GB2312" pitchFamily="49" charset="-122"/>
                  <a:ea typeface="楷体_GB2312" pitchFamily="49" charset="-122"/>
                </a:endParaRPr>
              </a:p>
            </p:txBody>
          </p:sp>
          <p:sp>
            <p:nvSpPr>
              <p:cNvPr id="183313" name="流程图: 准备 281617"/>
              <p:cNvSpPr/>
              <p:nvPr/>
            </p:nvSpPr>
            <p:spPr>
              <a:xfrm>
                <a:off x="3065" y="981"/>
                <a:ext cx="1239" cy="252"/>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80&lt;=a &lt; 90</a:t>
                </a:r>
                <a:endParaRPr lang="en-US" altLang="zh-CN" dirty="0">
                  <a:solidFill>
                    <a:schemeClr val="tx2"/>
                  </a:solidFill>
                  <a:latin typeface="Times New Roman" panose="02020603050405020304" pitchFamily="18" charset="0"/>
                </a:endParaRPr>
              </a:p>
            </p:txBody>
          </p:sp>
          <p:sp>
            <p:nvSpPr>
              <p:cNvPr id="183314" name="直接连接符 281618"/>
              <p:cNvSpPr/>
              <p:nvPr/>
            </p:nvSpPr>
            <p:spPr>
              <a:xfrm flipH="1">
                <a:off x="2990" y="1245"/>
                <a:ext cx="449" cy="272"/>
              </a:xfrm>
              <a:prstGeom prst="line">
                <a:avLst/>
              </a:prstGeom>
              <a:ln w="9525" cap="flat" cmpd="sng">
                <a:solidFill>
                  <a:schemeClr val="tx1"/>
                </a:solidFill>
                <a:prstDash val="solid"/>
                <a:round/>
                <a:headEnd type="none" w="med" len="med"/>
                <a:tailEnd type="triangle" w="med" len="med"/>
              </a:ln>
            </p:spPr>
          </p:sp>
          <p:sp>
            <p:nvSpPr>
              <p:cNvPr id="183315" name="直接连接符 281619"/>
              <p:cNvSpPr/>
              <p:nvPr/>
            </p:nvSpPr>
            <p:spPr>
              <a:xfrm>
                <a:off x="3865" y="1244"/>
                <a:ext cx="472" cy="281"/>
              </a:xfrm>
              <a:prstGeom prst="line">
                <a:avLst/>
              </a:prstGeom>
              <a:ln w="9525" cap="flat" cmpd="sng">
                <a:solidFill>
                  <a:schemeClr val="tx1"/>
                </a:solidFill>
                <a:prstDash val="solid"/>
                <a:round/>
                <a:headEnd type="none" w="med" len="med"/>
                <a:tailEnd type="triangle" w="med" len="med"/>
              </a:ln>
            </p:spPr>
          </p:sp>
          <p:sp>
            <p:nvSpPr>
              <p:cNvPr id="183316" name="直接连接符 281620"/>
              <p:cNvSpPr/>
              <p:nvPr/>
            </p:nvSpPr>
            <p:spPr>
              <a:xfrm>
                <a:off x="4150" y="2341"/>
                <a:ext cx="299" cy="308"/>
              </a:xfrm>
              <a:prstGeom prst="line">
                <a:avLst/>
              </a:prstGeom>
              <a:ln w="9525" cap="flat" cmpd="sng">
                <a:solidFill>
                  <a:schemeClr val="tx1"/>
                </a:solidFill>
                <a:prstDash val="solid"/>
                <a:round/>
                <a:headEnd type="none" w="med" len="med"/>
                <a:tailEnd type="triangle" w="med" len="med"/>
              </a:ln>
            </p:spPr>
          </p:sp>
          <p:sp>
            <p:nvSpPr>
              <p:cNvPr id="183317" name="流程图: 准备 281621"/>
              <p:cNvSpPr/>
              <p:nvPr/>
            </p:nvSpPr>
            <p:spPr>
              <a:xfrm>
                <a:off x="3786" y="1525"/>
                <a:ext cx="1241" cy="251"/>
              </a:xfrm>
              <a:prstGeom prst="flowChartPreparation">
                <a:avLst/>
              </a:prstGeom>
              <a:solidFill>
                <a:srgbClr val="FF9933"/>
              </a:solidFill>
              <a:ln w="12700" cap="sq" cmpd="sng">
                <a:solidFill>
                  <a:schemeClr val="tx1"/>
                </a:solidFill>
                <a:prstDash val="solid"/>
                <a:miter/>
                <a:headEnd type="none" w="sm" len="sm"/>
                <a:tailEnd type="none" w="sm" len="sm"/>
              </a:ln>
            </p:spPr>
            <p:txBody>
              <a:bodyPr wrap="none" anchor="ctr" anchorCtr="0"/>
              <a:p>
                <a:pPr algn="ctr">
                  <a:buFont typeface="Arial" panose="020B0604020202020204" pitchFamily="34" charset="0"/>
                </a:pPr>
                <a:r>
                  <a:rPr lang="en-US" altLang="zh-CN" dirty="0">
                    <a:solidFill>
                      <a:schemeClr val="tx2"/>
                    </a:solidFill>
                    <a:latin typeface="Times New Roman" panose="02020603050405020304" pitchFamily="18" charset="0"/>
                  </a:rPr>
                  <a:t>60&lt;=a &lt; 70</a:t>
                </a:r>
                <a:endParaRPr lang="en-US" altLang="zh-CN" dirty="0">
                  <a:solidFill>
                    <a:schemeClr val="tx2"/>
                  </a:solidFill>
                  <a:latin typeface="Times New Roman" panose="02020603050405020304" pitchFamily="18" charset="0"/>
                </a:endParaRPr>
              </a:p>
            </p:txBody>
          </p:sp>
          <p:sp>
            <p:nvSpPr>
              <p:cNvPr id="183318" name="矩形 281622"/>
              <p:cNvSpPr/>
              <p:nvPr/>
            </p:nvSpPr>
            <p:spPr>
              <a:xfrm>
                <a:off x="2699" y="1389"/>
                <a:ext cx="32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良</a:t>
                </a:r>
                <a:endParaRPr lang="zh-CN" altLang="en-US" sz="2600" b="1" dirty="0">
                  <a:solidFill>
                    <a:schemeClr val="accent2"/>
                  </a:solidFill>
                  <a:latin typeface="楷体_GB2312" pitchFamily="49" charset="-122"/>
                  <a:ea typeface="楷体_GB2312" pitchFamily="49" charset="-122"/>
                </a:endParaRPr>
              </a:p>
            </p:txBody>
          </p:sp>
          <p:sp>
            <p:nvSpPr>
              <p:cNvPr id="183319" name="矩形 281623"/>
              <p:cNvSpPr/>
              <p:nvPr/>
            </p:nvSpPr>
            <p:spPr>
              <a:xfrm>
                <a:off x="4241" y="2659"/>
                <a:ext cx="325" cy="308"/>
              </a:xfrm>
              <a:prstGeom prst="rect">
                <a:avLst/>
              </a:prstGeom>
              <a:noFill/>
              <a:ln w="9525">
                <a:noFill/>
              </a:ln>
            </p:spPr>
            <p:txBody>
              <a:bodyPr wrap="none" anchor="t" anchorCtr="0">
                <a:spAutoFit/>
              </a:bodyPr>
              <a:p>
                <a:pPr>
                  <a:buFont typeface="Arial" panose="020B0604020202020204" pitchFamily="34" charset="0"/>
                </a:pPr>
                <a:r>
                  <a:rPr lang="zh-CN" altLang="en-US" sz="2600" b="1" dirty="0">
                    <a:solidFill>
                      <a:schemeClr val="accent2"/>
                    </a:solidFill>
                    <a:latin typeface="楷体_GB2312" pitchFamily="49" charset="-122"/>
                    <a:ea typeface="楷体_GB2312" pitchFamily="49" charset="-122"/>
                  </a:rPr>
                  <a:t>优</a:t>
                </a:r>
                <a:endParaRPr lang="zh-CN" altLang="en-US" sz="2600" b="1" dirty="0">
                  <a:solidFill>
                    <a:schemeClr val="accent2"/>
                  </a:solidFill>
                  <a:latin typeface="楷体_GB2312" pitchFamily="49" charset="-122"/>
                  <a:ea typeface="楷体_GB2312" pitchFamily="49" charset="-122"/>
                </a:endParaRPr>
              </a:p>
            </p:txBody>
          </p:sp>
          <p:sp>
            <p:nvSpPr>
              <p:cNvPr id="183320" name="直接连接符 281624"/>
              <p:cNvSpPr/>
              <p:nvPr/>
            </p:nvSpPr>
            <p:spPr>
              <a:xfrm flipH="1">
                <a:off x="3812" y="1768"/>
                <a:ext cx="375" cy="317"/>
              </a:xfrm>
              <a:prstGeom prst="line">
                <a:avLst/>
              </a:prstGeom>
              <a:ln w="9525" cap="flat" cmpd="sng">
                <a:solidFill>
                  <a:schemeClr val="tx1"/>
                </a:solidFill>
                <a:prstDash val="solid"/>
                <a:round/>
                <a:headEnd type="none" w="med" len="med"/>
                <a:tailEnd type="triangle" w="med" len="med"/>
              </a:ln>
            </p:spPr>
          </p:sp>
          <p:sp>
            <p:nvSpPr>
              <p:cNvPr id="183321" name="直接连接符 281625"/>
              <p:cNvSpPr/>
              <p:nvPr/>
            </p:nvSpPr>
            <p:spPr>
              <a:xfrm>
                <a:off x="4562" y="1768"/>
                <a:ext cx="470" cy="285"/>
              </a:xfrm>
              <a:prstGeom prst="line">
                <a:avLst/>
              </a:prstGeom>
              <a:ln w="9525" cap="flat" cmpd="sng">
                <a:solidFill>
                  <a:schemeClr val="tx1"/>
                </a:solidFill>
                <a:prstDash val="solid"/>
                <a:round/>
                <a:headEnd type="none" w="med" len="med"/>
                <a:tailEnd type="triangle" w="med" len="med"/>
              </a:ln>
            </p:spPr>
          </p:sp>
          <p:sp>
            <p:nvSpPr>
              <p:cNvPr id="183322" name="矩形 281626"/>
              <p:cNvSpPr/>
              <p:nvPr/>
            </p:nvSpPr>
            <p:spPr>
              <a:xfrm>
                <a:off x="3140" y="638"/>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3323" name="矩形 281627"/>
              <p:cNvSpPr/>
              <p:nvPr/>
            </p:nvSpPr>
            <p:spPr>
              <a:xfrm>
                <a:off x="3742" y="1752"/>
                <a:ext cx="221"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3324" name="矩形 281628"/>
              <p:cNvSpPr/>
              <p:nvPr/>
            </p:nvSpPr>
            <p:spPr>
              <a:xfrm>
                <a:off x="3152" y="2341"/>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3325" name="矩形 281629"/>
              <p:cNvSpPr/>
              <p:nvPr/>
            </p:nvSpPr>
            <p:spPr>
              <a:xfrm>
                <a:off x="4794" y="1723"/>
                <a:ext cx="221"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3326" name="矩形 281630"/>
              <p:cNvSpPr/>
              <p:nvPr/>
            </p:nvSpPr>
            <p:spPr>
              <a:xfrm>
                <a:off x="1718" y="608"/>
                <a:ext cx="221"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sp>
            <p:nvSpPr>
              <p:cNvPr id="183327" name="矩形 281631"/>
              <p:cNvSpPr/>
              <p:nvPr/>
            </p:nvSpPr>
            <p:spPr>
              <a:xfrm>
                <a:off x="4286" y="2251"/>
                <a:ext cx="221"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3328" name="矩形 281632"/>
              <p:cNvSpPr/>
              <p:nvPr/>
            </p:nvSpPr>
            <p:spPr>
              <a:xfrm>
                <a:off x="4038" y="1165"/>
                <a:ext cx="222" cy="308"/>
              </a:xfrm>
              <a:prstGeom prst="rect">
                <a:avLst/>
              </a:prstGeom>
              <a:noFill/>
              <a:ln w="9525">
                <a:noFill/>
              </a:ln>
            </p:spPr>
            <p:txBody>
              <a:bodyPr wrap="none"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N</a:t>
                </a:r>
                <a:endParaRPr lang="en-US" altLang="zh-CN" sz="2600" b="1" dirty="0">
                  <a:solidFill>
                    <a:schemeClr val="accent2"/>
                  </a:solidFill>
                  <a:latin typeface="楷体_GB2312" pitchFamily="49" charset="-122"/>
                  <a:ea typeface="楷体_GB2312" pitchFamily="49" charset="-122"/>
                </a:endParaRPr>
              </a:p>
            </p:txBody>
          </p:sp>
          <p:sp>
            <p:nvSpPr>
              <p:cNvPr id="183329" name="矩形 281633"/>
              <p:cNvSpPr/>
              <p:nvPr/>
            </p:nvSpPr>
            <p:spPr>
              <a:xfrm>
                <a:off x="2923" y="1163"/>
                <a:ext cx="366" cy="308"/>
              </a:xfrm>
              <a:prstGeom prst="rect">
                <a:avLst/>
              </a:prstGeom>
              <a:noFill/>
              <a:ln w="9525">
                <a:noFill/>
              </a:ln>
            </p:spPr>
            <p:txBody>
              <a:bodyPr anchor="t" anchorCtr="0">
                <a:spAutoFit/>
              </a:bodyPr>
              <a:p>
                <a:pPr>
                  <a:buFont typeface="Arial" panose="020B0604020202020204" pitchFamily="34" charset="0"/>
                </a:pPr>
                <a:r>
                  <a:rPr lang="en-US" altLang="zh-CN" sz="2600" b="1" dirty="0">
                    <a:solidFill>
                      <a:schemeClr val="accent2"/>
                    </a:solidFill>
                    <a:latin typeface="楷体_GB2312" pitchFamily="49" charset="-122"/>
                    <a:ea typeface="楷体_GB2312" pitchFamily="49" charset="-122"/>
                  </a:rPr>
                  <a:t>Y</a:t>
                </a:r>
                <a:endParaRPr lang="en-US" altLang="zh-CN" sz="2600" b="1" dirty="0">
                  <a:solidFill>
                    <a:schemeClr val="accent2"/>
                  </a:solidFill>
                  <a:latin typeface="楷体_GB2312" pitchFamily="49" charset="-122"/>
                  <a:ea typeface="楷体_GB2312" pitchFamily="49" charset="-122"/>
                </a:endParaRPr>
              </a:p>
            </p:txBody>
          </p:sp>
        </p:grpSp>
      </p:grpSp>
      <p:sp>
        <p:nvSpPr>
          <p:cNvPr id="183330" name="直接连接符 281634"/>
          <p:cNvSpPr/>
          <p:nvPr/>
        </p:nvSpPr>
        <p:spPr>
          <a:xfrm>
            <a:off x="3492500" y="0"/>
            <a:ext cx="0" cy="388938"/>
          </a:xfrm>
          <a:prstGeom prst="line">
            <a:avLst/>
          </a:prstGeom>
          <a:ln w="9525" cap="flat" cmpd="sng">
            <a:solidFill>
              <a:schemeClr val="tx1"/>
            </a:solidFill>
            <a:prstDash val="solid"/>
            <a:round/>
            <a:headEnd type="none" w="med" len="med"/>
            <a:tailEnd type="triangle" w="med" len="med"/>
          </a:ln>
        </p:spPr>
      </p:sp>
      <p:grpSp>
        <p:nvGrpSpPr>
          <p:cNvPr id="281637" name="组合 281636"/>
          <p:cNvGrpSpPr/>
          <p:nvPr/>
        </p:nvGrpSpPr>
        <p:grpSpPr>
          <a:xfrm>
            <a:off x="3203575" y="5156200"/>
            <a:ext cx="4859338" cy="865188"/>
            <a:chOff x="2018" y="3248"/>
            <a:chExt cx="2799" cy="545"/>
          </a:xfrm>
        </p:grpSpPr>
        <p:sp>
          <p:nvSpPr>
            <p:cNvPr id="183332" name="直接连接符 281637"/>
            <p:cNvSpPr/>
            <p:nvPr/>
          </p:nvSpPr>
          <p:spPr>
            <a:xfrm>
              <a:off x="2018" y="3248"/>
              <a:ext cx="0" cy="545"/>
            </a:xfrm>
            <a:prstGeom prst="line">
              <a:avLst/>
            </a:prstGeom>
            <a:ln w="38100" cap="flat" cmpd="sng">
              <a:solidFill>
                <a:schemeClr val="tx1"/>
              </a:solidFill>
              <a:prstDash val="solid"/>
              <a:round/>
              <a:headEnd type="none" w="med" len="med"/>
              <a:tailEnd type="triangle" w="med" len="med"/>
            </a:ln>
          </p:spPr>
        </p:sp>
        <p:sp>
          <p:nvSpPr>
            <p:cNvPr id="183333" name="矩形 281638"/>
            <p:cNvSpPr/>
            <p:nvPr/>
          </p:nvSpPr>
          <p:spPr>
            <a:xfrm>
              <a:off x="2064" y="3385"/>
              <a:ext cx="2753" cy="288"/>
            </a:xfrm>
            <a:prstGeom prst="rect">
              <a:avLst/>
            </a:prstGeom>
            <a:noFill/>
            <a:ln w="9525">
              <a:noFill/>
            </a:ln>
          </p:spPr>
          <p:txBody>
            <a:bodyPr wrap="none" anchor="t" anchorCtr="0">
              <a:spAutoFit/>
            </a:bodyPr>
            <a:p>
              <a:pPr>
                <a:buFont typeface="Arial" panose="020B0604020202020204" pitchFamily="34" charset="0"/>
              </a:pPr>
              <a:r>
                <a:rPr lang="zh-CN" altLang="en-US" b="1" dirty="0">
                  <a:latin typeface="Times New Roman" panose="02020603050405020304" pitchFamily="18" charset="0"/>
                  <a:ea typeface="楷体_GB2312" pitchFamily="49" charset="-122"/>
                </a:rPr>
                <a:t>如何构造时间性能最高的判定树？</a:t>
              </a:r>
              <a:endParaRPr lang="zh-CN" altLang="en-US" b="1" dirty="0">
                <a:latin typeface="Times New Roman" panose="02020603050405020304" pitchFamily="18" charset="0"/>
                <a:ea typeface="楷体_GB2312" pitchFamily="49" charset="-122"/>
              </a:endParaRPr>
            </a:p>
          </p:txBody>
        </p:sp>
      </p:grpSp>
      <p:sp>
        <p:nvSpPr>
          <p:cNvPr id="281607" name="矩形 281606"/>
          <p:cNvSpPr/>
          <p:nvPr/>
        </p:nvSpPr>
        <p:spPr>
          <a:xfrm>
            <a:off x="755650" y="4365625"/>
            <a:ext cx="7086600" cy="884238"/>
          </a:xfrm>
          <a:prstGeom prst="rect">
            <a:avLst/>
          </a:prstGeom>
          <a:noFill/>
          <a:ln w="9525">
            <a:noFill/>
          </a:ln>
        </p:spPr>
        <p:txBody>
          <a:bodyPr anchor="t" anchorCtr="0">
            <a:spAutoFit/>
          </a:bodyPr>
          <a:p>
            <a:pPr>
              <a:buFont typeface="Arial" panose="020B0604020202020204" pitchFamily="34" charset="0"/>
            </a:pPr>
            <a:r>
              <a:rPr lang="zh-CN" altLang="en-US" sz="2800" b="1" dirty="0">
                <a:latin typeface="楷体_GB2312" pitchFamily="49" charset="-122"/>
                <a:ea typeface="楷体_GB2312" pitchFamily="49" charset="-122"/>
              </a:rPr>
              <a:t>总的判断次数最少</a:t>
            </a:r>
            <a:r>
              <a:rPr lang="zh-CN" altLang="en-US" b="1" dirty="0">
                <a:latin typeface="楷体_GB2312" pitchFamily="49" charset="-122"/>
                <a:ea typeface="楷体_GB2312" pitchFamily="49" charset="-122"/>
              </a:rPr>
              <a:t>。因为属于中、良的数最多，而检验它们的判断少，因此总的判断次数少。</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1637"/>
                                        </p:tgtEl>
                                        <p:attrNameLst>
                                          <p:attrName>style.visibility</p:attrName>
                                        </p:attrNameLst>
                                      </p:cBhvr>
                                      <p:to>
                                        <p:strVal val="visible"/>
                                      </p:to>
                                    </p:set>
                                    <p:animEffect transition="in" filter="wipe(up)">
                                      <p:cBhvr>
                                        <p:cTn id="7" dur="500"/>
                                        <p:tgtEl>
                                          <p:spTgt spid="2816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8"/>
                                        </p:tgtEl>
                                        <p:attrNameLst>
                                          <p:attrName>style.visibility</p:attrName>
                                        </p:attrNameLst>
                                      </p:cBhvr>
                                      <p:to>
                                        <p:strVal val="visible"/>
                                      </p:to>
                                    </p:set>
                                    <p:animEffect transition="in" filter="blinds(horizontal)">
                                      <p:cBhvr>
                                        <p:cTn id="12" dur="500"/>
                                        <p:tgtEl>
                                          <p:spTgt spid="28160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81607"/>
                                        </p:tgtEl>
                                        <p:attrNameLst>
                                          <p:attrName>style.visibility</p:attrName>
                                        </p:attrNameLst>
                                      </p:cBhvr>
                                      <p:to>
                                        <p:strVal val="visible"/>
                                      </p:to>
                                    </p:set>
                                    <p:animEffect transition="in" filter="strips(downLeft)">
                                      <p:cBhvr>
                                        <p:cTn id="17" dur="500"/>
                                        <p:tgtEl>
                                          <p:spTgt spid="281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8" grpId="0" animBg="1"/>
      <p:bldP spid="28160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2"/>
          <p:cNvSpPr>
            <a:spLocks noGrp="1"/>
          </p:cNvSpPr>
          <p:nvPr>
            <p:ph type="title" idx="4294967295"/>
          </p:nvPr>
        </p:nvSpPr>
        <p:spPr/>
        <p:txBody>
          <a:bodyPr vert="horz" wrap="square" lIns="91440" tIns="45720" rIns="91440" bIns="45720" anchor="ctr" anchorCtr="0"/>
          <a:p>
            <a:pPr algn="ctr" eaLnBrk="1" hangingPunct="1"/>
            <a:r>
              <a:rPr lang="zh-CN" altLang="en-US" dirty="0">
                <a:latin typeface="华文新魏" panose="02010800040101010101" pitchFamily="2" charset="-122"/>
              </a:rPr>
              <a:t>哈夫曼树的概念 </a:t>
            </a:r>
            <a:endParaRPr lang="zh-CN" altLang="en-US" dirty="0">
              <a:latin typeface="华文新魏" panose="02010800040101010101" pitchFamily="2" charset="-122"/>
            </a:endParaRPr>
          </a:p>
        </p:txBody>
      </p:sp>
      <p:sp>
        <p:nvSpPr>
          <p:cNvPr id="105476" name="Rectangle 4"/>
          <p:cNvSpPr>
            <a:spLocks noGrp="1"/>
          </p:cNvSpPr>
          <p:nvPr>
            <p:ph type="body" idx="4294967295"/>
          </p:nvPr>
        </p:nvSpPr>
        <p:spPr>
          <a:xfrm>
            <a:off x="787400" y="1752600"/>
            <a:ext cx="7559675" cy="3879850"/>
          </a:xfrm>
        </p:spPr>
        <p:txBody>
          <a:bodyPr vert="horz" wrap="square" lIns="91440" tIns="45720" rIns="91440" bIns="45720" anchor="t" anchorCtr="0"/>
          <a:p>
            <a:pPr algn="just" eaLnBrk="1" hangingPunct="1"/>
            <a:r>
              <a:rPr lang="zh-CN" altLang="en-US" b="1" dirty="0">
                <a:solidFill>
                  <a:schemeClr val="folHlink"/>
                </a:solidFill>
                <a:ea typeface="幼圆" panose="02010509060101010101" pitchFamily="49" charset="-122"/>
              </a:rPr>
              <a:t>路径长度</a:t>
            </a:r>
            <a:r>
              <a:rPr lang="zh-CN" altLang="en-US" dirty="0"/>
              <a:t>：</a:t>
            </a:r>
            <a:r>
              <a:rPr lang="zh-CN" altLang="en-US" b="1" dirty="0"/>
              <a:t>从树中一个结点到另一个结点之间的分支构成两个结点之间的</a:t>
            </a:r>
            <a:r>
              <a:rPr lang="zh-CN" altLang="en-US" b="1" dirty="0">
                <a:solidFill>
                  <a:schemeClr val="hlink"/>
                </a:solidFill>
              </a:rPr>
              <a:t>路径</a:t>
            </a:r>
            <a:r>
              <a:rPr lang="zh-CN" altLang="en-US" b="1" dirty="0"/>
              <a:t>，路径上的分支数目称为</a:t>
            </a:r>
            <a:r>
              <a:rPr lang="zh-CN" altLang="en-US" b="1" dirty="0">
                <a:solidFill>
                  <a:schemeClr val="hlink"/>
                </a:solidFill>
              </a:rPr>
              <a:t>路径长度</a:t>
            </a:r>
            <a:r>
              <a:rPr lang="zh-CN" altLang="en-US" b="1" dirty="0"/>
              <a:t>。</a:t>
            </a:r>
            <a:endParaRPr lang="zh-CN" altLang="en-US" b="1" dirty="0"/>
          </a:p>
          <a:p>
            <a:pPr algn="just" eaLnBrk="1" hangingPunct="1">
              <a:buClrTx/>
            </a:pPr>
            <a:endParaRPr lang="zh-CN" altLang="en-US" b="1" dirty="0"/>
          </a:p>
          <a:p>
            <a:pPr algn="just" eaLnBrk="1" hangingPunct="1"/>
            <a:r>
              <a:rPr lang="zh-CN" altLang="en-US" b="1" dirty="0">
                <a:solidFill>
                  <a:schemeClr val="folHlink"/>
                </a:solidFill>
                <a:ea typeface="幼圆" panose="02010509060101010101" pitchFamily="49" charset="-122"/>
              </a:rPr>
              <a:t>树的路径长度</a:t>
            </a:r>
            <a:r>
              <a:rPr lang="zh-CN" altLang="en-US" b="1" dirty="0"/>
              <a:t>：树的根结点到树中每一个结点的路径长度的和。</a:t>
            </a:r>
            <a:endParaRPr lang="zh-CN" altLang="en-US" b="1" dirty="0"/>
          </a:p>
          <a:p>
            <a:pPr eaLnBrk="1" hangingPunct="1"/>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6">
                                            <p:txEl>
                                              <p:charRg st="0" end="51"/>
                                            </p:txEl>
                                          </p:spTgt>
                                        </p:tgtEl>
                                        <p:attrNameLst>
                                          <p:attrName>style.visibility</p:attrName>
                                        </p:attrNameLst>
                                      </p:cBhvr>
                                      <p:to>
                                        <p:strVal val="visible"/>
                                      </p:to>
                                    </p:set>
                                    <p:anim calcmode="lin" valueType="num">
                                      <p:cBhvr additive="base">
                                        <p:cTn id="7" dur="500" fill="hold"/>
                                        <p:tgtEl>
                                          <p:spTgt spid="105476">
                                            <p:txEl>
                                              <p:charRg st="0" end="5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6">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6">
                                            <p:txEl>
                                              <p:charRg st="52" end="81"/>
                                            </p:txEl>
                                          </p:spTgt>
                                        </p:tgtEl>
                                        <p:attrNameLst>
                                          <p:attrName>style.visibility</p:attrName>
                                        </p:attrNameLst>
                                      </p:cBhvr>
                                      <p:to>
                                        <p:strVal val="visible"/>
                                      </p:to>
                                    </p:set>
                                    <p:anim calcmode="lin" valueType="num">
                                      <p:cBhvr additive="base">
                                        <p:cTn id="13" dur="500" fill="hold"/>
                                        <p:tgtEl>
                                          <p:spTgt spid="105476">
                                            <p:txEl>
                                              <p:charRg st="52" end="8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6">
                                            <p:txEl>
                                              <p:charRg st="52" end="8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0" name="Rectangle 4"/>
          <p:cNvSpPr>
            <a:spLocks noGrp="1"/>
          </p:cNvSpPr>
          <p:nvPr>
            <p:ph type="body" idx="4294967295"/>
          </p:nvPr>
        </p:nvSpPr>
        <p:spPr>
          <a:xfrm>
            <a:off x="566738" y="1268413"/>
            <a:ext cx="7851775" cy="5256212"/>
          </a:xfrm>
        </p:spPr>
        <p:txBody>
          <a:bodyPr vert="horz" wrap="square" lIns="91440" tIns="45720" rIns="91440" bIns="45720" anchor="t" anchorCtr="0"/>
          <a:p>
            <a:pPr algn="just" eaLnBrk="1" hangingPunct="1"/>
            <a:r>
              <a:rPr lang="zh-CN" altLang="en-US" b="1" dirty="0"/>
              <a:t>结点的带权路径长度：该结点到根结点之间的路程长度与该结点上权的乘积</a:t>
            </a:r>
            <a:endParaRPr lang="zh-CN" altLang="en-US" b="1" dirty="0"/>
          </a:p>
          <a:p>
            <a:pPr algn="just" eaLnBrk="1" hangingPunct="1">
              <a:buNone/>
            </a:pPr>
            <a:endParaRPr lang="zh-CN" altLang="en-US" b="1" dirty="0"/>
          </a:p>
          <a:p>
            <a:pPr algn="just" eaLnBrk="1" hangingPunct="1"/>
            <a:r>
              <a:rPr lang="zh-CN" altLang="en-US" b="1" dirty="0"/>
              <a:t>树的带权路径长度：树中所有叶子结点的带权的路径长度的和。通常记为：</a:t>
            </a:r>
            <a:r>
              <a:rPr lang="en-US" altLang="zh-CN" b="1" dirty="0"/>
              <a:t>WPL(Weighted Path Length)</a:t>
            </a:r>
            <a:r>
              <a:rPr lang="zh-CN" altLang="en-US" b="1" dirty="0"/>
              <a:t>。</a:t>
            </a:r>
            <a:endParaRPr lang="zh-CN" altLang="en-US" b="1" dirty="0"/>
          </a:p>
          <a:p>
            <a:pPr algn="just" eaLnBrk="1" hangingPunct="1"/>
            <a:endParaRPr lang="zh-CN" altLang="en-US" b="1" dirty="0"/>
          </a:p>
          <a:p>
            <a:pPr algn="just" eaLnBrk="1" hangingPunct="1">
              <a:buClrTx/>
            </a:pPr>
            <a:r>
              <a:rPr lang="zh-CN" altLang="en-US" b="1" dirty="0"/>
              <a:t>由</a:t>
            </a:r>
            <a:r>
              <a:rPr lang="en-US" altLang="zh-CN" b="1" dirty="0"/>
              <a:t>n</a:t>
            </a:r>
            <a:r>
              <a:rPr lang="zh-CN" altLang="en-US" b="1" dirty="0"/>
              <a:t>个带权值的叶子结点构成的二叉树中，</a:t>
            </a:r>
            <a:r>
              <a:rPr lang="en-US" altLang="zh-CN" b="1" dirty="0"/>
              <a:t>WPL</a:t>
            </a:r>
            <a:r>
              <a:rPr lang="zh-CN" altLang="en-US" b="1" dirty="0"/>
              <a:t>最小的二叉树称为最优二叉树，或</a:t>
            </a:r>
            <a:r>
              <a:rPr lang="en-US" altLang="zh-CN" b="1" dirty="0"/>
              <a:t>Huffman</a:t>
            </a:r>
            <a:r>
              <a:rPr lang="zh-CN" altLang="en-US" b="1" dirty="0"/>
              <a:t>树</a:t>
            </a:r>
            <a:endParaRPr lang="zh-CN" altLang="en-US" b="1" dirty="0"/>
          </a:p>
          <a:p>
            <a:pPr eaLnBrk="1" hangingPunct="1">
              <a:buClrTx/>
            </a:pPr>
            <a:endParaRPr lang="en-US" altLang="zh-CN" b="1" dirty="0"/>
          </a:p>
        </p:txBody>
      </p:sp>
      <p:sp>
        <p:nvSpPr>
          <p:cNvPr id="186370" name="Rectangle 5"/>
          <p:cNvSpPr>
            <a:spLocks noGrp="1"/>
          </p:cNvSpPr>
          <p:nvPr>
            <p:ph type="title" idx="4294967295"/>
          </p:nvPr>
        </p:nvSpPr>
        <p:spPr/>
        <p:txBody>
          <a:bodyPr vert="horz" wrap="square" lIns="91440" tIns="45720" rIns="91440" bIns="45720" anchor="ctr" anchorCtr="0"/>
          <a:p>
            <a:pPr algn="ctr" eaLnBrk="1" hangingPunct="1"/>
            <a:r>
              <a:rPr lang="zh-CN" altLang="en-US" dirty="0">
                <a:latin typeface="华文新魏" panose="02010800040101010101" pitchFamily="2" charset="-122"/>
              </a:rPr>
              <a:t>哈夫曼树 </a:t>
            </a:r>
            <a:endParaRPr lang="zh-CN" altLang="en-US" dirty="0">
              <a:latin typeface="华文新魏" panose="02010800040101010101" pitchFamily="2" charset="-122"/>
            </a:endParaRPr>
          </a:p>
        </p:txBody>
      </p:sp>
      <p:sp>
        <p:nvSpPr>
          <p:cNvPr id="186371" name="动作按钮: 前进或下一项 183300">
            <a:hlinkClick r:id="" action="ppaction://hlinkshowjump?jump=nextslide"/>
          </p:cNvPr>
          <p:cNvSpPr/>
          <p:nvPr/>
        </p:nvSpPr>
        <p:spPr>
          <a:xfrm>
            <a:off x="8243888" y="6092825"/>
            <a:ext cx="649287" cy="504825"/>
          </a:xfrm>
          <a:prstGeom prst="actionButtonForwardNext">
            <a:avLst/>
          </a:prstGeom>
          <a:solidFill>
            <a:schemeClr val="accent1"/>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500">
                                            <p:txEl>
                                              <p:charRg st="0" end="34"/>
                                            </p:txEl>
                                          </p:spTgt>
                                        </p:tgtEl>
                                        <p:attrNameLst>
                                          <p:attrName>style.visibility</p:attrName>
                                        </p:attrNameLst>
                                      </p:cBhvr>
                                      <p:to>
                                        <p:strVal val="visible"/>
                                      </p:to>
                                    </p:set>
                                    <p:anim calcmode="lin" valueType="num">
                                      <p:cBhvr additive="base">
                                        <p:cTn id="7" dur="500" fill="hold"/>
                                        <p:tgtEl>
                                          <p:spTgt spid="106500">
                                            <p:txEl>
                                              <p:charRg st="0" end="3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500">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500">
                                            <p:txEl>
                                              <p:charRg st="35" end="95"/>
                                            </p:txEl>
                                          </p:spTgt>
                                        </p:tgtEl>
                                        <p:attrNameLst>
                                          <p:attrName>style.visibility</p:attrName>
                                        </p:attrNameLst>
                                      </p:cBhvr>
                                      <p:to>
                                        <p:strVal val="visible"/>
                                      </p:to>
                                    </p:set>
                                    <p:anim calcmode="lin" valueType="num">
                                      <p:cBhvr additive="base">
                                        <p:cTn id="13" dur="500" fill="hold"/>
                                        <p:tgtEl>
                                          <p:spTgt spid="106500">
                                            <p:txEl>
                                              <p:charRg st="35" end="9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500">
                                            <p:txEl>
                                              <p:charRg st="35" end="9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00">
                                            <p:txEl>
                                              <p:charRg st="96" end="142"/>
                                            </p:txEl>
                                          </p:spTgt>
                                        </p:tgtEl>
                                        <p:attrNameLst>
                                          <p:attrName>style.visibility</p:attrName>
                                        </p:attrNameLst>
                                      </p:cBhvr>
                                      <p:to>
                                        <p:strVal val="visible"/>
                                      </p:to>
                                    </p:set>
                                    <p:anim calcmode="lin" valueType="num">
                                      <p:cBhvr additive="base">
                                        <p:cTn id="19" dur="500" fill="hold"/>
                                        <p:tgtEl>
                                          <p:spTgt spid="106500">
                                            <p:txEl>
                                              <p:charRg st="96" end="1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500">
                                            <p:txEl>
                                              <p:charRg st="96" end="14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Text Box 2"/>
          <p:cNvSpPr txBox="1"/>
          <p:nvPr/>
        </p:nvSpPr>
        <p:spPr>
          <a:xfrm>
            <a:off x="-76200" y="179388"/>
            <a:ext cx="9544050" cy="457200"/>
          </a:xfrm>
          <a:prstGeom prst="rect">
            <a:avLst/>
          </a:prstGeom>
          <a:noFill/>
          <a:ln w="9525">
            <a:noFill/>
          </a:ln>
        </p:spPr>
        <p:txBody>
          <a:bodyPr>
            <a:spAutoFit/>
          </a:bodyPr>
          <a:lstStyle/>
          <a:p>
            <a:pPr marR="0" defTabSz="914400">
              <a:buClrTx/>
              <a:buSzTx/>
              <a:buFont typeface="Arial" panose="020B0604020202020204" pitchFamily="34" charset="0"/>
              <a:buNone/>
              <a:defRPr/>
            </a:pPr>
            <a:r>
              <a:rPr kumimoji="0" lang="en-US" altLang="zh-CN"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有</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4</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个结点，权值分别为</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7</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5</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2</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4</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，构造有</a:t>
            </a:r>
            <a:r>
              <a:rPr kumimoji="0" lang="en-US" altLang="zh-CN"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4</a:t>
            </a:r>
            <a:r>
              <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个叶子结点的二叉树</a:t>
            </a:r>
            <a:endParaRPr kumimoji="0" lang="zh-CN" altLang="en-US" b="1" kern="1200" cap="none" spc="0" normalizeH="0" baseline="0" noProof="1">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endParaRPr>
          </a:p>
        </p:txBody>
      </p:sp>
      <p:grpSp>
        <p:nvGrpSpPr>
          <p:cNvPr id="2" name="Group 63"/>
          <p:cNvGrpSpPr/>
          <p:nvPr/>
        </p:nvGrpSpPr>
        <p:grpSpPr>
          <a:xfrm>
            <a:off x="4572000" y="692150"/>
            <a:ext cx="3124200" cy="2362200"/>
            <a:chOff x="2880" y="576"/>
            <a:chExt cx="1968" cy="1488"/>
          </a:xfrm>
        </p:grpSpPr>
        <p:grpSp>
          <p:nvGrpSpPr>
            <p:cNvPr id="188419" name="Group 3"/>
            <p:cNvGrpSpPr/>
            <p:nvPr/>
          </p:nvGrpSpPr>
          <p:grpSpPr>
            <a:xfrm>
              <a:off x="2880" y="576"/>
              <a:ext cx="1968" cy="1200"/>
              <a:chOff x="3120" y="144"/>
              <a:chExt cx="1968" cy="1200"/>
            </a:xfrm>
          </p:grpSpPr>
          <p:sp>
            <p:nvSpPr>
              <p:cNvPr id="188420" name="Oval 4"/>
              <p:cNvSpPr/>
              <p:nvPr/>
            </p:nvSpPr>
            <p:spPr>
              <a:xfrm>
                <a:off x="3984" y="144"/>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21" name="Oval 5"/>
              <p:cNvSpPr/>
              <p:nvPr/>
            </p:nvSpPr>
            <p:spPr>
              <a:xfrm>
                <a:off x="3504" y="576"/>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22" name="Oval 6"/>
              <p:cNvSpPr/>
              <p:nvPr/>
            </p:nvSpPr>
            <p:spPr>
              <a:xfrm>
                <a:off x="3120" y="1104"/>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000000"/>
                    </a:solidFill>
                    <a:latin typeface="Times New Roman" panose="02020603050405020304" pitchFamily="18" charset="0"/>
                  </a:rPr>
                  <a:t>a</a:t>
                </a:r>
                <a:endParaRPr lang="en-US" altLang="zh-CN" b="1" dirty="0">
                  <a:solidFill>
                    <a:srgbClr val="000000"/>
                  </a:solidFill>
                  <a:latin typeface="Times New Roman" panose="02020603050405020304" pitchFamily="18" charset="0"/>
                </a:endParaRPr>
              </a:p>
            </p:txBody>
          </p:sp>
          <p:sp>
            <p:nvSpPr>
              <p:cNvPr id="188423" name="Oval 7"/>
              <p:cNvSpPr/>
              <p:nvPr/>
            </p:nvSpPr>
            <p:spPr>
              <a:xfrm>
                <a:off x="3792" y="1104"/>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000000"/>
                    </a:solidFill>
                    <a:latin typeface="Times New Roman" panose="02020603050405020304" pitchFamily="18" charset="0"/>
                  </a:rPr>
                  <a:t>b</a:t>
                </a:r>
                <a:endParaRPr lang="en-US" altLang="zh-CN" b="1" dirty="0">
                  <a:solidFill>
                    <a:srgbClr val="000000"/>
                  </a:solidFill>
                  <a:latin typeface="Times New Roman" panose="02020603050405020304" pitchFamily="18" charset="0"/>
                </a:endParaRPr>
              </a:p>
            </p:txBody>
          </p:sp>
          <p:sp>
            <p:nvSpPr>
              <p:cNvPr id="188424" name="Oval 8"/>
              <p:cNvSpPr/>
              <p:nvPr/>
            </p:nvSpPr>
            <p:spPr>
              <a:xfrm>
                <a:off x="4464" y="576"/>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25" name="Oval 9"/>
              <p:cNvSpPr/>
              <p:nvPr/>
            </p:nvSpPr>
            <p:spPr>
              <a:xfrm>
                <a:off x="4128" y="1104"/>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000000"/>
                    </a:solidFill>
                    <a:latin typeface="Times New Roman" panose="02020603050405020304" pitchFamily="18" charset="0"/>
                  </a:rPr>
                  <a:t>c</a:t>
                </a:r>
                <a:endParaRPr lang="en-US" altLang="zh-CN" b="1" dirty="0">
                  <a:solidFill>
                    <a:srgbClr val="000000"/>
                  </a:solidFill>
                  <a:latin typeface="Times New Roman" panose="02020603050405020304" pitchFamily="18" charset="0"/>
                </a:endParaRPr>
              </a:p>
            </p:txBody>
          </p:sp>
          <p:sp>
            <p:nvSpPr>
              <p:cNvPr id="188426" name="Oval 10"/>
              <p:cNvSpPr/>
              <p:nvPr/>
            </p:nvSpPr>
            <p:spPr>
              <a:xfrm>
                <a:off x="4848" y="1104"/>
                <a:ext cx="240" cy="240"/>
              </a:xfrm>
              <a:prstGeom prst="ellipse">
                <a:avLst/>
              </a:prstGeom>
              <a:solidFill>
                <a:srgbClr val="99FF33"/>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000000"/>
                    </a:solidFill>
                    <a:latin typeface="Times New Roman" panose="02020603050405020304" pitchFamily="18" charset="0"/>
                  </a:rPr>
                  <a:t>d</a:t>
                </a:r>
                <a:endParaRPr lang="en-US" altLang="zh-CN" b="1" dirty="0">
                  <a:solidFill>
                    <a:srgbClr val="000000"/>
                  </a:solidFill>
                  <a:latin typeface="Times New Roman" panose="02020603050405020304" pitchFamily="18" charset="0"/>
                </a:endParaRPr>
              </a:p>
            </p:txBody>
          </p:sp>
          <p:cxnSp>
            <p:nvCxnSpPr>
              <p:cNvPr id="188427" name="AutoShape 11"/>
              <p:cNvCxnSpPr>
                <a:stCxn id="188420" idx="3"/>
                <a:endCxn id="188421" idx="7"/>
              </p:cNvCxnSpPr>
              <p:nvPr/>
            </p:nvCxnSpPr>
            <p:spPr>
              <a:xfrm flipH="1">
                <a:off x="3709" y="355"/>
                <a:ext cx="310" cy="250"/>
              </a:xfrm>
              <a:prstGeom prst="straightConnector1">
                <a:avLst/>
              </a:prstGeom>
              <a:ln w="19050" cap="flat" cmpd="sng">
                <a:solidFill>
                  <a:schemeClr val="accent2"/>
                </a:solidFill>
                <a:prstDash val="solid"/>
                <a:round/>
                <a:headEnd type="none" w="med" len="med"/>
                <a:tailEnd type="none" w="med" len="med"/>
              </a:ln>
            </p:spPr>
          </p:cxnSp>
          <p:cxnSp>
            <p:nvCxnSpPr>
              <p:cNvPr id="188428" name="AutoShape 12"/>
              <p:cNvCxnSpPr>
                <a:stCxn id="188421" idx="3"/>
                <a:endCxn id="188422" idx="0"/>
              </p:cNvCxnSpPr>
              <p:nvPr/>
            </p:nvCxnSpPr>
            <p:spPr>
              <a:xfrm flipH="1">
                <a:off x="3240" y="787"/>
                <a:ext cx="299" cy="311"/>
              </a:xfrm>
              <a:prstGeom prst="straightConnector1">
                <a:avLst/>
              </a:prstGeom>
              <a:ln w="19050" cap="flat" cmpd="sng">
                <a:solidFill>
                  <a:schemeClr val="accent2"/>
                </a:solidFill>
                <a:prstDash val="solid"/>
                <a:round/>
                <a:headEnd type="none" w="med" len="med"/>
                <a:tailEnd type="none" w="med" len="med"/>
              </a:ln>
            </p:spPr>
          </p:cxnSp>
          <p:cxnSp>
            <p:nvCxnSpPr>
              <p:cNvPr id="188429" name="AutoShape 13"/>
              <p:cNvCxnSpPr>
                <a:stCxn id="188421" idx="5"/>
                <a:endCxn id="188423" idx="0"/>
              </p:cNvCxnSpPr>
              <p:nvPr/>
            </p:nvCxnSpPr>
            <p:spPr>
              <a:xfrm>
                <a:off x="3709" y="787"/>
                <a:ext cx="203" cy="311"/>
              </a:xfrm>
              <a:prstGeom prst="straightConnector1">
                <a:avLst/>
              </a:prstGeom>
              <a:ln w="19050" cap="flat" cmpd="sng">
                <a:solidFill>
                  <a:schemeClr val="accent2"/>
                </a:solidFill>
                <a:prstDash val="solid"/>
                <a:round/>
                <a:headEnd type="none" w="med" len="med"/>
                <a:tailEnd type="none" w="med" len="med"/>
              </a:ln>
            </p:spPr>
          </p:cxnSp>
          <p:cxnSp>
            <p:nvCxnSpPr>
              <p:cNvPr id="188430" name="AutoShape 14"/>
              <p:cNvCxnSpPr>
                <a:stCxn id="188420" idx="5"/>
                <a:endCxn id="188424" idx="1"/>
              </p:cNvCxnSpPr>
              <p:nvPr/>
            </p:nvCxnSpPr>
            <p:spPr>
              <a:xfrm>
                <a:off x="4189" y="355"/>
                <a:ext cx="310" cy="250"/>
              </a:xfrm>
              <a:prstGeom prst="straightConnector1">
                <a:avLst/>
              </a:prstGeom>
              <a:ln w="19050" cap="flat" cmpd="sng">
                <a:solidFill>
                  <a:schemeClr val="accent2"/>
                </a:solidFill>
                <a:prstDash val="solid"/>
                <a:round/>
                <a:headEnd type="none" w="med" len="med"/>
                <a:tailEnd type="none" w="med" len="med"/>
              </a:ln>
            </p:spPr>
          </p:cxnSp>
          <p:cxnSp>
            <p:nvCxnSpPr>
              <p:cNvPr id="188431" name="AutoShape 15"/>
              <p:cNvCxnSpPr>
                <a:stCxn id="188424" idx="3"/>
                <a:endCxn id="188425" idx="0"/>
              </p:cNvCxnSpPr>
              <p:nvPr/>
            </p:nvCxnSpPr>
            <p:spPr>
              <a:xfrm flipH="1">
                <a:off x="4248" y="787"/>
                <a:ext cx="251" cy="311"/>
              </a:xfrm>
              <a:prstGeom prst="straightConnector1">
                <a:avLst/>
              </a:prstGeom>
              <a:ln w="19050" cap="flat" cmpd="sng">
                <a:solidFill>
                  <a:schemeClr val="accent2"/>
                </a:solidFill>
                <a:prstDash val="solid"/>
                <a:round/>
                <a:headEnd type="none" w="med" len="med"/>
                <a:tailEnd type="none" w="med" len="med"/>
              </a:ln>
            </p:spPr>
          </p:cxnSp>
          <p:cxnSp>
            <p:nvCxnSpPr>
              <p:cNvPr id="188432" name="AutoShape 16"/>
              <p:cNvCxnSpPr>
                <a:stCxn id="188424" idx="5"/>
                <a:endCxn id="188426" idx="0"/>
              </p:cNvCxnSpPr>
              <p:nvPr/>
            </p:nvCxnSpPr>
            <p:spPr>
              <a:xfrm>
                <a:off x="4669" y="787"/>
                <a:ext cx="299" cy="311"/>
              </a:xfrm>
              <a:prstGeom prst="straightConnector1">
                <a:avLst/>
              </a:prstGeom>
              <a:ln w="19050" cap="flat" cmpd="sng">
                <a:solidFill>
                  <a:schemeClr val="accent2"/>
                </a:solidFill>
                <a:prstDash val="solid"/>
                <a:round/>
                <a:headEnd type="none" w="med" len="med"/>
                <a:tailEnd type="none" w="med" len="med"/>
              </a:ln>
            </p:spPr>
          </p:cxnSp>
        </p:grpSp>
        <p:sp>
          <p:nvSpPr>
            <p:cNvPr id="188433" name="Text Box 17"/>
            <p:cNvSpPr txBox="1"/>
            <p:nvPr/>
          </p:nvSpPr>
          <p:spPr>
            <a:xfrm>
              <a:off x="2880" y="1776"/>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7</a:t>
              </a:r>
              <a:endParaRPr lang="en-US" altLang="zh-CN" b="1" dirty="0">
                <a:solidFill>
                  <a:srgbClr val="800080"/>
                </a:solidFill>
                <a:latin typeface="Times New Roman" panose="02020603050405020304" pitchFamily="18" charset="0"/>
              </a:endParaRPr>
            </a:p>
          </p:txBody>
        </p:sp>
        <p:sp>
          <p:nvSpPr>
            <p:cNvPr id="188434" name="Text Box 18"/>
            <p:cNvSpPr txBox="1"/>
            <p:nvPr/>
          </p:nvSpPr>
          <p:spPr>
            <a:xfrm>
              <a:off x="3552" y="1776"/>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5</a:t>
              </a:r>
              <a:endParaRPr lang="en-US" altLang="zh-CN" b="1" dirty="0">
                <a:solidFill>
                  <a:srgbClr val="800080"/>
                </a:solidFill>
                <a:latin typeface="Times New Roman" panose="02020603050405020304" pitchFamily="18" charset="0"/>
              </a:endParaRPr>
            </a:p>
          </p:txBody>
        </p:sp>
        <p:sp>
          <p:nvSpPr>
            <p:cNvPr id="188435" name="Text Box 19"/>
            <p:cNvSpPr txBox="1"/>
            <p:nvPr/>
          </p:nvSpPr>
          <p:spPr>
            <a:xfrm>
              <a:off x="3888" y="1776"/>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2</a:t>
              </a:r>
              <a:endParaRPr lang="en-US" altLang="zh-CN" b="1" dirty="0">
                <a:solidFill>
                  <a:srgbClr val="800080"/>
                </a:solidFill>
                <a:latin typeface="Times New Roman" panose="02020603050405020304" pitchFamily="18" charset="0"/>
              </a:endParaRPr>
            </a:p>
          </p:txBody>
        </p:sp>
        <p:sp>
          <p:nvSpPr>
            <p:cNvPr id="188436" name="Text Box 20"/>
            <p:cNvSpPr txBox="1"/>
            <p:nvPr/>
          </p:nvSpPr>
          <p:spPr>
            <a:xfrm>
              <a:off x="4608" y="1776"/>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4</a:t>
              </a:r>
              <a:endParaRPr lang="en-US" altLang="zh-CN" b="1" dirty="0">
                <a:solidFill>
                  <a:srgbClr val="800080"/>
                </a:solidFill>
                <a:latin typeface="Times New Roman" panose="02020603050405020304" pitchFamily="18" charset="0"/>
              </a:endParaRPr>
            </a:p>
          </p:txBody>
        </p:sp>
      </p:grpSp>
      <p:sp>
        <p:nvSpPr>
          <p:cNvPr id="125973" name="Text Box 21"/>
          <p:cNvSpPr txBox="1"/>
          <p:nvPr/>
        </p:nvSpPr>
        <p:spPr>
          <a:xfrm>
            <a:off x="4284663" y="2852738"/>
            <a:ext cx="3962400" cy="457200"/>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WPL=</a:t>
            </a:r>
            <a:r>
              <a:rPr lang="en-US" altLang="zh-CN" b="1" dirty="0">
                <a:solidFill>
                  <a:schemeClr val="accent2"/>
                </a:solidFill>
                <a:latin typeface="Times New Roman" panose="02020603050405020304" pitchFamily="18" charset="0"/>
              </a:rPr>
              <a:t>7</a:t>
            </a:r>
            <a:r>
              <a:rPr lang="en-US" altLang="zh-CN" b="1" dirty="0">
                <a:solidFill>
                  <a:srgbClr val="800080"/>
                </a:solidFill>
                <a:latin typeface="Times New Roman" panose="02020603050405020304" pitchFamily="18" charset="0"/>
              </a:rPr>
              <a:t>*2+</a:t>
            </a:r>
            <a:r>
              <a:rPr lang="en-US" altLang="zh-CN" b="1" dirty="0">
                <a:solidFill>
                  <a:schemeClr val="accent2"/>
                </a:solidFill>
                <a:latin typeface="Times New Roman" panose="02020603050405020304" pitchFamily="18" charset="0"/>
              </a:rPr>
              <a:t>5</a:t>
            </a:r>
            <a:r>
              <a:rPr lang="en-US" altLang="zh-CN" b="1" dirty="0">
                <a:solidFill>
                  <a:srgbClr val="800080"/>
                </a:solidFill>
                <a:latin typeface="Times New Roman" panose="02020603050405020304" pitchFamily="18" charset="0"/>
              </a:rPr>
              <a:t>*2+</a:t>
            </a:r>
            <a:r>
              <a:rPr lang="en-US" altLang="zh-CN" b="1" dirty="0">
                <a:solidFill>
                  <a:schemeClr val="accent2"/>
                </a:solidFill>
                <a:latin typeface="Times New Roman" panose="02020603050405020304" pitchFamily="18" charset="0"/>
              </a:rPr>
              <a:t>2</a:t>
            </a:r>
            <a:r>
              <a:rPr lang="en-US" altLang="zh-CN" b="1" dirty="0">
                <a:solidFill>
                  <a:srgbClr val="800080"/>
                </a:solidFill>
                <a:latin typeface="Times New Roman" panose="02020603050405020304" pitchFamily="18" charset="0"/>
              </a:rPr>
              <a:t>*2+</a:t>
            </a:r>
            <a:r>
              <a:rPr lang="en-US" altLang="zh-CN" b="1" dirty="0">
                <a:solidFill>
                  <a:schemeClr val="accent2"/>
                </a:solidFill>
                <a:latin typeface="Times New Roman" panose="02020603050405020304" pitchFamily="18" charset="0"/>
              </a:rPr>
              <a:t>4</a:t>
            </a:r>
            <a:r>
              <a:rPr lang="en-US" altLang="zh-CN" b="1" dirty="0">
                <a:solidFill>
                  <a:srgbClr val="800080"/>
                </a:solidFill>
                <a:latin typeface="Times New Roman" panose="02020603050405020304" pitchFamily="18" charset="0"/>
              </a:rPr>
              <a:t>*2=</a:t>
            </a:r>
            <a:r>
              <a:rPr lang="en-US" altLang="zh-CN" b="1" dirty="0">
                <a:solidFill>
                  <a:schemeClr val="hlink"/>
                </a:solidFill>
                <a:latin typeface="Times New Roman" panose="02020603050405020304" pitchFamily="18" charset="0"/>
              </a:rPr>
              <a:t>36</a:t>
            </a:r>
            <a:endParaRPr lang="en-US" altLang="zh-CN" b="1" dirty="0">
              <a:solidFill>
                <a:schemeClr val="hlink"/>
              </a:solidFill>
              <a:latin typeface="Times New Roman" panose="02020603050405020304" pitchFamily="18" charset="0"/>
            </a:endParaRPr>
          </a:p>
        </p:txBody>
      </p:sp>
      <p:sp>
        <p:nvSpPr>
          <p:cNvPr id="125974" name="Text Box 22"/>
          <p:cNvSpPr txBox="1"/>
          <p:nvPr/>
        </p:nvSpPr>
        <p:spPr>
          <a:xfrm>
            <a:off x="323850" y="4221163"/>
            <a:ext cx="3886200" cy="457200"/>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WPL=</a:t>
            </a:r>
            <a:r>
              <a:rPr lang="en-US" altLang="zh-CN" b="1" dirty="0">
                <a:solidFill>
                  <a:schemeClr val="accent2"/>
                </a:solidFill>
                <a:latin typeface="Times New Roman" panose="02020603050405020304" pitchFamily="18" charset="0"/>
              </a:rPr>
              <a:t>7</a:t>
            </a:r>
            <a:r>
              <a:rPr lang="en-US" altLang="zh-CN" b="1" dirty="0">
                <a:solidFill>
                  <a:srgbClr val="800080"/>
                </a:solidFill>
                <a:latin typeface="Times New Roman" panose="02020603050405020304" pitchFamily="18" charset="0"/>
              </a:rPr>
              <a:t>*3+</a:t>
            </a:r>
            <a:r>
              <a:rPr lang="en-US" altLang="zh-CN" b="1" dirty="0">
                <a:solidFill>
                  <a:schemeClr val="accent2"/>
                </a:solidFill>
                <a:latin typeface="Times New Roman" panose="02020603050405020304" pitchFamily="18" charset="0"/>
              </a:rPr>
              <a:t>5</a:t>
            </a:r>
            <a:r>
              <a:rPr lang="en-US" altLang="zh-CN" b="1" dirty="0">
                <a:solidFill>
                  <a:srgbClr val="800080"/>
                </a:solidFill>
                <a:latin typeface="Times New Roman" panose="02020603050405020304" pitchFamily="18" charset="0"/>
              </a:rPr>
              <a:t>*3+</a:t>
            </a:r>
            <a:r>
              <a:rPr lang="en-US" altLang="zh-CN" b="1" dirty="0">
                <a:solidFill>
                  <a:schemeClr val="accent2"/>
                </a:solidFill>
                <a:latin typeface="Times New Roman" panose="02020603050405020304" pitchFamily="18" charset="0"/>
              </a:rPr>
              <a:t>2</a:t>
            </a:r>
            <a:r>
              <a:rPr lang="en-US" altLang="zh-CN" b="1" dirty="0">
                <a:solidFill>
                  <a:srgbClr val="800080"/>
                </a:solidFill>
                <a:latin typeface="Times New Roman" panose="02020603050405020304" pitchFamily="18" charset="0"/>
              </a:rPr>
              <a:t>*1+</a:t>
            </a:r>
            <a:r>
              <a:rPr lang="en-US" altLang="zh-CN" b="1" dirty="0">
                <a:solidFill>
                  <a:schemeClr val="accent2"/>
                </a:solidFill>
                <a:latin typeface="Times New Roman" panose="02020603050405020304" pitchFamily="18" charset="0"/>
              </a:rPr>
              <a:t>4</a:t>
            </a:r>
            <a:r>
              <a:rPr lang="en-US" altLang="zh-CN" b="1" dirty="0">
                <a:solidFill>
                  <a:srgbClr val="800080"/>
                </a:solidFill>
                <a:latin typeface="Times New Roman" panose="02020603050405020304" pitchFamily="18" charset="0"/>
              </a:rPr>
              <a:t>*2=</a:t>
            </a:r>
            <a:r>
              <a:rPr lang="en-US" altLang="zh-CN" b="1" dirty="0">
                <a:solidFill>
                  <a:schemeClr val="hlink"/>
                </a:solidFill>
                <a:latin typeface="Times New Roman" panose="02020603050405020304" pitchFamily="18" charset="0"/>
              </a:rPr>
              <a:t>46</a:t>
            </a:r>
            <a:endParaRPr lang="en-US" altLang="zh-CN" b="1" dirty="0">
              <a:solidFill>
                <a:schemeClr val="hlink"/>
              </a:solidFill>
              <a:latin typeface="Times New Roman" panose="02020603050405020304" pitchFamily="18" charset="0"/>
            </a:endParaRPr>
          </a:p>
        </p:txBody>
      </p:sp>
      <p:grpSp>
        <p:nvGrpSpPr>
          <p:cNvPr id="4" name="Group 62"/>
          <p:cNvGrpSpPr/>
          <p:nvPr/>
        </p:nvGrpSpPr>
        <p:grpSpPr>
          <a:xfrm>
            <a:off x="4476750" y="3284538"/>
            <a:ext cx="3886200" cy="2743200"/>
            <a:chOff x="2820" y="2328"/>
            <a:chExt cx="2448" cy="1728"/>
          </a:xfrm>
        </p:grpSpPr>
        <p:sp>
          <p:nvSpPr>
            <p:cNvPr id="188440" name="Oval 23"/>
            <p:cNvSpPr/>
            <p:nvPr/>
          </p:nvSpPr>
          <p:spPr>
            <a:xfrm>
              <a:off x="3540" y="2328"/>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41" name="Oval 24"/>
            <p:cNvSpPr/>
            <p:nvPr/>
          </p:nvSpPr>
          <p:spPr>
            <a:xfrm>
              <a:off x="3060" y="2760"/>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a</a:t>
              </a:r>
              <a:endParaRPr lang="en-US" altLang="zh-CN" b="1" dirty="0">
                <a:solidFill>
                  <a:srgbClr val="CC0099"/>
                </a:solidFill>
                <a:latin typeface="Times New Roman" panose="02020603050405020304" pitchFamily="18" charset="0"/>
              </a:endParaRPr>
            </a:p>
          </p:txBody>
        </p:sp>
        <p:sp>
          <p:nvSpPr>
            <p:cNvPr id="188442" name="Oval 25"/>
            <p:cNvSpPr/>
            <p:nvPr/>
          </p:nvSpPr>
          <p:spPr>
            <a:xfrm>
              <a:off x="4020" y="2760"/>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43" name="Oval 26"/>
            <p:cNvSpPr/>
            <p:nvPr/>
          </p:nvSpPr>
          <p:spPr>
            <a:xfrm>
              <a:off x="3684" y="3288"/>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b</a:t>
              </a:r>
              <a:endParaRPr lang="en-US" altLang="zh-CN" b="1" dirty="0">
                <a:solidFill>
                  <a:srgbClr val="CC0099"/>
                </a:solidFill>
                <a:latin typeface="Times New Roman" panose="02020603050405020304" pitchFamily="18" charset="0"/>
              </a:endParaRPr>
            </a:p>
          </p:txBody>
        </p:sp>
        <p:sp>
          <p:nvSpPr>
            <p:cNvPr id="188444" name="Oval 27"/>
            <p:cNvSpPr/>
            <p:nvPr/>
          </p:nvSpPr>
          <p:spPr>
            <a:xfrm>
              <a:off x="4404" y="3288"/>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lgn="ctr" eaLnBrk="0" hangingPunct="0">
                <a:buFont typeface="Arial" panose="020B0604020202020204" pitchFamily="34" charset="0"/>
              </a:pPr>
              <a:endParaRPr lang="zh-CN" altLang="zh-CN" b="1" dirty="0">
                <a:solidFill>
                  <a:srgbClr val="CC0099"/>
                </a:solidFill>
                <a:latin typeface="Times New Roman" panose="02020603050405020304" pitchFamily="18" charset="0"/>
              </a:endParaRPr>
            </a:p>
          </p:txBody>
        </p:sp>
        <p:cxnSp>
          <p:nvCxnSpPr>
            <p:cNvPr id="188445" name="AutoShape 28"/>
            <p:cNvCxnSpPr>
              <a:stCxn id="188440" idx="3"/>
              <a:endCxn id="188441" idx="7"/>
            </p:cNvCxnSpPr>
            <p:nvPr/>
          </p:nvCxnSpPr>
          <p:spPr>
            <a:xfrm flipH="1">
              <a:off x="3265" y="2539"/>
              <a:ext cx="310" cy="250"/>
            </a:xfrm>
            <a:prstGeom prst="straightConnector1">
              <a:avLst/>
            </a:prstGeom>
            <a:ln w="19050" cap="flat" cmpd="sng">
              <a:solidFill>
                <a:srgbClr val="FF3300"/>
              </a:solidFill>
              <a:prstDash val="solid"/>
              <a:round/>
              <a:headEnd type="none" w="med" len="med"/>
              <a:tailEnd type="none" w="med" len="med"/>
            </a:ln>
          </p:spPr>
        </p:cxnSp>
        <p:cxnSp>
          <p:nvCxnSpPr>
            <p:cNvPr id="188446" name="AutoShape 29"/>
            <p:cNvCxnSpPr>
              <a:stCxn id="188440" idx="5"/>
              <a:endCxn id="188442" idx="1"/>
            </p:cNvCxnSpPr>
            <p:nvPr/>
          </p:nvCxnSpPr>
          <p:spPr>
            <a:xfrm>
              <a:off x="3745" y="2539"/>
              <a:ext cx="310" cy="250"/>
            </a:xfrm>
            <a:prstGeom prst="straightConnector1">
              <a:avLst/>
            </a:prstGeom>
            <a:ln w="19050" cap="flat" cmpd="sng">
              <a:solidFill>
                <a:srgbClr val="FF3300"/>
              </a:solidFill>
              <a:prstDash val="solid"/>
              <a:round/>
              <a:headEnd type="none" w="med" len="med"/>
              <a:tailEnd type="none" w="med" len="med"/>
            </a:ln>
          </p:spPr>
        </p:cxnSp>
        <p:cxnSp>
          <p:nvCxnSpPr>
            <p:cNvPr id="188447" name="AutoShape 30"/>
            <p:cNvCxnSpPr>
              <a:stCxn id="188442" idx="3"/>
              <a:endCxn id="188443" idx="0"/>
            </p:cNvCxnSpPr>
            <p:nvPr/>
          </p:nvCxnSpPr>
          <p:spPr>
            <a:xfrm flipH="1">
              <a:off x="3804" y="2971"/>
              <a:ext cx="251" cy="311"/>
            </a:xfrm>
            <a:prstGeom prst="straightConnector1">
              <a:avLst/>
            </a:prstGeom>
            <a:ln w="19050" cap="flat" cmpd="sng">
              <a:solidFill>
                <a:srgbClr val="FF3300"/>
              </a:solidFill>
              <a:prstDash val="solid"/>
              <a:round/>
              <a:headEnd type="none" w="med" len="med"/>
              <a:tailEnd type="none" w="med" len="med"/>
            </a:ln>
          </p:spPr>
        </p:cxnSp>
        <p:cxnSp>
          <p:nvCxnSpPr>
            <p:cNvPr id="188448" name="AutoShape 31"/>
            <p:cNvCxnSpPr>
              <a:stCxn id="188442" idx="5"/>
              <a:endCxn id="188444" idx="0"/>
            </p:cNvCxnSpPr>
            <p:nvPr/>
          </p:nvCxnSpPr>
          <p:spPr>
            <a:xfrm>
              <a:off x="4225" y="2971"/>
              <a:ext cx="299" cy="311"/>
            </a:xfrm>
            <a:prstGeom prst="straightConnector1">
              <a:avLst/>
            </a:prstGeom>
            <a:ln w="19050" cap="flat" cmpd="sng">
              <a:solidFill>
                <a:srgbClr val="FF3300"/>
              </a:solidFill>
              <a:prstDash val="solid"/>
              <a:round/>
              <a:headEnd type="none" w="med" len="med"/>
              <a:tailEnd type="none" w="med" len="med"/>
            </a:ln>
          </p:spPr>
        </p:cxnSp>
        <p:sp>
          <p:nvSpPr>
            <p:cNvPr id="188449" name="Oval 32"/>
            <p:cNvSpPr/>
            <p:nvPr/>
          </p:nvSpPr>
          <p:spPr>
            <a:xfrm>
              <a:off x="4068" y="3816"/>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c</a:t>
              </a:r>
              <a:endParaRPr lang="en-US" altLang="zh-CN" b="1" dirty="0">
                <a:solidFill>
                  <a:srgbClr val="CC0099"/>
                </a:solidFill>
                <a:latin typeface="Times New Roman" panose="02020603050405020304" pitchFamily="18" charset="0"/>
              </a:endParaRPr>
            </a:p>
          </p:txBody>
        </p:sp>
        <p:cxnSp>
          <p:nvCxnSpPr>
            <p:cNvPr id="188450" name="AutoShape 33"/>
            <p:cNvCxnSpPr>
              <a:stCxn id="188442" idx="5"/>
              <a:endCxn id="188449" idx="0"/>
            </p:cNvCxnSpPr>
            <p:nvPr/>
          </p:nvCxnSpPr>
          <p:spPr>
            <a:xfrm flipH="1">
              <a:off x="4188" y="3487"/>
              <a:ext cx="251" cy="323"/>
            </a:xfrm>
            <a:prstGeom prst="straightConnector1">
              <a:avLst/>
            </a:prstGeom>
            <a:ln w="19050" cap="flat" cmpd="sng">
              <a:solidFill>
                <a:srgbClr val="FF3300"/>
              </a:solidFill>
              <a:prstDash val="solid"/>
              <a:round/>
              <a:headEnd type="none" w="med" len="med"/>
              <a:tailEnd type="none" w="med" len="med"/>
            </a:ln>
          </p:spPr>
        </p:cxnSp>
        <p:sp>
          <p:nvSpPr>
            <p:cNvPr id="188451" name="Oval 34"/>
            <p:cNvSpPr/>
            <p:nvPr/>
          </p:nvSpPr>
          <p:spPr>
            <a:xfrm>
              <a:off x="4740" y="3816"/>
              <a:ext cx="240" cy="240"/>
            </a:xfrm>
            <a:prstGeom prst="ellipse">
              <a:avLst/>
            </a:prstGeom>
            <a:solidFill>
              <a:srgbClr val="00FF99"/>
            </a:solidFill>
            <a:ln w="19050" cap="flat" cmpd="sng">
              <a:solidFill>
                <a:srgbClr val="FF3300"/>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d</a:t>
              </a:r>
              <a:endParaRPr lang="en-US" altLang="zh-CN" b="1" dirty="0">
                <a:solidFill>
                  <a:srgbClr val="CC0099"/>
                </a:solidFill>
                <a:latin typeface="Times New Roman" panose="02020603050405020304" pitchFamily="18" charset="0"/>
              </a:endParaRPr>
            </a:p>
          </p:txBody>
        </p:sp>
        <p:cxnSp>
          <p:nvCxnSpPr>
            <p:cNvPr id="188452" name="AutoShape 35"/>
            <p:cNvCxnSpPr>
              <a:stCxn id="188444" idx="5"/>
              <a:endCxn id="188451" idx="0"/>
            </p:cNvCxnSpPr>
            <p:nvPr/>
          </p:nvCxnSpPr>
          <p:spPr>
            <a:xfrm>
              <a:off x="4609" y="3499"/>
              <a:ext cx="251" cy="311"/>
            </a:xfrm>
            <a:prstGeom prst="straightConnector1">
              <a:avLst/>
            </a:prstGeom>
            <a:ln w="19050" cap="flat" cmpd="sng">
              <a:solidFill>
                <a:srgbClr val="FF3300"/>
              </a:solidFill>
              <a:prstDash val="solid"/>
              <a:round/>
              <a:headEnd type="none" w="med" len="med"/>
              <a:tailEnd type="none" w="med" len="med"/>
            </a:ln>
          </p:spPr>
        </p:cxnSp>
        <p:sp>
          <p:nvSpPr>
            <p:cNvPr id="188453" name="Text Box 36"/>
            <p:cNvSpPr txBox="1"/>
            <p:nvPr/>
          </p:nvSpPr>
          <p:spPr>
            <a:xfrm>
              <a:off x="2820" y="2712"/>
              <a:ext cx="240" cy="288"/>
            </a:xfrm>
            <a:prstGeom prst="rect">
              <a:avLst/>
            </a:prstGeom>
            <a:noFill/>
            <a:ln w="19050">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7</a:t>
              </a:r>
              <a:endParaRPr lang="en-US" altLang="zh-CN" b="1" dirty="0">
                <a:solidFill>
                  <a:srgbClr val="CC0099"/>
                </a:solidFill>
                <a:latin typeface="Times New Roman" panose="02020603050405020304" pitchFamily="18" charset="0"/>
              </a:endParaRPr>
            </a:p>
          </p:txBody>
        </p:sp>
        <p:sp>
          <p:nvSpPr>
            <p:cNvPr id="188454" name="Text Box 37"/>
            <p:cNvSpPr txBox="1"/>
            <p:nvPr/>
          </p:nvSpPr>
          <p:spPr>
            <a:xfrm>
              <a:off x="3396" y="3288"/>
              <a:ext cx="240" cy="288"/>
            </a:xfrm>
            <a:prstGeom prst="rect">
              <a:avLst/>
            </a:prstGeom>
            <a:noFill/>
            <a:ln w="19050">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5</a:t>
              </a:r>
              <a:endParaRPr lang="en-US" altLang="zh-CN" b="1" dirty="0">
                <a:solidFill>
                  <a:srgbClr val="CC0099"/>
                </a:solidFill>
                <a:latin typeface="Times New Roman" panose="02020603050405020304" pitchFamily="18" charset="0"/>
              </a:endParaRPr>
            </a:p>
          </p:txBody>
        </p:sp>
        <p:sp>
          <p:nvSpPr>
            <p:cNvPr id="188455" name="Text Box 38"/>
            <p:cNvSpPr txBox="1"/>
            <p:nvPr/>
          </p:nvSpPr>
          <p:spPr>
            <a:xfrm>
              <a:off x="3732" y="3768"/>
              <a:ext cx="240" cy="288"/>
            </a:xfrm>
            <a:prstGeom prst="rect">
              <a:avLst/>
            </a:prstGeom>
            <a:noFill/>
            <a:ln w="19050">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2</a:t>
              </a:r>
              <a:endParaRPr lang="en-US" altLang="zh-CN" b="1" dirty="0">
                <a:solidFill>
                  <a:srgbClr val="CC0099"/>
                </a:solidFill>
                <a:latin typeface="Times New Roman" panose="02020603050405020304" pitchFamily="18" charset="0"/>
              </a:endParaRPr>
            </a:p>
          </p:txBody>
        </p:sp>
        <p:sp>
          <p:nvSpPr>
            <p:cNvPr id="188456" name="Text Box 39"/>
            <p:cNvSpPr txBox="1"/>
            <p:nvPr/>
          </p:nvSpPr>
          <p:spPr>
            <a:xfrm>
              <a:off x="5028" y="3768"/>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4</a:t>
              </a:r>
              <a:endParaRPr lang="en-US" altLang="zh-CN" b="1" dirty="0">
                <a:solidFill>
                  <a:srgbClr val="CC0099"/>
                </a:solidFill>
                <a:latin typeface="Times New Roman" panose="02020603050405020304" pitchFamily="18" charset="0"/>
              </a:endParaRPr>
            </a:p>
          </p:txBody>
        </p:sp>
      </p:grpSp>
      <p:sp>
        <p:nvSpPr>
          <p:cNvPr id="125992" name="Text Box 40"/>
          <p:cNvSpPr txBox="1"/>
          <p:nvPr/>
        </p:nvSpPr>
        <p:spPr>
          <a:xfrm>
            <a:off x="4876800" y="5949950"/>
            <a:ext cx="3886200" cy="457200"/>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800080"/>
                </a:solidFill>
                <a:latin typeface="Times New Roman" panose="02020603050405020304" pitchFamily="18" charset="0"/>
              </a:rPr>
              <a:t>WPL=</a:t>
            </a:r>
            <a:r>
              <a:rPr lang="en-US" altLang="zh-CN" b="1" dirty="0">
                <a:solidFill>
                  <a:schemeClr val="accent2"/>
                </a:solidFill>
                <a:latin typeface="Times New Roman" panose="02020603050405020304" pitchFamily="18" charset="0"/>
              </a:rPr>
              <a:t>7</a:t>
            </a:r>
            <a:r>
              <a:rPr lang="en-US" altLang="zh-CN" b="1" dirty="0">
                <a:solidFill>
                  <a:srgbClr val="800080"/>
                </a:solidFill>
                <a:latin typeface="Times New Roman" panose="02020603050405020304" pitchFamily="18" charset="0"/>
              </a:rPr>
              <a:t>*1+</a:t>
            </a:r>
            <a:r>
              <a:rPr lang="en-US" altLang="zh-CN" b="1" dirty="0">
                <a:solidFill>
                  <a:schemeClr val="accent2"/>
                </a:solidFill>
                <a:latin typeface="Times New Roman" panose="02020603050405020304" pitchFamily="18" charset="0"/>
              </a:rPr>
              <a:t>5</a:t>
            </a:r>
            <a:r>
              <a:rPr lang="en-US" altLang="zh-CN" b="1" dirty="0">
                <a:solidFill>
                  <a:srgbClr val="800080"/>
                </a:solidFill>
                <a:latin typeface="Times New Roman" panose="02020603050405020304" pitchFamily="18" charset="0"/>
              </a:rPr>
              <a:t>*2+</a:t>
            </a:r>
            <a:r>
              <a:rPr lang="en-US" altLang="zh-CN" b="1" dirty="0">
                <a:solidFill>
                  <a:schemeClr val="accent2"/>
                </a:solidFill>
                <a:latin typeface="Times New Roman" panose="02020603050405020304" pitchFamily="18" charset="0"/>
              </a:rPr>
              <a:t>2</a:t>
            </a:r>
            <a:r>
              <a:rPr lang="en-US" altLang="zh-CN" b="1" dirty="0">
                <a:solidFill>
                  <a:srgbClr val="800080"/>
                </a:solidFill>
                <a:latin typeface="Times New Roman" panose="02020603050405020304" pitchFamily="18" charset="0"/>
              </a:rPr>
              <a:t>*3+</a:t>
            </a:r>
            <a:r>
              <a:rPr lang="en-US" altLang="zh-CN" b="1" dirty="0">
                <a:solidFill>
                  <a:schemeClr val="accent2"/>
                </a:solidFill>
                <a:latin typeface="Times New Roman" panose="02020603050405020304" pitchFamily="18" charset="0"/>
              </a:rPr>
              <a:t>4</a:t>
            </a:r>
            <a:r>
              <a:rPr lang="en-US" altLang="zh-CN" b="1" dirty="0">
                <a:solidFill>
                  <a:srgbClr val="800080"/>
                </a:solidFill>
                <a:latin typeface="Times New Roman" panose="02020603050405020304" pitchFamily="18" charset="0"/>
              </a:rPr>
              <a:t>*3=</a:t>
            </a:r>
            <a:r>
              <a:rPr lang="en-US" altLang="zh-CN" b="1" dirty="0">
                <a:solidFill>
                  <a:schemeClr val="hlink"/>
                </a:solidFill>
                <a:latin typeface="Times New Roman" panose="02020603050405020304" pitchFamily="18" charset="0"/>
              </a:rPr>
              <a:t>35</a:t>
            </a:r>
            <a:endParaRPr lang="en-US" altLang="zh-CN" b="1" dirty="0">
              <a:solidFill>
                <a:schemeClr val="hlink"/>
              </a:solidFill>
              <a:latin typeface="Times New Roman" panose="02020603050405020304" pitchFamily="18" charset="0"/>
            </a:endParaRPr>
          </a:p>
        </p:txBody>
      </p:sp>
      <p:grpSp>
        <p:nvGrpSpPr>
          <p:cNvPr id="5" name="Group 41"/>
          <p:cNvGrpSpPr/>
          <p:nvPr/>
        </p:nvGrpSpPr>
        <p:grpSpPr>
          <a:xfrm>
            <a:off x="438150" y="914400"/>
            <a:ext cx="3352800" cy="3276600"/>
            <a:chOff x="276" y="576"/>
            <a:chExt cx="2112" cy="2064"/>
          </a:xfrm>
        </p:grpSpPr>
        <p:sp>
          <p:nvSpPr>
            <p:cNvPr id="188459" name="Oval 42"/>
            <p:cNvSpPr/>
            <p:nvPr/>
          </p:nvSpPr>
          <p:spPr>
            <a:xfrm>
              <a:off x="1380" y="576"/>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60" name="Oval 43"/>
            <p:cNvSpPr/>
            <p:nvPr/>
          </p:nvSpPr>
          <p:spPr>
            <a:xfrm>
              <a:off x="900" y="1008"/>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buFont typeface="Arial" panose="020B0604020202020204" pitchFamily="34" charset="0"/>
              </a:pPr>
              <a:endParaRPr lang="zh-CN" altLang="en-US" dirty="0">
                <a:latin typeface="Times New Roman" panose="02020603050405020304" pitchFamily="18" charset="0"/>
              </a:endParaRPr>
            </a:p>
          </p:txBody>
        </p:sp>
        <p:sp>
          <p:nvSpPr>
            <p:cNvPr id="188461" name="Oval 44"/>
            <p:cNvSpPr/>
            <p:nvPr/>
          </p:nvSpPr>
          <p:spPr>
            <a:xfrm>
              <a:off x="516" y="1536"/>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d</a:t>
              </a:r>
              <a:endParaRPr lang="en-US" altLang="zh-CN" b="1" dirty="0">
                <a:solidFill>
                  <a:srgbClr val="CC0099"/>
                </a:solidFill>
                <a:latin typeface="Times New Roman" panose="02020603050405020304" pitchFamily="18" charset="0"/>
              </a:endParaRPr>
            </a:p>
          </p:txBody>
        </p:sp>
        <p:sp>
          <p:nvSpPr>
            <p:cNvPr id="188462" name="Oval 45"/>
            <p:cNvSpPr/>
            <p:nvPr/>
          </p:nvSpPr>
          <p:spPr>
            <a:xfrm>
              <a:off x="1188" y="1536"/>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endParaRPr lang="zh-CN" altLang="zh-CN" b="1" dirty="0">
                <a:solidFill>
                  <a:srgbClr val="CC0099"/>
                </a:solidFill>
                <a:latin typeface="Times New Roman" panose="02020603050405020304" pitchFamily="18" charset="0"/>
              </a:endParaRPr>
            </a:p>
          </p:txBody>
        </p:sp>
        <p:sp>
          <p:nvSpPr>
            <p:cNvPr id="188463" name="Oval 46"/>
            <p:cNvSpPr/>
            <p:nvPr/>
          </p:nvSpPr>
          <p:spPr>
            <a:xfrm>
              <a:off x="1860" y="1008"/>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c</a:t>
              </a:r>
              <a:endParaRPr lang="en-US" altLang="zh-CN" b="1" dirty="0">
                <a:solidFill>
                  <a:srgbClr val="CC0099"/>
                </a:solidFill>
                <a:latin typeface="Times New Roman" panose="02020603050405020304" pitchFamily="18" charset="0"/>
              </a:endParaRPr>
            </a:p>
          </p:txBody>
        </p:sp>
        <p:cxnSp>
          <p:nvCxnSpPr>
            <p:cNvPr id="188464" name="AutoShape 47"/>
            <p:cNvCxnSpPr>
              <a:stCxn id="188459" idx="3"/>
              <a:endCxn id="188460" idx="7"/>
            </p:cNvCxnSpPr>
            <p:nvPr/>
          </p:nvCxnSpPr>
          <p:spPr>
            <a:xfrm flipH="1">
              <a:off x="1105" y="787"/>
              <a:ext cx="310" cy="250"/>
            </a:xfrm>
            <a:prstGeom prst="straightConnector1">
              <a:avLst/>
            </a:prstGeom>
            <a:ln w="19050" cap="flat" cmpd="sng">
              <a:solidFill>
                <a:schemeClr val="accent2"/>
              </a:solidFill>
              <a:prstDash val="solid"/>
              <a:round/>
              <a:headEnd type="none" w="med" len="med"/>
              <a:tailEnd type="none" w="med" len="med"/>
            </a:ln>
          </p:spPr>
        </p:cxnSp>
        <p:cxnSp>
          <p:nvCxnSpPr>
            <p:cNvPr id="188465" name="AutoShape 48"/>
            <p:cNvCxnSpPr>
              <a:stCxn id="188460" idx="3"/>
              <a:endCxn id="188461" idx="0"/>
            </p:cNvCxnSpPr>
            <p:nvPr/>
          </p:nvCxnSpPr>
          <p:spPr>
            <a:xfrm flipH="1">
              <a:off x="636" y="1219"/>
              <a:ext cx="299" cy="311"/>
            </a:xfrm>
            <a:prstGeom prst="straightConnector1">
              <a:avLst/>
            </a:prstGeom>
            <a:ln w="19050" cap="flat" cmpd="sng">
              <a:solidFill>
                <a:schemeClr val="accent2"/>
              </a:solidFill>
              <a:prstDash val="solid"/>
              <a:round/>
              <a:headEnd type="none" w="med" len="med"/>
              <a:tailEnd type="none" w="med" len="med"/>
            </a:ln>
          </p:spPr>
        </p:cxnSp>
        <p:cxnSp>
          <p:nvCxnSpPr>
            <p:cNvPr id="188466" name="AutoShape 49"/>
            <p:cNvCxnSpPr>
              <a:stCxn id="188460" idx="5"/>
              <a:endCxn id="188462" idx="0"/>
            </p:cNvCxnSpPr>
            <p:nvPr/>
          </p:nvCxnSpPr>
          <p:spPr>
            <a:xfrm>
              <a:off x="1105" y="1219"/>
              <a:ext cx="203" cy="311"/>
            </a:xfrm>
            <a:prstGeom prst="straightConnector1">
              <a:avLst/>
            </a:prstGeom>
            <a:ln w="19050" cap="flat" cmpd="sng">
              <a:solidFill>
                <a:schemeClr val="accent2"/>
              </a:solidFill>
              <a:prstDash val="solid"/>
              <a:round/>
              <a:headEnd type="none" w="med" len="med"/>
              <a:tailEnd type="none" w="med" len="med"/>
            </a:ln>
          </p:spPr>
        </p:cxnSp>
        <p:cxnSp>
          <p:nvCxnSpPr>
            <p:cNvPr id="188467" name="AutoShape 50"/>
            <p:cNvCxnSpPr>
              <a:stCxn id="188459" idx="5"/>
              <a:endCxn id="188463" idx="1"/>
            </p:cNvCxnSpPr>
            <p:nvPr/>
          </p:nvCxnSpPr>
          <p:spPr>
            <a:xfrm>
              <a:off x="1585" y="787"/>
              <a:ext cx="310" cy="250"/>
            </a:xfrm>
            <a:prstGeom prst="straightConnector1">
              <a:avLst/>
            </a:prstGeom>
            <a:ln w="19050" cap="flat" cmpd="sng">
              <a:solidFill>
                <a:schemeClr val="accent2"/>
              </a:solidFill>
              <a:prstDash val="solid"/>
              <a:round/>
              <a:headEnd type="none" w="med" len="med"/>
              <a:tailEnd type="none" w="med" len="med"/>
            </a:ln>
          </p:spPr>
        </p:cxnSp>
        <p:sp>
          <p:nvSpPr>
            <p:cNvPr id="188468" name="Oval 51"/>
            <p:cNvSpPr/>
            <p:nvPr/>
          </p:nvSpPr>
          <p:spPr>
            <a:xfrm>
              <a:off x="852" y="2112"/>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a</a:t>
              </a:r>
              <a:endParaRPr lang="en-US" altLang="zh-CN" b="1" dirty="0">
                <a:solidFill>
                  <a:srgbClr val="CC0099"/>
                </a:solidFill>
                <a:latin typeface="Times New Roman" panose="02020603050405020304" pitchFamily="18" charset="0"/>
              </a:endParaRPr>
            </a:p>
          </p:txBody>
        </p:sp>
        <p:cxnSp>
          <p:nvCxnSpPr>
            <p:cNvPr id="188469" name="AutoShape 52"/>
            <p:cNvCxnSpPr>
              <a:stCxn id="188462" idx="3"/>
              <a:endCxn id="188468" idx="0"/>
            </p:cNvCxnSpPr>
            <p:nvPr/>
          </p:nvCxnSpPr>
          <p:spPr>
            <a:xfrm flipH="1">
              <a:off x="972" y="1747"/>
              <a:ext cx="251" cy="359"/>
            </a:xfrm>
            <a:prstGeom prst="straightConnector1">
              <a:avLst/>
            </a:prstGeom>
            <a:ln w="19050" cap="flat" cmpd="sng">
              <a:solidFill>
                <a:schemeClr val="accent2"/>
              </a:solidFill>
              <a:prstDash val="solid"/>
              <a:round/>
              <a:headEnd type="none" w="med" len="med"/>
              <a:tailEnd type="none" w="med" len="med"/>
            </a:ln>
          </p:spPr>
        </p:cxnSp>
        <p:sp>
          <p:nvSpPr>
            <p:cNvPr id="188470" name="Oval 53"/>
            <p:cNvSpPr/>
            <p:nvPr/>
          </p:nvSpPr>
          <p:spPr>
            <a:xfrm>
              <a:off x="1620" y="2112"/>
              <a:ext cx="240" cy="240"/>
            </a:xfrm>
            <a:prstGeom prst="ellipse">
              <a:avLst/>
            </a:prstGeom>
            <a:solidFill>
              <a:srgbClr val="FFFF66"/>
            </a:solidFill>
            <a:ln w="19050" cap="flat" cmpd="sng">
              <a:solidFill>
                <a:schemeClr val="accent2"/>
              </a:solidFill>
              <a:prstDash val="solid"/>
              <a:round/>
              <a:headEnd type="none" w="med" len="med"/>
              <a:tailEnd type="none" w="med" len="med"/>
            </a:ln>
          </p:spPr>
          <p:txBody>
            <a:bodyPr wrap="none" anchor="ctr" anchorCtr="0"/>
            <a:p>
              <a:pPr algn="ctr" eaLnBrk="0" hangingPunct="0">
                <a:buFont typeface="Arial" panose="020B0604020202020204" pitchFamily="34" charset="0"/>
              </a:pPr>
              <a:r>
                <a:rPr lang="en-US" altLang="zh-CN" b="1" dirty="0">
                  <a:solidFill>
                    <a:srgbClr val="CC0099"/>
                  </a:solidFill>
                  <a:latin typeface="Times New Roman" panose="02020603050405020304" pitchFamily="18" charset="0"/>
                </a:rPr>
                <a:t>b</a:t>
              </a:r>
              <a:endParaRPr lang="en-US" altLang="zh-CN" b="1" dirty="0">
                <a:solidFill>
                  <a:srgbClr val="CC0099"/>
                </a:solidFill>
                <a:latin typeface="Times New Roman" panose="02020603050405020304" pitchFamily="18" charset="0"/>
              </a:endParaRPr>
            </a:p>
          </p:txBody>
        </p:sp>
        <p:cxnSp>
          <p:nvCxnSpPr>
            <p:cNvPr id="188471" name="AutoShape 54"/>
            <p:cNvCxnSpPr>
              <a:stCxn id="188462" idx="5"/>
              <a:endCxn id="188470" idx="0"/>
            </p:cNvCxnSpPr>
            <p:nvPr/>
          </p:nvCxnSpPr>
          <p:spPr>
            <a:xfrm>
              <a:off x="1393" y="1747"/>
              <a:ext cx="347" cy="359"/>
            </a:xfrm>
            <a:prstGeom prst="straightConnector1">
              <a:avLst/>
            </a:prstGeom>
            <a:ln w="19050" cap="flat" cmpd="sng">
              <a:solidFill>
                <a:schemeClr val="accent2"/>
              </a:solidFill>
              <a:prstDash val="solid"/>
              <a:round/>
              <a:headEnd type="none" w="med" len="med"/>
              <a:tailEnd type="none" w="med" len="med"/>
            </a:ln>
          </p:spPr>
        </p:cxnSp>
        <p:sp>
          <p:nvSpPr>
            <p:cNvPr id="188472" name="Text Box 55"/>
            <p:cNvSpPr txBox="1"/>
            <p:nvPr/>
          </p:nvSpPr>
          <p:spPr>
            <a:xfrm>
              <a:off x="2148" y="1008"/>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2</a:t>
              </a:r>
              <a:endParaRPr lang="en-US" altLang="zh-CN" b="1" dirty="0">
                <a:solidFill>
                  <a:srgbClr val="CC0099"/>
                </a:solidFill>
                <a:latin typeface="Times New Roman" panose="02020603050405020304" pitchFamily="18" charset="0"/>
              </a:endParaRPr>
            </a:p>
          </p:txBody>
        </p:sp>
        <p:sp>
          <p:nvSpPr>
            <p:cNvPr id="188473" name="Text Box 56"/>
            <p:cNvSpPr txBox="1"/>
            <p:nvPr/>
          </p:nvSpPr>
          <p:spPr>
            <a:xfrm>
              <a:off x="276" y="1488"/>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4</a:t>
              </a:r>
              <a:endParaRPr lang="en-US" altLang="zh-CN" b="1" dirty="0">
                <a:solidFill>
                  <a:srgbClr val="CC0099"/>
                </a:solidFill>
                <a:latin typeface="Times New Roman" panose="02020603050405020304" pitchFamily="18" charset="0"/>
              </a:endParaRPr>
            </a:p>
          </p:txBody>
        </p:sp>
        <p:sp>
          <p:nvSpPr>
            <p:cNvPr id="188474" name="Text Box 57"/>
            <p:cNvSpPr txBox="1"/>
            <p:nvPr/>
          </p:nvSpPr>
          <p:spPr>
            <a:xfrm>
              <a:off x="852" y="2352"/>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7</a:t>
              </a:r>
              <a:endParaRPr lang="en-US" altLang="zh-CN" b="1" dirty="0">
                <a:solidFill>
                  <a:srgbClr val="CC0099"/>
                </a:solidFill>
                <a:latin typeface="Times New Roman" panose="02020603050405020304" pitchFamily="18" charset="0"/>
              </a:endParaRPr>
            </a:p>
          </p:txBody>
        </p:sp>
        <p:sp>
          <p:nvSpPr>
            <p:cNvPr id="188475" name="Text Box 58"/>
            <p:cNvSpPr txBox="1"/>
            <p:nvPr/>
          </p:nvSpPr>
          <p:spPr>
            <a:xfrm>
              <a:off x="1620" y="2352"/>
              <a:ext cx="240" cy="288"/>
            </a:xfrm>
            <a:prstGeom prst="rect">
              <a:avLst/>
            </a:prstGeom>
            <a:noFill/>
            <a:ln w="9525">
              <a:noFill/>
            </a:ln>
          </p:spPr>
          <p:txBody>
            <a:bodyPr anchor="t" anchorCtr="0">
              <a:spAutoFit/>
            </a:bodyPr>
            <a:p>
              <a:pPr algn="ctr" eaLnBrk="0" hangingPunct="0">
                <a:spcBef>
                  <a:spcPct val="50000"/>
                </a:spcBef>
                <a:buFont typeface="Arial" panose="020B0604020202020204" pitchFamily="34" charset="0"/>
              </a:pPr>
              <a:r>
                <a:rPr lang="en-US" altLang="zh-CN" b="1" dirty="0">
                  <a:solidFill>
                    <a:srgbClr val="CC0099"/>
                  </a:solidFill>
                  <a:latin typeface="Times New Roman" panose="02020603050405020304" pitchFamily="18" charset="0"/>
                </a:rPr>
                <a:t>5</a:t>
              </a:r>
              <a:endParaRPr lang="en-US" altLang="zh-CN" b="1" dirty="0">
                <a:solidFill>
                  <a:srgbClr val="CC0099"/>
                </a:solidFill>
                <a:latin typeface="Times New Roman" panose="02020603050405020304" pitchFamily="18" charset="0"/>
              </a:endParaRPr>
            </a:p>
          </p:txBody>
        </p:sp>
        <p:sp>
          <p:nvSpPr>
            <p:cNvPr id="188476" name="Text Box 59"/>
            <p:cNvSpPr txBox="1"/>
            <p:nvPr/>
          </p:nvSpPr>
          <p:spPr>
            <a:xfrm>
              <a:off x="1622" y="763"/>
              <a:ext cx="116" cy="250"/>
            </a:xfrm>
            <a:prstGeom prst="rect">
              <a:avLst/>
            </a:prstGeom>
            <a:noFill/>
            <a:ln w="9525">
              <a:noFill/>
            </a:ln>
          </p:spPr>
          <p:txBody>
            <a:bodyPr anchor="t" anchorCtr="0">
              <a:spAutoFit/>
            </a:bodyPr>
            <a:p>
              <a:pPr eaLnBrk="0" hangingPunct="0">
                <a:spcBef>
                  <a:spcPct val="50000"/>
                </a:spcBef>
                <a:buFont typeface="Arial" panose="020B0604020202020204" pitchFamily="34" charset="0"/>
              </a:pPr>
              <a:endParaRPr lang="zh-CN" altLang="zh-CN" sz="2000" b="1" dirty="0">
                <a:latin typeface="Times New Roman" panose="02020603050405020304" pitchFamily="18" charset="0"/>
              </a:endParaRPr>
            </a:p>
          </p:txBody>
        </p:sp>
      </p:grpSp>
      <p:graphicFrame>
        <p:nvGraphicFramePr>
          <p:cNvPr id="188477" name="Object 60"/>
          <p:cNvGraphicFramePr/>
          <p:nvPr/>
        </p:nvGraphicFramePr>
        <p:xfrm>
          <a:off x="7356475" y="1173163"/>
          <a:ext cx="1608138" cy="742950"/>
        </p:xfrm>
        <a:graphic>
          <a:graphicData uri="http://schemas.openxmlformats.org/presentationml/2006/ole">
            <mc:AlternateContent xmlns:mc="http://schemas.openxmlformats.org/markup-compatibility/2006">
              <mc:Choice xmlns:v="urn:schemas-microsoft-com:vml" Requires="v">
                <p:oleObj spid="_x0000_s3080" name="" r:id="rId1" imgW="1040765" imgH="431800" progId="Equation.3">
                  <p:embed/>
                </p:oleObj>
              </mc:Choice>
              <mc:Fallback>
                <p:oleObj name="" r:id="rId1" imgW="1040765" imgH="431800" progId="Equation.3">
                  <p:embed/>
                  <p:pic>
                    <p:nvPicPr>
                      <p:cNvPr id="0" name="图片 3079"/>
                      <p:cNvPicPr/>
                      <p:nvPr/>
                    </p:nvPicPr>
                    <p:blipFill>
                      <a:blip r:embed="rId2"/>
                      <a:stretch>
                        <a:fillRect/>
                      </a:stretch>
                    </p:blipFill>
                    <p:spPr>
                      <a:xfrm>
                        <a:off x="7356475" y="1173163"/>
                        <a:ext cx="1608138" cy="742950"/>
                      </a:xfrm>
                      <a:prstGeom prst="rect">
                        <a:avLst/>
                      </a:prstGeom>
                      <a:noFill/>
                      <a:ln w="38100">
                        <a:noFill/>
                        <a:miter/>
                      </a:ln>
                    </p:spPr>
                  </p:pic>
                </p:oleObj>
              </mc:Fallback>
            </mc:AlternateContent>
          </a:graphicData>
        </a:graphic>
      </p:graphicFrame>
      <p:sp>
        <p:nvSpPr>
          <p:cNvPr id="188478" name="动作按钮: 后退或前一项 185406">
            <a:hlinkClick r:id="" action="ppaction://hlinkshowjump?jump=previousslide"/>
          </p:cNvPr>
          <p:cNvSpPr/>
          <p:nvPr/>
        </p:nvSpPr>
        <p:spPr>
          <a:xfrm>
            <a:off x="684213" y="6092825"/>
            <a:ext cx="792162" cy="504825"/>
          </a:xfrm>
          <a:prstGeom prst="actionButtonBackPrevious">
            <a:avLst/>
          </a:prstGeom>
          <a:solidFill>
            <a:schemeClr val="accent1"/>
          </a:solidFill>
          <a:ln w="9525">
            <a:noFill/>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974">
                                            <p:txEl>
                                              <p:charRg st="0" end="23"/>
                                            </p:txEl>
                                          </p:spTgt>
                                        </p:tgtEl>
                                        <p:attrNameLst>
                                          <p:attrName>style.visibility</p:attrName>
                                        </p:attrNameLst>
                                      </p:cBhvr>
                                      <p:to>
                                        <p:strVal val="visible"/>
                                      </p:to>
                                    </p:set>
                                    <p:animEffect transition="in" filter="box(out)">
                                      <p:cBhvr>
                                        <p:cTn id="12" dur="500"/>
                                        <p:tgtEl>
                                          <p:spTgt spid="125974">
                                            <p:txEl>
                                              <p:charRg st="0" end="23"/>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5973">
                                            <p:txEl>
                                              <p:charRg st="0" end="23"/>
                                            </p:txEl>
                                          </p:spTgt>
                                        </p:tgtEl>
                                        <p:attrNameLst>
                                          <p:attrName>style.visibility</p:attrName>
                                        </p:attrNameLst>
                                      </p:cBhvr>
                                      <p:to>
                                        <p:strVal val="visible"/>
                                      </p:to>
                                    </p:set>
                                    <p:animEffect transition="in" filter="box(out)">
                                      <p:cBhvr>
                                        <p:cTn id="23" dur="500"/>
                                        <p:tgtEl>
                                          <p:spTgt spid="125973">
                                            <p:txEl>
                                              <p:charRg st="0" end="2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heckerboard(across)">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5992">
                                            <p:txEl>
                                              <p:charRg st="0" end="23"/>
                                            </p:txEl>
                                          </p:spTgt>
                                        </p:tgtEl>
                                        <p:attrNameLst>
                                          <p:attrName>style.visibility</p:attrName>
                                        </p:attrNameLst>
                                      </p:cBhvr>
                                      <p:to>
                                        <p:strVal val="visible"/>
                                      </p:to>
                                    </p:set>
                                    <p:animEffect transition="in" filter="box(out)">
                                      <p:cBhvr>
                                        <p:cTn id="33" dur="500"/>
                                        <p:tgtEl>
                                          <p:spTgt spid="125992">
                                            <p:txEl>
                                              <p:charRg st="0" end="23"/>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73" grpId="0" build="p"/>
      <p:bldP spid="125974" grpId="0" build="p"/>
      <p:bldP spid="125992"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body" idx="4294967295"/>
          </p:nvPr>
        </p:nvSpPr>
        <p:spPr>
          <a:xfrm>
            <a:off x="225425" y="1114425"/>
            <a:ext cx="8532813" cy="4032250"/>
          </a:xfrm>
        </p:spPr>
        <p:txBody>
          <a:bodyPr vert="horz" wrap="square" lIns="91440" tIns="45720" rIns="91440" bIns="45720" numCol="1" anchor="t" anchorCtr="0" compatLnSpc="1"/>
          <a:lstStyle/>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Char char="v"/>
              <a:defRPr/>
            </a:pP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根据给定的</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n</a:t>
            </a: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个权值</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{w</a:t>
            </a:r>
            <a:r>
              <a:rPr kumimoji="0" lang="en-US" altLang="zh-CN" sz="2800" b="0" i="0" u="none" strike="noStrike" kern="1200" cap="none" spc="0" normalizeH="0" baseline="-2500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1</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,w</a:t>
            </a:r>
            <a:r>
              <a:rPr kumimoji="0" lang="en-US" altLang="zh-CN" sz="2800" b="0" i="0" u="none" strike="noStrike" kern="1200" cap="none" spc="0" normalizeH="0" baseline="-2500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2</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,…,w</a:t>
            </a:r>
            <a:r>
              <a:rPr kumimoji="0" lang="en-US" altLang="zh-CN" sz="2800" b="0" i="0" u="none" strike="noStrike" kern="1200" cap="none" spc="0" normalizeH="0" baseline="-2500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n</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，构造</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n</a:t>
            </a: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棵只有根结点的二叉树，令其权值为</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w</a:t>
            </a:r>
            <a:r>
              <a:rPr kumimoji="0" lang="en-US" altLang="zh-CN" sz="2800" b="0" i="0" u="none" strike="noStrike" kern="1200" cap="none" spc="0" normalizeH="0" baseline="-2500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j</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endPar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Char char="v"/>
              <a:defRPr/>
            </a:pP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在森林中选取两棵根结点权值最小的树作左右子树（排序），构造一棵新的二叉树，置新二叉树根结点权值为其左右子树根结点权值之和</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endPar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Char char="v"/>
              <a:defRPr/>
            </a:pP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在森林中删除这两棵树，同时将新得到的二叉树加入森林中</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a:t>
            </a:r>
            <a:endPar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Char char="v"/>
              <a:defRPr/>
            </a:pP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重复上述两步，直到只含一棵树为止，这棵树即哈夫曼树 。</a:t>
            </a:r>
            <a:endPar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a:p>
            <a:pPr marL="908050" marR="0" lvl="1" indent="-436880" algn="l" defTabSz="914400" rtl="0" eaLnBrk="1" fontAlgn="base" latinLnBrk="0" hangingPunct="1">
              <a:lnSpc>
                <a:spcPct val="80000"/>
              </a:lnSpc>
              <a:spcBef>
                <a:spcPct val="20000"/>
              </a:spcBef>
              <a:spcAft>
                <a:spcPct val="0"/>
              </a:spcAft>
              <a:buClr>
                <a:srgbClr val="FF6600"/>
              </a:buClr>
              <a:buSzTx/>
              <a:buFont typeface="Wingdings" panose="05000000000000000000" pitchFamily="2" charset="2"/>
              <a:buNone/>
              <a:defRPr/>
            </a:pP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    备注：为了便于在构造</a:t>
            </a:r>
            <a:r>
              <a:rPr kumimoji="0" lang="en-US" altLang="zh-CN"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Huffman</a:t>
            </a:r>
            <a:r>
              <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rPr>
              <a:t>树的过程中选择权值最小的两个树，建议按照权值大小对树进行排序。</a:t>
            </a:r>
            <a:endParaRPr kumimoji="0"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中宋" panose="02010600040101010101" pitchFamily="2" charset="-122"/>
              <a:ea typeface="华文中宋" panose="02010600040101010101" pitchFamily="2" charset="-122"/>
              <a:cs typeface="+mn-cs"/>
            </a:endParaRPr>
          </a:p>
        </p:txBody>
      </p:sp>
      <p:sp>
        <p:nvSpPr>
          <p:cNvPr id="190466" name="Text Box 5"/>
          <p:cNvSpPr txBox="1"/>
          <p:nvPr/>
        </p:nvSpPr>
        <p:spPr>
          <a:xfrm>
            <a:off x="1476375" y="260350"/>
            <a:ext cx="4953000" cy="641350"/>
          </a:xfrm>
          <a:prstGeom prst="rect">
            <a:avLst/>
          </a:prstGeom>
          <a:noFill/>
          <a:ln w="12700">
            <a:noFill/>
          </a:ln>
        </p:spPr>
        <p:txBody>
          <a:bodyPr anchor="t" anchorCtr="0">
            <a:spAutoFit/>
          </a:bodyPr>
          <a:p>
            <a:pPr>
              <a:spcBef>
                <a:spcPct val="50000"/>
              </a:spcBef>
              <a:buClr>
                <a:srgbClr val="FF6600"/>
              </a:buClr>
              <a:buFont typeface="Wingdings" panose="05000000000000000000" pitchFamily="2" charset="2"/>
              <a:buChar char="v"/>
            </a:pPr>
            <a:r>
              <a:rPr lang="zh-CN" altLang="en-US" sz="3600" b="1" dirty="0">
                <a:solidFill>
                  <a:srgbClr val="000000"/>
                </a:solidFill>
                <a:latin typeface="幼圆" panose="02010509060101010101" pitchFamily="49" charset="-122"/>
                <a:ea typeface="幼圆" panose="02010509060101010101" pitchFamily="49" charset="-122"/>
              </a:rPr>
              <a:t>构造</a:t>
            </a:r>
            <a:r>
              <a:rPr lang="en-US" altLang="zh-CN" sz="3600" b="1" dirty="0">
                <a:solidFill>
                  <a:srgbClr val="000000"/>
                </a:solidFill>
                <a:latin typeface="幼圆" panose="02010509060101010101" pitchFamily="49" charset="-122"/>
                <a:ea typeface="幼圆" panose="02010509060101010101" pitchFamily="49" charset="-122"/>
              </a:rPr>
              <a:t>Huffman</a:t>
            </a:r>
            <a:r>
              <a:rPr lang="zh-CN" altLang="en-US" sz="3600" b="1" dirty="0">
                <a:solidFill>
                  <a:srgbClr val="000000"/>
                </a:solidFill>
                <a:latin typeface="幼圆" panose="02010509060101010101" pitchFamily="49" charset="-122"/>
                <a:ea typeface="幼圆" panose="02010509060101010101" pitchFamily="49" charset="-122"/>
              </a:rPr>
              <a:t>树步骤</a:t>
            </a:r>
            <a:endParaRPr lang="zh-CN" altLang="en-US" sz="3600" b="1" dirty="0">
              <a:solidFill>
                <a:srgbClr val="00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xEl>
                                              <p:charRg st="0" end="45"/>
                                            </p:txEl>
                                          </p:spTgt>
                                        </p:tgtEl>
                                        <p:attrNameLst>
                                          <p:attrName>style.visibility</p:attrName>
                                        </p:attrNameLst>
                                      </p:cBhvr>
                                      <p:to>
                                        <p:strVal val="visible"/>
                                      </p:to>
                                    </p:set>
                                    <p:anim calcmode="lin" valueType="num">
                                      <p:cBhvr>
                                        <p:cTn id="7" dur="500" fill="hold"/>
                                        <p:tgtEl>
                                          <p:spTgt spid="126978">
                                            <p:txEl>
                                              <p:charRg st="0" end="45"/>
                                            </p:txEl>
                                          </p:spTgt>
                                        </p:tgtEl>
                                        <p:attrNameLst>
                                          <p:attrName>ppt_x</p:attrName>
                                        </p:attrNameLst>
                                      </p:cBhvr>
                                      <p:tavLst>
                                        <p:tav tm="0">
                                          <p:val>
                                            <p:strVal val="0-#ppt_w/2"/>
                                          </p:val>
                                        </p:tav>
                                        <p:tav tm="100000">
                                          <p:val>
                                            <p:strVal val="#ppt_x"/>
                                          </p:val>
                                        </p:tav>
                                      </p:tavLst>
                                    </p:anim>
                                    <p:anim calcmode="lin" valueType="num">
                                      <p:cBhvr>
                                        <p:cTn id="8" dur="500" fill="hold"/>
                                        <p:tgtEl>
                                          <p:spTgt spid="126978">
                                            <p:txEl>
                                              <p:charRg st="0"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78">
                                            <p:txEl>
                                              <p:charRg st="45" end="107"/>
                                            </p:txEl>
                                          </p:spTgt>
                                        </p:tgtEl>
                                        <p:attrNameLst>
                                          <p:attrName>style.visibility</p:attrName>
                                        </p:attrNameLst>
                                      </p:cBhvr>
                                      <p:to>
                                        <p:strVal val="visible"/>
                                      </p:to>
                                    </p:set>
                                    <p:anim calcmode="lin" valueType="num">
                                      <p:cBhvr>
                                        <p:cTn id="13" dur="500" fill="hold"/>
                                        <p:tgtEl>
                                          <p:spTgt spid="126978">
                                            <p:txEl>
                                              <p:charRg st="45" end="107"/>
                                            </p:txEl>
                                          </p:spTgt>
                                        </p:tgtEl>
                                        <p:attrNameLst>
                                          <p:attrName>ppt_x</p:attrName>
                                        </p:attrNameLst>
                                      </p:cBhvr>
                                      <p:tavLst>
                                        <p:tav tm="0">
                                          <p:val>
                                            <p:strVal val="0-#ppt_w/2"/>
                                          </p:val>
                                        </p:tav>
                                        <p:tav tm="100000">
                                          <p:val>
                                            <p:strVal val="#ppt_x"/>
                                          </p:val>
                                        </p:tav>
                                      </p:tavLst>
                                    </p:anim>
                                    <p:anim calcmode="lin" valueType="num">
                                      <p:cBhvr>
                                        <p:cTn id="14" dur="500" fill="hold"/>
                                        <p:tgtEl>
                                          <p:spTgt spid="126978">
                                            <p:txEl>
                                              <p:charRg st="45" end="10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6978">
                                            <p:txEl>
                                              <p:charRg st="107" end="135"/>
                                            </p:txEl>
                                          </p:spTgt>
                                        </p:tgtEl>
                                        <p:attrNameLst>
                                          <p:attrName>style.visibility</p:attrName>
                                        </p:attrNameLst>
                                      </p:cBhvr>
                                      <p:to>
                                        <p:strVal val="visible"/>
                                      </p:to>
                                    </p:set>
                                    <p:anim calcmode="lin" valueType="num">
                                      <p:cBhvr>
                                        <p:cTn id="19" dur="500" fill="hold"/>
                                        <p:tgtEl>
                                          <p:spTgt spid="126978">
                                            <p:txEl>
                                              <p:charRg st="107" end="135"/>
                                            </p:txEl>
                                          </p:spTgt>
                                        </p:tgtEl>
                                        <p:attrNameLst>
                                          <p:attrName>ppt_x</p:attrName>
                                        </p:attrNameLst>
                                      </p:cBhvr>
                                      <p:tavLst>
                                        <p:tav tm="0">
                                          <p:val>
                                            <p:strVal val="0-#ppt_w/2"/>
                                          </p:val>
                                        </p:tav>
                                        <p:tav tm="100000">
                                          <p:val>
                                            <p:strVal val="#ppt_x"/>
                                          </p:val>
                                        </p:tav>
                                      </p:tavLst>
                                    </p:anim>
                                    <p:anim calcmode="lin" valueType="num">
                                      <p:cBhvr>
                                        <p:cTn id="20" dur="500" fill="hold"/>
                                        <p:tgtEl>
                                          <p:spTgt spid="126978">
                                            <p:txEl>
                                              <p:charRg st="107" end="13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6978">
                                            <p:txEl>
                                              <p:charRg st="135" end="163"/>
                                            </p:txEl>
                                          </p:spTgt>
                                        </p:tgtEl>
                                        <p:attrNameLst>
                                          <p:attrName>style.visibility</p:attrName>
                                        </p:attrNameLst>
                                      </p:cBhvr>
                                      <p:to>
                                        <p:strVal val="visible"/>
                                      </p:to>
                                    </p:set>
                                    <p:anim calcmode="lin" valueType="num">
                                      <p:cBhvr>
                                        <p:cTn id="25" dur="500" fill="hold"/>
                                        <p:tgtEl>
                                          <p:spTgt spid="126978">
                                            <p:txEl>
                                              <p:charRg st="135" end="163"/>
                                            </p:txEl>
                                          </p:spTgt>
                                        </p:tgtEl>
                                        <p:attrNameLst>
                                          <p:attrName>ppt_x</p:attrName>
                                        </p:attrNameLst>
                                      </p:cBhvr>
                                      <p:tavLst>
                                        <p:tav tm="0">
                                          <p:val>
                                            <p:strVal val="0-#ppt_w/2"/>
                                          </p:val>
                                        </p:tav>
                                        <p:tav tm="100000">
                                          <p:val>
                                            <p:strVal val="#ppt_x"/>
                                          </p:val>
                                        </p:tav>
                                      </p:tavLst>
                                    </p:anim>
                                    <p:anim calcmode="lin" valueType="num">
                                      <p:cBhvr>
                                        <p:cTn id="26" dur="500" fill="hold"/>
                                        <p:tgtEl>
                                          <p:spTgt spid="126978">
                                            <p:txEl>
                                              <p:charRg st="135" end="16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6978">
                                            <p:txEl>
                                              <p:charRg st="164" end="217"/>
                                            </p:txEl>
                                          </p:spTgt>
                                        </p:tgtEl>
                                        <p:attrNameLst>
                                          <p:attrName>style.visibility</p:attrName>
                                        </p:attrNameLst>
                                      </p:cBhvr>
                                      <p:to>
                                        <p:strVal val="visible"/>
                                      </p:to>
                                    </p:set>
                                    <p:anim calcmode="lin" valueType="num">
                                      <p:cBhvr>
                                        <p:cTn id="31" dur="500" fill="hold"/>
                                        <p:tgtEl>
                                          <p:spTgt spid="126978">
                                            <p:txEl>
                                              <p:charRg st="164" end="217"/>
                                            </p:txEl>
                                          </p:spTgt>
                                        </p:tgtEl>
                                        <p:attrNameLst>
                                          <p:attrName>ppt_x</p:attrName>
                                        </p:attrNameLst>
                                      </p:cBhvr>
                                      <p:tavLst>
                                        <p:tav tm="0">
                                          <p:val>
                                            <p:strVal val="0-#ppt_w/2"/>
                                          </p:val>
                                        </p:tav>
                                        <p:tav tm="100000">
                                          <p:val>
                                            <p:strVal val="#ppt_x"/>
                                          </p:val>
                                        </p:tav>
                                      </p:tavLst>
                                    </p:anim>
                                    <p:anim calcmode="lin" valueType="num">
                                      <p:cBhvr>
                                        <p:cTn id="32" dur="500" fill="hold"/>
                                        <p:tgtEl>
                                          <p:spTgt spid="126978">
                                            <p:txEl>
                                              <p:charRg st="164" end="2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ldLvl="5"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Rectangle 4"/>
          <p:cNvSpPr/>
          <p:nvPr/>
        </p:nvSpPr>
        <p:spPr>
          <a:xfrm>
            <a:off x="525463" y="4208463"/>
            <a:ext cx="7696200" cy="1814512"/>
          </a:xfrm>
          <a:prstGeom prst="rect">
            <a:avLst/>
          </a:prstGeom>
          <a:noFill/>
          <a:ln w="9525">
            <a:noFill/>
          </a:ln>
        </p:spPr>
        <p:txBody>
          <a:bodyPr anchor="t" anchorCtr="0">
            <a:spAutoFit/>
          </a:bodyPr>
          <a:p>
            <a:pPr indent="266700" algn="just">
              <a:buFont typeface="Arial" panose="020B0604020202020204" pitchFamily="34" charset="0"/>
            </a:pPr>
            <a:r>
              <a:rPr lang="en-US" altLang="zh-CN" sz="2800" b="1" dirty="0">
                <a:latin typeface="Times New Roman" panose="02020603050405020304" pitchFamily="18" charset="0"/>
              </a:rPr>
              <a:t>Typedef struct</a:t>
            </a:r>
            <a:endParaRPr lang="en-US" altLang="zh-CN" sz="2800" dirty="0">
              <a:latin typeface="Times New Roman" panose="02020603050405020304" pitchFamily="18" charset="0"/>
            </a:endParaRPr>
          </a:p>
          <a:p>
            <a:pPr indent="266700" algn="just" eaLnBrk="0" hangingPunct="0">
              <a:buFont typeface="Arial" panose="020B0604020202020204" pitchFamily="34" charset="0"/>
            </a:pPr>
            <a:r>
              <a:rPr lang="en-US" altLang="zh-CN" sz="2800" b="1" dirty="0">
                <a:latin typeface="Times New Roman" panose="02020603050405020304" pitchFamily="18" charset="0"/>
              </a:rPr>
              <a:t>  </a:t>
            </a:r>
            <a:r>
              <a:rPr lang="en-US" altLang="zh-CN" sz="2800" dirty="0">
                <a:latin typeface="Times New Roman" panose="02020603050405020304" pitchFamily="18" charset="0"/>
              </a:rPr>
              <a:t>{int weight;</a:t>
            </a:r>
            <a:endParaRPr lang="en-US" altLang="zh-CN" sz="2800" dirty="0">
              <a:latin typeface="Times New Roman" panose="02020603050405020304" pitchFamily="18" charset="0"/>
            </a:endParaRPr>
          </a:p>
          <a:p>
            <a:pPr indent="266700" algn="just" eaLnBrk="0" hangingPunct="0">
              <a:buFont typeface="Arial" panose="020B0604020202020204" pitchFamily="34" charset="0"/>
            </a:pPr>
            <a:r>
              <a:rPr lang="en-US" altLang="zh-CN" sz="2800" dirty="0">
                <a:latin typeface="Times New Roman" panose="02020603050405020304" pitchFamily="18" charset="0"/>
              </a:rPr>
              <a:t>   int parent, lchild, rchild;</a:t>
            </a:r>
            <a:endParaRPr lang="en-US" altLang="zh-CN" sz="2800" dirty="0">
              <a:latin typeface="Times New Roman" panose="02020603050405020304" pitchFamily="18" charset="0"/>
            </a:endParaRPr>
          </a:p>
          <a:p>
            <a:pPr indent="266700" eaLnBrk="0" hangingPunct="0">
              <a:buFont typeface="Arial" panose="020B0604020202020204" pitchFamily="34" charset="0"/>
            </a:pPr>
            <a:r>
              <a:rPr lang="en-US" altLang="zh-CN" sz="2800" dirty="0">
                <a:latin typeface="Times New Roman" panose="02020603050405020304" pitchFamily="18" charset="0"/>
              </a:rPr>
              <a:t>  } HufmTree;</a:t>
            </a:r>
            <a:r>
              <a:rPr lang="en-US" altLang="zh-CN" sz="2900" dirty="0">
                <a:latin typeface="Times New Roman" panose="02020603050405020304" pitchFamily="18" charset="0"/>
              </a:rPr>
              <a:t> </a:t>
            </a:r>
            <a:endParaRPr lang="en-US" altLang="zh-CN" sz="5400" dirty="0">
              <a:latin typeface="Times New Roman" panose="02020603050405020304" pitchFamily="18" charset="0"/>
            </a:endParaRPr>
          </a:p>
        </p:txBody>
      </p:sp>
      <p:grpSp>
        <p:nvGrpSpPr>
          <p:cNvPr id="192514" name="Group 101"/>
          <p:cNvGrpSpPr/>
          <p:nvPr/>
        </p:nvGrpSpPr>
        <p:grpSpPr>
          <a:xfrm>
            <a:off x="533400" y="1620838"/>
            <a:ext cx="8359775" cy="3103562"/>
            <a:chOff x="935" y="1021"/>
            <a:chExt cx="4249" cy="1482"/>
          </a:xfrm>
        </p:grpSpPr>
        <p:grpSp>
          <p:nvGrpSpPr>
            <p:cNvPr id="192515" name="Group 6"/>
            <p:cNvGrpSpPr/>
            <p:nvPr/>
          </p:nvGrpSpPr>
          <p:grpSpPr>
            <a:xfrm>
              <a:off x="1633" y="1231"/>
              <a:ext cx="167" cy="209"/>
              <a:chOff x="2940" y="7068"/>
              <a:chExt cx="300" cy="327"/>
            </a:xfrm>
          </p:grpSpPr>
          <p:sp>
            <p:nvSpPr>
              <p:cNvPr id="192516" name="Text Box 7"/>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d</a:t>
                </a:r>
                <a:endParaRPr lang="en-US" altLang="zh-CN" sz="2000" b="1" dirty="0">
                  <a:solidFill>
                    <a:schemeClr val="folHlink"/>
                  </a:solidFill>
                  <a:latin typeface="Times New Roman" panose="02020603050405020304" pitchFamily="18" charset="0"/>
                </a:endParaRPr>
              </a:p>
            </p:txBody>
          </p:sp>
          <p:sp>
            <p:nvSpPr>
              <p:cNvPr id="192517" name="Oval 8"/>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18" name="Group 9"/>
            <p:cNvGrpSpPr/>
            <p:nvPr/>
          </p:nvGrpSpPr>
          <p:grpSpPr>
            <a:xfrm>
              <a:off x="1417" y="1238"/>
              <a:ext cx="167" cy="210"/>
              <a:chOff x="2940" y="7068"/>
              <a:chExt cx="300" cy="327"/>
            </a:xfrm>
          </p:grpSpPr>
          <p:sp>
            <p:nvSpPr>
              <p:cNvPr id="192519" name="Text Box 10"/>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c</a:t>
                </a:r>
                <a:endParaRPr lang="en-US" altLang="zh-CN" sz="2000" b="1" dirty="0">
                  <a:solidFill>
                    <a:schemeClr val="folHlink"/>
                  </a:solidFill>
                  <a:latin typeface="Times New Roman" panose="02020603050405020304" pitchFamily="18" charset="0"/>
                </a:endParaRPr>
              </a:p>
            </p:txBody>
          </p:sp>
          <p:sp>
            <p:nvSpPr>
              <p:cNvPr id="192520" name="Oval 11"/>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21" name="Group 12"/>
            <p:cNvGrpSpPr/>
            <p:nvPr/>
          </p:nvGrpSpPr>
          <p:grpSpPr>
            <a:xfrm>
              <a:off x="1209" y="1240"/>
              <a:ext cx="167" cy="210"/>
              <a:chOff x="2940" y="7068"/>
              <a:chExt cx="300" cy="327"/>
            </a:xfrm>
          </p:grpSpPr>
          <p:sp>
            <p:nvSpPr>
              <p:cNvPr id="192522" name="Text Box 13"/>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b</a:t>
                </a:r>
                <a:endParaRPr lang="en-US" altLang="zh-CN" sz="2000" b="1" dirty="0">
                  <a:solidFill>
                    <a:schemeClr val="folHlink"/>
                  </a:solidFill>
                  <a:latin typeface="Times New Roman" panose="02020603050405020304" pitchFamily="18" charset="0"/>
                </a:endParaRPr>
              </a:p>
            </p:txBody>
          </p:sp>
          <p:sp>
            <p:nvSpPr>
              <p:cNvPr id="192523" name="Oval 14"/>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24" name="Group 15"/>
            <p:cNvGrpSpPr/>
            <p:nvPr/>
          </p:nvGrpSpPr>
          <p:grpSpPr>
            <a:xfrm>
              <a:off x="1002" y="1240"/>
              <a:ext cx="166" cy="210"/>
              <a:chOff x="2940" y="7068"/>
              <a:chExt cx="300" cy="327"/>
            </a:xfrm>
          </p:grpSpPr>
          <p:sp>
            <p:nvSpPr>
              <p:cNvPr id="192525" name="Text Box 16"/>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a</a:t>
                </a:r>
                <a:endParaRPr lang="en-US" altLang="zh-CN" sz="2000" b="1" dirty="0">
                  <a:solidFill>
                    <a:schemeClr val="folHlink"/>
                  </a:solidFill>
                  <a:latin typeface="Times New Roman" panose="02020603050405020304" pitchFamily="18" charset="0"/>
                </a:endParaRPr>
              </a:p>
            </p:txBody>
          </p:sp>
          <p:sp>
            <p:nvSpPr>
              <p:cNvPr id="192526" name="Oval 17"/>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27" name="Text Box 18"/>
            <p:cNvSpPr txBox="1"/>
            <p:nvPr/>
          </p:nvSpPr>
          <p:spPr>
            <a:xfrm>
              <a:off x="935" y="1040"/>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9</a:t>
              </a:r>
              <a:endParaRPr lang="en-US" altLang="zh-CN" sz="2000" b="1" dirty="0">
                <a:solidFill>
                  <a:schemeClr val="folHlink"/>
                </a:solidFill>
                <a:latin typeface="Times New Roman" panose="02020603050405020304" pitchFamily="18" charset="0"/>
              </a:endParaRPr>
            </a:p>
          </p:txBody>
        </p:sp>
        <p:sp>
          <p:nvSpPr>
            <p:cNvPr id="192528" name="Text Box 19"/>
            <p:cNvSpPr txBox="1"/>
            <p:nvPr/>
          </p:nvSpPr>
          <p:spPr>
            <a:xfrm>
              <a:off x="1126" y="1040"/>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6</a:t>
              </a:r>
              <a:endParaRPr lang="en-US" altLang="zh-CN" sz="2000" b="1" dirty="0">
                <a:solidFill>
                  <a:schemeClr val="folHlink"/>
                </a:solidFill>
                <a:latin typeface="Times New Roman" panose="02020603050405020304" pitchFamily="18" charset="0"/>
              </a:endParaRPr>
            </a:p>
          </p:txBody>
        </p:sp>
        <p:sp>
          <p:nvSpPr>
            <p:cNvPr id="192529" name="Text Box 20"/>
            <p:cNvSpPr txBox="1"/>
            <p:nvPr/>
          </p:nvSpPr>
          <p:spPr>
            <a:xfrm>
              <a:off x="1334" y="1040"/>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5</a:t>
              </a:r>
              <a:endParaRPr lang="en-US" altLang="zh-CN" sz="2000" b="1" dirty="0">
                <a:solidFill>
                  <a:schemeClr val="folHlink"/>
                </a:solidFill>
                <a:latin typeface="Times New Roman" panose="02020603050405020304" pitchFamily="18" charset="0"/>
              </a:endParaRPr>
            </a:p>
          </p:txBody>
        </p:sp>
        <p:sp>
          <p:nvSpPr>
            <p:cNvPr id="192530" name="Text Box 21"/>
            <p:cNvSpPr txBox="1"/>
            <p:nvPr/>
          </p:nvSpPr>
          <p:spPr>
            <a:xfrm>
              <a:off x="1534" y="1040"/>
              <a:ext cx="257"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3</a:t>
              </a:r>
              <a:endParaRPr lang="en-US" altLang="zh-CN" sz="2000" b="1" dirty="0">
                <a:solidFill>
                  <a:schemeClr val="folHlink"/>
                </a:solidFill>
                <a:latin typeface="Times New Roman" panose="02020603050405020304" pitchFamily="18" charset="0"/>
              </a:endParaRPr>
            </a:p>
          </p:txBody>
        </p:sp>
        <p:grpSp>
          <p:nvGrpSpPr>
            <p:cNvPr id="192531" name="Group 23"/>
            <p:cNvGrpSpPr/>
            <p:nvPr/>
          </p:nvGrpSpPr>
          <p:grpSpPr>
            <a:xfrm>
              <a:off x="2382" y="1231"/>
              <a:ext cx="166" cy="209"/>
              <a:chOff x="2940" y="7068"/>
              <a:chExt cx="300" cy="327"/>
            </a:xfrm>
          </p:grpSpPr>
          <p:sp>
            <p:nvSpPr>
              <p:cNvPr id="192532" name="Text Box 24"/>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b</a:t>
                </a:r>
                <a:endParaRPr lang="en-US" altLang="zh-CN" sz="2000" b="1" dirty="0">
                  <a:solidFill>
                    <a:schemeClr val="folHlink"/>
                  </a:solidFill>
                  <a:latin typeface="Times New Roman" panose="02020603050405020304" pitchFamily="18" charset="0"/>
                </a:endParaRPr>
              </a:p>
            </p:txBody>
          </p:sp>
          <p:sp>
            <p:nvSpPr>
              <p:cNvPr id="192533" name="Oval 25"/>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34" name="Group 26"/>
            <p:cNvGrpSpPr/>
            <p:nvPr/>
          </p:nvGrpSpPr>
          <p:grpSpPr>
            <a:xfrm>
              <a:off x="2166" y="1231"/>
              <a:ext cx="166" cy="209"/>
              <a:chOff x="2940" y="7068"/>
              <a:chExt cx="300" cy="327"/>
            </a:xfrm>
          </p:grpSpPr>
          <p:sp>
            <p:nvSpPr>
              <p:cNvPr id="192535" name="Text Box 27"/>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a</a:t>
                </a:r>
                <a:endParaRPr lang="en-US" altLang="zh-CN" sz="2000" b="1" dirty="0">
                  <a:solidFill>
                    <a:schemeClr val="folHlink"/>
                  </a:solidFill>
                  <a:latin typeface="Times New Roman" panose="02020603050405020304" pitchFamily="18" charset="0"/>
                </a:endParaRPr>
              </a:p>
            </p:txBody>
          </p:sp>
          <p:sp>
            <p:nvSpPr>
              <p:cNvPr id="192536" name="Oval 28"/>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37" name="Text Box 29"/>
            <p:cNvSpPr txBox="1"/>
            <p:nvPr/>
          </p:nvSpPr>
          <p:spPr>
            <a:xfrm>
              <a:off x="2082" y="1040"/>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9</a:t>
              </a:r>
              <a:endParaRPr lang="en-US" altLang="zh-CN" sz="2000" b="1" dirty="0">
                <a:solidFill>
                  <a:schemeClr val="folHlink"/>
                </a:solidFill>
                <a:latin typeface="Times New Roman" panose="02020603050405020304" pitchFamily="18" charset="0"/>
              </a:endParaRPr>
            </a:p>
          </p:txBody>
        </p:sp>
        <p:sp>
          <p:nvSpPr>
            <p:cNvPr id="192538" name="Text Box 30"/>
            <p:cNvSpPr txBox="1"/>
            <p:nvPr/>
          </p:nvSpPr>
          <p:spPr>
            <a:xfrm>
              <a:off x="2290" y="1021"/>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6</a:t>
              </a:r>
              <a:endParaRPr lang="en-US" altLang="zh-CN" sz="2000" b="1" dirty="0">
                <a:solidFill>
                  <a:schemeClr val="folHlink"/>
                </a:solidFill>
                <a:latin typeface="Times New Roman" panose="02020603050405020304" pitchFamily="18" charset="0"/>
              </a:endParaRPr>
            </a:p>
          </p:txBody>
        </p:sp>
        <p:grpSp>
          <p:nvGrpSpPr>
            <p:cNvPr id="192539" name="Group 31"/>
            <p:cNvGrpSpPr/>
            <p:nvPr/>
          </p:nvGrpSpPr>
          <p:grpSpPr>
            <a:xfrm>
              <a:off x="2531" y="1240"/>
              <a:ext cx="533" cy="510"/>
              <a:chOff x="5190" y="11736"/>
              <a:chExt cx="960" cy="795"/>
            </a:xfrm>
          </p:grpSpPr>
          <p:grpSp>
            <p:nvGrpSpPr>
              <p:cNvPr id="192540" name="Group 32"/>
              <p:cNvGrpSpPr/>
              <p:nvPr/>
            </p:nvGrpSpPr>
            <p:grpSpPr>
              <a:xfrm>
                <a:off x="5850" y="12204"/>
                <a:ext cx="300" cy="327"/>
                <a:chOff x="2940" y="7068"/>
                <a:chExt cx="300" cy="327"/>
              </a:xfrm>
            </p:grpSpPr>
            <p:sp>
              <p:nvSpPr>
                <p:cNvPr id="192541" name="Text Box 33"/>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3</a:t>
                  </a:r>
                  <a:endParaRPr lang="en-US" altLang="zh-CN" sz="2000" b="1" dirty="0">
                    <a:solidFill>
                      <a:schemeClr val="folHlink"/>
                    </a:solidFill>
                    <a:latin typeface="Times New Roman" panose="02020603050405020304" pitchFamily="18" charset="0"/>
                  </a:endParaRPr>
                </a:p>
              </p:txBody>
            </p:sp>
            <p:sp>
              <p:nvSpPr>
                <p:cNvPr id="192542" name="Oval 34"/>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43" name="Group 35"/>
              <p:cNvGrpSpPr/>
              <p:nvPr/>
            </p:nvGrpSpPr>
            <p:grpSpPr>
              <a:xfrm>
                <a:off x="5190" y="12204"/>
                <a:ext cx="300" cy="327"/>
                <a:chOff x="2940" y="7068"/>
                <a:chExt cx="300" cy="327"/>
              </a:xfrm>
            </p:grpSpPr>
            <p:sp>
              <p:nvSpPr>
                <p:cNvPr id="192544" name="Text Box 36"/>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5</a:t>
                  </a:r>
                  <a:endParaRPr lang="en-US" altLang="zh-CN" sz="2000" b="1" dirty="0">
                    <a:solidFill>
                      <a:schemeClr val="folHlink"/>
                    </a:solidFill>
                    <a:latin typeface="Times New Roman" panose="02020603050405020304" pitchFamily="18" charset="0"/>
                  </a:endParaRPr>
                </a:p>
              </p:txBody>
            </p:sp>
            <p:sp>
              <p:nvSpPr>
                <p:cNvPr id="192545" name="Oval 37"/>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46" name="Freeform 38"/>
              <p:cNvSpPr/>
              <p:nvPr/>
            </p:nvSpPr>
            <p:spPr>
              <a:xfrm>
                <a:off x="5370" y="11985"/>
                <a:ext cx="195" cy="225"/>
              </a:xfrm>
              <a:custGeom>
                <a:avLst/>
                <a:gdLst/>
                <a:ahLst/>
                <a:cxnLst>
                  <a:cxn ang="0">
                    <a:pos x="195" y="0"/>
                  </a:cxn>
                  <a:cxn ang="0">
                    <a:pos x="0" y="225"/>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547" name="Freeform 39"/>
              <p:cNvSpPr/>
              <p:nvPr/>
            </p:nvSpPr>
            <p:spPr>
              <a:xfrm>
                <a:off x="5730" y="11985"/>
                <a:ext cx="195" cy="231"/>
              </a:xfrm>
              <a:custGeom>
                <a:avLst/>
                <a:gdLst/>
                <a:ahLst/>
                <a:cxnLst>
                  <a:cxn ang="0">
                    <a:pos x="0" y="0"/>
                  </a:cxn>
                  <a:cxn ang="0">
                    <a:pos x="195" y="231"/>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192548" name="Group 40"/>
              <p:cNvGrpSpPr/>
              <p:nvPr/>
            </p:nvGrpSpPr>
            <p:grpSpPr>
              <a:xfrm>
                <a:off x="5490" y="11736"/>
                <a:ext cx="300" cy="327"/>
                <a:chOff x="2940" y="7068"/>
                <a:chExt cx="300" cy="327"/>
              </a:xfrm>
            </p:grpSpPr>
            <p:sp>
              <p:nvSpPr>
                <p:cNvPr id="192549" name="Text Box 41"/>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8</a:t>
                  </a:r>
                  <a:endParaRPr lang="en-US" altLang="zh-CN" sz="2000" b="1" dirty="0">
                    <a:solidFill>
                      <a:schemeClr val="folHlink"/>
                    </a:solidFill>
                    <a:latin typeface="Times New Roman" panose="02020603050405020304" pitchFamily="18" charset="0"/>
                  </a:endParaRPr>
                </a:p>
              </p:txBody>
            </p:sp>
            <p:sp>
              <p:nvSpPr>
                <p:cNvPr id="192550" name="Oval 42"/>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grpSp>
          <p:nvGrpSpPr>
            <p:cNvPr id="192551" name="Group 43"/>
            <p:cNvGrpSpPr/>
            <p:nvPr/>
          </p:nvGrpSpPr>
          <p:grpSpPr>
            <a:xfrm>
              <a:off x="3172" y="1050"/>
              <a:ext cx="258" cy="400"/>
              <a:chOff x="5835" y="11127"/>
              <a:chExt cx="465" cy="624"/>
            </a:xfrm>
          </p:grpSpPr>
          <p:grpSp>
            <p:nvGrpSpPr>
              <p:cNvPr id="192552" name="Group 44"/>
              <p:cNvGrpSpPr/>
              <p:nvPr/>
            </p:nvGrpSpPr>
            <p:grpSpPr>
              <a:xfrm>
                <a:off x="6000" y="11424"/>
                <a:ext cx="300" cy="327"/>
                <a:chOff x="2940" y="7068"/>
                <a:chExt cx="300" cy="327"/>
              </a:xfrm>
            </p:grpSpPr>
            <p:sp>
              <p:nvSpPr>
                <p:cNvPr id="192553" name="Text Box 45"/>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a</a:t>
                  </a:r>
                  <a:endParaRPr lang="en-US" altLang="zh-CN" sz="2000" b="1" dirty="0">
                    <a:solidFill>
                      <a:schemeClr val="folHlink"/>
                    </a:solidFill>
                    <a:latin typeface="Times New Roman" panose="02020603050405020304" pitchFamily="18" charset="0"/>
                  </a:endParaRPr>
                </a:p>
              </p:txBody>
            </p:sp>
            <p:sp>
              <p:nvSpPr>
                <p:cNvPr id="192554" name="Oval 46"/>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55" name="Text Box 47"/>
              <p:cNvSpPr txBox="1"/>
              <p:nvPr/>
            </p:nvSpPr>
            <p:spPr>
              <a:xfrm>
                <a:off x="5835" y="11127"/>
                <a:ext cx="465" cy="381"/>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9</a:t>
                </a:r>
                <a:endParaRPr lang="en-US" altLang="zh-CN" sz="2000" b="1" dirty="0">
                  <a:solidFill>
                    <a:schemeClr val="folHlink"/>
                  </a:solidFill>
                  <a:latin typeface="Times New Roman" panose="02020603050405020304" pitchFamily="18" charset="0"/>
                </a:endParaRPr>
              </a:p>
            </p:txBody>
          </p:sp>
        </p:grpSp>
        <p:grpSp>
          <p:nvGrpSpPr>
            <p:cNvPr id="192556" name="Group 48"/>
            <p:cNvGrpSpPr/>
            <p:nvPr/>
          </p:nvGrpSpPr>
          <p:grpSpPr>
            <a:xfrm>
              <a:off x="3363" y="1540"/>
              <a:ext cx="166" cy="210"/>
              <a:chOff x="2940" y="7068"/>
              <a:chExt cx="300" cy="327"/>
            </a:xfrm>
          </p:grpSpPr>
          <p:sp>
            <p:nvSpPr>
              <p:cNvPr id="192557" name="Text Box 49"/>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6</a:t>
                </a:r>
                <a:endParaRPr lang="en-US" altLang="zh-CN" sz="2000" b="1" dirty="0">
                  <a:solidFill>
                    <a:schemeClr val="folHlink"/>
                  </a:solidFill>
                  <a:latin typeface="Times New Roman" panose="02020603050405020304" pitchFamily="18" charset="0"/>
                </a:endParaRPr>
              </a:p>
            </p:txBody>
          </p:sp>
          <p:sp>
            <p:nvSpPr>
              <p:cNvPr id="192558" name="Oval 50"/>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59" name="Group 51"/>
            <p:cNvGrpSpPr/>
            <p:nvPr/>
          </p:nvGrpSpPr>
          <p:grpSpPr>
            <a:xfrm>
              <a:off x="3563" y="1240"/>
              <a:ext cx="166" cy="210"/>
              <a:chOff x="2940" y="7068"/>
              <a:chExt cx="300" cy="327"/>
            </a:xfrm>
          </p:grpSpPr>
          <p:sp>
            <p:nvSpPr>
              <p:cNvPr id="192560" name="Text Box 52"/>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14</a:t>
                </a:r>
                <a:endParaRPr lang="en-US" altLang="zh-CN" sz="2000" b="1" dirty="0">
                  <a:solidFill>
                    <a:schemeClr val="folHlink"/>
                  </a:solidFill>
                  <a:latin typeface="Times New Roman" panose="02020603050405020304" pitchFamily="18" charset="0"/>
                </a:endParaRPr>
              </a:p>
            </p:txBody>
          </p:sp>
          <p:sp>
            <p:nvSpPr>
              <p:cNvPr id="192561" name="Oval 53"/>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62" name="Group 54"/>
            <p:cNvGrpSpPr/>
            <p:nvPr/>
          </p:nvGrpSpPr>
          <p:grpSpPr>
            <a:xfrm>
              <a:off x="3962" y="1831"/>
              <a:ext cx="166" cy="209"/>
              <a:chOff x="2940" y="7068"/>
              <a:chExt cx="300" cy="327"/>
            </a:xfrm>
          </p:grpSpPr>
          <p:sp>
            <p:nvSpPr>
              <p:cNvPr id="192563" name="Text Box 55"/>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3</a:t>
                </a:r>
                <a:endParaRPr lang="en-US" altLang="zh-CN" sz="2000" b="1" dirty="0">
                  <a:solidFill>
                    <a:schemeClr val="folHlink"/>
                  </a:solidFill>
                  <a:latin typeface="Times New Roman" panose="02020603050405020304" pitchFamily="18" charset="0"/>
                </a:endParaRPr>
              </a:p>
            </p:txBody>
          </p:sp>
          <p:sp>
            <p:nvSpPr>
              <p:cNvPr id="192564" name="Oval 56"/>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65" name="Group 57"/>
            <p:cNvGrpSpPr/>
            <p:nvPr/>
          </p:nvGrpSpPr>
          <p:grpSpPr>
            <a:xfrm>
              <a:off x="3596" y="1831"/>
              <a:ext cx="166" cy="209"/>
              <a:chOff x="2940" y="7068"/>
              <a:chExt cx="300" cy="327"/>
            </a:xfrm>
          </p:grpSpPr>
          <p:sp>
            <p:nvSpPr>
              <p:cNvPr id="192566" name="Text Box 58"/>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5</a:t>
                </a:r>
                <a:endParaRPr lang="en-US" altLang="zh-CN" sz="2000" b="1" dirty="0">
                  <a:solidFill>
                    <a:schemeClr val="folHlink"/>
                  </a:solidFill>
                  <a:latin typeface="Times New Roman" panose="02020603050405020304" pitchFamily="18" charset="0"/>
                </a:endParaRPr>
              </a:p>
            </p:txBody>
          </p:sp>
          <p:sp>
            <p:nvSpPr>
              <p:cNvPr id="192567" name="Oval 59"/>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68" name="Freeform 60"/>
            <p:cNvSpPr/>
            <p:nvPr/>
          </p:nvSpPr>
          <p:spPr>
            <a:xfrm>
              <a:off x="3696" y="1690"/>
              <a:ext cx="108" cy="144"/>
            </a:xfrm>
            <a:custGeom>
              <a:avLst/>
              <a:gdLst/>
              <a:ahLst/>
              <a:cxnLst>
                <a:cxn ang="0">
                  <a:pos x="60" y="0"/>
                </a:cxn>
                <a:cxn ang="0">
                  <a:pos x="0" y="92"/>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569" name="Freeform 61"/>
            <p:cNvSpPr/>
            <p:nvPr/>
          </p:nvSpPr>
          <p:spPr>
            <a:xfrm>
              <a:off x="3895" y="1690"/>
              <a:ext cx="108" cy="148"/>
            </a:xfrm>
            <a:custGeom>
              <a:avLst/>
              <a:gdLst/>
              <a:ahLst/>
              <a:cxnLst>
                <a:cxn ang="0">
                  <a:pos x="0" y="0"/>
                </a:cxn>
                <a:cxn ang="0">
                  <a:pos x="60" y="95"/>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192570" name="Group 62"/>
            <p:cNvGrpSpPr/>
            <p:nvPr/>
          </p:nvGrpSpPr>
          <p:grpSpPr>
            <a:xfrm>
              <a:off x="3762" y="1531"/>
              <a:ext cx="166" cy="209"/>
              <a:chOff x="2940" y="7068"/>
              <a:chExt cx="300" cy="327"/>
            </a:xfrm>
          </p:grpSpPr>
          <p:sp>
            <p:nvSpPr>
              <p:cNvPr id="192571" name="Text Box 63"/>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8</a:t>
                </a:r>
                <a:endParaRPr lang="en-US" altLang="zh-CN" sz="2000" b="1" dirty="0">
                  <a:solidFill>
                    <a:schemeClr val="folHlink"/>
                  </a:solidFill>
                  <a:latin typeface="Times New Roman" panose="02020603050405020304" pitchFamily="18" charset="0"/>
                </a:endParaRPr>
              </a:p>
            </p:txBody>
          </p:sp>
          <p:sp>
            <p:nvSpPr>
              <p:cNvPr id="192572" name="Oval 64"/>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73" name="Freeform 65"/>
            <p:cNvSpPr/>
            <p:nvPr/>
          </p:nvSpPr>
          <p:spPr>
            <a:xfrm>
              <a:off x="3696" y="1402"/>
              <a:ext cx="108" cy="148"/>
            </a:xfrm>
            <a:custGeom>
              <a:avLst/>
              <a:gdLst/>
              <a:ahLst/>
              <a:cxnLst>
                <a:cxn ang="0">
                  <a:pos x="0" y="0"/>
                </a:cxn>
                <a:cxn ang="0">
                  <a:pos x="60" y="95"/>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574" name="Freeform 66"/>
            <p:cNvSpPr/>
            <p:nvPr/>
          </p:nvSpPr>
          <p:spPr>
            <a:xfrm>
              <a:off x="3488" y="1406"/>
              <a:ext cx="108" cy="144"/>
            </a:xfrm>
            <a:custGeom>
              <a:avLst/>
              <a:gdLst/>
              <a:ahLst/>
              <a:cxnLst>
                <a:cxn ang="0">
                  <a:pos x="60" y="0"/>
                </a:cxn>
                <a:cxn ang="0">
                  <a:pos x="0" y="92"/>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192575" name="Group 67"/>
            <p:cNvGrpSpPr/>
            <p:nvPr/>
          </p:nvGrpSpPr>
          <p:grpSpPr>
            <a:xfrm>
              <a:off x="4161" y="1540"/>
              <a:ext cx="167" cy="210"/>
              <a:chOff x="2940" y="7068"/>
              <a:chExt cx="300" cy="327"/>
            </a:xfrm>
          </p:grpSpPr>
          <p:sp>
            <p:nvSpPr>
              <p:cNvPr id="192576" name="Text Box 68"/>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9</a:t>
                </a:r>
                <a:endParaRPr lang="en-US" altLang="zh-CN" sz="2000" b="1" dirty="0">
                  <a:solidFill>
                    <a:schemeClr val="folHlink"/>
                  </a:solidFill>
                  <a:latin typeface="Times New Roman" panose="02020603050405020304" pitchFamily="18" charset="0"/>
                </a:endParaRPr>
              </a:p>
            </p:txBody>
          </p:sp>
          <p:sp>
            <p:nvSpPr>
              <p:cNvPr id="192577" name="Oval 69"/>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78" name="Group 70"/>
            <p:cNvGrpSpPr/>
            <p:nvPr/>
          </p:nvGrpSpPr>
          <p:grpSpPr>
            <a:xfrm>
              <a:off x="4361" y="1840"/>
              <a:ext cx="166" cy="210"/>
              <a:chOff x="2940" y="7068"/>
              <a:chExt cx="300" cy="327"/>
            </a:xfrm>
          </p:grpSpPr>
          <p:sp>
            <p:nvSpPr>
              <p:cNvPr id="192579" name="Text Box 71"/>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6</a:t>
                </a:r>
                <a:endParaRPr lang="en-US" altLang="zh-CN" sz="2000" b="1" dirty="0">
                  <a:solidFill>
                    <a:schemeClr val="folHlink"/>
                  </a:solidFill>
                  <a:latin typeface="Times New Roman" panose="02020603050405020304" pitchFamily="18" charset="0"/>
                </a:endParaRPr>
              </a:p>
            </p:txBody>
          </p:sp>
          <p:sp>
            <p:nvSpPr>
              <p:cNvPr id="192580" name="Oval 72"/>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81" name="Group 73"/>
            <p:cNvGrpSpPr/>
            <p:nvPr/>
          </p:nvGrpSpPr>
          <p:grpSpPr>
            <a:xfrm>
              <a:off x="4361" y="1240"/>
              <a:ext cx="166" cy="210"/>
              <a:chOff x="2940" y="7068"/>
              <a:chExt cx="300" cy="327"/>
            </a:xfrm>
          </p:grpSpPr>
          <p:sp>
            <p:nvSpPr>
              <p:cNvPr id="192582" name="Text Box 74"/>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23</a:t>
                </a:r>
                <a:endParaRPr lang="en-US" altLang="zh-CN" sz="2000" b="1" dirty="0">
                  <a:solidFill>
                    <a:schemeClr val="folHlink"/>
                  </a:solidFill>
                  <a:latin typeface="Times New Roman" panose="02020603050405020304" pitchFamily="18" charset="0"/>
                </a:endParaRPr>
              </a:p>
            </p:txBody>
          </p:sp>
          <p:sp>
            <p:nvSpPr>
              <p:cNvPr id="192583" name="Oval 75"/>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84" name="Group 76"/>
            <p:cNvGrpSpPr/>
            <p:nvPr/>
          </p:nvGrpSpPr>
          <p:grpSpPr>
            <a:xfrm>
              <a:off x="4560" y="1540"/>
              <a:ext cx="167" cy="210"/>
              <a:chOff x="2940" y="7068"/>
              <a:chExt cx="300" cy="327"/>
            </a:xfrm>
          </p:grpSpPr>
          <p:sp>
            <p:nvSpPr>
              <p:cNvPr id="192585" name="Text Box 77"/>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14</a:t>
                </a:r>
                <a:endParaRPr lang="en-US" altLang="zh-CN" sz="2000" b="1" dirty="0">
                  <a:solidFill>
                    <a:schemeClr val="folHlink"/>
                  </a:solidFill>
                  <a:latin typeface="Times New Roman" panose="02020603050405020304" pitchFamily="18" charset="0"/>
                </a:endParaRPr>
              </a:p>
            </p:txBody>
          </p:sp>
          <p:sp>
            <p:nvSpPr>
              <p:cNvPr id="192586" name="Oval 78"/>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87" name="Group 79"/>
            <p:cNvGrpSpPr/>
            <p:nvPr/>
          </p:nvGrpSpPr>
          <p:grpSpPr>
            <a:xfrm>
              <a:off x="4959" y="2130"/>
              <a:ext cx="167" cy="210"/>
              <a:chOff x="2940" y="7068"/>
              <a:chExt cx="300" cy="327"/>
            </a:xfrm>
          </p:grpSpPr>
          <p:sp>
            <p:nvSpPr>
              <p:cNvPr id="192588" name="Text Box 80"/>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5</a:t>
                </a:r>
                <a:endParaRPr lang="en-US" altLang="zh-CN" sz="2000" b="1" dirty="0">
                  <a:solidFill>
                    <a:schemeClr val="folHlink"/>
                  </a:solidFill>
                  <a:latin typeface="Times New Roman" panose="02020603050405020304" pitchFamily="18" charset="0"/>
                </a:endParaRPr>
              </a:p>
            </p:txBody>
          </p:sp>
          <p:sp>
            <p:nvSpPr>
              <p:cNvPr id="192589" name="Oval 81"/>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grpSp>
          <p:nvGrpSpPr>
            <p:cNvPr id="192590" name="Group 82"/>
            <p:cNvGrpSpPr/>
            <p:nvPr/>
          </p:nvGrpSpPr>
          <p:grpSpPr>
            <a:xfrm>
              <a:off x="4594" y="2130"/>
              <a:ext cx="166" cy="210"/>
              <a:chOff x="2940" y="7068"/>
              <a:chExt cx="300" cy="327"/>
            </a:xfrm>
          </p:grpSpPr>
          <p:sp>
            <p:nvSpPr>
              <p:cNvPr id="192591" name="Text Box 83"/>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3</a:t>
                </a:r>
                <a:endParaRPr lang="en-US" altLang="zh-CN" sz="2000" b="1" dirty="0">
                  <a:solidFill>
                    <a:schemeClr val="folHlink"/>
                  </a:solidFill>
                  <a:latin typeface="Times New Roman" panose="02020603050405020304" pitchFamily="18" charset="0"/>
                </a:endParaRPr>
              </a:p>
            </p:txBody>
          </p:sp>
          <p:sp>
            <p:nvSpPr>
              <p:cNvPr id="192592" name="Oval 84"/>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93" name="Freeform 85"/>
            <p:cNvSpPr/>
            <p:nvPr/>
          </p:nvSpPr>
          <p:spPr>
            <a:xfrm>
              <a:off x="4693" y="1990"/>
              <a:ext cx="109" cy="144"/>
            </a:xfrm>
            <a:custGeom>
              <a:avLst/>
              <a:gdLst/>
              <a:ahLst/>
              <a:cxnLst>
                <a:cxn ang="0">
                  <a:pos x="61" y="0"/>
                </a:cxn>
                <a:cxn ang="0">
                  <a:pos x="0" y="92"/>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594" name="Freeform 86"/>
            <p:cNvSpPr/>
            <p:nvPr/>
          </p:nvSpPr>
          <p:spPr>
            <a:xfrm>
              <a:off x="4893" y="1990"/>
              <a:ext cx="108" cy="148"/>
            </a:xfrm>
            <a:custGeom>
              <a:avLst/>
              <a:gdLst/>
              <a:ahLst/>
              <a:cxnLst>
                <a:cxn ang="0">
                  <a:pos x="0" y="0"/>
                </a:cxn>
                <a:cxn ang="0">
                  <a:pos x="60" y="95"/>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grpSp>
          <p:nvGrpSpPr>
            <p:cNvPr id="192595" name="Group 87"/>
            <p:cNvGrpSpPr/>
            <p:nvPr/>
          </p:nvGrpSpPr>
          <p:grpSpPr>
            <a:xfrm>
              <a:off x="4760" y="1831"/>
              <a:ext cx="166" cy="209"/>
              <a:chOff x="2940" y="7068"/>
              <a:chExt cx="300" cy="327"/>
            </a:xfrm>
          </p:grpSpPr>
          <p:sp>
            <p:nvSpPr>
              <p:cNvPr id="192596" name="Text Box 88"/>
              <p:cNvSpPr txBox="1"/>
              <p:nvPr/>
            </p:nvSpPr>
            <p:spPr>
              <a:xfrm>
                <a:off x="2970" y="7068"/>
                <a:ext cx="251" cy="327"/>
              </a:xfrm>
              <a:prstGeom prst="rect">
                <a:avLst/>
              </a:prstGeom>
              <a:noFill/>
              <a:ln w="9525">
                <a:noFill/>
              </a:ln>
            </p:spPr>
            <p:txBody>
              <a:bodyPr lIns="0" tIns="0" rIns="0" bIns="36000" anchor="t" anchorCtr="0"/>
              <a:p>
                <a:pPr algn="ctr"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8</a:t>
                </a:r>
                <a:endParaRPr lang="en-US" altLang="zh-CN" sz="2000" b="1" dirty="0">
                  <a:solidFill>
                    <a:schemeClr val="folHlink"/>
                  </a:solidFill>
                  <a:latin typeface="Times New Roman" panose="02020603050405020304" pitchFamily="18" charset="0"/>
                </a:endParaRPr>
              </a:p>
            </p:txBody>
          </p:sp>
          <p:sp>
            <p:nvSpPr>
              <p:cNvPr id="192597" name="Oval 89"/>
              <p:cNvSpPr/>
              <p:nvPr/>
            </p:nvSpPr>
            <p:spPr>
              <a:xfrm>
                <a:off x="2940" y="7070"/>
                <a:ext cx="300" cy="280"/>
              </a:xfrm>
              <a:prstGeom prst="ellipse">
                <a:avLst/>
              </a:prstGeom>
              <a:noFill/>
              <a:ln w="9525" cap="flat" cmpd="sng">
                <a:solidFill>
                  <a:srgbClr val="000000"/>
                </a:solidFill>
                <a:prstDash val="solid"/>
                <a:round/>
                <a:headEnd type="none" w="med" len="med"/>
                <a:tailEnd type="none" w="med" len="med"/>
              </a:ln>
            </p:spPr>
            <p:txBody>
              <a:bodyPr anchor="t" anchorCtr="0"/>
              <a:p>
                <a:pPr>
                  <a:buFont typeface="Arial" panose="020B0604020202020204" pitchFamily="34" charset="0"/>
                </a:pPr>
                <a:endParaRPr lang="zh-CN" altLang="en-US" dirty="0">
                  <a:latin typeface="Times New Roman" panose="02020603050405020304" pitchFamily="18" charset="0"/>
                </a:endParaRPr>
              </a:p>
            </p:txBody>
          </p:sp>
        </p:grpSp>
        <p:sp>
          <p:nvSpPr>
            <p:cNvPr id="192598" name="Freeform 90"/>
            <p:cNvSpPr/>
            <p:nvPr/>
          </p:nvSpPr>
          <p:spPr>
            <a:xfrm>
              <a:off x="4693" y="1702"/>
              <a:ext cx="109" cy="148"/>
            </a:xfrm>
            <a:custGeom>
              <a:avLst/>
              <a:gdLst/>
              <a:ahLst/>
              <a:cxnLst>
                <a:cxn ang="0">
                  <a:pos x="0" y="0"/>
                </a:cxn>
                <a:cxn ang="0">
                  <a:pos x="61" y="95"/>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599" name="Freeform 91"/>
            <p:cNvSpPr/>
            <p:nvPr/>
          </p:nvSpPr>
          <p:spPr>
            <a:xfrm>
              <a:off x="4486" y="1402"/>
              <a:ext cx="108" cy="148"/>
            </a:xfrm>
            <a:custGeom>
              <a:avLst/>
              <a:gdLst/>
              <a:ahLst/>
              <a:cxnLst>
                <a:cxn ang="0">
                  <a:pos x="0" y="0"/>
                </a:cxn>
                <a:cxn ang="0">
                  <a:pos x="60" y="95"/>
                </a:cxn>
              </a:cxnLst>
              <a:pathLst>
                <a:path w="195" h="231">
                  <a:moveTo>
                    <a:pt x="0" y="0"/>
                  </a:moveTo>
                  <a:lnTo>
                    <a:pt x="195" y="23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600" name="Freeform 92"/>
            <p:cNvSpPr/>
            <p:nvPr/>
          </p:nvSpPr>
          <p:spPr>
            <a:xfrm>
              <a:off x="4494" y="1696"/>
              <a:ext cx="108" cy="144"/>
            </a:xfrm>
            <a:custGeom>
              <a:avLst/>
              <a:gdLst/>
              <a:ahLst/>
              <a:cxnLst>
                <a:cxn ang="0">
                  <a:pos x="60" y="0"/>
                </a:cxn>
                <a:cxn ang="0">
                  <a:pos x="0" y="92"/>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601" name="Freeform 93"/>
            <p:cNvSpPr/>
            <p:nvPr/>
          </p:nvSpPr>
          <p:spPr>
            <a:xfrm>
              <a:off x="4286" y="1406"/>
              <a:ext cx="108" cy="144"/>
            </a:xfrm>
            <a:custGeom>
              <a:avLst/>
              <a:gdLst/>
              <a:ahLst/>
              <a:cxnLst>
                <a:cxn ang="0">
                  <a:pos x="60" y="0"/>
                </a:cxn>
                <a:cxn ang="0">
                  <a:pos x="0" y="92"/>
                </a:cxn>
              </a:cxnLst>
              <a:pathLst>
                <a:path w="195" h="225">
                  <a:moveTo>
                    <a:pt x="195" y="0"/>
                  </a:moveTo>
                  <a:lnTo>
                    <a:pt x="0" y="22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92602" name="Text Box 94"/>
            <p:cNvSpPr txBox="1"/>
            <p:nvPr/>
          </p:nvSpPr>
          <p:spPr>
            <a:xfrm>
              <a:off x="4128" y="1669"/>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a</a:t>
              </a:r>
              <a:endParaRPr lang="en-US" altLang="zh-CN" sz="2000" b="1" dirty="0">
                <a:solidFill>
                  <a:schemeClr val="folHlink"/>
                </a:solidFill>
                <a:latin typeface="Times New Roman" panose="02020603050405020304" pitchFamily="18" charset="0"/>
              </a:endParaRPr>
            </a:p>
          </p:txBody>
        </p:sp>
        <p:sp>
          <p:nvSpPr>
            <p:cNvPr id="192603" name="Text Box 95"/>
            <p:cNvSpPr txBox="1"/>
            <p:nvPr/>
          </p:nvSpPr>
          <p:spPr>
            <a:xfrm>
              <a:off x="4328" y="1979"/>
              <a:ext cx="257"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b</a:t>
              </a:r>
              <a:endParaRPr lang="en-US" altLang="zh-CN" sz="2000" b="1" dirty="0">
                <a:solidFill>
                  <a:schemeClr val="folHlink"/>
                </a:solidFill>
                <a:latin typeface="Times New Roman" panose="02020603050405020304" pitchFamily="18" charset="0"/>
              </a:endParaRPr>
            </a:p>
          </p:txBody>
        </p:sp>
        <p:sp>
          <p:nvSpPr>
            <p:cNvPr id="192604" name="Text Box 96"/>
            <p:cNvSpPr txBox="1"/>
            <p:nvPr/>
          </p:nvSpPr>
          <p:spPr>
            <a:xfrm>
              <a:off x="4569" y="2259"/>
              <a:ext cx="257"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c</a:t>
              </a:r>
              <a:endParaRPr lang="en-US" altLang="zh-CN" sz="2000" b="1" dirty="0">
                <a:solidFill>
                  <a:schemeClr val="folHlink"/>
                </a:solidFill>
                <a:latin typeface="Times New Roman" panose="02020603050405020304" pitchFamily="18" charset="0"/>
              </a:endParaRPr>
            </a:p>
          </p:txBody>
        </p:sp>
        <p:sp>
          <p:nvSpPr>
            <p:cNvPr id="192605" name="Text Box 97"/>
            <p:cNvSpPr txBox="1"/>
            <p:nvPr/>
          </p:nvSpPr>
          <p:spPr>
            <a:xfrm>
              <a:off x="4926" y="2240"/>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d</a:t>
              </a:r>
              <a:endParaRPr lang="en-US" altLang="zh-CN" sz="2000" b="1" dirty="0">
                <a:solidFill>
                  <a:schemeClr val="folHlink"/>
                </a:solidFill>
                <a:latin typeface="Times New Roman" panose="02020603050405020304" pitchFamily="18" charset="0"/>
              </a:endParaRPr>
            </a:p>
          </p:txBody>
        </p:sp>
        <p:sp>
          <p:nvSpPr>
            <p:cNvPr id="192606" name="Text Box 98"/>
            <p:cNvSpPr txBox="1"/>
            <p:nvPr/>
          </p:nvSpPr>
          <p:spPr>
            <a:xfrm>
              <a:off x="3471" y="1877"/>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c</a:t>
              </a:r>
              <a:endParaRPr lang="en-US" altLang="zh-CN" sz="2000" b="1" dirty="0">
                <a:solidFill>
                  <a:schemeClr val="folHlink"/>
                </a:solidFill>
                <a:latin typeface="Times New Roman" panose="02020603050405020304" pitchFamily="18" charset="0"/>
              </a:endParaRPr>
            </a:p>
          </p:txBody>
        </p:sp>
        <p:sp>
          <p:nvSpPr>
            <p:cNvPr id="192607" name="Text Box 99"/>
            <p:cNvSpPr txBox="1"/>
            <p:nvPr/>
          </p:nvSpPr>
          <p:spPr>
            <a:xfrm>
              <a:off x="3230" y="1577"/>
              <a:ext cx="258"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b</a:t>
              </a:r>
              <a:endParaRPr lang="en-US" altLang="zh-CN" sz="2000" b="1" dirty="0">
                <a:solidFill>
                  <a:schemeClr val="folHlink"/>
                </a:solidFill>
                <a:latin typeface="Times New Roman" panose="02020603050405020304" pitchFamily="18" charset="0"/>
              </a:endParaRPr>
            </a:p>
          </p:txBody>
        </p:sp>
        <p:sp>
          <p:nvSpPr>
            <p:cNvPr id="192608" name="Text Box 100"/>
            <p:cNvSpPr txBox="1"/>
            <p:nvPr/>
          </p:nvSpPr>
          <p:spPr>
            <a:xfrm>
              <a:off x="3829" y="1877"/>
              <a:ext cx="257" cy="244"/>
            </a:xfrm>
            <a:prstGeom prst="rect">
              <a:avLst/>
            </a:prstGeom>
            <a:noFill/>
            <a:ln w="9525">
              <a:noFill/>
            </a:ln>
          </p:spPr>
          <p:txBody>
            <a:bodyPr anchor="t" anchorCtr="0"/>
            <a:p>
              <a:pPr algn="just" eaLnBrk="0" hangingPunct="0">
                <a:buFont typeface="Arial" panose="020B0604020202020204" pitchFamily="34" charset="0"/>
              </a:pPr>
              <a:r>
                <a:rPr lang="en-US" altLang="zh-CN" sz="2000" b="1" dirty="0">
                  <a:solidFill>
                    <a:schemeClr val="folHlink"/>
                  </a:solidFill>
                  <a:latin typeface="Times New Roman" panose="02020603050405020304" pitchFamily="18" charset="0"/>
                </a:rPr>
                <a:t>d</a:t>
              </a:r>
              <a:endParaRPr lang="en-US" altLang="zh-CN" sz="2000" b="1" dirty="0">
                <a:solidFill>
                  <a:schemeClr val="folHlink"/>
                </a:solidFill>
                <a:latin typeface="Times New Roman" panose="02020603050405020304" pitchFamily="18" charset="0"/>
              </a:endParaRPr>
            </a:p>
          </p:txBody>
        </p:sp>
      </p:grpSp>
      <p:sp>
        <p:nvSpPr>
          <p:cNvPr id="192609" name="Rectangle 102"/>
          <p:cNvSpPr>
            <a:spLocks noGrp="1"/>
          </p:cNvSpPr>
          <p:nvPr>
            <p:ph type="title" idx="4294967295"/>
          </p:nvPr>
        </p:nvSpPr>
        <p:spPr>
          <a:xfrm>
            <a:off x="533400" y="260350"/>
            <a:ext cx="8001000" cy="1216025"/>
          </a:xfrm>
        </p:spPr>
        <p:txBody>
          <a:bodyPr vert="horz" wrap="square" lIns="91440" tIns="45720" rIns="91440" bIns="45720" anchor="ctr" anchorCtr="0"/>
          <a:p>
            <a:pPr eaLnBrk="1" hangingPunct="1"/>
            <a:r>
              <a:rPr lang="zh-CN" altLang="en-US" dirty="0">
                <a:latin typeface="华文新魏" panose="02010800040101010101" pitchFamily="2" charset="-122"/>
              </a:rPr>
              <a:t>哈夫曼树 </a:t>
            </a:r>
            <a:endParaRPr lang="zh-CN" altLang="en-US" dirty="0">
              <a:latin typeface="华文新魏" panose="0201080004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Text Box 2"/>
          <p:cNvSpPr txBox="1"/>
          <p:nvPr/>
        </p:nvSpPr>
        <p:spPr>
          <a:xfrm>
            <a:off x="395288" y="260350"/>
            <a:ext cx="4581525" cy="457200"/>
          </a:xfrm>
          <a:prstGeom prst="rect">
            <a:avLst/>
          </a:prstGeom>
          <a:noFill/>
          <a:ln w="9525">
            <a:noFill/>
          </a:ln>
        </p:spPr>
        <p:txBody>
          <a:bodyPr anchor="ctr" anchorCtr="0">
            <a:spAutoFit/>
          </a:bodyPr>
          <a:p>
            <a:pPr>
              <a:buFont typeface="Arial" panose="020B0604020202020204" pitchFamily="34" charset="0"/>
            </a:pPr>
            <a:r>
              <a:rPr lang="zh-CN" altLang="en-US" b="1" dirty="0">
                <a:latin typeface="Times New Roman" panose="02020603050405020304" pitchFamily="18" charset="0"/>
              </a:rPr>
              <a:t>例</a:t>
            </a:r>
            <a:r>
              <a:rPr lang="en-US" altLang="zh-CN" b="1" dirty="0">
                <a:latin typeface="Times New Roman" panose="02020603050405020304" pitchFamily="18" charset="0"/>
              </a:rPr>
              <a:t>6-2   w={5, 29, 7, 8, 14, 23, 3, 11}</a:t>
            </a:r>
            <a:endParaRPr lang="en-US" altLang="zh-CN" b="1" dirty="0">
              <a:latin typeface="Times New Roman" panose="02020603050405020304" pitchFamily="18" charset="0"/>
            </a:endParaRPr>
          </a:p>
        </p:txBody>
      </p:sp>
      <p:grpSp>
        <p:nvGrpSpPr>
          <p:cNvPr id="2" name="Group 3"/>
          <p:cNvGrpSpPr/>
          <p:nvPr/>
        </p:nvGrpSpPr>
        <p:grpSpPr>
          <a:xfrm>
            <a:off x="1152525" y="1028700"/>
            <a:ext cx="3030538" cy="300038"/>
            <a:chOff x="756" y="567"/>
            <a:chExt cx="1909" cy="189"/>
          </a:xfrm>
        </p:grpSpPr>
        <p:sp>
          <p:nvSpPr>
            <p:cNvPr id="194563" name="Oval 4"/>
            <p:cNvSpPr/>
            <p:nvPr/>
          </p:nvSpPr>
          <p:spPr>
            <a:xfrm>
              <a:off x="756"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564" name="Oval 5"/>
            <p:cNvSpPr/>
            <p:nvPr/>
          </p:nvSpPr>
          <p:spPr>
            <a:xfrm>
              <a:off x="1738"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sp>
          <p:nvSpPr>
            <p:cNvPr id="194565" name="Oval 6"/>
            <p:cNvSpPr/>
            <p:nvPr/>
          </p:nvSpPr>
          <p:spPr>
            <a:xfrm>
              <a:off x="1001"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566" name="Oval 7"/>
            <p:cNvSpPr/>
            <p:nvPr/>
          </p:nvSpPr>
          <p:spPr>
            <a:xfrm>
              <a:off x="1247"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567" name="Oval 8"/>
            <p:cNvSpPr/>
            <p:nvPr/>
          </p:nvSpPr>
          <p:spPr>
            <a:xfrm>
              <a:off x="1493"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568" name="Oval 9"/>
            <p:cNvSpPr/>
            <p:nvPr/>
          </p:nvSpPr>
          <p:spPr>
            <a:xfrm>
              <a:off x="1984"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194569" name="Oval 10"/>
            <p:cNvSpPr/>
            <p:nvPr/>
          </p:nvSpPr>
          <p:spPr>
            <a:xfrm>
              <a:off x="2230"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570" name="Oval 11"/>
            <p:cNvSpPr/>
            <p:nvPr/>
          </p:nvSpPr>
          <p:spPr>
            <a:xfrm>
              <a:off x="2476" y="56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grpSp>
        <p:nvGrpSpPr>
          <p:cNvPr id="3" name="Group 12"/>
          <p:cNvGrpSpPr/>
          <p:nvPr/>
        </p:nvGrpSpPr>
        <p:grpSpPr>
          <a:xfrm>
            <a:off x="1211263" y="1670050"/>
            <a:ext cx="2792412" cy="733425"/>
            <a:chOff x="674" y="1452"/>
            <a:chExt cx="1759" cy="462"/>
          </a:xfrm>
        </p:grpSpPr>
        <p:sp>
          <p:nvSpPr>
            <p:cNvPr id="194572" name="Oval 13"/>
            <p:cNvSpPr/>
            <p:nvPr/>
          </p:nvSpPr>
          <p:spPr>
            <a:xfrm>
              <a:off x="1411"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sp>
          <p:nvSpPr>
            <p:cNvPr id="194573" name="Oval 14"/>
            <p:cNvSpPr/>
            <p:nvPr/>
          </p:nvSpPr>
          <p:spPr>
            <a:xfrm>
              <a:off x="674"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574" name="Oval 15"/>
            <p:cNvSpPr/>
            <p:nvPr/>
          </p:nvSpPr>
          <p:spPr>
            <a:xfrm>
              <a:off x="920"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575" name="Oval 16"/>
            <p:cNvSpPr/>
            <p:nvPr/>
          </p:nvSpPr>
          <p:spPr>
            <a:xfrm>
              <a:off x="1166"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576" name="Oval 17"/>
            <p:cNvSpPr/>
            <p:nvPr/>
          </p:nvSpPr>
          <p:spPr>
            <a:xfrm>
              <a:off x="1657"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194577" name="Oval 18"/>
            <p:cNvSpPr/>
            <p:nvPr/>
          </p:nvSpPr>
          <p:spPr>
            <a:xfrm>
              <a:off x="1893" y="145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578" name="Group 19"/>
            <p:cNvGrpSpPr/>
            <p:nvPr/>
          </p:nvGrpSpPr>
          <p:grpSpPr>
            <a:xfrm>
              <a:off x="1926" y="1455"/>
              <a:ext cx="507" cy="459"/>
              <a:chOff x="1596" y="1881"/>
              <a:chExt cx="507" cy="459"/>
            </a:xfrm>
          </p:grpSpPr>
          <p:sp>
            <p:nvSpPr>
              <p:cNvPr id="194579" name="Oval 20"/>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580" name="Oval 21"/>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581" name="Oval 22"/>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582" name="Line 23"/>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583" name="Line 24"/>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grpSp>
      <p:grpSp>
        <p:nvGrpSpPr>
          <p:cNvPr id="5" name="Group 25"/>
          <p:cNvGrpSpPr/>
          <p:nvPr/>
        </p:nvGrpSpPr>
        <p:grpSpPr>
          <a:xfrm>
            <a:off x="1204913" y="2527300"/>
            <a:ext cx="2913062" cy="747713"/>
            <a:chOff x="714" y="2169"/>
            <a:chExt cx="1835" cy="471"/>
          </a:xfrm>
        </p:grpSpPr>
        <p:grpSp>
          <p:nvGrpSpPr>
            <p:cNvPr id="194585" name="Group 26"/>
            <p:cNvGrpSpPr/>
            <p:nvPr/>
          </p:nvGrpSpPr>
          <p:grpSpPr>
            <a:xfrm>
              <a:off x="2042" y="2181"/>
              <a:ext cx="507" cy="459"/>
              <a:chOff x="1596" y="1881"/>
              <a:chExt cx="507" cy="459"/>
            </a:xfrm>
          </p:grpSpPr>
          <p:sp>
            <p:nvSpPr>
              <p:cNvPr id="194586" name="Oval 27"/>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587" name="Oval 28"/>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588" name="Oval 29"/>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589" name="Line 30"/>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590" name="Line 31"/>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591" name="Oval 32"/>
            <p:cNvSpPr/>
            <p:nvPr/>
          </p:nvSpPr>
          <p:spPr>
            <a:xfrm>
              <a:off x="940" y="217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sp>
          <p:nvSpPr>
            <p:cNvPr id="194592" name="Oval 33"/>
            <p:cNvSpPr/>
            <p:nvPr/>
          </p:nvSpPr>
          <p:spPr>
            <a:xfrm>
              <a:off x="714" y="217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593" name="Oval 34"/>
            <p:cNvSpPr/>
            <p:nvPr/>
          </p:nvSpPr>
          <p:spPr>
            <a:xfrm>
              <a:off x="1186" y="217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grpSp>
          <p:nvGrpSpPr>
            <p:cNvPr id="194594" name="Group 35"/>
            <p:cNvGrpSpPr/>
            <p:nvPr/>
          </p:nvGrpSpPr>
          <p:grpSpPr>
            <a:xfrm>
              <a:off x="1496" y="2169"/>
              <a:ext cx="507" cy="459"/>
              <a:chOff x="1596" y="1881"/>
              <a:chExt cx="507" cy="459"/>
            </a:xfrm>
          </p:grpSpPr>
          <p:sp>
            <p:nvSpPr>
              <p:cNvPr id="194595" name="Oval 36"/>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596" name="Oval 37"/>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597" name="Oval 38"/>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598" name="Line 39"/>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599" name="Line 40"/>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00" name="Oval 41"/>
            <p:cNvSpPr/>
            <p:nvPr/>
          </p:nvSpPr>
          <p:spPr>
            <a:xfrm>
              <a:off x="1433" y="217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grpSp>
        <p:nvGrpSpPr>
          <p:cNvPr id="8" name="Group 42"/>
          <p:cNvGrpSpPr/>
          <p:nvPr/>
        </p:nvGrpSpPr>
        <p:grpSpPr>
          <a:xfrm>
            <a:off x="1249363" y="3457575"/>
            <a:ext cx="2798762" cy="1231900"/>
            <a:chOff x="709" y="2867"/>
            <a:chExt cx="1763" cy="776"/>
          </a:xfrm>
        </p:grpSpPr>
        <p:grpSp>
          <p:nvGrpSpPr>
            <p:cNvPr id="194602" name="Group 43"/>
            <p:cNvGrpSpPr/>
            <p:nvPr/>
          </p:nvGrpSpPr>
          <p:grpSpPr>
            <a:xfrm>
              <a:off x="1766" y="2867"/>
              <a:ext cx="706" cy="776"/>
              <a:chOff x="1633" y="2900"/>
              <a:chExt cx="706" cy="776"/>
            </a:xfrm>
          </p:grpSpPr>
          <p:sp>
            <p:nvSpPr>
              <p:cNvPr id="194603" name="Oval 44"/>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604" name="Group 45"/>
              <p:cNvGrpSpPr/>
              <p:nvPr/>
            </p:nvGrpSpPr>
            <p:grpSpPr>
              <a:xfrm>
                <a:off x="1832" y="3217"/>
                <a:ext cx="507" cy="459"/>
                <a:chOff x="1596" y="1881"/>
                <a:chExt cx="507" cy="459"/>
              </a:xfrm>
            </p:grpSpPr>
            <p:sp>
              <p:nvSpPr>
                <p:cNvPr id="194605" name="Oval 46"/>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606" name="Oval 47"/>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607" name="Oval 48"/>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08" name="Line 49"/>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09" name="Line 50"/>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10" name="Oval 51"/>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194611" name="Line 52"/>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194612" name="Line 53"/>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194613" name="Oval 54"/>
            <p:cNvSpPr/>
            <p:nvPr/>
          </p:nvSpPr>
          <p:spPr>
            <a:xfrm>
              <a:off x="935" y="287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sp>
          <p:nvSpPr>
            <p:cNvPr id="194614" name="Oval 55"/>
            <p:cNvSpPr/>
            <p:nvPr/>
          </p:nvSpPr>
          <p:spPr>
            <a:xfrm>
              <a:off x="709" y="287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615" name="Oval 56"/>
            <p:cNvSpPr/>
            <p:nvPr/>
          </p:nvSpPr>
          <p:spPr>
            <a:xfrm>
              <a:off x="1181" y="2877"/>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grpSp>
          <p:nvGrpSpPr>
            <p:cNvPr id="194616" name="Group 57"/>
            <p:cNvGrpSpPr/>
            <p:nvPr/>
          </p:nvGrpSpPr>
          <p:grpSpPr>
            <a:xfrm>
              <a:off x="1227" y="2888"/>
              <a:ext cx="507" cy="459"/>
              <a:chOff x="1596" y="1881"/>
              <a:chExt cx="507" cy="459"/>
            </a:xfrm>
          </p:grpSpPr>
          <p:sp>
            <p:nvSpPr>
              <p:cNvPr id="194617" name="Oval 58"/>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18" name="Oval 59"/>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619" name="Oval 60"/>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620" name="Line 61"/>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21" name="Line 62"/>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grpSp>
      <p:grpSp>
        <p:nvGrpSpPr>
          <p:cNvPr id="12" name="Group 63"/>
          <p:cNvGrpSpPr/>
          <p:nvPr/>
        </p:nvGrpSpPr>
        <p:grpSpPr>
          <a:xfrm>
            <a:off x="1208088" y="4738688"/>
            <a:ext cx="2705100" cy="1235075"/>
            <a:chOff x="3228" y="363"/>
            <a:chExt cx="1704" cy="778"/>
          </a:xfrm>
        </p:grpSpPr>
        <p:grpSp>
          <p:nvGrpSpPr>
            <p:cNvPr id="194623" name="Group 64"/>
            <p:cNvGrpSpPr/>
            <p:nvPr/>
          </p:nvGrpSpPr>
          <p:grpSpPr>
            <a:xfrm>
              <a:off x="3563" y="365"/>
              <a:ext cx="706" cy="776"/>
              <a:chOff x="1633" y="2900"/>
              <a:chExt cx="706" cy="776"/>
            </a:xfrm>
          </p:grpSpPr>
          <p:sp>
            <p:nvSpPr>
              <p:cNvPr id="194624" name="Oval 65"/>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625" name="Group 66"/>
              <p:cNvGrpSpPr/>
              <p:nvPr/>
            </p:nvGrpSpPr>
            <p:grpSpPr>
              <a:xfrm>
                <a:off x="1832" y="3217"/>
                <a:ext cx="507" cy="459"/>
                <a:chOff x="1596" y="1881"/>
                <a:chExt cx="507" cy="459"/>
              </a:xfrm>
            </p:grpSpPr>
            <p:sp>
              <p:nvSpPr>
                <p:cNvPr id="194626" name="Oval 67"/>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627" name="Oval 68"/>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628" name="Oval 69"/>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29" name="Line 70"/>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30" name="Line 71"/>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31" name="Oval 72"/>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194632" name="Line 73"/>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194633" name="Line 74"/>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194634" name="Oval 75"/>
            <p:cNvSpPr/>
            <p:nvPr/>
          </p:nvSpPr>
          <p:spPr>
            <a:xfrm>
              <a:off x="3228" y="363"/>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635" name="Oval 76"/>
            <p:cNvSpPr/>
            <p:nvPr/>
          </p:nvSpPr>
          <p:spPr>
            <a:xfrm>
              <a:off x="3489" y="363"/>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grpSp>
          <p:nvGrpSpPr>
            <p:cNvPr id="194636" name="Group 77"/>
            <p:cNvGrpSpPr/>
            <p:nvPr/>
          </p:nvGrpSpPr>
          <p:grpSpPr>
            <a:xfrm>
              <a:off x="4244" y="381"/>
              <a:ext cx="688" cy="741"/>
              <a:chOff x="3643" y="814"/>
              <a:chExt cx="688" cy="741"/>
            </a:xfrm>
          </p:grpSpPr>
          <p:sp>
            <p:nvSpPr>
              <p:cNvPr id="194637" name="Oval 78"/>
              <p:cNvSpPr/>
              <p:nvPr/>
            </p:nvSpPr>
            <p:spPr>
              <a:xfrm>
                <a:off x="3643" y="107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grpSp>
            <p:nvGrpSpPr>
              <p:cNvPr id="194638" name="Group 79"/>
              <p:cNvGrpSpPr/>
              <p:nvPr/>
            </p:nvGrpSpPr>
            <p:grpSpPr>
              <a:xfrm>
                <a:off x="3824" y="1096"/>
                <a:ext cx="507" cy="459"/>
                <a:chOff x="1596" y="1881"/>
                <a:chExt cx="507" cy="459"/>
              </a:xfrm>
            </p:grpSpPr>
            <p:sp>
              <p:nvSpPr>
                <p:cNvPr id="194639" name="Oval 80"/>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40" name="Oval 81"/>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641" name="Oval 82"/>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642" name="Line 83"/>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43" name="Line 84"/>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44" name="Oval 85"/>
              <p:cNvSpPr/>
              <p:nvPr/>
            </p:nvSpPr>
            <p:spPr>
              <a:xfrm>
                <a:off x="3861" y="81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645" name="Line 86"/>
              <p:cNvSpPr/>
              <p:nvPr/>
            </p:nvSpPr>
            <p:spPr>
              <a:xfrm flipH="1">
                <a:off x="3800" y="967"/>
                <a:ext cx="78" cy="155"/>
              </a:xfrm>
              <a:prstGeom prst="line">
                <a:avLst/>
              </a:prstGeom>
              <a:ln w="9525" cap="flat" cmpd="sng">
                <a:solidFill>
                  <a:schemeClr val="hlink"/>
                </a:solidFill>
                <a:prstDash val="solid"/>
                <a:round/>
                <a:headEnd type="none" w="med" len="med"/>
                <a:tailEnd type="none" w="med" len="med"/>
              </a:ln>
            </p:spPr>
          </p:sp>
          <p:sp>
            <p:nvSpPr>
              <p:cNvPr id="194646" name="Line 87"/>
              <p:cNvSpPr/>
              <p:nvPr/>
            </p:nvSpPr>
            <p:spPr>
              <a:xfrm>
                <a:off x="4001" y="978"/>
                <a:ext cx="66" cy="133"/>
              </a:xfrm>
              <a:prstGeom prst="line">
                <a:avLst/>
              </a:prstGeom>
              <a:ln w="9525" cap="flat" cmpd="sng">
                <a:solidFill>
                  <a:schemeClr val="hlink"/>
                </a:solidFill>
                <a:prstDash val="solid"/>
                <a:round/>
                <a:headEnd type="none" w="med" len="med"/>
                <a:tailEnd type="none" w="med" len="med"/>
              </a:ln>
            </p:spPr>
          </p:sp>
        </p:grpSp>
      </p:grpSp>
      <p:grpSp>
        <p:nvGrpSpPr>
          <p:cNvPr id="17" name="Group 88"/>
          <p:cNvGrpSpPr/>
          <p:nvPr/>
        </p:nvGrpSpPr>
        <p:grpSpPr>
          <a:xfrm>
            <a:off x="5454650" y="441325"/>
            <a:ext cx="2798763" cy="1736725"/>
            <a:chOff x="3224" y="1422"/>
            <a:chExt cx="1763" cy="1094"/>
          </a:xfrm>
        </p:grpSpPr>
        <p:sp>
          <p:nvSpPr>
            <p:cNvPr id="194648" name="Oval 89"/>
            <p:cNvSpPr/>
            <p:nvPr/>
          </p:nvSpPr>
          <p:spPr>
            <a:xfrm>
              <a:off x="3224" y="1426"/>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grpSp>
          <p:nvGrpSpPr>
            <p:cNvPr id="194649" name="Group 90"/>
            <p:cNvGrpSpPr/>
            <p:nvPr/>
          </p:nvGrpSpPr>
          <p:grpSpPr>
            <a:xfrm>
              <a:off x="3440" y="1422"/>
              <a:ext cx="688" cy="741"/>
              <a:chOff x="3643" y="814"/>
              <a:chExt cx="688" cy="741"/>
            </a:xfrm>
          </p:grpSpPr>
          <p:sp>
            <p:nvSpPr>
              <p:cNvPr id="194650" name="Oval 91"/>
              <p:cNvSpPr/>
              <p:nvPr/>
            </p:nvSpPr>
            <p:spPr>
              <a:xfrm>
                <a:off x="3643" y="107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grpSp>
            <p:nvGrpSpPr>
              <p:cNvPr id="194651" name="Group 92"/>
              <p:cNvGrpSpPr/>
              <p:nvPr/>
            </p:nvGrpSpPr>
            <p:grpSpPr>
              <a:xfrm>
                <a:off x="3824" y="1096"/>
                <a:ext cx="507" cy="459"/>
                <a:chOff x="1596" y="1881"/>
                <a:chExt cx="507" cy="459"/>
              </a:xfrm>
            </p:grpSpPr>
            <p:sp>
              <p:nvSpPr>
                <p:cNvPr id="194652" name="Oval 93"/>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53" name="Oval 94"/>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654" name="Oval 95"/>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655" name="Line 96"/>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56" name="Line 97"/>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57" name="Oval 98"/>
              <p:cNvSpPr/>
              <p:nvPr/>
            </p:nvSpPr>
            <p:spPr>
              <a:xfrm>
                <a:off x="3861" y="81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658" name="Line 99"/>
              <p:cNvSpPr/>
              <p:nvPr/>
            </p:nvSpPr>
            <p:spPr>
              <a:xfrm flipH="1">
                <a:off x="3800" y="967"/>
                <a:ext cx="78" cy="155"/>
              </a:xfrm>
              <a:prstGeom prst="line">
                <a:avLst/>
              </a:prstGeom>
              <a:ln w="9525" cap="flat" cmpd="sng">
                <a:solidFill>
                  <a:schemeClr val="hlink"/>
                </a:solidFill>
                <a:prstDash val="solid"/>
                <a:round/>
                <a:headEnd type="none" w="med" len="med"/>
                <a:tailEnd type="none" w="med" len="med"/>
              </a:ln>
            </p:spPr>
          </p:sp>
          <p:sp>
            <p:nvSpPr>
              <p:cNvPr id="194659" name="Line 100"/>
              <p:cNvSpPr/>
              <p:nvPr/>
            </p:nvSpPr>
            <p:spPr>
              <a:xfrm>
                <a:off x="4001" y="978"/>
                <a:ext cx="66" cy="133"/>
              </a:xfrm>
              <a:prstGeom prst="line">
                <a:avLst/>
              </a:prstGeom>
              <a:ln w="9525" cap="flat" cmpd="sng">
                <a:solidFill>
                  <a:schemeClr val="hlink"/>
                </a:solidFill>
                <a:prstDash val="solid"/>
                <a:round/>
                <a:headEnd type="none" w="med" len="med"/>
                <a:tailEnd type="none" w="med" len="med"/>
              </a:ln>
            </p:spPr>
          </p:sp>
        </p:grpSp>
        <p:grpSp>
          <p:nvGrpSpPr>
            <p:cNvPr id="194660" name="Group 101"/>
            <p:cNvGrpSpPr/>
            <p:nvPr/>
          </p:nvGrpSpPr>
          <p:grpSpPr>
            <a:xfrm>
              <a:off x="4086" y="1434"/>
              <a:ext cx="901" cy="1082"/>
              <a:chOff x="3441" y="1789"/>
              <a:chExt cx="901" cy="1082"/>
            </a:xfrm>
          </p:grpSpPr>
          <p:grpSp>
            <p:nvGrpSpPr>
              <p:cNvPr id="194661" name="Group 102"/>
              <p:cNvGrpSpPr/>
              <p:nvPr/>
            </p:nvGrpSpPr>
            <p:grpSpPr>
              <a:xfrm>
                <a:off x="3636" y="2095"/>
                <a:ext cx="706" cy="776"/>
                <a:chOff x="1633" y="2900"/>
                <a:chExt cx="706" cy="776"/>
              </a:xfrm>
            </p:grpSpPr>
            <p:sp>
              <p:nvSpPr>
                <p:cNvPr id="194662" name="Oval 103"/>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663" name="Group 104"/>
                <p:cNvGrpSpPr/>
                <p:nvPr/>
              </p:nvGrpSpPr>
              <p:grpSpPr>
                <a:xfrm>
                  <a:off x="1832" y="3217"/>
                  <a:ext cx="507" cy="459"/>
                  <a:chOff x="1596" y="1881"/>
                  <a:chExt cx="507" cy="459"/>
                </a:xfrm>
              </p:grpSpPr>
              <p:sp>
                <p:nvSpPr>
                  <p:cNvPr id="194664" name="Oval 105"/>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665" name="Oval 106"/>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666" name="Oval 107"/>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67" name="Line 108"/>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68" name="Line 109"/>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69" name="Oval 110"/>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194670" name="Line 111"/>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194671" name="Line 112"/>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194672" name="Oval 113"/>
              <p:cNvSpPr/>
              <p:nvPr/>
            </p:nvSpPr>
            <p:spPr>
              <a:xfrm>
                <a:off x="3441" y="207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194673" name="Oval 114"/>
              <p:cNvSpPr/>
              <p:nvPr/>
            </p:nvSpPr>
            <p:spPr>
              <a:xfrm>
                <a:off x="3693" y="178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42</a:t>
                </a:r>
                <a:endParaRPr lang="en-US" altLang="zh-CN" sz="2000" b="1" dirty="0">
                  <a:solidFill>
                    <a:srgbClr val="990000"/>
                  </a:solidFill>
                  <a:latin typeface="Times New Roman" panose="02020603050405020304" pitchFamily="18" charset="0"/>
                </a:endParaRPr>
              </a:p>
            </p:txBody>
          </p:sp>
          <p:sp>
            <p:nvSpPr>
              <p:cNvPr id="194674" name="Line 115"/>
              <p:cNvSpPr/>
              <p:nvPr/>
            </p:nvSpPr>
            <p:spPr>
              <a:xfrm flipH="1">
                <a:off x="3612" y="1933"/>
                <a:ext cx="100" cy="167"/>
              </a:xfrm>
              <a:prstGeom prst="line">
                <a:avLst/>
              </a:prstGeom>
              <a:ln w="9525" cap="flat" cmpd="sng">
                <a:solidFill>
                  <a:schemeClr val="hlink"/>
                </a:solidFill>
                <a:prstDash val="solid"/>
                <a:round/>
                <a:headEnd type="none" w="med" len="med"/>
                <a:tailEnd type="none" w="med" len="med"/>
              </a:ln>
            </p:spPr>
          </p:sp>
          <p:sp>
            <p:nvSpPr>
              <p:cNvPr id="194675" name="Line 116"/>
              <p:cNvSpPr/>
              <p:nvPr/>
            </p:nvSpPr>
            <p:spPr>
              <a:xfrm>
                <a:off x="3823" y="1955"/>
                <a:ext cx="78" cy="156"/>
              </a:xfrm>
              <a:prstGeom prst="line">
                <a:avLst/>
              </a:prstGeom>
              <a:ln w="9525" cap="flat" cmpd="sng">
                <a:solidFill>
                  <a:schemeClr val="hlink"/>
                </a:solidFill>
                <a:prstDash val="solid"/>
                <a:round/>
                <a:headEnd type="none" w="med" len="med"/>
                <a:tailEnd type="none" w="med" len="med"/>
              </a:ln>
            </p:spPr>
          </p:sp>
        </p:grpSp>
      </p:grpSp>
      <p:grpSp>
        <p:nvGrpSpPr>
          <p:cNvPr id="23" name="Group 117"/>
          <p:cNvGrpSpPr/>
          <p:nvPr/>
        </p:nvGrpSpPr>
        <p:grpSpPr>
          <a:xfrm>
            <a:off x="5386388" y="2324100"/>
            <a:ext cx="2763837" cy="1717675"/>
            <a:chOff x="3038" y="2475"/>
            <a:chExt cx="1741" cy="1082"/>
          </a:xfrm>
        </p:grpSpPr>
        <p:grpSp>
          <p:nvGrpSpPr>
            <p:cNvPr id="194677" name="Group 118"/>
            <p:cNvGrpSpPr/>
            <p:nvPr/>
          </p:nvGrpSpPr>
          <p:grpSpPr>
            <a:xfrm>
              <a:off x="3038" y="2475"/>
              <a:ext cx="901" cy="1082"/>
              <a:chOff x="3441" y="1789"/>
              <a:chExt cx="901" cy="1082"/>
            </a:xfrm>
          </p:grpSpPr>
          <p:grpSp>
            <p:nvGrpSpPr>
              <p:cNvPr id="194678" name="Group 119"/>
              <p:cNvGrpSpPr/>
              <p:nvPr/>
            </p:nvGrpSpPr>
            <p:grpSpPr>
              <a:xfrm>
                <a:off x="3636" y="2095"/>
                <a:ext cx="706" cy="776"/>
                <a:chOff x="1633" y="2900"/>
                <a:chExt cx="706" cy="776"/>
              </a:xfrm>
            </p:grpSpPr>
            <p:sp>
              <p:nvSpPr>
                <p:cNvPr id="194679" name="Oval 120"/>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680" name="Group 121"/>
                <p:cNvGrpSpPr/>
                <p:nvPr/>
              </p:nvGrpSpPr>
              <p:grpSpPr>
                <a:xfrm>
                  <a:off x="1832" y="3217"/>
                  <a:ext cx="507" cy="459"/>
                  <a:chOff x="1596" y="1881"/>
                  <a:chExt cx="507" cy="459"/>
                </a:xfrm>
              </p:grpSpPr>
              <p:sp>
                <p:nvSpPr>
                  <p:cNvPr id="194681" name="Oval 122"/>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682" name="Oval 123"/>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683" name="Oval 124"/>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84" name="Line 125"/>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685" name="Line 126"/>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686" name="Oval 127"/>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194687" name="Line 128"/>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194688" name="Line 129"/>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194689" name="Oval 130"/>
              <p:cNvSpPr/>
              <p:nvPr/>
            </p:nvSpPr>
            <p:spPr>
              <a:xfrm>
                <a:off x="3441" y="207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194690" name="Oval 131"/>
              <p:cNvSpPr/>
              <p:nvPr/>
            </p:nvSpPr>
            <p:spPr>
              <a:xfrm>
                <a:off x="3693" y="178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42</a:t>
                </a:r>
                <a:endParaRPr lang="en-US" altLang="zh-CN" sz="2000" b="1" dirty="0">
                  <a:solidFill>
                    <a:srgbClr val="990000"/>
                  </a:solidFill>
                  <a:latin typeface="Times New Roman" panose="02020603050405020304" pitchFamily="18" charset="0"/>
                </a:endParaRPr>
              </a:p>
            </p:txBody>
          </p:sp>
          <p:sp>
            <p:nvSpPr>
              <p:cNvPr id="194691" name="Line 132"/>
              <p:cNvSpPr/>
              <p:nvPr/>
            </p:nvSpPr>
            <p:spPr>
              <a:xfrm flipH="1">
                <a:off x="3612" y="1933"/>
                <a:ext cx="100" cy="167"/>
              </a:xfrm>
              <a:prstGeom prst="line">
                <a:avLst/>
              </a:prstGeom>
              <a:ln w="9525" cap="flat" cmpd="sng">
                <a:solidFill>
                  <a:schemeClr val="hlink"/>
                </a:solidFill>
                <a:prstDash val="solid"/>
                <a:round/>
                <a:headEnd type="none" w="med" len="med"/>
                <a:tailEnd type="none" w="med" len="med"/>
              </a:ln>
            </p:spPr>
          </p:sp>
          <p:sp>
            <p:nvSpPr>
              <p:cNvPr id="194692" name="Line 133"/>
              <p:cNvSpPr/>
              <p:nvPr/>
            </p:nvSpPr>
            <p:spPr>
              <a:xfrm>
                <a:off x="3823" y="1955"/>
                <a:ext cx="78" cy="156"/>
              </a:xfrm>
              <a:prstGeom prst="line">
                <a:avLst/>
              </a:prstGeom>
              <a:ln w="9525" cap="flat" cmpd="sng">
                <a:solidFill>
                  <a:schemeClr val="hlink"/>
                </a:solidFill>
                <a:prstDash val="solid"/>
                <a:round/>
                <a:headEnd type="none" w="med" len="med"/>
                <a:tailEnd type="none" w="med" len="med"/>
              </a:ln>
            </p:spPr>
          </p:sp>
        </p:grpSp>
        <p:grpSp>
          <p:nvGrpSpPr>
            <p:cNvPr id="194693" name="Group 134"/>
            <p:cNvGrpSpPr/>
            <p:nvPr/>
          </p:nvGrpSpPr>
          <p:grpSpPr>
            <a:xfrm>
              <a:off x="3875" y="2485"/>
              <a:ext cx="904" cy="1064"/>
              <a:chOff x="3309" y="2529"/>
              <a:chExt cx="904" cy="1064"/>
            </a:xfrm>
          </p:grpSpPr>
          <p:sp>
            <p:nvSpPr>
              <p:cNvPr id="194694" name="Oval 135"/>
              <p:cNvSpPr/>
              <p:nvPr/>
            </p:nvSpPr>
            <p:spPr>
              <a:xfrm>
                <a:off x="3309" y="2856"/>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grpSp>
            <p:nvGrpSpPr>
              <p:cNvPr id="194695" name="Group 136"/>
              <p:cNvGrpSpPr/>
              <p:nvPr/>
            </p:nvGrpSpPr>
            <p:grpSpPr>
              <a:xfrm>
                <a:off x="3525" y="2852"/>
                <a:ext cx="688" cy="741"/>
                <a:chOff x="3643" y="814"/>
                <a:chExt cx="688" cy="741"/>
              </a:xfrm>
            </p:grpSpPr>
            <p:sp>
              <p:nvSpPr>
                <p:cNvPr id="194696" name="Oval 137"/>
                <p:cNvSpPr/>
                <p:nvPr/>
              </p:nvSpPr>
              <p:spPr>
                <a:xfrm>
                  <a:off x="3643" y="107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grpSp>
              <p:nvGrpSpPr>
                <p:cNvPr id="194697" name="Group 138"/>
                <p:cNvGrpSpPr/>
                <p:nvPr/>
              </p:nvGrpSpPr>
              <p:grpSpPr>
                <a:xfrm>
                  <a:off x="3824" y="1096"/>
                  <a:ext cx="507" cy="459"/>
                  <a:chOff x="1596" y="1881"/>
                  <a:chExt cx="507" cy="459"/>
                </a:xfrm>
              </p:grpSpPr>
              <p:sp>
                <p:nvSpPr>
                  <p:cNvPr id="194698" name="Oval 139"/>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699" name="Oval 140"/>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700" name="Oval 141"/>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701" name="Line 142"/>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702" name="Line 143"/>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703" name="Oval 144"/>
                <p:cNvSpPr/>
                <p:nvPr/>
              </p:nvSpPr>
              <p:spPr>
                <a:xfrm>
                  <a:off x="3861" y="81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704" name="Line 145"/>
                <p:cNvSpPr/>
                <p:nvPr/>
              </p:nvSpPr>
              <p:spPr>
                <a:xfrm flipH="1">
                  <a:off x="3800" y="967"/>
                  <a:ext cx="78" cy="155"/>
                </a:xfrm>
                <a:prstGeom prst="line">
                  <a:avLst/>
                </a:prstGeom>
                <a:ln w="9525" cap="flat" cmpd="sng">
                  <a:solidFill>
                    <a:schemeClr val="hlink"/>
                  </a:solidFill>
                  <a:prstDash val="solid"/>
                  <a:round/>
                  <a:headEnd type="none" w="med" len="med"/>
                  <a:tailEnd type="none" w="med" len="med"/>
                </a:ln>
              </p:spPr>
            </p:sp>
            <p:sp>
              <p:nvSpPr>
                <p:cNvPr id="194705" name="Line 146"/>
                <p:cNvSpPr/>
                <p:nvPr/>
              </p:nvSpPr>
              <p:spPr>
                <a:xfrm>
                  <a:off x="4001" y="978"/>
                  <a:ext cx="66" cy="133"/>
                </a:xfrm>
                <a:prstGeom prst="line">
                  <a:avLst/>
                </a:prstGeom>
                <a:ln w="9525" cap="flat" cmpd="sng">
                  <a:solidFill>
                    <a:schemeClr val="hlink"/>
                  </a:solidFill>
                  <a:prstDash val="solid"/>
                  <a:round/>
                  <a:headEnd type="none" w="med" len="med"/>
                  <a:tailEnd type="none" w="med" len="med"/>
                </a:ln>
              </p:spPr>
            </p:sp>
          </p:grpSp>
          <p:sp>
            <p:nvSpPr>
              <p:cNvPr id="194706" name="Oval 147"/>
              <p:cNvSpPr/>
              <p:nvPr/>
            </p:nvSpPr>
            <p:spPr>
              <a:xfrm>
                <a:off x="3539" y="252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58</a:t>
                </a:r>
                <a:endParaRPr lang="en-US" altLang="zh-CN" sz="2000" b="1" dirty="0">
                  <a:solidFill>
                    <a:srgbClr val="990000"/>
                  </a:solidFill>
                  <a:latin typeface="Times New Roman" panose="02020603050405020304" pitchFamily="18" charset="0"/>
                </a:endParaRPr>
              </a:p>
            </p:txBody>
          </p:sp>
          <p:sp>
            <p:nvSpPr>
              <p:cNvPr id="194707" name="Line 148"/>
              <p:cNvSpPr/>
              <p:nvPr/>
            </p:nvSpPr>
            <p:spPr>
              <a:xfrm flipH="1">
                <a:off x="3467" y="2711"/>
                <a:ext cx="111" cy="167"/>
              </a:xfrm>
              <a:prstGeom prst="line">
                <a:avLst/>
              </a:prstGeom>
              <a:ln w="9525" cap="flat" cmpd="sng">
                <a:solidFill>
                  <a:schemeClr val="hlink"/>
                </a:solidFill>
                <a:prstDash val="solid"/>
                <a:round/>
                <a:headEnd type="none" w="med" len="med"/>
                <a:tailEnd type="none" w="med" len="med"/>
              </a:ln>
            </p:spPr>
          </p:sp>
          <p:sp>
            <p:nvSpPr>
              <p:cNvPr id="194708" name="Line 149"/>
              <p:cNvSpPr/>
              <p:nvPr/>
            </p:nvSpPr>
            <p:spPr>
              <a:xfrm>
                <a:off x="3678" y="2689"/>
                <a:ext cx="100" cy="166"/>
              </a:xfrm>
              <a:prstGeom prst="line">
                <a:avLst/>
              </a:prstGeom>
              <a:ln w="9525" cap="flat" cmpd="sng">
                <a:solidFill>
                  <a:schemeClr val="hlink"/>
                </a:solidFill>
                <a:prstDash val="solid"/>
                <a:round/>
                <a:headEnd type="none" w="med" len="med"/>
                <a:tailEnd type="none" w="med" len="med"/>
              </a:ln>
            </p:spPr>
          </p:sp>
        </p:grpSp>
      </p:grpSp>
      <p:grpSp>
        <p:nvGrpSpPr>
          <p:cNvPr id="30" name="Group 150"/>
          <p:cNvGrpSpPr/>
          <p:nvPr/>
        </p:nvGrpSpPr>
        <p:grpSpPr>
          <a:xfrm>
            <a:off x="5416550" y="4119563"/>
            <a:ext cx="2640013" cy="2314575"/>
            <a:chOff x="3190" y="2862"/>
            <a:chExt cx="1663" cy="1458"/>
          </a:xfrm>
        </p:grpSpPr>
        <p:grpSp>
          <p:nvGrpSpPr>
            <p:cNvPr id="194710" name="Group 151"/>
            <p:cNvGrpSpPr/>
            <p:nvPr/>
          </p:nvGrpSpPr>
          <p:grpSpPr>
            <a:xfrm>
              <a:off x="3190" y="3238"/>
              <a:ext cx="901" cy="1082"/>
              <a:chOff x="3441" y="1789"/>
              <a:chExt cx="901" cy="1082"/>
            </a:xfrm>
          </p:grpSpPr>
          <p:grpSp>
            <p:nvGrpSpPr>
              <p:cNvPr id="194711" name="Group 152"/>
              <p:cNvGrpSpPr/>
              <p:nvPr/>
            </p:nvGrpSpPr>
            <p:grpSpPr>
              <a:xfrm>
                <a:off x="3636" y="2095"/>
                <a:ext cx="706" cy="776"/>
                <a:chOff x="1633" y="2900"/>
                <a:chExt cx="706" cy="776"/>
              </a:xfrm>
            </p:grpSpPr>
            <p:sp>
              <p:nvSpPr>
                <p:cNvPr id="194712" name="Oval 153"/>
                <p:cNvSpPr/>
                <p:nvPr/>
              </p:nvSpPr>
              <p:spPr>
                <a:xfrm>
                  <a:off x="1633" y="3192"/>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11</a:t>
                  </a:r>
                  <a:endParaRPr lang="en-US" altLang="zh-CN" sz="2000" b="1" dirty="0">
                    <a:solidFill>
                      <a:srgbClr val="990000"/>
                    </a:solidFill>
                    <a:latin typeface="Times New Roman" panose="02020603050405020304" pitchFamily="18" charset="0"/>
                  </a:endParaRPr>
                </a:p>
              </p:txBody>
            </p:sp>
            <p:grpSp>
              <p:nvGrpSpPr>
                <p:cNvPr id="194713" name="Group 154"/>
                <p:cNvGrpSpPr/>
                <p:nvPr/>
              </p:nvGrpSpPr>
              <p:grpSpPr>
                <a:xfrm>
                  <a:off x="1832" y="3217"/>
                  <a:ext cx="507" cy="459"/>
                  <a:chOff x="1596" y="1881"/>
                  <a:chExt cx="507" cy="459"/>
                </a:xfrm>
              </p:grpSpPr>
              <p:sp>
                <p:nvSpPr>
                  <p:cNvPr id="194714" name="Oval 155"/>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3</a:t>
                    </a:r>
                    <a:endParaRPr lang="en-US" altLang="zh-CN" sz="2000" b="1" dirty="0">
                      <a:solidFill>
                        <a:srgbClr val="990000"/>
                      </a:solidFill>
                      <a:latin typeface="Times New Roman" panose="02020603050405020304" pitchFamily="18" charset="0"/>
                    </a:endParaRPr>
                  </a:p>
                </p:txBody>
              </p:sp>
              <p:sp>
                <p:nvSpPr>
                  <p:cNvPr id="194715" name="Oval 156"/>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a:t>
                    </a:r>
                    <a:endParaRPr lang="en-US" altLang="zh-CN" sz="2000" b="1" dirty="0">
                      <a:solidFill>
                        <a:srgbClr val="990000"/>
                      </a:solidFill>
                      <a:latin typeface="Times New Roman" panose="02020603050405020304" pitchFamily="18" charset="0"/>
                    </a:endParaRPr>
                  </a:p>
                </p:txBody>
              </p:sp>
              <p:sp>
                <p:nvSpPr>
                  <p:cNvPr id="194716" name="Oval 157"/>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717" name="Line 158"/>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718" name="Line 159"/>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719" name="Oval 160"/>
                <p:cNvSpPr/>
                <p:nvPr/>
              </p:nvSpPr>
              <p:spPr>
                <a:xfrm>
                  <a:off x="1851" y="2900"/>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19</a:t>
                  </a:r>
                  <a:endParaRPr lang="en-US" altLang="zh-CN" sz="2000" b="1" dirty="0">
                    <a:solidFill>
                      <a:srgbClr val="990000"/>
                    </a:solidFill>
                    <a:latin typeface="Times New Roman" panose="02020603050405020304" pitchFamily="18" charset="0"/>
                  </a:endParaRPr>
                </a:p>
              </p:txBody>
            </p:sp>
            <p:sp>
              <p:nvSpPr>
                <p:cNvPr id="194720" name="Line 161"/>
                <p:cNvSpPr/>
                <p:nvPr/>
              </p:nvSpPr>
              <p:spPr>
                <a:xfrm flipH="1">
                  <a:off x="1800" y="3066"/>
                  <a:ext cx="89" cy="134"/>
                </a:xfrm>
                <a:prstGeom prst="line">
                  <a:avLst/>
                </a:prstGeom>
                <a:ln w="9525" cap="flat" cmpd="sng">
                  <a:solidFill>
                    <a:schemeClr val="hlink"/>
                  </a:solidFill>
                  <a:prstDash val="solid"/>
                  <a:round/>
                  <a:headEnd type="none" w="med" len="med"/>
                  <a:tailEnd type="none" w="med" len="med"/>
                </a:ln>
              </p:spPr>
            </p:sp>
            <p:sp>
              <p:nvSpPr>
                <p:cNvPr id="194721" name="Line 162"/>
                <p:cNvSpPr/>
                <p:nvPr/>
              </p:nvSpPr>
              <p:spPr>
                <a:xfrm>
                  <a:off x="1978" y="3078"/>
                  <a:ext cx="100" cy="144"/>
                </a:xfrm>
                <a:prstGeom prst="line">
                  <a:avLst/>
                </a:prstGeom>
                <a:ln w="9525" cap="flat" cmpd="sng">
                  <a:solidFill>
                    <a:schemeClr val="hlink"/>
                  </a:solidFill>
                  <a:prstDash val="solid"/>
                  <a:round/>
                  <a:headEnd type="none" w="med" len="med"/>
                  <a:tailEnd type="none" w="med" len="med"/>
                </a:ln>
              </p:spPr>
            </p:sp>
          </p:grpSp>
          <p:sp>
            <p:nvSpPr>
              <p:cNvPr id="194722" name="Oval 163"/>
              <p:cNvSpPr/>
              <p:nvPr/>
            </p:nvSpPr>
            <p:spPr>
              <a:xfrm>
                <a:off x="3441" y="207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23</a:t>
                </a:r>
                <a:endParaRPr lang="en-US" altLang="zh-CN" sz="2000" b="1" dirty="0">
                  <a:solidFill>
                    <a:srgbClr val="990000"/>
                  </a:solidFill>
                  <a:latin typeface="Times New Roman" panose="02020603050405020304" pitchFamily="18" charset="0"/>
                </a:endParaRPr>
              </a:p>
            </p:txBody>
          </p:sp>
          <p:sp>
            <p:nvSpPr>
              <p:cNvPr id="194723" name="Oval 164"/>
              <p:cNvSpPr/>
              <p:nvPr/>
            </p:nvSpPr>
            <p:spPr>
              <a:xfrm>
                <a:off x="3693" y="178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42</a:t>
                </a:r>
                <a:endParaRPr lang="en-US" altLang="zh-CN" sz="2000" b="1" dirty="0">
                  <a:solidFill>
                    <a:srgbClr val="990000"/>
                  </a:solidFill>
                  <a:latin typeface="Times New Roman" panose="02020603050405020304" pitchFamily="18" charset="0"/>
                </a:endParaRPr>
              </a:p>
            </p:txBody>
          </p:sp>
          <p:sp>
            <p:nvSpPr>
              <p:cNvPr id="194724" name="Line 165"/>
              <p:cNvSpPr/>
              <p:nvPr/>
            </p:nvSpPr>
            <p:spPr>
              <a:xfrm flipH="1">
                <a:off x="3612" y="1933"/>
                <a:ext cx="100" cy="167"/>
              </a:xfrm>
              <a:prstGeom prst="line">
                <a:avLst/>
              </a:prstGeom>
              <a:ln w="9525" cap="flat" cmpd="sng">
                <a:solidFill>
                  <a:schemeClr val="hlink"/>
                </a:solidFill>
                <a:prstDash val="solid"/>
                <a:round/>
                <a:headEnd type="none" w="med" len="med"/>
                <a:tailEnd type="none" w="med" len="med"/>
              </a:ln>
            </p:spPr>
          </p:sp>
          <p:sp>
            <p:nvSpPr>
              <p:cNvPr id="194725" name="Line 166"/>
              <p:cNvSpPr/>
              <p:nvPr/>
            </p:nvSpPr>
            <p:spPr>
              <a:xfrm>
                <a:off x="3823" y="1955"/>
                <a:ext cx="78" cy="156"/>
              </a:xfrm>
              <a:prstGeom prst="line">
                <a:avLst/>
              </a:prstGeom>
              <a:ln w="9525" cap="flat" cmpd="sng">
                <a:solidFill>
                  <a:schemeClr val="hlink"/>
                </a:solidFill>
                <a:prstDash val="solid"/>
                <a:round/>
                <a:headEnd type="none" w="med" len="med"/>
                <a:tailEnd type="none" w="med" len="med"/>
              </a:ln>
            </p:spPr>
          </p:sp>
        </p:grpSp>
        <p:grpSp>
          <p:nvGrpSpPr>
            <p:cNvPr id="194726" name="Group 167"/>
            <p:cNvGrpSpPr/>
            <p:nvPr/>
          </p:nvGrpSpPr>
          <p:grpSpPr>
            <a:xfrm>
              <a:off x="3949" y="3256"/>
              <a:ext cx="904" cy="1064"/>
              <a:chOff x="3309" y="2529"/>
              <a:chExt cx="904" cy="1064"/>
            </a:xfrm>
          </p:grpSpPr>
          <p:sp>
            <p:nvSpPr>
              <p:cNvPr id="194727" name="Oval 168"/>
              <p:cNvSpPr/>
              <p:nvPr/>
            </p:nvSpPr>
            <p:spPr>
              <a:xfrm>
                <a:off x="3309" y="2856"/>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grpSp>
            <p:nvGrpSpPr>
              <p:cNvPr id="194728" name="Group 169"/>
              <p:cNvGrpSpPr/>
              <p:nvPr/>
            </p:nvGrpSpPr>
            <p:grpSpPr>
              <a:xfrm>
                <a:off x="3525" y="2852"/>
                <a:ext cx="688" cy="741"/>
                <a:chOff x="3643" y="814"/>
                <a:chExt cx="688" cy="741"/>
              </a:xfrm>
            </p:grpSpPr>
            <p:sp>
              <p:nvSpPr>
                <p:cNvPr id="194729" name="Oval 170"/>
                <p:cNvSpPr/>
                <p:nvPr/>
              </p:nvSpPr>
              <p:spPr>
                <a:xfrm>
                  <a:off x="3643" y="107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14</a:t>
                  </a:r>
                  <a:endParaRPr lang="en-US" altLang="zh-CN" sz="2000" b="1" dirty="0">
                    <a:solidFill>
                      <a:srgbClr val="990000"/>
                    </a:solidFill>
                    <a:latin typeface="Times New Roman" panose="02020603050405020304" pitchFamily="18" charset="0"/>
                  </a:endParaRPr>
                </a:p>
              </p:txBody>
            </p:sp>
            <p:grpSp>
              <p:nvGrpSpPr>
                <p:cNvPr id="194730" name="Group 171"/>
                <p:cNvGrpSpPr/>
                <p:nvPr/>
              </p:nvGrpSpPr>
              <p:grpSpPr>
                <a:xfrm>
                  <a:off x="3824" y="1096"/>
                  <a:ext cx="507" cy="459"/>
                  <a:chOff x="1596" y="1881"/>
                  <a:chExt cx="507" cy="459"/>
                </a:xfrm>
              </p:grpSpPr>
              <p:sp>
                <p:nvSpPr>
                  <p:cNvPr id="194731" name="Oval 172"/>
                  <p:cNvSpPr/>
                  <p:nvPr/>
                </p:nvSpPr>
                <p:spPr>
                  <a:xfrm>
                    <a:off x="1914"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8</a:t>
                    </a:r>
                    <a:endParaRPr lang="en-US" altLang="zh-CN" sz="2000" b="1" dirty="0">
                      <a:solidFill>
                        <a:srgbClr val="990000"/>
                      </a:solidFill>
                      <a:latin typeface="Times New Roman" panose="02020603050405020304" pitchFamily="18" charset="0"/>
                    </a:endParaRPr>
                  </a:p>
                </p:txBody>
              </p:sp>
              <p:sp>
                <p:nvSpPr>
                  <p:cNvPr id="194732" name="Oval 173"/>
                  <p:cNvSpPr/>
                  <p:nvPr/>
                </p:nvSpPr>
                <p:spPr>
                  <a:xfrm>
                    <a:off x="1596" y="215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7</a:t>
                    </a:r>
                    <a:endParaRPr lang="en-US" altLang="zh-CN" sz="2000" b="1" dirty="0">
                      <a:solidFill>
                        <a:srgbClr val="990000"/>
                      </a:solidFill>
                      <a:latin typeface="Times New Roman" panose="02020603050405020304" pitchFamily="18" charset="0"/>
                    </a:endParaRPr>
                  </a:p>
                </p:txBody>
              </p:sp>
              <p:sp>
                <p:nvSpPr>
                  <p:cNvPr id="194733" name="Oval 174"/>
                  <p:cNvSpPr/>
                  <p:nvPr/>
                </p:nvSpPr>
                <p:spPr>
                  <a:xfrm>
                    <a:off x="1792" y="1881"/>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15</a:t>
                    </a:r>
                    <a:endParaRPr lang="en-US" altLang="zh-CN" sz="2000" b="1" dirty="0">
                      <a:solidFill>
                        <a:srgbClr val="990000"/>
                      </a:solidFill>
                      <a:latin typeface="Times New Roman" panose="02020603050405020304" pitchFamily="18" charset="0"/>
                    </a:endParaRPr>
                  </a:p>
                </p:txBody>
              </p:sp>
              <p:sp>
                <p:nvSpPr>
                  <p:cNvPr id="194734" name="Line 175"/>
                  <p:cNvSpPr/>
                  <p:nvPr/>
                </p:nvSpPr>
                <p:spPr>
                  <a:xfrm flipH="1">
                    <a:off x="1745" y="2033"/>
                    <a:ext cx="66" cy="145"/>
                  </a:xfrm>
                  <a:prstGeom prst="line">
                    <a:avLst/>
                  </a:prstGeom>
                  <a:ln w="9525" cap="flat" cmpd="sng">
                    <a:solidFill>
                      <a:schemeClr val="hlink"/>
                    </a:solidFill>
                    <a:prstDash val="solid"/>
                    <a:round/>
                    <a:headEnd type="none" w="med" len="med"/>
                    <a:tailEnd type="none" w="med" len="med"/>
                  </a:ln>
                </p:spPr>
              </p:sp>
              <p:sp>
                <p:nvSpPr>
                  <p:cNvPr id="194735" name="Line 176"/>
                  <p:cNvSpPr/>
                  <p:nvPr/>
                </p:nvSpPr>
                <p:spPr>
                  <a:xfrm>
                    <a:off x="1945" y="2033"/>
                    <a:ext cx="55" cy="122"/>
                  </a:xfrm>
                  <a:prstGeom prst="line">
                    <a:avLst/>
                  </a:prstGeom>
                  <a:ln w="9525" cap="flat" cmpd="sng">
                    <a:solidFill>
                      <a:schemeClr val="hlink"/>
                    </a:solidFill>
                    <a:prstDash val="solid"/>
                    <a:round/>
                    <a:headEnd type="none" w="med" len="med"/>
                    <a:tailEnd type="none" w="med" len="med"/>
                  </a:ln>
                </p:spPr>
              </p:sp>
            </p:grpSp>
            <p:sp>
              <p:nvSpPr>
                <p:cNvPr id="194736" name="Oval 177"/>
                <p:cNvSpPr/>
                <p:nvPr/>
              </p:nvSpPr>
              <p:spPr>
                <a:xfrm>
                  <a:off x="3861" y="814"/>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29</a:t>
                  </a:r>
                  <a:endParaRPr lang="en-US" altLang="zh-CN" sz="2000" b="1" dirty="0">
                    <a:solidFill>
                      <a:srgbClr val="990000"/>
                    </a:solidFill>
                    <a:latin typeface="Times New Roman" panose="02020603050405020304" pitchFamily="18" charset="0"/>
                  </a:endParaRPr>
                </a:p>
              </p:txBody>
            </p:sp>
            <p:sp>
              <p:nvSpPr>
                <p:cNvPr id="194737" name="Line 178"/>
                <p:cNvSpPr/>
                <p:nvPr/>
              </p:nvSpPr>
              <p:spPr>
                <a:xfrm flipH="1">
                  <a:off x="3800" y="967"/>
                  <a:ext cx="78" cy="155"/>
                </a:xfrm>
                <a:prstGeom prst="line">
                  <a:avLst/>
                </a:prstGeom>
                <a:ln w="9525" cap="flat" cmpd="sng">
                  <a:solidFill>
                    <a:schemeClr val="hlink"/>
                  </a:solidFill>
                  <a:prstDash val="solid"/>
                  <a:round/>
                  <a:headEnd type="none" w="med" len="med"/>
                  <a:tailEnd type="none" w="med" len="med"/>
                </a:ln>
              </p:spPr>
            </p:sp>
            <p:sp>
              <p:nvSpPr>
                <p:cNvPr id="194738" name="Line 179"/>
                <p:cNvSpPr/>
                <p:nvPr/>
              </p:nvSpPr>
              <p:spPr>
                <a:xfrm>
                  <a:off x="4001" y="978"/>
                  <a:ext cx="66" cy="133"/>
                </a:xfrm>
                <a:prstGeom prst="line">
                  <a:avLst/>
                </a:prstGeom>
                <a:ln w="9525" cap="flat" cmpd="sng">
                  <a:solidFill>
                    <a:schemeClr val="hlink"/>
                  </a:solidFill>
                  <a:prstDash val="solid"/>
                  <a:round/>
                  <a:headEnd type="none" w="med" len="med"/>
                  <a:tailEnd type="none" w="med" len="med"/>
                </a:ln>
              </p:spPr>
            </p:sp>
          </p:grpSp>
          <p:sp>
            <p:nvSpPr>
              <p:cNvPr id="194739" name="Oval 180"/>
              <p:cNvSpPr/>
              <p:nvPr/>
            </p:nvSpPr>
            <p:spPr>
              <a:xfrm>
                <a:off x="3539" y="2529"/>
                <a:ext cx="189" cy="189"/>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58</a:t>
                </a:r>
                <a:endParaRPr lang="en-US" altLang="zh-CN" sz="2000" b="1" dirty="0">
                  <a:solidFill>
                    <a:srgbClr val="990000"/>
                  </a:solidFill>
                  <a:latin typeface="Times New Roman" panose="02020603050405020304" pitchFamily="18" charset="0"/>
                </a:endParaRPr>
              </a:p>
            </p:txBody>
          </p:sp>
          <p:sp>
            <p:nvSpPr>
              <p:cNvPr id="194740" name="Line 181"/>
              <p:cNvSpPr/>
              <p:nvPr/>
            </p:nvSpPr>
            <p:spPr>
              <a:xfrm flipH="1">
                <a:off x="3467" y="2711"/>
                <a:ext cx="111" cy="167"/>
              </a:xfrm>
              <a:prstGeom prst="line">
                <a:avLst/>
              </a:prstGeom>
              <a:ln w="9525" cap="flat" cmpd="sng">
                <a:solidFill>
                  <a:schemeClr val="hlink"/>
                </a:solidFill>
                <a:prstDash val="solid"/>
                <a:round/>
                <a:headEnd type="none" w="med" len="med"/>
                <a:tailEnd type="none" w="med" len="med"/>
              </a:ln>
            </p:spPr>
          </p:sp>
          <p:sp>
            <p:nvSpPr>
              <p:cNvPr id="194741" name="Line 182"/>
              <p:cNvSpPr/>
              <p:nvPr/>
            </p:nvSpPr>
            <p:spPr>
              <a:xfrm>
                <a:off x="3678" y="2689"/>
                <a:ext cx="100" cy="166"/>
              </a:xfrm>
              <a:prstGeom prst="line">
                <a:avLst/>
              </a:prstGeom>
              <a:ln w="9525" cap="flat" cmpd="sng">
                <a:solidFill>
                  <a:schemeClr val="hlink"/>
                </a:solidFill>
                <a:prstDash val="solid"/>
                <a:round/>
                <a:headEnd type="none" w="med" len="med"/>
                <a:tailEnd type="none" w="med" len="med"/>
              </a:ln>
            </p:spPr>
          </p:sp>
        </p:grpSp>
        <p:sp>
          <p:nvSpPr>
            <p:cNvPr id="194742" name="Oval 183"/>
            <p:cNvSpPr/>
            <p:nvPr/>
          </p:nvSpPr>
          <p:spPr>
            <a:xfrm>
              <a:off x="3805" y="2862"/>
              <a:ext cx="245" cy="256"/>
            </a:xfrm>
            <a:prstGeom prst="ellipse">
              <a:avLst/>
            </a:prstGeom>
            <a:noFill/>
            <a:ln w="9525" cap="flat" cmpd="sng">
              <a:solidFill>
                <a:schemeClr val="hlink"/>
              </a:solidFill>
              <a:prstDash val="solid"/>
              <a:round/>
              <a:headEnd type="none" w="med" len="med"/>
              <a:tailEnd type="none" w="med" len="med"/>
            </a:ln>
          </p:spPr>
          <p:txBody>
            <a:bodyPr wrap="none" anchor="ctr" anchorCtr="0"/>
            <a:p>
              <a:pPr algn="ctr">
                <a:buFont typeface="Arial" panose="020B0604020202020204" pitchFamily="34" charset="0"/>
              </a:pPr>
              <a:r>
                <a:rPr lang="en-US" altLang="zh-CN" sz="2000" b="1" dirty="0">
                  <a:solidFill>
                    <a:srgbClr val="990000"/>
                  </a:solidFill>
                  <a:latin typeface="Times New Roman" panose="02020603050405020304" pitchFamily="18" charset="0"/>
                </a:rPr>
                <a:t>100</a:t>
              </a:r>
              <a:endParaRPr lang="en-US" altLang="zh-CN" sz="2000" b="1" dirty="0">
                <a:solidFill>
                  <a:srgbClr val="990000"/>
                </a:solidFill>
                <a:latin typeface="Times New Roman" panose="02020603050405020304" pitchFamily="18" charset="0"/>
              </a:endParaRPr>
            </a:p>
          </p:txBody>
        </p:sp>
        <p:sp>
          <p:nvSpPr>
            <p:cNvPr id="194743" name="Line 184"/>
            <p:cNvSpPr/>
            <p:nvPr/>
          </p:nvSpPr>
          <p:spPr>
            <a:xfrm flipH="1">
              <a:off x="3634" y="3100"/>
              <a:ext cx="222" cy="166"/>
            </a:xfrm>
            <a:prstGeom prst="line">
              <a:avLst/>
            </a:prstGeom>
            <a:ln w="9525" cap="flat" cmpd="sng">
              <a:solidFill>
                <a:schemeClr val="hlink"/>
              </a:solidFill>
              <a:prstDash val="solid"/>
              <a:round/>
              <a:headEnd type="none" w="med" len="med"/>
              <a:tailEnd type="none" w="med" len="med"/>
            </a:ln>
          </p:spPr>
        </p:sp>
        <p:sp>
          <p:nvSpPr>
            <p:cNvPr id="194744" name="Line 185"/>
            <p:cNvSpPr/>
            <p:nvPr/>
          </p:nvSpPr>
          <p:spPr>
            <a:xfrm>
              <a:off x="3978" y="3100"/>
              <a:ext cx="245" cy="200"/>
            </a:xfrm>
            <a:prstGeom prst="line">
              <a:avLst/>
            </a:prstGeom>
            <a:ln w="9525" cap="flat" cmpd="sng">
              <a:solidFill>
                <a:schemeClr val="hlink"/>
              </a:solidFill>
              <a:prstDash val="solid"/>
              <a:round/>
              <a:headEnd type="none" w="med" len="med"/>
              <a:tailEnd type="none" w="med" len="med"/>
            </a:ln>
          </p:spPr>
        </p:sp>
      </p:grpSp>
      <p:sp>
        <p:nvSpPr>
          <p:cNvPr id="128187" name="Text Box 187"/>
          <p:cNvSpPr txBox="1"/>
          <p:nvPr/>
        </p:nvSpPr>
        <p:spPr>
          <a:xfrm>
            <a:off x="755650" y="6237288"/>
            <a:ext cx="4895850" cy="519112"/>
          </a:xfrm>
          <a:prstGeom prst="rect">
            <a:avLst/>
          </a:prstGeom>
          <a:noFill/>
          <a:ln w="9525">
            <a:noFill/>
          </a:ln>
        </p:spPr>
        <p:txBody>
          <a:bodyPr anchor="t" anchorCtr="0">
            <a:spAutoFit/>
          </a:bodyPr>
          <a:p>
            <a:pPr>
              <a:spcBef>
                <a:spcPct val="50000"/>
              </a:spcBef>
              <a:buFont typeface="Arial" panose="020B0604020202020204" pitchFamily="34" charset="0"/>
            </a:pPr>
            <a:r>
              <a:rPr lang="zh-CN" altLang="en-US" sz="2800" b="1" dirty="0">
                <a:solidFill>
                  <a:srgbClr val="006600"/>
                </a:solidFill>
                <a:latin typeface="Times New Roman" panose="02020603050405020304" pitchFamily="18" charset="0"/>
              </a:rPr>
              <a:t>哈夫曼树的形态是不唯一的</a:t>
            </a:r>
            <a:endParaRPr lang="zh-CN" altLang="en-US" sz="2800" b="1" dirty="0">
              <a:solidFill>
                <a:srgbClr val="00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1+#ppt_w/2"/>
                                          </p:val>
                                        </p:tav>
                                        <p:tav tm="100000">
                                          <p:val>
                                            <p:strVal val="#ppt_x"/>
                                          </p:val>
                                        </p:tav>
                                      </p:tavLst>
                                    </p:anim>
                                    <p:anim calcmode="lin" valueType="num">
                                      <p:cBhvr additive="base">
                                        <p:cTn id="50" dur="500" fill="hold"/>
                                        <p:tgtEl>
                                          <p:spTgt spid="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8187"/>
                                        </p:tgtEl>
                                        <p:attrNameLst>
                                          <p:attrName>style.visibility</p:attrName>
                                        </p:attrNameLst>
                                      </p:cBhvr>
                                      <p:to>
                                        <p:strVal val="visible"/>
                                      </p:to>
                                    </p:set>
                                    <p:animEffect transition="in" filter="blinds(horizontal)">
                                      <p:cBhvr>
                                        <p:cTn id="55" dur="500"/>
                                        <p:tgtEl>
                                          <p:spTgt spid="128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8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p:nvPr/>
        </p:nvSpPr>
        <p:spPr>
          <a:xfrm>
            <a:off x="539750" y="1052513"/>
            <a:ext cx="8382000" cy="838200"/>
          </a:xfrm>
          <a:prstGeom prst="rect">
            <a:avLst/>
          </a:prstGeom>
          <a:noFill/>
          <a:ln w="9525">
            <a:noFill/>
          </a:ln>
        </p:spPr>
        <p:txBody>
          <a:bodyPr anchor="t" anchorCtr="0"/>
          <a:p>
            <a:pPr marL="342900" indent="-342900">
              <a:spcBef>
                <a:spcPct val="10000"/>
              </a:spcBef>
              <a:buClr>
                <a:srgbClr val="FF9900"/>
              </a:buClr>
              <a:buFont typeface="Wingdings" panose="05000000000000000000" pitchFamily="2" charset="2"/>
              <a:buChar char="v"/>
            </a:pPr>
            <a:r>
              <a:rPr lang="zh-CN" altLang="en-US" sz="2800" dirty="0">
                <a:solidFill>
                  <a:srgbClr val="CC0099"/>
                </a:solidFill>
                <a:latin typeface="隶书" panose="02010509060101010101" pitchFamily="49" charset="-122"/>
                <a:ea typeface="隶书" panose="02010509060101010101" pitchFamily="49" charset="-122"/>
              </a:rPr>
              <a:t>思想：根据字符出现频率编码，使电文总长最短</a:t>
            </a:r>
            <a:endParaRPr lang="zh-CN" altLang="en-US" sz="2800" dirty="0">
              <a:solidFill>
                <a:srgbClr val="CC0099"/>
              </a:solidFill>
              <a:latin typeface="隶书" panose="02010509060101010101" pitchFamily="49" charset="-122"/>
              <a:ea typeface="隶书" panose="02010509060101010101" pitchFamily="49" charset="-122"/>
            </a:endParaRPr>
          </a:p>
        </p:txBody>
      </p:sp>
      <p:sp>
        <p:nvSpPr>
          <p:cNvPr id="129027" name="Text Box 3"/>
          <p:cNvSpPr txBox="1"/>
          <p:nvPr/>
        </p:nvSpPr>
        <p:spPr>
          <a:xfrm>
            <a:off x="914400" y="1463675"/>
            <a:ext cx="7620000" cy="822325"/>
          </a:xfrm>
          <a:prstGeom prst="rect">
            <a:avLst/>
          </a:prstGeom>
          <a:noFill/>
          <a:ln w="9525">
            <a:noFill/>
          </a:ln>
        </p:spPr>
        <p:txBody>
          <a:bodyPr anchor="ctr" anchorCtr="0">
            <a:spAutoFit/>
          </a:bodyPr>
          <a:p>
            <a:pPr>
              <a:buFont typeface="Arial" panose="020B0604020202020204" pitchFamily="34" charset="0"/>
            </a:pPr>
            <a:r>
              <a:rPr lang="zh-CN" altLang="en-US" b="1" dirty="0">
                <a:solidFill>
                  <a:srgbClr val="CC0099"/>
                </a:solidFill>
                <a:latin typeface="Times New Roman" panose="02020603050405020304" pitchFamily="18" charset="0"/>
              </a:rPr>
              <a:t>例  要传输的字符集 </a:t>
            </a:r>
            <a:r>
              <a:rPr lang="en-US" altLang="zh-CN" b="1" dirty="0">
                <a:solidFill>
                  <a:srgbClr val="CC0099"/>
                </a:solidFill>
                <a:latin typeface="Times New Roman" panose="02020603050405020304" pitchFamily="18" charset="0"/>
              </a:rPr>
              <a:t>D={a,b,c,d,e }</a:t>
            </a:r>
            <a:endParaRPr lang="en-US" altLang="zh-CN" b="1" dirty="0">
              <a:solidFill>
                <a:srgbClr val="CC0099"/>
              </a:solidFill>
              <a:latin typeface="Times New Roman" panose="02020603050405020304" pitchFamily="18" charset="0"/>
            </a:endParaRPr>
          </a:p>
          <a:p>
            <a:pPr>
              <a:buFont typeface="Arial" panose="020B0604020202020204" pitchFamily="34" charset="0"/>
            </a:pPr>
            <a:r>
              <a:rPr lang="en-US" altLang="zh-CN" b="1" dirty="0">
                <a:solidFill>
                  <a:srgbClr val="CC0099"/>
                </a:solidFill>
                <a:latin typeface="Times New Roman" panose="02020603050405020304" pitchFamily="18" charset="0"/>
              </a:rPr>
              <a:t>      </a:t>
            </a:r>
            <a:r>
              <a:rPr lang="zh-CN" altLang="en-US" b="1" dirty="0">
                <a:solidFill>
                  <a:srgbClr val="CC0099"/>
                </a:solidFill>
                <a:latin typeface="Times New Roman" panose="02020603050405020304" pitchFamily="18" charset="0"/>
              </a:rPr>
              <a:t>字符出现频率 </a:t>
            </a:r>
            <a:r>
              <a:rPr lang="en-US" altLang="zh-CN" b="1" dirty="0">
                <a:solidFill>
                  <a:srgbClr val="CC0099"/>
                </a:solidFill>
                <a:latin typeface="Times New Roman" panose="02020603050405020304" pitchFamily="18" charset="0"/>
              </a:rPr>
              <a:t>w={0.12, 0.40, 0.15, 0.08, 0.25}</a:t>
            </a:r>
            <a:endParaRPr lang="en-US" altLang="zh-CN" b="1" dirty="0">
              <a:solidFill>
                <a:srgbClr val="CC0099"/>
              </a:solidFill>
              <a:latin typeface="Times New Roman" panose="02020603050405020304" pitchFamily="18" charset="0"/>
            </a:endParaRPr>
          </a:p>
        </p:txBody>
      </p:sp>
      <p:sp>
        <p:nvSpPr>
          <p:cNvPr id="196611" name="Text Box 4"/>
          <p:cNvSpPr txBox="1"/>
          <p:nvPr/>
        </p:nvSpPr>
        <p:spPr>
          <a:xfrm>
            <a:off x="323850" y="260350"/>
            <a:ext cx="8820150" cy="641350"/>
          </a:xfrm>
          <a:prstGeom prst="rect">
            <a:avLst/>
          </a:prstGeom>
          <a:noFill/>
          <a:ln w="12700">
            <a:noFill/>
          </a:ln>
        </p:spPr>
        <p:txBody>
          <a:bodyPr anchor="t" anchorCtr="0">
            <a:spAutoFit/>
          </a:bodyPr>
          <a:p>
            <a:pPr lvl="1" indent="0" eaLnBrk="1" hangingPunct="1">
              <a:spcBef>
                <a:spcPct val="20000"/>
              </a:spcBef>
              <a:buFont typeface="Arial" panose="020B0604020202020204" pitchFamily="34" charset="0"/>
            </a:pPr>
            <a:r>
              <a:rPr lang="en-US" altLang="zh-CN" sz="3600" b="1" dirty="0">
                <a:solidFill>
                  <a:srgbClr val="FF9900"/>
                </a:solidFill>
                <a:latin typeface="隶书" panose="02010509060101010101" pitchFamily="49" charset="-122"/>
                <a:ea typeface="隶书" panose="02010509060101010101" pitchFamily="49" charset="-122"/>
              </a:rPr>
              <a:t>Huffman</a:t>
            </a:r>
            <a:r>
              <a:rPr lang="zh-CN" altLang="en-US" sz="3600" b="1" dirty="0">
                <a:solidFill>
                  <a:srgbClr val="FF9900"/>
                </a:solidFill>
                <a:latin typeface="隶书" panose="02010509060101010101" pitchFamily="49" charset="-122"/>
                <a:ea typeface="隶书" panose="02010509060101010101" pitchFamily="49" charset="-122"/>
              </a:rPr>
              <a:t>编码：数据通信用的二进制编码</a:t>
            </a:r>
            <a:endParaRPr lang="zh-CN" altLang="en-US" sz="4000" dirty="0">
              <a:solidFill>
                <a:srgbClr val="FF9900"/>
              </a:solidFill>
              <a:latin typeface="隶书" panose="02010509060101010101" pitchFamily="49" charset="-122"/>
              <a:ea typeface="隶书" panose="02010509060101010101" pitchFamily="49" charset="-122"/>
            </a:endParaRPr>
          </a:p>
        </p:txBody>
      </p:sp>
      <p:pic>
        <p:nvPicPr>
          <p:cNvPr id="196612" name="Picture 5" descr="022a">
            <a:hlinkClick r:id="" action="ppaction://hlinkshowjump?jump=nextslide"/>
          </p:cNvPr>
          <p:cNvPicPr>
            <a:picLocks noChangeAspect="1"/>
          </p:cNvPicPr>
          <p:nvPr/>
        </p:nvPicPr>
        <p:blipFill>
          <a:blip r:embed="rId1"/>
          <a:stretch>
            <a:fillRect/>
          </a:stretch>
        </p:blipFill>
        <p:spPr>
          <a:xfrm>
            <a:off x="8229600" y="6248400"/>
            <a:ext cx="468313" cy="354013"/>
          </a:xfrm>
          <a:prstGeom prst="rect">
            <a:avLst/>
          </a:prstGeom>
          <a:noFill/>
          <a:ln w="9525">
            <a:noFill/>
          </a:ln>
        </p:spPr>
      </p:pic>
      <p:graphicFrame>
        <p:nvGraphicFramePr>
          <p:cNvPr id="98310" name="表格 98309"/>
          <p:cNvGraphicFramePr/>
          <p:nvPr/>
        </p:nvGraphicFramePr>
        <p:xfrm>
          <a:off x="1524000" y="2514600"/>
          <a:ext cx="4495800" cy="2379663"/>
        </p:xfrm>
        <a:graphic>
          <a:graphicData uri="http://schemas.openxmlformats.org/drawingml/2006/table">
            <a:tbl>
              <a:tblPr/>
              <a:tblGrid>
                <a:gridCol w="900113"/>
                <a:gridCol w="898525"/>
                <a:gridCol w="898525"/>
                <a:gridCol w="898525"/>
                <a:gridCol w="900112"/>
              </a:tblGrid>
              <a:tr h="396804">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zh-CN" altLang="en-US" sz="2000" dirty="0">
                          <a:solidFill>
                            <a:srgbClr val="800080"/>
                          </a:solidFill>
                        </a:rPr>
                        <a:t>字符</a:t>
                      </a:r>
                      <a:endParaRPr lang="zh-CN" altLang="en-US" sz="2000" dirty="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zh-CN" altLang="en-US" sz="2000" dirty="0">
                          <a:solidFill>
                            <a:srgbClr val="800080"/>
                          </a:solidFill>
                        </a:rPr>
                        <a:t>概率</a:t>
                      </a:r>
                      <a:endParaRPr lang="zh-CN" altLang="en-US" sz="2000" dirty="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zh-CN" altLang="en-US" sz="2000" dirty="0">
                          <a:solidFill>
                            <a:srgbClr val="800080"/>
                          </a:solidFill>
                        </a:rPr>
                        <a:t>编码</a:t>
                      </a:r>
                      <a:r>
                        <a:rPr lang="en-US" altLang="zh-CN" sz="2000">
                          <a:solidFill>
                            <a:srgbClr val="800080"/>
                          </a:solidFill>
                        </a:rPr>
                        <a:t>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zh-CN" altLang="en-US" sz="2000" dirty="0">
                          <a:solidFill>
                            <a:srgbClr val="800080"/>
                          </a:solidFill>
                        </a:rPr>
                        <a:t>编码</a:t>
                      </a:r>
                      <a:r>
                        <a:rPr lang="en-US" altLang="zh-CN" sz="2000">
                          <a:solidFill>
                            <a:srgbClr val="800080"/>
                          </a:solidFill>
                        </a:rPr>
                        <a:t>2</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zh-CN" altLang="en-US" sz="2000" dirty="0">
                          <a:solidFill>
                            <a:srgbClr val="800080"/>
                          </a:solidFill>
                        </a:rPr>
                        <a:t>编码</a:t>
                      </a:r>
                      <a:r>
                        <a:rPr lang="en-US" altLang="zh-CN" sz="2000">
                          <a:solidFill>
                            <a:srgbClr val="800080"/>
                          </a:solidFill>
                        </a:rPr>
                        <a:t>3</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r h="396223">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a</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0.12</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000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000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1111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r h="396804">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b</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0.40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001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r h="396223">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c</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0.15</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110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r h="396804">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d</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0.08</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011</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1110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r h="396804">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e</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0.25</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100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c>
                  <a: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600" u="none" kern="1200" baseline="0">
                          <a:solidFill>
                            <a:schemeClr val="tx1"/>
                          </a:solidFill>
                          <a:latin typeface="Verdana" panose="020B0604030504040204" pitchFamily="34" charset="0"/>
                          <a:ea typeface="宋体" panose="02010600030101010101" pitchFamily="2" charset="-122"/>
                        </a:defRPr>
                      </a:lvl1pPr>
                      <a:lvl2pPr marL="908050" lvl="1" indent="-43624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200" b="0" i="0" u="none" kern="1200" baseline="0">
                          <a:solidFill>
                            <a:schemeClr val="tx1"/>
                          </a:solidFill>
                          <a:latin typeface="Verdana" panose="020B0604030504040204" pitchFamily="34" charset="0"/>
                          <a:ea typeface="宋体" panose="02010600030101010101" pitchFamily="2" charset="-122"/>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o"/>
                        <a:defRPr sz="2100" b="0" i="0" u="none" kern="1200" baseline="0">
                          <a:solidFill>
                            <a:schemeClr val="tx1"/>
                          </a:solidFill>
                          <a:latin typeface="Verdana" panose="020B0604030504040204" pitchFamily="34" charset="0"/>
                          <a:ea typeface="宋体" panose="02010600030101010101" pitchFamily="2" charset="-122"/>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1800" b="0" i="0" u="none" kern="1200" baseline="0">
                          <a:solidFill>
                            <a:schemeClr val="tx1"/>
                          </a:solidFill>
                          <a:latin typeface="Verdana" panose="020B0604030504040204" pitchFamily="34" charset="0"/>
                          <a:ea typeface="宋体" panose="02010600030101010101" pitchFamily="2" charset="-122"/>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Font typeface="Wingdings" panose="05000000000000000000" pitchFamily="2" charset="2"/>
                        <a:buNone/>
                      </a:pPr>
                      <a:r>
                        <a:rPr lang="en-US" altLang="zh-CN" sz="2000">
                          <a:solidFill>
                            <a:srgbClr val="800080"/>
                          </a:solidFill>
                        </a:rPr>
                        <a:t>10</a:t>
                      </a:r>
                      <a:endParaRPr lang="en-US" altLang="zh-CN" sz="2000">
                        <a:solidFill>
                          <a:srgbClr val="800080"/>
                        </a:solidFill>
                      </a:endParaRPr>
                    </a:p>
                  </a:txBody>
                  <a:tcPr marT="45712" marB="45712">
                    <a:lnL w="12700" cap="flat" cmpd="sng">
                      <a:solidFill>
                        <a:srgbClr val="FF6600"/>
                      </a:solidFill>
                      <a:prstDash val="solid"/>
                      <a:headEnd type="none" w="sm" len="sm"/>
                      <a:tailEnd type="none" w="sm" len="sm"/>
                    </a:lnL>
                    <a:lnR w="12700" cap="flat" cmpd="sng">
                      <a:solidFill>
                        <a:srgbClr val="FF6600"/>
                      </a:solidFill>
                      <a:prstDash val="solid"/>
                      <a:headEnd type="none" w="sm" len="sm"/>
                      <a:tailEnd type="none" w="sm" len="sm"/>
                    </a:lnR>
                    <a:lnT w="12700" cap="flat" cmpd="sng">
                      <a:solidFill>
                        <a:srgbClr val="FF6600"/>
                      </a:solidFill>
                      <a:prstDash val="solid"/>
                      <a:headEnd type="none" w="sm" len="sm"/>
                      <a:tailEnd type="none" w="sm" len="sm"/>
                    </a:lnT>
                    <a:lnB w="12700" cap="flat" cmpd="sng">
                      <a:solidFill>
                        <a:srgbClr val="FF6600"/>
                      </a:solidFill>
                      <a:prstDash val="solid"/>
                      <a:headEnd type="none" w="sm" len="sm"/>
                      <a:tailEnd type="none" w="sm" len="sm"/>
                    </a:lnB>
                    <a:lnTlToBr>
                      <a:noFill/>
                    </a:lnTlToBr>
                    <a:lnBlToTr>
                      <a:noFill/>
                    </a:lnBlToTr>
                    <a:noFill/>
                  </a:tcPr>
                </a:tc>
              </a:tr>
            </a:tbl>
          </a:graphicData>
        </a:graphic>
      </p:graphicFrame>
      <p:sp>
        <p:nvSpPr>
          <p:cNvPr id="129074" name="Text Box 50"/>
          <p:cNvSpPr txBox="1"/>
          <p:nvPr/>
        </p:nvSpPr>
        <p:spPr>
          <a:xfrm>
            <a:off x="1524000" y="4953000"/>
            <a:ext cx="5562600" cy="1462088"/>
          </a:xfrm>
          <a:prstGeom prst="rect">
            <a:avLst/>
          </a:prstGeom>
          <a:noFill/>
          <a:ln w="12700">
            <a:noFill/>
          </a:ln>
        </p:spPr>
        <p:txBody>
          <a:bodyPr anchor="t" anchorCtr="0">
            <a:spAutoFit/>
          </a:bodyPr>
          <a:p>
            <a:pPr>
              <a:spcBef>
                <a:spcPct val="50000"/>
              </a:spcBef>
              <a:buFont typeface="Arial" panose="020B0604020202020204" pitchFamily="34" charset="0"/>
            </a:pPr>
            <a:r>
              <a:rPr lang="zh-CN" altLang="en-US" sz="2000" dirty="0">
                <a:solidFill>
                  <a:schemeClr val="hlink"/>
                </a:solidFill>
                <a:latin typeface="Times New Roman" panose="02020603050405020304" pitchFamily="18" charset="0"/>
              </a:rPr>
              <a:t>编码</a:t>
            </a:r>
            <a:r>
              <a:rPr lang="en-US" altLang="zh-CN" dirty="0">
                <a:solidFill>
                  <a:schemeClr val="hlink"/>
                </a:solidFill>
                <a:latin typeface="Times New Roman" panose="02020603050405020304" pitchFamily="18" charset="0"/>
              </a:rPr>
              <a:t>1</a:t>
            </a:r>
            <a:r>
              <a:rPr lang="zh-CN" altLang="en-US" dirty="0">
                <a:solidFill>
                  <a:schemeClr val="hlink"/>
                </a:solidFill>
                <a:latin typeface="Times New Roman" panose="02020603050405020304" pitchFamily="18" charset="0"/>
              </a:rPr>
              <a:t>：</a:t>
            </a:r>
            <a:r>
              <a:rPr lang="en-US" altLang="zh-CN" sz="2000" dirty="0">
                <a:solidFill>
                  <a:schemeClr val="hlink"/>
                </a:solidFill>
                <a:latin typeface="Times New Roman" panose="02020603050405020304" pitchFamily="18" charset="0"/>
              </a:rPr>
              <a:t>3*(0.12+0.40+0.15+0.08+0.25)=3</a:t>
            </a:r>
            <a:endParaRPr lang="en-US" altLang="zh-CN" sz="2000" dirty="0">
              <a:solidFill>
                <a:schemeClr val="hlink"/>
              </a:solidFill>
              <a:latin typeface="Times New Roman" panose="02020603050405020304" pitchFamily="18" charset="0"/>
            </a:endParaRPr>
          </a:p>
          <a:p>
            <a:pPr>
              <a:spcBef>
                <a:spcPct val="50000"/>
              </a:spcBef>
              <a:buFont typeface="Arial" panose="020B0604020202020204" pitchFamily="34" charset="0"/>
            </a:pPr>
            <a:r>
              <a:rPr lang="zh-CN" altLang="en-US" sz="2000" dirty="0">
                <a:solidFill>
                  <a:schemeClr val="hlink"/>
                </a:solidFill>
                <a:latin typeface="Times New Roman" panose="02020603050405020304" pitchFamily="18" charset="0"/>
              </a:rPr>
              <a:t>编码</a:t>
            </a:r>
            <a:r>
              <a:rPr lang="en-US" altLang="zh-CN" dirty="0">
                <a:solidFill>
                  <a:schemeClr val="hlink"/>
                </a:solidFill>
                <a:latin typeface="Times New Roman" panose="02020603050405020304" pitchFamily="18" charset="0"/>
              </a:rPr>
              <a:t>2:   </a:t>
            </a:r>
            <a:r>
              <a:rPr lang="en-US" altLang="zh-CN" sz="2000" dirty="0">
                <a:solidFill>
                  <a:schemeClr val="hlink"/>
                </a:solidFill>
                <a:latin typeface="Times New Roman" panose="02020603050405020304" pitchFamily="18" charset="0"/>
              </a:rPr>
              <a:t>3*(0.12+0.08)+2*(0.40+0.15+0.25)=2.2</a:t>
            </a:r>
            <a:endParaRPr lang="en-US" altLang="zh-CN" sz="2000" dirty="0">
              <a:solidFill>
                <a:schemeClr val="hlink"/>
              </a:solidFill>
              <a:latin typeface="Times New Roman" panose="02020603050405020304" pitchFamily="18" charset="0"/>
            </a:endParaRPr>
          </a:p>
          <a:p>
            <a:pPr>
              <a:spcBef>
                <a:spcPct val="50000"/>
              </a:spcBef>
              <a:buFont typeface="Arial" panose="020B0604020202020204" pitchFamily="34" charset="0"/>
            </a:pPr>
            <a:r>
              <a:rPr lang="zh-CN" altLang="en-US" sz="2000" dirty="0">
                <a:solidFill>
                  <a:schemeClr val="hlink"/>
                </a:solidFill>
                <a:latin typeface="Times New Roman" panose="02020603050405020304" pitchFamily="18" charset="0"/>
              </a:rPr>
              <a:t>编码</a:t>
            </a:r>
            <a:r>
              <a:rPr lang="en-US" altLang="zh-CN" sz="2000" dirty="0">
                <a:solidFill>
                  <a:schemeClr val="hlink"/>
                </a:solidFill>
                <a:latin typeface="Times New Roman" panose="02020603050405020304" pitchFamily="18" charset="0"/>
              </a:rPr>
              <a:t>3:    4*(0.12+0.08)+3*0.15+2*0.25+0.40=1.9</a:t>
            </a:r>
            <a:endParaRPr lang="en-US" altLang="zh-CN" sz="2000"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6">
                                            <p:txEl>
                                              <p:charRg st="0" end="22"/>
                                            </p:txEl>
                                          </p:spTgt>
                                        </p:tgtEl>
                                        <p:attrNameLst>
                                          <p:attrName>style.visibility</p:attrName>
                                        </p:attrNameLst>
                                      </p:cBhvr>
                                      <p:to>
                                        <p:strVal val="visible"/>
                                      </p:to>
                                    </p:set>
                                    <p:anim calcmode="lin" valueType="num">
                                      <p:cBhvr additive="base">
                                        <p:cTn id="7" dur="500" fill="hold"/>
                                        <p:tgtEl>
                                          <p:spTgt spid="129026">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9026">
                                            <p:txEl>
                                              <p:charRg st="0"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27"/>
                                        </p:tgtEl>
                                        <p:attrNameLst>
                                          <p:attrName>style.visibility</p:attrName>
                                        </p:attrNameLst>
                                      </p:cBhvr>
                                      <p:to>
                                        <p:strVal val="visible"/>
                                      </p:to>
                                    </p:set>
                                    <p:anim calcmode="lin" valueType="num">
                                      <p:cBhvr additive="base">
                                        <p:cTn id="13" dur="500" fill="hold"/>
                                        <p:tgtEl>
                                          <p:spTgt spid="129027"/>
                                        </p:tgtEl>
                                        <p:attrNameLst>
                                          <p:attrName>ppt_x</p:attrName>
                                        </p:attrNameLst>
                                      </p:cBhvr>
                                      <p:tavLst>
                                        <p:tav tm="0">
                                          <p:val>
                                            <p:strVal val="0-#ppt_w/2"/>
                                          </p:val>
                                        </p:tav>
                                        <p:tav tm="100000">
                                          <p:val>
                                            <p:strVal val="#ppt_x"/>
                                          </p:val>
                                        </p:tav>
                                      </p:tavLst>
                                    </p:anim>
                                    <p:anim calcmode="lin" valueType="num">
                                      <p:cBhvr additive="base">
                                        <p:cTn id="14" dur="500" fill="hold"/>
                                        <p:tgtEl>
                                          <p:spTgt spid="1290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8310"/>
                                        </p:tgtEl>
                                        <p:attrNameLst>
                                          <p:attrName>style.visibility</p:attrName>
                                        </p:attrNameLst>
                                      </p:cBhvr>
                                      <p:to>
                                        <p:strVal val="visible"/>
                                      </p:to>
                                    </p:set>
                                    <p:anim calcmode="lin" valueType="num">
                                      <p:cBhvr additive="base">
                                        <p:cTn id="19" dur="500" fill="hold"/>
                                        <p:tgtEl>
                                          <p:spTgt spid="98310"/>
                                        </p:tgtEl>
                                        <p:attrNameLst>
                                          <p:attrName>ppt_x</p:attrName>
                                        </p:attrNameLst>
                                      </p:cBhvr>
                                      <p:tavLst>
                                        <p:tav tm="0">
                                          <p:val>
                                            <p:strVal val="0-#ppt_w/2"/>
                                          </p:val>
                                        </p:tav>
                                        <p:tav tm="100000">
                                          <p:val>
                                            <p:strVal val="#ppt_x"/>
                                          </p:val>
                                        </p:tav>
                                      </p:tavLst>
                                    </p:anim>
                                    <p:anim calcmode="lin" valueType="num">
                                      <p:cBhvr additive="base">
                                        <p:cTn id="20" dur="500" fill="hold"/>
                                        <p:tgtEl>
                                          <p:spTgt spid="983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74"/>
                                        </p:tgtEl>
                                        <p:attrNameLst>
                                          <p:attrName>style.visibility</p:attrName>
                                        </p:attrNameLst>
                                      </p:cBhvr>
                                      <p:to>
                                        <p:strVal val="visible"/>
                                      </p:to>
                                    </p:set>
                                    <p:anim calcmode="lin" valueType="num">
                                      <p:cBhvr additive="base">
                                        <p:cTn id="25" dur="500" fill="hold"/>
                                        <p:tgtEl>
                                          <p:spTgt spid="129074"/>
                                        </p:tgtEl>
                                        <p:attrNameLst>
                                          <p:attrName>ppt_x</p:attrName>
                                        </p:attrNameLst>
                                      </p:cBhvr>
                                      <p:tavLst>
                                        <p:tav tm="0">
                                          <p:val>
                                            <p:strVal val="0-#ppt_w/2"/>
                                          </p:val>
                                        </p:tav>
                                        <p:tav tm="100000">
                                          <p:val>
                                            <p:strVal val="#ppt_x"/>
                                          </p:val>
                                        </p:tav>
                                      </p:tavLst>
                                    </p:anim>
                                    <p:anim calcmode="lin" valueType="num">
                                      <p:cBhvr additive="base">
                                        <p:cTn id="26" dur="500" fill="hold"/>
                                        <p:tgtEl>
                                          <p:spTgt spid="1290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bldLvl="5" build="p"/>
      <p:bldP spid="129027" grpId="0"/>
      <p:bldP spid="12907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Rectangle 2"/>
          <p:cNvSpPr>
            <a:spLocks noGrp="1"/>
          </p:cNvSpPr>
          <p:nvPr>
            <p:ph type="title" idx="4294967295"/>
          </p:nvPr>
        </p:nvSpPr>
        <p:spPr/>
        <p:txBody>
          <a:bodyPr vert="horz" wrap="square" lIns="91440" tIns="45720" rIns="91440" bIns="45720" anchor="ctr" anchorCtr="0"/>
          <a:p>
            <a:pPr eaLnBrk="1" hangingPunct="1"/>
            <a:r>
              <a:rPr lang="zh-CN" altLang="en-US" b="1" dirty="0">
                <a:latin typeface="华文新魏" panose="02010800040101010101" pitchFamily="2" charset="-122"/>
              </a:rPr>
              <a:t>哈夫曼编码</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sp>
        <p:nvSpPr>
          <p:cNvPr id="109574" name="Rectangle 6"/>
          <p:cNvSpPr>
            <a:spLocks noGrp="1"/>
          </p:cNvSpPr>
          <p:nvPr>
            <p:ph type="body" idx="4294967295"/>
          </p:nvPr>
        </p:nvSpPr>
        <p:spPr>
          <a:xfrm>
            <a:off x="755650" y="1341438"/>
            <a:ext cx="7772400" cy="2971800"/>
          </a:xfrm>
        </p:spPr>
        <p:txBody>
          <a:bodyPr vert="horz" wrap="square" lIns="91440" tIns="45720" rIns="91440" bIns="45720" anchor="t" anchorCtr="0"/>
          <a:p>
            <a:pPr eaLnBrk="1" hangingPunct="1"/>
            <a:r>
              <a:rPr lang="zh-CN" altLang="en-US" dirty="0"/>
              <a:t>字符串：</a:t>
            </a:r>
            <a:r>
              <a:rPr lang="zh-CN" altLang="en-US" b="1" dirty="0">
                <a:solidFill>
                  <a:srgbClr val="006600"/>
                </a:solidFill>
              </a:rPr>
              <a:t>“</a:t>
            </a:r>
            <a:r>
              <a:rPr lang="en-US" altLang="zh-CN" b="1" dirty="0">
                <a:solidFill>
                  <a:srgbClr val="006600"/>
                </a:solidFill>
              </a:rPr>
              <a:t>ABACCDA”</a:t>
            </a:r>
            <a:r>
              <a:rPr lang="en-US" altLang="zh-CN" dirty="0"/>
              <a:t>,</a:t>
            </a:r>
            <a:endParaRPr lang="en-US" altLang="zh-CN" dirty="0"/>
          </a:p>
          <a:p>
            <a:pPr lvl="1" indent="-436245" eaLnBrk="1" hangingPunct="1"/>
            <a:r>
              <a:rPr lang="zh-CN" altLang="en-US" dirty="0"/>
              <a:t>每个字符采用</a:t>
            </a:r>
            <a:r>
              <a:rPr lang="en-US" altLang="zh-CN" dirty="0"/>
              <a:t>2</a:t>
            </a:r>
            <a:r>
              <a:rPr lang="zh-CN" altLang="en-US" dirty="0"/>
              <a:t>比特表示，共</a:t>
            </a:r>
            <a:r>
              <a:rPr lang="en-US" altLang="zh-CN" dirty="0"/>
              <a:t>14</a:t>
            </a:r>
            <a:r>
              <a:rPr lang="zh-CN" altLang="en-US" dirty="0"/>
              <a:t>比特；</a:t>
            </a:r>
            <a:endParaRPr lang="zh-CN" altLang="en-US" dirty="0"/>
          </a:p>
          <a:p>
            <a:pPr lvl="1" indent="-436245" eaLnBrk="1" hangingPunct="1"/>
            <a:r>
              <a:rPr lang="zh-CN" altLang="en-US" dirty="0"/>
              <a:t>考虑到出现频率，</a:t>
            </a:r>
            <a:r>
              <a:rPr lang="en-US" altLang="zh-CN" dirty="0"/>
              <a:t>A</a:t>
            </a:r>
            <a:r>
              <a:rPr lang="zh-CN" altLang="en-US" dirty="0"/>
              <a:t>：’</a:t>
            </a:r>
            <a:r>
              <a:rPr lang="en-US" altLang="zh-CN" dirty="0"/>
              <a:t>0’, C</a:t>
            </a:r>
            <a:r>
              <a:rPr lang="zh-CN" altLang="en-US" dirty="0"/>
              <a:t>：’</a:t>
            </a:r>
            <a:r>
              <a:rPr lang="en-US" altLang="zh-CN" dirty="0"/>
              <a:t>1’, B</a:t>
            </a:r>
            <a:r>
              <a:rPr lang="zh-CN" altLang="en-US" dirty="0"/>
              <a:t>：’</a:t>
            </a:r>
            <a:r>
              <a:rPr lang="en-US" altLang="zh-CN" dirty="0"/>
              <a:t>00’, D</a:t>
            </a:r>
            <a:r>
              <a:rPr lang="zh-CN" altLang="en-US" dirty="0"/>
              <a:t>：’</a:t>
            </a:r>
            <a:r>
              <a:rPr lang="en-US" altLang="zh-CN" dirty="0"/>
              <a:t>01’</a:t>
            </a:r>
            <a:r>
              <a:rPr lang="zh-CN" altLang="en-US" dirty="0"/>
              <a:t>，则编码为：“</a:t>
            </a:r>
            <a:r>
              <a:rPr lang="en-US" altLang="zh-CN" dirty="0"/>
              <a:t>000011010”</a:t>
            </a:r>
            <a:r>
              <a:rPr lang="zh-CN" altLang="en-US" dirty="0"/>
              <a:t>，共</a:t>
            </a:r>
            <a:r>
              <a:rPr lang="en-US" altLang="zh-CN" dirty="0"/>
              <a:t>9</a:t>
            </a:r>
            <a:r>
              <a:rPr lang="zh-CN" altLang="en-US" dirty="0"/>
              <a:t>比特。</a:t>
            </a:r>
            <a:endParaRPr lang="zh-CN" altLang="en-US" dirty="0"/>
          </a:p>
          <a:p>
            <a:pPr lvl="1" indent="-436245" eaLnBrk="1" hangingPunct="1"/>
            <a:r>
              <a:rPr lang="zh-CN" altLang="en-US" dirty="0"/>
              <a:t>但：译码有困难：“</a:t>
            </a:r>
            <a:r>
              <a:rPr lang="en-US" altLang="zh-CN" dirty="0"/>
              <a:t>0000”</a:t>
            </a:r>
            <a:r>
              <a:rPr lang="zh-CN" altLang="en-US" dirty="0"/>
              <a:t>有多种译法：</a:t>
            </a:r>
            <a:r>
              <a:rPr lang="en-US" altLang="zh-CN" dirty="0"/>
              <a:t>ABA, AAAA, BB, BAA</a:t>
            </a:r>
            <a:r>
              <a:rPr lang="en-US" altLang="zh-CN" dirty="0">
                <a:latin typeface="Arial" panose="020B0604020202020204" pitchFamily="34" charset="0"/>
              </a:rPr>
              <a:t>……</a:t>
            </a:r>
            <a:endParaRPr lang="en-US" altLang="zh-CN" dirty="0"/>
          </a:p>
          <a:p>
            <a:pPr eaLnBrk="1" hangingPunct="1">
              <a:buClrTx/>
              <a:buNone/>
            </a:pPr>
            <a:endParaRPr lang="en-US" altLang="zh-CN" dirty="0"/>
          </a:p>
        </p:txBody>
      </p:sp>
      <p:sp>
        <p:nvSpPr>
          <p:cNvPr id="198659" name="Text Box 7"/>
          <p:cNvSpPr txBox="1"/>
          <p:nvPr/>
        </p:nvSpPr>
        <p:spPr>
          <a:xfrm>
            <a:off x="900113" y="5229225"/>
            <a:ext cx="2449512" cy="519113"/>
          </a:xfrm>
          <a:prstGeom prst="rect">
            <a:avLst/>
          </a:prstGeom>
          <a:noFill/>
          <a:ln w="9525">
            <a:noFill/>
          </a:ln>
        </p:spPr>
        <p:txBody>
          <a:bodyPr anchor="t" anchorCtr="0">
            <a:spAutoFit/>
          </a:bodyPr>
          <a:p>
            <a:pPr>
              <a:spcBef>
                <a:spcPct val="50000"/>
              </a:spcBef>
              <a:buFont typeface="Wingdings" panose="05000000000000000000" pitchFamily="2" charset="2"/>
              <a:buChar char="u"/>
            </a:pPr>
            <a:r>
              <a:rPr lang="zh-CN" altLang="en-US" sz="2800" b="1" dirty="0">
                <a:solidFill>
                  <a:srgbClr val="FF6600"/>
                </a:solidFill>
                <a:latin typeface="Times New Roman" panose="02020603050405020304" pitchFamily="18" charset="0"/>
                <a:ea typeface="幼圆" panose="02010509060101010101" pitchFamily="49" charset="-122"/>
              </a:rPr>
              <a:t>前缀码</a:t>
            </a:r>
            <a:endParaRPr lang="zh-CN" altLang="en-US" sz="2800" b="1" dirty="0">
              <a:solidFill>
                <a:srgbClr val="FF6600"/>
              </a:solidFill>
              <a:latin typeface="Times New Roman" panose="02020603050405020304" pitchFamily="18"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4">
                                            <p:txEl>
                                              <p:charRg st="0" end="15"/>
                                            </p:txEl>
                                          </p:spTgt>
                                        </p:tgtEl>
                                        <p:attrNameLst>
                                          <p:attrName>style.visibility</p:attrName>
                                        </p:attrNameLst>
                                      </p:cBhvr>
                                      <p:to>
                                        <p:strVal val="visible"/>
                                      </p:to>
                                    </p:set>
                                    <p:anim calcmode="lin" valueType="num">
                                      <p:cBhvr additive="base">
                                        <p:cTn id="7" dur="500" fill="hold"/>
                                        <p:tgtEl>
                                          <p:spTgt spid="109574">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4">
                                            <p:txEl>
                                              <p:charRg st="0" end="15"/>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4">
                                            <p:txEl>
                                              <p:charRg st="15" end="34"/>
                                            </p:txEl>
                                          </p:spTgt>
                                        </p:tgtEl>
                                        <p:attrNameLst>
                                          <p:attrName>style.visibility</p:attrName>
                                        </p:attrNameLst>
                                      </p:cBhvr>
                                      <p:to>
                                        <p:strVal val="visible"/>
                                      </p:to>
                                    </p:set>
                                    <p:anim calcmode="lin" valueType="num">
                                      <p:cBhvr additive="base">
                                        <p:cTn id="11" dur="500" fill="hold"/>
                                        <p:tgtEl>
                                          <p:spTgt spid="109574">
                                            <p:txEl>
                                              <p:charRg st="15"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9574">
                                            <p:txEl>
                                              <p:charRg st="15"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4">
                                            <p:txEl>
                                              <p:charRg st="34" end="94"/>
                                            </p:txEl>
                                          </p:spTgt>
                                        </p:tgtEl>
                                        <p:attrNameLst>
                                          <p:attrName>style.visibility</p:attrName>
                                        </p:attrNameLst>
                                      </p:cBhvr>
                                      <p:to>
                                        <p:strVal val="visible"/>
                                      </p:to>
                                    </p:set>
                                    <p:anim calcmode="lin" valueType="num">
                                      <p:cBhvr additive="base">
                                        <p:cTn id="15" dur="500" fill="hold"/>
                                        <p:tgtEl>
                                          <p:spTgt spid="109574">
                                            <p:txEl>
                                              <p:charRg st="34" end="9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9574">
                                            <p:txEl>
                                              <p:charRg st="34" end="9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9574">
                                            <p:txEl>
                                              <p:charRg st="94" end="135"/>
                                            </p:txEl>
                                          </p:spTgt>
                                        </p:tgtEl>
                                        <p:attrNameLst>
                                          <p:attrName>style.visibility</p:attrName>
                                        </p:attrNameLst>
                                      </p:cBhvr>
                                      <p:to>
                                        <p:strVal val="visible"/>
                                      </p:to>
                                    </p:set>
                                    <p:anim calcmode="lin" valueType="num">
                                      <p:cBhvr additive="base">
                                        <p:cTn id="19" dur="500" fill="hold"/>
                                        <p:tgtEl>
                                          <p:spTgt spid="109574">
                                            <p:txEl>
                                              <p:charRg st="94" end="13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4">
                                            <p:txEl>
                                              <p:charRg st="94" end="13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build="p"/>
    </p:bldLst>
  </p:timing>
</p:sld>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华文新魏"/>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0</TotalTime>
  <Words>16189</Words>
  <Application>WPS 演示</Application>
  <PresentationFormat>全屏显示(4:3)</PresentationFormat>
  <Paragraphs>3075</Paragraphs>
  <Slides>110</Slides>
  <Notes>90</Notes>
  <HiddenSlides>0</HiddenSlides>
  <MMClips>0</MMClips>
  <ScaleCrop>false</ScaleCrop>
  <HeadingPairs>
    <vt:vector size="8" baseType="variant">
      <vt:variant>
        <vt:lpstr>已用的字体</vt:lpstr>
      </vt:variant>
      <vt:variant>
        <vt:i4>23</vt:i4>
      </vt:variant>
      <vt:variant>
        <vt:lpstr>主题</vt:lpstr>
      </vt:variant>
      <vt:variant>
        <vt:i4>4</vt:i4>
      </vt:variant>
      <vt:variant>
        <vt:lpstr>嵌入 OLE 服务器</vt:lpstr>
      </vt:variant>
      <vt:variant>
        <vt:i4>14</vt:i4>
      </vt:variant>
      <vt:variant>
        <vt:lpstr>幻灯片标题</vt:lpstr>
      </vt:variant>
      <vt:variant>
        <vt:i4>110</vt:i4>
      </vt:variant>
    </vt:vector>
  </HeadingPairs>
  <TitlesOfParts>
    <vt:vector size="151" baseType="lpstr">
      <vt:lpstr>Arial</vt:lpstr>
      <vt:lpstr>宋体</vt:lpstr>
      <vt:lpstr>Wingdings</vt:lpstr>
      <vt:lpstr>Times New Roman</vt:lpstr>
      <vt:lpstr>Verdana</vt:lpstr>
      <vt:lpstr>华文新魏</vt:lpstr>
      <vt:lpstr>仿宋_GB2312</vt:lpstr>
      <vt:lpstr>仿宋</vt:lpstr>
      <vt:lpstr>微软雅黑</vt:lpstr>
      <vt:lpstr>隶书</vt:lpstr>
      <vt:lpstr>幼圆</vt:lpstr>
      <vt:lpstr>Arial Unicode MS</vt:lpstr>
      <vt:lpstr>楷体_GB2312</vt:lpstr>
      <vt:lpstr>新宋体</vt:lpstr>
      <vt:lpstr>Symbol</vt:lpstr>
      <vt:lpstr>Tahoma</vt:lpstr>
      <vt:lpstr>Courier New</vt:lpstr>
      <vt:lpstr>Blackoak Std</vt:lpstr>
      <vt:lpstr>Segoe Print</vt:lpstr>
      <vt:lpstr>华文琥珀</vt:lpstr>
      <vt:lpstr>华文中宋</vt:lpstr>
      <vt:lpstr>Times New Roman</vt:lpstr>
      <vt:lpstr>华文行楷</vt:lpstr>
      <vt:lpstr>Profile</vt:lpstr>
      <vt:lpstr>1_Straight Edge</vt:lpstr>
      <vt:lpstr>1_Profile</vt:lpstr>
      <vt:lpstr>1_默认设计模板</vt:lpstr>
      <vt:lpstr>Visio.Drawing.5</vt:lpstr>
      <vt:lpstr>Visio.Drawing.5</vt:lpstr>
      <vt:lpstr>Visio.Drawing.5</vt:lpstr>
      <vt:lpstr>Equation.3</vt:lpstr>
      <vt:lpstr>Equation.3</vt:lpstr>
      <vt:lpstr>Equation.3</vt:lpstr>
      <vt:lpstr>Visio.Drawing.5</vt:lpstr>
      <vt:lpstr>Visio.Drawing.5</vt:lpstr>
      <vt:lpstr>Visio.Drawing.5</vt:lpstr>
      <vt:lpstr>Visio.Drawing.5</vt:lpstr>
      <vt:lpstr>Visio.Drawing.5</vt:lpstr>
      <vt:lpstr>Visio.Drawing.5</vt:lpstr>
      <vt:lpstr>Visio.Drawing.5</vt:lpstr>
      <vt:lpstr>Visio.Drawing.5</vt:lpstr>
      <vt:lpstr>第6章 树</vt:lpstr>
      <vt:lpstr>树例与特征</vt:lpstr>
      <vt:lpstr>树的定义 </vt:lpstr>
      <vt:lpstr>树定义</vt:lpstr>
      <vt:lpstr>树的其它表示方式</vt:lpstr>
      <vt:lpstr>树的概念</vt:lpstr>
      <vt:lpstr>树的概念</vt:lpstr>
      <vt:lpstr>概念</vt:lpstr>
      <vt:lpstr>概念</vt:lpstr>
      <vt:lpstr>二叉树的概念 </vt:lpstr>
      <vt:lpstr>二叉树的基本操作</vt:lpstr>
      <vt:lpstr>二叉树的五种形态</vt:lpstr>
      <vt:lpstr>二叉树的性质</vt:lpstr>
      <vt:lpstr>二叉树的性质</vt:lpstr>
      <vt:lpstr>二叉树的性质</vt:lpstr>
      <vt:lpstr>满二叉树</vt:lpstr>
      <vt:lpstr>完全二叉树</vt:lpstr>
      <vt:lpstr>完全二叉树</vt:lpstr>
      <vt:lpstr>完全二叉树的特性（1）</vt:lpstr>
      <vt:lpstr>完全二叉树的特性（2）</vt:lpstr>
      <vt:lpstr>示意图</vt:lpstr>
      <vt:lpstr>示意图</vt:lpstr>
      <vt:lpstr>二叉树的存储结构</vt:lpstr>
      <vt:lpstr>二叉树的顺序存储结构</vt:lpstr>
      <vt:lpstr>顺序存储结构举例</vt:lpstr>
      <vt:lpstr>顺序存储结构举例</vt:lpstr>
      <vt:lpstr>顺序存储结构举例</vt:lpstr>
      <vt:lpstr>二叉树的链式存储结构</vt:lpstr>
      <vt:lpstr>链式存储结构示例</vt:lpstr>
      <vt:lpstr>二叉链表的类C表示</vt:lpstr>
      <vt:lpstr>非递归创建二叉链表</vt:lpstr>
      <vt:lpstr>PowerPoint 演示文稿</vt:lpstr>
      <vt:lpstr>递归建立二叉链表</vt:lpstr>
      <vt:lpstr>二叉树的遍历 </vt:lpstr>
      <vt:lpstr>PowerPoint 演示文稿</vt:lpstr>
      <vt:lpstr>PowerPoint 演示文稿</vt:lpstr>
      <vt:lpstr>PowerPoint 演示文稿</vt:lpstr>
      <vt:lpstr>遍历图例</vt:lpstr>
      <vt:lpstr>中序遍历二叉树的递归算法</vt:lpstr>
      <vt:lpstr>递归遍历举例</vt:lpstr>
      <vt:lpstr>二叉树结构的性质</vt:lpstr>
      <vt:lpstr>二叉树的中序非递归遍历 </vt:lpstr>
      <vt:lpstr>中序非递归遍历 算法</vt:lpstr>
      <vt:lpstr>非递归中序遍历栈S的变化</vt:lpstr>
      <vt:lpstr>前序非递归遍历 算法</vt:lpstr>
      <vt:lpstr>后序非递归遍历 算法</vt:lpstr>
      <vt:lpstr>线索二叉树 </vt:lpstr>
      <vt:lpstr>类型定义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树的存储结构</vt:lpstr>
      <vt:lpstr>树的存储结构</vt:lpstr>
      <vt:lpstr>双亲表示法</vt:lpstr>
      <vt:lpstr>双亲表示示例</vt:lpstr>
      <vt:lpstr>双亲表示法类型定义</vt:lpstr>
      <vt:lpstr>孩子表示法</vt:lpstr>
      <vt:lpstr>孩子表示法</vt:lpstr>
      <vt:lpstr>孩子表示法</vt:lpstr>
      <vt:lpstr>孩子表示法</vt:lpstr>
      <vt:lpstr>PowerPoint 演示文稿</vt:lpstr>
      <vt:lpstr>孩子表示法</vt:lpstr>
      <vt:lpstr>双亲孩子链表</vt:lpstr>
      <vt:lpstr>孩子表示法类型定义</vt:lpstr>
      <vt:lpstr>孩子兄弟表示法</vt:lpstr>
      <vt:lpstr>孩子兄弟表示法</vt:lpstr>
      <vt:lpstr>孩子兄弟表示法</vt:lpstr>
      <vt:lpstr>树到二叉树的转换</vt:lpstr>
      <vt:lpstr>树和二叉树转化例</vt:lpstr>
      <vt:lpstr>森林到二叉树的转换</vt:lpstr>
      <vt:lpstr>PowerPoint 演示文稿</vt:lpstr>
      <vt:lpstr>二叉树到森林的转换</vt:lpstr>
      <vt:lpstr>二叉树到树的转换</vt:lpstr>
      <vt:lpstr>二叉树到森林的转换例</vt:lpstr>
      <vt:lpstr>PowerPoint 演示文稿</vt:lpstr>
      <vt:lpstr>树和森林的遍历 </vt:lpstr>
      <vt:lpstr>树的遍历</vt:lpstr>
      <vt:lpstr>树与二叉树的对应遍历</vt:lpstr>
      <vt:lpstr>森林的遍历</vt:lpstr>
      <vt:lpstr>森林与二叉树的对应遍历</vt:lpstr>
      <vt:lpstr>PowerPoint 演示文稿</vt:lpstr>
      <vt:lpstr>PowerPoint 演示文稿</vt:lpstr>
      <vt:lpstr>PowerPoint 演示文稿</vt:lpstr>
      <vt:lpstr>PowerPoint 演示文稿</vt:lpstr>
      <vt:lpstr>哈夫曼树的概念 </vt:lpstr>
      <vt:lpstr>哈夫曼树 </vt:lpstr>
      <vt:lpstr>PowerPoint 演示文稿</vt:lpstr>
      <vt:lpstr>PowerPoint 演示文稿</vt:lpstr>
      <vt:lpstr>哈夫曼树 </vt:lpstr>
      <vt:lpstr>PowerPoint 演示文稿</vt:lpstr>
      <vt:lpstr>PowerPoint 演示文稿</vt:lpstr>
      <vt:lpstr>哈夫曼编码 </vt:lpstr>
      <vt:lpstr>哈夫曼编码 </vt:lpstr>
      <vt:lpstr>哈夫曼编码 </vt:lpstr>
      <vt:lpstr>哈夫曼编码 </vt:lpstr>
      <vt:lpstr>算法设计</vt:lpstr>
      <vt:lpstr>PowerPoint 演示文稿</vt:lpstr>
      <vt:lpstr>PowerPoint 演示文稿</vt:lpstr>
      <vt:lpstr>PowerPoint 演示文稿</vt:lpstr>
      <vt:lpstr>PowerPoint 演示文稿</vt:lpstr>
      <vt:lpstr>PowerPoint 演示文稿</vt:lpstr>
      <vt:lpstr>作   业</vt:lpstr>
      <vt:lpstr>实验五</vt:lpstr>
    </vt:vector>
  </TitlesOfParts>
  <Company>65-1403</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 </dc:title>
  <dc:creator>Baby</dc:creator>
  <cp:lastModifiedBy>陈宏建</cp:lastModifiedBy>
  <cp:revision>220</cp:revision>
  <dcterms:created xsi:type="dcterms:W3CDTF">2000-07-31T14:16:00Z</dcterms:created>
  <dcterms:modified xsi:type="dcterms:W3CDTF">2021-11-14T01:56:12Z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998F005095724ED2B522A463ACAE59FA</vt:lpwstr>
  </property>
</Properties>
</file>