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48FE-1013-9298-1032-32056E0AE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A12E1-5E05-9171-7D3E-2B4363780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7F4C8-1C83-2E11-4C22-5E94834B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FC1-6F5C-4A94-A8A4-46929DBE655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0D7F3-AD92-8C5F-C1E0-AA8D9F48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20F1-1E5C-8DC3-C704-5A7650DD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946F-20EC-47DF-8050-F692D85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ABF7-310A-1908-ACC8-CB0E1FE63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9825B-1364-6AE0-FAE5-DFED2DF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720B4-E947-CD0B-99DE-D3A39546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FC1-6F5C-4A94-A8A4-46929DBE655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521E-59CA-516C-72D3-74C8F254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05B46-AD64-177A-1552-C23917C0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946F-20EC-47DF-8050-F692D85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96394-8D02-AF04-6114-62676CBD6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BCAD2-7DF5-12A7-2A91-5708FA900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A488-B387-D1C0-63C5-5872035A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FC1-6F5C-4A94-A8A4-46929DBE655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0F8C2-D696-1715-28A7-E2458870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33A27-BD41-9506-0E39-DE3DF9B9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946F-20EC-47DF-8050-F692D85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7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0C47-15BC-B6F8-1E51-5E1AD874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C508-21CC-D250-01D6-85D4D2ADF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6E340-E66D-1669-7E1C-0A9FB922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FC1-6F5C-4A94-A8A4-46929DBE655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4C52E-2EE8-F7F3-7026-3BE8EC43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51F74-EF7D-7326-C37E-8C752E8D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946F-20EC-47DF-8050-F692D85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4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C965-294E-C4D1-F426-6279FBEA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DF32A-FC8A-CF4A-3F20-A645F9686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896F7-17E8-AFB9-B6B5-CA551F67B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FC1-6F5C-4A94-A8A4-46929DBE655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A4FB7-8E1B-5D84-FADC-144124F0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E3E4-3A3A-9C26-7477-2799F835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946F-20EC-47DF-8050-F692D85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9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84B1-2790-BE1E-6E90-18FEB1B3E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D4EA9-4411-DEAF-F3E6-16C527A66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D88A8-FAA1-5EEC-CAD1-BB1874FF0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A077C-8728-05A6-5F17-8BC912AF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FC1-6F5C-4A94-A8A4-46929DBE655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E0B58-AEE6-8734-F7D4-E2DF75A9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AA0F9-5A62-B98D-EA8B-B402CD1C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946F-20EC-47DF-8050-F692D85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8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D44B-4080-2AC5-2247-B20BE69E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7937D-E67B-C256-1EA4-9D5838D2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DB549-84AF-9E04-90A1-962E0DB0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F9351-AA09-A5DF-F06B-6C05273CB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5B140-DB0B-942F-857B-3EA0C49EE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FEA89-CC12-F14E-4A22-B33D1492A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FC1-6F5C-4A94-A8A4-46929DBE655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80421-6E1B-3A7F-9DEB-B8D26E6D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1D3CA-280F-C404-A272-49083CB3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946F-20EC-47DF-8050-F692D85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822E-9A1A-5CC0-B7E3-AFB498AC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1155F-9FF9-1187-82DD-F66F2880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FC1-6F5C-4A94-A8A4-46929DBE655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8A005-E9DB-08B6-0D15-951B3E8E2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8FEB4-CB8B-996C-6364-DA452396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946F-20EC-47DF-8050-F692D85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6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639F4-8A34-B13D-F46B-15E6C3F7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FC1-6F5C-4A94-A8A4-46929DBE655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32D12-E1C0-FABF-B332-5B6DCDF1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BD726-6883-2758-F91D-7A212471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946F-20EC-47DF-8050-F692D85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0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348D-D2F0-CEEF-CF27-9C91844C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23242-3346-463F-C576-33D43EF1C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810C4-7878-FE10-7630-8A9E088B9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9F9E-1AE7-135C-6D8C-AB254296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FC1-6F5C-4A94-A8A4-46929DBE655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CF90E-0E72-525C-8D55-50A0A8D5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EFE5E-B11A-02C4-FE6F-A53C7962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946F-20EC-47DF-8050-F692D85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A659-4715-5466-A31F-0DE468A6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B8A17-BB17-24C2-9AC8-08061ED10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A5D5C-E4CA-9C7E-C08E-0AE735667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1C7FB-A04B-7B39-7E69-869FF95D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CFC1-6F5C-4A94-A8A4-46929DBE655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A5DFD-8789-27C5-0E69-5DA893F4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76204-E1C0-231C-91AC-ED2D0724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946F-20EC-47DF-8050-F692D85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7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C2B29-6D99-083A-C432-27076BCE7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5CC6-AD9E-21E2-B426-3C8BD9A6E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3DAC-B80D-50C3-A754-79E1E03CF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BCFC1-6F5C-4A94-A8A4-46929DBE655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FAC81-3F8E-79A2-DF34-6AF0C117E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CBD7E-6C54-1BF2-EBEE-2E549B38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D4946F-20EC-47DF-8050-F692D8516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5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7682033-D4B1-44D3-E3DE-2B0C9B7B495E}"/>
              </a:ext>
            </a:extLst>
          </p:cNvPr>
          <p:cNvGrpSpPr/>
          <p:nvPr/>
        </p:nvGrpSpPr>
        <p:grpSpPr>
          <a:xfrm>
            <a:off x="60961" y="1060083"/>
            <a:ext cx="12070078" cy="5419000"/>
            <a:chOff x="0" y="978803"/>
            <a:chExt cx="12070078" cy="5419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EED23AB-DD17-6C70-BCFA-FBA0C13A100F}"/>
                </a:ext>
              </a:extLst>
            </p:cNvPr>
            <p:cNvGrpSpPr/>
            <p:nvPr/>
          </p:nvGrpSpPr>
          <p:grpSpPr>
            <a:xfrm>
              <a:off x="0" y="988617"/>
              <a:ext cx="12070078" cy="5409186"/>
              <a:chOff x="2" y="917497"/>
              <a:chExt cx="12070078" cy="540918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74BBAD4-6FC9-2F62-D405-F5A10A52C626}"/>
                  </a:ext>
                </a:extLst>
              </p:cNvPr>
              <p:cNvGrpSpPr/>
              <p:nvPr/>
            </p:nvGrpSpPr>
            <p:grpSpPr>
              <a:xfrm>
                <a:off x="121920" y="917497"/>
                <a:ext cx="11948160" cy="5231368"/>
                <a:chOff x="243840" y="917497"/>
                <a:chExt cx="11948160" cy="5231368"/>
              </a:xfrm>
            </p:grpSpPr>
            <p:pic>
              <p:nvPicPr>
                <p:cNvPr id="5" name="Picture 4" descr="A map of the state of california&#10;&#10;Description automatically generated">
                  <a:extLst>
                    <a:ext uri="{FF2B5EF4-FFF2-40B4-BE49-F238E27FC236}">
                      <a16:creationId xmlns:a16="http://schemas.microsoft.com/office/drawing/2014/main" id="{359E7F16-9C1B-419B-2EF5-0F4A76DDB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3840" y="917497"/>
                  <a:ext cx="11948160" cy="5231368"/>
                </a:xfrm>
                <a:prstGeom prst="rect">
                  <a:avLst/>
                </a:prstGeom>
              </p:spPr>
            </p:pic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5DACB06-424F-16E8-26B4-EC204CC01E2A}"/>
                    </a:ext>
                  </a:extLst>
                </p:cNvPr>
                <p:cNvSpPr/>
                <p:nvPr/>
              </p:nvSpPr>
              <p:spPr>
                <a:xfrm>
                  <a:off x="1615440" y="924560"/>
                  <a:ext cx="81280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C676AC7-2689-1D04-D220-3790792B5FAF}"/>
                    </a:ext>
                  </a:extLst>
                </p:cNvPr>
                <p:cNvSpPr/>
                <p:nvPr/>
              </p:nvSpPr>
              <p:spPr>
                <a:xfrm>
                  <a:off x="5567680" y="946863"/>
                  <a:ext cx="812800" cy="15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2B46909-4912-E40B-5B78-F4597965025B}"/>
                    </a:ext>
                  </a:extLst>
                </p:cNvPr>
                <p:cNvSpPr/>
                <p:nvPr/>
              </p:nvSpPr>
              <p:spPr>
                <a:xfrm>
                  <a:off x="9519920" y="924559"/>
                  <a:ext cx="934720" cy="17470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9FA9B3-D46B-CDB4-80BE-D0F5E5322345}"/>
                  </a:ext>
                </a:extLst>
              </p:cNvPr>
              <p:cNvSpPr txBox="1"/>
              <p:nvPr/>
            </p:nvSpPr>
            <p:spPr>
              <a:xfrm rot="16200000">
                <a:off x="2495193" y="1955799"/>
                <a:ext cx="19100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Log-transformed specimen count/10 km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A4E363-6E10-788F-FC19-3CF5DA9AB636}"/>
                  </a:ext>
                </a:extLst>
              </p:cNvPr>
              <p:cNvSpPr txBox="1"/>
              <p:nvPr/>
            </p:nvSpPr>
            <p:spPr>
              <a:xfrm rot="16200000">
                <a:off x="6469837" y="1955799"/>
                <a:ext cx="19100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Log-transformed specimen count/10 km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BD3BB9-67AF-FFDA-A545-941D87F9A372}"/>
                  </a:ext>
                </a:extLst>
              </p:cNvPr>
              <p:cNvSpPr txBox="1"/>
              <p:nvPr/>
            </p:nvSpPr>
            <p:spPr>
              <a:xfrm rot="16200000">
                <a:off x="10444481" y="1955798"/>
                <a:ext cx="191008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Log-transformed population count/10 km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1C6D1C-88D9-46B1-DB53-49B8D8B71667}"/>
                  </a:ext>
                </a:extLst>
              </p:cNvPr>
              <p:cNvSpPr txBox="1"/>
              <p:nvPr/>
            </p:nvSpPr>
            <p:spPr>
              <a:xfrm rot="16200000">
                <a:off x="-1396775" y="4668297"/>
                <a:ext cx="30551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Log(Actively-collected Specimen Count)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38D496-385C-25AF-0C78-E311D561A108}"/>
                  </a:ext>
                </a:extLst>
              </p:cNvPr>
              <p:cNvSpPr txBox="1"/>
              <p:nvPr/>
            </p:nvSpPr>
            <p:spPr>
              <a:xfrm>
                <a:off x="778738" y="6025123"/>
                <a:ext cx="30551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Log(Salvaged Specimen Count)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2B3B96E-74C1-54A0-7BAC-A59D0E1C562E}"/>
                  </a:ext>
                </a:extLst>
              </p:cNvPr>
              <p:cNvSpPr txBox="1"/>
              <p:nvPr/>
            </p:nvSpPr>
            <p:spPr>
              <a:xfrm>
                <a:off x="8805138" y="6025123"/>
                <a:ext cx="30551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Log(Salvaged Specimen Count)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DF40B8-70AF-7F0C-9B06-A8D02EA29D26}"/>
                  </a:ext>
                </a:extLst>
              </p:cNvPr>
              <p:cNvSpPr txBox="1"/>
              <p:nvPr/>
            </p:nvSpPr>
            <p:spPr>
              <a:xfrm>
                <a:off x="4791938" y="6025123"/>
                <a:ext cx="30551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Log(Actively-collected Specimen Count)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FFDFA8-D289-A694-B610-16D7A01CC05B}"/>
                  </a:ext>
                </a:extLst>
              </p:cNvPr>
              <p:cNvSpPr txBox="1"/>
              <p:nvPr/>
            </p:nvSpPr>
            <p:spPr>
              <a:xfrm rot="16200000">
                <a:off x="2607574" y="4668297"/>
                <a:ext cx="30551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Log(population/10-km)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78D2B2-E01F-EEE7-5260-5CC0CD40660F}"/>
                  </a:ext>
                </a:extLst>
              </p:cNvPr>
              <p:cNvSpPr txBox="1"/>
              <p:nvPr/>
            </p:nvSpPr>
            <p:spPr>
              <a:xfrm rot="16200000">
                <a:off x="6575036" y="4668297"/>
                <a:ext cx="30551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/>
                  <a:t>Log(population/10-km)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9EF8AF3-D0E5-A24F-B252-9BAA553F1E20}"/>
                </a:ext>
              </a:extLst>
            </p:cNvPr>
            <p:cNvSpPr txBox="1"/>
            <p:nvPr/>
          </p:nvSpPr>
          <p:spPr>
            <a:xfrm>
              <a:off x="130804" y="988617"/>
              <a:ext cx="430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9E5658-25A3-2FA7-672E-7E0EE9B34022}"/>
                </a:ext>
              </a:extLst>
            </p:cNvPr>
            <p:cNvSpPr txBox="1"/>
            <p:nvPr/>
          </p:nvSpPr>
          <p:spPr>
            <a:xfrm>
              <a:off x="130804" y="3325763"/>
              <a:ext cx="430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C91A272-A3A8-DEA4-B24A-4B1B416716A2}"/>
                </a:ext>
              </a:extLst>
            </p:cNvPr>
            <p:cNvSpPr txBox="1"/>
            <p:nvPr/>
          </p:nvSpPr>
          <p:spPr>
            <a:xfrm>
              <a:off x="4172434" y="3325763"/>
              <a:ext cx="430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A4F4EB-1F2C-FCFB-709B-AD9B5CE15D91}"/>
                </a:ext>
              </a:extLst>
            </p:cNvPr>
            <p:cNvSpPr txBox="1"/>
            <p:nvPr/>
          </p:nvSpPr>
          <p:spPr>
            <a:xfrm>
              <a:off x="4172434" y="978803"/>
              <a:ext cx="430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12FCC79-8920-611B-868A-139159175301}"/>
                </a:ext>
              </a:extLst>
            </p:cNvPr>
            <p:cNvSpPr txBox="1"/>
            <p:nvPr/>
          </p:nvSpPr>
          <p:spPr>
            <a:xfrm>
              <a:off x="8214064" y="3325763"/>
              <a:ext cx="430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0BEBCB-C8B8-5D44-2FD5-D2C05F2DC0DD}"/>
                </a:ext>
              </a:extLst>
            </p:cNvPr>
            <p:cNvSpPr txBox="1"/>
            <p:nvPr/>
          </p:nvSpPr>
          <p:spPr>
            <a:xfrm>
              <a:off x="8214064" y="978803"/>
              <a:ext cx="430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8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Samantha Rutledge</dc:creator>
  <cp:lastModifiedBy>Samantha Rutledge</cp:lastModifiedBy>
  <cp:revision>3</cp:revision>
  <dcterms:created xsi:type="dcterms:W3CDTF">2025-02-03T23:33:41Z</dcterms:created>
  <dcterms:modified xsi:type="dcterms:W3CDTF">2025-02-03T23:56:53Z</dcterms:modified>
</cp:coreProperties>
</file>