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2" r:id="rId6"/>
    <p:sldId id="261" r:id="rId7"/>
    <p:sldId id="267" r:id="rId8"/>
    <p:sldId id="263" r:id="rId9"/>
    <p:sldId id="265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AS MEDERER" initials="SM" lastIdx="1" clrIdx="0">
    <p:extLst>
      <p:ext uri="{19B8F6BF-5375-455C-9EA6-DF929625EA0E}">
        <p15:presenceInfo xmlns:p15="http://schemas.microsoft.com/office/powerpoint/2012/main" userId="S::silas.mederer@studiumunihamburgde.onmicrosoft.com::f524f1e9-327f-4eb1-a251-b76c8e513e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7F351-6CED-46C6-B2CF-76A51FE80159}" v="2" dt="2020-09-17T07:40:46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563" autoAdjust="0"/>
  </p:normalViewPr>
  <p:slideViewPr>
    <p:cSldViewPr snapToGrid="0" showGuides="1">
      <p:cViewPr varScale="1">
        <p:scale>
          <a:sx n="78" d="100"/>
          <a:sy n="78" d="100"/>
        </p:scale>
        <p:origin x="2472" y="54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as" userId="db45e6e1-d8c1-49c2-a90f-b359ef0bedd8" providerId="ADAL" clId="{6587F351-6CED-46C6-B2CF-76A51FE80159}"/>
    <pc:docChg chg="custSel modSld">
      <pc:chgData name="Silas" userId="db45e6e1-d8c1-49c2-a90f-b359ef0bedd8" providerId="ADAL" clId="{6587F351-6CED-46C6-B2CF-76A51FE80159}" dt="2020-09-17T07:41:14.200" v="8" actId="20577"/>
      <pc:docMkLst>
        <pc:docMk/>
      </pc:docMkLst>
      <pc:sldChg chg="modSp mod">
        <pc:chgData name="Silas" userId="db45e6e1-d8c1-49c2-a90f-b359ef0bedd8" providerId="ADAL" clId="{6587F351-6CED-46C6-B2CF-76A51FE80159}" dt="2020-09-17T07:40:12.909" v="1" actId="790"/>
        <pc:sldMkLst>
          <pc:docMk/>
          <pc:sldMk cId="3557872539" sldId="257"/>
        </pc:sldMkLst>
        <pc:spChg chg="mod">
          <ac:chgData name="Silas" userId="db45e6e1-d8c1-49c2-a90f-b359ef0bedd8" providerId="ADAL" clId="{6587F351-6CED-46C6-B2CF-76A51FE80159}" dt="2020-09-17T07:40:08.229" v="0" actId="790"/>
          <ac:spMkLst>
            <pc:docMk/>
            <pc:sldMk cId="3557872539" sldId="257"/>
            <ac:spMk id="2" creationId="{9FB92851-C1A5-4024-9E66-8C2645A5A9D1}"/>
          </ac:spMkLst>
        </pc:spChg>
        <pc:spChg chg="mod">
          <ac:chgData name="Silas" userId="db45e6e1-d8c1-49c2-a90f-b359ef0bedd8" providerId="ADAL" clId="{6587F351-6CED-46C6-B2CF-76A51FE80159}" dt="2020-09-17T07:40:12.909" v="1" actId="790"/>
          <ac:spMkLst>
            <pc:docMk/>
            <pc:sldMk cId="3557872539" sldId="257"/>
            <ac:spMk id="3" creationId="{D31FFBFF-E567-40B3-BC35-6C37CD4B50FA}"/>
          </ac:spMkLst>
        </pc:spChg>
      </pc:sldChg>
      <pc:sldChg chg="modSp mod">
        <pc:chgData name="Silas" userId="db45e6e1-d8c1-49c2-a90f-b359ef0bedd8" providerId="ADAL" clId="{6587F351-6CED-46C6-B2CF-76A51FE80159}" dt="2020-09-17T07:40:28.722" v="3" actId="313"/>
        <pc:sldMkLst>
          <pc:docMk/>
          <pc:sldMk cId="1208327788" sldId="260"/>
        </pc:sldMkLst>
        <pc:spChg chg="mod">
          <ac:chgData name="Silas" userId="db45e6e1-d8c1-49c2-a90f-b359ef0bedd8" providerId="ADAL" clId="{6587F351-6CED-46C6-B2CF-76A51FE80159}" dt="2020-09-17T07:40:28.722" v="3" actId="313"/>
          <ac:spMkLst>
            <pc:docMk/>
            <pc:sldMk cId="1208327788" sldId="260"/>
            <ac:spMk id="3" creationId="{D31FFBFF-E567-40B3-BC35-6C37CD4B50FA}"/>
          </ac:spMkLst>
        </pc:spChg>
      </pc:sldChg>
      <pc:sldChg chg="modSp mod">
        <pc:chgData name="Silas" userId="db45e6e1-d8c1-49c2-a90f-b359ef0bedd8" providerId="ADAL" clId="{6587F351-6CED-46C6-B2CF-76A51FE80159}" dt="2020-09-17T07:40:49.883" v="4" actId="1076"/>
        <pc:sldMkLst>
          <pc:docMk/>
          <pc:sldMk cId="1556614409" sldId="261"/>
        </pc:sldMkLst>
        <pc:picChg chg="mod">
          <ac:chgData name="Silas" userId="db45e6e1-d8c1-49c2-a90f-b359ef0bedd8" providerId="ADAL" clId="{6587F351-6CED-46C6-B2CF-76A51FE80159}" dt="2020-09-17T07:40:49.883" v="4" actId="1076"/>
          <ac:picMkLst>
            <pc:docMk/>
            <pc:sldMk cId="1556614409" sldId="261"/>
            <ac:picMk id="9" creationId="{2FE343B2-0F84-4970-AA68-3CAACE26B864}"/>
          </ac:picMkLst>
        </pc:picChg>
      </pc:sldChg>
      <pc:sldChg chg="modSp mod">
        <pc:chgData name="Silas" userId="db45e6e1-d8c1-49c2-a90f-b359ef0bedd8" providerId="ADAL" clId="{6587F351-6CED-46C6-B2CF-76A51FE80159}" dt="2020-09-17T07:41:14.200" v="8" actId="20577"/>
        <pc:sldMkLst>
          <pc:docMk/>
          <pc:sldMk cId="1737092178" sldId="266"/>
        </pc:sldMkLst>
        <pc:spChg chg="mod">
          <ac:chgData name="Silas" userId="db45e6e1-d8c1-49c2-a90f-b359ef0bedd8" providerId="ADAL" clId="{6587F351-6CED-46C6-B2CF-76A51FE80159}" dt="2020-09-17T07:41:14.200" v="8" actId="20577"/>
          <ac:spMkLst>
            <pc:docMk/>
            <pc:sldMk cId="1737092178" sldId="266"/>
            <ac:spMk id="3" creationId="{D31FFBFF-E567-40B3-BC35-6C37CD4B50FA}"/>
          </ac:spMkLst>
        </pc:spChg>
      </pc:sldChg>
      <pc:sldChg chg="modSp mod">
        <pc:chgData name="Silas" userId="db45e6e1-d8c1-49c2-a90f-b359ef0bedd8" providerId="ADAL" clId="{6587F351-6CED-46C6-B2CF-76A51FE80159}" dt="2020-09-17T07:41:03.053" v="5" actId="790"/>
        <pc:sldMkLst>
          <pc:docMk/>
          <pc:sldMk cId="993245578" sldId="267"/>
        </pc:sldMkLst>
        <pc:spChg chg="mod">
          <ac:chgData name="Silas" userId="db45e6e1-d8c1-49c2-a90f-b359ef0bedd8" providerId="ADAL" clId="{6587F351-6CED-46C6-B2CF-76A51FE80159}" dt="2020-09-17T07:41:03.053" v="5" actId="790"/>
          <ac:spMkLst>
            <pc:docMk/>
            <pc:sldMk cId="993245578" sldId="267"/>
            <ac:spMk id="2" creationId="{9FB92851-C1A5-4024-9E66-8C2645A5A9D1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7T09:18:39.29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38CBA-3C9E-440F-8E66-3FF099C485AA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6CC48-BC8D-477F-AB11-85CBFDA02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29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frequencie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CC48-BC8D-477F-AB11-85CBFDA020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87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Now lets have a few words before we get overwhelmed.</a:t>
            </a:r>
          </a:p>
          <a:p>
            <a:endParaRPr lang="en-US" noProof="0" dirty="0"/>
          </a:p>
          <a:p>
            <a:r>
              <a:rPr lang="en-US" noProof="0" dirty="0"/>
              <a:t>You will see nearly the same map with different data. On the side will be a scale and there is title as well.</a:t>
            </a:r>
          </a:p>
          <a:p>
            <a:endParaRPr lang="en-US" noProof="0" dirty="0"/>
          </a:p>
          <a:p>
            <a:r>
              <a:rPr lang="en-US" noProof="0" dirty="0"/>
              <a:t>We will read the maps together I will guide you.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CC48-BC8D-477F-AB11-85CBFDA020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72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Now lets have a few words before we get overwhelmed.</a:t>
            </a:r>
          </a:p>
          <a:p>
            <a:endParaRPr lang="en-US" noProof="0" dirty="0"/>
          </a:p>
          <a:p>
            <a:r>
              <a:rPr lang="en-US" noProof="0" dirty="0"/>
              <a:t>You will see nearly the same map with different data. On the side will be a scale and there is title as well.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CC48-BC8D-477F-AB11-85CBFDA020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029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Now lets have a few words before we get overwhelmed.</a:t>
            </a:r>
          </a:p>
          <a:p>
            <a:endParaRPr lang="en-US" noProof="0" dirty="0"/>
          </a:p>
          <a:p>
            <a:r>
              <a:rPr lang="en-US" noProof="0" dirty="0"/>
              <a:t>You will see nearly the same map with different data. On the side will be a scale and there is title as well.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CC48-BC8D-477F-AB11-85CBFDA020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946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Now lets have a few words before we get overwhelmed.</a:t>
            </a:r>
          </a:p>
          <a:p>
            <a:endParaRPr lang="en-US" noProof="0" dirty="0"/>
          </a:p>
          <a:p>
            <a:r>
              <a:rPr lang="en-US" noProof="0" dirty="0"/>
              <a:t>You will see nearly the same map with different data. On the side will be a scale and there is title as well.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CC48-BC8D-477F-AB11-85CBFDA020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57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Now lets have a few words before we get overwhelmed.</a:t>
            </a:r>
          </a:p>
          <a:p>
            <a:endParaRPr lang="en-US" noProof="0" dirty="0"/>
          </a:p>
          <a:p>
            <a:r>
              <a:rPr lang="en-US" noProof="0" dirty="0"/>
              <a:t>You will see nearly the same map with different data. On the side will be a scale and there is title as well.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CC48-BC8D-477F-AB11-85CBFDA020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742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Well at least </a:t>
            </a:r>
            <a:r>
              <a:rPr lang="de-DE" dirty="0" err="1"/>
              <a:t>over</a:t>
            </a:r>
            <a:r>
              <a:rPr lang="de-DE" dirty="0"/>
              <a:t> all,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für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.</a:t>
            </a:r>
          </a:p>
          <a:p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look</a:t>
            </a:r>
            <a:r>
              <a:rPr lang="de-DE" dirty="0"/>
              <a:t> on </a:t>
            </a:r>
            <a:r>
              <a:rPr lang="de-DE" dirty="0" err="1"/>
              <a:t>prices</a:t>
            </a:r>
            <a:r>
              <a:rPr lang="de-DE" dirty="0"/>
              <a:t> </a:t>
            </a:r>
            <a:r>
              <a:rPr lang="de-DE" dirty="0" err="1"/>
              <a:t>sqft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CC48-BC8D-477F-AB11-85CBFDA020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078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Now lets have a few words before we get overwhelmed.</a:t>
            </a:r>
          </a:p>
          <a:p>
            <a:endParaRPr lang="en-US" noProof="0" dirty="0"/>
          </a:p>
          <a:p>
            <a:r>
              <a:rPr lang="en-US" noProof="0" dirty="0"/>
              <a:t>You will see nearly the same map with different data. On the side will be a scale and there is title as well.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CC48-BC8D-477F-AB11-85CBFDA020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1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I </a:t>
            </a:r>
            <a:r>
              <a:rPr lang="de-DE" dirty="0" err="1"/>
              <a:t>don´t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look</a:t>
            </a:r>
            <a:r>
              <a:rPr lang="de-DE" dirty="0"/>
              <a:t> on GitHub </a:t>
            </a:r>
            <a:r>
              <a:rPr lang="de-DE" dirty="0" err="1"/>
              <a:t>or</a:t>
            </a:r>
            <a:r>
              <a:rPr lang="de-DE" dirty="0"/>
              <a:t> just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mean squared errors are above 240k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CC48-BC8D-477F-AB11-85CBFDA020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58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8" name="Group 48">
            <a:extLst>
              <a:ext uri="{FF2B5EF4-FFF2-40B4-BE49-F238E27FC236}">
                <a16:creationId xmlns:a16="http://schemas.microsoft.com/office/drawing/2014/main" id="{86DBE2C4-B32B-47F0-BFD2-003BA563FC6A}"/>
              </a:ext>
            </a:extLst>
          </p:cNvPr>
          <p:cNvGrpSpPr>
            <a:grpSpLocks/>
          </p:cNvGrpSpPr>
          <p:nvPr/>
        </p:nvGrpSpPr>
        <p:grpSpPr bwMode="auto">
          <a:xfrm>
            <a:off x="0" y="2422525"/>
            <a:ext cx="9183688" cy="4435475"/>
            <a:chOff x="0" y="1526"/>
            <a:chExt cx="5785" cy="2794"/>
          </a:xfrm>
        </p:grpSpPr>
        <p:sp>
          <p:nvSpPr>
            <p:cNvPr id="5149" name="Rectangle 29">
              <a:extLst>
                <a:ext uri="{FF2B5EF4-FFF2-40B4-BE49-F238E27FC236}">
                  <a16:creationId xmlns:a16="http://schemas.microsoft.com/office/drawing/2014/main" id="{E5E46F8D-0700-45C9-B5F3-F7F74EBF6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161"/>
              <a:ext cx="1837" cy="784"/>
            </a:xfrm>
            <a:prstGeom prst="rect">
              <a:avLst/>
            </a:prstGeom>
            <a:solidFill>
              <a:srgbClr val="6A41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50" name="Rectangle 30">
              <a:extLst>
                <a:ext uri="{FF2B5EF4-FFF2-40B4-BE49-F238E27FC236}">
                  <a16:creationId xmlns:a16="http://schemas.microsoft.com/office/drawing/2014/main" id="{979190BE-7532-45D0-A228-2FDCDD445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2"/>
              <a:ext cx="5760" cy="378"/>
            </a:xfrm>
            <a:prstGeom prst="rect">
              <a:avLst/>
            </a:prstGeom>
            <a:solidFill>
              <a:srgbClr val="E4E5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51" name="Rectangle 31">
              <a:extLst>
                <a:ext uri="{FF2B5EF4-FFF2-40B4-BE49-F238E27FC236}">
                  <a16:creationId xmlns:a16="http://schemas.microsoft.com/office/drawing/2014/main" id="{D31D5538-D31E-4F80-AD5B-E6B60CD2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1"/>
              <a:ext cx="3925" cy="784"/>
            </a:xfrm>
            <a:prstGeom prst="rect">
              <a:avLst/>
            </a:prstGeom>
            <a:solidFill>
              <a:srgbClr val="F3F5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52" name="Rectangle 32">
              <a:extLst>
                <a:ext uri="{FF2B5EF4-FFF2-40B4-BE49-F238E27FC236}">
                  <a16:creationId xmlns:a16="http://schemas.microsoft.com/office/drawing/2014/main" id="{9C7C2826-9ADD-462E-9686-3E8EA8206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1526"/>
              <a:ext cx="822" cy="839"/>
            </a:xfrm>
            <a:prstGeom prst="rect">
              <a:avLst/>
            </a:prstGeom>
            <a:solidFill>
              <a:srgbClr val="6A41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54" name="Rectangle 34">
              <a:extLst>
                <a:ext uri="{FF2B5EF4-FFF2-40B4-BE49-F238E27FC236}">
                  <a16:creationId xmlns:a16="http://schemas.microsoft.com/office/drawing/2014/main" id="{CDF577DF-2681-416D-B311-7F1E5B0FC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26"/>
              <a:ext cx="4934" cy="839"/>
            </a:xfrm>
            <a:prstGeom prst="rect">
              <a:avLst/>
            </a:prstGeom>
            <a:solidFill>
              <a:srgbClr val="F3F5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53" name="Rectangle 33">
              <a:extLst>
                <a:ext uri="{FF2B5EF4-FFF2-40B4-BE49-F238E27FC236}">
                  <a16:creationId xmlns:a16="http://schemas.microsoft.com/office/drawing/2014/main" id="{753F74E6-F260-4BEC-94FC-EE4FE21B2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66"/>
              <a:ext cx="3368" cy="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graphicFrame>
          <p:nvGraphicFramePr>
            <p:cNvPr id="5167" name="Object 47">
              <a:extLst>
                <a:ext uri="{FF2B5EF4-FFF2-40B4-BE49-F238E27FC236}">
                  <a16:creationId xmlns:a16="http://schemas.microsoft.com/office/drawing/2014/main" id="{7CFA6B42-E0D5-4F2E-9BB0-C961B7300F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8" y="2364"/>
            <a:ext cx="2337" cy="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Image" r:id="rId3" imgW="4800000" imgH="1638095" progId="Photoshop.Image.9">
                    <p:embed/>
                  </p:oleObj>
                </mc:Choice>
                <mc:Fallback>
                  <p:oleObj name="Image" r:id="rId3" imgW="4800000" imgH="1638095" progId="Photoshop.Image.9">
                    <p:embed/>
                    <p:pic>
                      <p:nvPicPr>
                        <p:cNvPr id="5167" name="Object 47">
                          <a:extLst>
                            <a:ext uri="{FF2B5EF4-FFF2-40B4-BE49-F238E27FC236}">
                              <a16:creationId xmlns:a16="http://schemas.microsoft.com/office/drawing/2014/main" id="{7CFA6B42-E0D5-4F2E-9BB0-C961B7300F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8" y="2364"/>
                          <a:ext cx="2337" cy="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4" name="Rectangle 4">
            <a:extLst>
              <a:ext uri="{FF2B5EF4-FFF2-40B4-BE49-F238E27FC236}">
                <a16:creationId xmlns:a16="http://schemas.microsoft.com/office/drawing/2014/main" id="{C951C3E7-D215-4CFF-96F6-77508B2AEC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8313" y="2419350"/>
            <a:ext cx="7199312" cy="1514475"/>
          </a:xfrm>
        </p:spPr>
        <p:txBody>
          <a:bodyPr/>
          <a:lstStyle>
            <a:lvl1pPr>
              <a:defRPr>
                <a:solidFill>
                  <a:srgbClr val="69354F"/>
                </a:solidFill>
              </a:defRPr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4FEE4AD1-D265-48D0-B7C3-BB23E1F4B51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8313" y="4003675"/>
            <a:ext cx="4679950" cy="1512888"/>
          </a:xfrm>
        </p:spPr>
        <p:txBody>
          <a:bodyPr/>
          <a:lstStyle>
            <a:lvl1pPr marL="180975" indent="1588">
              <a:buFontTx/>
              <a:buNone/>
              <a:defRPr sz="1800">
                <a:solidFill>
                  <a:srgbClr val="69354F"/>
                </a:solidFill>
              </a:defRPr>
            </a:lvl1pPr>
          </a:lstStyle>
          <a:p>
            <a:pPr lvl="0"/>
            <a:r>
              <a:rPr lang="de-DE" altLang="de-DE" noProof="0"/>
              <a:t>Master-Untertitelformat bearbeiten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2B3BA2D-C463-492D-8941-98418CB734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69354F"/>
                </a:solidFill>
              </a:defRPr>
            </a:lvl1pPr>
          </a:lstStyle>
          <a:p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866F2-1FFE-4B8F-B427-9661F278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B2A4CA-F40B-44A1-BA78-57E26705B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0438B5-9623-4BB4-9620-B199A8011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Silas Mederer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59D117-F2FB-4204-8A52-6445E004C6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812422-C2E6-49B9-A47B-82B016109CD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07C2800-1AFC-4229-994C-1293ADD223ED}"/>
              </a:ext>
            </a:extLst>
          </p:cNvPr>
          <p:cNvSpPr/>
          <p:nvPr/>
        </p:nvSpPr>
        <p:spPr>
          <a:xfrm>
            <a:off x="3851920" y="6309320"/>
            <a:ext cx="1368152" cy="476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31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C45B9EB-F265-4C6E-8C16-B4F706799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5113" y="274638"/>
            <a:ext cx="2071687" cy="57467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D9300D-2414-4702-8056-80843E7AD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5288" y="274638"/>
            <a:ext cx="6067425" cy="57467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F30E0-709C-4EC5-8163-432FB29EE5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Silas Mederer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20C949-06B0-43E5-9AA6-17635A60D8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F5206B-917A-4079-A9AD-6B72100B861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E888E85-2AB7-4328-8723-8DF1A1A843AB}"/>
              </a:ext>
            </a:extLst>
          </p:cNvPr>
          <p:cNvSpPr/>
          <p:nvPr/>
        </p:nvSpPr>
        <p:spPr>
          <a:xfrm>
            <a:off x="3851920" y="6309320"/>
            <a:ext cx="1368152" cy="476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75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17685-94DF-41E4-BD4E-3DE45602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548101-E65E-4EFD-971F-01CA04E14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15A505-6012-431E-9803-11B4C67B55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Silas Mederer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79ECC8-F198-42CE-BDBE-6E6AB4C187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AFF44C-823D-40AF-A6FE-E949BEC9549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3B0F2CE-0FEE-4388-8A07-E722A4C0B377}"/>
              </a:ext>
            </a:extLst>
          </p:cNvPr>
          <p:cNvSpPr/>
          <p:nvPr/>
        </p:nvSpPr>
        <p:spPr>
          <a:xfrm>
            <a:off x="3851920" y="6309320"/>
            <a:ext cx="1368152" cy="476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74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76B2B-0741-4E57-80D2-A7DA9093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9AF64E-E45D-4416-B852-51564ED75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6BC2CF-B341-4B20-928B-34FC689574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Silas Mederer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5313E2-65D7-4061-B458-D15491FFF9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453E14-4661-44DD-8D87-E34355DD859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270C541-94B1-47A6-B608-26B27F01CC67}"/>
              </a:ext>
            </a:extLst>
          </p:cNvPr>
          <p:cNvSpPr/>
          <p:nvPr/>
        </p:nvSpPr>
        <p:spPr>
          <a:xfrm>
            <a:off x="3851920" y="6309320"/>
            <a:ext cx="1368152" cy="476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82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B35F4-209D-435B-9018-2E7806CD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8FAE7-BA51-4AC2-8191-8E7135852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288" y="1971675"/>
            <a:ext cx="4038600" cy="4049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16B1F7-A98F-4B7F-9715-45900A3EA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6288" y="1971675"/>
            <a:ext cx="4038600" cy="4049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0A80BB-2240-4B43-842D-A216D9D881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Silas Mederer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F9AB42-0294-48E5-91D6-339B7F5C5C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991405-F6A6-4892-A129-6C1A7C39FE3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E20FF2-9F4C-4672-BC6C-555F481C3264}"/>
              </a:ext>
            </a:extLst>
          </p:cNvPr>
          <p:cNvSpPr/>
          <p:nvPr/>
        </p:nvSpPr>
        <p:spPr>
          <a:xfrm>
            <a:off x="3851920" y="6309320"/>
            <a:ext cx="1368152" cy="476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01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0B859-DFE8-4903-94C0-FE78A5A8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F077E9-CA3A-4986-93C0-1593C9A86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4A6F42-0D74-4922-A9FD-937EDE955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43097F-BE7C-4ACE-850E-A44B4A745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7CDDBD-81BC-4CFF-8A34-8F34A0DED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DE41ED7-CE66-46BC-89E6-26494BA873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Silas Mederer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696E988-6F3A-472B-ADCA-9346E2F4B9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936351-8F16-40FB-888D-C95AD8AFE07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9FF734-BD59-4E6F-8C01-617AC89E43C6}"/>
              </a:ext>
            </a:extLst>
          </p:cNvPr>
          <p:cNvSpPr/>
          <p:nvPr/>
        </p:nvSpPr>
        <p:spPr>
          <a:xfrm>
            <a:off x="3851920" y="6309320"/>
            <a:ext cx="1368152" cy="476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57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11FAD-B12C-442D-9BF0-1CFC6441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AF28D4-870C-4E6E-90A1-D10244E9F1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Silas Mederer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98E0BF-F3B2-49C2-824E-2DBECB765E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6CC0D0-D656-455A-971F-C00FDFC14B7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37263E1-E12A-4220-960B-A7B85A3DC533}"/>
              </a:ext>
            </a:extLst>
          </p:cNvPr>
          <p:cNvSpPr/>
          <p:nvPr/>
        </p:nvSpPr>
        <p:spPr>
          <a:xfrm>
            <a:off x="3851920" y="6309320"/>
            <a:ext cx="1368152" cy="476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98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21FEF0-E212-465E-9C3C-F6D70D3334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Silas Mederer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B0D37DF-BBE4-4D5A-9925-2222BF766A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D70703-0D2F-41A6-A56A-95CD31DDEA4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E1F69-57F9-47A6-B243-64D98DC39C5B}"/>
              </a:ext>
            </a:extLst>
          </p:cNvPr>
          <p:cNvSpPr/>
          <p:nvPr/>
        </p:nvSpPr>
        <p:spPr>
          <a:xfrm>
            <a:off x="3851920" y="6309320"/>
            <a:ext cx="1368152" cy="476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F8DB0-7848-4F88-BB20-49706D84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3CF412-80E8-4762-B666-373E1BD69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6E0070-9C8A-4BBF-8CF5-414E3AAD6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30271-4DCD-4BF7-8678-4FC60CCFB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Silas Mederer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8A8191-37A2-4F90-BE8A-8401021030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77A053-BB26-4CD9-92E1-21556066451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4960310-51B2-4B97-A483-D6198BD9AD3F}"/>
              </a:ext>
            </a:extLst>
          </p:cNvPr>
          <p:cNvSpPr/>
          <p:nvPr/>
        </p:nvSpPr>
        <p:spPr>
          <a:xfrm>
            <a:off x="3851920" y="6309320"/>
            <a:ext cx="1368152" cy="476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27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77158-A217-41C9-965A-60DC2E72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D29A5E-6766-4C7E-9F63-6C819BAA6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EEC22D-A0BA-4BEA-A7A3-ADB22FC8A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05B739-731F-4935-8020-56CF3451E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Silas Mederer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2798ED-AB21-46BC-930E-6A69798633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A4E722-4435-4939-AF96-EA154EB01C6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C53A9DA-D44B-4D9C-806B-93DDF9417F22}"/>
              </a:ext>
            </a:extLst>
          </p:cNvPr>
          <p:cNvSpPr/>
          <p:nvPr/>
        </p:nvSpPr>
        <p:spPr>
          <a:xfrm>
            <a:off x="3851920" y="6309320"/>
            <a:ext cx="1368152" cy="476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53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6EA7F698-8715-4430-A328-0BCE38D0F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B980CA0-9D7B-410E-B645-CCEB016DE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971675"/>
            <a:ext cx="8229600" cy="404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A58D6D5-1563-4078-8CE8-0A898B85975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0425" y="62357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de-DE" altLang="de-DE"/>
              <a:t>Silas Mederer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032CC54A-87F8-4564-8BF6-C5E4FB73EC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2325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5DBB1DA1-2133-405B-B956-12CEEE28943E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4118" name="Picture 22" descr="logo_kl_pseps">
            <a:extLst>
              <a:ext uri="{FF2B5EF4-FFF2-40B4-BE49-F238E27FC236}">
                <a16:creationId xmlns:a16="http://schemas.microsoft.com/office/drawing/2014/main" id="{6D40F566-85F1-4EA3-9B43-D1856A81F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0" y="6354763"/>
            <a:ext cx="1130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17" name="Group 21">
            <a:extLst>
              <a:ext uri="{FF2B5EF4-FFF2-40B4-BE49-F238E27FC236}">
                <a16:creationId xmlns:a16="http://schemas.microsoft.com/office/drawing/2014/main" id="{327BE8E0-952A-4850-AAE7-FD93B1F9BBDA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4000" cy="4419600"/>
            <a:chOff x="-2" y="1536"/>
            <a:chExt cx="5760" cy="2784"/>
          </a:xfrm>
        </p:grpSpPr>
        <p:sp>
          <p:nvSpPr>
            <p:cNvPr id="4111" name="Rectangle 15">
              <a:extLst>
                <a:ext uri="{FF2B5EF4-FFF2-40B4-BE49-F238E27FC236}">
                  <a16:creationId xmlns:a16="http://schemas.microsoft.com/office/drawing/2014/main" id="{C97FA68A-2C15-4960-B461-1A35FE4E7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1536"/>
              <a:ext cx="156" cy="817"/>
            </a:xfrm>
            <a:prstGeom prst="rect">
              <a:avLst/>
            </a:prstGeom>
            <a:solidFill>
              <a:srgbClr val="6A41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09" name="Line 13">
              <a:extLst>
                <a:ext uri="{FF2B5EF4-FFF2-40B4-BE49-F238E27FC236}">
                  <a16:creationId xmlns:a16="http://schemas.microsoft.com/office/drawing/2014/main" id="{EB789D3E-EB57-45C2-89BE-C35131EFA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" y="3953"/>
              <a:ext cx="5760" cy="0"/>
            </a:xfrm>
            <a:prstGeom prst="line">
              <a:avLst/>
            </a:prstGeom>
            <a:noFill/>
            <a:ln w="6350">
              <a:solidFill>
                <a:srgbClr val="E4E5E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12" name="Rectangle 16">
              <a:extLst>
                <a:ext uri="{FF2B5EF4-FFF2-40B4-BE49-F238E27FC236}">
                  <a16:creationId xmlns:a16="http://schemas.microsoft.com/office/drawing/2014/main" id="{3E9A15D8-075E-43CA-92E2-A79E0DA38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3176"/>
              <a:ext cx="156" cy="778"/>
            </a:xfrm>
            <a:prstGeom prst="rect">
              <a:avLst/>
            </a:prstGeom>
            <a:solidFill>
              <a:srgbClr val="6A41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13" name="Rectangle 17">
              <a:extLst>
                <a:ext uri="{FF2B5EF4-FFF2-40B4-BE49-F238E27FC236}">
                  <a16:creationId xmlns:a16="http://schemas.microsoft.com/office/drawing/2014/main" id="{85697901-96F5-4EBC-AF72-06EF7A17D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3952"/>
              <a:ext cx="156" cy="368"/>
            </a:xfrm>
            <a:prstGeom prst="rect">
              <a:avLst/>
            </a:prstGeom>
            <a:solidFill>
              <a:srgbClr val="E4E5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14" name="Rectangle 18">
              <a:extLst>
                <a:ext uri="{FF2B5EF4-FFF2-40B4-BE49-F238E27FC236}">
                  <a16:creationId xmlns:a16="http://schemas.microsoft.com/office/drawing/2014/main" id="{4705BA8C-8E2C-45AC-BAE5-63EAE0C51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2354"/>
              <a:ext cx="156" cy="821"/>
            </a:xfrm>
            <a:prstGeom prst="rect">
              <a:avLst/>
            </a:prstGeom>
            <a:solidFill>
              <a:srgbClr val="8AB1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4D234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2345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2345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2345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2345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2345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2345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2345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2345"/>
          </a:solidFill>
          <a:latin typeface="Arial" panose="020B0604020202020204" pitchFamily="34" charset="0"/>
        </a:defRPr>
      </a:lvl9pPr>
    </p:titleStyle>
    <p:bodyStyle>
      <a:lvl1pPr marL="342900" indent="-160338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4D2345"/>
          </a:solidFill>
          <a:latin typeface="+mn-lt"/>
          <a:ea typeface="+mn-ea"/>
          <a:cs typeface="+mn-cs"/>
        </a:defRPr>
      </a:lvl1pPr>
      <a:lvl2pPr marL="808038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4D2345"/>
          </a:solidFill>
          <a:latin typeface="+mn-lt"/>
          <a:ea typeface="+mn-ea"/>
          <a:cs typeface="+mn-cs"/>
        </a:defRPr>
      </a:lvl2pPr>
      <a:lvl3pPr marL="1216025" indent="-22860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rgbClr val="4D2345"/>
          </a:solidFill>
          <a:latin typeface="+mn-lt"/>
          <a:ea typeface="+mn-ea"/>
          <a:cs typeface="+mn-cs"/>
        </a:defRPr>
      </a:lvl3pPr>
      <a:lvl4pPr marL="1624013" indent="-228600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rgbClr val="4D2345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rgbClr val="4D234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FF91F-7ECE-4721-A595-BD96F5BA1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1</a:t>
            </a:r>
            <a:r>
              <a:rPr lang="de-DE" baseline="30000" dirty="0"/>
              <a:t>st</a:t>
            </a:r>
            <a:r>
              <a:rPr lang="de-DE" dirty="0"/>
              <a:t> Project: Regression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BACE24-2CA0-43BC-BEDD-BC07214BB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by</a:t>
            </a:r>
            <a:r>
              <a:rPr lang="de-DE" dirty="0"/>
              <a:t> Silas Mederer</a:t>
            </a:r>
          </a:p>
          <a:p>
            <a:r>
              <a:rPr lang="de-DE" dirty="0"/>
              <a:t>at neue fische GmbH</a:t>
            </a:r>
          </a:p>
        </p:txBody>
      </p:sp>
    </p:spTree>
    <p:extLst>
      <p:ext uri="{BB962C8B-B14F-4D97-AF65-F5344CB8AC3E}">
        <p14:creationId xmlns:p14="http://schemas.microsoft.com/office/powerpoint/2010/main" val="3907711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14D93492-F243-47A3-972C-BB5914728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285874"/>
            <a:ext cx="8755620" cy="562861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B92851-C1A5-4024-9E66-8C2645A5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Client </a:t>
            </a:r>
            <a:r>
              <a:rPr lang="de-DE" dirty="0" err="1"/>
              <a:t>descriptions</a:t>
            </a:r>
            <a:r>
              <a:rPr lang="de-DE" dirty="0"/>
              <a:t> and </a:t>
            </a:r>
            <a:r>
              <a:rPr lang="de-DE" dirty="0" err="1"/>
              <a:t>request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1FFBFF-E567-40B3-BC35-6C37CD4B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182562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D3BD8E-0308-4B8C-9344-7360EB7FA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Silas Mederer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21C961-752A-4323-B80A-5A9379CC1D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AFF44C-823D-40AF-A6FE-E949BEC95490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7370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92851-C1A5-4024-9E66-8C2645A5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Client </a:t>
            </a:r>
            <a:r>
              <a:rPr lang="de-DE" dirty="0" err="1"/>
              <a:t>descriptions</a:t>
            </a:r>
            <a:r>
              <a:rPr lang="de-DE" dirty="0"/>
              <a:t> and </a:t>
            </a:r>
            <a:r>
              <a:rPr lang="de-DE" dirty="0" err="1"/>
              <a:t>request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1FFBFF-E567-40B3-BC35-6C37CD4B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82562" indent="0">
              <a:buNone/>
            </a:pPr>
            <a:endParaRPr lang="en-US" b="1" dirty="0"/>
          </a:p>
          <a:p>
            <a:pPr marL="182562" indent="0">
              <a:buNone/>
            </a:pPr>
            <a:r>
              <a:rPr lang="en-US" sz="4000" b="1" dirty="0"/>
              <a:t>	The more you go to the 	south the cheaper it gets</a:t>
            </a:r>
          </a:p>
          <a:p>
            <a:pPr marL="990600" lvl="1" indent="-342900"/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D3BD8E-0308-4B8C-9344-7360EB7FA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Silas Mederer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21C961-752A-4323-B80A-5A9379CC1D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AFF44C-823D-40AF-A6FE-E949BEC95490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3709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40EA1F4-C250-446F-9F7C-58AA20118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2" y="846138"/>
            <a:ext cx="8143103" cy="65144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B92851-C1A5-4024-9E66-8C2645A5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Client </a:t>
            </a:r>
            <a:r>
              <a:rPr lang="de-DE" dirty="0" err="1"/>
              <a:t>descriptions</a:t>
            </a:r>
            <a:r>
              <a:rPr lang="de-DE" dirty="0"/>
              <a:t> and </a:t>
            </a:r>
            <a:r>
              <a:rPr lang="de-DE" dirty="0" err="1"/>
              <a:t>request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D3BD8E-0308-4B8C-9344-7360EB7FA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Silas Mederer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21C961-752A-4323-B80A-5A9379CC1D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AFF44C-823D-40AF-A6FE-E949BEC95490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278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6F378C1-2C5C-4081-A52E-FFADC2CD0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6722"/>
            <a:ext cx="8362950" cy="509392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B92851-C1A5-4024-9E66-8C2645A5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Regression Model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D3BD8E-0308-4B8C-9344-7360EB7FA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Silas Mederer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21C961-752A-4323-B80A-5A9379CC1D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AFF44C-823D-40AF-A6FE-E949BEC95490}" type="slidenum">
              <a:rPr lang="de-DE" altLang="de-DE" smtClean="0"/>
              <a:pPr/>
              <a:t>13</a:t>
            </a:fld>
            <a:endParaRPr lang="de-DE" altLang="de-DE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139EF74-FC8C-47BA-8AC4-C9BCD52B3478}"/>
              </a:ext>
            </a:extLst>
          </p:cNvPr>
          <p:cNvGrpSpPr/>
          <p:nvPr/>
        </p:nvGrpSpPr>
        <p:grpSpPr>
          <a:xfrm>
            <a:off x="5449329" y="2255108"/>
            <a:ext cx="3504171" cy="3135782"/>
            <a:chOff x="5449329" y="2255108"/>
            <a:chExt cx="3504171" cy="3135782"/>
          </a:xfrm>
        </p:grpSpPr>
        <p:pic>
          <p:nvPicPr>
            <p:cNvPr id="14" name="Grafik 13" descr="Philanthropie">
              <a:extLst>
                <a:ext uri="{FF2B5EF4-FFF2-40B4-BE49-F238E27FC236}">
                  <a16:creationId xmlns:a16="http://schemas.microsoft.com/office/drawing/2014/main" id="{C6EA22D9-B1EC-411A-BC3E-ACE5E13BD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9329" y="2255108"/>
              <a:ext cx="2895600" cy="2895600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E8FEAF5-F212-4CCB-AF25-4D3FCC6D935C}"/>
                </a:ext>
              </a:extLst>
            </p:cNvPr>
            <p:cNvSpPr txBox="1"/>
            <p:nvPr/>
          </p:nvSpPr>
          <p:spPr>
            <a:xfrm>
              <a:off x="5617176" y="5021558"/>
              <a:ext cx="3336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/>
                <a:t>No</a:t>
              </a:r>
              <a:r>
                <a:rPr lang="de-DE" b="1" dirty="0"/>
                <a:t> </a:t>
              </a:r>
              <a:r>
                <a:rPr lang="de-DE" b="1" dirty="0" err="1"/>
                <a:t>bonus</a:t>
              </a:r>
              <a:r>
                <a:rPr lang="de-DE" b="1" dirty="0"/>
                <a:t> </a:t>
              </a:r>
              <a:r>
                <a:rPr lang="de-DE" b="1" dirty="0" err="1"/>
                <a:t>for</a:t>
              </a:r>
              <a:r>
                <a:rPr lang="de-DE" b="1" dirty="0"/>
                <a:t> </a:t>
              </a:r>
              <a:r>
                <a:rPr lang="de-DE" b="1" dirty="0" err="1"/>
                <a:t>this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92851-C1A5-4024-9E66-8C2645A5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Regression Model</a:t>
            </a:r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930A9B8-D270-4905-8F2E-FA9C70DF9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7867"/>
            <a:ext cx="8489092" cy="5151254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D3BD8E-0308-4B8C-9344-7360EB7FA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Silas Mederer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21C961-752A-4323-B80A-5A9379CC1D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AFF44C-823D-40AF-A6FE-E949BEC95490}" type="slidenum">
              <a:rPr lang="de-DE" altLang="de-DE" smtClean="0"/>
              <a:pPr/>
              <a:t>14</a:t>
            </a:fld>
            <a:endParaRPr lang="de-DE" alt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0B4B024-425A-4610-A431-E06146C51172}"/>
              </a:ext>
            </a:extLst>
          </p:cNvPr>
          <p:cNvGrpSpPr/>
          <p:nvPr/>
        </p:nvGrpSpPr>
        <p:grpSpPr>
          <a:xfrm>
            <a:off x="5449329" y="2255108"/>
            <a:ext cx="3504171" cy="3135782"/>
            <a:chOff x="5449329" y="2255108"/>
            <a:chExt cx="3504171" cy="3135782"/>
          </a:xfrm>
        </p:grpSpPr>
        <p:pic>
          <p:nvPicPr>
            <p:cNvPr id="8" name="Grafik 7" descr="Philanthropie">
              <a:extLst>
                <a:ext uri="{FF2B5EF4-FFF2-40B4-BE49-F238E27FC236}">
                  <a16:creationId xmlns:a16="http://schemas.microsoft.com/office/drawing/2014/main" id="{A33039E7-AAD0-49F8-AD82-FF180629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9329" y="2255108"/>
              <a:ext cx="2895600" cy="2895600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1E23A83-D7B3-4B82-8B93-343298874ADE}"/>
                </a:ext>
              </a:extLst>
            </p:cNvPr>
            <p:cNvSpPr txBox="1"/>
            <p:nvPr/>
          </p:nvSpPr>
          <p:spPr>
            <a:xfrm>
              <a:off x="5617176" y="5021558"/>
              <a:ext cx="3336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/>
                <a:t>No</a:t>
              </a:r>
              <a:r>
                <a:rPr lang="de-DE" b="1" dirty="0"/>
                <a:t> </a:t>
              </a:r>
              <a:r>
                <a:rPr lang="de-DE" b="1" dirty="0" err="1"/>
                <a:t>bonus</a:t>
              </a:r>
              <a:r>
                <a:rPr lang="de-DE" b="1" dirty="0"/>
                <a:t> </a:t>
              </a:r>
              <a:r>
                <a:rPr lang="de-DE" b="1" dirty="0" err="1"/>
                <a:t>for</a:t>
              </a:r>
              <a:r>
                <a:rPr lang="de-DE" b="1" dirty="0"/>
                <a:t> </a:t>
              </a:r>
              <a:r>
                <a:rPr lang="de-DE" b="1" dirty="0" err="1"/>
                <a:t>this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89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9F14DCF-2D3A-49E9-B9C1-2B2EFBFB6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1288071"/>
            <a:ext cx="8452404" cy="5125086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B92851-C1A5-4024-9E66-8C2645A5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Regression Model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D3BD8E-0308-4B8C-9344-7360EB7FA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Silas Mederer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21C961-752A-4323-B80A-5A9379CC1D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AFF44C-823D-40AF-A6FE-E949BEC95490}" type="slidenum">
              <a:rPr lang="de-DE" altLang="de-DE" smtClean="0"/>
              <a:pPr/>
              <a:t>15</a:t>
            </a:fld>
            <a:endParaRPr lang="de-DE" alt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ACDBECB-D7EE-478C-84A9-E46C36AB2C9B}"/>
              </a:ext>
            </a:extLst>
          </p:cNvPr>
          <p:cNvGrpSpPr/>
          <p:nvPr/>
        </p:nvGrpSpPr>
        <p:grpSpPr>
          <a:xfrm>
            <a:off x="4782065" y="1898246"/>
            <a:ext cx="3904735" cy="4130481"/>
            <a:chOff x="4782065" y="1898246"/>
            <a:chExt cx="3904735" cy="4130481"/>
          </a:xfrm>
        </p:grpSpPr>
        <p:pic>
          <p:nvPicPr>
            <p:cNvPr id="13" name="Grafik 12" descr="Rolltreppe hoch">
              <a:extLst>
                <a:ext uri="{FF2B5EF4-FFF2-40B4-BE49-F238E27FC236}">
                  <a16:creationId xmlns:a16="http://schemas.microsoft.com/office/drawing/2014/main" id="{313F034B-697A-428E-8F37-FEB7AFD34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82065" y="1898246"/>
              <a:ext cx="3904735" cy="3904735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8F6FD7A-2366-4089-A2B8-2A9B3AB0E97A}"/>
                </a:ext>
              </a:extLst>
            </p:cNvPr>
            <p:cNvSpPr txBox="1"/>
            <p:nvPr/>
          </p:nvSpPr>
          <p:spPr>
            <a:xfrm>
              <a:off x="4942703" y="5659395"/>
              <a:ext cx="3645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/>
                <a:t>Getting</a:t>
              </a:r>
              <a:r>
                <a:rPr lang="de-DE" b="1" dirty="0"/>
                <a:t> </a:t>
              </a:r>
              <a:r>
                <a:rPr lang="de-DE" b="1" dirty="0" err="1"/>
                <a:t>better</a:t>
              </a:r>
              <a:r>
                <a:rPr lang="de-DE" b="1" dirty="0"/>
                <a:t> </a:t>
              </a:r>
              <a:r>
                <a:rPr lang="de-DE" b="1" dirty="0" err="1"/>
                <a:t>nine</a:t>
              </a:r>
              <a:r>
                <a:rPr lang="de-DE" b="1" dirty="0"/>
                <a:t> </a:t>
              </a:r>
              <a:r>
                <a:rPr lang="de-DE" b="1" dirty="0" err="1"/>
                <a:t>weeks</a:t>
              </a:r>
              <a:r>
                <a:rPr lang="de-DE" b="1" dirty="0"/>
                <a:t> </a:t>
              </a:r>
              <a:r>
                <a:rPr lang="de-DE" b="1" dirty="0" err="1"/>
                <a:t>to</a:t>
              </a:r>
              <a:r>
                <a:rPr lang="de-DE" b="1" dirty="0"/>
                <a:t> </a:t>
              </a:r>
              <a:r>
                <a:rPr lang="de-DE" b="1" dirty="0" err="1"/>
                <a:t>go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9129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A3229-6899-4517-9333-D3839C64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Linear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A6DF4-52D6-4124-8B4D-236830DB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DC4009-82C4-4E02-A71D-730A0DAA1E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Silas Mederer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EBBA02-4931-4405-84E1-185ABC489A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AFF44C-823D-40AF-A6FE-E949BEC95490}" type="slidenum">
              <a:rPr lang="de-DE" altLang="de-DE" smtClean="0"/>
              <a:pPr/>
              <a:t>16</a:t>
            </a:fld>
            <a:endParaRPr lang="de-DE" alt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1EAC198-E003-4572-8F85-EE1EB15EEFF6}"/>
              </a:ext>
            </a:extLst>
          </p:cNvPr>
          <p:cNvSpPr txBox="1">
            <a:spLocks/>
          </p:cNvSpPr>
          <p:nvPr/>
        </p:nvSpPr>
        <p:spPr bwMode="auto">
          <a:xfrm>
            <a:off x="606425" y="3996531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4D2345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4D2345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4D2345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4D2345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4D2345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4D2345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4D2345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4D2345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4D2345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5. Future </a:t>
            </a:r>
            <a:r>
              <a:rPr lang="de-DE" dirty="0" err="1"/>
              <a:t>projects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725A41-C758-404C-8D57-A8E45FF686F3}"/>
              </a:ext>
            </a:extLst>
          </p:cNvPr>
          <p:cNvSpPr txBox="1"/>
          <p:nvPr/>
        </p:nvSpPr>
        <p:spPr>
          <a:xfrm>
            <a:off x="606425" y="2259747"/>
            <a:ext cx="55595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6214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A3229-6899-4517-9333-D3839C64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Thanks for </a:t>
            </a:r>
            <a:br>
              <a:rPr lang="en-US" b="1" dirty="0"/>
            </a:br>
            <a:r>
              <a:rPr lang="en-US" b="1" dirty="0"/>
              <a:t>your attention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A6DF4-52D6-4124-8B4D-236830DBF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DC4009-82C4-4E02-A71D-730A0DAA1E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Silas Mederer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EBBA02-4931-4405-84E1-185ABC489A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AFF44C-823D-40AF-A6FE-E949BEC95490}" type="slidenum">
              <a:rPr lang="de-DE" altLang="de-DE" smtClean="0"/>
              <a:pPr/>
              <a:t>17</a:t>
            </a:fld>
            <a:endParaRPr lang="de-DE" alt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1EAC198-E003-4572-8F85-EE1EB15EEFF6}"/>
              </a:ext>
            </a:extLst>
          </p:cNvPr>
          <p:cNvSpPr txBox="1">
            <a:spLocks/>
          </p:cNvSpPr>
          <p:nvPr/>
        </p:nvSpPr>
        <p:spPr bwMode="auto">
          <a:xfrm>
            <a:off x="633412" y="4973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4D2345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4D2345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4D2345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4D2345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4D2345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4D2345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4D2345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4D2345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4D2345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any questions or critiques </a:t>
            </a:r>
          </a:p>
        </p:txBody>
      </p:sp>
    </p:spTree>
    <p:extLst>
      <p:ext uri="{BB962C8B-B14F-4D97-AF65-F5344CB8AC3E}">
        <p14:creationId xmlns:p14="http://schemas.microsoft.com/office/powerpoint/2010/main" val="73117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10FA4-D022-4AE1-8992-54C0456C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E7C79A-5A98-4279-9570-84AC3205F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Thanks to </a:t>
            </a:r>
            <a:r>
              <a:rPr lang="en-US" dirty="0" err="1"/>
              <a:t>Tjade</a:t>
            </a:r>
            <a:r>
              <a:rPr lang="en-US" dirty="0"/>
              <a:t>, JJ, Silvia and Lars who supported me in the making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B32C01-79C7-444C-A339-07A4163A8B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Silas Mederer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27A40E-1FBD-400A-B134-9B71C184B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53E14-4661-44DD-8D87-E34355DD859D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2360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92851-C1A5-4024-9E66-8C2645A5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can expect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1FFBFF-E567-40B3-BC35-6C37CD4B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639762" indent="-457200">
              <a:buFont typeface="+mj-lt"/>
              <a:buAutoNum type="arabicPeriod"/>
            </a:pPr>
            <a:r>
              <a:rPr lang="en-US" dirty="0"/>
              <a:t>Overviewing data</a:t>
            </a:r>
          </a:p>
          <a:p>
            <a:pPr marL="639762" indent="-457200">
              <a:buFont typeface="+mj-lt"/>
              <a:buAutoNum type="arabicPeriod"/>
            </a:pPr>
            <a:r>
              <a:rPr lang="en-US" dirty="0"/>
              <a:t>Client descriptions and request</a:t>
            </a:r>
          </a:p>
          <a:p>
            <a:pPr marL="639762" indent="-457200">
              <a:buFont typeface="+mj-lt"/>
              <a:buAutoNum type="arabicPeriod"/>
            </a:pPr>
            <a:r>
              <a:rPr lang="en-US" dirty="0"/>
              <a:t>Regression models</a:t>
            </a:r>
          </a:p>
          <a:p>
            <a:pPr marL="639762" indent="-457200">
              <a:buFont typeface="+mj-lt"/>
              <a:buAutoNum type="arabicPeriod"/>
            </a:pPr>
            <a:endParaRPr lang="en-US" dirty="0"/>
          </a:p>
          <a:p>
            <a:pPr marL="639762" indent="-457200">
              <a:buFont typeface="+mj-lt"/>
              <a:buAutoNum type="arabicPeriod"/>
            </a:pPr>
            <a:r>
              <a:rPr lang="en-US" dirty="0"/>
              <a:t>Linear regression with bad results</a:t>
            </a:r>
          </a:p>
          <a:p>
            <a:pPr marL="639762" indent="-457200">
              <a:buFont typeface="+mj-lt"/>
              <a:buAutoNum type="arabicPeriod"/>
            </a:pPr>
            <a:r>
              <a:rPr lang="en-US" dirty="0"/>
              <a:t>Future projects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D3BD8E-0308-4B8C-9344-7360EB7FA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Silas Mederer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21C961-752A-4323-B80A-5A9379CC1D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AFF44C-823D-40AF-A6FE-E949BEC9549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787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E2507-31E0-422B-A270-264A8F69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0CC3F1-088F-436F-A927-81FF68F296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Silas Mederer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36E9E3-874A-4326-9966-1CDC7F76C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AFF44C-823D-40AF-A6FE-E949BEC95490}" type="slidenum">
              <a:rPr lang="de-DE" altLang="de-DE" smtClean="0"/>
              <a:pPr/>
              <a:t>3</a:t>
            </a:fld>
            <a:endParaRPr lang="de-DE" altLang="de-DE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FE5C103-0B6D-40C9-B327-07C6FF351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005" y="836612"/>
            <a:ext cx="5130166" cy="508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3F961006-366B-46E2-9EAE-F894C631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25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92851-C1A5-4024-9E66-8C2645A5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Overviewing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1FFBFF-E567-40B3-BC35-6C37CD4B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find missing </a:t>
            </a:r>
          </a:p>
          <a:p>
            <a:endParaRPr lang="en-US" dirty="0"/>
          </a:p>
          <a:p>
            <a:r>
              <a:rPr lang="en-US" dirty="0" err="1"/>
              <a:t>fillna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find outliners &amp; deal with them</a:t>
            </a:r>
          </a:p>
          <a:p>
            <a:pPr lvl="1"/>
            <a:r>
              <a:rPr lang="en-US" dirty="0"/>
              <a:t>only bedrooms &lt; 10 if the ratio was less than 3 to 1 bathroom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D3BD8E-0308-4B8C-9344-7360EB7FA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Silas Mederer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21C961-752A-4323-B80A-5A9379CC1D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AFF44C-823D-40AF-A6FE-E949BEC95490}" type="slidenum">
              <a:rPr lang="en-US" altLang="de-DE" smtClean="0"/>
              <a:pPr/>
              <a:t>4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20832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92851-C1A5-4024-9E66-8C2645A5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Overviewing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– </a:t>
            </a:r>
            <a:r>
              <a:rPr lang="de-DE" dirty="0" err="1"/>
              <a:t>adding</a:t>
            </a:r>
            <a:r>
              <a:rPr lang="de-DE" dirty="0"/>
              <a:t> feature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1FFBFF-E567-40B3-BC35-6C37CD4B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feature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endParaRPr lang="de-DE" dirty="0"/>
          </a:p>
          <a:p>
            <a:pPr marL="522288" lvl="1" indent="0">
              <a:buNone/>
            </a:pPr>
            <a:r>
              <a:rPr lang="de-DE" b="1" dirty="0" err="1"/>
              <a:t>price</a:t>
            </a:r>
            <a:r>
              <a:rPr lang="de-DE" b="1" dirty="0"/>
              <a:t> / </a:t>
            </a:r>
            <a:r>
              <a:rPr lang="de-DE" b="1" dirty="0" err="1"/>
              <a:t>sqft_living</a:t>
            </a:r>
            <a:endParaRPr lang="de-DE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D3BD8E-0308-4B8C-9344-7360EB7FA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Silas Mederer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21C961-752A-4323-B80A-5A9379CC1D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AFF44C-823D-40AF-A6FE-E949BEC95490}" type="slidenum">
              <a:rPr lang="de-DE" altLang="de-DE" smtClean="0"/>
              <a:pPr/>
              <a:t>5</a:t>
            </a:fld>
            <a:endParaRPr lang="de-DE" alt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4AA03BB-5034-4561-8D30-FB464C61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1323889"/>
            <a:ext cx="7498814" cy="499921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9D53E5B-499E-4C30-8E4D-8E362D02ECE3}"/>
              </a:ext>
            </a:extLst>
          </p:cNvPr>
          <p:cNvSpPr txBox="1"/>
          <p:nvPr/>
        </p:nvSpPr>
        <p:spPr>
          <a:xfrm>
            <a:off x="4350191" y="2282223"/>
            <a:ext cx="457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2288" lvl="1" indent="0">
              <a:buNone/>
            </a:pPr>
            <a:r>
              <a:rPr lang="de-DE" b="1" dirty="0" err="1"/>
              <a:t>price</a:t>
            </a:r>
            <a:r>
              <a:rPr lang="de-DE" b="1" dirty="0"/>
              <a:t> / </a:t>
            </a:r>
            <a:r>
              <a:rPr lang="de-DE" b="1" dirty="0" err="1"/>
              <a:t>sqft_living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770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92851-C1A5-4024-9E66-8C2645A5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Client </a:t>
            </a:r>
            <a:r>
              <a:rPr lang="de-DE" dirty="0" err="1"/>
              <a:t>descriptions</a:t>
            </a:r>
            <a:r>
              <a:rPr lang="de-DE" dirty="0"/>
              <a:t> and </a:t>
            </a:r>
            <a:r>
              <a:rPr lang="de-DE" dirty="0" err="1"/>
              <a:t>request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1FFBFF-E567-40B3-BC35-6C37CD4B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Client status groups:</a:t>
            </a:r>
          </a:p>
          <a:p>
            <a:pPr lvl="1"/>
            <a:r>
              <a:rPr lang="en-US" dirty="0"/>
              <a:t>institutional developers and wealthy clients</a:t>
            </a:r>
          </a:p>
          <a:p>
            <a:pPr lvl="1"/>
            <a:r>
              <a:rPr lang="en-US" dirty="0"/>
              <a:t>high income families or couples</a:t>
            </a:r>
          </a:p>
          <a:p>
            <a:pPr lvl="1"/>
            <a:r>
              <a:rPr lang="en-US" dirty="0"/>
              <a:t>working class people</a:t>
            </a:r>
          </a:p>
          <a:p>
            <a:pPr lvl="1"/>
            <a:endParaRPr lang="en-US" dirty="0"/>
          </a:p>
          <a:p>
            <a:r>
              <a:rPr lang="en-US" dirty="0"/>
              <a:t>Request: </a:t>
            </a:r>
          </a:p>
          <a:p>
            <a:pPr lvl="1"/>
            <a:r>
              <a:rPr lang="en-US" dirty="0"/>
              <a:t>Where can I afford to buy a house in my price segment, based on previous sales? </a:t>
            </a:r>
          </a:p>
          <a:p>
            <a:pPr lvl="1"/>
            <a:r>
              <a:rPr lang="en-US" dirty="0"/>
              <a:t>We want a map!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D3BD8E-0308-4B8C-9344-7360EB7FA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Silas Mederer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21C961-752A-4323-B80A-5A9379CC1D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AFF44C-823D-40AF-A6FE-E949BEC95490}" type="slidenum">
              <a:rPr lang="de-DE" altLang="de-DE" smtClean="0"/>
              <a:pPr/>
              <a:t>6</a:t>
            </a:fld>
            <a:endParaRPr lang="de-DE" altLang="de-DE"/>
          </a:p>
        </p:txBody>
      </p:sp>
      <p:pic>
        <p:nvPicPr>
          <p:cNvPr id="9" name="Grafik 8" descr="Ein Bild, das Vogel, Baum, Blume enthält.&#10;&#10;Automatisch generierte Beschreibung">
            <a:extLst>
              <a:ext uri="{FF2B5EF4-FFF2-40B4-BE49-F238E27FC236}">
                <a16:creationId xmlns:a16="http://schemas.microsoft.com/office/drawing/2014/main" id="{2FE343B2-0F84-4970-AA68-3CAACE26B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00" y="3171120"/>
            <a:ext cx="8541206" cy="165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1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9FFB268-C83E-47E9-BB66-77058EC34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285874"/>
            <a:ext cx="8820150" cy="56700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B92851-C1A5-4024-9E66-8C2645A5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Client descriptions and request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1FFBFF-E567-40B3-BC35-6C37CD4B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182562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D3BD8E-0308-4B8C-9344-7360EB7FA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Silas Mederer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21C961-752A-4323-B80A-5A9379CC1D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AFF44C-823D-40AF-A6FE-E949BEC9549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9324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7B259E4F-2776-441A-9672-6FF4674EB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1" y="1285875"/>
            <a:ext cx="8609188" cy="553447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B92851-C1A5-4024-9E66-8C2645A5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Client </a:t>
            </a:r>
            <a:r>
              <a:rPr lang="de-DE" dirty="0" err="1"/>
              <a:t>descriptions</a:t>
            </a:r>
            <a:r>
              <a:rPr lang="de-DE" dirty="0"/>
              <a:t> and </a:t>
            </a:r>
            <a:r>
              <a:rPr lang="de-DE" dirty="0" err="1"/>
              <a:t>request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1FFBFF-E567-40B3-BC35-6C37CD4B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182562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D3BD8E-0308-4B8C-9344-7360EB7FA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Silas Mederer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21C961-752A-4323-B80A-5A9379CC1D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AFF44C-823D-40AF-A6FE-E949BEC9549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6442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C8B6EF3-09CF-4B07-BC90-3D1C6F009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285874"/>
            <a:ext cx="8625063" cy="554468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B92851-C1A5-4024-9E66-8C2645A5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Client </a:t>
            </a:r>
            <a:r>
              <a:rPr lang="de-DE" dirty="0" err="1"/>
              <a:t>descriptions</a:t>
            </a:r>
            <a:r>
              <a:rPr lang="de-DE" dirty="0"/>
              <a:t> and </a:t>
            </a:r>
            <a:r>
              <a:rPr lang="de-DE" dirty="0" err="1"/>
              <a:t>request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1FFBFF-E567-40B3-BC35-6C37CD4B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182562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D3BD8E-0308-4B8C-9344-7360EB7FA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Silas Mederer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21C961-752A-4323-B80A-5A9379CC1D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AFF44C-823D-40AF-A6FE-E949BEC95490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43535695"/>
      </p:ext>
    </p:extLst>
  </p:cSld>
  <p:clrMapOvr>
    <a:masterClrMapping/>
  </p:clrMapOvr>
</p:sld>
</file>

<file path=ppt/theme/theme1.xml><?xml version="1.0" encoding="utf-8"?>
<a:theme xmlns:a="http://schemas.openxmlformats.org/drawingml/2006/main" name="uni standard">
  <a:themeElements>
    <a:clrScheme name="00_uniohneleu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0_uniohneleu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0_uniohneleu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 standard" id="{BA2FA899-473C-4963-B2F7-564FC46341F6}" vid="{84D9091B-A050-4457-89F6-EFE86ECEF23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standard</Template>
  <TotalTime>0</TotalTime>
  <Words>592</Words>
  <Application>Microsoft Office PowerPoint</Application>
  <PresentationFormat>Bildschirmpräsentation (4:3)</PresentationFormat>
  <Paragraphs>144</Paragraphs>
  <Slides>18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uni standard</vt:lpstr>
      <vt:lpstr>Image</vt:lpstr>
      <vt:lpstr>1st Project: Regression</vt:lpstr>
      <vt:lpstr>What you can expect</vt:lpstr>
      <vt:lpstr>PowerPoint-Präsentation</vt:lpstr>
      <vt:lpstr>1. Overviewing data</vt:lpstr>
      <vt:lpstr>1. Overviewing data – adding feature</vt:lpstr>
      <vt:lpstr>2. Client descriptions and request</vt:lpstr>
      <vt:lpstr>2. Client descriptions and request</vt:lpstr>
      <vt:lpstr>2. Client descriptions and request</vt:lpstr>
      <vt:lpstr>2. Client descriptions and request</vt:lpstr>
      <vt:lpstr>2. Client descriptions and request</vt:lpstr>
      <vt:lpstr>2. Client descriptions and request</vt:lpstr>
      <vt:lpstr>2. Client descriptions and request</vt:lpstr>
      <vt:lpstr>3. Regression Model</vt:lpstr>
      <vt:lpstr>3. Regression Model</vt:lpstr>
      <vt:lpstr>3. Regression Model</vt:lpstr>
      <vt:lpstr>4. Linear regression with bad results</vt:lpstr>
      <vt:lpstr>Thanks for  your attention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Project: Regression</dc:title>
  <dc:creator>SILAS MEDERER</dc:creator>
  <cp:lastModifiedBy>SILAS MEDERER</cp:lastModifiedBy>
  <cp:revision>52</cp:revision>
  <dcterms:created xsi:type="dcterms:W3CDTF">2020-09-17T06:32:22Z</dcterms:created>
  <dcterms:modified xsi:type="dcterms:W3CDTF">2020-09-17T07:41:24Z</dcterms:modified>
</cp:coreProperties>
</file>