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68" r:id="rId3"/>
    <p:sldId id="257" r:id="rId4"/>
    <p:sldId id="267" r:id="rId5"/>
    <p:sldId id="263" r:id="rId6"/>
    <p:sldId id="258" r:id="rId7"/>
    <p:sldId id="260" r:id="rId8"/>
    <p:sldId id="269" r:id="rId9"/>
    <p:sldId id="262" r:id="rId10"/>
    <p:sldId id="264" r:id="rId11"/>
    <p:sldId id="265" r:id="rId12"/>
    <p:sldId id="266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1996" autoAdjust="0"/>
  </p:normalViewPr>
  <p:slideViewPr>
    <p:cSldViewPr snapToGrid="0">
      <p:cViewPr varScale="1">
        <p:scale>
          <a:sx n="73" d="100"/>
          <a:sy n="73" d="100"/>
        </p:scale>
        <p:origin x="106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CD1EF-7ADE-4B75-90DE-45987875003C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36D95-4244-4D8C-B3B1-FBFC9FB1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FFPE is a technique that allows tissue samples to be stored at room temperature for extended periods of time, and are helpful in both research and clinics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Biopsy’s are stored in a fixative, commonly formaldehyde for a set period of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6D95-4244-4D8C-B3B1-FBFC9FB183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DDE0BDA-4354-4413-876B-4033F74C945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ECEE608-970C-45A3-B925-EDECCB15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9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0BDA-4354-4413-876B-4033F74C945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E608-970C-45A3-B925-EDECCB15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7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0BDA-4354-4413-876B-4033F74C945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E608-970C-45A3-B925-EDECCB15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5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0BDA-4354-4413-876B-4033F74C945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E608-970C-45A3-B925-EDECCB15E48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246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0BDA-4354-4413-876B-4033F74C945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E608-970C-45A3-B925-EDECCB15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26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0BDA-4354-4413-876B-4033F74C945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E608-970C-45A3-B925-EDECCB15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61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0BDA-4354-4413-876B-4033F74C945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E608-970C-45A3-B925-EDECCB15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43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0BDA-4354-4413-876B-4033F74C945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E608-970C-45A3-B925-EDECCB15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9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0BDA-4354-4413-876B-4033F74C945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E608-970C-45A3-B925-EDECCB15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4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0BDA-4354-4413-876B-4033F74C945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E608-970C-45A3-B925-EDECCB15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0BDA-4354-4413-876B-4033F74C945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E608-970C-45A3-B925-EDECCB15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5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0BDA-4354-4413-876B-4033F74C945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E608-970C-45A3-B925-EDECCB15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0BDA-4354-4413-876B-4033F74C945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E608-970C-45A3-B925-EDECCB15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0BDA-4354-4413-876B-4033F74C945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E608-970C-45A3-B925-EDECCB15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0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0BDA-4354-4413-876B-4033F74C945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E608-970C-45A3-B925-EDECCB15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0BDA-4354-4413-876B-4033F74C945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E608-970C-45A3-B925-EDECCB15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7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0BDA-4354-4413-876B-4033F74C945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E608-970C-45A3-B925-EDECCB15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5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E0BDA-4354-4413-876B-4033F74C945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E608-970C-45A3-B925-EDECCB15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24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464E-E51C-49EB-AFE6-2B5C360B2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Generation Sequencing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01498-86FA-418E-83FE-1163CBB46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Samantha Sevilla</a:t>
            </a:r>
          </a:p>
          <a:p>
            <a:r>
              <a:rPr lang="en-US" dirty="0"/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410577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B14E-56E8-4539-AAE1-142D0416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0930"/>
            <a:ext cx="9905998" cy="147857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D72C-1062-4C9B-AC3B-3478E5A9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Study Design</a:t>
            </a:r>
          </a:p>
          <a:p>
            <a:pPr lvl="1"/>
            <a:r>
              <a:rPr lang="en-US" dirty="0"/>
              <a:t>Experiment</a:t>
            </a:r>
          </a:p>
          <a:p>
            <a:pPr lvl="1"/>
            <a:r>
              <a:rPr lang="en-US" dirty="0"/>
              <a:t>Bioinformatics</a:t>
            </a:r>
          </a:p>
          <a:p>
            <a:r>
              <a:rPr lang="en-US" dirty="0"/>
              <a:t>Quality Control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31937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B14E-56E8-4539-AAE1-142D0416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0930"/>
            <a:ext cx="9905998" cy="147857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D72C-1062-4C9B-AC3B-3478E5A9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Study Design</a:t>
            </a:r>
          </a:p>
          <a:p>
            <a:pPr lvl="1"/>
            <a:r>
              <a:rPr lang="en-US" dirty="0"/>
              <a:t>Experiment</a:t>
            </a:r>
          </a:p>
          <a:p>
            <a:pPr lvl="1"/>
            <a:r>
              <a:rPr lang="en-US" dirty="0"/>
              <a:t>Bioinformatics</a:t>
            </a:r>
          </a:p>
          <a:p>
            <a:r>
              <a:rPr lang="en-US" dirty="0"/>
              <a:t>Quality Control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6682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B14E-56E8-4539-AAE1-142D0416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0930"/>
            <a:ext cx="9905998" cy="147857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D72C-1062-4C9B-AC3B-3478E5A9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Study Design</a:t>
            </a:r>
          </a:p>
          <a:p>
            <a:pPr lvl="1"/>
            <a:r>
              <a:rPr lang="en-US" dirty="0"/>
              <a:t>Experiment</a:t>
            </a:r>
          </a:p>
          <a:p>
            <a:pPr lvl="1"/>
            <a:r>
              <a:rPr lang="en-US" dirty="0"/>
              <a:t>Bioinformatics</a:t>
            </a:r>
          </a:p>
          <a:p>
            <a:r>
              <a:rPr lang="en-US" dirty="0"/>
              <a:t>Quality Control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82572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2169-C6BE-4B52-978D-43DB44AA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ED33-157D-4572-8F95-EE3F54B76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equencing">
            <a:extLst>
              <a:ext uri="{FF2B5EF4-FFF2-40B4-BE49-F238E27FC236}">
                <a16:creationId xmlns:a16="http://schemas.microsoft.com/office/drawing/2014/main" id="{862E0546-0D39-4894-9515-BFBFB29BD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7" r="15452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CB14E-56E8-4539-AAE1-142D0416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D72C-1062-4C9B-AC3B-3478E5A9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73" y="2016917"/>
            <a:ext cx="3084892" cy="3541714"/>
          </a:xfrm>
        </p:spPr>
        <p:txBody>
          <a:bodyPr>
            <a:normAutofit/>
          </a:bodyPr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Study Design</a:t>
            </a:r>
          </a:p>
          <a:p>
            <a:pPr lvl="1"/>
            <a:r>
              <a:rPr lang="en-US" sz="1800" dirty="0"/>
              <a:t>Experiment</a:t>
            </a:r>
          </a:p>
          <a:p>
            <a:pPr lvl="1"/>
            <a:r>
              <a:rPr lang="en-US" sz="1800" dirty="0"/>
              <a:t>Bioinformatics</a:t>
            </a:r>
          </a:p>
          <a:p>
            <a:r>
              <a:rPr lang="en-US" sz="1800" dirty="0"/>
              <a:t>Quality Control</a:t>
            </a:r>
          </a:p>
          <a:p>
            <a:r>
              <a:rPr lang="en-US" sz="1800" dirty="0"/>
              <a:t>Findings</a:t>
            </a:r>
          </a:p>
          <a:p>
            <a:r>
              <a:rPr lang="en-US" sz="1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58198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662A-3502-43DC-B356-BD922C63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0E819-0D9A-4BB2-B1EB-1429DCB6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219"/>
            <a:ext cx="9905999" cy="3541714"/>
          </a:xfrm>
        </p:spPr>
        <p:txBody>
          <a:bodyPr/>
          <a:lstStyle/>
          <a:p>
            <a:r>
              <a:rPr lang="en-US" dirty="0"/>
              <a:t>Contractor for NCI</a:t>
            </a:r>
          </a:p>
          <a:p>
            <a:r>
              <a:rPr lang="en-US" dirty="0"/>
              <a:t>Development and Optimization</a:t>
            </a:r>
          </a:p>
          <a:p>
            <a:pPr lvl="1"/>
            <a:r>
              <a:rPr lang="en-US" dirty="0"/>
              <a:t>Microbiome 16S Sequencing</a:t>
            </a:r>
          </a:p>
          <a:p>
            <a:pPr lvl="1"/>
            <a:r>
              <a:rPr lang="en-US" dirty="0" err="1"/>
              <a:t>mtDNA</a:t>
            </a:r>
            <a:endParaRPr lang="en-US" dirty="0"/>
          </a:p>
          <a:p>
            <a:pPr lvl="1"/>
            <a:r>
              <a:rPr lang="en-US" dirty="0"/>
              <a:t>FFPE Library Prep</a:t>
            </a:r>
          </a:p>
        </p:txBody>
      </p:sp>
      <p:pic>
        <p:nvPicPr>
          <p:cNvPr id="1026" name="Picture 2" descr="Image result for nci">
            <a:extLst>
              <a:ext uri="{FF2B5EF4-FFF2-40B4-BE49-F238E27FC236}">
                <a16:creationId xmlns:a16="http://schemas.microsoft.com/office/drawing/2014/main" id="{EE5CCC8C-7261-4865-8F97-05C62890A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83" y="1476728"/>
            <a:ext cx="2569834" cy="141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dceg">
            <a:extLst>
              <a:ext uri="{FF2B5EF4-FFF2-40B4-BE49-F238E27FC236}">
                <a16:creationId xmlns:a16="http://schemas.microsoft.com/office/drawing/2014/main" id="{2B77AE19-2C90-442E-9EB4-D3E0320AC3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4DC189-3573-43C1-9AF8-AC94A6A56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938" y="3186323"/>
            <a:ext cx="5267325" cy="866775"/>
          </a:xfrm>
          <a:prstGeom prst="rect">
            <a:avLst/>
          </a:prstGeom>
        </p:spPr>
      </p:pic>
      <p:pic>
        <p:nvPicPr>
          <p:cNvPr id="1034" name="Picture 10" descr="Image result for cancer genomic research lab">
            <a:extLst>
              <a:ext uri="{FF2B5EF4-FFF2-40B4-BE49-F238E27FC236}">
                <a16:creationId xmlns:a16="http://schemas.microsoft.com/office/drawing/2014/main" id="{677CF826-6E71-49EB-8422-5C1E8026C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100" y="42298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16s sequencing">
            <a:extLst>
              <a:ext uri="{FF2B5EF4-FFF2-40B4-BE49-F238E27FC236}">
                <a16:creationId xmlns:a16="http://schemas.microsoft.com/office/drawing/2014/main" id="{E3161F74-F084-4316-A59F-AAF24812F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577" y="1628859"/>
            <a:ext cx="4526384" cy="424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mtdna">
            <a:extLst>
              <a:ext uri="{FF2B5EF4-FFF2-40B4-BE49-F238E27FC236}">
                <a16:creationId xmlns:a16="http://schemas.microsoft.com/office/drawing/2014/main" id="{7E46CEAE-35DF-4E0B-B0DB-49054F2AD0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00"/>
          <a:stretch/>
        </p:blipFill>
        <p:spPr bwMode="auto">
          <a:xfrm>
            <a:off x="5893281" y="928072"/>
            <a:ext cx="4752975" cy="52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ffpe">
            <a:extLst>
              <a:ext uri="{FF2B5EF4-FFF2-40B4-BE49-F238E27FC236}">
                <a16:creationId xmlns:a16="http://schemas.microsoft.com/office/drawing/2014/main" id="{F2A7FA17-CBED-498F-9EBA-A8A0F9392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137" y="2064131"/>
            <a:ext cx="4889126" cy="326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94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ffpe">
            <a:extLst>
              <a:ext uri="{FF2B5EF4-FFF2-40B4-BE49-F238E27FC236}">
                <a16:creationId xmlns:a16="http://schemas.microsoft.com/office/drawing/2014/main" id="{03C8A62D-291F-43E7-BC43-4E894A56A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84" y="618518"/>
            <a:ext cx="5031710" cy="559601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00086E-D229-4EAD-865F-EA2C6945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Fresh Frozen, Paraffin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5DFA-79B6-4CF9-90D5-5CEFE9B5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/>
              <a:t>FFPE samples are commonly used in research and clinical settings</a:t>
            </a:r>
          </a:p>
          <a:p>
            <a:pPr lvl="1"/>
            <a:r>
              <a:rPr lang="en-US" dirty="0"/>
              <a:t>Stored in a fixative</a:t>
            </a:r>
          </a:p>
          <a:p>
            <a:pPr lvl="1"/>
            <a:r>
              <a:rPr lang="en-US" dirty="0"/>
              <a:t>Embedded in paraffin</a:t>
            </a:r>
          </a:p>
          <a:p>
            <a:r>
              <a:rPr lang="en-US" sz="2000"/>
              <a:t>Complications to extraction and sequencing</a:t>
            </a:r>
          </a:p>
          <a:p>
            <a:pPr lvl="1"/>
            <a:r>
              <a:rPr lang="en-US" dirty="0"/>
              <a:t>Degraded and damaged samples</a:t>
            </a:r>
          </a:p>
          <a:p>
            <a:pPr lvl="1"/>
            <a:r>
              <a:rPr lang="en-US" dirty="0"/>
              <a:t>Highly fragmented</a:t>
            </a:r>
          </a:p>
          <a:p>
            <a:pPr lvl="1"/>
            <a:r>
              <a:rPr lang="en-US" dirty="0"/>
              <a:t>Artifacts from fixation</a:t>
            </a:r>
          </a:p>
        </p:txBody>
      </p:sp>
    </p:spTree>
    <p:extLst>
      <p:ext uri="{BB962C8B-B14F-4D97-AF65-F5344CB8AC3E}">
        <p14:creationId xmlns:p14="http://schemas.microsoft.com/office/powerpoint/2010/main" val="261776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8E1DDAD8-1D10-4640-A034-BE90015E37B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4" name="Rectangle 73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mage result for sequencing">
            <a:extLst>
              <a:ext uri="{FF2B5EF4-FFF2-40B4-BE49-F238E27FC236}">
                <a16:creationId xmlns:a16="http://schemas.microsoft.com/office/drawing/2014/main" id="{862E0546-0D39-4894-9515-BFBFB29BD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7" r="15452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FD642FB6-2808-4BC5-AE0B-7302C24B78A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3CB14E-56E8-4539-AAE1-142D0416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D72C-1062-4C9B-AC3B-3478E5A9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73" y="2016917"/>
            <a:ext cx="3084892" cy="3541714"/>
          </a:xfrm>
        </p:spPr>
        <p:txBody>
          <a:bodyPr>
            <a:normAutofit/>
          </a:bodyPr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Study Design</a:t>
            </a:r>
          </a:p>
          <a:p>
            <a:pPr lvl="1"/>
            <a:r>
              <a:rPr lang="en-US" sz="1800" dirty="0"/>
              <a:t>Experiment</a:t>
            </a:r>
          </a:p>
          <a:p>
            <a:pPr lvl="1"/>
            <a:r>
              <a:rPr lang="en-US" sz="1800" dirty="0"/>
              <a:t>Bioinformatics</a:t>
            </a:r>
          </a:p>
          <a:p>
            <a:r>
              <a:rPr lang="en-US" sz="1800" dirty="0"/>
              <a:t>Quality Control</a:t>
            </a:r>
          </a:p>
          <a:p>
            <a:r>
              <a:rPr lang="en-US" sz="1800" dirty="0"/>
              <a:t>Findings</a:t>
            </a:r>
          </a:p>
          <a:p>
            <a:r>
              <a:rPr lang="en-US" sz="1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42427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063B-46BA-4A78-84C5-BFFEC725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FC23-AE8C-441E-A188-D17058C80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 samples</a:t>
            </a:r>
          </a:p>
          <a:p>
            <a:pPr lvl="1"/>
            <a:r>
              <a:rPr lang="en-US" dirty="0"/>
              <a:t>Paired tumor/normal kidney samples</a:t>
            </a:r>
          </a:p>
          <a:p>
            <a:r>
              <a:rPr lang="en-US" dirty="0"/>
              <a:t>2 library prep methods – paired end</a:t>
            </a:r>
          </a:p>
          <a:p>
            <a:pPr lvl="1"/>
            <a:r>
              <a:rPr lang="en-US" dirty="0"/>
              <a:t>A* - Mechanical Shearing Method</a:t>
            </a:r>
          </a:p>
          <a:p>
            <a:pPr lvl="1"/>
            <a:r>
              <a:rPr lang="en-US" dirty="0"/>
              <a:t>B* - Enzymatic Shearing Method; Contain Midi’s</a:t>
            </a:r>
          </a:p>
          <a:p>
            <a:r>
              <a:rPr lang="en-US" dirty="0"/>
              <a:t>2 extraction Methods</a:t>
            </a:r>
          </a:p>
          <a:p>
            <a:pPr lvl="1"/>
            <a:r>
              <a:rPr lang="en-US" dirty="0"/>
              <a:t>1*- Bead based extraction method</a:t>
            </a:r>
          </a:p>
          <a:p>
            <a:pPr lvl="1"/>
            <a:r>
              <a:rPr lang="en-US" dirty="0"/>
              <a:t>2*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5B52A-5B91-4AB8-9723-1F065F15634C}"/>
              </a:ext>
            </a:extLst>
          </p:cNvPr>
          <p:cNvSpPr txBox="1"/>
          <p:nvPr/>
        </p:nvSpPr>
        <p:spPr>
          <a:xfrm flipH="1">
            <a:off x="2617693" y="6414246"/>
            <a:ext cx="805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Due to the preliminary nature of the findings, names have been redacted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4904D3-B250-4160-88F5-D059CD593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5669"/>
              </p:ext>
            </p:extLst>
          </p:nvPr>
        </p:nvGraphicFramePr>
        <p:xfrm>
          <a:off x="7001434" y="2097088"/>
          <a:ext cx="4924646" cy="2382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1925">
                  <a:extLst>
                    <a:ext uri="{9D8B030D-6E8A-4147-A177-3AD203B41FA5}">
                      <a16:colId xmlns:a16="http://schemas.microsoft.com/office/drawing/2014/main" val="2771691626"/>
                    </a:ext>
                  </a:extLst>
                </a:gridCol>
                <a:gridCol w="1948815">
                  <a:extLst>
                    <a:ext uri="{9D8B030D-6E8A-4147-A177-3AD203B41FA5}">
                      <a16:colId xmlns:a16="http://schemas.microsoft.com/office/drawing/2014/main" val="3786888931"/>
                    </a:ext>
                  </a:extLst>
                </a:gridCol>
                <a:gridCol w="1293906">
                  <a:extLst>
                    <a:ext uri="{9D8B030D-6E8A-4147-A177-3AD203B41FA5}">
                      <a16:colId xmlns:a16="http://schemas.microsoft.com/office/drawing/2014/main" val="3314918607"/>
                    </a:ext>
                  </a:extLst>
                </a:gridCol>
              </a:tblGrid>
              <a:tr h="476424">
                <a:tc>
                  <a:txBody>
                    <a:bodyPr/>
                    <a:lstStyle/>
                    <a:p>
                      <a:r>
                        <a:rPr lang="en-US" dirty="0"/>
                        <a:t>Library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97669"/>
                  </a:ext>
                </a:extLst>
              </a:tr>
              <a:tr h="47642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83151"/>
                  </a:ext>
                </a:extLst>
              </a:tr>
              <a:tr h="47642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589943"/>
                  </a:ext>
                </a:extLst>
              </a:tr>
              <a:tr h="47642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402100"/>
                  </a:ext>
                </a:extLst>
              </a:tr>
              <a:tr h="47642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2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67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063B-46BA-4A78-84C5-BFFEC725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FC23-AE8C-441E-A188-D17058C80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Sequencing</a:t>
            </a:r>
          </a:p>
          <a:p>
            <a:pPr lvl="1"/>
            <a:r>
              <a:rPr lang="en-US" dirty="0" err="1"/>
              <a:t>HiSeq</a:t>
            </a:r>
            <a:r>
              <a:rPr lang="en-US" dirty="0"/>
              <a:t> 2500</a:t>
            </a:r>
          </a:p>
          <a:p>
            <a:pPr lvl="1"/>
            <a:r>
              <a:rPr lang="en-US" dirty="0"/>
              <a:t>Custom Capture Kit – </a:t>
            </a:r>
            <a:r>
              <a:rPr lang="en-US" dirty="0" err="1"/>
              <a:t>Nimblegen</a:t>
            </a:r>
            <a:endParaRPr lang="en-US" dirty="0"/>
          </a:p>
          <a:p>
            <a:pPr lvl="1"/>
            <a:r>
              <a:rPr lang="en-US" dirty="0"/>
              <a:t>Paired-ends</a:t>
            </a:r>
          </a:p>
        </p:txBody>
      </p:sp>
      <p:pic>
        <p:nvPicPr>
          <p:cNvPr id="2050" name="Picture 2" descr="Image result for hiseq 2500">
            <a:extLst>
              <a:ext uri="{FF2B5EF4-FFF2-40B4-BE49-F238E27FC236}">
                <a16:creationId xmlns:a16="http://schemas.microsoft.com/office/drawing/2014/main" id="{8CBBE332-FF54-4A48-AFCC-5B85B47E6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122" y="986045"/>
            <a:ext cx="5786718" cy="501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21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1ECC-3A21-4D30-BB1D-863CA0B2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360A0-4A0C-4AFB-B209-8E48BA0F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FastQ</a:t>
            </a:r>
            <a:r>
              <a:rPr lang="en-US" dirty="0"/>
              <a:t> Joiner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4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B14E-56E8-4539-AAE1-142D0416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0930"/>
            <a:ext cx="9905998" cy="147857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D72C-1062-4C9B-AC3B-3478E5A9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Study Design</a:t>
            </a:r>
          </a:p>
          <a:p>
            <a:pPr lvl="1"/>
            <a:r>
              <a:rPr lang="en-US" dirty="0"/>
              <a:t>Experiment</a:t>
            </a:r>
          </a:p>
          <a:p>
            <a:pPr lvl="1"/>
            <a:r>
              <a:rPr lang="en-US" dirty="0"/>
              <a:t>Bioinformatics</a:t>
            </a:r>
          </a:p>
          <a:p>
            <a:r>
              <a:rPr lang="en-US" dirty="0"/>
              <a:t>Quality Control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32914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182</TotalTime>
  <Words>252</Words>
  <Application>Microsoft Office PowerPoint</Application>
  <PresentationFormat>Widescreen</PresentationFormat>
  <Paragraphs>102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Next Generation Sequencing</vt:lpstr>
      <vt:lpstr>Outline</vt:lpstr>
      <vt:lpstr>Introduction</vt:lpstr>
      <vt:lpstr>Fresh Frozen, Paraffin Embedded</vt:lpstr>
      <vt:lpstr>Outline</vt:lpstr>
      <vt:lpstr>Study design</vt:lpstr>
      <vt:lpstr>Study design</vt:lpstr>
      <vt:lpstr>Study Design</vt:lpstr>
      <vt:lpstr>Outline</vt:lpstr>
      <vt:lpstr>Outline</vt:lpstr>
      <vt:lpstr>Outline</vt:lpstr>
      <vt:lpstr>Outline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Generation Sequencing</dc:title>
  <dc:creator>Samantha Sevilla</dc:creator>
  <cp:lastModifiedBy>Samantha Sevilla</cp:lastModifiedBy>
  <cp:revision>8</cp:revision>
  <dcterms:created xsi:type="dcterms:W3CDTF">2018-05-06T20:51:54Z</dcterms:created>
  <dcterms:modified xsi:type="dcterms:W3CDTF">2018-05-07T00:46:01Z</dcterms:modified>
</cp:coreProperties>
</file>