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7" r:id="rId3"/>
    <p:sldId id="289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27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99" autoAdjust="0"/>
    <p:restoredTop sz="94660" autoAdjust="0"/>
  </p:normalViewPr>
  <p:slideViewPr>
    <p:cSldViewPr>
      <p:cViewPr varScale="1">
        <p:scale>
          <a:sx n="86" d="100"/>
          <a:sy n="86" d="100"/>
        </p:scale>
        <p:origin x="-8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Arithmetic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Comparison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Logic.jav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../source/ch04/If.jav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Ifelse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Elseif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Switch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For.jav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For.jav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Break.jav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../source/ch04/Continue.java" TargetMode="Externa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../source/ch04/Child.java" TargetMode="External"/><Relationship Id="rId4" Type="http://schemas.openxmlformats.org/officeDocument/2006/relationships/hyperlink" Target="../source/ch04/Parents.java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hyperlink" Target="../source/ch04/Parents.java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Member.jav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4/Grammar.java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../source/ch04/Private.java" TargetMode="Externa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../source/ch04/Public.java" TargetMode="External"/><Relationship Id="rId4" Type="http://schemas.openxmlformats.org/officeDocument/2006/relationships/hyperlink" Target="../source/ch04/Protected.jav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Static.jav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4/Child.jav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hyperlink" Target="../source/ch04/Annotation.java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source/ch04/Variable.java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../source/ch04/Array.ja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5949280"/>
            <a:ext cx="8208912" cy="6209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4000" b="1" dirty="0" smtClean="0">
                <a:ea typeface="굴림" charset="-127"/>
              </a:rPr>
              <a:t>JAVA </a:t>
            </a:r>
            <a:r>
              <a:rPr lang="ko-KR" altLang="en-US" sz="4000" b="1" dirty="0" smtClean="0">
                <a:ea typeface="굴림" charset="-127"/>
              </a:rPr>
              <a:t>기초 문법</a:t>
            </a:r>
            <a:endParaRPr lang="en-US" altLang="ko-KR" sz="4000" b="1" dirty="0">
              <a:ea typeface="굴림" charset="-127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Chapter04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48965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산술연산자와 증감연산자</a:t>
            </a:r>
            <a:endParaRPr lang="en-US" altLang="ko-KR" sz="2000" kern="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0" y="1860996"/>
            <a:ext cx="7944370" cy="430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6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98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Arial Narrow" pitchFamily="34" charset="0"/>
              </a:rPr>
              <a:t>산술연산자와 증감연산자 실습을 위해 코드를 작성합니다</a:t>
            </a:r>
            <a:r>
              <a:rPr lang="en-US" altLang="ko-KR" sz="2000" kern="0" dirty="0" smtClean="0">
                <a:latin typeface="Arial Narrow" pitchFamily="34" charset="0"/>
              </a:rPr>
              <a:t>.</a:t>
            </a:r>
            <a:endParaRPr lang="ko-KR" altLang="en-US" sz="2000" kern="0" dirty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source/ch04/Arithmetic.java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91691"/>
            <a:ext cx="34766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5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48965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비교연산자와 대입연산자</a:t>
            </a:r>
            <a:endParaRPr lang="en-US" altLang="ko-KR" sz="2000" kern="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6511577" cy="421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8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98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Arial Narrow" pitchFamily="34" charset="0"/>
              </a:rPr>
              <a:t>비교연산자와 대입연산자 실습을 위해 코드를 작성합니다</a:t>
            </a:r>
            <a:r>
              <a:rPr lang="en-US" altLang="ko-KR" sz="2000" kern="0" dirty="0" smtClean="0">
                <a:latin typeface="Arial Narrow" pitchFamily="34" charset="0"/>
              </a:rPr>
              <a:t>.</a:t>
            </a:r>
            <a:endParaRPr lang="ko-KR" altLang="en-US" sz="2000" kern="0" dirty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source/ch04/Comparison.java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3"/>
            <a:ext cx="2540920" cy="432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8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48965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논리연산자</a:t>
            </a:r>
            <a:endParaRPr lang="en-US" altLang="ko-KR" sz="2000" kern="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0552"/>
            <a:ext cx="7920880" cy="2594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8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98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Arial Narrow" pitchFamily="34" charset="0"/>
              </a:rPr>
              <a:t>논리연산자 실습을 위해 코드를 작성합니다</a:t>
            </a:r>
            <a:r>
              <a:rPr lang="en-US" altLang="ko-KR" sz="2000" kern="0" dirty="0" smtClean="0">
                <a:latin typeface="Arial Narrow" pitchFamily="34" charset="0"/>
              </a:rPr>
              <a:t>.</a:t>
            </a:r>
            <a:endParaRPr lang="ko-KR" altLang="en-US" sz="2000" kern="0" dirty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source/ch04/Logic.java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439144"/>
            <a:ext cx="2952329" cy="253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5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</a:t>
            </a:r>
            <a:r>
              <a:rPr lang="ko-KR" altLang="en-US" dirty="0"/>
              <a:t>문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Arial Narrow" pitchFamily="34" charset="0"/>
              </a:rPr>
              <a:t>조건문 </a:t>
            </a:r>
            <a:r>
              <a:rPr lang="en-US" altLang="ko-KR" sz="2000" kern="0" dirty="0" smtClean="0">
                <a:latin typeface="Arial Narrow" pitchFamily="34" charset="0"/>
              </a:rPr>
              <a:t>- if</a:t>
            </a:r>
            <a:r>
              <a:rPr lang="ko-KR" altLang="en-US" sz="2000" kern="0" dirty="0" smtClean="0">
                <a:latin typeface="Arial Narrow" pitchFamily="34" charset="0"/>
              </a:rPr>
              <a:t>문의 구조</a:t>
            </a:r>
            <a:endParaRPr lang="ko-KR" altLang="en-US" sz="2000" kern="0" dirty="0">
              <a:latin typeface="Arial Narrow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91348"/>
            <a:ext cx="8136904" cy="44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3068960"/>
            <a:ext cx="6984776" cy="98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Arial Narrow" pitchFamily="34" charset="0"/>
              </a:rPr>
              <a:t>if</a:t>
            </a:r>
            <a:r>
              <a:rPr lang="ko-KR" altLang="en-US" sz="2000" kern="0" dirty="0" smtClean="0">
                <a:latin typeface="Arial Narrow" pitchFamily="34" charset="0"/>
              </a:rPr>
              <a:t>문을 실습해보기 위해 다음의 코드를 작성합니다</a:t>
            </a:r>
            <a:r>
              <a:rPr lang="en-US" altLang="ko-KR" sz="2000" kern="0" dirty="0" smtClean="0">
                <a:latin typeface="Arial Narrow" pitchFamily="34" charset="0"/>
              </a:rPr>
              <a:t>.</a:t>
            </a:r>
            <a:endParaRPr lang="ko-KR" altLang="en-US" sz="2000" kern="0" dirty="0" smtClean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4" action="ppaction://hlinkfile"/>
              </a:rPr>
              <a:t>source/ch04/If.java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38" y="3996283"/>
            <a:ext cx="26193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</a:t>
            </a:r>
            <a:r>
              <a:rPr lang="ko-KR" altLang="en-US" dirty="0"/>
              <a:t>문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>
                <a:latin typeface="Arial Narrow" pitchFamily="34" charset="0"/>
              </a:rPr>
              <a:t>조건문 </a:t>
            </a:r>
            <a:r>
              <a:rPr lang="en-US" altLang="ko-KR" sz="2000" kern="0" dirty="0">
                <a:latin typeface="Arial Narrow" pitchFamily="34" charset="0"/>
              </a:rPr>
              <a:t>- if </a:t>
            </a:r>
            <a:r>
              <a:rPr lang="en-US" altLang="ko-KR" sz="2000" kern="0" dirty="0" smtClean="0">
                <a:latin typeface="Arial Narrow" pitchFamily="34" charset="0"/>
              </a:rPr>
              <a:t>~ else</a:t>
            </a:r>
            <a:r>
              <a:rPr lang="ko-KR" altLang="en-US" sz="2000" kern="0" dirty="0" smtClean="0">
                <a:latin typeface="Arial Narrow" pitchFamily="34" charset="0"/>
              </a:rPr>
              <a:t>문의 구조</a:t>
            </a:r>
            <a:endParaRPr lang="ko-KR" altLang="en-US" sz="2000" kern="0" dirty="0">
              <a:latin typeface="Arial Narrow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3068960"/>
            <a:ext cx="6984776" cy="98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Arial Narrow" pitchFamily="34" charset="0"/>
              </a:rPr>
              <a:t>if ~ else</a:t>
            </a:r>
            <a:r>
              <a:rPr lang="ko-KR" altLang="en-US" sz="2000" kern="0" dirty="0" smtClean="0">
                <a:latin typeface="Arial Narrow" pitchFamily="34" charset="0"/>
              </a:rPr>
              <a:t>문을 실습해보기 위해 다음의 코드를 작성합니다</a:t>
            </a:r>
            <a:r>
              <a:rPr lang="en-US" altLang="ko-KR" sz="2000" kern="0" dirty="0" smtClean="0">
                <a:latin typeface="Arial Narrow" pitchFamily="34" charset="0"/>
              </a:rPr>
              <a:t>.</a:t>
            </a:r>
            <a:endParaRPr lang="ko-KR" altLang="en-US" sz="2000" kern="0" dirty="0" smtClean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source/ch04/Ifelse.java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108107" cy="43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36851"/>
            <a:ext cx="2676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8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</a:t>
            </a:r>
            <a:r>
              <a:rPr lang="ko-KR" altLang="en-US" dirty="0"/>
              <a:t>문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>
                <a:latin typeface="Arial Narrow" pitchFamily="34" charset="0"/>
              </a:rPr>
              <a:t>조건문 </a:t>
            </a:r>
            <a:r>
              <a:rPr lang="en-US" altLang="ko-KR" sz="2000" kern="0" dirty="0">
                <a:latin typeface="Arial Narrow" pitchFamily="34" charset="0"/>
              </a:rPr>
              <a:t>- else </a:t>
            </a:r>
            <a:r>
              <a:rPr lang="en-US" altLang="ko-KR" sz="2000" kern="0" dirty="0" smtClean="0">
                <a:latin typeface="Arial Narrow" pitchFamily="34" charset="0"/>
              </a:rPr>
              <a:t>if</a:t>
            </a:r>
            <a:r>
              <a:rPr lang="ko-KR" altLang="en-US" sz="2000" kern="0" dirty="0" smtClean="0">
                <a:latin typeface="Arial Narrow" pitchFamily="34" charset="0"/>
              </a:rPr>
              <a:t>문의 구조</a:t>
            </a:r>
            <a:endParaRPr lang="ko-KR" altLang="en-US" sz="2000" kern="0" dirty="0">
              <a:latin typeface="Arial Narrow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3161072"/>
            <a:ext cx="6984776" cy="98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Arial Narrow" pitchFamily="34" charset="0"/>
              </a:rPr>
              <a:t>else if</a:t>
            </a:r>
            <a:r>
              <a:rPr lang="ko-KR" altLang="en-US" sz="2000" kern="0" dirty="0" smtClean="0">
                <a:latin typeface="Arial Narrow" pitchFamily="34" charset="0"/>
              </a:rPr>
              <a:t>문을 실습해보기 위해 다음의 코드를 작성합니다</a:t>
            </a:r>
            <a:r>
              <a:rPr lang="en-US" altLang="ko-KR" sz="2000" kern="0" dirty="0" smtClean="0">
                <a:latin typeface="Arial Narrow" pitchFamily="34" charset="0"/>
              </a:rPr>
              <a:t>.</a:t>
            </a:r>
            <a:endParaRPr lang="ko-KR" altLang="en-US" sz="2000" kern="0" dirty="0" smtClean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source/ch04/Elseif.java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32516"/>
            <a:ext cx="8108107" cy="120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09442"/>
            <a:ext cx="26574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0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</a:t>
            </a:r>
            <a:r>
              <a:rPr lang="ko-KR" altLang="en-US" dirty="0"/>
              <a:t>문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>
                <a:latin typeface="Arial Narrow" pitchFamily="34" charset="0"/>
              </a:rPr>
              <a:t>조건문 </a:t>
            </a:r>
            <a:r>
              <a:rPr lang="en-US" altLang="ko-KR" sz="2000" kern="0" dirty="0">
                <a:latin typeface="Arial Narrow" pitchFamily="34" charset="0"/>
              </a:rPr>
              <a:t>- </a:t>
            </a:r>
            <a:r>
              <a:rPr lang="en-US" altLang="ko-KR" sz="2000" kern="0" dirty="0" smtClean="0">
                <a:latin typeface="+mn-ea"/>
              </a:rPr>
              <a:t>switch</a:t>
            </a:r>
            <a:r>
              <a:rPr lang="ko-KR" altLang="en-US" sz="2000" kern="0" dirty="0" smtClean="0">
                <a:latin typeface="Arial Narrow" pitchFamily="34" charset="0"/>
              </a:rPr>
              <a:t>문의 구조</a:t>
            </a:r>
            <a:endParaRPr lang="ko-KR" altLang="en-US" sz="2000" kern="0" dirty="0">
              <a:latin typeface="Arial Narrow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5321312"/>
            <a:ext cx="6984776" cy="98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+mn-ea"/>
              </a:rPr>
              <a:t>switch</a:t>
            </a:r>
            <a:r>
              <a:rPr lang="ko-KR" altLang="en-US" sz="2000" kern="0" dirty="0" smtClean="0">
                <a:latin typeface="Arial Narrow" pitchFamily="34" charset="0"/>
              </a:rPr>
              <a:t>문을 실습해보기 위해 다음의 코드를 작성합니다</a:t>
            </a:r>
            <a:r>
              <a:rPr lang="en-US" altLang="ko-KR" sz="2000" kern="0" dirty="0" smtClean="0">
                <a:latin typeface="Arial Narrow" pitchFamily="34" charset="0"/>
              </a:rPr>
              <a:t>.</a:t>
            </a:r>
            <a:endParaRPr lang="ko-KR" altLang="en-US" sz="2000" kern="0" dirty="0" smtClean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source/ch04/Switch.java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0" y="1844824"/>
            <a:ext cx="8159129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733256"/>
            <a:ext cx="2114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25" name="Group 83"/>
          <p:cNvGrpSpPr>
            <a:grpSpLocks/>
          </p:cNvGrpSpPr>
          <p:nvPr/>
        </p:nvGrpSpPr>
        <p:grpSpPr bwMode="auto">
          <a:xfrm>
            <a:off x="152400" y="908720"/>
            <a:ext cx="4724400" cy="685801"/>
            <a:chOff x="1296" y="1824"/>
            <a:chExt cx="2976" cy="432"/>
          </a:xfrm>
        </p:grpSpPr>
        <p:sp>
          <p:nvSpPr>
            <p:cNvPr id="2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2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1</a:t>
              </a:r>
            </a:p>
          </p:txBody>
        </p:sp>
      </p:grpSp>
      <p:grpSp>
        <p:nvGrpSpPr>
          <p:cNvPr id="30" name="Group 88"/>
          <p:cNvGrpSpPr>
            <a:grpSpLocks/>
          </p:cNvGrpSpPr>
          <p:nvPr/>
        </p:nvGrpSpPr>
        <p:grpSpPr bwMode="auto">
          <a:xfrm>
            <a:off x="152400" y="3175248"/>
            <a:ext cx="4724400" cy="685800"/>
            <a:chOff x="1296" y="1824"/>
            <a:chExt cx="2976" cy="432"/>
          </a:xfrm>
        </p:grpSpPr>
        <p:sp>
          <p:nvSpPr>
            <p:cNvPr id="3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3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980" y="1556792"/>
            <a:ext cx="8796515" cy="1338828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Java </a:t>
            </a:r>
            <a:r>
              <a:rPr lang="ko-KR" altLang="en-US" b="1" dirty="0" smtClean="0">
                <a:ea typeface="굴림" charset="-127"/>
              </a:rPr>
              <a:t>기본문법 구조에 대해서 알아본다</a:t>
            </a:r>
            <a:r>
              <a:rPr lang="en-US" altLang="ko-KR" b="1" dirty="0" smtClean="0">
                <a:ea typeface="굴림" charset="-127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Java</a:t>
            </a:r>
            <a:r>
              <a:rPr lang="ko-KR" altLang="en-US" b="1" dirty="0" smtClean="0">
                <a:ea typeface="굴림" charset="-127"/>
              </a:rPr>
              <a:t>를 구성하는 변수와 데이터 타입</a:t>
            </a:r>
            <a:r>
              <a:rPr lang="en-US" altLang="ko-KR" b="1" dirty="0" smtClean="0">
                <a:ea typeface="굴림" charset="-127"/>
              </a:rPr>
              <a:t>, </a:t>
            </a:r>
            <a:r>
              <a:rPr lang="ko-KR" altLang="en-US" b="1" dirty="0" smtClean="0">
                <a:ea typeface="굴림" charset="-127"/>
              </a:rPr>
              <a:t>연산자</a:t>
            </a:r>
            <a:r>
              <a:rPr lang="en-US" altLang="ko-KR" b="1" dirty="0" smtClean="0">
                <a:ea typeface="굴림" charset="-127"/>
              </a:rPr>
              <a:t>, </a:t>
            </a:r>
            <a:r>
              <a:rPr lang="ko-KR" altLang="en-US" b="1" dirty="0" smtClean="0">
                <a:ea typeface="굴림" charset="-127"/>
              </a:rPr>
              <a:t>제어문</a:t>
            </a:r>
            <a:r>
              <a:rPr lang="en-US" altLang="ko-KR" b="1" dirty="0" smtClean="0">
                <a:ea typeface="굴림" charset="-127"/>
              </a:rPr>
              <a:t>,</a:t>
            </a:r>
            <a:r>
              <a:rPr lang="ko-KR" altLang="en-US" b="1" dirty="0">
                <a:ea typeface="굴림" charset="-127"/>
              </a:rPr>
              <a:t> </a:t>
            </a:r>
            <a:r>
              <a:rPr lang="ko-KR" altLang="en-US" b="1" dirty="0" smtClean="0">
                <a:ea typeface="굴림" charset="-127"/>
              </a:rPr>
              <a:t>클래스 및 객체에 대해서 알아본다</a:t>
            </a:r>
            <a:r>
              <a:rPr lang="en-US" altLang="ko-KR" b="1" dirty="0" smtClean="0">
                <a:ea typeface="굴림" charset="-127"/>
              </a:rPr>
              <a:t>.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9981" y="3861048"/>
            <a:ext cx="8796515" cy="2585323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기본문법 구조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변수와 데이터 타입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연산자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제어문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클래스 및 객체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import </a:t>
            </a:r>
            <a:r>
              <a:rPr lang="ko-KR" altLang="en-US" b="1" dirty="0" smtClean="0">
                <a:ea typeface="굴림" charset="-127"/>
              </a:rPr>
              <a:t>및 주석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</a:t>
            </a:r>
            <a:r>
              <a:rPr lang="ko-KR" altLang="en-US" dirty="0"/>
              <a:t>문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Arial Narrow" pitchFamily="34" charset="0"/>
              </a:rPr>
              <a:t>반복문 </a:t>
            </a:r>
            <a:r>
              <a:rPr lang="en-US" altLang="ko-KR" sz="2000" kern="0" dirty="0" smtClean="0">
                <a:latin typeface="Arial Narrow" pitchFamily="34" charset="0"/>
              </a:rPr>
              <a:t>– </a:t>
            </a:r>
            <a:r>
              <a:rPr lang="en-US" altLang="ko-KR" sz="2000" kern="0" dirty="0" smtClean="0">
                <a:latin typeface="+mn-ea"/>
              </a:rPr>
              <a:t>for</a:t>
            </a:r>
            <a:r>
              <a:rPr lang="ko-KR" altLang="en-US" sz="2000" kern="0" dirty="0" smtClean="0">
                <a:latin typeface="Arial Narrow" pitchFamily="34" charset="0"/>
              </a:rPr>
              <a:t>문의 구조</a:t>
            </a:r>
            <a:endParaRPr lang="ko-KR" altLang="en-US" sz="2000" kern="0" dirty="0">
              <a:latin typeface="Arial Narrow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3068960"/>
            <a:ext cx="6984776" cy="98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+mn-ea"/>
              </a:rPr>
              <a:t>for</a:t>
            </a:r>
            <a:r>
              <a:rPr lang="ko-KR" altLang="en-US" sz="2000" kern="0" dirty="0" smtClean="0">
                <a:latin typeface="Arial Narrow" pitchFamily="34" charset="0"/>
              </a:rPr>
              <a:t>문을 실습해보기 위해 다음의 코드를 작성합니다</a:t>
            </a:r>
            <a:r>
              <a:rPr lang="en-US" altLang="ko-KR" sz="2000" kern="0" dirty="0" smtClean="0">
                <a:latin typeface="Arial Narrow" pitchFamily="34" charset="0"/>
              </a:rPr>
              <a:t>.</a:t>
            </a:r>
            <a:endParaRPr lang="ko-KR" altLang="en-US" sz="2000" kern="0" dirty="0" smtClean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source/ch04/For.java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5" y="1988840"/>
            <a:ext cx="8064896" cy="41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341" y="3562964"/>
            <a:ext cx="2337859" cy="274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5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</a:t>
            </a:r>
            <a:r>
              <a:rPr lang="ko-KR" altLang="en-US" dirty="0"/>
              <a:t>문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Arial Narrow" pitchFamily="34" charset="0"/>
              </a:rPr>
              <a:t>반복문 </a:t>
            </a:r>
            <a:r>
              <a:rPr lang="en-US" altLang="ko-KR" sz="2000" kern="0" dirty="0" smtClean="0">
                <a:latin typeface="Arial Narrow" pitchFamily="34" charset="0"/>
              </a:rPr>
              <a:t>– </a:t>
            </a:r>
            <a:r>
              <a:rPr lang="en-US" altLang="ko-KR" sz="2000" kern="0" dirty="0" smtClean="0">
                <a:latin typeface="+mn-ea"/>
              </a:rPr>
              <a:t>while</a:t>
            </a:r>
            <a:r>
              <a:rPr lang="ko-KR" altLang="en-US" sz="2000" kern="0" dirty="0" smtClean="0">
                <a:latin typeface="Arial Narrow" pitchFamily="34" charset="0"/>
              </a:rPr>
              <a:t>문의 구조</a:t>
            </a:r>
            <a:endParaRPr lang="ko-KR" altLang="en-US" sz="2000" kern="0" dirty="0">
              <a:latin typeface="Arial Narrow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3068960"/>
            <a:ext cx="6984776" cy="98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>
                <a:latin typeface="+mn-ea"/>
              </a:rPr>
              <a:t>while </a:t>
            </a:r>
            <a:r>
              <a:rPr lang="ko-KR" altLang="en-US" sz="2000" kern="0" dirty="0" smtClean="0">
                <a:latin typeface="Arial Narrow" pitchFamily="34" charset="0"/>
              </a:rPr>
              <a:t>문을 실습해보기 위해 다음의 코드를 작성합니다</a:t>
            </a:r>
            <a:r>
              <a:rPr lang="en-US" altLang="ko-KR" sz="2000" kern="0" dirty="0" smtClean="0">
                <a:latin typeface="Arial Narrow" pitchFamily="34" charset="0"/>
              </a:rPr>
              <a:t>.</a:t>
            </a:r>
            <a:endParaRPr lang="ko-KR" altLang="en-US" sz="2000" kern="0" dirty="0" smtClean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source/ch04/While.java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0" y="1988840"/>
            <a:ext cx="8099151" cy="41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604089"/>
            <a:ext cx="2412268" cy="270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5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</a:t>
            </a:r>
            <a:r>
              <a:rPr lang="ko-KR" altLang="en-US" dirty="0"/>
              <a:t>문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+mn-ea"/>
              </a:rPr>
              <a:t>break</a:t>
            </a:r>
            <a:r>
              <a:rPr lang="ko-KR" altLang="en-US" sz="2000" kern="0" dirty="0" smtClean="0">
                <a:latin typeface="+mn-ea"/>
              </a:rPr>
              <a:t>의 기능을 알아보기 위해 코드를 작성합니다</a:t>
            </a:r>
            <a:r>
              <a:rPr lang="en-US" altLang="ko-KR" sz="2000" kern="0" dirty="0" smtClean="0">
                <a:latin typeface="+mn-ea"/>
              </a:rPr>
              <a:t>.</a:t>
            </a:r>
          </a:p>
          <a:p>
            <a:pPr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source/ch04/Break.java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4824"/>
            <a:ext cx="2592288" cy="165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365507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+mn-ea"/>
              </a:rPr>
              <a:t>continue</a:t>
            </a:r>
            <a:r>
              <a:rPr lang="ko-KR" altLang="en-US" sz="2000" kern="0" dirty="0" smtClean="0">
                <a:latin typeface="+mn-ea"/>
              </a:rPr>
              <a:t>의 기능을 알아보기 위해 코드를 작성합니다</a:t>
            </a:r>
            <a:r>
              <a:rPr lang="en-US" altLang="ko-KR" sz="2000" kern="0" dirty="0" smtClean="0">
                <a:latin typeface="+mn-ea"/>
              </a:rPr>
              <a:t>.</a:t>
            </a:r>
          </a:p>
          <a:p>
            <a:pPr lvl="1"/>
            <a:r>
              <a:rPr lang="en-US" altLang="ko-KR" sz="2000" kern="0" dirty="0" smtClean="0">
                <a:latin typeface="+mn-ea"/>
                <a:hlinkClick r:id="rId5" action="ppaction://hlinkfile"/>
              </a:rPr>
              <a:t>source/ch04/Continue.java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4149081"/>
            <a:ext cx="126734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4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및 객체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객체</a:t>
            </a:r>
            <a:endParaRPr lang="en-US" altLang="ko-KR" sz="2000" kern="0" dirty="0" smtClean="0">
              <a:latin typeface="+mn-ea"/>
            </a:endParaRPr>
          </a:p>
          <a:p>
            <a:pPr lvl="1"/>
            <a:r>
              <a:rPr lang="ko-KR" altLang="en-US" sz="2000" kern="0" dirty="0" smtClean="0">
                <a:latin typeface="+mn-ea"/>
              </a:rPr>
              <a:t>메모리에 임시적으로 저장되는 프로그램의 구성요소</a:t>
            </a:r>
            <a:endParaRPr lang="en-US" altLang="ko-KR" sz="2000" kern="0" dirty="0" smtClean="0">
              <a:latin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3007004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객체를 선언하고 생성하는 방법</a:t>
            </a: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0" y="3429000"/>
            <a:ext cx="8099151" cy="84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93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및 객체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클래스</a:t>
            </a:r>
            <a:endParaRPr lang="en-US" altLang="ko-KR" sz="2000" kern="0" dirty="0" smtClean="0">
              <a:latin typeface="+mn-ea"/>
            </a:endParaRPr>
          </a:p>
          <a:p>
            <a:pPr lvl="1"/>
            <a:r>
              <a:rPr lang="ko-KR" altLang="en-US" sz="2000" kern="0" dirty="0" smtClean="0">
                <a:latin typeface="+mn-ea"/>
              </a:rPr>
              <a:t>객체를 만들기 위한 틀</a:t>
            </a: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83" y="2132856"/>
            <a:ext cx="5525897" cy="255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473519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클래스의 구조</a:t>
            </a: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0" y="5236750"/>
            <a:ext cx="8099151" cy="42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5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및 객체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상속</a:t>
            </a:r>
            <a:endParaRPr lang="en-US" altLang="ko-KR" sz="2000" kern="0" dirty="0" smtClean="0">
              <a:latin typeface="+mn-ea"/>
            </a:endParaRPr>
          </a:p>
          <a:p>
            <a:pPr lvl="1"/>
            <a:r>
              <a:rPr lang="ko-KR" altLang="en-US" sz="2000" kern="0" dirty="0" smtClean="0">
                <a:latin typeface="+mn-ea"/>
              </a:rPr>
              <a:t>자식클래스가 부모클래스의 구성요소를 상속</a:t>
            </a:r>
            <a:endParaRPr lang="en-US" altLang="ko-KR" sz="2000" kern="0" dirty="0" smtClean="0">
              <a:latin typeface="+mn-ea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gray">
          <a:xfrm flipV="1">
            <a:off x="1905000" y="3289818"/>
            <a:ext cx="5530850" cy="1435326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1676400" y="2407040"/>
            <a:ext cx="5791200" cy="3738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굴림" charset="-127"/>
              </a:rPr>
              <a:t>부모 클래스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굴림" charset="-127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gray">
          <a:xfrm>
            <a:off x="3689387" y="3604954"/>
            <a:ext cx="176522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ko-KR" altLang="en-US" sz="2000" dirty="0">
                <a:ea typeface="굴림" charset="-127"/>
              </a:rPr>
              <a:t>변수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메소드</a:t>
            </a:r>
            <a:endParaRPr lang="en-US" altLang="ko-KR" sz="2000" dirty="0" smtClean="0">
              <a:ea typeface="굴림" charset="-127"/>
            </a:endParaRPr>
          </a:p>
          <a:p>
            <a:pPr algn="ctr" eaLnBrk="0" hangingPunct="0"/>
            <a:r>
              <a:rPr lang="ko-KR" altLang="en-US" sz="2000" dirty="0" smtClean="0">
                <a:ea typeface="굴림" charset="-127"/>
              </a:rPr>
              <a:t>상속</a:t>
            </a:r>
            <a:r>
              <a:rPr lang="en-US" altLang="ko-KR" sz="2000" dirty="0" smtClean="0">
                <a:ea typeface="굴림" charset="-127"/>
              </a:rPr>
              <a:t>(extends)</a:t>
            </a:r>
          </a:p>
        </p:txBody>
      </p:sp>
      <p:grpSp>
        <p:nvGrpSpPr>
          <p:cNvPr id="21" name="Group 13"/>
          <p:cNvGrpSpPr>
            <a:grpSpLocks/>
          </p:cNvGrpSpPr>
          <p:nvPr/>
        </p:nvGrpSpPr>
        <p:grpSpPr bwMode="auto">
          <a:xfrm>
            <a:off x="2771775" y="4962496"/>
            <a:ext cx="1665288" cy="1346824"/>
            <a:chOff x="1746" y="2476"/>
            <a:chExt cx="1049" cy="1304"/>
          </a:xfrm>
        </p:grpSpPr>
        <p:grpSp>
          <p:nvGrpSpPr>
            <p:cNvPr id="22" name="Group 14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26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" name="Text Box 17"/>
            <p:cNvSpPr txBox="1">
              <a:spLocks noChangeArrowheads="1"/>
            </p:cNvSpPr>
            <p:nvPr/>
          </p:nvSpPr>
          <p:spPr bwMode="gray">
            <a:xfrm>
              <a:off x="1746" y="2833"/>
              <a:ext cx="971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ko-KR" alt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rPr>
                <a:t>자식클래</a:t>
              </a:r>
              <a:r>
                <a:rPr lang="ko-KR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rPr>
                <a:t>스</a:t>
              </a:r>
              <a:endParaRPr lang="en-US" altLang="ko-KR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4876800" y="4918046"/>
            <a:ext cx="1631950" cy="1375743"/>
            <a:chOff x="3072" y="2448"/>
            <a:chExt cx="1028" cy="1332"/>
          </a:xfrm>
        </p:grpSpPr>
        <p:grpSp>
          <p:nvGrpSpPr>
            <p:cNvPr id="29" name="Group 20"/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32" name="Oval 2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1" name="Oval 24"/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</p:grpSp>
      <p:sp>
        <p:nvSpPr>
          <p:cNvPr id="41" name="Text Box 17"/>
          <p:cNvSpPr txBox="1">
            <a:spLocks noChangeArrowheads="1"/>
          </p:cNvSpPr>
          <p:nvPr/>
        </p:nvSpPr>
        <p:spPr bwMode="gray">
          <a:xfrm>
            <a:off x="4860032" y="5333547"/>
            <a:ext cx="1541463" cy="39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자식클래</a:t>
            </a:r>
            <a:r>
              <a:rPr lang="ko-KR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스</a:t>
            </a:r>
            <a:endParaRPr lang="en-US" altLang="ko-KR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2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및 객체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+mn-ea"/>
              </a:rPr>
              <a:t>extends</a:t>
            </a:r>
            <a:r>
              <a:rPr lang="ko-KR" altLang="en-US" sz="2000" kern="0" dirty="0" smtClean="0">
                <a:latin typeface="+mn-ea"/>
              </a:rPr>
              <a:t>를 이용하여 클래스를 상속받는 방법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0" y="1916832"/>
            <a:ext cx="8099151" cy="85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67544" y="3439052"/>
            <a:ext cx="5688632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상속을 구현하기 위해 부모 클래스</a:t>
            </a:r>
            <a:r>
              <a:rPr lang="en-US" altLang="ko-KR" sz="2000" kern="0" dirty="0" smtClean="0">
                <a:latin typeface="+mn-ea"/>
              </a:rPr>
              <a:t>(Parents)</a:t>
            </a:r>
            <a:r>
              <a:rPr lang="ko-KR" altLang="en-US" sz="2000" kern="0" dirty="0" smtClean="0">
                <a:latin typeface="+mn-ea"/>
              </a:rPr>
              <a:t>와 자식클래스</a:t>
            </a:r>
            <a:r>
              <a:rPr lang="en-US" altLang="ko-KR" sz="2000" kern="0" dirty="0" smtClean="0">
                <a:latin typeface="+mn-ea"/>
              </a:rPr>
              <a:t>(Child)</a:t>
            </a:r>
            <a:r>
              <a:rPr lang="ko-KR" altLang="en-US" sz="2000" kern="0" dirty="0" smtClean="0">
                <a:latin typeface="+mn-ea"/>
              </a:rPr>
              <a:t>를 작성</a:t>
            </a:r>
            <a:endParaRPr lang="en-US" altLang="ko-KR" sz="2000" kern="0" dirty="0">
              <a:latin typeface="+mn-ea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4" action="ppaction://hlinkfile"/>
              </a:rPr>
              <a:t>source/ch04/Parents.java</a:t>
            </a:r>
            <a:endParaRPr lang="en-US" altLang="ko-KR" sz="2000" kern="0" dirty="0" smtClean="0">
              <a:latin typeface="+mn-ea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5" action="ppaction://hlinkfile"/>
              </a:rPr>
              <a:t>source/ch04/Child.java</a:t>
            </a:r>
            <a:endParaRPr lang="en-US" altLang="ko-KR" sz="20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kern="0" dirty="0" smtClean="0">
              <a:latin typeface="+mn-ea"/>
            </a:endParaRPr>
          </a:p>
          <a:p>
            <a:endParaRPr lang="en-US" altLang="ko-KR" sz="2000" kern="0" dirty="0" smtClean="0">
              <a:latin typeface="+mn-ea"/>
            </a:endParaRPr>
          </a:p>
          <a:p>
            <a:pPr lvl="1"/>
            <a:endParaRPr lang="ko-KR" altLang="en-US" sz="2000" kern="0" dirty="0" smtClean="0"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98" y="4175265"/>
            <a:ext cx="2304256" cy="83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0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및 객체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생성자</a:t>
            </a:r>
            <a:endParaRPr lang="en-US" altLang="ko-KR" sz="2000" kern="0" dirty="0" smtClean="0">
              <a:latin typeface="+mn-ea"/>
            </a:endParaRPr>
          </a:p>
          <a:p>
            <a:pPr lvl="1"/>
            <a:r>
              <a:rPr lang="ko-KR" altLang="en-US" sz="2000" kern="0" dirty="0" smtClean="0">
                <a:latin typeface="+mn-ea"/>
              </a:rPr>
              <a:t>클래스가 메모리상에 객체를 생성시켰을 때 가장 먼저 수행할 작업을 기술하는 메소드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2646964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생성자의 구조</a:t>
            </a: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0" y="3068960"/>
            <a:ext cx="8099151" cy="41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3799092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생성자를 이해하기 위한 코드를 작성</a:t>
            </a:r>
            <a:endParaRPr lang="en-US" altLang="ko-KR" sz="2000" kern="0" dirty="0" smtClean="0">
              <a:latin typeface="+mn-ea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4" action="ppaction://hlinkfile"/>
              </a:rPr>
              <a:t>source/ch04/Constructor.java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36619"/>
            <a:ext cx="2317799" cy="86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및 객체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7848872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멤버변수</a:t>
            </a:r>
            <a:endParaRPr lang="en-US" altLang="ko-KR" sz="2000" kern="0" dirty="0" smtClean="0">
              <a:latin typeface="+mn-ea"/>
            </a:endParaRPr>
          </a:p>
          <a:p>
            <a:pPr lvl="1"/>
            <a:r>
              <a:rPr lang="ko-KR" altLang="en-US" sz="2000" kern="0" dirty="0" smtClean="0">
                <a:latin typeface="+mn-ea"/>
              </a:rPr>
              <a:t>클래스에 속하며 클래스에 속한 모든 메소드에서 사용 가능</a:t>
            </a:r>
            <a:endParaRPr lang="en-US" altLang="ko-KR" sz="2000" kern="0" dirty="0" smtClean="0">
              <a:latin typeface="+mn-e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3068960"/>
            <a:ext cx="6984776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멤버변수를 이해하기 위한 코드를 작성</a:t>
            </a:r>
            <a:endParaRPr lang="en-US" altLang="ko-KR" sz="2000" kern="0" dirty="0" smtClean="0">
              <a:latin typeface="+mn-ea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source/ch04/Member.java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01008"/>
            <a:ext cx="3421929" cy="143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3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및 객체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8352928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접근제어</a:t>
            </a:r>
            <a:r>
              <a:rPr lang="ko-KR" altLang="en-US" sz="2000" kern="0" dirty="0">
                <a:latin typeface="+mn-ea"/>
              </a:rPr>
              <a:t>자</a:t>
            </a:r>
            <a:endParaRPr lang="en-US" altLang="ko-KR" sz="2000" kern="0" dirty="0" smtClean="0">
              <a:latin typeface="+mn-ea"/>
            </a:endParaRPr>
          </a:p>
          <a:p>
            <a:pPr lvl="1"/>
            <a:r>
              <a:rPr lang="ko-KR" altLang="en-US" sz="2000" kern="0" dirty="0" smtClean="0">
                <a:latin typeface="+mn-ea"/>
              </a:rPr>
              <a:t>클래스와 클래스 간 또는 패키지와 패키지 간의 접근 권한을 지정</a:t>
            </a: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2" y="2276872"/>
            <a:ext cx="7740352" cy="190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05" y="4401940"/>
            <a:ext cx="4773191" cy="161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8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기본문법 구조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519311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288864"/>
            <a:ext cx="7152145" cy="98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/>
              <a:t>Java</a:t>
            </a:r>
            <a:r>
              <a:rPr lang="ko-KR" altLang="en-US" sz="2000" kern="0" dirty="0" smtClean="0"/>
              <a:t> </a:t>
            </a:r>
            <a:r>
              <a:rPr lang="en-US" altLang="ko-KR" sz="2000" kern="0" dirty="0"/>
              <a:t>class</a:t>
            </a:r>
            <a:r>
              <a:rPr lang="ko-KR" altLang="en-US" sz="2000" kern="0" dirty="0"/>
              <a:t>의 일반적인 </a:t>
            </a:r>
            <a:r>
              <a:rPr lang="ko-KR" altLang="en-US" sz="2000" kern="0" dirty="0" smtClean="0"/>
              <a:t>형태</a:t>
            </a:r>
            <a:endParaRPr lang="ko-KR" altLang="en-US" sz="2000" kern="0" dirty="0" smtClean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4" action="ppaction://hlinkfile"/>
              </a:rPr>
              <a:t>source/ch04/Grammar.java</a:t>
            </a:r>
            <a:endParaRPr lang="en-US" altLang="ko-KR" sz="20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44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및 객체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8352928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접근제어</a:t>
            </a:r>
            <a:r>
              <a:rPr lang="ko-KR" altLang="en-US" sz="2000" kern="0" dirty="0">
                <a:latin typeface="+mn-ea"/>
              </a:rPr>
              <a:t>자</a:t>
            </a:r>
            <a:endParaRPr lang="en-US" altLang="ko-KR" sz="2000" kern="0" dirty="0" smtClean="0">
              <a:latin typeface="+mn-ea"/>
            </a:endParaRPr>
          </a:p>
          <a:p>
            <a:pPr lvl="1"/>
            <a:r>
              <a:rPr lang="en-US" altLang="ko-KR" sz="2000" kern="0" dirty="0" smtClean="0">
                <a:latin typeface="+mn-ea"/>
              </a:rPr>
              <a:t>private – </a:t>
            </a:r>
            <a:r>
              <a:rPr lang="ko-KR" altLang="en-US" sz="2000" kern="0" dirty="0" smtClean="0">
                <a:latin typeface="+mn-ea"/>
              </a:rPr>
              <a:t>동일한 클래스 내에서 접근 가능</a:t>
            </a:r>
            <a:endParaRPr lang="en-US" altLang="ko-KR" sz="2000" kern="0" dirty="0" smtClean="0">
              <a:latin typeface="+mn-ea"/>
            </a:endParaRPr>
          </a:p>
          <a:p>
            <a:pPr lvl="2"/>
            <a:r>
              <a:rPr lang="en-US" altLang="ko-KR" sz="1600" kern="0" dirty="0" smtClean="0">
                <a:latin typeface="+mn-ea"/>
                <a:hlinkClick r:id="rId3" action="ppaction://hlinkfile"/>
              </a:rPr>
              <a:t>source/ch04/Private.java</a:t>
            </a:r>
            <a:r>
              <a:rPr lang="en-US" altLang="ko-KR" sz="1600" kern="0" dirty="0" smtClean="0">
                <a:latin typeface="+mn-ea"/>
              </a:rPr>
              <a:t>  * </a:t>
            </a:r>
            <a:r>
              <a:rPr lang="ko-KR" altLang="en-US" sz="1600" kern="0" dirty="0" smtClean="0">
                <a:latin typeface="+mn-ea"/>
              </a:rPr>
              <a:t>주의 </a:t>
            </a:r>
            <a:r>
              <a:rPr lang="en-US" altLang="ko-KR" sz="1600" kern="0" dirty="0" smtClean="0">
                <a:latin typeface="+mn-ea"/>
              </a:rPr>
              <a:t>: </a:t>
            </a:r>
            <a:r>
              <a:rPr lang="ko-KR" altLang="en-US" sz="1600" kern="0" dirty="0" smtClean="0">
                <a:latin typeface="+mn-ea"/>
              </a:rPr>
              <a:t>실행되지 않는 소스</a:t>
            </a:r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>
              <a:latin typeface="+mn-ea"/>
            </a:endParaRPr>
          </a:p>
          <a:p>
            <a:pPr lvl="2"/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>
              <a:latin typeface="+mn-ea"/>
            </a:endParaRPr>
          </a:p>
          <a:p>
            <a:pPr lvl="2"/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>
              <a:latin typeface="+mn-ea"/>
            </a:endParaRPr>
          </a:p>
          <a:p>
            <a:pPr lvl="1"/>
            <a:r>
              <a:rPr lang="en-US" altLang="ko-KR" sz="2000" kern="0" dirty="0">
                <a:latin typeface="+mn-ea"/>
              </a:rPr>
              <a:t>p</a:t>
            </a:r>
            <a:r>
              <a:rPr lang="en-US" altLang="ko-KR" sz="2000" kern="0" dirty="0" smtClean="0">
                <a:latin typeface="+mn-ea"/>
              </a:rPr>
              <a:t>rotected – </a:t>
            </a:r>
            <a:r>
              <a:rPr lang="ko-KR" altLang="en-US" sz="2000" kern="0" dirty="0" smtClean="0">
                <a:latin typeface="+mn-ea"/>
              </a:rPr>
              <a:t>동일한 클래스와 하위 패키지에서 접근 가능</a:t>
            </a:r>
            <a:endParaRPr lang="en-US" altLang="ko-KR" sz="2000" kern="0" dirty="0">
              <a:latin typeface="+mn-ea"/>
            </a:endParaRPr>
          </a:p>
          <a:p>
            <a:pPr lvl="2"/>
            <a:r>
              <a:rPr lang="en-US" altLang="ko-KR" sz="1600" kern="0" dirty="0" smtClean="0">
                <a:latin typeface="+mn-ea"/>
                <a:hlinkClick r:id="rId4" action="ppaction://hlinkfile"/>
              </a:rPr>
              <a:t>source/ch04/Protected.java</a:t>
            </a:r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>
              <a:latin typeface="+mn-ea"/>
            </a:endParaRPr>
          </a:p>
          <a:p>
            <a:pPr lvl="2"/>
            <a:endParaRPr lang="en-US" altLang="ko-KR" sz="1600" kern="0" dirty="0" smtClean="0">
              <a:latin typeface="+mn-ea"/>
            </a:endParaRPr>
          </a:p>
          <a:p>
            <a:pPr lvl="1"/>
            <a:r>
              <a:rPr lang="en-US" altLang="ko-KR" sz="2000" kern="0" dirty="0" smtClean="0">
                <a:latin typeface="+mn-ea"/>
              </a:rPr>
              <a:t>public – </a:t>
            </a:r>
            <a:r>
              <a:rPr lang="ko-KR" altLang="en-US" sz="2000" kern="0" dirty="0" smtClean="0">
                <a:latin typeface="+mn-ea"/>
              </a:rPr>
              <a:t>동일한 클래스</a:t>
            </a:r>
            <a:r>
              <a:rPr lang="en-US" altLang="ko-KR" sz="2000" kern="0" dirty="0" smtClean="0">
                <a:latin typeface="+mn-ea"/>
              </a:rPr>
              <a:t>, </a:t>
            </a:r>
            <a:r>
              <a:rPr lang="ko-KR" altLang="en-US" sz="2000" kern="0" dirty="0" smtClean="0">
                <a:latin typeface="+mn-ea"/>
              </a:rPr>
              <a:t>패키지</a:t>
            </a:r>
            <a:r>
              <a:rPr lang="en-US" altLang="ko-KR" sz="2000" kern="0" dirty="0" smtClean="0">
                <a:latin typeface="+mn-ea"/>
              </a:rPr>
              <a:t>, </a:t>
            </a:r>
            <a:r>
              <a:rPr lang="ko-KR" altLang="en-US" sz="2000" kern="0" dirty="0" smtClean="0">
                <a:latin typeface="+mn-ea"/>
              </a:rPr>
              <a:t>외부 패키지에서 접근 가능</a:t>
            </a:r>
            <a:endParaRPr lang="en-US" altLang="ko-KR" sz="2000" kern="0" dirty="0" smtClean="0">
              <a:latin typeface="+mn-ea"/>
            </a:endParaRPr>
          </a:p>
          <a:p>
            <a:pPr lvl="2"/>
            <a:r>
              <a:rPr lang="en-US" altLang="ko-KR" sz="1600" kern="0" dirty="0" smtClean="0">
                <a:latin typeface="+mn-ea"/>
                <a:hlinkClick r:id="rId5" action="ppaction://hlinkfile"/>
              </a:rPr>
              <a:t>source/ch04/Public.java</a:t>
            </a:r>
            <a:endParaRPr lang="en-US" altLang="ko-KR" sz="1600" kern="0" dirty="0">
              <a:latin typeface="+mn-ea"/>
            </a:endParaRPr>
          </a:p>
          <a:p>
            <a:pPr lvl="2"/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564905"/>
            <a:ext cx="4320472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93097"/>
            <a:ext cx="1728192" cy="60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829" y="5589240"/>
            <a:ext cx="1699443" cy="60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7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및 객체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8352928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+mn-ea"/>
              </a:rPr>
              <a:t>static</a:t>
            </a:r>
          </a:p>
          <a:p>
            <a:pPr lvl="1"/>
            <a:r>
              <a:rPr lang="ko-KR" altLang="en-US" sz="2000" kern="0" dirty="0" smtClean="0">
                <a:latin typeface="+mn-ea"/>
              </a:rPr>
              <a:t>자동으로 객체 생성</a:t>
            </a:r>
            <a:r>
              <a:rPr lang="en-US" altLang="ko-KR" sz="2000" kern="0" dirty="0" smtClean="0">
                <a:latin typeface="+mn-ea"/>
              </a:rPr>
              <a:t>, </a:t>
            </a:r>
            <a:r>
              <a:rPr lang="ko-KR" altLang="en-US" sz="2000" kern="0" dirty="0" smtClean="0">
                <a:latin typeface="+mn-ea"/>
              </a:rPr>
              <a:t>클래스 내부에서 공유</a:t>
            </a:r>
            <a:endParaRPr lang="en-US" altLang="ko-KR" sz="2000" kern="0" dirty="0" smtClean="0">
              <a:latin typeface="+mn-ea"/>
            </a:endParaRPr>
          </a:p>
          <a:p>
            <a:pPr lvl="2"/>
            <a:r>
              <a:rPr lang="en-US" altLang="ko-KR" sz="1600" kern="0" dirty="0" smtClean="0">
                <a:latin typeface="+mn-ea"/>
                <a:hlinkClick r:id="rId3" action="ppaction://hlinkfile"/>
              </a:rPr>
              <a:t>source/ch04/Static.java</a:t>
            </a:r>
            <a:endParaRPr lang="en-US" altLang="ko-KR" sz="1600" kern="0" dirty="0" smtClean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lvl="1"/>
            <a:endParaRPr lang="en-US" altLang="ko-KR" sz="2000" kern="0" dirty="0" smtClean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lvl="1"/>
            <a:endParaRPr lang="en-US" altLang="ko-KR" sz="2000" kern="0" dirty="0" smtClean="0">
              <a:latin typeface="+mn-ea"/>
            </a:endParaRPr>
          </a:p>
          <a:p>
            <a:pPr marL="914400" lvl="2" indent="0">
              <a:buNone/>
            </a:pPr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12976"/>
            <a:ext cx="2736304" cy="103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3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및 객체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8352928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+mn-ea"/>
              </a:rPr>
              <a:t>final</a:t>
            </a:r>
          </a:p>
          <a:p>
            <a:pPr lvl="1"/>
            <a:r>
              <a:rPr lang="ko-KR" altLang="en-US" sz="2000" kern="0" dirty="0" smtClean="0">
                <a:latin typeface="+mn-ea"/>
              </a:rPr>
              <a:t>클래스</a:t>
            </a:r>
            <a:r>
              <a:rPr lang="en-US" altLang="ko-KR" sz="2000" kern="0" dirty="0">
                <a:latin typeface="+mn-ea"/>
              </a:rPr>
              <a:t>, </a:t>
            </a:r>
            <a:r>
              <a:rPr lang="ko-KR" altLang="en-US" sz="2000" kern="0" dirty="0">
                <a:latin typeface="+mn-ea"/>
              </a:rPr>
              <a:t>메소드</a:t>
            </a:r>
            <a:r>
              <a:rPr lang="en-US" altLang="ko-KR" sz="2000" kern="0" dirty="0">
                <a:latin typeface="+mn-ea"/>
              </a:rPr>
              <a:t>, </a:t>
            </a:r>
            <a:r>
              <a:rPr lang="ko-KR" altLang="en-US" sz="2000" kern="0" dirty="0">
                <a:latin typeface="+mn-ea"/>
              </a:rPr>
              <a:t>변수 선언 시 </a:t>
            </a:r>
            <a:r>
              <a:rPr lang="ko-KR" altLang="en-US" sz="2000" kern="0" dirty="0" smtClean="0">
                <a:latin typeface="+mn-ea"/>
              </a:rPr>
              <a:t>사용</a:t>
            </a:r>
            <a:endParaRPr lang="en-US" altLang="ko-KR" sz="2000" kern="0" dirty="0">
              <a:latin typeface="+mn-ea"/>
            </a:endParaRPr>
          </a:p>
          <a:p>
            <a:pPr lvl="1"/>
            <a:endParaRPr lang="en-US" altLang="ko-KR" sz="2000" kern="0" dirty="0" smtClean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lvl="1"/>
            <a:endParaRPr lang="en-US" altLang="ko-KR" sz="2000" kern="0" dirty="0" smtClean="0">
              <a:latin typeface="+mn-ea"/>
            </a:endParaRPr>
          </a:p>
          <a:p>
            <a:pPr lvl="2"/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852936"/>
            <a:ext cx="6696744" cy="187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5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및 객체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8352928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+mn-ea"/>
              </a:rPr>
              <a:t>final</a:t>
            </a:r>
          </a:p>
          <a:p>
            <a:pPr lvl="1"/>
            <a:r>
              <a:rPr lang="ko-KR" altLang="en-US" sz="2000" kern="0" dirty="0" smtClean="0">
                <a:latin typeface="+mn-ea"/>
              </a:rPr>
              <a:t>클래스를 </a:t>
            </a:r>
            <a:r>
              <a:rPr lang="en-US" altLang="ko-KR" sz="2000" kern="0" dirty="0" smtClean="0">
                <a:latin typeface="+mn-ea"/>
              </a:rPr>
              <a:t>final</a:t>
            </a:r>
            <a:r>
              <a:rPr lang="ko-KR" altLang="en-US" sz="2000" kern="0" dirty="0" smtClean="0">
                <a:latin typeface="+mn-ea"/>
              </a:rPr>
              <a:t>로 선언</a:t>
            </a:r>
            <a:endParaRPr lang="en-US" altLang="ko-KR" sz="2000" kern="0" dirty="0" smtClean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lvl="1"/>
            <a:endParaRPr lang="en-US" altLang="ko-KR" sz="2000" kern="0" dirty="0" smtClean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lvl="1"/>
            <a:r>
              <a:rPr lang="ko-KR" altLang="en-US" sz="2000" kern="0" dirty="0" smtClean="0">
                <a:latin typeface="+mn-ea"/>
              </a:rPr>
              <a:t>메소드를 </a:t>
            </a:r>
            <a:r>
              <a:rPr lang="en-US" altLang="ko-KR" sz="2000" kern="0" dirty="0" smtClean="0">
                <a:latin typeface="+mn-ea"/>
              </a:rPr>
              <a:t>final</a:t>
            </a:r>
            <a:r>
              <a:rPr lang="ko-KR" altLang="en-US" sz="2000" kern="0" dirty="0" smtClean="0">
                <a:latin typeface="+mn-ea"/>
              </a:rPr>
              <a:t>로 선언</a:t>
            </a:r>
            <a:endParaRPr lang="en-US" altLang="ko-KR" sz="2000" kern="0" dirty="0" smtClean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lvl="1"/>
            <a:endParaRPr lang="en-US" altLang="ko-KR" sz="2000" kern="0" dirty="0" smtClean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lvl="1"/>
            <a:r>
              <a:rPr lang="ko-KR" altLang="en-US" sz="2000" kern="0" dirty="0" smtClean="0">
                <a:latin typeface="+mn-ea"/>
              </a:rPr>
              <a:t>변수를 </a:t>
            </a:r>
            <a:r>
              <a:rPr lang="en-US" altLang="ko-KR" sz="2000" kern="0" dirty="0" smtClean="0">
                <a:latin typeface="+mn-ea"/>
              </a:rPr>
              <a:t>final</a:t>
            </a:r>
            <a:r>
              <a:rPr lang="ko-KR" altLang="en-US" sz="2000" kern="0" dirty="0" smtClean="0">
                <a:latin typeface="+mn-ea"/>
              </a:rPr>
              <a:t>로 선언</a:t>
            </a:r>
            <a:endParaRPr lang="en-US" altLang="ko-KR" sz="2000" kern="0" dirty="0" smtClean="0">
              <a:latin typeface="+mn-ea"/>
            </a:endParaRPr>
          </a:p>
          <a:p>
            <a:pPr lvl="1"/>
            <a:endParaRPr lang="en-US" altLang="ko-KR" sz="2000" kern="0" dirty="0" smtClean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lvl="1"/>
            <a:endParaRPr lang="en-US" altLang="ko-KR" sz="2000" kern="0" dirty="0" smtClean="0">
              <a:latin typeface="+mn-ea"/>
            </a:endParaRPr>
          </a:p>
          <a:p>
            <a:pPr lvl="2"/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0" y="2276872"/>
            <a:ext cx="8099151" cy="80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0" y="3771887"/>
            <a:ext cx="8099151" cy="80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0" y="5224871"/>
            <a:ext cx="8099151" cy="79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3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ko-KR" altLang="en-US" dirty="0" smtClean="0"/>
              <a:t>및 주석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8352928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+mn-ea"/>
              </a:rPr>
              <a:t>import</a:t>
            </a:r>
          </a:p>
          <a:p>
            <a:pPr lvl="1"/>
            <a:r>
              <a:rPr lang="ko-KR" altLang="en-US" sz="2000" kern="0" dirty="0" smtClean="0">
                <a:latin typeface="+mn-ea"/>
              </a:rPr>
              <a:t>외부 패키지에 속한 클래스를 참조하기 위한 예약어</a:t>
            </a:r>
            <a:endParaRPr lang="en-US" altLang="ko-KR" sz="2000" kern="0" dirty="0" smtClean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lvl="1"/>
            <a:endParaRPr lang="en-US" altLang="ko-KR" sz="2000" kern="0" dirty="0" smtClean="0">
              <a:latin typeface="+mn-ea"/>
            </a:endParaRPr>
          </a:p>
          <a:p>
            <a:pPr lvl="2"/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0" y="2276872"/>
            <a:ext cx="8099151" cy="121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4303148"/>
            <a:ext cx="8352928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+mn-ea"/>
              </a:rPr>
              <a:t>import</a:t>
            </a:r>
            <a:r>
              <a:rPr lang="ko-KR" altLang="en-US" sz="2000" kern="0" dirty="0" smtClean="0">
                <a:latin typeface="+mn-ea"/>
              </a:rPr>
              <a:t>를 이해하기 위해 코드를 작성</a:t>
            </a:r>
            <a:endParaRPr lang="en-US" altLang="ko-KR" sz="2000" kern="0" dirty="0" smtClean="0">
              <a:latin typeface="+mn-ea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4" action="ppaction://hlinkfile"/>
              </a:rPr>
              <a:t>source/ch04/Child.java</a:t>
            </a:r>
            <a:endParaRPr lang="en-US" altLang="ko-KR" sz="2000" kern="0" dirty="0">
              <a:latin typeface="+mn-ea"/>
            </a:endParaRPr>
          </a:p>
          <a:p>
            <a:pPr lvl="1"/>
            <a:endParaRPr lang="en-US" altLang="ko-KR" sz="2000" kern="0" dirty="0" smtClean="0">
              <a:latin typeface="+mn-ea"/>
            </a:endParaRPr>
          </a:p>
          <a:p>
            <a:pPr lvl="2"/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27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및 주석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8352928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+mn-ea"/>
              </a:rPr>
              <a:t>주석</a:t>
            </a:r>
            <a:endParaRPr lang="en-US" altLang="ko-KR" sz="2000" kern="0" dirty="0" smtClean="0">
              <a:latin typeface="+mn-ea"/>
            </a:endParaRPr>
          </a:p>
          <a:p>
            <a:pPr lvl="1"/>
            <a:r>
              <a:rPr lang="ko-KR" altLang="en-US" sz="2000" kern="0" dirty="0" smtClean="0">
                <a:latin typeface="+mn-ea"/>
              </a:rPr>
              <a:t>자바에서 제공하는 주석은 행 단위와 블록 단위 두 종류</a:t>
            </a:r>
            <a:endParaRPr lang="en-US" altLang="ko-KR" sz="2000" kern="0" dirty="0" smtClean="0">
              <a:latin typeface="+mn-ea"/>
            </a:endParaRPr>
          </a:p>
          <a:p>
            <a:pPr lvl="1"/>
            <a:endParaRPr lang="en-US" altLang="ko-KR" sz="2000" kern="0" dirty="0" smtClean="0">
              <a:latin typeface="+mn-ea"/>
            </a:endParaRPr>
          </a:p>
          <a:p>
            <a:pPr lvl="2"/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 smtClean="0">
              <a:latin typeface="+mn-ea"/>
            </a:endParaRPr>
          </a:p>
          <a:p>
            <a:pPr lvl="1"/>
            <a:endParaRPr lang="en-US" altLang="ko-KR" sz="2000" kern="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204864"/>
            <a:ext cx="3600400" cy="150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4077072"/>
            <a:ext cx="8352928" cy="49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>
                <a:latin typeface="+mn-ea"/>
              </a:rPr>
              <a:t>주석을 실습해보기 위한 코드를 작성</a:t>
            </a:r>
            <a:endParaRPr lang="en-US" altLang="ko-KR" sz="1600" kern="0" dirty="0">
              <a:latin typeface="+mn-ea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4" action="ppaction://hlinkfile"/>
              </a:rPr>
              <a:t>source/ch04/Annotation.java</a:t>
            </a:r>
            <a:endParaRPr lang="en-US" altLang="ko-KR" sz="2000" kern="0" dirty="0">
              <a:latin typeface="+mn-ea"/>
            </a:endParaRPr>
          </a:p>
          <a:p>
            <a:pPr lvl="1"/>
            <a:endParaRPr lang="en-US" altLang="ko-KR" sz="2000" kern="0" dirty="0" smtClean="0">
              <a:latin typeface="+mn-ea"/>
            </a:endParaRPr>
          </a:p>
          <a:p>
            <a:pPr lvl="2"/>
            <a:endParaRPr lang="en-US" altLang="ko-KR" sz="1600" kern="0" dirty="0" smtClean="0">
              <a:latin typeface="+mn-ea"/>
            </a:endParaRPr>
          </a:p>
          <a:p>
            <a:pPr lvl="2"/>
            <a:endParaRPr lang="en-US" altLang="ko-KR" sz="1600" kern="0" dirty="0">
              <a:latin typeface="+mn-ea"/>
            </a:endParaRPr>
          </a:p>
          <a:p>
            <a:pPr lvl="1"/>
            <a:endParaRPr lang="en-US" altLang="ko-KR" sz="2000" kern="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71076"/>
            <a:ext cx="2592288" cy="97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2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</a:t>
            </a:r>
            <a:r>
              <a:rPr lang="en-US" altLang="ko-KR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!</a:t>
            </a:r>
            <a:endParaRPr lang="ko-KR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데이터 타입</a:t>
            </a:r>
            <a:endParaRPr lang="ko-KR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48965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변수</a:t>
            </a:r>
            <a:endParaRPr lang="ko-KR" altLang="en-US" sz="2000" kern="0" dirty="0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5004048" y="4221088"/>
            <a:ext cx="2998788" cy="1601788"/>
            <a:chOff x="1997" y="1314"/>
            <a:chExt cx="1889" cy="1009"/>
          </a:xfrm>
        </p:grpSpPr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719069" y="4448472"/>
            <a:ext cx="1475084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ko-KR" altLang="en-US" sz="2400" b="1" dirty="0" smtClean="0">
                <a:solidFill>
                  <a:srgbClr val="000000"/>
                </a:solidFill>
                <a:ea typeface="굴림" charset="-127"/>
              </a:rPr>
              <a:t>과일 그릇</a:t>
            </a:r>
            <a:endParaRPr lang="en-US" altLang="ko-KR" sz="2400" b="1" dirty="0">
              <a:solidFill>
                <a:srgbClr val="000000"/>
              </a:solidFill>
              <a:ea typeface="굴림" charset="-127"/>
            </a:endParaRPr>
          </a:p>
          <a:p>
            <a:pPr algn="ctr" eaLnBrk="0" hangingPunct="0"/>
            <a:r>
              <a:rPr lang="en-US" altLang="ko-KR" sz="1400" dirty="0" smtClean="0">
                <a:solidFill>
                  <a:srgbClr val="000000"/>
                </a:solidFill>
                <a:ea typeface="굴림" charset="-127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ea typeface="굴림" charset="-127"/>
              </a:rPr>
              <a:t>변수</a:t>
            </a:r>
            <a:r>
              <a:rPr lang="en-US" altLang="ko-KR" sz="1400" dirty="0" smtClean="0">
                <a:solidFill>
                  <a:srgbClr val="000000"/>
                </a:solidFill>
                <a:ea typeface="굴림" charset="-127"/>
              </a:rPr>
              <a:t>)</a:t>
            </a:r>
            <a:endParaRPr lang="en-US" altLang="ko-KR" sz="14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6" name="Freeform 9"/>
          <p:cNvSpPr>
            <a:spLocks/>
          </p:cNvSpPr>
          <p:nvPr/>
        </p:nvSpPr>
        <p:spPr bwMode="gray">
          <a:xfrm flipH="1">
            <a:off x="3884737" y="3987775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2560389" y="1988840"/>
            <a:ext cx="1579563" cy="2114550"/>
            <a:chOff x="4272" y="2448"/>
            <a:chExt cx="995" cy="1332"/>
          </a:xfrm>
        </p:grpSpPr>
        <p:grpSp>
          <p:nvGrpSpPr>
            <p:cNvPr id="18" name="Group 26"/>
            <p:cNvGrpSpPr>
              <a:grpSpLocks/>
            </p:cNvGrpSpPr>
            <p:nvPr/>
          </p:nvGrpSpPr>
          <p:grpSpPr bwMode="auto">
            <a:xfrm>
              <a:off x="4272" y="2448"/>
              <a:ext cx="960" cy="965"/>
              <a:chOff x="2400" y="1488"/>
              <a:chExt cx="1152" cy="1152"/>
            </a:xfrm>
          </p:grpSpPr>
          <p:grpSp>
            <p:nvGrpSpPr>
              <p:cNvPr id="20" name="Group 2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22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1" name="Text Box 30"/>
              <p:cNvSpPr txBox="1">
                <a:spLocks noChangeArrowheads="1"/>
              </p:cNvSpPr>
              <p:nvPr/>
            </p:nvSpPr>
            <p:spPr bwMode="gray">
              <a:xfrm>
                <a:off x="2435" y="1813"/>
                <a:ext cx="1082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charset="-127"/>
                  </a:rPr>
                  <a:t>과일</a:t>
                </a:r>
                <a:endPara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  <a:p>
                <a:pPr algn="ctr" eaLnBrk="0" hangingPunct="0"/>
                <a:r>
                  <a:rPr lang="en-US" altLang="ko-KR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charset="-127"/>
                  </a:rPr>
                  <a:t>(</a:t>
                </a:r>
                <a:r>
                  <a:rPr lang="ko-KR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charset="-127"/>
                  </a:rPr>
                  <a:t>변수의 값</a:t>
                </a:r>
                <a:r>
                  <a:rPr lang="en-US" altLang="ko-KR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charset="-127"/>
                  </a:rPr>
                  <a:t>)</a:t>
                </a:r>
                <a:endParaRPr lang="en-US" altLang="ko-KR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</p:grpSp>
        <p:sp>
          <p:nvSpPr>
            <p:cNvPr id="19" name="Oval 31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6825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데이터 타입</a:t>
            </a:r>
            <a:endParaRPr lang="ko-KR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48965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변수 선언</a:t>
            </a:r>
            <a:endParaRPr lang="ko-KR" altLang="en-US" sz="2000" kern="0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7544" y="2852936"/>
            <a:ext cx="48965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변수 할당</a:t>
            </a:r>
            <a:endParaRPr lang="ko-KR" altLang="en-US" sz="2000" kern="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67544" y="3879329"/>
            <a:ext cx="48965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변수 참조</a:t>
            </a:r>
            <a:endParaRPr lang="ko-KR" altLang="en-US" sz="200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99" y="1844824"/>
            <a:ext cx="84772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90" y="3284984"/>
            <a:ext cx="2286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4" y="4311377"/>
            <a:ext cx="84201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67544" y="5013176"/>
            <a:ext cx="6125852" cy="98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Arial Narrow" pitchFamily="34" charset="0"/>
              </a:rPr>
              <a:t>변수 선언</a:t>
            </a:r>
            <a:r>
              <a:rPr lang="en-US" altLang="ko-KR" sz="2000" kern="0" dirty="0" smtClean="0">
                <a:latin typeface="Arial Narrow" pitchFamily="34" charset="0"/>
              </a:rPr>
              <a:t>, </a:t>
            </a:r>
            <a:r>
              <a:rPr lang="ko-KR" altLang="en-US" sz="2000" kern="0" dirty="0" smtClean="0">
                <a:latin typeface="Arial Narrow" pitchFamily="34" charset="0"/>
              </a:rPr>
              <a:t>할당</a:t>
            </a:r>
            <a:r>
              <a:rPr lang="en-US" altLang="ko-KR" sz="2000" kern="0" dirty="0" smtClean="0">
                <a:latin typeface="Arial Narrow" pitchFamily="34" charset="0"/>
              </a:rPr>
              <a:t>, </a:t>
            </a:r>
            <a:r>
              <a:rPr lang="ko-KR" altLang="en-US" sz="2000" kern="0" dirty="0" smtClean="0">
                <a:latin typeface="Arial Narrow" pitchFamily="34" charset="0"/>
              </a:rPr>
              <a:t>참조 테스트를 위한 코드를 작성</a:t>
            </a:r>
            <a:endParaRPr lang="ko-KR" altLang="en-US" sz="2000" kern="0" dirty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6" action="ppaction://hlinkfile"/>
              </a:rPr>
              <a:t>source/ch04/Variable.java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041153"/>
            <a:ext cx="2552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6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데이터 타입</a:t>
            </a:r>
            <a:endParaRPr lang="ko-KR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48965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배열의 선언과 크기 지정</a:t>
            </a:r>
            <a:endParaRPr lang="ko-KR" altLang="en-US" sz="2000" kern="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26121"/>
            <a:ext cx="84296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7544" y="3284984"/>
            <a:ext cx="48965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선언과 동시에 배열에 값을 할당</a:t>
            </a:r>
            <a:endParaRPr lang="ko-KR" altLang="en-US" sz="2000" kern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4961272"/>
            <a:ext cx="6125852" cy="98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Arial Narrow" pitchFamily="34" charset="0"/>
              </a:rPr>
              <a:t>배열을 활용한 코드를 작성</a:t>
            </a:r>
            <a:endParaRPr lang="ko-KR" altLang="en-US" sz="2000" kern="0" dirty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+mn-ea"/>
                <a:hlinkClick r:id="rId4" action="ppaction://hlinkfile"/>
              </a:rPr>
              <a:t>source/ch04/Array.java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050463"/>
            <a:ext cx="25622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7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데이터 타입</a:t>
            </a:r>
            <a:endParaRPr lang="ko-KR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48965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데이터 타입</a:t>
            </a:r>
            <a:endParaRPr lang="en-US" altLang="ko-KR" sz="2000" kern="0" dirty="0" smtClean="0"/>
          </a:p>
          <a:p>
            <a:pPr lvl="1"/>
            <a:r>
              <a:rPr lang="ko-KR" altLang="en-US" sz="2000" kern="0" dirty="0" smtClean="0"/>
              <a:t>정수</a:t>
            </a:r>
            <a:r>
              <a:rPr lang="ko-KR" altLang="en-US" sz="2000" kern="0" dirty="0"/>
              <a:t>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100392" cy="231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6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데이터 타입</a:t>
            </a:r>
            <a:endParaRPr lang="ko-KR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48965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데이터 타입</a:t>
            </a:r>
            <a:endParaRPr lang="en-US" altLang="ko-KR" sz="2000" kern="0" dirty="0" smtClean="0"/>
          </a:p>
          <a:p>
            <a:pPr lvl="1"/>
            <a:r>
              <a:rPr lang="ko-KR" altLang="en-US" sz="2000" kern="0" dirty="0" smtClean="0"/>
              <a:t>실수형</a:t>
            </a:r>
            <a:endParaRPr lang="ko-KR" altLang="en-US" sz="200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5" y="2360789"/>
            <a:ext cx="7941965" cy="157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4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데이터 타입</a:t>
            </a:r>
            <a:endParaRPr lang="ko-KR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48965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데이터 타입</a:t>
            </a:r>
            <a:endParaRPr lang="en-US" altLang="ko-KR" sz="2000" kern="0" dirty="0" smtClean="0"/>
          </a:p>
          <a:p>
            <a:pPr lvl="1"/>
            <a:r>
              <a:rPr lang="ko-KR" altLang="en-US" sz="2000" kern="0" dirty="0" smtClean="0"/>
              <a:t>논리형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문자형</a:t>
            </a:r>
            <a:endParaRPr lang="ko-KR" altLang="en-US" sz="2000" kern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98687"/>
            <a:ext cx="7920880" cy="153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1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1514</TotalTime>
  <Words>586</Words>
  <Application>Microsoft Office PowerPoint</Application>
  <PresentationFormat>화면 슬라이드 쇼(4:3)</PresentationFormat>
  <Paragraphs>272</Paragraphs>
  <Slides>36</Slides>
  <Notes>35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8" baseType="lpstr">
      <vt:lpstr>최종템블릿</vt:lpstr>
      <vt:lpstr>Image</vt:lpstr>
      <vt:lpstr>Chapter04  </vt:lpstr>
      <vt:lpstr>개요</vt:lpstr>
      <vt:lpstr>기본문법 구조</vt:lpstr>
      <vt:lpstr>변수와 데이터 타입</vt:lpstr>
      <vt:lpstr>변수와 데이터 타입</vt:lpstr>
      <vt:lpstr>변수와 데이터 타입</vt:lpstr>
      <vt:lpstr>변수와 데이터 타입</vt:lpstr>
      <vt:lpstr>변수와 데이터 타입</vt:lpstr>
      <vt:lpstr>변수와 데이터 타입</vt:lpstr>
      <vt:lpstr>연산자</vt:lpstr>
      <vt:lpstr>연산자</vt:lpstr>
      <vt:lpstr>연산자</vt:lpstr>
      <vt:lpstr>연산자</vt:lpstr>
      <vt:lpstr>연산자</vt:lpstr>
      <vt:lpstr>연산자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클래스 및 객체</vt:lpstr>
      <vt:lpstr>클래스 및 객체</vt:lpstr>
      <vt:lpstr>클래스 및 객체</vt:lpstr>
      <vt:lpstr>클래스 및 객체</vt:lpstr>
      <vt:lpstr>클래스 및 객체</vt:lpstr>
      <vt:lpstr>클래스 및 객체</vt:lpstr>
      <vt:lpstr>클래스 및 객체</vt:lpstr>
      <vt:lpstr>클래스 및 객체</vt:lpstr>
      <vt:lpstr>클래스 및 객체</vt:lpstr>
      <vt:lpstr>클래스 및 객체</vt:lpstr>
      <vt:lpstr>클래스 및 객체</vt:lpstr>
      <vt:lpstr>import 및 주석</vt:lpstr>
      <vt:lpstr>import 및 주석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124</cp:revision>
  <dcterms:created xsi:type="dcterms:W3CDTF">2013-12-17T00:44:17Z</dcterms:created>
  <dcterms:modified xsi:type="dcterms:W3CDTF">2019-02-27T08:18:26Z</dcterms:modified>
</cp:coreProperties>
</file>