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341" r:id="rId4"/>
    <p:sldId id="325" r:id="rId5"/>
    <p:sldId id="326" r:id="rId6"/>
    <p:sldId id="345" r:id="rId7"/>
    <p:sldId id="342" r:id="rId8"/>
    <p:sldId id="343" r:id="rId9"/>
    <p:sldId id="344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6" r:id="rId20"/>
    <p:sldId id="360" r:id="rId21"/>
    <p:sldId id="358" r:id="rId22"/>
    <p:sldId id="359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01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p:oleObj spid="_x0000_s1199" name="Image" r:id="rId15" imgW="13003175" imgH="1523272" progId="">
              <p:embed/>
            </p:oleObj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response1.jsp" TargetMode="External"/><Relationship Id="rId2" Type="http://schemas.openxmlformats.org/officeDocument/2006/relationships/hyperlink" Target="http://jspstudy.co.kr/myapp/ch07/response1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../source/ch07/response1_1.j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out1.jsp" TargetMode="External"/><Relationship Id="rId2" Type="http://schemas.openxmlformats.org/officeDocument/2006/relationships/hyperlink" Target="http://jspstudy.co.kr/myapp/ch07/out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../source/ch07/session1.html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jspstudy.co.kr/myapp/ch07/session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../source/ch07/session1_1.jsp" TargetMode="External"/><Relationship Id="rId4" Type="http://schemas.openxmlformats.org/officeDocument/2006/relationships/hyperlink" Target="../source/ch07/session1.j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application1.jsp" TargetMode="External"/><Relationship Id="rId2" Type="http://schemas.openxmlformats.org/officeDocument/2006/relationships/hyperlink" Target="http://jspstudy.co.kr/myapp/ch07/application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page1.jsp" TargetMode="External"/><Relationship Id="rId2" Type="http://schemas.openxmlformats.org/officeDocument/2006/relationships/hyperlink" Target="http://jspstudy.co.kr/myapp/ch07/page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exception1.jsp" TargetMode="External"/><Relationship Id="rId2" Type="http://schemas.openxmlformats.org/officeDocument/2006/relationships/hyperlink" Target="http://jspstudy.co.kr/myapp/ch07/exception1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../source/ch07/exception2.j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request1.html" TargetMode="External"/><Relationship Id="rId2" Type="http://schemas.openxmlformats.org/officeDocument/2006/relationships/hyperlink" Target="http://jspstudy.co.kr/myapp/ch07/request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../source/ch07/request1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request2.jsp" TargetMode="External"/><Relationship Id="rId2" Type="http://schemas.openxmlformats.org/officeDocument/2006/relationships/hyperlink" Target="http://jspstudy.co.kr/myapp/ch07/request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en-US" sz="4000" dirty="0" smtClean="0"/>
              <a:t>JSP</a:t>
            </a:r>
            <a:r>
              <a:rPr lang="ko-KR" altLang="en-US" sz="4000" dirty="0" smtClean="0"/>
              <a:t>의 </a:t>
            </a:r>
            <a:r>
              <a:rPr lang="ko-KR" altLang="en-US" sz="4000" dirty="0" smtClean="0"/>
              <a:t>내</a:t>
            </a:r>
            <a:r>
              <a:rPr lang="ko-KR" altLang="en-US" sz="4000" dirty="0" smtClean="0"/>
              <a:t>부</a:t>
            </a:r>
            <a:r>
              <a:rPr lang="ko-KR" altLang="en-US" sz="4000" dirty="0" smtClean="0"/>
              <a:t>객체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Chapter07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response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요청을 시도한 클라이언트로 전송할 응답을 나타내는 데이터의 묶음입니다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928934"/>
            <a:ext cx="771530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029213"/>
            <a:ext cx="2286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sendRedirect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와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Cache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를 사용하지 않는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http://jspstudy.co.kr/myapp/ch07/response1.jsp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source/ch07/response1.jsp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source/ch07/response1_1.jsp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099" name="Picture 3" descr="F:\PPT\최종원고\ch07_OK\그림\7_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2857496"/>
            <a:ext cx="5572164" cy="3238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out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페이지의 결과를 클라이언트에 전송해 주는 출력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스트림을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나타내며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페이지가 </a:t>
            </a:r>
            <a:r>
              <a:rPr lang="ko-KR" altLang="en-US" sz="2000" kern="0" dirty="0" smtClean="0">
                <a:ea typeface="굴림" charset="-127"/>
              </a:rPr>
              <a:t>클라이언트에게 보내는 모든 정보는 </a:t>
            </a:r>
            <a:r>
              <a:rPr lang="en-US" altLang="ko-KR" sz="2000" kern="0" dirty="0" smtClean="0">
                <a:ea typeface="굴림" charset="-127"/>
              </a:rPr>
              <a:t>out</a:t>
            </a:r>
            <a:r>
              <a:rPr lang="ko-KR" altLang="en-US" sz="2000" kern="0" dirty="0" smtClean="0">
                <a:ea typeface="굴림" charset="-127"/>
              </a:rPr>
              <a:t> 객체를 통해서 전달됩니다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3309953"/>
            <a:ext cx="7562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2825" y="5715018"/>
            <a:ext cx="2038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JSP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페이지의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buffer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상태를 출력하는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http://jspstudy.co.kr/myapp/ch07/out1.jsp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source/ch07/out1.jsp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7170" name="Picture 2" descr="F:\PPT\최종원고\ch07_OK\그림\7_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3813" y="2500306"/>
            <a:ext cx="6278583" cy="36494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session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클라이언트 요청에 대한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context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정보의 세션과 관련된 정보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(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데이터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)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를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저장하고 관리하는 객체입니다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626" y="2714620"/>
            <a:ext cx="83475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1863" y="5529279"/>
            <a:ext cx="2200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세션을 이용한 아이디와 비밀번호를 입력하는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http://jspstudy.co.kr/myapp/ch07/session1.html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source/ch07/session1.html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source/ch07/session1.jsp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source/ch07/session1_1.jsp</a:t>
            </a: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9218" name="Picture 2" descr="F:\PPT\최종원고\ch07_OK\그림\7_6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214686"/>
            <a:ext cx="4064005" cy="2362222"/>
          </a:xfrm>
          <a:prstGeom prst="rect">
            <a:avLst/>
          </a:prstGeom>
          <a:noFill/>
        </p:spPr>
      </p:pic>
      <p:pic>
        <p:nvPicPr>
          <p:cNvPr id="9219" name="Picture 3" descr="F:\PPT\최종원고\ch07_OK\그림\7_6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8794" y="4214818"/>
            <a:ext cx="3921129" cy="2279174"/>
          </a:xfrm>
          <a:prstGeom prst="rect">
            <a:avLst/>
          </a:prstGeom>
          <a:noFill/>
        </p:spPr>
      </p:pic>
      <p:pic>
        <p:nvPicPr>
          <p:cNvPr id="9220" name="Picture 4" descr="F:\PPT\최종원고\ch07_OK\그림\7_7_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3438" y="3714752"/>
            <a:ext cx="4301609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application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서블릿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또는 어플리케이션 외부 환경 정보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(Context)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를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나타내는 객체입니다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서버의 정보와 자원 그리고 이벤트 로그 같은 정보를 제공합니다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721" y="3305185"/>
            <a:ext cx="7280617" cy="198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1358" y="5357826"/>
            <a:ext cx="2533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서블릿과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application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정보를 출력하는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http://jspstudy.co.kr/myapp/ch07/application1.jsp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source/ch07/application1.jsp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D:\2019년 JSP및서블릿 최종원고\ch07\그림\7_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763" y="2852936"/>
            <a:ext cx="811688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현재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페이지의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Context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를 나타내면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객체를 통해서 다른 내부 객체에 접근할 수가 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3176606"/>
            <a:ext cx="7658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0888" y="6081733"/>
            <a:ext cx="2562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page 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내부객체는 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JSP 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페이지 그 자체를 나타내는 객체입니다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. 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그래서 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JSP 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페이지 내에서 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this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로 참조 할 수가 있습니다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2400" b="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페이지의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info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속성값을 반환하는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http://jspstudy.co.kr/myapp/ch07/page1.jsp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source/ch07/page1.jsp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4" name="Picture 2" descr="F:\PPT\최종원고\ch07_OK\그림\7_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4203966"/>
            <a:ext cx="3783018" cy="2296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19675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9761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95399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내부객체를 공부한다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내부객체별 주요기능과 메소드를 이해한다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02628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내부객체의 종류와 메소드 및 예제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config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내부객체에는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javax.servlet.ServletConfig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클래스 타입이고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Servlet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이 초기화 될 때 참조 해야 할 다른 여러 정보를 가지고 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429000"/>
            <a:ext cx="7332303" cy="172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8525" y="5276865"/>
            <a:ext cx="2266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exeception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err="1" smtClean="0">
                <a:ea typeface="굴림" charset="-127"/>
              </a:rPr>
              <a:t>execption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내부객체는 개발자가 </a:t>
            </a:r>
            <a:r>
              <a:rPr lang="en-US" altLang="ko-KR" sz="2000" dirty="0" smtClean="0">
                <a:ea typeface="굴림" charset="-127"/>
              </a:rPr>
              <a:t>JSP </a:t>
            </a:r>
            <a:r>
              <a:rPr lang="ko-KR" altLang="en-US" sz="2000" dirty="0" smtClean="0">
                <a:ea typeface="굴림" charset="-127"/>
              </a:rPr>
              <a:t>페이지에서 발생한 예외를 처리하는 페이지를 지정한 경우 에러 페이지에 전달되는 예외객체입니다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>
                <a:ea typeface="굴림" charset="-127"/>
              </a:rPr>
              <a:t>page </a:t>
            </a:r>
            <a:r>
              <a:rPr lang="ko-KR" altLang="en-US" sz="2000" dirty="0" smtClean="0">
                <a:ea typeface="굴림" charset="-127"/>
              </a:rPr>
              <a:t>지시자의 </a:t>
            </a:r>
            <a:r>
              <a:rPr lang="en-US" altLang="ko-KR" sz="2000" dirty="0" err="1" smtClean="0">
                <a:ea typeface="굴림" charset="-127"/>
              </a:rPr>
              <a:t>isErrorPage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속성을 </a:t>
            </a:r>
            <a:r>
              <a:rPr lang="en-US" altLang="ko-KR" sz="2000" dirty="0" smtClean="0">
                <a:ea typeface="굴림" charset="-127"/>
              </a:rPr>
              <a:t>true</a:t>
            </a:r>
            <a:r>
              <a:rPr lang="ko-KR" altLang="en-US" sz="2000" dirty="0" smtClean="0">
                <a:ea typeface="굴림" charset="-127"/>
              </a:rPr>
              <a:t>로 지정한 </a:t>
            </a:r>
            <a:r>
              <a:rPr lang="en-US" altLang="ko-KR" sz="2000" dirty="0" smtClean="0">
                <a:ea typeface="굴림" charset="-127"/>
              </a:rPr>
              <a:t>JSP </a:t>
            </a:r>
            <a:r>
              <a:rPr lang="ko-KR" altLang="en-US" sz="2000" dirty="0" smtClean="0">
                <a:ea typeface="굴림" charset="-127"/>
              </a:rPr>
              <a:t>페이지만 사용 가능한 객체이고 예외처리를 설정한 </a:t>
            </a:r>
            <a:r>
              <a:rPr lang="en-US" altLang="ko-KR" sz="2000" dirty="0" smtClean="0">
                <a:ea typeface="굴림" charset="-127"/>
              </a:rPr>
              <a:t>JSP </a:t>
            </a:r>
            <a:r>
              <a:rPr lang="ko-KR" altLang="en-US" sz="2000" dirty="0" smtClean="0">
                <a:ea typeface="굴림" charset="-127"/>
              </a:rPr>
              <a:t>페이지에는 </a:t>
            </a:r>
            <a:r>
              <a:rPr lang="en-US" altLang="ko-KR" sz="2000" dirty="0" err="1" smtClean="0">
                <a:ea typeface="굴림" charset="-127"/>
              </a:rPr>
              <a:t>errorPage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속성에 예외처리 페이지를 설정해야 합니다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5100656"/>
            <a:ext cx="5619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6100783"/>
            <a:ext cx="23812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3373"/>
            <a:ext cx="8229600" cy="3167065"/>
          </a:xfrm>
        </p:spPr>
        <p:txBody>
          <a:bodyPr/>
          <a:lstStyle/>
          <a:p>
            <a:pPr lvl="0">
              <a:lnSpc>
                <a:spcPct val="150000"/>
              </a:lnSpc>
              <a:buNone/>
            </a:pPr>
            <a:endParaRPr lang="en-US" altLang="ko-KR" sz="2400" b="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의도적으로 예외를 발생시켜 예외처리를 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http://jspstudy.co.kr/myapp/ch07/exception1.jsp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ko-KR" altLang="en-US" sz="2000" dirty="0" smtClean="0">
                <a:ea typeface="굴림" charset="-127"/>
              </a:rPr>
              <a:t>예외발생 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source/ch07/exception1.jsp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ko-KR" altLang="en-US" sz="2000" dirty="0" smtClean="0">
                <a:ea typeface="굴림" charset="-127"/>
              </a:rPr>
              <a:t>예외처리 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source/ch07/exception2.jsp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146" name="Picture 2" descr="F:\PPT\최종원고\ch07_OK\그림\7_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0013" y="2862284"/>
            <a:ext cx="6273821" cy="3565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내부객체란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980728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페이지를 작성할 때 특별한 기능을 제공하는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컨테이너가 제공하는 특별한 객체</a:t>
            </a:r>
            <a:endParaRPr lang="en-US" altLang="ko-KR" sz="2000" dirty="0" smtClean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에서 선언하지 않고 사용할 수 있는 객체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스크립트 요소에서 내부 객체와 동일한 변수명으로 선언할 수 없다</a:t>
            </a:r>
            <a:r>
              <a:rPr lang="en-US" altLang="ko-KR" sz="2000" dirty="0" smtClean="0"/>
              <a:t>.</a:t>
            </a: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사용되는 범주에 따라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 형태로 분류</a:t>
            </a:r>
            <a:endParaRPr lang="en-US" altLang="ko-KR" sz="20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입출력 관련 내부 객체</a:t>
            </a:r>
            <a:endParaRPr lang="en-US" altLang="ko-KR" sz="20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dirty="0" smtClean="0"/>
              <a:t>     </a:t>
            </a:r>
            <a:r>
              <a:rPr lang="en-US" altLang="ko-KR" sz="2200" dirty="0" smtClean="0"/>
              <a:t>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외부 환경 정보 제공 내부 객체</a:t>
            </a: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서블릿 관련 내부 객체</a:t>
            </a:r>
            <a:endParaRPr lang="en-US" altLang="ko-KR" sz="2000" dirty="0" smtClean="0"/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예외 관련 기본객체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altLang="ko-KR" sz="2000" dirty="0" smtClean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ko-KR" altLang="en-US" sz="2000" dirty="0" smtClean="0"/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내부객체의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528" y="1737423"/>
            <a:ext cx="7800630" cy="4355873"/>
            <a:chOff x="533634" y="1916832"/>
            <a:chExt cx="7156541" cy="3864605"/>
          </a:xfrm>
        </p:grpSpPr>
        <p:sp>
          <p:nvSpPr>
            <p:cNvPr id="103428" name="Freeform 4"/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gray">
            <a:xfrm>
              <a:off x="3761644" y="2149938"/>
              <a:ext cx="1066045" cy="101214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gray">
            <a:xfrm>
              <a:off x="1392445" y="3992608"/>
              <a:ext cx="1051782" cy="98831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gray">
            <a:xfrm>
              <a:off x="3638566" y="4607301"/>
              <a:ext cx="1255185" cy="117413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dirty="0"/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gray">
            <a:xfrm>
              <a:off x="6281061" y="3316385"/>
              <a:ext cx="1098106" cy="105954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white">
            <a:xfrm>
              <a:off x="3894641" y="2489799"/>
              <a:ext cx="9525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request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white">
            <a:xfrm>
              <a:off x="6436489" y="3697008"/>
              <a:ext cx="856210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session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white">
            <a:xfrm>
              <a:off x="3638566" y="5022271"/>
              <a:ext cx="1337110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pageContext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3" name="Text Box 19"/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4" name="Text Box 20"/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51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 smtClean="0">
                  <a:ea typeface="굴림" charset="-127"/>
                </a:rPr>
                <a:t>내부객체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3446" name="AutoShape 22"/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310174" cy="300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내부객체의</a:t>
              </a:r>
              <a:r>
                <a:rPr lang="en-US" altLang="ko-KR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9</a:t>
              </a:r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gray">
            <a:xfrm>
              <a:off x="6545312" y="1948235"/>
              <a:ext cx="1056997" cy="1022187"/>
            </a:xfrm>
            <a:prstGeom prst="ellipse">
              <a:avLst/>
            </a:prstGeom>
            <a:gradFill rotWithShape="1">
              <a:gsLst>
                <a:gs pos="0">
                  <a:srgbClr val="52B4E0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white">
            <a:xfrm>
              <a:off x="6854923" y="2313126"/>
              <a:ext cx="5180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out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white">
            <a:xfrm>
              <a:off x="2333834" y="3140968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include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</p:grpSp>
      <p:sp>
        <p:nvSpPr>
          <p:cNvPr id="29" name="Oval 10"/>
          <p:cNvSpPr>
            <a:spLocks noChangeArrowheads="1"/>
          </p:cNvSpPr>
          <p:nvPr/>
        </p:nvSpPr>
        <p:spPr bwMode="gray">
          <a:xfrm>
            <a:off x="5330800" y="1638248"/>
            <a:ext cx="1185416" cy="114268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white">
          <a:xfrm>
            <a:off x="5416235" y="2041103"/>
            <a:ext cx="1099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response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gray">
          <a:xfrm>
            <a:off x="5292080" y="4149080"/>
            <a:ext cx="1224136" cy="1224136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b="1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gray">
          <a:xfrm>
            <a:off x="2236102" y="2852936"/>
            <a:ext cx="1183770" cy="114268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gray">
          <a:xfrm>
            <a:off x="2195736" y="5013176"/>
            <a:ext cx="1183770" cy="114268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white">
          <a:xfrm>
            <a:off x="5292080" y="4595167"/>
            <a:ext cx="1297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application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white">
          <a:xfrm>
            <a:off x="2483768" y="5445224"/>
            <a:ext cx="6735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page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white">
          <a:xfrm>
            <a:off x="1416348" y="4475212"/>
            <a:ext cx="803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config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white">
          <a:xfrm>
            <a:off x="2267744" y="3284984"/>
            <a:ext cx="11673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exception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내부객체 타입과 설명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43557"/>
            <a:ext cx="8387448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683785"/>
            <a:ext cx="2290936" cy="33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내부객체의 공통 메소드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42222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490939"/>
            <a:ext cx="4448683" cy="38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340768"/>
            <a:ext cx="792088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reqeust, session, application, pageContext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임의 속성값을 저장하고 읽을 수 있는 메소드를 제공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620688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reqeust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브라우저에서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페이지로 전달되는 데이터의 묶음으로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HTTP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헤더와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HTTP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바디로 구성되어 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988443"/>
            <a:ext cx="7048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8488" y="3146425"/>
            <a:ext cx="2867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7825" y="3513162"/>
            <a:ext cx="5848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2763" y="6239594"/>
            <a:ext cx="30384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5443" y="6302841"/>
            <a:ext cx="581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내부객체 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입력폼에서 받은 데이터를 처리하는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http://jspstudy.co.kr/myapp/ch07/request1.html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source/ch07/request1.html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source/ch07/request1.jsp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101" name="Picture 5" descr="C:\Documents and Settings\Administrator\바탕 화면\JSPStudy집필\최종원고\ch07_OK\그림\7_2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356992"/>
            <a:ext cx="4073150" cy="2520280"/>
          </a:xfrm>
          <a:prstGeom prst="rect">
            <a:avLst/>
          </a:prstGeom>
          <a:noFill/>
        </p:spPr>
      </p:pic>
      <p:pic>
        <p:nvPicPr>
          <p:cNvPr id="4102" name="Picture 6" descr="C:\Documents and Settings\Administrator\바탕 화면\JSPStudy집필\최종원고\ch07_OK\그림\7_2_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3337621"/>
            <a:ext cx="4104456" cy="2539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내부객체 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웹 브라우저와 웹 서버의 정보 반환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http://jspstudy.co.kr/myapp/ch07/request2.jsp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source/ch07/request2.jsp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122" name="Picture 2" descr="C:\Documents and Settings\Administrator\바탕 화면\JSPStudy집필\최종원고\ch07_OK\그림\7_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636912"/>
            <a:ext cx="4811926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1115</TotalTime>
  <Words>538</Words>
  <Application>Microsoft Office PowerPoint</Application>
  <PresentationFormat>화면 슬라이드 쇼(4:3)</PresentationFormat>
  <Paragraphs>145</Paragraphs>
  <Slides>23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최종템블릿</vt:lpstr>
      <vt:lpstr>Image</vt:lpstr>
      <vt:lpstr>Chapter07  </vt:lpstr>
      <vt:lpstr>Contents</vt:lpstr>
      <vt:lpstr>내부객체란?</vt:lpstr>
      <vt:lpstr>내부객체의 종류</vt:lpstr>
      <vt:lpstr>내부객체 타입과 설명</vt:lpstr>
      <vt:lpstr>내부객체의 공통 메소드</vt:lpstr>
      <vt:lpstr>request 내부객체</vt:lpstr>
      <vt:lpstr>request 내부객체 예제1</vt:lpstr>
      <vt:lpstr>request 내부객체 예제2</vt:lpstr>
      <vt:lpstr>response 내부객체</vt:lpstr>
      <vt:lpstr>response 내부객체</vt:lpstr>
      <vt:lpstr>out 내부객체</vt:lpstr>
      <vt:lpstr>out 내부객체</vt:lpstr>
      <vt:lpstr>session 내부객체</vt:lpstr>
      <vt:lpstr>session  내부객체</vt:lpstr>
      <vt:lpstr>application 내부객체</vt:lpstr>
      <vt:lpstr>application 내부객체</vt:lpstr>
      <vt:lpstr>pageContext 내부객체</vt:lpstr>
      <vt:lpstr>page 내부객체</vt:lpstr>
      <vt:lpstr>config 내부객체</vt:lpstr>
      <vt:lpstr>exeception 내부객체</vt:lpstr>
      <vt:lpstr>exception 내부객체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234</cp:revision>
  <dcterms:created xsi:type="dcterms:W3CDTF">2013-12-17T00:44:17Z</dcterms:created>
  <dcterms:modified xsi:type="dcterms:W3CDTF">2020-04-10T00:39:31Z</dcterms:modified>
</cp:coreProperties>
</file>