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340" r:id="rId4"/>
    <p:sldId id="339" r:id="rId5"/>
    <p:sldId id="341" r:id="rId6"/>
    <p:sldId id="356" r:id="rId7"/>
    <p:sldId id="342" r:id="rId8"/>
    <p:sldId id="343" r:id="rId9"/>
    <p:sldId id="355" r:id="rId10"/>
    <p:sldId id="344" r:id="rId11"/>
    <p:sldId id="345" r:id="rId12"/>
    <p:sldId id="346" r:id="rId13"/>
    <p:sldId id="348" r:id="rId14"/>
    <p:sldId id="349" r:id="rId15"/>
    <p:sldId id="350" r:id="rId16"/>
    <p:sldId id="351" r:id="rId17"/>
    <p:sldId id="352" r:id="rId18"/>
    <p:sldId id="353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/>
        <a:lstStyle/>
        <a:p>
          <a:pPr latinLnBrk="1"/>
          <a:r>
            <a:rPr lang="ko-KR" altLang="en-US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①정보를 저장하는 변수는 모두 </a:t>
          </a:r>
          <a:r>
            <a:rPr lang="en-US" altLang="ko-KR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private</a:t>
          </a:r>
          <a:r>
            <a:rPr lang="ko-KR" altLang="en-US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로 선언</a:t>
          </a:r>
          <a:endParaRPr lang="ko-KR" altLang="en-US" sz="1800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</a:t>
          </a:r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private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 선언된 변수의 값을 저장하는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메소드를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atinLnBrk="1"/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메소드의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이름은 </a:t>
          </a:r>
          <a:r>
            <a:rPr lang="en-US" altLang="ko-KR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setXxx</a:t>
          </a:r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 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형식으로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atinLnBrk="1"/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는 변수의 이름과 같으며 첫 글자는 대문자</a:t>
          </a:r>
          <a:endParaRPr lang="ko-KR" altLang="en-US" sz="16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atinLnBrk="1"/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③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private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로 선언된 변수의 값을 가져오는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메소드를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</a:p>
        <a:p>
          <a:pPr latinLnBrk="1"/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메소드의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이름은 </a:t>
          </a:r>
          <a:r>
            <a:rPr lang="en-US" altLang="ko-KR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getXxx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() 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형식으로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endParaRPr lang="en-US" altLang="ko-KR" sz="1600" b="1" cap="none" spc="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  <a:p>
          <a:pPr latinLnBrk="1"/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Xxx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는 변수의 이름과 같으며 첫 글자는 대문자</a:t>
          </a:r>
          <a:endParaRPr lang="ko-KR" altLang="en-US" sz="1600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41F2F560-23CC-404B-9BF2-144954BEA54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④</a:t>
          </a:r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setXxx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메소드와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getXxx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메소드를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public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으로 선언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CE79767C-4160-4005-840E-8D39CDE794A4}" type="parTrans" cxnId="{29FB13B7-1FC3-480B-B67B-0D7999EC8EFE}">
      <dgm:prSet/>
      <dgm:spPr/>
      <dgm:t>
        <a:bodyPr/>
        <a:lstStyle/>
        <a:p>
          <a:pPr latinLnBrk="1"/>
          <a:endParaRPr lang="ko-KR" altLang="en-US"/>
        </a:p>
      </dgm:t>
    </dgm:pt>
    <dgm:pt modelId="{1CC745C8-273B-4B10-97B8-9CEFF5F6FDB0}" type="sibTrans" cxnId="{29FB13B7-1FC3-480B-B67B-0D7999EC8EFE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FFF4B6-EA2F-4434-81BE-534ADCDB8C9A}" type="pres">
      <dgm:prSet presAssocID="{41F2F560-23CC-404B-9BF2-144954BEA54E}" presName="boxAndChildren" presStyleCnt="0"/>
      <dgm:spPr/>
    </dgm:pt>
    <dgm:pt modelId="{E651A290-D3E1-46C6-A372-20A1B96FD5BD}" type="pres">
      <dgm:prSet presAssocID="{41F2F560-23CC-404B-9BF2-144954BEA54E}" presName="parentTextBox" presStyleLbl="node1" presStyleIdx="0" presStyleCnt="4" custScaleY="79512"/>
      <dgm:spPr/>
      <dgm:t>
        <a:bodyPr/>
        <a:lstStyle/>
        <a:p>
          <a:pPr latinLnBrk="1"/>
          <a:endParaRPr lang="ko-KR" altLang="en-US"/>
        </a:p>
      </dgm:t>
    </dgm:pt>
    <dgm:pt modelId="{6B589456-1B82-4424-BC68-412F6DFE9462}" type="pres">
      <dgm:prSet presAssocID="{27538EF3-D27F-4C1D-8BC8-C5C902976BD0}" presName="sp" presStyleCnt="0"/>
      <dgm:spPr/>
    </dgm:pt>
    <dgm:pt modelId="{0877093A-DE9D-4B20-915E-35E29C13FE54}" type="pres">
      <dgm:prSet presAssocID="{FEA00B7F-E11D-4559-97BB-33D0AA2FF709}" presName="arrowAndChildren" presStyleCnt="0"/>
      <dgm:spPr/>
    </dgm:pt>
    <dgm:pt modelId="{4BA55416-AA31-484C-8416-D1D97B994F9D}" type="pres">
      <dgm:prSet presAssocID="{FEA00B7F-E11D-4559-97BB-33D0AA2FF709}" presName="parentTextArrow" presStyleLbl="node1" presStyleIdx="1" presStyleCnt="4" custScaleY="156362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2" presStyleCnt="4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3" presStyleCnt="4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29FB13B7-1FC3-480B-B67B-0D7999EC8EFE}" srcId="{DD2DEB0C-7036-4908-9D55-DA37A6876E7B}" destId="{41F2F560-23CC-404B-9BF2-144954BEA54E}" srcOrd="3" destOrd="0" parTransId="{CE79767C-4160-4005-840E-8D39CDE794A4}" sibTransId="{1CC745C8-273B-4B10-97B8-9CEFF5F6FDB0}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8A6CE97D-93EA-44E8-9076-6A295CED18FD}" type="presOf" srcId="{82E56F66-2638-419C-9658-DF8737E693E4}" destId="{292D9385-4339-4CCA-8A9A-73132FB82D19}" srcOrd="0" destOrd="0" presId="urn:microsoft.com/office/officeart/2005/8/layout/process4"/>
    <dgm:cxn modelId="{F53C874C-EF01-4D48-B0F4-424143482D26}" type="presOf" srcId="{FEA00B7F-E11D-4559-97BB-33D0AA2FF709}" destId="{4BA55416-AA31-484C-8416-D1D97B994F9D}" srcOrd="0" destOrd="0" presId="urn:microsoft.com/office/officeart/2005/8/layout/process4"/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07CAA9F-BFAA-4010-AA04-E0A3C264A525}" type="presOf" srcId="{41F2F560-23CC-404B-9BF2-144954BEA54E}" destId="{E651A290-D3E1-46C6-A372-20A1B96FD5BD}" srcOrd="0" destOrd="0" presId="urn:microsoft.com/office/officeart/2005/8/layout/process4"/>
    <dgm:cxn modelId="{76C60260-4278-4DE7-8FCA-BC152C183FA7}" type="presOf" srcId="{A2941063-3236-4F5C-9DF5-8C0D1C2678BE}" destId="{05219D9D-B4D4-40A5-A91D-EE16C20EFC13}" srcOrd="0" destOrd="0" presId="urn:microsoft.com/office/officeart/2005/8/layout/process4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D94C43B4-B89F-443B-94E5-406D79C7C176}" type="presOf" srcId="{DD2DEB0C-7036-4908-9D55-DA37A6876E7B}" destId="{F97F77E9-CEAE-4B34-AB91-4CE1FC28F9A4}" srcOrd="0" destOrd="0" presId="urn:microsoft.com/office/officeart/2005/8/layout/process4"/>
    <dgm:cxn modelId="{FC0CC8A4-B029-4511-A434-B16EE7BF62F5}" type="presParOf" srcId="{F97F77E9-CEAE-4B34-AB91-4CE1FC28F9A4}" destId="{A7FFF4B6-EA2F-4434-81BE-534ADCDB8C9A}" srcOrd="0" destOrd="0" presId="urn:microsoft.com/office/officeart/2005/8/layout/process4"/>
    <dgm:cxn modelId="{AE2D1721-6195-4EFB-9B9F-DCD32AAA68F4}" type="presParOf" srcId="{A7FFF4B6-EA2F-4434-81BE-534ADCDB8C9A}" destId="{E651A290-D3E1-46C6-A372-20A1B96FD5BD}" srcOrd="0" destOrd="0" presId="urn:microsoft.com/office/officeart/2005/8/layout/process4"/>
    <dgm:cxn modelId="{E95CB237-D9BA-4CF9-8CCA-E7EFF30E073A}" type="presParOf" srcId="{F97F77E9-CEAE-4B34-AB91-4CE1FC28F9A4}" destId="{6B589456-1B82-4424-BC68-412F6DFE9462}" srcOrd="1" destOrd="0" presId="urn:microsoft.com/office/officeart/2005/8/layout/process4"/>
    <dgm:cxn modelId="{CC908AC1-CEBE-4C49-B33E-6E519C1BA75B}" type="presParOf" srcId="{F97F77E9-CEAE-4B34-AB91-4CE1FC28F9A4}" destId="{0877093A-DE9D-4B20-915E-35E29C13FE54}" srcOrd="2" destOrd="0" presId="urn:microsoft.com/office/officeart/2005/8/layout/process4"/>
    <dgm:cxn modelId="{46F4949D-65DE-4206-A0A5-8266E09B18E0}" type="presParOf" srcId="{0877093A-DE9D-4B20-915E-35E29C13FE54}" destId="{4BA55416-AA31-484C-8416-D1D97B994F9D}" srcOrd="0" destOrd="0" presId="urn:microsoft.com/office/officeart/2005/8/layout/process4"/>
    <dgm:cxn modelId="{500F79DF-D031-4F8E-AD3D-CBD05AF9F6FE}" type="presParOf" srcId="{F97F77E9-CEAE-4B34-AB91-4CE1FC28F9A4}" destId="{BE10F89A-4D93-4712-A083-DF72306A37FB}" srcOrd="3" destOrd="0" presId="urn:microsoft.com/office/officeart/2005/8/layout/process4"/>
    <dgm:cxn modelId="{F1B7C1CC-FD48-4400-9F92-65F2B2DA2024}" type="presParOf" srcId="{F97F77E9-CEAE-4B34-AB91-4CE1FC28F9A4}" destId="{25612140-2A76-4FE5-9F2E-0E046F003289}" srcOrd="4" destOrd="0" presId="urn:microsoft.com/office/officeart/2005/8/layout/process4"/>
    <dgm:cxn modelId="{D07DEE37-03E6-4703-BC62-5FAA70A2B464}" type="presParOf" srcId="{25612140-2A76-4FE5-9F2E-0E046F003289}" destId="{292D9385-4339-4CCA-8A9A-73132FB82D19}" srcOrd="0" destOrd="0" presId="urn:microsoft.com/office/officeart/2005/8/layout/process4"/>
    <dgm:cxn modelId="{26FCEA8C-DE1D-4146-AC51-857BAD8A2C3D}" type="presParOf" srcId="{F97F77E9-CEAE-4B34-AB91-4CE1FC28F9A4}" destId="{7A76AD13-374F-4F92-840C-725D6B47E870}" srcOrd="5" destOrd="0" presId="urn:microsoft.com/office/officeart/2005/8/layout/process4"/>
    <dgm:cxn modelId="{12CEBAF8-F20D-43B2-9070-924589F060AC}" type="presParOf" srcId="{F97F77E9-CEAE-4B34-AB91-4CE1FC28F9A4}" destId="{ADBFD0AE-1631-4323-85B1-D92F332CC9BA}" srcOrd="6" destOrd="0" presId="urn:microsoft.com/office/officeart/2005/8/layout/process4"/>
    <dgm:cxn modelId="{467C9449-D9D4-4527-A6E3-DBF47A441BFF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1A290-D3E1-46C6-A372-20A1B96FD5BD}">
      <dsp:nvSpPr>
        <dsp:cNvPr id="0" name=""/>
        <dsp:cNvSpPr/>
      </dsp:nvSpPr>
      <dsp:spPr>
        <a:xfrm>
          <a:off x="0" y="4549999"/>
          <a:ext cx="7809656" cy="6310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④</a:t>
          </a: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setXxx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메소드와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getXxx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메소드를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public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으로 선언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0" y="4549999"/>
        <a:ext cx="7809656" cy="631035"/>
      </dsp:txXfrm>
    </dsp:sp>
    <dsp:sp modelId="{4BA55416-AA31-484C-8416-D1D97B994F9D}">
      <dsp:nvSpPr>
        <dsp:cNvPr id="0" name=""/>
        <dsp:cNvSpPr/>
      </dsp:nvSpPr>
      <dsp:spPr>
        <a:xfrm rot="10800000">
          <a:off x="0" y="2653333"/>
          <a:ext cx="7809656" cy="1908571"/>
        </a:xfrm>
        <a:prstGeom prst="upArrowCallout">
          <a:avLst/>
        </a:prstGeom>
        <a:gradFill rotWithShape="0">
          <a:gsLst>
            <a:gs pos="0">
              <a:schemeClr val="accent5">
                <a:hueOff val="-1028998"/>
                <a:satOff val="9756"/>
                <a:lumOff val="-15882"/>
                <a:alphaOff val="0"/>
                <a:shade val="51000"/>
                <a:satMod val="130000"/>
              </a:schemeClr>
            </a:gs>
            <a:gs pos="80000">
              <a:schemeClr val="accent5">
                <a:hueOff val="-1028998"/>
                <a:satOff val="9756"/>
                <a:lumOff val="-15882"/>
                <a:alphaOff val="0"/>
                <a:shade val="93000"/>
                <a:satMod val="130000"/>
              </a:schemeClr>
            </a:gs>
            <a:gs pos="100000">
              <a:schemeClr val="accent5">
                <a:hueOff val="-1028998"/>
                <a:satOff val="9756"/>
                <a:lumOff val="-158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③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private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로 선언된 변수의 값을 가져오는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메소드를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메소드의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이름은 </a:t>
          </a:r>
          <a:r>
            <a:rPr lang="en-US" altLang="ko-KR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getXxx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() 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형식으로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endParaRPr lang="en-US" altLang="ko-KR" sz="1600" b="1" kern="1200" cap="none" spc="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Xxx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는 변수의 이름과 같으며 첫 글자는 대문자</a:t>
          </a:r>
          <a:endParaRPr lang="ko-KR" altLang="en-US" sz="1600" b="1" kern="1200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sp:txBody>
      <dsp:txXfrm rot="10800000">
        <a:off x="0" y="2653333"/>
        <a:ext cx="7809656" cy="1240132"/>
      </dsp:txXfrm>
    </dsp:sp>
    <dsp:sp modelId="{292D9385-4339-4CCA-8A9A-73132FB82D19}">
      <dsp:nvSpPr>
        <dsp:cNvPr id="0" name=""/>
        <dsp:cNvSpPr/>
      </dsp:nvSpPr>
      <dsp:spPr>
        <a:xfrm rot="10800000">
          <a:off x="0" y="843573"/>
          <a:ext cx="7809656" cy="1821663"/>
        </a:xfrm>
        <a:prstGeom prst="upArrowCallout">
          <a:avLst/>
        </a:prstGeom>
        <a:gradFill rotWithShape="0">
          <a:gsLst>
            <a:gs pos="0">
              <a:schemeClr val="accent5">
                <a:hueOff val="-2057996"/>
                <a:satOff val="19512"/>
                <a:lumOff val="-31765"/>
                <a:alphaOff val="0"/>
                <a:shade val="51000"/>
                <a:satMod val="130000"/>
              </a:schemeClr>
            </a:gs>
            <a:gs pos="80000">
              <a:schemeClr val="accent5">
                <a:hueOff val="-2057996"/>
                <a:satOff val="19512"/>
                <a:lumOff val="-31765"/>
                <a:alphaOff val="0"/>
                <a:shade val="93000"/>
                <a:satMod val="130000"/>
              </a:schemeClr>
            </a:gs>
            <a:gs pos="100000">
              <a:schemeClr val="accent5">
                <a:hueOff val="-2057996"/>
                <a:satOff val="19512"/>
                <a:lumOff val="-3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</a:t>
          </a: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private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 선언된 변수의 값을 저장하는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메소드를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kern="1200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메소드의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이름은 </a:t>
          </a:r>
          <a:r>
            <a:rPr lang="en-US" altLang="ko-KR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setXxx</a:t>
          </a: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 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형식으로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kern="1200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는 변수의 이름과 같으며 첫 글자는 대문자</a:t>
          </a:r>
          <a:endParaRPr lang="ko-KR" altLang="en-US" sz="16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 rot="10800000">
        <a:off x="0" y="843573"/>
        <a:ext cx="7809656" cy="1183662"/>
      </dsp:txXfrm>
    </dsp:sp>
    <dsp:sp modelId="{05219D9D-B4D4-40A5-A91D-EE16C20EFC13}">
      <dsp:nvSpPr>
        <dsp:cNvPr id="0" name=""/>
        <dsp:cNvSpPr/>
      </dsp:nvSpPr>
      <dsp:spPr>
        <a:xfrm rot="10800000">
          <a:off x="0" y="3540"/>
          <a:ext cx="7809656" cy="851937"/>
        </a:xfrm>
        <a:prstGeom prst="upArrowCallout">
          <a:avLst/>
        </a:prstGeom>
        <a:gradFill rotWithShape="0">
          <a:gsLst>
            <a:gs pos="0">
              <a:schemeClr val="accent5">
                <a:hueOff val="-3086993"/>
                <a:satOff val="29268"/>
                <a:lumOff val="-47647"/>
                <a:alphaOff val="0"/>
                <a:shade val="51000"/>
                <a:satMod val="130000"/>
              </a:schemeClr>
            </a:gs>
            <a:gs pos="80000">
              <a:schemeClr val="accent5">
                <a:hueOff val="-3086993"/>
                <a:satOff val="29268"/>
                <a:lumOff val="-47647"/>
                <a:alphaOff val="0"/>
                <a:shade val="93000"/>
                <a:satMod val="130000"/>
              </a:schemeClr>
            </a:gs>
            <a:gs pos="100000">
              <a:schemeClr val="accent5">
                <a:hueOff val="-3086993"/>
                <a:satOff val="29268"/>
                <a:lumOff val="-47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①정보를 저장하는 변수는 모두 </a:t>
          </a:r>
          <a:r>
            <a:rPr lang="en-US" altLang="ko-KR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private</a:t>
          </a:r>
          <a:r>
            <a:rPr lang="ko-KR" altLang="en-US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로 선언</a:t>
          </a:r>
          <a:endParaRPr lang="ko-KR" altLang="en-US" sz="18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 rot="10800000">
        <a:off x="0" y="3540"/>
        <a:ext cx="7809656" cy="553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9/simpleBean.jsp" TargetMode="External"/><Relationship Id="rId2" Type="http://schemas.openxmlformats.org/officeDocument/2006/relationships/hyperlink" Target="../source/ch09/simpleBean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9/member.jsp" TargetMode="External"/><Relationship Id="rId2" Type="http://schemas.openxmlformats.org/officeDocument/2006/relationships/hyperlink" Target="../source/ch09/member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source/ch08/MemberBea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9/memberProc.jsp" TargetMode="External"/><Relationship Id="rId2" Type="http://schemas.openxmlformats.org/officeDocument/2006/relationships/hyperlink" Target="../source/ch09/memberProc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source/ch09/SimpleBea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5949280"/>
            <a:ext cx="6192688" cy="620964"/>
          </a:xfrm>
        </p:spPr>
        <p:txBody>
          <a:bodyPr/>
          <a:lstStyle/>
          <a:p>
            <a:r>
              <a:rPr lang="en-US" sz="4000" dirty="0" smtClean="0"/>
              <a:t>JSP</a:t>
            </a:r>
            <a:r>
              <a:rPr lang="ko-KR" altLang="en-US" sz="4000" dirty="0" smtClean="0"/>
              <a:t>와 </a:t>
            </a:r>
            <a:r>
              <a:rPr lang="ko-KR" altLang="en-US" sz="4000" dirty="0" err="1" smtClean="0"/>
              <a:t>자바빈즈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Chapter09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컴파일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763284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우리가 작성한 순수 자바 파일을 컴퓨터 내부에서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/>
            </a:r>
            <a:br>
              <a:rPr lang="en-US" altLang="ko-KR" sz="2000" kern="0" dirty="0" smtClean="0">
                <a:latin typeface="+mn-lt"/>
                <a:ea typeface="굴림" charset="-127"/>
              </a:rPr>
            </a:br>
            <a:r>
              <a:rPr lang="ko-KR" altLang="en-US" sz="2000" kern="0" dirty="0" smtClean="0">
                <a:latin typeface="+mn-lt"/>
                <a:ea typeface="굴림" charset="-127"/>
              </a:rPr>
              <a:t>실질적으로 사용할 수 있도록 하기 위해서 하는 작업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3568" y="2276872"/>
            <a:ext cx="7632848" cy="6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SimpleBean.java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컴파일 </a:t>
            </a:r>
            <a:r>
              <a:rPr lang="en-US" altLang="ko-KR" sz="2000" kern="0" dirty="0">
                <a:latin typeface="+mn-lt"/>
                <a:ea typeface="굴림" charset="-127"/>
              </a:rPr>
              <a:t>=&gt; </a:t>
            </a:r>
            <a:r>
              <a:rPr lang="en-US" altLang="ko-KR" sz="2000" kern="0" dirty="0" err="1">
                <a:latin typeface="+mn-lt"/>
                <a:ea typeface="굴림" charset="-127"/>
              </a:rPr>
              <a:t>SimpleBean.class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0" y="3140968"/>
            <a:ext cx="814983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이용하는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624261" cy="658407"/>
            <a:chOff x="1296" y="1824"/>
            <a:chExt cx="2976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771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빈 태그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5263"/>
              </p:ext>
            </p:extLst>
          </p:nvPr>
        </p:nvGraphicFramePr>
        <p:xfrm>
          <a:off x="467544" y="2564904"/>
          <a:ext cx="8208912" cy="2061313"/>
        </p:xfrm>
        <a:graphic>
          <a:graphicData uri="http://schemas.openxmlformats.org/drawingml/2006/table">
            <a:tbl>
              <a:tblPr/>
              <a:tblGrid>
                <a:gridCol w="6048672"/>
                <a:gridCol w="2160240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 관련 태그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jsp:useBean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id="..." class="..." scope="..."/&gt;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빈을 생성하여 둡니다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jsp:setProperty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name="..." property="..." value="..."/&gt;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빈에 값을 저장합니다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jsp:getProperty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name="..." property="..."/&gt;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빈의 값을 가져옵니다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6066"/>
            <a:ext cx="8204200" cy="51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이용하는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624261" cy="658407"/>
            <a:chOff x="1296" y="1824"/>
            <a:chExt cx="2976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771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scope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종류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69340"/>
              </p:ext>
            </p:extLst>
          </p:nvPr>
        </p:nvGraphicFramePr>
        <p:xfrm>
          <a:off x="467544" y="2564904"/>
          <a:ext cx="8208912" cy="2694322"/>
        </p:xfrm>
        <a:graphic>
          <a:graphicData uri="http://schemas.openxmlformats.org/drawingml/2006/table">
            <a:tbl>
              <a:tblPr/>
              <a:tblGrid>
                <a:gridCol w="2808312"/>
                <a:gridCol w="5400600"/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해당 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 </a:t>
                      </a: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 내에서만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request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사용자의 요청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(request)</a:t>
                      </a: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을 처리하는 동안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사용자가 최초에 접속하여 세션이 종료되기까지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application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해당 어플리케이션이 살아 있는 동안 함께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빈을 </a:t>
            </a:r>
            <a:r>
              <a:rPr lang="ko-KR" altLang="en-US" dirty="0"/>
              <a:t>이용한 </a:t>
            </a:r>
            <a:r>
              <a:rPr lang="en-US" altLang="ko-KR" dirty="0"/>
              <a:t>JSP </a:t>
            </a:r>
            <a:r>
              <a:rPr lang="ko-KR" altLang="en-US" dirty="0"/>
              <a:t>파일 예제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9044" y="980728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빈을 </a:t>
            </a:r>
            <a:r>
              <a:rPr lang="ko-KR" altLang="en-US" sz="2000" dirty="0"/>
              <a:t>사용하는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</a:t>
            </a:r>
            <a:r>
              <a:rPr lang="en-US" altLang="ko-KR" sz="2000" dirty="0" smtClean="0">
                <a:hlinkClick r:id="rId2" action="ppaction://hlinkfile"/>
              </a:rPr>
              <a:t>09/simpleBean.jsp</a:t>
            </a:r>
            <a:endParaRPr lang="en-US" altLang="ko-KR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044" y="234888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kern="0" dirty="0" smtClean="0">
                <a:ea typeface="굴림" charset="-127"/>
                <a:hlinkClick r:id="rId3"/>
              </a:rPr>
              <a:t>jspstudy.co.kr/myapp/ch09/simpleBean.jsp</a:t>
            </a:r>
            <a:endParaRPr lang="en-US" altLang="ko-KR" kern="0" dirty="0" smtClean="0">
              <a:latin typeface="+mn-lt"/>
              <a:ea typeface="굴림" charset="-127"/>
            </a:endParaRPr>
          </a:p>
        </p:txBody>
      </p:sp>
      <p:pic>
        <p:nvPicPr>
          <p:cNvPr id="7170" name="Picture 2" descr="D:\2019년 JSP및서블릿 최종원고\ch09\그림\9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" y="3717032"/>
            <a:ext cx="710723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인증 및 가입의 전체적인 구조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5085184"/>
            <a:ext cx="6840760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회원가입시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빈을 이용해 데이터를 처리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데이터베이스는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10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장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, 11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장에서 학습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8" y="1412776"/>
            <a:ext cx="8416796" cy="32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입력 폼 작성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5028" y="1124744"/>
            <a:ext cx="84234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회원으로부터 입력 받을 </a:t>
            </a:r>
            <a:r>
              <a:rPr lang="ko-KR" altLang="en-US" sz="2000" dirty="0"/>
              <a:t>폼을 만들기 위한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페이지를 작성하고 </a:t>
            </a:r>
            <a:r>
              <a:rPr lang="ko-KR" altLang="en-US" sz="2000" dirty="0" smtClean="0"/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</a:t>
            </a:r>
            <a:r>
              <a:rPr lang="en-US" altLang="ko-KR" sz="2000" dirty="0" smtClean="0">
                <a:hlinkClick r:id="rId2" action="ppaction://hlinkfile"/>
              </a:rPr>
              <a:t>ch09/member.jsp</a:t>
            </a:r>
            <a:endParaRPr lang="en-US" altLang="ko-KR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234888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-[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양식 폼 확인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kern="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dirty="0" smtClean="0">
                <a:hlinkClick r:id="rId3"/>
              </a:rPr>
              <a:t>ch09/member.jsp</a:t>
            </a:r>
            <a:endParaRPr lang="en-US" altLang="ko-KR" dirty="0"/>
          </a:p>
        </p:txBody>
      </p:sp>
      <p:pic>
        <p:nvPicPr>
          <p:cNvPr id="9219" name="Picture 3" descr="D:\2019년 JSP및서블릿 최종원고\ch09\그림\9_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59299"/>
            <a:ext cx="4750721" cy="276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회원정보를 처리하기 위한 빈 작성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3060" y="1340768"/>
            <a:ext cx="72713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회원정보 </a:t>
            </a:r>
            <a:r>
              <a:rPr lang="ko-KR" altLang="en-US" sz="2000" dirty="0"/>
              <a:t>처리를 위한 빈을 작성하고 </a:t>
            </a:r>
            <a:r>
              <a:rPr lang="ko-KR" altLang="en-US" sz="2000" dirty="0" smtClean="0"/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</a:t>
            </a:r>
            <a:r>
              <a:rPr lang="en-US" altLang="ko-KR" sz="2000" dirty="0" smtClean="0">
                <a:hlinkClick r:id="rId2" action="ppaction://hlinkfile"/>
              </a:rPr>
              <a:t>ch09/MemberBean.java</a:t>
            </a:r>
            <a:endParaRPr lang="en-US" altLang="ko-KR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3717032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작성한 </a:t>
            </a:r>
            <a:r>
              <a:rPr lang="en-US" altLang="ko-KR" sz="2000" dirty="0"/>
              <a:t>java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저장</a:t>
            </a:r>
            <a:endParaRPr lang="ko-KR" altLang="en-US" sz="2000" dirty="0"/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 err="1"/>
              <a:t>이클립스의</a:t>
            </a:r>
            <a:r>
              <a:rPr lang="ko-KR" altLang="en-US" dirty="0"/>
              <a:t> 자동 컴파일 기능으로 인하여 저장만 </a:t>
            </a:r>
            <a:r>
              <a:rPr lang="ko-KR" altLang="en-US" dirty="0" smtClean="0"/>
              <a:t>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8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회원입력 정보확인 페이지 작성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5028" y="1124744"/>
            <a:ext cx="84234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사용자가 입력한 정보를 화면에 출력하는 </a:t>
            </a:r>
            <a:r>
              <a:rPr lang="ko-KR" altLang="en-US" sz="2000" dirty="0" smtClean="0"/>
              <a:t>파일을 코딩하고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</a:t>
            </a:r>
            <a:r>
              <a:rPr lang="en-US" altLang="ko-KR" sz="2000" dirty="0" smtClean="0">
                <a:hlinkClick r:id="rId2" action="ppaction://hlinkfile"/>
              </a:rPr>
              <a:t>ch09/memberProc.jsp</a:t>
            </a:r>
            <a:endParaRPr lang="en-US" altLang="ko-KR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234888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-[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회원가입 버튼 클릭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http://</a:t>
            </a:r>
            <a:r>
              <a:rPr lang="en-US" altLang="ko-KR" kern="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dirty="0" smtClean="0">
                <a:hlinkClick r:id="rId3"/>
              </a:rPr>
              <a:t>ch09/memberProc.jsp</a:t>
            </a:r>
            <a:endParaRPr lang="en-US" altLang="ko-KR" dirty="0"/>
          </a:p>
        </p:txBody>
      </p:sp>
      <p:pic>
        <p:nvPicPr>
          <p:cNvPr id="10242" name="Picture 2" descr="D:\2019년 JSP및서블릿 최종원고\ch09\그림\9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7" y="3717032"/>
            <a:ext cx="5483920" cy="28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ko-KR" altLang="en-US" sz="2400" dirty="0" err="1" smtClean="0"/>
              <a:t>자바빈즈</a:t>
            </a:r>
            <a:r>
              <a:rPr lang="en-US" altLang="ko-KR" sz="2400" dirty="0" smtClean="0"/>
              <a:t>(JavaBeans)</a:t>
            </a:r>
            <a:r>
              <a:rPr lang="ko-KR" altLang="en-US" sz="2400" dirty="0" smtClean="0"/>
              <a:t>를 학습 해본다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효율적인 프로그래밍을 할 수 있도록 지원하는 </a:t>
            </a:r>
            <a:r>
              <a:rPr lang="ko-KR" altLang="en-US" sz="2400" dirty="0" err="1" smtClean="0"/>
              <a:t>자바빈즈에</a:t>
            </a:r>
            <a:r>
              <a:rPr lang="ko-KR" altLang="en-US" sz="2400" dirty="0" smtClean="0"/>
              <a:t> 대해 알아보자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noProof="0" dirty="0" err="1" smtClean="0">
                <a:latin typeface="+mn-lt"/>
                <a:ea typeface="굴림" charset="-127"/>
              </a:rPr>
              <a:t>자바빈즈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 정의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사용방법</a:t>
            </a:r>
            <a:r>
              <a:rPr lang="en-US" altLang="ko-KR" sz="2400" kern="0" noProof="0" dirty="0" smtClean="0">
                <a:latin typeface="+mn-lt"/>
                <a:ea typeface="굴림" charset="-127"/>
              </a:rPr>
              <a:t>, 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noProof="0" dirty="0" smtClean="0">
                <a:latin typeface="+mn-lt"/>
                <a:ea typeface="굴림" charset="-127"/>
              </a:rPr>
              <a:t>빈을 이용한 회원가입 양식 작성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r>
              <a:rPr lang="en-US" altLang="ko-KR" dirty="0"/>
              <a:t>(JavaBeans)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2968" cy="482453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페이지에 </a:t>
            </a:r>
            <a:r>
              <a:rPr lang="en-US" altLang="ko-KR" sz="2000" dirty="0">
                <a:solidFill>
                  <a:schemeClr val="tx1"/>
                </a:solidFill>
              </a:rPr>
              <a:t>HTML</a:t>
            </a:r>
            <a:r>
              <a:rPr lang="ko-KR" altLang="en-US" sz="2000" dirty="0">
                <a:solidFill>
                  <a:schemeClr val="tx1"/>
                </a:solidFill>
              </a:rPr>
              <a:t>을 제외한 다른 많은 </a:t>
            </a: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코드들이 있으므로 해서 </a:t>
            </a: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페이지를 이해하기 </a:t>
            </a:r>
            <a:r>
              <a:rPr lang="ko-KR" altLang="en-US" sz="2000" dirty="0" smtClean="0">
                <a:solidFill>
                  <a:schemeClr val="tx1"/>
                </a:solidFill>
              </a:rPr>
              <a:t>어려워짐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자바빈즈는 </a:t>
            </a:r>
            <a:r>
              <a:rPr lang="en-US" altLang="ko-KR" sz="2000" dirty="0">
                <a:solidFill>
                  <a:schemeClr val="tx1"/>
                </a:solidFill>
              </a:rPr>
              <a:t>JSP</a:t>
            </a:r>
            <a:r>
              <a:rPr lang="ko-KR" altLang="en-US" sz="2000" dirty="0">
                <a:solidFill>
                  <a:schemeClr val="tx1"/>
                </a:solidFill>
              </a:rPr>
              <a:t>에 안의 수많은 </a:t>
            </a:r>
            <a:r>
              <a:rPr lang="ko-KR" altLang="en-US" sz="2000" dirty="0" smtClean="0">
                <a:solidFill>
                  <a:schemeClr val="tx1"/>
                </a:solidFill>
              </a:rPr>
              <a:t>자바 코드들이 </a:t>
            </a:r>
            <a:r>
              <a:rPr lang="ko-KR" altLang="en-US" sz="2000" dirty="0">
                <a:solidFill>
                  <a:schemeClr val="tx1"/>
                </a:solidFill>
              </a:rPr>
              <a:t>담당했던 일들을 독립적으로 처리하기 위한 부품과 </a:t>
            </a:r>
            <a:r>
              <a:rPr lang="ko-KR" altLang="en-US" sz="2000" dirty="0" smtClean="0">
                <a:solidFill>
                  <a:schemeClr val="tx1"/>
                </a:solidFill>
              </a:rPr>
              <a:t>같음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자바빈즈와 같은 컴포넌트 기술을 이용하여 작성할 수 있게 하여 효율성</a:t>
            </a:r>
            <a:r>
              <a:rPr lang="en-US" altLang="ko-KR" sz="20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재사용성 등의 장점을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가짐</a:t>
            </a:r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000" dirty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980728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자바빈즈</a:t>
              </a:r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사용 목적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505602335"/>
              </p:ext>
            </p:extLst>
          </p:nvPr>
        </p:nvGraphicFramePr>
        <p:xfrm>
          <a:off x="650776" y="1124744"/>
          <a:ext cx="780965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35420"/>
            <a:ext cx="8892481" cy="20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98884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1 : </a:t>
            </a:r>
            <a:r>
              <a:rPr lang="ko-KR" altLang="en-US" sz="2000" kern="0" dirty="0">
                <a:latin typeface="+mn-lt"/>
                <a:ea typeface="굴림" charset="-127"/>
              </a:rPr>
              <a:t>클래스 형식</a:t>
            </a:r>
            <a:r>
              <a:rPr lang="en-US" altLang="ko-KR" sz="2000" kern="0" dirty="0">
                <a:latin typeface="+mn-lt"/>
                <a:ea typeface="굴림" charset="-127"/>
              </a:rPr>
              <a:t>(</a:t>
            </a:r>
            <a:r>
              <a:rPr lang="ko-KR" altLang="en-US" sz="2000" kern="0" dirty="0" err="1">
                <a:latin typeface="+mn-lt"/>
                <a:ea typeface="굴림" charset="-127"/>
              </a:rPr>
              <a:t>빈즈의</a:t>
            </a:r>
            <a:r>
              <a:rPr lang="ko-KR" altLang="en-US" sz="2000" kern="0" dirty="0">
                <a:latin typeface="+mn-lt"/>
                <a:ea typeface="굴림" charset="-127"/>
              </a:rPr>
              <a:t> 형식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48879"/>
            <a:ext cx="8784977" cy="27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1772816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2 : </a:t>
            </a:r>
            <a:r>
              <a:rPr lang="ko-KR" altLang="en-US" sz="2000" kern="0" dirty="0">
                <a:latin typeface="+mn-lt"/>
                <a:ea typeface="굴림" charset="-127"/>
              </a:rPr>
              <a:t>이름을 저장할 </a:t>
            </a:r>
            <a:r>
              <a:rPr lang="ko-KR" altLang="en-US" sz="2000" kern="0" dirty="0" err="1">
                <a:latin typeface="+mn-lt"/>
                <a:ea typeface="굴림" charset="-127"/>
              </a:rPr>
              <a:t>빈즈</a:t>
            </a:r>
            <a:r>
              <a:rPr lang="ko-KR" altLang="en-US" sz="2000" kern="0" dirty="0">
                <a:latin typeface="+mn-lt"/>
                <a:ea typeface="굴림" charset="-127"/>
              </a:rPr>
              <a:t> 만들기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3 : </a:t>
            </a:r>
            <a:r>
              <a:rPr lang="ko-KR" altLang="en-US" sz="2000" kern="0" dirty="0">
                <a:latin typeface="+mn-lt"/>
                <a:ea typeface="굴림" charset="-127"/>
              </a:rPr>
              <a:t>전체 보기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3" y="1844824"/>
            <a:ext cx="8182234" cy="266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0883" y="4812754"/>
            <a:ext cx="73581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setXxx</a:t>
            </a:r>
            <a:r>
              <a:rPr lang="en-US" altLang="ko-KR" sz="2000" kern="0" dirty="0">
                <a:latin typeface="+mn-lt"/>
                <a:ea typeface="굴림" charset="-127"/>
              </a:rPr>
              <a:t>() </a:t>
            </a:r>
            <a:r>
              <a:rPr lang="ko-KR" altLang="en-US" sz="2000" kern="0" dirty="0" err="1">
                <a:latin typeface="+mn-lt"/>
                <a:ea typeface="굴림" charset="-127"/>
              </a:rPr>
              <a:t>메소드를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setter</a:t>
            </a:r>
            <a:r>
              <a:rPr lang="ko-KR" altLang="en-US" sz="2000" kern="0" dirty="0">
                <a:latin typeface="+mn-lt"/>
                <a:ea typeface="굴림" charset="-127"/>
              </a:rPr>
              <a:t>라고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부릅니다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getXxx</a:t>
            </a:r>
            <a:r>
              <a:rPr lang="en-US" altLang="ko-KR" sz="2000" kern="0" dirty="0">
                <a:latin typeface="+mn-lt"/>
                <a:ea typeface="굴림" charset="-127"/>
              </a:rPr>
              <a:t>() </a:t>
            </a:r>
            <a:r>
              <a:rPr lang="ko-KR" altLang="en-US" sz="2000" kern="0" dirty="0" err="1">
                <a:latin typeface="+mn-lt"/>
                <a:ea typeface="굴림" charset="-127"/>
              </a:rPr>
              <a:t>메소드를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getter</a:t>
            </a:r>
            <a:r>
              <a:rPr lang="ko-KR" altLang="en-US" sz="2000" kern="0" dirty="0">
                <a:latin typeface="+mn-lt"/>
                <a:ea typeface="굴림" charset="-127"/>
              </a:rPr>
              <a:t>라고 부릅니다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987480" cy="563562"/>
          </a:xfrm>
        </p:spPr>
        <p:txBody>
          <a:bodyPr/>
          <a:lstStyle/>
          <a:p>
            <a:r>
              <a:rPr lang="ko-KR" altLang="en-US" dirty="0"/>
              <a:t>빈을 이용한 간단한 </a:t>
            </a:r>
            <a:r>
              <a:rPr lang="en-US" altLang="ko-KR" dirty="0"/>
              <a:t>JSP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5882" y="1052736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①아래와 같은 경로로 패키지를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생성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264696" cy="499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4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ko-KR" altLang="en-US" dirty="0"/>
              <a:t>빈을 이용한 간단한 </a:t>
            </a:r>
            <a:r>
              <a:rPr lang="en-US" altLang="ko-KR" dirty="0"/>
              <a:t>JSP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4804" y="1158155"/>
            <a:ext cx="792088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②아래와 </a:t>
            </a:r>
            <a:r>
              <a:rPr lang="ko-KR" altLang="en-US" sz="2000" kern="0" dirty="0">
                <a:latin typeface="+mn-lt"/>
                <a:ea typeface="굴림" charset="-127"/>
              </a:rPr>
              <a:t>같이 소스를 </a:t>
            </a:r>
            <a:r>
              <a:rPr lang="en-US" altLang="ko-KR" sz="2000" kern="0" dirty="0" err="1">
                <a:latin typeface="+mn-lt"/>
                <a:ea typeface="굴림" charset="-127"/>
              </a:rPr>
              <a:t>src</a:t>
            </a:r>
            <a:r>
              <a:rPr lang="ko-KR" altLang="en-US" sz="2000" kern="0" dirty="0">
                <a:latin typeface="+mn-lt"/>
                <a:ea typeface="굴림" charset="-127"/>
              </a:rPr>
              <a:t>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ch09 </a:t>
            </a:r>
            <a:r>
              <a:rPr lang="en-US" altLang="ko-KR" sz="2000" kern="0" dirty="0">
                <a:latin typeface="+mn-lt"/>
                <a:ea typeface="굴림" charset="-127"/>
              </a:rPr>
              <a:t>package</a:t>
            </a:r>
            <a:r>
              <a:rPr lang="ko-KR" altLang="en-US" sz="2000" kern="0" dirty="0">
                <a:latin typeface="+mn-lt"/>
                <a:ea typeface="굴림" charset="-127"/>
              </a:rPr>
              <a:t>에 작성하고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2" action="ppaction://hlinkfile"/>
              </a:rPr>
              <a:t>source/</a:t>
            </a:r>
            <a:r>
              <a:rPr lang="en-US" altLang="ko-KR" sz="2000" dirty="0" smtClean="0">
                <a:hlinkClick r:id="rId2" action="ppaction://hlinkfile"/>
              </a:rPr>
              <a:t>ch09/SimpleBean.java</a:t>
            </a: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1" y="2348880"/>
            <a:ext cx="74866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805</TotalTime>
  <Words>472</Words>
  <Application>Microsoft Office PowerPoint</Application>
  <PresentationFormat>화면 슬라이드 쇼(4:3)</PresentationFormat>
  <Paragraphs>107</Paragraphs>
  <Slides>19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최종템블릿</vt:lpstr>
      <vt:lpstr>Image</vt:lpstr>
      <vt:lpstr>Chapter09  </vt:lpstr>
      <vt:lpstr>Contents</vt:lpstr>
      <vt:lpstr>자바빈즈(JavaBeans)란?</vt:lpstr>
      <vt:lpstr>자바빈즈 만들기</vt:lpstr>
      <vt:lpstr>자바빈즈 만들기</vt:lpstr>
      <vt:lpstr>자바빈즈 만들기</vt:lpstr>
      <vt:lpstr>자바빈즈 만들기</vt:lpstr>
      <vt:lpstr>빈을 이용한 간단한 JSP 프로그래밍</vt:lpstr>
      <vt:lpstr>빈을 이용한 간단한 JSP 프로그래밍</vt:lpstr>
      <vt:lpstr>빈 컴파일</vt:lpstr>
      <vt:lpstr>빈을 이용하는 JSP 파일 작성</vt:lpstr>
      <vt:lpstr>자바빈즈 만들기</vt:lpstr>
      <vt:lpstr>빈을 이용하는 JSP 파일 작성</vt:lpstr>
      <vt:lpstr>빈을 이용한 JSP 파일 예제</vt:lpstr>
      <vt:lpstr>회원 인증 및 가입의 전체적인 구조</vt:lpstr>
      <vt:lpstr>회원가입 입력 폼 작성</vt:lpstr>
      <vt:lpstr>회원정보를 처리하기 위한 빈 작성</vt:lpstr>
      <vt:lpstr>회원입력 정보확인 페이지 작성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203</cp:revision>
  <dcterms:created xsi:type="dcterms:W3CDTF">2013-12-17T00:44:17Z</dcterms:created>
  <dcterms:modified xsi:type="dcterms:W3CDTF">2019-03-01T07:18:36Z</dcterms:modified>
</cp:coreProperties>
</file>