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89" r:id="rId4"/>
    <p:sldId id="356" r:id="rId5"/>
    <p:sldId id="357" r:id="rId6"/>
    <p:sldId id="358" r:id="rId7"/>
    <p:sldId id="359" r:id="rId8"/>
    <p:sldId id="360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70" r:id="rId17"/>
    <p:sldId id="371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99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88" descr="C:\Users\Administrator\Desktop\커피잔.jpg"/>
          <p:cNvPicPr preferRelativeResize="0"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0/table.sq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../source/ch09/table.sq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indows/installer/5.7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idisql.com/download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5949280"/>
            <a:ext cx="8208912" cy="6209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000" b="1" dirty="0" smtClean="0">
                <a:ea typeface="굴림" charset="-127"/>
              </a:rPr>
              <a:t>데이터베이스 설치 및 기본 </a:t>
            </a:r>
            <a:r>
              <a:rPr lang="en-US" altLang="ko-KR" sz="4000" b="1" dirty="0" smtClean="0">
                <a:ea typeface="굴림" charset="-127"/>
              </a:rPr>
              <a:t>SQL</a:t>
            </a:r>
            <a:r>
              <a:rPr lang="ko-KR" altLang="en-US" sz="4000" b="1" dirty="0" smtClean="0">
                <a:ea typeface="굴림" charset="-127"/>
              </a:rPr>
              <a:t>문</a:t>
            </a:r>
            <a:endParaRPr lang="en-US" altLang="ko-KR" sz="4000" b="1" dirty="0">
              <a:ea typeface="굴림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Chapter10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MySQL </a:t>
            </a:r>
            <a:r>
              <a:rPr lang="ko-KR" altLang="en-US" sz="2000" dirty="0" smtClean="0"/>
              <a:t>회원테이블 만들기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3"/>
            <a:ext cx="8568952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회원테이블 만들기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50739"/>
            <a:ext cx="6336704" cy="419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0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MySQL </a:t>
            </a:r>
            <a:r>
              <a:rPr lang="ko-KR" altLang="en-US" sz="2000" dirty="0" smtClean="0"/>
              <a:t>데이터베이스 생성 및 사용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3"/>
            <a:ext cx="3384376" cy="39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데이터베이스 생성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916832"/>
            <a:ext cx="827215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3966963"/>
            <a:ext cx="3384376" cy="39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데이터베이스 사용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477812"/>
            <a:ext cx="8272154" cy="8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MySQL </a:t>
            </a:r>
            <a:r>
              <a:rPr lang="ko-KR" altLang="en-US" sz="2000" dirty="0" smtClean="0"/>
              <a:t>질의문을 이용한 회원테이블 데이터베이스 작성하기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3"/>
            <a:ext cx="3816424" cy="39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회원테이블 생성   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92991" y="1412776"/>
            <a:ext cx="3414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2000" kern="0" dirty="0" smtClean="0">
                <a:latin typeface="+mn-ea"/>
                <a:hlinkClick r:id="rId3" action="ppaction://hlinkfile"/>
              </a:rPr>
              <a:t>source/ch10/table.sq</a:t>
            </a:r>
            <a:r>
              <a:rPr lang="en-US" altLang="ko-KR" sz="2000" kern="0" dirty="0" smtClean="0">
                <a:latin typeface="+mn-ea"/>
                <a:hlinkClick r:id="rId4" action="ppaction://hlinkfile"/>
              </a:rPr>
              <a:t>l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8" y="2060848"/>
            <a:ext cx="7344110" cy="434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7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MySQL </a:t>
            </a:r>
            <a:r>
              <a:rPr lang="ko-KR" altLang="en-US" sz="2000" dirty="0" smtClean="0"/>
              <a:t>테이블 </a:t>
            </a:r>
            <a:r>
              <a:rPr lang="ko-KR" altLang="en-US" sz="2000" dirty="0" smtClean="0"/>
              <a:t>관리하</a:t>
            </a:r>
            <a:r>
              <a:rPr lang="ko-KR" altLang="en-US" sz="2000" dirty="0"/>
              <a:t>기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3"/>
            <a:ext cx="4280094" cy="39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생성된 테이블 관리하기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916832"/>
            <a:ext cx="8272154" cy="89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924944"/>
            <a:ext cx="8272154" cy="115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221088"/>
            <a:ext cx="8272154" cy="178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6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MySQL </a:t>
            </a:r>
            <a:r>
              <a:rPr lang="ko-KR" altLang="en-US" sz="2000" dirty="0" smtClean="0"/>
              <a:t>테이블 조회하기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3"/>
            <a:ext cx="5472608" cy="39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데이터를 조회하는 명령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1916832"/>
            <a:ext cx="8272154" cy="227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7" y="4293096"/>
            <a:ext cx="8272154" cy="43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6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MySQL </a:t>
            </a:r>
            <a:r>
              <a:rPr lang="ko-KR" altLang="en-US" sz="2000" dirty="0" smtClean="0"/>
              <a:t>테이블 입력하기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3"/>
            <a:ext cx="5472608" cy="39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데이터를 입력하는 명령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1916832"/>
            <a:ext cx="8272154" cy="179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3861048"/>
            <a:ext cx="8272154" cy="20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8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MySQL </a:t>
            </a:r>
            <a:r>
              <a:rPr lang="ko-KR" altLang="en-US" sz="2000" dirty="0" smtClean="0"/>
              <a:t>테이블 수정하기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3"/>
            <a:ext cx="5472608" cy="39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데이터를 변경하는 명령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00" y="2007096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8704"/>
            <a:ext cx="714641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0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MySQL </a:t>
            </a:r>
            <a:r>
              <a:rPr lang="ko-KR" altLang="en-US" sz="2000" dirty="0" smtClean="0"/>
              <a:t>테이블 삭제하기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3"/>
            <a:ext cx="5472608" cy="39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데이터를 삭제하는 명령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1936869"/>
            <a:ext cx="8272154" cy="170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3789040"/>
            <a:ext cx="8272154" cy="44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</a:t>
            </a:r>
            <a:r>
              <a:rPr lang="en-US" altLang="ko-K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5" name="Group 83"/>
          <p:cNvGrpSpPr>
            <a:grpSpLocks/>
          </p:cNvGrpSpPr>
          <p:nvPr/>
        </p:nvGrpSpPr>
        <p:grpSpPr bwMode="auto">
          <a:xfrm>
            <a:off x="152400" y="908720"/>
            <a:ext cx="4724400" cy="685801"/>
            <a:chOff x="1296" y="1824"/>
            <a:chExt cx="2976" cy="432"/>
          </a:xfrm>
        </p:grpSpPr>
        <p:sp>
          <p:nvSpPr>
            <p:cNvPr id="2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2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1</a:t>
              </a:r>
            </a:p>
          </p:txBody>
        </p:sp>
      </p:grpSp>
      <p:grpSp>
        <p:nvGrpSpPr>
          <p:cNvPr id="30" name="Group 88"/>
          <p:cNvGrpSpPr>
            <a:grpSpLocks/>
          </p:cNvGrpSpPr>
          <p:nvPr/>
        </p:nvGrpSpPr>
        <p:grpSpPr bwMode="auto">
          <a:xfrm>
            <a:off x="152400" y="3175248"/>
            <a:ext cx="4724400" cy="685800"/>
            <a:chOff x="1296" y="1824"/>
            <a:chExt cx="2976" cy="432"/>
          </a:xfrm>
        </p:grpSpPr>
        <p:sp>
          <p:nvSpPr>
            <p:cNvPr id="3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3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980" y="1556792"/>
            <a:ext cx="8796515" cy="923330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데이터베이스에 대한 기본적인 이해를 통해서 필요한 자료를 검색하고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ko-KR" altLang="en-US" b="1" dirty="0" smtClean="0">
                <a:ea typeface="굴림" charset="-127"/>
              </a:rPr>
              <a:t>저</a:t>
            </a:r>
            <a:r>
              <a:rPr lang="ko-KR" altLang="en-US" b="1" dirty="0">
                <a:ea typeface="굴림" charset="-127"/>
              </a:rPr>
              <a:t>장</a:t>
            </a:r>
            <a:r>
              <a:rPr lang="ko-KR" altLang="en-US" b="1" dirty="0" smtClean="0">
                <a:ea typeface="굴림" charset="-127"/>
              </a:rPr>
              <a:t>하고</a:t>
            </a:r>
            <a:r>
              <a:rPr lang="en-US" altLang="ko-KR" b="1" dirty="0" smtClean="0">
                <a:ea typeface="굴림" charset="-127"/>
              </a:rPr>
              <a:t>,</a:t>
            </a:r>
            <a:r>
              <a:rPr lang="en-US" altLang="ko-KR" b="1" dirty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수정 및 삭제</a:t>
            </a:r>
            <a:r>
              <a:rPr lang="ko-KR" altLang="en-US" b="1" dirty="0" smtClean="0">
                <a:ea typeface="굴림" charset="-127"/>
              </a:rPr>
              <a:t>하는 </a:t>
            </a:r>
            <a:r>
              <a:rPr lang="ko-KR" altLang="en-US" b="1" dirty="0" smtClean="0">
                <a:ea typeface="굴림" charset="-127"/>
              </a:rPr>
              <a:t>방법을 익힌다</a:t>
            </a:r>
            <a:r>
              <a:rPr lang="en-US" altLang="ko-KR" b="1" dirty="0" smtClean="0">
                <a:ea typeface="굴림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9981" y="3861048"/>
            <a:ext cx="8796515" cy="1338828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데이터베이스란</a:t>
            </a:r>
            <a:r>
              <a:rPr lang="en-US" altLang="ko-KR" b="1" dirty="0" smtClean="0">
                <a:ea typeface="굴림" charset="-127"/>
              </a:rPr>
              <a:t>?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MySQL </a:t>
            </a:r>
            <a:r>
              <a:rPr lang="ko-KR" altLang="en-US" b="1" dirty="0" smtClean="0">
                <a:ea typeface="굴림" charset="-127"/>
              </a:rPr>
              <a:t>질의문을 이용한 회원테이블 데이터베이스 </a:t>
            </a:r>
            <a:r>
              <a:rPr lang="ko-KR" altLang="en-US" b="1" dirty="0" smtClean="0">
                <a:ea typeface="굴림" charset="-127"/>
              </a:rPr>
              <a:t>작성하기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기본적인 </a:t>
            </a:r>
            <a:r>
              <a:rPr lang="en-US" altLang="ko-KR" b="1" dirty="0" smtClean="0">
                <a:ea typeface="굴림" charset="-127"/>
              </a:rPr>
              <a:t>SQL</a:t>
            </a:r>
            <a:r>
              <a:rPr lang="ko-KR" altLang="en-US" b="1" dirty="0" smtClean="0">
                <a:ea typeface="굴림" charset="-127"/>
              </a:rPr>
              <a:t>문 </a:t>
            </a:r>
            <a:r>
              <a:rPr lang="en-US" altLang="ko-KR" b="1" dirty="0" smtClean="0">
                <a:ea typeface="굴림" charset="-127"/>
              </a:rPr>
              <a:t>create, select, insert, update, delete </a:t>
            </a:r>
            <a:r>
              <a:rPr lang="ko-KR" altLang="en-US" b="1" dirty="0" smtClean="0">
                <a:ea typeface="굴림" charset="-127"/>
              </a:rPr>
              <a:t>실습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600" kern="0" dirty="0" smtClean="0"/>
              <a:t>데이터베이스 </a:t>
            </a:r>
            <a:r>
              <a:rPr lang="en-US" altLang="ko-KR" sz="2600" kern="0" dirty="0" smtClean="0"/>
              <a:t>&amp; DBMS</a:t>
            </a:r>
          </a:p>
          <a:p>
            <a:pPr lvl="1"/>
            <a:r>
              <a:rPr lang="ko-KR" altLang="en-US" sz="2200" kern="0" dirty="0" smtClean="0"/>
              <a:t>데이터베이스</a:t>
            </a:r>
          </a:p>
          <a:p>
            <a:pPr lvl="2"/>
            <a:r>
              <a:rPr lang="ko-KR" altLang="en-US" sz="2000" kern="0" dirty="0" smtClean="0"/>
              <a:t>많은 자료들을 특정한 규칙에 맞게 대용량의 저장장치에 보관하여 필요한 업무에 사용하는 자료의 저장 창고</a:t>
            </a:r>
            <a:endParaRPr lang="en-US" altLang="ko-KR" sz="2000" kern="0" dirty="0" smtClean="0"/>
          </a:p>
          <a:p>
            <a:pPr lvl="2"/>
            <a:endParaRPr lang="ko-KR" altLang="en-US" sz="2000" kern="0" dirty="0" smtClean="0"/>
          </a:p>
          <a:p>
            <a:pPr lvl="1"/>
            <a:r>
              <a:rPr lang="en-US" altLang="ko-KR" sz="2200" kern="0" dirty="0" smtClean="0">
                <a:latin typeface="+mn-ea"/>
              </a:rPr>
              <a:t>DBMS(DataBase Management System) </a:t>
            </a:r>
          </a:p>
          <a:p>
            <a:pPr lvl="2"/>
            <a:r>
              <a:rPr lang="ko-KR" altLang="en-US" sz="2000" kern="0" dirty="0" smtClean="0"/>
              <a:t>저장된 데이터를 읽고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변경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추가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삭제</a:t>
            </a:r>
            <a:endParaRPr lang="en-US" altLang="ko-KR" sz="2000" kern="0" dirty="0" smtClean="0"/>
          </a:p>
          <a:p>
            <a:pPr lvl="2"/>
            <a:r>
              <a:rPr lang="ko-KR" altLang="en-US" sz="2000" kern="0" dirty="0" smtClean="0"/>
              <a:t>종류 </a:t>
            </a:r>
            <a:r>
              <a:rPr lang="en-US" altLang="ko-KR" sz="2000" kern="0" dirty="0" smtClean="0"/>
              <a:t>: </a:t>
            </a:r>
            <a:r>
              <a:rPr lang="en-US" altLang="ko-KR" sz="2000" kern="0" dirty="0" smtClean="0">
                <a:latin typeface="+mn-ea"/>
              </a:rPr>
              <a:t>Oracle, MS-SQL, My-SQL, PostGreSQL, Informix </a:t>
            </a:r>
            <a:r>
              <a:rPr lang="ko-KR" altLang="en-US" sz="2000" kern="0" dirty="0" smtClean="0"/>
              <a:t>등</a:t>
            </a:r>
            <a:endParaRPr lang="en-US" altLang="ko-KR" sz="2000" kern="0" dirty="0" smtClean="0"/>
          </a:p>
          <a:p>
            <a:pPr lvl="2"/>
            <a:endParaRPr lang="ko-KR" altLang="en-US" sz="2000" kern="0" dirty="0" smtClean="0"/>
          </a:p>
          <a:p>
            <a:pPr lvl="1"/>
            <a:r>
              <a:rPr lang="en-US" altLang="ko-KR" sz="2200" kern="0" dirty="0" smtClean="0">
                <a:latin typeface="+mn-ea"/>
              </a:rPr>
              <a:t>SQL(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Structured Query Language)</a:t>
            </a:r>
          </a:p>
          <a:p>
            <a:pPr lvl="2"/>
            <a:r>
              <a:rPr lang="ko-KR" altLang="en-US" sz="2000" kern="0" dirty="0" smtClean="0">
                <a:solidFill>
                  <a:srgbClr val="000000"/>
                </a:solidFill>
              </a:rPr>
              <a:t>약자로 표준화된 데이터베이스 질의어</a:t>
            </a:r>
          </a:p>
        </p:txBody>
      </p:sp>
    </p:spTree>
    <p:extLst>
      <p:ext uri="{BB962C8B-B14F-4D97-AF65-F5344CB8AC3E}">
        <p14:creationId xmlns:p14="http://schemas.microsoft.com/office/powerpoint/2010/main" val="2644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84784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kern="0" dirty="0" smtClean="0"/>
              <a:t>SQL</a:t>
            </a:r>
            <a:r>
              <a:rPr lang="ko-KR" altLang="en-US" sz="2200" kern="0" dirty="0" smtClean="0"/>
              <a:t>문 구성</a:t>
            </a:r>
            <a:endParaRPr lang="ko-KR" altLang="en-US" sz="2200" kern="0" dirty="0">
              <a:solidFill>
                <a:srgbClr val="000000"/>
              </a:solidFill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47700" y="2060575"/>
            <a:ext cx="7543800" cy="3897313"/>
            <a:chOff x="528" y="1104"/>
            <a:chExt cx="4752" cy="2933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28" y="2247"/>
              <a:ext cx="89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/>
              <a:r>
                <a:rPr kumimoji="0" lang="en-US" altLang="ko-KR" sz="2200" b="1" dirty="0">
                  <a:solidFill>
                    <a:srgbClr val="002060"/>
                  </a:solidFill>
                </a:rPr>
                <a:t>SQL </a:t>
              </a:r>
              <a:r>
                <a:rPr kumimoji="0" lang="ko-KR" altLang="en-US" sz="2200" b="1" dirty="0">
                  <a:solidFill>
                    <a:srgbClr val="002060"/>
                  </a:solidFill>
                </a:rPr>
                <a:t>문</a:t>
              </a: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483" y="1701"/>
              <a:ext cx="200" cy="1494"/>
            </a:xfrm>
            <a:custGeom>
              <a:avLst/>
              <a:gdLst>
                <a:gd name="T0" fmla="*/ 240 w 240"/>
                <a:gd name="T1" fmla="*/ 0 h 1800"/>
                <a:gd name="T2" fmla="*/ 0 w 240"/>
                <a:gd name="T3" fmla="*/ 0 h 1800"/>
                <a:gd name="T4" fmla="*/ 0 w 240"/>
                <a:gd name="T5" fmla="*/ 1800 h 1800"/>
                <a:gd name="T6" fmla="*/ 240 w 240"/>
                <a:gd name="T7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800">
                  <a:moveTo>
                    <a:pt x="240" y="0"/>
                  </a:moveTo>
                  <a:lnTo>
                    <a:pt x="0" y="0"/>
                  </a:lnTo>
                  <a:lnTo>
                    <a:pt x="0" y="1800"/>
                  </a:lnTo>
                  <a:lnTo>
                    <a:pt x="240" y="18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635" y="1598"/>
              <a:ext cx="647" cy="27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latinLnBrk="0" hangingPunct="0"/>
              <a:r>
                <a:rPr kumimoji="0" lang="en-US" altLang="ko-KR" sz="2000" b="1"/>
                <a:t>DDL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635" y="3092"/>
              <a:ext cx="647" cy="26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latinLnBrk="0" hangingPunct="0"/>
              <a:r>
                <a:rPr kumimoji="0" lang="en-US" altLang="ko-KR" sz="2000" b="1"/>
                <a:t>DML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582" y="1104"/>
              <a:ext cx="1099" cy="3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3F7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F71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en-US" altLang="ko-KR" sz="2000" b="1" dirty="0"/>
                <a:t>Create Table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582" y="1504"/>
              <a:ext cx="1099" cy="3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3F7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F71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en-US" altLang="ko-KR" sz="2000" b="1"/>
                <a:t>Alter Table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582" y="1898"/>
              <a:ext cx="1099" cy="3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3F7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F71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en-US" altLang="ko-KR" sz="2000" b="1" dirty="0"/>
                <a:t>Drop Table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582" y="2448"/>
              <a:ext cx="1099" cy="3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3F7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F71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>
                <a:spcBef>
                  <a:spcPts val="1800"/>
                </a:spcBef>
                <a:spcAft>
                  <a:spcPts val="600"/>
                </a:spcAft>
              </a:pPr>
              <a:r>
                <a:rPr kumimoji="0" lang="en-US" altLang="ko-KR" sz="2000" b="1" noProof="1"/>
                <a:t>Select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582" y="2841"/>
              <a:ext cx="1099" cy="3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3F7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F71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>
                <a:spcBef>
                  <a:spcPts val="1800"/>
                </a:spcBef>
                <a:spcAft>
                  <a:spcPts val="600"/>
                </a:spcAft>
              </a:pPr>
              <a:r>
                <a:rPr kumimoji="0" lang="en-US" altLang="ko-KR" sz="2000" b="1" noProof="1"/>
                <a:t>Insert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582" y="3250"/>
              <a:ext cx="1099" cy="3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3F7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F71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>
                <a:spcBef>
                  <a:spcPts val="1800"/>
                </a:spcBef>
                <a:spcAft>
                  <a:spcPts val="600"/>
                </a:spcAft>
              </a:pPr>
              <a:r>
                <a:rPr kumimoji="0" lang="en-US" altLang="ko-KR" sz="2000" b="1" noProof="1"/>
                <a:t>Delete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582" y="3655"/>
              <a:ext cx="1099" cy="3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3F7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F71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>
                <a:spcBef>
                  <a:spcPts val="1800"/>
                </a:spcBef>
                <a:spcAft>
                  <a:spcPts val="600"/>
                </a:spcAft>
              </a:pPr>
              <a:r>
                <a:rPr kumimoji="0" lang="en-US" altLang="ko-KR" sz="2000" b="1" noProof="1"/>
                <a:t>Update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283" y="2398"/>
              <a:ext cx="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441" y="1183"/>
              <a:ext cx="125" cy="917"/>
            </a:xfrm>
            <a:custGeom>
              <a:avLst/>
              <a:gdLst>
                <a:gd name="T0" fmla="*/ 240 w 240"/>
                <a:gd name="T1" fmla="*/ 0 h 1800"/>
                <a:gd name="T2" fmla="*/ 0 w 240"/>
                <a:gd name="T3" fmla="*/ 0 h 1800"/>
                <a:gd name="T4" fmla="*/ 0 w 240"/>
                <a:gd name="T5" fmla="*/ 1800 h 1800"/>
                <a:gd name="T6" fmla="*/ 240 w 240"/>
                <a:gd name="T7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800">
                  <a:moveTo>
                    <a:pt x="240" y="0"/>
                  </a:moveTo>
                  <a:lnTo>
                    <a:pt x="0" y="0"/>
                  </a:lnTo>
                  <a:lnTo>
                    <a:pt x="0" y="1800"/>
                  </a:lnTo>
                  <a:lnTo>
                    <a:pt x="240" y="18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456" y="2590"/>
              <a:ext cx="110" cy="1202"/>
            </a:xfrm>
            <a:custGeom>
              <a:avLst/>
              <a:gdLst>
                <a:gd name="T0" fmla="*/ 240 w 240"/>
                <a:gd name="T1" fmla="*/ 0 h 1800"/>
                <a:gd name="T2" fmla="*/ 0 w 240"/>
                <a:gd name="T3" fmla="*/ 0 h 1800"/>
                <a:gd name="T4" fmla="*/ 0 w 240"/>
                <a:gd name="T5" fmla="*/ 1800 h 1800"/>
                <a:gd name="T6" fmla="*/ 240 w 240"/>
                <a:gd name="T7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800">
                  <a:moveTo>
                    <a:pt x="240" y="0"/>
                  </a:moveTo>
                  <a:lnTo>
                    <a:pt x="0" y="0"/>
                  </a:lnTo>
                  <a:lnTo>
                    <a:pt x="0" y="1800"/>
                  </a:lnTo>
                  <a:lnTo>
                    <a:pt x="240" y="18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90" y="1673"/>
              <a:ext cx="2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290" y="3188"/>
              <a:ext cx="16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460" y="2993"/>
              <a:ext cx="1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2460" y="3380"/>
              <a:ext cx="1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3739" y="1152"/>
              <a:ext cx="15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ko-KR" altLang="en-US" sz="1800"/>
                <a:t>테이블 생성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3739" y="1559"/>
              <a:ext cx="15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ko-KR" altLang="en-US" sz="1800" dirty="0"/>
                <a:t>테이블 구조 변경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3739" y="1942"/>
              <a:ext cx="15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ko-KR" altLang="en-US" sz="1800" dirty="0"/>
                <a:t>테이블 삭제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739" y="2510"/>
              <a:ext cx="15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ko-KR" altLang="en-US" sz="1800" dirty="0"/>
                <a:t>데이터 조회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739" y="2918"/>
              <a:ext cx="15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ko-KR" altLang="en-US" sz="1800"/>
                <a:t>데이터 삽입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739" y="3300"/>
              <a:ext cx="15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ko-KR" altLang="en-US" sz="1800"/>
                <a:t>데이터 삭제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739" y="3708"/>
              <a:ext cx="15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Ins="0"/>
            <a:lstStyle/>
            <a:p>
              <a:pPr algn="just" eaLnBrk="0" latinLnBrk="0" hangingPunct="0"/>
              <a:r>
                <a:rPr kumimoji="0" lang="ko-KR" altLang="en-US" sz="1800"/>
                <a:t>데이터 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6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4"/>
            <a:ext cx="8568952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600" kern="0" dirty="0" smtClean="0"/>
              <a:t>MySQL </a:t>
            </a:r>
            <a:r>
              <a:rPr lang="ko-KR" altLang="en-US" sz="2600" kern="0" dirty="0" smtClean="0"/>
              <a:t>설치</a:t>
            </a:r>
          </a:p>
          <a:p>
            <a:pPr lvl="1">
              <a:lnSpc>
                <a:spcPct val="80000"/>
              </a:lnSpc>
            </a:pPr>
            <a:r>
              <a:rPr lang="en-US" altLang="ko-KR" sz="2200" kern="0" dirty="0" smtClean="0">
                <a:latin typeface="+mn-ea"/>
                <a:hlinkClick r:id="rId3"/>
              </a:rPr>
              <a:t>https://dev.mysql.com/downloads/windows/installer/5.7.html</a:t>
            </a:r>
            <a:endParaRPr lang="en-US" altLang="ko-KR" sz="2200" kern="0" dirty="0" smtClean="0">
              <a:latin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2200" kern="0" dirty="0"/>
              <a:t> </a:t>
            </a:r>
            <a:r>
              <a:rPr lang="en-US" altLang="ko-KR" sz="2200" kern="0" dirty="0" smtClean="0"/>
              <a:t>   </a:t>
            </a:r>
            <a:r>
              <a:rPr lang="en-US" altLang="ko-KR" sz="2200" kern="0" dirty="0" smtClean="0">
                <a:latin typeface="+mn-ea"/>
              </a:rPr>
              <a:t>Download from Oracle eDelivery </a:t>
            </a:r>
            <a:r>
              <a:rPr lang="ko-KR" altLang="en-US" sz="2200" kern="0" dirty="0" smtClean="0"/>
              <a:t>다운로드 설치</a:t>
            </a:r>
            <a:endParaRPr lang="en-US" altLang="ko-KR" sz="2200" kern="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ko-KR" altLang="en-US" sz="2200" kern="0" dirty="0" smtClean="0"/>
          </a:p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데이터베이스 외부 관리 툴 설치하기</a:t>
            </a:r>
          </a:p>
          <a:p>
            <a:pPr lvl="1">
              <a:lnSpc>
                <a:spcPct val="80000"/>
              </a:lnSpc>
            </a:pPr>
            <a:r>
              <a:rPr lang="en-US" altLang="ko-KR" sz="2200" kern="0" dirty="0" smtClean="0">
                <a:latin typeface="+mn-ea"/>
                <a:hlinkClick r:id="rId4"/>
              </a:rPr>
              <a:t>https://www.heidisql.com</a:t>
            </a:r>
            <a:endParaRPr lang="en-US" altLang="ko-KR" sz="2200" kern="0" dirty="0" smtClean="0">
              <a:latin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ko-KR" sz="2200" kern="0" dirty="0"/>
              <a:t> </a:t>
            </a:r>
            <a:r>
              <a:rPr lang="en-US" altLang="ko-KR" sz="2200" kern="0" dirty="0" smtClean="0"/>
              <a:t>   </a:t>
            </a:r>
            <a:r>
              <a:rPr lang="en-US" altLang="ko-KR" sz="2200" kern="0" dirty="0" smtClean="0">
                <a:latin typeface="+mn-ea"/>
              </a:rPr>
              <a:t>Heidisql 10.1 </a:t>
            </a:r>
            <a:r>
              <a:rPr lang="en-US" altLang="ko-KR" sz="2200" kern="0" dirty="0" smtClean="0">
                <a:latin typeface="+mn-ea"/>
              </a:rPr>
              <a:t>MySQL Developer – Freeware </a:t>
            </a:r>
            <a:r>
              <a:rPr lang="ko-KR" altLang="en-US" sz="2200" kern="0" dirty="0" smtClean="0"/>
              <a:t>다운로드 설치</a:t>
            </a:r>
            <a:endParaRPr lang="en-US" altLang="ko-KR" sz="1800" kern="0" dirty="0" smtClean="0"/>
          </a:p>
          <a:p>
            <a:pPr>
              <a:lnSpc>
                <a:spcPct val="80000"/>
              </a:lnSpc>
            </a:pPr>
            <a:endParaRPr lang="en-US" altLang="ko-KR" sz="2600" kern="0" dirty="0" smtClean="0"/>
          </a:p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데이터베이스 접속하기</a:t>
            </a:r>
          </a:p>
          <a:p>
            <a:pPr lvl="1">
              <a:lnSpc>
                <a:spcPct val="80000"/>
              </a:lnSpc>
            </a:pPr>
            <a:r>
              <a:rPr lang="ko-KR" altLang="en-US" sz="2200" kern="0" dirty="0" smtClean="0"/>
              <a:t>터미널을 통한 접속</a:t>
            </a:r>
          </a:p>
          <a:p>
            <a:pPr lvl="2">
              <a:lnSpc>
                <a:spcPct val="80000"/>
              </a:lnSpc>
            </a:pPr>
            <a:r>
              <a:rPr lang="en-US" altLang="ko-KR" sz="2000" kern="0" dirty="0" smtClean="0">
                <a:latin typeface="+mn-ea"/>
              </a:rPr>
              <a:t>cmd</a:t>
            </a:r>
            <a:r>
              <a:rPr lang="ko-KR" altLang="en-US" sz="2000" kern="0" dirty="0" smtClean="0"/>
              <a:t>창에서 </a:t>
            </a:r>
            <a:r>
              <a:rPr lang="en-US" altLang="ko-KR" sz="2000" kern="0" dirty="0" smtClean="0">
                <a:latin typeface="+mn-ea"/>
              </a:rPr>
              <a:t>C:\mysql\bin&gt;mysql </a:t>
            </a:r>
          </a:p>
          <a:p>
            <a:pPr lvl="2">
              <a:lnSpc>
                <a:spcPct val="80000"/>
              </a:lnSpc>
            </a:pPr>
            <a:r>
              <a:rPr lang="en-US" altLang="ko-KR" sz="2000" kern="0" dirty="0" smtClean="0">
                <a:latin typeface="+mn-ea"/>
              </a:rPr>
              <a:t>Heidisql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en-US" altLang="ko-KR" sz="2000" kern="0" dirty="0" smtClean="0">
                <a:latin typeface="+mn-ea"/>
              </a:rPr>
              <a:t>for MySQL</a:t>
            </a:r>
            <a:r>
              <a:rPr lang="ko-KR" altLang="en-US" sz="2000" kern="0" dirty="0" smtClean="0"/>
              <a:t>에서의 접속</a:t>
            </a:r>
            <a:endParaRPr lang="en-US" altLang="ko-KR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3600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4080" y="1124744"/>
            <a:ext cx="8568952" cy="8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600" kern="0" dirty="0" smtClean="0"/>
              <a:t>Heidisql</a:t>
            </a:r>
            <a:r>
              <a:rPr lang="en-US" altLang="ko-KR" sz="2600" kern="0" dirty="0" smtClean="0"/>
              <a:t> </a:t>
            </a:r>
            <a:r>
              <a:rPr lang="en-US" altLang="ko-KR" sz="2600" kern="0" dirty="0" smtClean="0"/>
              <a:t>for MySQL</a:t>
            </a:r>
            <a:r>
              <a:rPr lang="ko-KR" altLang="en-US" sz="2600" kern="0" dirty="0" smtClean="0"/>
              <a:t>에서의 접속</a:t>
            </a:r>
            <a:endParaRPr lang="en-US" altLang="ko-KR" sz="2600" kern="0" dirty="0" smtClean="0"/>
          </a:p>
          <a:p>
            <a:pPr lvl="1">
              <a:lnSpc>
                <a:spcPct val="80000"/>
              </a:lnSpc>
            </a:pPr>
            <a:r>
              <a:rPr lang="ko-KR" altLang="en-US" sz="2600" kern="0" dirty="0" smtClean="0"/>
              <a:t>사용자명과 암호를 입력한 뒤 접속을 클릭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gray">
          <a:xfrm>
            <a:off x="1905000" y="10953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altLang="ko-KR" sz="2000" kern="0" dirty="0" smtClean="0"/>
              <a:t>Hedisql</a:t>
            </a:r>
            <a:r>
              <a:rPr lang="ko-KR" altLang="en-US" sz="2000" kern="0" dirty="0" smtClean="0"/>
              <a:t>로 </a:t>
            </a:r>
            <a:r>
              <a:rPr lang="en-US" altLang="ko-KR" sz="2000" kern="0" dirty="0" smtClean="0"/>
              <a:t>Mysql </a:t>
            </a:r>
            <a:r>
              <a:rPr lang="ko-KR" altLang="en-US" sz="2000" kern="0" dirty="0" smtClean="0"/>
              <a:t>접속하기</a:t>
            </a:r>
            <a:endParaRPr lang="ko-KR" altLang="en-US" sz="20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5913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4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Database </a:t>
            </a:r>
            <a:r>
              <a:rPr lang="ko-KR" altLang="en-US" sz="2000" dirty="0" smtClean="0"/>
              <a:t>기본 용어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836712"/>
            <a:ext cx="8568952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데이터베이스 용어 </a:t>
            </a:r>
            <a:r>
              <a:rPr lang="ko-KR" altLang="en-US" sz="2600" kern="0" dirty="0" smtClean="0"/>
              <a:t>정리</a:t>
            </a:r>
            <a:endParaRPr lang="en-US" altLang="ko-KR" sz="2600" kern="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ko-KR" sz="1000" kern="0" dirty="0" smtClean="0"/>
          </a:p>
          <a:p>
            <a:pPr lvl="1">
              <a:lnSpc>
                <a:spcPct val="80000"/>
              </a:lnSpc>
            </a:pPr>
            <a:r>
              <a:rPr lang="ko-KR" altLang="en-US" sz="2400" kern="0" dirty="0"/>
              <a:t>데이터베이스</a:t>
            </a:r>
            <a:endParaRPr lang="en-US" altLang="ko-KR" sz="2400" kern="0" dirty="0"/>
          </a:p>
          <a:p>
            <a:pPr lvl="2">
              <a:lnSpc>
                <a:spcPct val="80000"/>
              </a:lnSpc>
            </a:pPr>
            <a:r>
              <a:rPr lang="ko-KR" altLang="en-US" sz="2000" kern="0" dirty="0"/>
              <a:t>다수의 테이블이 모여있는 </a:t>
            </a:r>
            <a:r>
              <a:rPr lang="ko-KR" altLang="en-US" sz="2000" kern="0" dirty="0" smtClean="0"/>
              <a:t>공간</a:t>
            </a:r>
            <a:endParaRPr lang="en-US" altLang="ko-KR" sz="2000" kern="0" dirty="0" smtClean="0"/>
          </a:p>
          <a:p>
            <a:pPr lvl="2">
              <a:lnSpc>
                <a:spcPct val="80000"/>
              </a:lnSpc>
            </a:pPr>
            <a:endParaRPr lang="en-US" altLang="ko-KR" sz="2000" kern="0" dirty="0" smtClean="0"/>
          </a:p>
          <a:p>
            <a:pPr lvl="1">
              <a:lnSpc>
                <a:spcPct val="80000"/>
              </a:lnSpc>
            </a:pPr>
            <a:r>
              <a:rPr lang="ko-KR" altLang="en-US" sz="2400" kern="0" dirty="0"/>
              <a:t>테이블</a:t>
            </a:r>
            <a:endParaRPr lang="en-US" altLang="ko-KR" sz="2400" kern="0" dirty="0"/>
          </a:p>
          <a:p>
            <a:pPr lvl="2">
              <a:lnSpc>
                <a:spcPct val="80000"/>
              </a:lnSpc>
            </a:pPr>
            <a:r>
              <a:rPr lang="ko-KR" altLang="en-US" sz="2000" kern="0" dirty="0"/>
              <a:t>다수의 속성과 레코드가 모여있는 </a:t>
            </a:r>
            <a:r>
              <a:rPr lang="ko-KR" altLang="en-US" sz="2000" kern="0" dirty="0" smtClean="0"/>
              <a:t>공간</a:t>
            </a:r>
            <a:endParaRPr lang="en-US" altLang="ko-KR" sz="2000" kern="0" dirty="0"/>
          </a:p>
          <a:p>
            <a:pPr lvl="2">
              <a:lnSpc>
                <a:spcPct val="80000"/>
              </a:lnSpc>
            </a:pPr>
            <a:endParaRPr lang="en-US" altLang="ko-KR" sz="2000" kern="0" dirty="0"/>
          </a:p>
          <a:p>
            <a:pPr lvl="1">
              <a:lnSpc>
                <a:spcPct val="80000"/>
              </a:lnSpc>
            </a:pPr>
            <a:r>
              <a:rPr lang="ko-KR" altLang="en-US" sz="2400" kern="0" dirty="0" smtClean="0"/>
              <a:t>열</a:t>
            </a:r>
            <a:r>
              <a:rPr lang="en-US" altLang="ko-KR" sz="2400" kern="0" dirty="0" smtClean="0"/>
              <a:t>, </a:t>
            </a:r>
            <a:r>
              <a:rPr lang="ko-KR" altLang="en-US" sz="2400" kern="0" dirty="0" smtClean="0"/>
              <a:t>속성</a:t>
            </a:r>
            <a:r>
              <a:rPr lang="en-US" altLang="ko-KR" sz="2400" kern="0" dirty="0" smtClean="0"/>
              <a:t>(Attribute)</a:t>
            </a:r>
          </a:p>
          <a:p>
            <a:pPr lvl="2">
              <a:lnSpc>
                <a:spcPct val="80000"/>
              </a:lnSpc>
            </a:pPr>
            <a:r>
              <a:rPr lang="ko-KR" altLang="en-US" sz="2000" kern="0" dirty="0" smtClean="0"/>
              <a:t>하나의 행</a:t>
            </a:r>
            <a:r>
              <a:rPr lang="en-US" altLang="ko-KR" sz="2000" kern="0" dirty="0" smtClean="0"/>
              <a:t>(</a:t>
            </a:r>
            <a:r>
              <a:rPr lang="ko-KR" altLang="en-US" sz="2000" kern="0" dirty="0" smtClean="0"/>
              <a:t>가로</a:t>
            </a:r>
            <a:r>
              <a:rPr lang="en-US" altLang="ko-KR" sz="2000" kern="0" dirty="0" smtClean="0"/>
              <a:t>)</a:t>
            </a:r>
            <a:r>
              <a:rPr lang="ko-KR" altLang="en-US" sz="2000" kern="0" dirty="0" smtClean="0"/>
              <a:t>를 이루고 있는 다수의 속성</a:t>
            </a:r>
            <a:endParaRPr lang="en-US" altLang="ko-KR" sz="2000" kern="0" dirty="0" smtClean="0"/>
          </a:p>
          <a:p>
            <a:pPr lvl="2">
              <a:lnSpc>
                <a:spcPct val="80000"/>
              </a:lnSpc>
            </a:pPr>
            <a:r>
              <a:rPr lang="ko-KR" altLang="en-US" sz="2000" kern="0" dirty="0" smtClean="0"/>
              <a:t>테이블에서 각각의 세로로 구분되는 부분</a:t>
            </a:r>
            <a:endParaRPr lang="en-US" altLang="ko-KR" sz="2000" kern="0" dirty="0" smtClean="0"/>
          </a:p>
          <a:p>
            <a:pPr lvl="2">
              <a:lnSpc>
                <a:spcPct val="80000"/>
              </a:lnSpc>
            </a:pPr>
            <a:endParaRPr lang="en-US" altLang="ko-KR" sz="2000" kern="0" dirty="0" smtClean="0"/>
          </a:p>
          <a:p>
            <a:pPr lvl="1">
              <a:lnSpc>
                <a:spcPct val="80000"/>
              </a:lnSpc>
            </a:pPr>
            <a:r>
              <a:rPr lang="ko-KR" altLang="en-US" sz="2400" kern="0" dirty="0" smtClean="0"/>
              <a:t>레코드</a:t>
            </a:r>
            <a:endParaRPr lang="en-US" altLang="ko-KR" sz="2400" kern="0" dirty="0" smtClean="0"/>
          </a:p>
          <a:p>
            <a:pPr lvl="2">
              <a:lnSpc>
                <a:spcPct val="80000"/>
              </a:lnSpc>
            </a:pPr>
            <a:r>
              <a:rPr lang="ko-KR" altLang="en-US" sz="2000" kern="0" dirty="0" smtClean="0"/>
              <a:t>테이블에서 행</a:t>
            </a:r>
            <a:r>
              <a:rPr lang="en-US" altLang="ko-KR" sz="2000" kern="0" dirty="0" smtClean="0"/>
              <a:t>(</a:t>
            </a:r>
            <a:r>
              <a:rPr lang="ko-KR" altLang="en-US" sz="2000" kern="0" dirty="0" smtClean="0"/>
              <a:t>가로</a:t>
            </a:r>
            <a:r>
              <a:rPr lang="en-US" altLang="ko-KR" sz="2000" kern="0" dirty="0" smtClean="0"/>
              <a:t>)</a:t>
            </a:r>
            <a:r>
              <a:rPr lang="ko-KR" altLang="en-US" sz="2000" kern="0" dirty="0" smtClean="0"/>
              <a:t>에 해당되는 부분</a:t>
            </a:r>
            <a:endParaRPr lang="en-US" altLang="ko-KR" sz="2000" kern="0" dirty="0" smtClean="0"/>
          </a:p>
          <a:p>
            <a:pPr lvl="2">
              <a:lnSpc>
                <a:spcPct val="80000"/>
              </a:lnSpc>
            </a:pPr>
            <a:r>
              <a:rPr lang="ko-KR" altLang="en-US" sz="2000" kern="0" dirty="0" smtClean="0"/>
              <a:t>여러 속성값의 집합</a:t>
            </a:r>
            <a:endParaRPr lang="en-US" altLang="ko-KR" sz="2000" kern="0" dirty="0" smtClean="0"/>
          </a:p>
          <a:p>
            <a:pPr lvl="2">
              <a:lnSpc>
                <a:spcPct val="80000"/>
              </a:lnSpc>
            </a:pPr>
            <a:endParaRPr lang="en-US" altLang="ko-KR" sz="2000" kern="0" dirty="0" smtClean="0"/>
          </a:p>
          <a:p>
            <a:pPr lvl="1">
              <a:lnSpc>
                <a:spcPct val="80000"/>
              </a:lnSpc>
            </a:pPr>
            <a:r>
              <a:rPr lang="en-US" altLang="ko-KR" sz="2400" kern="0" dirty="0" smtClean="0"/>
              <a:t>Primary </a:t>
            </a:r>
            <a:r>
              <a:rPr lang="en-US" altLang="ko-KR" sz="2400" kern="0" dirty="0"/>
              <a:t>Key(</a:t>
            </a:r>
            <a:r>
              <a:rPr lang="ko-KR" altLang="en-US" sz="2400" kern="0" dirty="0"/>
              <a:t>기본키</a:t>
            </a:r>
            <a:r>
              <a:rPr lang="en-US" altLang="ko-KR" sz="2400" kern="0" dirty="0"/>
              <a:t>)</a:t>
            </a:r>
          </a:p>
          <a:p>
            <a:pPr lvl="2">
              <a:lnSpc>
                <a:spcPct val="80000"/>
              </a:lnSpc>
            </a:pPr>
            <a:r>
              <a:rPr lang="ko-KR" altLang="en-US" sz="2000" kern="0" dirty="0"/>
              <a:t>레코드를 구분할 수 있도록 유일한 값을 가지는 속성</a:t>
            </a:r>
            <a:endParaRPr lang="en-US" altLang="ko-KR" kern="0" dirty="0"/>
          </a:p>
          <a:p>
            <a:pPr lvl="2">
              <a:lnSpc>
                <a:spcPct val="80000"/>
              </a:lnSpc>
            </a:pPr>
            <a:endParaRPr lang="en-US" altLang="ko-KR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28509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ko-KR" altLang="en-US" sz="2000" dirty="0" smtClean="0"/>
              <a:t>데이터베이스</a:t>
            </a:r>
            <a:r>
              <a:rPr lang="en-US" altLang="ko-KR" sz="2000" dirty="0" smtClean="0"/>
              <a:t>(Database)</a:t>
            </a:r>
            <a:r>
              <a:rPr lang="ko-KR" altLang="en-US" sz="2000" dirty="0" smtClean="0"/>
              <a:t> 구성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600" kern="0" dirty="0" smtClean="0"/>
              <a:t>데이터베이스의 구성 </a:t>
            </a:r>
            <a:r>
              <a:rPr lang="en-US" altLang="ko-KR" sz="2600" kern="0" dirty="0" smtClean="0"/>
              <a:t>‘</a:t>
            </a:r>
            <a:r>
              <a:rPr lang="ko-KR" altLang="en-US" sz="2600" kern="0" dirty="0" smtClean="0"/>
              <a:t>도서관</a:t>
            </a:r>
            <a:r>
              <a:rPr lang="en-US" altLang="ko-KR" sz="2600" kern="0" dirty="0" smtClean="0"/>
              <a:t>’</a:t>
            </a:r>
            <a:endParaRPr lang="ko-KR" altLang="en-US" sz="2600" kern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5616624" cy="5094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9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239000" cy="563562"/>
          </a:xfrm>
        </p:spPr>
        <p:txBody>
          <a:bodyPr/>
          <a:lstStyle/>
          <a:p>
            <a:r>
              <a:rPr lang="en-US" altLang="ko-KR" sz="2000" dirty="0" smtClean="0"/>
              <a:t>MySQL </a:t>
            </a:r>
            <a:r>
              <a:rPr lang="ko-KR" altLang="en-US" sz="2000" dirty="0" smtClean="0"/>
              <a:t>데이터형</a:t>
            </a:r>
            <a:r>
              <a:rPr lang="en-US" altLang="ko-KR" sz="2000" dirty="0" smtClean="0"/>
              <a:t>(Data Type)</a:t>
            </a:r>
            <a:endParaRPr lang="ko-KR" altLang="en-US" sz="2000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23528" y="1446683"/>
            <a:ext cx="8568952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600" kern="0" dirty="0" smtClean="0"/>
              <a:t>MySQL </a:t>
            </a:r>
            <a:r>
              <a:rPr lang="ko-KR" altLang="en-US" sz="2600" kern="0" dirty="0" smtClean="0"/>
              <a:t>데이터형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5723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8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2134</TotalTime>
  <Words>370</Words>
  <Application>Microsoft Office PowerPoint</Application>
  <PresentationFormat>화면 슬라이드 쇼(4:3)</PresentationFormat>
  <Paragraphs>134</Paragraphs>
  <Slides>18</Slides>
  <Notes>17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최종템블릿</vt:lpstr>
      <vt:lpstr>Image</vt:lpstr>
      <vt:lpstr>Chapter10  </vt:lpstr>
      <vt:lpstr>개요</vt:lpstr>
      <vt:lpstr>데이터베이스란?</vt:lpstr>
      <vt:lpstr>데이터베이스란?</vt:lpstr>
      <vt:lpstr>데이터베이스란?</vt:lpstr>
      <vt:lpstr>PowerPoint 프레젠테이션</vt:lpstr>
      <vt:lpstr>Database 기본 용어</vt:lpstr>
      <vt:lpstr>데이터베이스(Database) 구성</vt:lpstr>
      <vt:lpstr>MySQL 데이터형(Data Type)</vt:lpstr>
      <vt:lpstr>MySQL 회원테이블 만들기</vt:lpstr>
      <vt:lpstr>MySQL 데이터베이스 생성 및 사용</vt:lpstr>
      <vt:lpstr>MySQL 질의문을 이용한 회원테이블 데이터베이스 작성하기</vt:lpstr>
      <vt:lpstr>MySQL 테이블 관리하기</vt:lpstr>
      <vt:lpstr>MySQL 테이블 조회하기</vt:lpstr>
      <vt:lpstr>MySQL 테이블 입력하기</vt:lpstr>
      <vt:lpstr>MySQL 테이블 수정하기</vt:lpstr>
      <vt:lpstr>MySQL 테이블 삭제하기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150</cp:revision>
  <dcterms:created xsi:type="dcterms:W3CDTF">2013-12-17T00:44:17Z</dcterms:created>
  <dcterms:modified xsi:type="dcterms:W3CDTF">2019-03-02T03:32:38Z</dcterms:modified>
</cp:coreProperties>
</file>