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9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5" r:id="rId15"/>
    <p:sldId id="384" r:id="rId16"/>
    <p:sldId id="387" r:id="rId17"/>
    <p:sldId id="386" r:id="rId18"/>
    <p:sldId id="388" r:id="rId19"/>
    <p:sldId id="389" r:id="rId20"/>
    <p:sldId id="390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4660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1/usingJDBCJsp.j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1/RegisterMgr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../source/ch11/usingJDBCBean.jsp" TargetMode="External"/><Relationship Id="rId4" Type="http://schemas.openxmlformats.org/officeDocument/2006/relationships/hyperlink" Target="../source/ch11/RegisterBea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1/DBConnectionMgr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../source/ch11/usingJDBCPoolJsp.j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1/RegisterMgrPool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../source/ch11/usingJDBCPoolBean.j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0/DriverT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 smtClean="0">
                <a:ea typeface="굴림" charset="-127"/>
              </a:rPr>
              <a:t>JDBC</a:t>
            </a:r>
            <a:r>
              <a:rPr lang="ko-KR" altLang="en-US" sz="4000" b="1" dirty="0" smtClean="0">
                <a:ea typeface="굴림" charset="-127"/>
              </a:rPr>
              <a:t>로 데이터베이스 연동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Chapter11</a:t>
            </a:r>
            <a:r>
              <a:rPr lang="en-US" altLang="ko-KR" sz="320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56792"/>
            <a:ext cx="4038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JDBC </a:t>
            </a:r>
            <a:r>
              <a:rPr lang="ko-KR" altLang="en-US" sz="2600" dirty="0" smtClean="0"/>
              <a:t>프로그래밍 단계</a:t>
            </a:r>
            <a:endParaRPr lang="ko-KR" altLang="en-US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60848"/>
            <a:ext cx="7200799" cy="294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smtClean="0"/>
              <a:t>JSP </a:t>
            </a:r>
            <a:r>
              <a:rPr lang="ko-KR" altLang="en-US" sz="2600" smtClean="0"/>
              <a:t>페이지 내에서 직접 데이터베이스 관련 코드가 혼재되어 있어 추후 페이지 변경 등의 작업이 있을 때 유리하지 못함</a:t>
            </a:r>
            <a:endParaRPr lang="ko-KR" alt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552728" cy="318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18692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JSP </a:t>
            </a:r>
            <a:r>
              <a:rPr lang="ko-KR" altLang="en-US" sz="2600" dirty="0" err="1" smtClean="0"/>
              <a:t>스크립트릿으로</a:t>
            </a:r>
            <a:r>
              <a:rPr lang="ko-KR" altLang="en-US" sz="2600" dirty="0" smtClean="0"/>
              <a:t> 데이터베이스를 연동하여 </a:t>
            </a:r>
            <a:r>
              <a:rPr lang="en-US" altLang="ko-KR" sz="2600" dirty="0" smtClean="0"/>
              <a:t>member </a:t>
            </a:r>
            <a:r>
              <a:rPr lang="ko-KR" altLang="en-US" sz="2600" dirty="0" smtClean="0"/>
              <a:t>테이블에 있는 레코드를 조회</a:t>
            </a:r>
            <a:endParaRPr lang="en-US" altLang="ko-KR" sz="26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source/ch11/usingJDBCJsp.jsp</a:t>
            </a:r>
            <a:endParaRPr lang="en-US" altLang="ko-KR" sz="2400" kern="0" dirty="0">
              <a:latin typeface="+mn-ea"/>
            </a:endParaRPr>
          </a:p>
          <a:p>
            <a:pPr lvl="1"/>
            <a:endParaRPr lang="ko-KR" altLang="en-US" sz="2600" dirty="0" smtClean="0"/>
          </a:p>
          <a:p>
            <a:pPr>
              <a:buFont typeface="Wingdings" pitchFamily="2" charset="2"/>
              <a:buNone/>
            </a:pPr>
            <a:endParaRPr lang="en-US" altLang="ko-K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8960"/>
            <a:ext cx="850150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363272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데이터베이스에 관련된 코드를 </a:t>
            </a:r>
            <a:r>
              <a:rPr lang="en-US" altLang="ko-KR" sz="2200" dirty="0" smtClean="0"/>
              <a:t>JSP </a:t>
            </a:r>
            <a:r>
              <a:rPr lang="ko-KR" altLang="en-US" sz="2200" dirty="0" smtClean="0"/>
              <a:t>페이지로부터 분리한 예제</a:t>
            </a:r>
          </a:p>
          <a:p>
            <a:r>
              <a:rPr lang="en-US" altLang="ko-KR" sz="2200" dirty="0" smtClean="0"/>
              <a:t>JDBC </a:t>
            </a:r>
            <a:r>
              <a:rPr lang="ko-KR" altLang="en-US" sz="2200" dirty="0" smtClean="0"/>
              <a:t>코드들 </a:t>
            </a:r>
            <a:r>
              <a:rPr lang="en-US" altLang="ko-KR" sz="2200" dirty="0" smtClean="0"/>
              <a:t>-&gt; </a:t>
            </a:r>
            <a:r>
              <a:rPr lang="en-US" altLang="ko-KR" sz="2200" dirty="0" smtClean="0">
                <a:hlinkClick r:id="rId3" action="ppaction://hlinkfile"/>
              </a:rPr>
              <a:t>source/ch11/RegisterMgr.java</a:t>
            </a:r>
            <a:endParaRPr lang="en-US" altLang="ko-KR" sz="2200" dirty="0" smtClean="0"/>
          </a:p>
          <a:p>
            <a:r>
              <a:rPr lang="ko-KR" altLang="en-US" sz="2200" dirty="0" smtClean="0"/>
              <a:t>레코드들 </a:t>
            </a:r>
            <a:r>
              <a:rPr lang="en-US" altLang="ko-KR" sz="2200" dirty="0" smtClean="0"/>
              <a:t>-&gt; </a:t>
            </a:r>
            <a:r>
              <a:rPr lang="en-US" altLang="ko-KR" sz="2200" dirty="0">
                <a:hlinkClick r:id="rId4" action="ppaction://hlinkfile"/>
              </a:rPr>
              <a:t>source/ch11/RegisterBean.java</a:t>
            </a:r>
            <a:endParaRPr lang="en-US" altLang="ko-KR" sz="2200" dirty="0" smtClean="0"/>
          </a:p>
          <a:p>
            <a:r>
              <a:rPr lang="en-US" altLang="ko-KR" sz="2200" dirty="0" smtClean="0"/>
              <a:t>JSP </a:t>
            </a:r>
            <a:r>
              <a:rPr lang="ko-KR" altLang="en-US" sz="2200" dirty="0" smtClean="0"/>
              <a:t>페이지</a:t>
            </a:r>
            <a:r>
              <a:rPr lang="en-US" altLang="ko-KR" sz="2200" dirty="0" smtClean="0"/>
              <a:t>-&gt; </a:t>
            </a:r>
            <a:r>
              <a:rPr lang="en-US" altLang="ko-KR" sz="2200" dirty="0" smtClean="0">
                <a:hlinkClick r:id="rId5" action="ppaction://hlinkfile"/>
              </a:rPr>
              <a:t>source/ch11/usingJDBCBean.jsp</a:t>
            </a:r>
            <a:endParaRPr lang="en-US" altLang="ko-KR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5760640" cy="297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64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600" dirty="0" smtClean="0"/>
              <a:t>예제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1873"/>
            <a:ext cx="8021745" cy="361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7624" y="980728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ConnectionPool</a:t>
            </a:r>
            <a:r>
              <a:rPr lang="ko-KR" altLang="en-US" sz="2600" dirty="0" smtClean="0"/>
              <a:t>이란</a:t>
            </a:r>
            <a:r>
              <a:rPr lang="en-US" altLang="ko-KR" sz="2600" dirty="0" smtClean="0"/>
              <a:t>?</a:t>
            </a:r>
          </a:p>
          <a:p>
            <a:pPr marL="0" indent="0">
              <a:buNone/>
            </a:pPr>
            <a:endParaRPr lang="en-US" altLang="ko-KR" sz="2600" dirty="0" smtClean="0"/>
          </a:p>
          <a:p>
            <a:pPr lvl="1"/>
            <a:r>
              <a:rPr lang="ko-KR" altLang="en-US" sz="2600" dirty="0" smtClean="0"/>
              <a:t>웹 프로그램은 실질적으로 데이터베이스에 연결하고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질의를 던지고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결과를 받아오는 부분에서 많은 시간을 소요</a:t>
            </a:r>
            <a:endParaRPr lang="en-US" altLang="ko-KR" sz="2600" dirty="0" smtClean="0"/>
          </a:p>
          <a:p>
            <a:pPr marL="457200" lvl="1" indent="0">
              <a:buNone/>
            </a:pPr>
            <a:endParaRPr lang="ko-KR" altLang="en-US" sz="2600" dirty="0" smtClean="0"/>
          </a:p>
          <a:p>
            <a:pPr lvl="1"/>
            <a:r>
              <a:rPr lang="ko-KR" altLang="en-US" sz="2600" dirty="0" smtClean="0"/>
              <a:t>이러한 과정이 서버에 많은 부하를 준다</a:t>
            </a:r>
            <a:r>
              <a:rPr lang="en-US" altLang="ko-KR" sz="2600" dirty="0" smtClean="0"/>
              <a:t>.</a:t>
            </a:r>
          </a:p>
          <a:p>
            <a:pPr marL="457200" lvl="1" indent="0">
              <a:buNone/>
            </a:pPr>
            <a:endParaRPr lang="ko-KR" altLang="en-US" sz="2600" dirty="0" smtClean="0"/>
          </a:p>
          <a:p>
            <a:pPr lvl="1"/>
            <a:r>
              <a:rPr lang="en-US" altLang="ko-KR" sz="2600" dirty="0" err="1"/>
              <a:t>ConnectionPool</a:t>
            </a:r>
            <a:r>
              <a:rPr lang="en-US" altLang="ko-KR" sz="2600" dirty="0"/>
              <a:t> </a:t>
            </a:r>
            <a:r>
              <a:rPr lang="ko-KR" altLang="en-US" sz="2600" dirty="0" smtClean="0"/>
              <a:t>을 사용해서 보다 효율적으로 데이터베이스에 연동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551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Pooling </a:t>
            </a:r>
            <a:r>
              <a:rPr lang="ko-KR" altLang="en-US" sz="2600" dirty="0" smtClean="0"/>
              <a:t>기법</a:t>
            </a:r>
            <a:endParaRPr lang="en-US" altLang="ko-KR" sz="2600" dirty="0" smtClean="0"/>
          </a:p>
          <a:p>
            <a:pPr marL="0" indent="0">
              <a:buNone/>
            </a:pPr>
            <a:endParaRPr lang="en-US" altLang="ko-KR" sz="2600" dirty="0" smtClean="0"/>
          </a:p>
          <a:p>
            <a:pPr lvl="1"/>
            <a:r>
              <a:rPr lang="ko-KR" altLang="en-US" sz="2600" dirty="0"/>
              <a:t>효율적으로 복수의 사용자에게 서비스하기 위해 미리 데이터베이스 연결을 위한 객체들을 생성 </a:t>
            </a:r>
            <a:endParaRPr lang="en-US" altLang="ko-KR" sz="2600" dirty="0" smtClean="0"/>
          </a:p>
          <a:p>
            <a:pPr lvl="1"/>
            <a:endParaRPr lang="ko-KR" altLang="en-US" sz="2600" dirty="0"/>
          </a:p>
          <a:p>
            <a:pPr lvl="1"/>
            <a:r>
              <a:rPr lang="en-US" altLang="ko-KR" sz="2600" dirty="0"/>
              <a:t>Connection </a:t>
            </a:r>
            <a:r>
              <a:rPr lang="ko-KR" altLang="en-US" sz="2600" dirty="0"/>
              <a:t>객체의 재사용</a:t>
            </a:r>
          </a:p>
          <a:p>
            <a:pPr lvl="2"/>
            <a:r>
              <a:rPr lang="ko-KR" altLang="en-US" dirty="0"/>
              <a:t>데이터베이스 연결 객체를 매번 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 smtClean="0"/>
              <a:t>해제하지 않고 </a:t>
            </a:r>
            <a:r>
              <a:rPr lang="ko-KR" altLang="en-US" dirty="0"/>
              <a:t>처음 만들어둔 데이터베이스 연결 객체를 계속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ko-KR" altLang="en-US" sz="1800" dirty="0"/>
          </a:p>
          <a:p>
            <a:pPr lvl="1"/>
            <a:r>
              <a:rPr lang="ko-KR" altLang="en-US" sz="2600" dirty="0"/>
              <a:t>사용자에게 필요한 응답을 주는데 걸리는 시간을 단축하고 시스템 부하를 </a:t>
            </a:r>
            <a:r>
              <a:rPr lang="ko-KR" altLang="en-US" sz="2600" dirty="0" smtClean="0"/>
              <a:t>줄임</a:t>
            </a:r>
            <a:r>
              <a:rPr lang="en-US" altLang="ko-KR" sz="2600" dirty="0" smtClean="0"/>
              <a:t>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15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6112" cy="488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Pooling </a:t>
            </a:r>
            <a:r>
              <a:rPr lang="ko-KR" altLang="en-US" sz="2600" dirty="0" smtClean="0"/>
              <a:t>기법의</a:t>
            </a:r>
            <a:r>
              <a:rPr lang="en-US" altLang="ko-KR" sz="2600" dirty="0" smtClean="0"/>
              <a:t> DBConnectionMgr</a:t>
            </a:r>
          </a:p>
          <a:p>
            <a:pPr marL="0" indent="0">
              <a:buNone/>
            </a:pP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2062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579296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ConnectionPool</a:t>
            </a:r>
            <a:r>
              <a:rPr lang="ko-KR" altLang="en-US" sz="2600" dirty="0" smtClean="0"/>
              <a:t>을 이용한 데이터베이스 프로그램</a:t>
            </a:r>
          </a:p>
          <a:p>
            <a:pPr lvl="1"/>
            <a:r>
              <a:rPr lang="ko-KR" altLang="en-US" sz="2200" dirty="0" smtClean="0"/>
              <a:t>공개용 풀 관리자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200" dirty="0" smtClean="0"/>
              <a:t>	</a:t>
            </a:r>
            <a:r>
              <a:rPr lang="en-US" altLang="ko-KR" sz="2200" dirty="0" smtClean="0">
                <a:hlinkClick r:id="rId3" action="ppaction://hlinkfile"/>
              </a:rPr>
              <a:t>source/ch11/DBConnectionMgr.java</a:t>
            </a:r>
            <a:endParaRPr lang="en-US" altLang="ko-KR" sz="2200" dirty="0" smtClean="0"/>
          </a:p>
          <a:p>
            <a:pPr lvl="1"/>
            <a:r>
              <a:rPr lang="en-US" altLang="ko-KR" sz="2200" dirty="0" smtClean="0">
                <a:hlinkClick r:id="rId4" action="ppaction://hlinkfile"/>
              </a:rPr>
              <a:t>source/ch11/usingJDBCPoolJsp.jsp</a:t>
            </a:r>
            <a:endParaRPr lang="en-US" altLang="ko-KR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2009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3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2736"/>
            <a:ext cx="85792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ConnectionPool</a:t>
            </a:r>
            <a:r>
              <a:rPr lang="ko-KR" altLang="en-US" sz="2600" dirty="0" smtClean="0"/>
              <a:t>과 </a:t>
            </a:r>
            <a:r>
              <a:rPr lang="en-US" altLang="ko-KR" sz="2600" dirty="0" smtClean="0"/>
              <a:t>Bean</a:t>
            </a:r>
            <a:r>
              <a:rPr lang="ko-KR" altLang="en-US" sz="2600" dirty="0" smtClean="0"/>
              <a:t>을 이용한 데이터베이스 연결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8" y="1988840"/>
            <a:ext cx="760477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869597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프로그램에서 데이터베이스를 연동하기 위한 자바의 기술인 </a:t>
            </a:r>
            <a:r>
              <a:rPr lang="en-US" altLang="ko-KR" b="1" dirty="0">
                <a:ea typeface="굴림" charset="-127"/>
              </a:rPr>
              <a:t>JDBC</a:t>
            </a:r>
            <a:r>
              <a:rPr lang="ko-KR" altLang="en-US" b="1" dirty="0">
                <a:ea typeface="굴림" charset="-127"/>
              </a:rPr>
              <a:t>에 대해서 알아본다</a:t>
            </a:r>
            <a:r>
              <a:rPr lang="en-US" altLang="ko-KR" b="1" dirty="0">
                <a:ea typeface="굴림" charset="-127"/>
              </a:rPr>
              <a:t>. 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JDBC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데이터베이스 조작을 위한 자바 라이브러리 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와 데이터베이스 연동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ConnectionPool</a:t>
            </a:r>
            <a:r>
              <a:rPr lang="ko-KR" altLang="en-US" b="1" dirty="0" smtClean="0">
                <a:ea typeface="굴림" charset="-127"/>
              </a:rPr>
              <a:t>을 사용한 데이터베이스 연결 기능 향상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100" dirty="0" err="1" smtClean="0"/>
              <a:t>ConnectionPool</a:t>
            </a:r>
            <a:r>
              <a:rPr lang="ko-KR" altLang="en-US" sz="2100" dirty="0" smtClean="0"/>
              <a:t>을 사용한 데이터베이스 연결 기능 향상</a:t>
            </a:r>
            <a:endParaRPr lang="ko-KR" alt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5792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ConnectionPool</a:t>
            </a:r>
            <a:r>
              <a:rPr lang="ko-KR" altLang="en-US" sz="2600" dirty="0" smtClean="0"/>
              <a:t>과 </a:t>
            </a:r>
            <a:r>
              <a:rPr lang="en-US" altLang="ko-KR" sz="2600" dirty="0" smtClean="0"/>
              <a:t>Bean</a:t>
            </a:r>
            <a:r>
              <a:rPr lang="ko-KR" altLang="en-US" sz="2600" dirty="0" smtClean="0"/>
              <a:t>을 이용한 데이터베이스 연결</a:t>
            </a:r>
            <a:endParaRPr lang="en-US" altLang="ko-KR" sz="2600" dirty="0" smtClean="0"/>
          </a:p>
          <a:p>
            <a:pPr lvl="1"/>
            <a:r>
              <a:rPr lang="en-US" altLang="ko-KR" sz="2200" dirty="0" smtClean="0">
                <a:hlinkClick r:id="rId3" action="ppaction://hlinkfile"/>
              </a:rPr>
              <a:t>source/ch11/RegisterMgrPool.java</a:t>
            </a:r>
            <a:endParaRPr lang="en-US" altLang="ko-KR" sz="2200" dirty="0" smtClean="0"/>
          </a:p>
          <a:p>
            <a:pPr lvl="1"/>
            <a:r>
              <a:rPr lang="en-US" altLang="ko-KR" sz="2200" dirty="0" smtClean="0">
                <a:hlinkClick r:id="rId4" action="ppaction://hlinkfile"/>
              </a:rPr>
              <a:t>source/ch11/usingJDBCPoolBean.jsp</a:t>
            </a:r>
            <a:endParaRPr lang="en-US" altLang="ko-KR" sz="2200" dirty="0"/>
          </a:p>
          <a:p>
            <a:pPr lvl="1"/>
            <a:endParaRPr lang="ko-KR" altLang="en-US" sz="2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4" y="3307849"/>
            <a:ext cx="71723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8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43528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kern="0" dirty="0" smtClean="0"/>
              <a:t>JDBC</a:t>
            </a:r>
            <a:r>
              <a:rPr lang="ko-KR" altLang="en-US" sz="2600" kern="0" dirty="0" smtClean="0"/>
              <a:t>란</a:t>
            </a:r>
            <a:r>
              <a:rPr lang="en-US" altLang="ko-KR" sz="2600" kern="0" dirty="0" smtClean="0"/>
              <a:t>?</a:t>
            </a:r>
          </a:p>
          <a:p>
            <a:pPr lvl="1"/>
            <a:r>
              <a:rPr lang="ko-KR" altLang="en-US" sz="2600" kern="0" dirty="0" smtClean="0"/>
              <a:t>데이터베이스를 다루기 위한 자바 </a:t>
            </a:r>
            <a:endParaRPr lang="en-US" altLang="ko-KR" sz="2600" kern="0" dirty="0" smtClean="0"/>
          </a:p>
          <a:p>
            <a:pPr marL="400050" lvl="1" indent="0">
              <a:buNone/>
            </a:pPr>
            <a:r>
              <a:rPr lang="en-US" altLang="ko-KR" sz="2600" kern="0" dirty="0"/>
              <a:t>   API(Applicatin Programming Interface</a:t>
            </a:r>
            <a:r>
              <a:rPr lang="en-US" altLang="ko-KR" sz="2600" kern="0" dirty="0" smtClean="0"/>
              <a:t>)</a:t>
            </a:r>
          </a:p>
          <a:p>
            <a:pPr marL="400050" lvl="1" indent="0">
              <a:buNone/>
            </a:pPr>
            <a:endParaRPr lang="en-US" altLang="ko-KR" sz="2600" kern="0" dirty="0" smtClean="0"/>
          </a:p>
          <a:p>
            <a:pPr lvl="1"/>
            <a:r>
              <a:rPr lang="en-US" altLang="ko-KR" sz="2600" kern="0" dirty="0"/>
              <a:t>JDBC</a:t>
            </a:r>
            <a:r>
              <a:rPr lang="ko-KR" altLang="en-US" sz="2600" kern="0" dirty="0"/>
              <a:t>를 통해서 </a:t>
            </a:r>
            <a:r>
              <a:rPr lang="en-US" altLang="ko-KR" sz="2600" kern="0" dirty="0" smtClean="0"/>
              <a:t>DBMS</a:t>
            </a:r>
            <a:r>
              <a:rPr lang="ko-KR" altLang="en-US" sz="2600" kern="0" dirty="0" smtClean="0"/>
              <a:t>의 종류와 관계없이 질의문을 </a:t>
            </a:r>
            <a:r>
              <a:rPr lang="ko-KR" altLang="en-US" sz="2600" kern="0" dirty="0"/>
              <a:t>던져서 데이터를 </a:t>
            </a:r>
            <a:r>
              <a:rPr lang="ko-KR" altLang="en-US" sz="2600" kern="0" dirty="0" smtClean="0"/>
              <a:t>수신</a:t>
            </a:r>
            <a:endParaRPr lang="en-US" altLang="ko-KR" sz="2600" kern="0" dirty="0" smtClean="0"/>
          </a:p>
          <a:p>
            <a:pPr lvl="1"/>
            <a:endParaRPr lang="en-US" altLang="ko-KR" sz="2600" kern="0" dirty="0"/>
          </a:p>
          <a:p>
            <a:pPr lvl="1"/>
            <a:r>
              <a:rPr lang="ko-KR" altLang="en-US" sz="2600" kern="0" dirty="0"/>
              <a:t>각 </a:t>
            </a:r>
            <a:r>
              <a:rPr lang="ko-KR" altLang="en-US" sz="2600" kern="0" dirty="0" smtClean="0"/>
              <a:t>데이터베이스의 접속에 대한 상세한 정보가 불필요</a:t>
            </a:r>
            <a:endParaRPr lang="en-US" altLang="ko-KR" sz="2600" kern="0" dirty="0"/>
          </a:p>
          <a:p>
            <a:endParaRPr lang="en-US" altLang="ko-KR" sz="2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9151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JDBC</a:t>
            </a:r>
          </a:p>
          <a:p>
            <a:pPr lvl="1"/>
            <a:r>
              <a:rPr lang="en-US" altLang="ko-KR" sz="2000" dirty="0" smtClean="0"/>
              <a:t>JDBC </a:t>
            </a:r>
            <a:r>
              <a:rPr lang="ko-KR" altLang="en-US" sz="2000" dirty="0" smtClean="0"/>
              <a:t>인터페이스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프로그래머에게 쉬운 데이터베이스와 연동되는 프로그램을 작성할 수 있게 하는 도구</a:t>
            </a:r>
          </a:p>
          <a:p>
            <a:pPr lvl="1"/>
            <a:r>
              <a:rPr lang="en-US" altLang="ko-KR" sz="2000" dirty="0" smtClean="0"/>
              <a:t>JDBC </a:t>
            </a:r>
            <a:r>
              <a:rPr lang="ko-KR" altLang="en-US" sz="2000" dirty="0" smtClean="0"/>
              <a:t>드라이버 </a:t>
            </a:r>
            <a:r>
              <a:rPr lang="en-US" altLang="ko-KR" sz="2000" dirty="0" smtClean="0"/>
              <a:t>: JDBC </a:t>
            </a:r>
            <a:r>
              <a:rPr lang="ko-KR" altLang="en-US" sz="2000" dirty="0" smtClean="0"/>
              <a:t>인터페이스를 구현하여 실제로 </a:t>
            </a:r>
            <a:r>
              <a:rPr lang="en-US" altLang="ko-KR" sz="2000" dirty="0" smtClean="0"/>
              <a:t>DBMS</a:t>
            </a:r>
            <a:r>
              <a:rPr lang="ko-KR" altLang="en-US" sz="2000" dirty="0" smtClean="0"/>
              <a:t>를 작동시켜서 질의를 던지고 결과를 받음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40051"/>
            <a:ext cx="7560840" cy="259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smtClean="0"/>
              <a:t>JDBC Driver Type</a:t>
            </a:r>
            <a:endParaRPr lang="en-US" altLang="ko-KR" sz="26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79500" y="2060575"/>
            <a:ext cx="7467600" cy="3989388"/>
            <a:chOff x="336" y="1494"/>
            <a:chExt cx="4704" cy="285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70" y="2603"/>
              <a:ext cx="2493" cy="88"/>
            </a:xfrm>
            <a:custGeom>
              <a:avLst/>
              <a:gdLst>
                <a:gd name="T0" fmla="*/ 0 w 3360"/>
                <a:gd name="T1" fmla="*/ 120 h 120"/>
                <a:gd name="T2" fmla="*/ 0 w 3360"/>
                <a:gd name="T3" fmla="*/ 0 h 120"/>
                <a:gd name="T4" fmla="*/ 3360 w 3360"/>
                <a:gd name="T5" fmla="*/ 0 h 120"/>
                <a:gd name="T6" fmla="*/ 3360 w 3360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120">
                  <a:moveTo>
                    <a:pt x="0" y="120"/>
                  </a:moveTo>
                  <a:lnTo>
                    <a:pt x="0" y="0"/>
                  </a:lnTo>
                  <a:lnTo>
                    <a:pt x="3360" y="0"/>
                  </a:lnTo>
                  <a:lnTo>
                    <a:pt x="336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32" y="1494"/>
              <a:ext cx="1322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rIns="0"/>
            <a:lstStyle/>
            <a:p>
              <a:pPr algn="ctr" eaLnBrk="0" latinLnBrk="0" hangingPunct="0"/>
              <a:r>
                <a:rPr kumimoji="0" lang="ko-KR" altLang="en-US" dirty="0">
                  <a:latin typeface="Arial Narrow" pitchFamily="34" charset="0"/>
                </a:rPr>
                <a:t>자바 애플리케이션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183" y="2080"/>
              <a:ext cx="2081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dirty="0">
                  <a:latin typeface="Arial Narrow" pitchFamily="34" charset="0"/>
                </a:rPr>
                <a:t>JDBC </a:t>
              </a:r>
              <a:r>
                <a:rPr kumimoji="0" lang="ko-KR" altLang="en-US" dirty="0">
                  <a:latin typeface="Arial Narrow" pitchFamily="34" charset="0"/>
                </a:rPr>
                <a:t>드라이버 관리자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33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1485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128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057" y="4018"/>
              <a:ext cx="446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592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36" y="1906"/>
              <a:ext cx="3472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206" y="181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70" y="295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70" y="354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718" y="2952"/>
              <a:ext cx="0" cy="10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62" y="2952"/>
              <a:ext cx="0" cy="10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532" y="2952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295" y="3736"/>
              <a:ext cx="17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562" y="3649"/>
              <a:ext cx="267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2948" y="2669"/>
              <a:ext cx="860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Native-Protocol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455" y="3244"/>
              <a:ext cx="992" cy="304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>
                  <a:latin typeface="Arial Narrow" pitchFamily="34" charset="0"/>
                </a:rPr>
                <a:t>ODBC </a:t>
              </a:r>
              <a:r>
                <a:rPr kumimoji="0" lang="ko-KR" altLang="en-US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2057" y="3408"/>
              <a:ext cx="1063" cy="314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>
                  <a:latin typeface="Arial Narrow" pitchFamily="34" charset="0"/>
                </a:rPr>
                <a:t>JDBC </a:t>
              </a:r>
              <a:r>
                <a:rPr kumimoji="0" lang="ko-KR" altLang="en-US">
                  <a:latin typeface="Arial Narrow" pitchFamily="34" charset="0"/>
                </a:rPr>
                <a:t>미들웨어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544" y="2669"/>
              <a:ext cx="746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JDBC-ODBC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897" y="1819"/>
              <a:ext cx="80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latinLnBrk="0" hangingPunct="0"/>
              <a:r>
                <a:rPr kumimoji="0" lang="en-US" altLang="ko-KR" b="1">
                  <a:latin typeface="Arial Narrow" pitchFamily="34" charset="0"/>
                </a:rPr>
                <a:t>JDBC API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883" y="2429"/>
              <a:ext cx="115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latinLnBrk="0" hangingPunct="0"/>
              <a:r>
                <a:rPr kumimoji="0" lang="en-US" altLang="ko-KR" b="1">
                  <a:latin typeface="Arial Narrow" pitchFamily="34" charset="0"/>
                </a:rPr>
                <a:t>JDBC </a:t>
              </a:r>
              <a:r>
                <a:rPr kumimoji="0" lang="ko-KR" altLang="en-US" b="1">
                  <a:latin typeface="Arial Narrow" pitchFamily="34" charset="0"/>
                </a:rPr>
                <a:t>드라이버 </a:t>
              </a:r>
              <a:r>
                <a:rPr kumimoji="0" lang="en-US" altLang="ko-KR" b="1">
                  <a:latin typeface="Arial Narrow" pitchFamily="34" charset="0"/>
                </a:rPr>
                <a:t>API</a:t>
              </a:r>
            </a:p>
            <a:p>
              <a:pPr algn="just" eaLnBrk="0" latinLnBrk="0" hangingPunct="0"/>
              <a:endParaRPr kumimoji="0" lang="en-US" altLang="ko-KR">
                <a:latin typeface="Arial Narrow" pitchFamily="34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36" y="2487"/>
              <a:ext cx="3472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1672" y="2603"/>
              <a:ext cx="0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529" y="2603"/>
              <a:ext cx="0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2176" y="2669"/>
              <a:ext cx="717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Net-Protocol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1374" y="2676"/>
              <a:ext cx="710" cy="355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Native-API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2206" y="234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설치</a:t>
            </a:r>
          </a:p>
          <a:p>
            <a:pPr lvl="1"/>
            <a:r>
              <a:rPr lang="en-US" altLang="ko-KR" dirty="0" smtClean="0"/>
              <a:t>MySQL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http://www.mysql.com/downloads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MySQL Connector/J 5.1.45 ZIP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for portable Java binaries </a:t>
            </a:r>
            <a:r>
              <a:rPr lang="ko-KR" altLang="en-US" dirty="0" smtClean="0"/>
              <a:t>다운로드</a:t>
            </a:r>
          </a:p>
          <a:p>
            <a:pPr lvl="1"/>
            <a:r>
              <a:rPr lang="ko-KR" altLang="en-US" dirty="0" smtClean="0"/>
              <a:t>파일 압축 해제 후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라이브러리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2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10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JDBC 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과의 연동 테스트</a:t>
            </a: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source/ch10/DriverTest.java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957513"/>
            <a:ext cx="2619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9011344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600" dirty="0" smtClean="0"/>
              <a:t>JDBC API (</a:t>
            </a:r>
            <a:r>
              <a:rPr lang="en-US" altLang="ko-KR" sz="2600" dirty="0" err="1" smtClean="0"/>
              <a:t>java.sql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패키지</a:t>
            </a:r>
            <a:r>
              <a:rPr lang="en-US" altLang="ko-KR" sz="26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smtClean="0"/>
              <a:t>Driver : </a:t>
            </a:r>
            <a:r>
              <a:rPr lang="ko-KR" altLang="en-US" sz="2200" dirty="0" smtClean="0"/>
              <a:t>모든 드라이버 클래스들이 구현해야 하는 인터페이스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 smtClean="0"/>
              <a:t>DriverManager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드라이버를 로드하고 데이터베이스에 연결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smtClean="0"/>
              <a:t>Connection : </a:t>
            </a:r>
            <a:r>
              <a:rPr lang="ko-KR" altLang="en-US" sz="2200" dirty="0" smtClean="0"/>
              <a:t>특정 데이터베이스와의 연결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smtClean="0"/>
              <a:t>Statement : SQL</a:t>
            </a:r>
            <a:r>
              <a:rPr lang="ko-KR" altLang="en-US" sz="2200" dirty="0" smtClean="0"/>
              <a:t>문을 실행해 작성된 결과를 반환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 smtClean="0"/>
              <a:t>PreparedStatement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사전에 컴파일 된 </a:t>
            </a:r>
            <a:r>
              <a:rPr lang="en-US" altLang="ko-KR" sz="2200" dirty="0" smtClean="0"/>
              <a:t>SQL</a:t>
            </a:r>
            <a:r>
              <a:rPr lang="ko-KR" altLang="en-US" sz="2200" dirty="0" smtClean="0"/>
              <a:t>문을 실행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 smtClean="0"/>
              <a:t>ResultSet</a:t>
            </a:r>
            <a:r>
              <a:rPr lang="en-US" altLang="ko-KR" sz="2200" dirty="0" smtClean="0"/>
              <a:t> : SQL</a:t>
            </a:r>
            <a:r>
              <a:rPr lang="ko-KR" altLang="en-US" sz="2200" dirty="0" smtClean="0"/>
              <a:t>문에 대한 결과를 얻어냄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86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 dirty="0" smtClean="0"/>
              <a:t>데이터베이스 조작을 위한 자바 라이브러리</a:t>
            </a:r>
            <a:endParaRPr lang="ko-KR" alt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56792"/>
            <a:ext cx="4038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smtClean="0"/>
              <a:t>JDBC </a:t>
            </a:r>
            <a:r>
              <a:rPr lang="ko-KR" altLang="en-US" sz="2600" dirty="0" smtClean="0"/>
              <a:t>프로그래밍 단계</a:t>
            </a:r>
            <a:endParaRPr lang="ko-KR" alt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7"/>
            <a:ext cx="7200800" cy="434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9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3170</TotalTime>
  <Words>490</Words>
  <Application>Microsoft Office PowerPoint</Application>
  <PresentationFormat>화면 슬라이드 쇼(4:3)</PresentationFormat>
  <Paragraphs>150</Paragraphs>
  <Slides>21</Slides>
  <Notes>20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최종템블릿</vt:lpstr>
      <vt:lpstr>Image</vt:lpstr>
      <vt:lpstr>Chapter11  </vt:lpstr>
      <vt:lpstr>개요</vt:lpstr>
      <vt:lpstr>JDBC</vt:lpstr>
      <vt:lpstr>JDBC</vt:lpstr>
      <vt:lpstr>JDBC</vt:lpstr>
      <vt:lpstr>JDBC</vt:lpstr>
      <vt:lpstr>JDBC</vt:lpstr>
      <vt:lpstr>데이터베이스 조작을 위한 자바 라이브러리</vt:lpstr>
      <vt:lpstr>데이터베이스 조작을 위한 자바 라이브러리</vt:lpstr>
      <vt:lpstr>데이터베이스 조작을 위한 자바 라이브러리</vt:lpstr>
      <vt:lpstr>데이터베이스 조작을 위한 자바 라이브러리</vt:lpstr>
      <vt:lpstr>데이터베이스 조작을 위한 자바 라이브러리</vt:lpstr>
      <vt:lpstr>데이터베이스 조작을 위한 자바 라이브러리</vt:lpstr>
      <vt:lpstr>데이터베이스 조작을 위한 자바 라이브러리</vt:lpstr>
      <vt:lpstr>ConnectionPool을 사용한 데이터베이스 연결 기능 향상</vt:lpstr>
      <vt:lpstr>ConnectionPool을 사용한 데이터베이스 연결 기능 향상</vt:lpstr>
      <vt:lpstr>ConnectionPool을 사용한 데이터베이스 연결 기능 향상</vt:lpstr>
      <vt:lpstr>ConnectionPool을 사용한 데이터베이스 연결 기능 향상</vt:lpstr>
      <vt:lpstr>ConnectionPool을 사용한 데이터베이스 연결 기능 향상</vt:lpstr>
      <vt:lpstr>ConnectionPool을 사용한 데이터베이스 연결 기능 향상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187</cp:revision>
  <dcterms:created xsi:type="dcterms:W3CDTF">2013-12-17T00:44:17Z</dcterms:created>
  <dcterms:modified xsi:type="dcterms:W3CDTF">2019-03-02T05:11:25Z</dcterms:modified>
</cp:coreProperties>
</file>