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7" r:id="rId3"/>
    <p:sldId id="259" r:id="rId4"/>
    <p:sldId id="289" r:id="rId5"/>
    <p:sldId id="288" r:id="rId6"/>
    <p:sldId id="290" r:id="rId7"/>
    <p:sldId id="291" r:id="rId8"/>
    <p:sldId id="292" r:id="rId9"/>
    <p:sldId id="293" r:id="rId10"/>
    <p:sldId id="294" r:id="rId11"/>
    <p:sldId id="295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276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>
        <p:scale>
          <a:sx n="75" d="100"/>
          <a:sy n="75" d="100"/>
        </p:scale>
        <p:origin x="-1422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2019-03-02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12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4/zipcode.tx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4/idCheck.jsp" TargetMode="External"/><Relationship Id="rId2" Type="http://schemas.openxmlformats.org/officeDocument/2006/relationships/hyperlink" Target="../source/ch14/member.j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../source/ch14/script.js" TargetMode="External"/><Relationship Id="rId5" Type="http://schemas.openxmlformats.org/officeDocument/2006/relationships/hyperlink" Target="../source/ch14/memberProc.jsp" TargetMode="External"/><Relationship Id="rId4" Type="http://schemas.openxmlformats.org/officeDocument/2006/relationships/hyperlink" Target="../source/ch14/zipSearch.js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4/loginProc.jsp" TargetMode="External"/><Relationship Id="rId2" Type="http://schemas.openxmlformats.org/officeDocument/2006/relationships/hyperlink" Target="../source/ch14/login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source/ch14/logout.js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4/ZipcodeBean.java" TargetMode="External"/><Relationship Id="rId2" Type="http://schemas.openxmlformats.org/officeDocument/2006/relationships/hyperlink" Target="../source/ch14/MemberBean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source/ch14/MemberMgr.java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jspstudy.co.kr/myapp/ch14/member.js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4/table.sq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../source/ch14/table.sq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96378" y="5949280"/>
            <a:ext cx="5368110" cy="620964"/>
          </a:xfrm>
        </p:spPr>
        <p:txBody>
          <a:bodyPr/>
          <a:lstStyle/>
          <a:p>
            <a:r>
              <a:rPr lang="en-US" sz="4000" dirty="0" err="1" smtClean="0"/>
              <a:t>회원가입</a:t>
            </a:r>
            <a:r>
              <a:rPr lang="en-US" sz="4000" dirty="0" smtClean="0"/>
              <a:t> 및 </a:t>
            </a:r>
            <a:r>
              <a:rPr lang="en-US" sz="4000" dirty="0" err="1" smtClean="0"/>
              <a:t>로그인</a:t>
            </a:r>
            <a:endParaRPr lang="en-US" sz="4000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965670" y="4725144"/>
            <a:ext cx="3926810" cy="109038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Chapter14</a:t>
            </a:r>
            <a:r>
              <a:rPr lang="en-US" altLang="ko-KR" sz="3200" dirty="0" smtClean="0">
                <a:ea typeface="굴림" charset="-127"/>
              </a:rPr>
              <a:t>  </a:t>
            </a:r>
            <a:endParaRPr lang="en-US" altLang="ko-KR" sz="3200" dirty="0">
              <a:ea typeface="굴림" charset="-127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2050" name="Picture 2" descr="C:\Users\Administrator\Desktop\커피잔.jp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41168"/>
            <a:ext cx="687600" cy="68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ea typeface="굴림" charset="-127"/>
              </a:rPr>
              <a:t>우편번</a:t>
            </a:r>
            <a:r>
              <a:rPr lang="ko-KR" altLang="en-US" sz="3600" dirty="0">
                <a:ea typeface="굴림" charset="-127"/>
              </a:rPr>
              <a:t>호</a:t>
            </a:r>
            <a:r>
              <a:rPr lang="ko-KR" altLang="en-US" sz="3600" dirty="0" smtClean="0">
                <a:ea typeface="굴림" charset="-127"/>
              </a:rPr>
              <a:t> 데이터 삽</a:t>
            </a:r>
            <a:r>
              <a:rPr lang="ko-KR" altLang="en-US" sz="3600" dirty="0">
                <a:ea typeface="굴림" charset="-127"/>
              </a:rPr>
              <a:t>입</a:t>
            </a:r>
            <a:endParaRPr lang="en-US" altLang="ko-KR" sz="2000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2" name="Picture 2" descr="D:\2019년 JSP및서블릿 최종원고\ch14\그림\1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51732"/>
            <a:ext cx="7586795" cy="454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528" y="692696"/>
            <a:ext cx="822960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pPr marL="800100" lvl="1"/>
            <a:r>
              <a:rPr lang="en-US" altLang="ko-KR" sz="2000" kern="0" dirty="0" smtClean="0">
                <a:latin typeface="+mn-ea"/>
                <a:hlinkClick r:id="rId3" action="ppaction://hlinkfile"/>
              </a:rPr>
              <a:t>source/ch14/zipcode.txt</a:t>
            </a:r>
            <a:endParaRPr lang="en-US" altLang="ko-KR" sz="20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50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ea typeface="굴림" charset="-127"/>
              </a:rPr>
              <a:t>설계 및 구현</a:t>
            </a:r>
            <a:endParaRPr lang="en-US" altLang="ko-KR" sz="2000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899592" y="1628800"/>
            <a:ext cx="735811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400" b="1" kern="0" dirty="0" smtClean="0">
                <a:latin typeface="+mn-lt"/>
                <a:ea typeface="굴림" charset="-127"/>
              </a:rPr>
              <a:t>회원가입 인증 프로그램 기능 </a:t>
            </a:r>
            <a:r>
              <a:rPr lang="en-US" altLang="ko-KR" sz="2400" b="1" kern="0" dirty="0" smtClean="0">
                <a:latin typeface="+mn-lt"/>
                <a:ea typeface="굴림" charset="-127"/>
              </a:rPr>
              <a:t>1</a:t>
            </a:r>
            <a:r>
              <a:rPr lang="ko-KR" altLang="en-US" sz="2400" b="1" kern="0" dirty="0" smtClean="0">
                <a:latin typeface="+mn-lt"/>
                <a:ea typeface="굴림" charset="-127"/>
              </a:rPr>
              <a:t>단계</a:t>
            </a:r>
            <a:endParaRPr lang="en-US" altLang="ko-KR" sz="2400" b="1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charset="-127"/>
                <a:cs typeface="+mn-cs"/>
              </a:rPr>
              <a:t>회원가입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400" kern="0" noProof="0" dirty="0" smtClean="0">
                <a:latin typeface="+mn-lt"/>
                <a:ea typeface="굴림" charset="-127"/>
              </a:rPr>
              <a:t>ID</a:t>
            </a:r>
            <a:r>
              <a:rPr lang="ko-KR" altLang="en-US" sz="2400" kern="0" noProof="0" dirty="0" smtClean="0">
                <a:latin typeface="+mn-lt"/>
                <a:ea typeface="굴림" charset="-127"/>
              </a:rPr>
              <a:t>중복 체크</a:t>
            </a:r>
            <a:endParaRPr lang="en-US" altLang="ko-KR" sz="2400" kern="0" noProof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kumimoji="0" lang="ko-KR" altLang="en-US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charset="-127"/>
                <a:cs typeface="+mn-cs"/>
              </a:rPr>
              <a:t>우편번호 검색</a:t>
            </a:r>
            <a:endParaRPr kumimoji="0" lang="en-US" altLang="ko-KR" sz="24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400" b="1" kern="0" dirty="0">
                <a:ea typeface="굴림" charset="-127"/>
              </a:rPr>
              <a:t>회원가입 인증 프로그램 기능 </a:t>
            </a:r>
            <a:r>
              <a:rPr lang="en-US" altLang="ko-KR" sz="2400" b="1" kern="0" dirty="0">
                <a:ea typeface="굴림" charset="-127"/>
              </a:rPr>
              <a:t>2</a:t>
            </a:r>
            <a:r>
              <a:rPr lang="ko-KR" altLang="en-US" sz="2400" b="1" kern="0" dirty="0" smtClean="0">
                <a:ea typeface="굴림" charset="-127"/>
              </a:rPr>
              <a:t>단계</a:t>
            </a:r>
            <a:endParaRPr kumimoji="0" lang="en-US" altLang="ko-KR" sz="2400" b="1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400" kern="0" noProof="0" dirty="0" smtClean="0">
                <a:latin typeface="+mn-lt"/>
                <a:ea typeface="굴림" charset="-127"/>
              </a:rPr>
              <a:t>회원 인증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grpSp>
        <p:nvGrpSpPr>
          <p:cNvPr id="22" name="Group 88"/>
          <p:cNvGrpSpPr>
            <a:grpSpLocks/>
          </p:cNvGrpSpPr>
          <p:nvPr/>
        </p:nvGrpSpPr>
        <p:grpSpPr bwMode="auto">
          <a:xfrm>
            <a:off x="179512" y="970393"/>
            <a:ext cx="4464496" cy="658407"/>
            <a:chOff x="1296" y="1824"/>
            <a:chExt cx="2976" cy="432"/>
          </a:xfrm>
        </p:grpSpPr>
        <p:sp>
          <p:nvSpPr>
            <p:cNvPr id="23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rgbClr val="002060"/>
                  </a:solidFill>
                  <a:ea typeface="굴림" charset="-127"/>
                </a:rPr>
                <a:t>구현 단계</a:t>
              </a:r>
              <a:endParaRPr lang="en-US" altLang="ko-KR" b="1" dirty="0">
                <a:solidFill>
                  <a:srgbClr val="002060"/>
                </a:solidFill>
                <a:ea typeface="굴림" charset="-127"/>
              </a:endParaRPr>
            </a:p>
          </p:txBody>
        </p:sp>
        <p:sp>
          <p:nvSpPr>
            <p:cNvPr id="26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35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 가입 흐름도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Picture 2" descr="D:\2019년 JSP및서블릿 최종원고\ch14\그림\14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508558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회원가입 부분</a:t>
            </a:r>
            <a:endParaRPr lang="en-US" altLang="ko-KR" sz="1800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899592" y="1052736"/>
            <a:ext cx="7358114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회원가입 폼을 위한 페이지를 작성하고 저장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latin typeface="+mn-lt"/>
                <a:ea typeface="굴림" charset="-127"/>
                <a:hlinkClick r:id="rId2" action="ppaction://hlinkfile"/>
              </a:rPr>
              <a:t>source/ch14/member.jsp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ea typeface="굴림" charset="-127"/>
              </a:rPr>
              <a:t>다음으로 </a:t>
            </a:r>
            <a:r>
              <a:rPr lang="en-US" altLang="ko-KR" sz="2000" kern="0" dirty="0" smtClean="0">
                <a:ea typeface="굴림" charset="-127"/>
              </a:rPr>
              <a:t>ID </a:t>
            </a:r>
            <a:r>
              <a:rPr lang="ko-KR" altLang="en-US" sz="2000" kern="0" dirty="0" smtClean="0">
                <a:ea typeface="굴림" charset="-127"/>
              </a:rPr>
              <a:t>중복 확인 페이지를 작성하고 저장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source/ch14/</a:t>
            </a:r>
            <a:r>
              <a:rPr lang="en-US" altLang="ko-KR" sz="2000" dirty="0" smtClean="0">
                <a:hlinkClick r:id="rId3" action="ppaction://hlinkfile"/>
              </a:rPr>
              <a:t>idCheck.jsp</a:t>
            </a:r>
            <a:endParaRPr lang="en-US" altLang="ko-KR" sz="2000" kern="0" dirty="0" smtClean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ea typeface="굴림" charset="-127"/>
              </a:rPr>
              <a:t>우편번호 검색 페이지를 다음과 같이 작성하고 저장</a:t>
            </a:r>
            <a:endParaRPr lang="en-US" altLang="ko-KR" sz="2000" kern="0" dirty="0"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4" action="ppaction://hlinkfile"/>
              </a:rPr>
              <a:t>source/ch14/zipSearch.jsp</a:t>
            </a:r>
            <a:endParaRPr lang="en-US" altLang="ko-KR" sz="2000" kern="0" dirty="0" smtClean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ea typeface="굴림" charset="-127"/>
              </a:rPr>
              <a:t>회원가입 </a:t>
            </a:r>
            <a:r>
              <a:rPr lang="en-US" altLang="ko-KR" sz="2000" kern="0" dirty="0" smtClean="0">
                <a:ea typeface="굴림" charset="-127"/>
              </a:rPr>
              <a:t>DB </a:t>
            </a:r>
            <a:r>
              <a:rPr lang="ko-KR" altLang="en-US" sz="2000" kern="0" dirty="0" smtClean="0">
                <a:ea typeface="굴림" charset="-127"/>
              </a:rPr>
              <a:t>저장 페이지를 다음과 같이 작성하고 저장</a:t>
            </a:r>
            <a:endParaRPr lang="en-US" altLang="ko-KR" sz="2000" kern="0" dirty="0"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5" action="ppaction://hlinkfile"/>
              </a:rPr>
              <a:t>source/ch14/memberProc.jsp</a:t>
            </a:r>
            <a:endParaRPr lang="en-US" altLang="ko-KR" sz="2000" kern="0" dirty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ea typeface="굴림" charset="-127"/>
              </a:rPr>
              <a:t>자바스크립트 처리를 위한 페이지를 작성하고 저장</a:t>
            </a:r>
            <a:endParaRPr lang="en-US" altLang="ko-KR" sz="2000" kern="0" dirty="0"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6" action="ppaction://hlinkfile"/>
              </a:rPr>
              <a:t>source/ch14/script.js</a:t>
            </a:r>
            <a:endParaRPr lang="en-US" altLang="ko-KR" sz="2000" kern="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4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 인</a:t>
            </a:r>
            <a:r>
              <a:rPr lang="ko-KR" altLang="en-US" dirty="0"/>
              <a:t>증</a:t>
            </a:r>
            <a:r>
              <a:rPr lang="ko-KR" altLang="en-US" dirty="0" smtClean="0"/>
              <a:t> 흐름도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33499"/>
            <a:ext cx="6120680" cy="5043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80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회원인</a:t>
            </a:r>
            <a:r>
              <a:rPr lang="ko-KR" altLang="en-US" dirty="0">
                <a:ea typeface="굴림" charset="-127"/>
              </a:rPr>
              <a:t>증</a:t>
            </a:r>
            <a:r>
              <a:rPr lang="ko-KR" altLang="en-US" dirty="0" smtClean="0">
                <a:ea typeface="굴림" charset="-127"/>
              </a:rPr>
              <a:t> 부분</a:t>
            </a:r>
            <a:endParaRPr lang="en-US" altLang="ko-KR" sz="1800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899592" y="1268760"/>
            <a:ext cx="735811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회원인증 폼을 위한 페이지를 작성하고 저장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latin typeface="+mn-lt"/>
                <a:ea typeface="굴림" charset="-127"/>
                <a:hlinkClick r:id="rId2" action="ppaction://hlinkfile"/>
              </a:rPr>
              <a:t>source/ch14/login.jsp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ea typeface="굴림" charset="-127"/>
              </a:rPr>
              <a:t>로그인 처리 페이지를 다음과 같이 작성하고 저장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source/ch14/loginProc</a:t>
            </a:r>
            <a:r>
              <a:rPr lang="en-US" altLang="ko-KR" sz="2000" dirty="0" smtClean="0">
                <a:hlinkClick r:id="rId3" action="ppaction://hlinkfile"/>
              </a:rPr>
              <a:t>.jsp</a:t>
            </a:r>
            <a:endParaRPr lang="en-US" altLang="ko-KR" sz="2000" kern="0" dirty="0" smtClean="0"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ea typeface="굴림" charset="-127"/>
              </a:rPr>
              <a:t>로그아웃 페이지를 다음과 같이 작성하고 저장</a:t>
            </a:r>
            <a:endParaRPr lang="en-US" altLang="ko-KR" sz="2000" kern="0" dirty="0"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4" action="ppaction://hlinkfile"/>
              </a:rPr>
              <a:t>source/ch14/logout.jsp</a:t>
            </a:r>
            <a:endParaRPr lang="en-US" altLang="ko-KR" sz="2000" kern="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0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자바와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사용 흐름도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03648" y="4667956"/>
            <a:ext cx="662056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tx1"/>
                </a:solidFill>
                <a:latin typeface="Arial" charset="0"/>
              </a:rPr>
              <a:t>setXxx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  <a:latin typeface="Arial" charset="0"/>
              </a:rPr>
              <a:t>메소드</a:t>
            </a: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 →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Arial" charset="0"/>
              </a:rPr>
              <a:t>MemberBean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 = </a:t>
            </a: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저장</a:t>
            </a: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tx1"/>
                </a:solidFill>
                <a:latin typeface="Arial" charset="0"/>
              </a:rPr>
              <a:t>MemberBean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Arial" charset="0"/>
              </a:rPr>
              <a:t>→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Arial" charset="0"/>
              </a:rPr>
              <a:t>getXxx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  <a:latin typeface="Arial" charset="0"/>
              </a:rPr>
              <a:t>메소드</a:t>
            </a: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  </a:t>
            </a:r>
            <a:r>
              <a:rPr lang="en-US" altLang="ko-KR" sz="2400" dirty="0" smtClean="0">
                <a:solidFill>
                  <a:schemeClr val="tx1"/>
                </a:solidFill>
                <a:latin typeface="Arial" charset="0"/>
              </a:rPr>
              <a:t>= </a:t>
            </a:r>
            <a:r>
              <a:rPr lang="ko-KR" altLang="en-US" sz="2400" dirty="0" smtClean="0">
                <a:solidFill>
                  <a:schemeClr val="tx1"/>
                </a:solidFill>
                <a:latin typeface="Arial" charset="0"/>
              </a:rPr>
              <a:t>반환</a:t>
            </a: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01924"/>
            <a:ext cx="7431226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6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ea typeface="굴림" charset="-127"/>
              </a:rPr>
              <a:t>자바와 </a:t>
            </a:r>
            <a:r>
              <a:rPr lang="ko-KR" altLang="en-US" sz="3600" dirty="0" err="1" smtClean="0">
                <a:ea typeface="굴림" charset="-127"/>
              </a:rPr>
              <a:t>빈즈</a:t>
            </a:r>
            <a:r>
              <a:rPr lang="ko-KR" altLang="en-US" sz="3600" dirty="0" smtClean="0">
                <a:ea typeface="굴림" charset="-127"/>
              </a:rPr>
              <a:t> 부분</a:t>
            </a:r>
            <a:endParaRPr lang="en-US" altLang="ko-KR" sz="2000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899592" y="1268760"/>
            <a:ext cx="735811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회원가입의 내용을 저장하는 자바 </a:t>
            </a:r>
            <a:r>
              <a:rPr lang="ko-KR" altLang="en-US" sz="2000" kern="0" dirty="0" err="1" smtClean="0">
                <a:latin typeface="+mn-lt"/>
                <a:ea typeface="굴림" charset="-127"/>
              </a:rPr>
              <a:t>빈즈를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작성하고 저장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latin typeface="+mn-lt"/>
                <a:ea typeface="굴림" charset="-127"/>
                <a:hlinkClick r:id="rId2" action="ppaction://hlinkfile"/>
              </a:rPr>
              <a:t>source/ch14/MemberBean.java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kern="0" dirty="0" smtClean="0">
                <a:ea typeface="굴림" charset="-127"/>
              </a:rPr>
              <a:t>우편번호 및 주소를 저장하는 자바 </a:t>
            </a:r>
            <a:r>
              <a:rPr lang="ko-KR" altLang="en-US" sz="2000" kern="0" dirty="0" err="1" smtClean="0">
                <a:ea typeface="굴림" charset="-127"/>
              </a:rPr>
              <a:t>빈즈를</a:t>
            </a:r>
            <a:r>
              <a:rPr lang="ko-KR" altLang="en-US" sz="2000" kern="0" dirty="0" smtClean="0">
                <a:ea typeface="굴림" charset="-127"/>
              </a:rPr>
              <a:t> 작성하고 저</a:t>
            </a:r>
            <a:r>
              <a:rPr lang="ko-KR" altLang="en-US" sz="2000" kern="0" dirty="0">
                <a:ea typeface="굴림" charset="-127"/>
              </a:rPr>
              <a:t>장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source/ch14/ZipcodeBean.java</a:t>
            </a:r>
            <a:endParaRPr lang="en-US" altLang="ko-KR" sz="2000" kern="0" dirty="0" smtClean="0">
              <a:ea typeface="굴림" charset="-127"/>
            </a:endParaRPr>
          </a:p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dirty="0"/>
              <a:t>회원 인증 및 가입과 우편번호 처리 자바 소스를 </a:t>
            </a:r>
            <a:r>
              <a:rPr lang="ko-KR" altLang="en-US" sz="2000" dirty="0" smtClean="0"/>
              <a:t>작성 및 저장</a:t>
            </a:r>
            <a:endParaRPr lang="en-US" altLang="ko-KR" sz="2000" kern="0" dirty="0"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4" action="ppaction://hlinkfile"/>
              </a:rPr>
              <a:t>source/ch14/MemberMgr.java</a:t>
            </a:r>
            <a:endParaRPr lang="en-US" altLang="ko-KR" sz="2000" kern="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7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ea typeface="굴림" charset="-127"/>
              </a:rPr>
              <a:t>회원 인증 및 가입 페이지 실행</a:t>
            </a:r>
            <a:endParaRPr lang="en-US" altLang="ko-KR" sz="2000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51520" y="908720"/>
            <a:ext cx="806489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브라우저를 실행시켜 결과를 확인합니다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.</a:t>
            </a: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600" b="1" kern="0" dirty="0" smtClean="0">
                <a:latin typeface="+mn-lt"/>
                <a:ea typeface="굴림" charset="-127"/>
                <a:hlinkClick r:id="rId2"/>
              </a:rPr>
              <a:t>http://</a:t>
            </a:r>
            <a:r>
              <a:rPr lang="en-US" altLang="ko-KR" sz="1600" b="1" kern="0" dirty="0" smtClean="0">
                <a:latin typeface="+mn-lt"/>
                <a:ea typeface="굴림" charset="-127"/>
                <a:hlinkClick r:id="rId2"/>
              </a:rPr>
              <a:t>jspstudy.co.kr/myapp/ch14/member.jsp</a:t>
            </a:r>
            <a:endParaRPr lang="en-US" altLang="ko-KR" sz="1600" b="1" kern="0" dirty="0">
              <a:latin typeface="+mn-lt"/>
              <a:ea typeface="굴림" charset="-127"/>
            </a:endParaRPr>
          </a:p>
        </p:txBody>
      </p:sp>
      <p:pic>
        <p:nvPicPr>
          <p:cNvPr id="9218" name="Picture 2" descr="D:\2019년 JSP및서블릿 최종원고\ch14\그림\14_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2204864"/>
            <a:ext cx="6552728" cy="434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7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ea typeface="굴림" charset="-127"/>
              </a:rPr>
              <a:t>회원 인증 및 가입 페이지 실행</a:t>
            </a:r>
            <a:endParaRPr lang="en-US" altLang="ko-KR" sz="2000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518457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member.jsp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의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[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중복확인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]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버튼 결과</a:t>
            </a:r>
            <a:endParaRPr lang="en-US" altLang="ko-KR" sz="1600" kern="0" dirty="0">
              <a:latin typeface="+mn-lt"/>
              <a:ea typeface="굴림" charset="-127"/>
            </a:endParaRPr>
          </a:p>
        </p:txBody>
      </p:sp>
      <p:pic>
        <p:nvPicPr>
          <p:cNvPr id="10243" name="Picture 3" descr="D:\2019년 JSP및서블릿 최종원고\ch14\그림\14_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4" y="2487500"/>
            <a:ext cx="4032448" cy="288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D:\2019년 JSP및서블릿 최종원고\ch14\그림\14_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95388"/>
            <a:ext cx="3960440" cy="277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5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Contents</a:t>
            </a:r>
            <a:endParaRPr lang="en-US" altLang="ko-KR" dirty="0">
              <a:solidFill>
                <a:schemeClr val="accent1"/>
              </a:solidFill>
              <a:ea typeface="굴림" charset="-127"/>
            </a:endParaRPr>
          </a:p>
        </p:txBody>
      </p:sp>
      <p:grpSp>
        <p:nvGrpSpPr>
          <p:cNvPr id="90195" name="Group 83"/>
          <p:cNvGrpSpPr>
            <a:grpSpLocks/>
          </p:cNvGrpSpPr>
          <p:nvPr/>
        </p:nvGrpSpPr>
        <p:grpSpPr bwMode="auto">
          <a:xfrm>
            <a:off x="490542" y="1028688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90200" name="Group 88"/>
          <p:cNvGrpSpPr>
            <a:grpSpLocks/>
          </p:cNvGrpSpPr>
          <p:nvPr/>
        </p:nvGrpSpPr>
        <p:grpSpPr bwMode="auto">
          <a:xfrm>
            <a:off x="500034" y="3886208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28596" y="1785926"/>
            <a:ext cx="814393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이번 장에서는 회원 인증 및 가입 프로그램을 구현 한다</a:t>
            </a:r>
            <a:r>
              <a:rPr lang="en-US" altLang="ko-KR" sz="2400" dirty="0" smtClean="0"/>
              <a:t>.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여러 가지 기능을 구현하여 </a:t>
            </a:r>
            <a:r>
              <a:rPr lang="en-US" altLang="ko-KR" sz="2400" dirty="0" smtClean="0"/>
              <a:t>JDBC</a:t>
            </a:r>
            <a:r>
              <a:rPr lang="ko-KR" altLang="en-US" sz="2400" dirty="0" smtClean="0"/>
              <a:t>기술 그리고 세션에 대해서 학습해보자</a:t>
            </a:r>
            <a:r>
              <a:rPr lang="en-US" altLang="ko-KR" sz="2400" dirty="0" smtClean="0"/>
              <a:t>.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00034" y="4714884"/>
            <a:ext cx="735811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400" kern="0" dirty="0" smtClean="0">
                <a:latin typeface="+mn-lt"/>
                <a:ea typeface="굴림" charset="-127"/>
              </a:rPr>
              <a:t>회원가입 및 로그인 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charset="-127"/>
                <a:cs typeface="+mn-cs"/>
              </a:rPr>
              <a:t>데이터베이스 설계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400" kern="0" dirty="0" smtClean="0">
                <a:latin typeface="+mn-lt"/>
                <a:ea typeface="굴림" charset="-127"/>
              </a:rPr>
              <a:t>회원가입 및 로그인 설계 및 구현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ea typeface="굴림" charset="-127"/>
              </a:rPr>
              <a:t>회원 인증 및 가입 페이지 실행</a:t>
            </a:r>
            <a:endParaRPr lang="en-US" altLang="ko-KR" sz="2000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51520" y="1124744"/>
            <a:ext cx="554461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ko-KR" sz="2000" kern="0" dirty="0" err="1" smtClean="0">
                <a:latin typeface="+mn-lt"/>
                <a:ea typeface="굴림" charset="-127"/>
              </a:rPr>
              <a:t>member.jsp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의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[</a:t>
            </a:r>
            <a:r>
              <a:rPr lang="ko-KR" altLang="en-US" sz="2000" kern="0" dirty="0" err="1" smtClean="0">
                <a:latin typeface="+mn-lt"/>
                <a:ea typeface="굴림" charset="-127"/>
              </a:rPr>
              <a:t>우편번호찾기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]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버튼 결과</a:t>
            </a:r>
            <a:endParaRPr lang="en-US" altLang="ko-KR" sz="1600" kern="0" dirty="0">
              <a:latin typeface="+mn-lt"/>
              <a:ea typeface="굴림" charset="-127"/>
            </a:endParaRPr>
          </a:p>
        </p:txBody>
      </p:sp>
      <p:pic>
        <p:nvPicPr>
          <p:cNvPr id="2" name="Picture 3" descr="D:\2019년 JSP및서블릿 최종원고\ch14\그림\14_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27300"/>
            <a:ext cx="3103418" cy="227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D:\2019년 JSP및서블릿 최종원고\ch14\그림\14_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71922"/>
            <a:ext cx="4304717" cy="313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 bwMode="auto">
          <a:xfrm>
            <a:off x="3779912" y="3938114"/>
            <a:ext cx="792088" cy="28297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63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ea typeface="굴림" charset="-127"/>
              </a:rPr>
              <a:t>회원 인증 및 가입 페이지 실행</a:t>
            </a:r>
            <a:endParaRPr lang="en-US" altLang="ko-KR" sz="2000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51520" y="1124744"/>
            <a:ext cx="554461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ko-KR" sz="2000" kern="0" dirty="0" err="1" smtClean="0">
                <a:latin typeface="+mn-lt"/>
                <a:ea typeface="굴림" charset="-127"/>
              </a:rPr>
              <a:t>member.jsp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의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[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회원가입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]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버튼 결과</a:t>
            </a:r>
            <a:endParaRPr lang="en-US" altLang="ko-KR" sz="1600" kern="0" dirty="0">
              <a:latin typeface="+mn-lt"/>
              <a:ea typeface="굴림" charset="-127"/>
            </a:endParaRPr>
          </a:p>
        </p:txBody>
      </p:sp>
      <p:pic>
        <p:nvPicPr>
          <p:cNvPr id="2" name="Picture 2" descr="D:\2019년 JSP및서블릿 최종원고\ch14\그림\14_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20" y="2924944"/>
            <a:ext cx="3273194" cy="17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2019년 JSP및서블릿 최종원고\ch14\그림\14_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348880"/>
            <a:ext cx="4614837" cy="249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 bwMode="auto">
          <a:xfrm>
            <a:off x="3779912" y="3594339"/>
            <a:ext cx="504056" cy="18384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ea typeface="굴림" charset="-127"/>
              </a:rPr>
              <a:t>회원 인증 및 가입 페이지 실행</a:t>
            </a:r>
            <a:endParaRPr lang="en-US" altLang="ko-KR" sz="2000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07504" y="836712"/>
            <a:ext cx="554461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회원가입</a:t>
            </a:r>
            <a:r>
              <a:rPr lang="en-US" altLang="ko-KR" sz="2000" kern="0" dirty="0">
                <a:latin typeface="+mn-lt"/>
                <a:ea typeface="굴림" charset="-127"/>
              </a:rPr>
              <a:t>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완료 및 로그인</a:t>
            </a:r>
            <a:endParaRPr lang="en-US" altLang="ko-KR" sz="1600" kern="0" dirty="0">
              <a:latin typeface="+mn-lt"/>
              <a:ea typeface="굴림" charset="-127"/>
            </a:endParaRPr>
          </a:p>
        </p:txBody>
      </p:sp>
      <p:pic>
        <p:nvPicPr>
          <p:cNvPr id="13316" name="Picture 4" descr="D:\2019년 JSP및서블릿 최종원고\ch14\그림\14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08920"/>
            <a:ext cx="3225469" cy="187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5" descr="D:\2019년 JSP및서블릿 최종원고\ch14\그림\14_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266540"/>
            <a:ext cx="3785666" cy="220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2019년 JSP및서블릿 최종원고\ch14\그림\14_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056" y="3841126"/>
            <a:ext cx="3785666" cy="220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 bwMode="auto">
          <a:xfrm>
            <a:off x="3635896" y="3468956"/>
            <a:ext cx="576064" cy="3721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0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ea typeface="굴림" charset="-127"/>
              </a:rPr>
              <a:t>회원 인증 및 가입 페이지 실행</a:t>
            </a:r>
            <a:endParaRPr lang="en-US" altLang="ko-KR" sz="2000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51520" y="908720"/>
            <a:ext cx="554461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로그아웃 버튼 결과</a:t>
            </a:r>
            <a:endParaRPr lang="en-US" altLang="ko-KR" sz="1600" kern="0" dirty="0">
              <a:latin typeface="+mn-lt"/>
              <a:ea typeface="굴림" charset="-127"/>
            </a:endParaRPr>
          </a:p>
        </p:txBody>
      </p:sp>
      <p:pic>
        <p:nvPicPr>
          <p:cNvPr id="14338" name="Picture 2" descr="D:\2019년 JSP및서블릿 최종원고\ch14\그림\14_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19" y="2060848"/>
            <a:ext cx="5716587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5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 인증 및 가입의 전체적인 구조</a:t>
            </a:r>
            <a:endParaRPr lang="ko-KR" alt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8543" y="1052736"/>
            <a:ext cx="7484664" cy="18573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자바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&amp;</a:t>
            </a:r>
            <a:r>
              <a:rPr lang="ko-KR" altLang="en-US" sz="2400" kern="1200" dirty="0" err="1" smtClean="0">
                <a:solidFill>
                  <a:schemeClr val="tx1"/>
                </a:solidFill>
                <a:latin typeface="Arial" charset="0"/>
              </a:rPr>
              <a:t>빈즈는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DB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와 연결하는 작업 등과 같은 데이터 처리를 위한 작업</a:t>
            </a:r>
          </a:p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JSP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는 사용자가 보게 될 화면출력 부분을 구성</a:t>
            </a: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Picture 2" descr="D:\2019년 JSP및서블릿 최종원고\ch14\그림\14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43" y="3284984"/>
            <a:ext cx="7046913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AutoShape 2"/>
          <p:cNvSpPr>
            <a:spLocks noChangeArrowheads="1"/>
          </p:cNvSpPr>
          <p:nvPr/>
        </p:nvSpPr>
        <p:spPr bwMode="auto">
          <a:xfrm>
            <a:off x="3357554" y="2786058"/>
            <a:ext cx="2571768" cy="3643338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t" anchorCtr="0"/>
          <a:lstStyle/>
          <a:p>
            <a:r>
              <a:rPr lang="en-US" altLang="ko-KR" sz="1400" dirty="0" smtClean="0"/>
              <a:t>-script.css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스타일 시트 파일</a:t>
            </a:r>
            <a:r>
              <a:rPr lang="en-US" altLang="ko-KR" sz="1400" dirty="0" smtClean="0"/>
              <a:t>)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-script.js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자바스크립트 처리 파일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93187" name="AutoShape 3"/>
          <p:cNvSpPr>
            <a:spLocks noChangeArrowheads="1"/>
          </p:cNvSpPr>
          <p:nvPr/>
        </p:nvSpPr>
        <p:spPr bwMode="auto">
          <a:xfrm>
            <a:off x="357158" y="2786058"/>
            <a:ext cx="2786082" cy="3643338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lnSpc>
                <a:spcPts val="1400"/>
              </a:lnSpc>
            </a:pPr>
            <a:r>
              <a:rPr lang="en-US" altLang="ko-KR" sz="1400" dirty="0" smtClean="0"/>
              <a:t>-login.jsp</a:t>
            </a:r>
          </a:p>
          <a:p>
            <a:pPr>
              <a:lnSpc>
                <a:spcPts val="1400"/>
              </a:lnSpc>
            </a:pPr>
            <a:r>
              <a:rPr lang="en-US" altLang="ko-KR" sz="1400" dirty="0" smtClean="0"/>
              <a:t>(</a:t>
            </a:r>
            <a:r>
              <a:rPr lang="ko-KR" altLang="en-US" sz="1400" dirty="0" smtClean="0"/>
              <a:t>로그인 페이지</a:t>
            </a:r>
            <a:r>
              <a:rPr lang="en-US" altLang="ko-KR" sz="1400" dirty="0" smtClean="0"/>
              <a:t>)</a:t>
            </a:r>
          </a:p>
          <a:p>
            <a:pPr>
              <a:lnSpc>
                <a:spcPts val="1400"/>
              </a:lnSpc>
            </a:pPr>
            <a:endParaRPr lang="ko-KR" altLang="en-US" sz="1400" dirty="0" smtClean="0"/>
          </a:p>
          <a:p>
            <a:pPr>
              <a:lnSpc>
                <a:spcPts val="1400"/>
              </a:lnSpc>
            </a:pPr>
            <a:r>
              <a:rPr lang="en-US" altLang="ko-KR" sz="1400" dirty="0" smtClean="0"/>
              <a:t>-loginProc.jsp</a:t>
            </a:r>
          </a:p>
          <a:p>
            <a:pPr>
              <a:lnSpc>
                <a:spcPts val="1400"/>
              </a:lnSpc>
            </a:pPr>
            <a:r>
              <a:rPr lang="en-US" altLang="ko-KR" sz="1400" dirty="0" smtClean="0"/>
              <a:t>(</a:t>
            </a:r>
            <a:r>
              <a:rPr lang="ko-KR" altLang="en-US" sz="1400" dirty="0" smtClean="0"/>
              <a:t>로그인 처리 페이지</a:t>
            </a:r>
            <a:r>
              <a:rPr lang="en-US" altLang="ko-KR" sz="1400" dirty="0" smtClean="0"/>
              <a:t>)</a:t>
            </a:r>
          </a:p>
          <a:p>
            <a:pPr>
              <a:lnSpc>
                <a:spcPts val="1400"/>
              </a:lnSpc>
            </a:pPr>
            <a:endParaRPr lang="ko-KR" altLang="en-US" sz="1400" dirty="0" smtClean="0"/>
          </a:p>
          <a:p>
            <a:pPr>
              <a:lnSpc>
                <a:spcPts val="1400"/>
              </a:lnSpc>
            </a:pPr>
            <a:r>
              <a:rPr lang="en-US" altLang="ko-KR" sz="1400" dirty="0" smtClean="0"/>
              <a:t>-logout.jsp</a:t>
            </a:r>
          </a:p>
          <a:p>
            <a:pPr>
              <a:lnSpc>
                <a:spcPts val="1400"/>
              </a:lnSpc>
            </a:pPr>
            <a:r>
              <a:rPr lang="en-US" altLang="ko-KR" sz="1400" dirty="0" smtClean="0"/>
              <a:t>(</a:t>
            </a:r>
            <a:r>
              <a:rPr lang="ko-KR" altLang="en-US" sz="1400" dirty="0" smtClean="0"/>
              <a:t>로그아웃 처리 페이지</a:t>
            </a:r>
            <a:r>
              <a:rPr lang="en-US" altLang="ko-KR" sz="1400" dirty="0" smtClean="0"/>
              <a:t>)</a:t>
            </a:r>
          </a:p>
          <a:p>
            <a:pPr>
              <a:lnSpc>
                <a:spcPts val="1400"/>
              </a:lnSpc>
            </a:pPr>
            <a:endParaRPr lang="ko-KR" altLang="en-US" sz="1400" dirty="0" smtClean="0"/>
          </a:p>
          <a:p>
            <a:pPr>
              <a:lnSpc>
                <a:spcPts val="1400"/>
              </a:lnSpc>
            </a:pPr>
            <a:r>
              <a:rPr lang="en-US" altLang="ko-KR" sz="1400" dirty="0" smtClean="0"/>
              <a:t>-member.jsp(</a:t>
            </a:r>
            <a:r>
              <a:rPr lang="ko-KR" altLang="en-US" sz="1400" dirty="0" smtClean="0"/>
              <a:t>회원가입 페이지</a:t>
            </a:r>
            <a:r>
              <a:rPr lang="en-US" altLang="ko-KR" sz="1400" dirty="0" smtClean="0"/>
              <a:t>)</a:t>
            </a:r>
          </a:p>
          <a:p>
            <a:pPr>
              <a:lnSpc>
                <a:spcPts val="1400"/>
              </a:lnSpc>
            </a:pPr>
            <a:endParaRPr lang="ko-KR" altLang="en-US" sz="1400" dirty="0" smtClean="0"/>
          </a:p>
          <a:p>
            <a:pPr>
              <a:lnSpc>
                <a:spcPts val="1400"/>
              </a:lnSpc>
            </a:pPr>
            <a:r>
              <a:rPr lang="en-US" altLang="ko-KR" sz="1400" dirty="0" smtClean="0"/>
              <a:t>-memberProc.jsp</a:t>
            </a:r>
          </a:p>
          <a:p>
            <a:pPr>
              <a:lnSpc>
                <a:spcPts val="1400"/>
              </a:lnSpc>
            </a:pPr>
            <a:r>
              <a:rPr lang="en-US" altLang="ko-KR" sz="1400" dirty="0" smtClean="0"/>
              <a:t>(</a:t>
            </a:r>
            <a:r>
              <a:rPr lang="ko-KR" altLang="en-US" sz="1400" dirty="0" smtClean="0"/>
              <a:t>회원가입 처리 페이지</a:t>
            </a:r>
            <a:r>
              <a:rPr lang="en-US" altLang="ko-KR" sz="1400" dirty="0" smtClean="0"/>
              <a:t>)</a:t>
            </a:r>
          </a:p>
          <a:p>
            <a:pPr>
              <a:lnSpc>
                <a:spcPts val="1400"/>
              </a:lnSpc>
            </a:pPr>
            <a:endParaRPr lang="ko-KR" altLang="en-US" sz="1400" dirty="0" smtClean="0"/>
          </a:p>
          <a:p>
            <a:pPr>
              <a:lnSpc>
                <a:spcPts val="1400"/>
              </a:lnSpc>
            </a:pPr>
            <a:r>
              <a:rPr lang="en-US" altLang="ko-KR" sz="1400" dirty="0" smtClean="0"/>
              <a:t>-idCheck.jsp</a:t>
            </a:r>
          </a:p>
          <a:p>
            <a:pPr>
              <a:lnSpc>
                <a:spcPts val="1400"/>
              </a:lnSpc>
            </a:pPr>
            <a:r>
              <a:rPr lang="en-US" altLang="ko-KR" sz="1400" dirty="0" smtClean="0"/>
              <a:t>(</a:t>
            </a:r>
            <a:r>
              <a:rPr lang="ko-KR" altLang="en-US" sz="1400" dirty="0" smtClean="0"/>
              <a:t>중복 아이디 체크 페이지</a:t>
            </a:r>
            <a:r>
              <a:rPr lang="en-US" altLang="ko-KR" sz="1400" dirty="0" smtClean="0"/>
              <a:t>)</a:t>
            </a:r>
          </a:p>
          <a:p>
            <a:pPr>
              <a:lnSpc>
                <a:spcPts val="1400"/>
              </a:lnSpc>
            </a:pPr>
            <a:endParaRPr lang="ko-KR" altLang="en-US" sz="1400" dirty="0" smtClean="0"/>
          </a:p>
          <a:p>
            <a:pPr>
              <a:lnSpc>
                <a:spcPts val="1400"/>
              </a:lnSpc>
            </a:pPr>
            <a:r>
              <a:rPr lang="en-US" altLang="ko-KR" sz="1400" dirty="0" smtClean="0"/>
              <a:t>-</a:t>
            </a:r>
            <a:r>
              <a:rPr lang="en-US" altLang="ko-KR" sz="1400" dirty="0" smtClean="0"/>
              <a:t>zip</a:t>
            </a:r>
            <a:r>
              <a:rPr lang="en-US" altLang="ko-KR" sz="1400" dirty="0" smtClean="0"/>
              <a:t>Search</a:t>
            </a:r>
            <a:r>
              <a:rPr lang="en-US" altLang="ko-KR" sz="1400" dirty="0" smtClean="0"/>
              <a:t>.jsp</a:t>
            </a:r>
            <a:endParaRPr lang="en-US" altLang="ko-KR" sz="1400" dirty="0" smtClean="0"/>
          </a:p>
          <a:p>
            <a:pPr>
              <a:lnSpc>
                <a:spcPts val="1400"/>
              </a:lnSpc>
            </a:pPr>
            <a:r>
              <a:rPr lang="en-US" altLang="ko-KR" sz="1400" dirty="0" smtClean="0"/>
              <a:t>(</a:t>
            </a:r>
            <a:r>
              <a:rPr lang="ko-KR" altLang="en-US" sz="1400" dirty="0" smtClean="0"/>
              <a:t>우편번호 검색 페이지</a:t>
            </a:r>
            <a:r>
              <a:rPr lang="en-US" altLang="ko-KR" sz="1400" dirty="0" smtClean="0"/>
              <a:t>)</a:t>
            </a:r>
            <a:endParaRPr lang="en-US" altLang="ko-KR" sz="1400" dirty="0">
              <a:latin typeface="Verdana" pitchFamily="34" charset="0"/>
              <a:ea typeface="굴림" charset="-127"/>
            </a:endParaRPr>
          </a:p>
        </p:txBody>
      </p:sp>
      <p:sp>
        <p:nvSpPr>
          <p:cNvPr id="93188" name="AutoShape 4"/>
          <p:cNvSpPr>
            <a:spLocks noChangeArrowheads="1"/>
          </p:cNvSpPr>
          <p:nvPr/>
        </p:nvSpPr>
        <p:spPr bwMode="auto">
          <a:xfrm>
            <a:off x="6143636" y="2786058"/>
            <a:ext cx="2714644" cy="3643338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r>
              <a:rPr lang="ko-KR" altLang="en-US" sz="1400" dirty="0" smtClean="0"/>
              <a:t>①</a:t>
            </a:r>
            <a:r>
              <a:rPr lang="en-US" altLang="ko-KR" sz="1400" dirty="0" smtClean="0"/>
              <a:t>Member</a:t>
            </a:r>
            <a:r>
              <a:rPr lang="en-US" altLang="ko-KR" sz="1400" dirty="0" smtClean="0"/>
              <a:t>Bean.java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회원가입 </a:t>
            </a:r>
            <a:r>
              <a:rPr lang="ko-KR" altLang="en-US" sz="1400" dirty="0" err="1" smtClean="0"/>
              <a:t>자바빈즈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②ZipcodeBean.java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우편번호 및 주소 </a:t>
            </a:r>
            <a:r>
              <a:rPr lang="ko-KR" altLang="en-US" sz="1400" dirty="0" err="1" smtClean="0"/>
              <a:t>자바빈즈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③MemberMgr.java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회원 인증 및 가입과 우편번호 처리 자바 파일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④DBConnectionMgr.java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데이터베이스 연결 </a:t>
            </a:r>
            <a:r>
              <a:rPr lang="en-US" altLang="ko-KR" sz="1400" dirty="0" err="1" smtClean="0"/>
              <a:t>connectionpool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자바 파일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게시판을 구성하는 파일</a:t>
            </a:r>
            <a:endParaRPr lang="en-US" altLang="ko-KR" sz="1800" dirty="0">
              <a:ea typeface="굴림" charset="-127"/>
            </a:endParaRPr>
          </a:p>
        </p:txBody>
      </p:sp>
      <p:sp>
        <p:nvSpPr>
          <p:cNvPr id="93190" name="AutoShape 6"/>
          <p:cNvSpPr>
            <a:spLocks noChangeArrowheads="1"/>
          </p:cNvSpPr>
          <p:nvPr/>
        </p:nvSpPr>
        <p:spPr bwMode="gray">
          <a:xfrm>
            <a:off x="2857488" y="1571612"/>
            <a:ext cx="400050" cy="449262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gray">
          <a:xfrm>
            <a:off x="5745173" y="1619233"/>
            <a:ext cx="398463" cy="449262"/>
          </a:xfrm>
          <a:prstGeom prst="chevron">
            <a:avLst>
              <a:gd name="adj" fmla="val 52514"/>
            </a:avLst>
          </a:prstGeom>
          <a:solidFill>
            <a:schemeClr val="hlink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gray">
          <a:xfrm>
            <a:off x="6511951" y="1000108"/>
            <a:ext cx="1703387" cy="168751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gray">
          <a:xfrm>
            <a:off x="6511951" y="1000108"/>
            <a:ext cx="1703387" cy="1687512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gray">
          <a:xfrm>
            <a:off x="6623076" y="1111233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gray">
          <a:xfrm>
            <a:off x="6648476" y="1119170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3196" name="Oval 12"/>
          <p:cNvSpPr>
            <a:spLocks noChangeArrowheads="1"/>
          </p:cNvSpPr>
          <p:nvPr/>
        </p:nvSpPr>
        <p:spPr bwMode="gray">
          <a:xfrm>
            <a:off x="6702451" y="1182670"/>
            <a:ext cx="1335087" cy="132080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3197" name="Oval 13"/>
          <p:cNvSpPr>
            <a:spLocks noChangeArrowheads="1"/>
          </p:cNvSpPr>
          <p:nvPr/>
        </p:nvSpPr>
        <p:spPr bwMode="gray">
          <a:xfrm>
            <a:off x="714348" y="1027107"/>
            <a:ext cx="1703388" cy="1687513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3198" name="Oval 14"/>
          <p:cNvSpPr>
            <a:spLocks noChangeArrowheads="1"/>
          </p:cNvSpPr>
          <p:nvPr/>
        </p:nvSpPr>
        <p:spPr bwMode="gray">
          <a:xfrm>
            <a:off x="714348" y="1027107"/>
            <a:ext cx="1703388" cy="1687513"/>
          </a:xfrm>
          <a:prstGeom prst="ellipse">
            <a:avLst/>
          </a:prstGeom>
          <a:gradFill rotWithShape="1">
            <a:gsLst>
              <a:gs pos="0">
                <a:schemeClr val="folHlink">
                  <a:alpha val="32001"/>
                </a:schemeClr>
              </a:gs>
              <a:gs pos="100000">
                <a:schemeClr val="fol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3199" name="Oval 15"/>
          <p:cNvSpPr>
            <a:spLocks noChangeArrowheads="1"/>
          </p:cNvSpPr>
          <p:nvPr/>
        </p:nvSpPr>
        <p:spPr bwMode="gray">
          <a:xfrm>
            <a:off x="825473" y="1136645"/>
            <a:ext cx="1481138" cy="146685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gray">
          <a:xfrm>
            <a:off x="827061" y="1139820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63529"/>
                  <a:invGamma/>
                </a:schemeClr>
              </a:gs>
              <a:gs pos="100000">
                <a:schemeClr val="fol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3201" name="Oval 17"/>
          <p:cNvSpPr>
            <a:spLocks noChangeArrowheads="1"/>
          </p:cNvSpPr>
          <p:nvPr/>
        </p:nvSpPr>
        <p:spPr bwMode="gray">
          <a:xfrm>
            <a:off x="900086" y="1211257"/>
            <a:ext cx="1333500" cy="132080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920723" y="1230307"/>
            <a:ext cx="1290638" cy="1277938"/>
            <a:chOff x="4166" y="1706"/>
            <a:chExt cx="1252" cy="1252"/>
          </a:xfrm>
        </p:grpSpPr>
        <p:sp>
          <p:nvSpPr>
            <p:cNvPr id="93203" name="Oval 19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93204" name="Oval 20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93205" name="Oval 21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93206" name="Oval 22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93207" name="Oval 23"/>
          <p:cNvSpPr>
            <a:spLocks noChangeArrowheads="1"/>
          </p:cNvSpPr>
          <p:nvPr/>
        </p:nvSpPr>
        <p:spPr bwMode="gray">
          <a:xfrm>
            <a:off x="3759200" y="1000108"/>
            <a:ext cx="1703388" cy="16875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3208" name="Oval 24"/>
          <p:cNvSpPr>
            <a:spLocks noChangeArrowheads="1"/>
          </p:cNvSpPr>
          <p:nvPr/>
        </p:nvSpPr>
        <p:spPr bwMode="gray">
          <a:xfrm>
            <a:off x="3759200" y="1000108"/>
            <a:ext cx="1703388" cy="1687512"/>
          </a:xfrm>
          <a:prstGeom prst="ellipse">
            <a:avLst/>
          </a:prstGeom>
          <a:gradFill rotWithShape="1">
            <a:gsLst>
              <a:gs pos="0">
                <a:schemeClr val="accent1">
                  <a:alpha val="32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3209" name="Oval 25"/>
          <p:cNvSpPr>
            <a:spLocks noChangeArrowheads="1"/>
          </p:cNvSpPr>
          <p:nvPr/>
        </p:nvSpPr>
        <p:spPr bwMode="gray">
          <a:xfrm>
            <a:off x="3870325" y="1111233"/>
            <a:ext cx="1481138" cy="14668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411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3210" name="Oval 26"/>
          <p:cNvSpPr>
            <a:spLocks noChangeArrowheads="1"/>
          </p:cNvSpPr>
          <p:nvPr/>
        </p:nvSpPr>
        <p:spPr bwMode="gray">
          <a:xfrm>
            <a:off x="3871913" y="1112820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63529"/>
                  <a:invGamma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3211" name="Oval 27"/>
          <p:cNvSpPr>
            <a:spLocks noChangeArrowheads="1"/>
          </p:cNvSpPr>
          <p:nvPr/>
        </p:nvSpPr>
        <p:spPr bwMode="gray">
          <a:xfrm>
            <a:off x="3943350" y="1182670"/>
            <a:ext cx="1333500" cy="132080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965575" y="1198545"/>
            <a:ext cx="1290638" cy="1277938"/>
            <a:chOff x="4166" y="1706"/>
            <a:chExt cx="1252" cy="1252"/>
          </a:xfrm>
        </p:grpSpPr>
        <p:sp>
          <p:nvSpPr>
            <p:cNvPr id="93213" name="Oval 29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93214" name="Oval 30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93215" name="Oval 31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93216" name="Oval 32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6726263" y="1198545"/>
            <a:ext cx="1292225" cy="1277938"/>
            <a:chOff x="4166" y="1706"/>
            <a:chExt cx="1252" cy="1252"/>
          </a:xfrm>
        </p:grpSpPr>
        <p:sp>
          <p:nvSpPr>
            <p:cNvPr id="93218" name="Oval 34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93219" name="Oval 35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93220" name="Oval 36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93221" name="Oval 37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93222" name="Text Box 38"/>
          <p:cNvSpPr txBox="1">
            <a:spLocks noChangeArrowheads="1"/>
          </p:cNvSpPr>
          <p:nvPr/>
        </p:nvSpPr>
        <p:spPr bwMode="gray">
          <a:xfrm>
            <a:off x="1182661" y="1627175"/>
            <a:ext cx="7489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</a:rPr>
              <a:t>JSP</a:t>
            </a:r>
            <a:endParaRPr lang="en-US" altLang="ko-KR" sz="24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93223" name="Text Box 39"/>
          <p:cNvSpPr txBox="1">
            <a:spLocks noChangeArrowheads="1"/>
          </p:cNvSpPr>
          <p:nvPr/>
        </p:nvSpPr>
        <p:spPr bwMode="gray">
          <a:xfrm>
            <a:off x="4232275" y="1595413"/>
            <a:ext cx="80021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ko-KR" altLang="en-US" sz="2400" b="1" dirty="0" smtClean="0">
                <a:solidFill>
                  <a:srgbClr val="000000"/>
                </a:solidFill>
                <a:ea typeface="굴림" charset="-127"/>
              </a:rPr>
              <a:t>기타</a:t>
            </a:r>
            <a:endParaRPr lang="en-US" altLang="ko-KR" sz="2400" b="1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93224" name="Text Box 40"/>
          <p:cNvSpPr txBox="1">
            <a:spLocks noChangeArrowheads="1"/>
          </p:cNvSpPr>
          <p:nvPr/>
        </p:nvSpPr>
        <p:spPr bwMode="gray">
          <a:xfrm>
            <a:off x="6666982" y="1666851"/>
            <a:ext cx="133882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ko-KR" altLang="en-US" b="1" dirty="0" err="1" smtClean="0">
                <a:solidFill>
                  <a:srgbClr val="000000"/>
                </a:solidFill>
                <a:ea typeface="굴림" charset="-127"/>
              </a:rPr>
              <a:t>자바와빈즈</a:t>
            </a:r>
            <a:endParaRPr lang="en-US" altLang="ko-KR" b="1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43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 인증 및 가입의 기능</a:t>
            </a:r>
            <a:endParaRPr lang="ko-KR" alt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573892"/>
            <a:ext cx="7776864" cy="43033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</a:rPr>
              <a:t>회원가입 폼으로 회원의 정보를 회원테이블에 </a:t>
            </a:r>
            <a:r>
              <a:rPr lang="ko-KR" altLang="en-US" sz="2400" dirty="0" smtClean="0">
                <a:solidFill>
                  <a:schemeClr val="tx1"/>
                </a:solidFill>
              </a:rPr>
              <a:t>저장</a:t>
            </a:r>
            <a:endParaRPr lang="ko-KR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</a:rPr>
              <a:t>회원 </a:t>
            </a:r>
            <a:r>
              <a:rPr lang="ko-KR" altLang="en-US" sz="2400" dirty="0">
                <a:solidFill>
                  <a:schemeClr val="tx1"/>
                </a:solidFill>
              </a:rPr>
              <a:t>가입 시 </a:t>
            </a:r>
            <a:r>
              <a:rPr lang="en-US" altLang="ko-KR" sz="2400" dirty="0">
                <a:solidFill>
                  <a:schemeClr val="tx1"/>
                </a:solidFill>
              </a:rPr>
              <a:t>ID </a:t>
            </a:r>
            <a:r>
              <a:rPr lang="ko-KR" altLang="en-US" sz="2400" dirty="0">
                <a:solidFill>
                  <a:schemeClr val="tx1"/>
                </a:solidFill>
              </a:rPr>
              <a:t>중복 검사 </a:t>
            </a:r>
            <a:r>
              <a:rPr lang="ko-KR" altLang="en-US" sz="2400" dirty="0" smtClean="0">
                <a:solidFill>
                  <a:schemeClr val="tx1"/>
                </a:solidFill>
              </a:rPr>
              <a:t>기능</a:t>
            </a:r>
            <a:endParaRPr lang="ko-KR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</a:rPr>
              <a:t>주민등록번호 </a:t>
            </a:r>
            <a:r>
              <a:rPr lang="ko-KR" altLang="en-US" sz="2400" dirty="0">
                <a:solidFill>
                  <a:schemeClr val="tx1"/>
                </a:solidFill>
              </a:rPr>
              <a:t>인증 검사 </a:t>
            </a:r>
            <a:r>
              <a:rPr lang="ko-KR" altLang="en-US" sz="2400" dirty="0" smtClean="0">
                <a:solidFill>
                  <a:schemeClr val="tx1"/>
                </a:solidFill>
              </a:rPr>
              <a:t>기능</a:t>
            </a:r>
            <a:endParaRPr lang="ko-KR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형식 확인 </a:t>
            </a:r>
            <a:r>
              <a:rPr lang="ko-KR" altLang="en-US" sz="2400" dirty="0" smtClean="0">
                <a:solidFill>
                  <a:schemeClr val="tx1"/>
                </a:solidFill>
              </a:rPr>
              <a:t>기능</a:t>
            </a:r>
            <a:endParaRPr lang="ko-KR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</a:rPr>
              <a:t>우편번호 </a:t>
            </a:r>
            <a:r>
              <a:rPr lang="ko-KR" altLang="en-US" sz="2400" dirty="0">
                <a:solidFill>
                  <a:schemeClr val="tx1"/>
                </a:solidFill>
              </a:rPr>
              <a:t>검색 후 자동으로 주소 저장 </a:t>
            </a:r>
            <a:r>
              <a:rPr lang="ko-KR" altLang="en-US" sz="2400" dirty="0" smtClean="0">
                <a:solidFill>
                  <a:schemeClr val="tx1"/>
                </a:solidFill>
              </a:rPr>
              <a:t>기능</a:t>
            </a:r>
            <a:endParaRPr lang="ko-KR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</a:rPr>
              <a:t>회원인증</a:t>
            </a:r>
            <a:r>
              <a:rPr lang="en-US" altLang="ko-KR" sz="2400" dirty="0">
                <a:solidFill>
                  <a:schemeClr val="tx1"/>
                </a:solidFill>
              </a:rPr>
              <a:t>(</a:t>
            </a:r>
            <a:r>
              <a:rPr lang="ko-KR" altLang="en-US" sz="2400" dirty="0">
                <a:solidFill>
                  <a:schemeClr val="tx1"/>
                </a:solidFill>
              </a:rPr>
              <a:t>로그인</a:t>
            </a:r>
            <a:r>
              <a:rPr lang="en-US" altLang="ko-KR" sz="2400" dirty="0">
                <a:solidFill>
                  <a:schemeClr val="tx1"/>
                </a:solidFill>
              </a:rPr>
              <a:t>) </a:t>
            </a:r>
            <a:r>
              <a:rPr lang="ko-KR" altLang="en-US" sz="2400" dirty="0">
                <a:solidFill>
                  <a:schemeClr val="tx1"/>
                </a:solidFill>
              </a:rPr>
              <a:t>후 회원만의 제한적인 기능을 </a:t>
            </a:r>
            <a:r>
              <a:rPr lang="ko-KR" altLang="en-US" sz="2400" dirty="0" smtClean="0">
                <a:solidFill>
                  <a:schemeClr val="tx1"/>
                </a:solidFill>
              </a:rPr>
              <a:t>이용</a:t>
            </a:r>
            <a:r>
              <a:rPr lang="en-US" altLang="ko-KR" sz="2400" dirty="0" smtClean="0">
                <a:solidFill>
                  <a:schemeClr val="tx1"/>
                </a:solidFill>
                <a:ea typeface="굴림" charset="-127"/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  <a:ea typeface="굴림" charset="-127"/>
              </a:rPr>
            </a:br>
            <a:endParaRPr lang="en-US" altLang="ko-KR" sz="1100" dirty="0" smtClean="0">
              <a:solidFill>
                <a:schemeClr val="tx1"/>
              </a:solidFill>
              <a:ea typeface="굴림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ea typeface="굴림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데이터베이스 설계</a:t>
            </a:r>
            <a:endParaRPr lang="en-US" altLang="ko-KR" dirty="0">
              <a:ea typeface="굴림" charset="-127"/>
            </a:endParaRPr>
          </a:p>
        </p:txBody>
      </p:sp>
      <p:graphicFrame>
        <p:nvGraphicFramePr>
          <p:cNvPr id="85060" name="Group 6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452381"/>
              </p:ext>
            </p:extLst>
          </p:nvPr>
        </p:nvGraphicFramePr>
        <p:xfrm>
          <a:off x="467544" y="1628800"/>
          <a:ext cx="8280918" cy="4807581"/>
        </p:xfrm>
        <a:graphic>
          <a:graphicData uri="http://schemas.openxmlformats.org/drawingml/2006/table">
            <a:tbl>
              <a:tblPr/>
              <a:tblGrid>
                <a:gridCol w="1163435"/>
                <a:gridCol w="1916246"/>
                <a:gridCol w="5201237"/>
              </a:tblGrid>
              <a:tr h="3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칼럼명</a:t>
                      </a:r>
                      <a:endParaRPr kumimoji="0" lang="ko-KR" altLang="ko-KR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데이터 타입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accent1">
                        <a:alpha val="70000"/>
                      </a:schemeClr>
                    </a:solidFill>
                  </a:tcPr>
                </a:tc>
              </a:tr>
              <a:tr h="7765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varchar</a:t>
                      </a: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(20)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primary 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key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회원의 </a:t>
                      </a:r>
                      <a:r>
                        <a:rPr kumimoji="0" lang="en-US" altLang="ko-KR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ID</a:t>
                      </a: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를 저장하는 </a:t>
                      </a:r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칼럼</a:t>
                      </a:r>
                      <a:endParaRPr kumimoji="0" lang="en-US" altLang="ko-KR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ID</a:t>
                      </a: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값은 유일한 값이므로 </a:t>
                      </a:r>
                      <a:r>
                        <a:rPr kumimoji="0" lang="ko-KR" alt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주키</a:t>
                      </a:r>
                      <a:r>
                        <a:rPr kumimoji="0" lang="en-US" altLang="ko-KR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(primary key)</a:t>
                      </a: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로 </a:t>
                      </a:r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지정</a:t>
                      </a:r>
                      <a:endParaRPr kumimoji="0" lang="ko-KR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2001"/>
                      </a:schemeClr>
                    </a:solidFill>
                  </a:tcPr>
                </a:tc>
              </a:tr>
              <a:tr h="3764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pwd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varchar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(20)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회원의 비밀번호를 저장하는 </a:t>
                      </a:r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칼럼</a:t>
                      </a:r>
                      <a:endParaRPr kumimoji="0" lang="ko-KR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3777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varchar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(20)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회원의 이름을 저장하는 </a:t>
                      </a:r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칼럼</a:t>
                      </a:r>
                      <a:endParaRPr kumimoji="0" lang="ko-KR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2001"/>
                      </a:schemeClr>
                    </a:solidFill>
                  </a:tcPr>
                </a:tc>
              </a:tr>
              <a:tr h="3764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gender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char(1)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회원의 성별을 저장하는 </a:t>
                      </a:r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칼럼</a:t>
                      </a:r>
                      <a:endParaRPr kumimoji="0" lang="ko-KR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3764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email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varchar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(30)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회원의 </a:t>
                      </a:r>
                      <a:r>
                        <a:rPr kumimoji="0" lang="ko-KR" alt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이메일을</a:t>
                      </a: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 저장하는 </a:t>
                      </a:r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칼럼</a:t>
                      </a:r>
                      <a:endParaRPr kumimoji="0" lang="ko-KR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2001"/>
                      </a:schemeClr>
                    </a:solidFill>
                  </a:tcPr>
                </a:tc>
              </a:tr>
              <a:tr h="3764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birthday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varchar(6)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회원의 </a:t>
                      </a:r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생년월일를 </a:t>
                      </a: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저장하는 </a:t>
                      </a:r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칼럼</a:t>
                      </a:r>
                      <a:endParaRPr kumimoji="0" lang="ko-KR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411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zipcode</a:t>
                      </a:r>
                      <a:endParaRPr kumimoji="0" lang="en-US" altLang="ko-KR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char(7)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회원의 우편번호를 저장하는 </a:t>
                      </a:r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칼럼</a:t>
                      </a:r>
                      <a:endParaRPr kumimoji="0" lang="ko-KR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</a:tr>
              <a:tr h="534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varchar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(60)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회원의 주소를 저장하는 </a:t>
                      </a:r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칼럼</a:t>
                      </a:r>
                      <a:endParaRPr kumimoji="0" lang="ko-KR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411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hobby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char(5)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회원의 취미를 저장하는 </a:t>
                      </a:r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칼럼</a:t>
                      </a:r>
                      <a:endParaRPr kumimoji="0" lang="ko-KR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</a:tr>
              <a:tr h="411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job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varchar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(30)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회원의 직업을 저장하는 </a:t>
                      </a:r>
                      <a:r>
                        <a:rPr kumimoji="0" lang="ko-KR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칼럼</a:t>
                      </a:r>
                      <a:endParaRPr kumimoji="0" lang="ko-KR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107504" y="898385"/>
            <a:ext cx="4464496" cy="658407"/>
            <a:chOff x="1296" y="1824"/>
            <a:chExt cx="2976" cy="432"/>
          </a:xfrm>
        </p:grpSpPr>
        <p:sp>
          <p:nvSpPr>
            <p:cNvPr id="7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rgbClr val="002060"/>
                  </a:solidFill>
                  <a:ea typeface="굴림" charset="-127"/>
                </a:rPr>
                <a:t>회원 테이블</a:t>
              </a:r>
              <a:endParaRPr lang="en-US" altLang="ko-KR" b="1" dirty="0">
                <a:solidFill>
                  <a:srgbClr val="002060"/>
                </a:solidFill>
                <a:ea typeface="굴림" charset="-127"/>
              </a:endParaRPr>
            </a:p>
          </p:txBody>
        </p:sp>
        <p:sp>
          <p:nvSpPr>
            <p:cNvPr id="10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10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ea typeface="굴림" charset="-127"/>
              </a:rPr>
              <a:t>회원 테이블 만들기</a:t>
            </a:r>
            <a:endParaRPr lang="en-US" altLang="ko-KR" sz="2000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2" name="Picture 2" descr="D:\2019년 JSP및서블릿 최종원고\ch14\그림\14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68" y="1741601"/>
            <a:ext cx="6616352" cy="478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23528" y="692696"/>
            <a:ext cx="822960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pPr marL="800100" lvl="1"/>
            <a:r>
              <a:rPr lang="en-US" altLang="ko-KR" sz="2000" kern="0" dirty="0" smtClean="0">
                <a:latin typeface="+mn-ea"/>
                <a:hlinkClick r:id="rId3" action="ppaction://hlinkfile"/>
              </a:rPr>
              <a:t>source/ch14/table.sql</a:t>
            </a:r>
            <a:endParaRPr lang="en-US" altLang="ko-KR" sz="20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48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데이터베이스 설계</a:t>
            </a:r>
            <a:endParaRPr lang="en-US" altLang="ko-KR" dirty="0">
              <a:ea typeface="굴림" charset="-127"/>
            </a:endParaRPr>
          </a:p>
        </p:txBody>
      </p:sp>
      <p:graphicFrame>
        <p:nvGraphicFramePr>
          <p:cNvPr id="85060" name="Group 6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978124"/>
              </p:ext>
            </p:extLst>
          </p:nvPr>
        </p:nvGraphicFramePr>
        <p:xfrm>
          <a:off x="539552" y="2260076"/>
          <a:ext cx="8208910" cy="2897117"/>
        </p:xfrm>
        <a:graphic>
          <a:graphicData uri="http://schemas.openxmlformats.org/drawingml/2006/table">
            <a:tbl>
              <a:tblPr/>
              <a:tblGrid>
                <a:gridCol w="1153318"/>
                <a:gridCol w="1899583"/>
                <a:gridCol w="5156009"/>
              </a:tblGrid>
              <a:tr h="476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칼럼명</a:t>
                      </a:r>
                      <a:endParaRPr kumimoji="0" lang="ko-KR" altLang="ko-KR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데이터 타입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accent1">
                        <a:alpha val="70000"/>
                      </a:schemeClr>
                    </a:solidFill>
                  </a:tcPr>
                </a:tc>
              </a:tr>
              <a:tr h="6051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zipcode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char(7)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우편번호를 저장하는 </a:t>
                      </a:r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칼럼</a:t>
                      </a:r>
                      <a:endParaRPr kumimoji="0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2001"/>
                      </a:schemeClr>
                    </a:solidFill>
                  </a:tcPr>
                </a:tc>
              </a:tr>
              <a:tr h="6051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area1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char(10)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도시 또는 도를 저장하는 </a:t>
                      </a:r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칼럼</a:t>
                      </a:r>
                      <a:endParaRPr kumimoji="0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6051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area2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char(20)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도시 또는 군을 저장하는 </a:t>
                      </a:r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칼럼</a:t>
                      </a:r>
                      <a:endParaRPr kumimoji="0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2001"/>
                      </a:schemeClr>
                    </a:solidFill>
                  </a:tcPr>
                </a:tc>
              </a:tr>
              <a:tr h="6051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area3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char(40)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동 또는 면</a:t>
                      </a:r>
                      <a:r>
                        <a:rPr kumimoji="0" lang="en-US" altLang="ko-K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리를 저장하는 </a:t>
                      </a:r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칼럼</a:t>
                      </a:r>
                      <a:endParaRPr kumimoji="0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grpSp>
        <p:nvGrpSpPr>
          <p:cNvPr id="11" name="Group 88"/>
          <p:cNvGrpSpPr>
            <a:grpSpLocks/>
          </p:cNvGrpSpPr>
          <p:nvPr/>
        </p:nvGrpSpPr>
        <p:grpSpPr bwMode="auto">
          <a:xfrm>
            <a:off x="179512" y="970393"/>
            <a:ext cx="4464496" cy="658407"/>
            <a:chOff x="1296" y="1824"/>
            <a:chExt cx="2976" cy="432"/>
          </a:xfrm>
        </p:grpSpPr>
        <p:sp>
          <p:nvSpPr>
            <p:cNvPr id="12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rgbClr val="002060"/>
                  </a:solidFill>
                  <a:ea typeface="굴림" charset="-127"/>
                </a:rPr>
                <a:t>우편 테이블</a:t>
              </a:r>
              <a:endParaRPr lang="en-US" altLang="ko-KR" b="1" dirty="0">
                <a:solidFill>
                  <a:srgbClr val="002060"/>
                </a:solidFill>
                <a:ea typeface="굴림" charset="-127"/>
              </a:endParaRPr>
            </a:p>
          </p:txBody>
        </p:sp>
        <p:sp>
          <p:nvSpPr>
            <p:cNvPr id="15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24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ea typeface="굴림" charset="-127"/>
              </a:rPr>
              <a:t>우편번</a:t>
            </a:r>
            <a:r>
              <a:rPr lang="ko-KR" altLang="en-US" sz="3600" dirty="0">
                <a:ea typeface="굴림" charset="-127"/>
              </a:rPr>
              <a:t>호</a:t>
            </a:r>
            <a:r>
              <a:rPr lang="ko-KR" altLang="en-US" sz="3600" dirty="0" smtClean="0">
                <a:ea typeface="굴림" charset="-127"/>
              </a:rPr>
              <a:t> 테이블 만들기</a:t>
            </a:r>
            <a:endParaRPr lang="en-US" altLang="ko-KR" sz="2000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528" y="692696"/>
            <a:ext cx="822960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pPr marL="800100" lvl="1"/>
            <a:r>
              <a:rPr lang="en-US" altLang="ko-KR" sz="2000" kern="0" dirty="0" smtClean="0">
                <a:latin typeface="+mn-ea"/>
                <a:hlinkClick r:id="rId2" action="ppaction://hlinkfile"/>
              </a:rPr>
              <a:t>source/ch14/table.sql</a:t>
            </a:r>
            <a:endParaRPr lang="en-US" altLang="ko-KR" sz="2000" kern="0" dirty="0">
              <a:latin typeface="+mn-ea"/>
            </a:endParaRPr>
          </a:p>
        </p:txBody>
      </p:sp>
      <p:pic>
        <p:nvPicPr>
          <p:cNvPr id="2" name="Picture 2" descr="D:\2019년 JSP및서블릿 최종원고\ch14\그림\14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5"/>
            <a:ext cx="6192688" cy="445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5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479</TotalTime>
  <Words>600</Words>
  <Application>Microsoft Office PowerPoint</Application>
  <PresentationFormat>화면 슬라이드 쇼(4:3)</PresentationFormat>
  <Paragraphs>199</Paragraphs>
  <Slides>24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6" baseType="lpstr">
      <vt:lpstr>최종템블릿</vt:lpstr>
      <vt:lpstr>Image</vt:lpstr>
      <vt:lpstr>Chapter14  </vt:lpstr>
      <vt:lpstr>Contents</vt:lpstr>
      <vt:lpstr>회원 인증 및 가입의 전체적인 구조</vt:lpstr>
      <vt:lpstr>게시판을 구성하는 파일</vt:lpstr>
      <vt:lpstr>회원 인증 및 가입의 기능</vt:lpstr>
      <vt:lpstr>데이터베이스 설계</vt:lpstr>
      <vt:lpstr>회원 테이블 만들기</vt:lpstr>
      <vt:lpstr>데이터베이스 설계</vt:lpstr>
      <vt:lpstr>우편번호 테이블 만들기</vt:lpstr>
      <vt:lpstr>우편번호 데이터 삽입</vt:lpstr>
      <vt:lpstr>설계 및 구현</vt:lpstr>
      <vt:lpstr>회원 가입 흐름도</vt:lpstr>
      <vt:lpstr>회원가입 부분</vt:lpstr>
      <vt:lpstr>회원 인증 흐름도</vt:lpstr>
      <vt:lpstr>회원인증 부분</vt:lpstr>
      <vt:lpstr>자바와 빈즈 사용 흐름도</vt:lpstr>
      <vt:lpstr>자바와 빈즈 부분</vt:lpstr>
      <vt:lpstr>회원 인증 및 가입 페이지 실행</vt:lpstr>
      <vt:lpstr>회원 인증 및 가입 페이지 실행</vt:lpstr>
      <vt:lpstr>회원 인증 및 가입 페이지 실행</vt:lpstr>
      <vt:lpstr>회원 인증 및 가입 페이지 실행</vt:lpstr>
      <vt:lpstr>회원 인증 및 가입 페이지 실행</vt:lpstr>
      <vt:lpstr>회원 인증 및 가입 페이지 실행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Windows 사용자</cp:lastModifiedBy>
  <cp:revision>114</cp:revision>
  <dcterms:created xsi:type="dcterms:W3CDTF">2013-12-17T00:44:17Z</dcterms:created>
  <dcterms:modified xsi:type="dcterms:W3CDTF">2019-03-02T05:30:55Z</dcterms:modified>
</cp:coreProperties>
</file>