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311" r:id="rId4"/>
    <p:sldId id="312" r:id="rId5"/>
    <p:sldId id="313" r:id="rId6"/>
    <p:sldId id="317" r:id="rId7"/>
    <p:sldId id="314" r:id="rId8"/>
    <p:sldId id="318" r:id="rId9"/>
    <p:sldId id="320" r:id="rId10"/>
    <p:sldId id="332" r:id="rId11"/>
    <p:sldId id="321" r:id="rId12"/>
    <p:sldId id="323" r:id="rId13"/>
    <p:sldId id="324" r:id="rId14"/>
    <p:sldId id="331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2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4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6/pollInsertProc.jsp" TargetMode="External"/><Relationship Id="rId2" Type="http://schemas.openxmlformats.org/officeDocument/2006/relationships/hyperlink" Target="../source/ch16/pollInsert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3/idCheck.jsp" TargetMode="External"/><Relationship Id="rId2" Type="http://schemas.openxmlformats.org/officeDocument/2006/relationships/hyperlink" Target="../source/ch16/pollForm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../source/ch16/pollFormProc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source/ch16/pollView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6/PollItemBean.java" TargetMode="External"/><Relationship Id="rId2" Type="http://schemas.openxmlformats.org/officeDocument/2006/relationships/hyperlink" Target="../source/ch16/PollListBea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source/ch16/PollMgr.java" TargetMode="External"/><Relationship Id="rId4" Type="http://schemas.openxmlformats.org/officeDocument/2006/relationships/hyperlink" Target="../source/ch13/idCheck.j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6/pollList.js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source/ch16/table.s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source/ch16/pollList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6378" y="5949280"/>
            <a:ext cx="5368110" cy="620964"/>
          </a:xfrm>
        </p:spPr>
        <p:txBody>
          <a:bodyPr/>
          <a:lstStyle/>
          <a:p>
            <a:r>
              <a:rPr lang="ko-KR" altLang="en-US" sz="4000" dirty="0" smtClean="0"/>
              <a:t>투표 프로그램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Chapter16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투표 프로그램 기본 틀 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908720"/>
            <a:ext cx="784887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새로운 투표를 작성하는 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source/ch16/pollInsert.jsp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새로운 투표를 작성하는 페이지의 처리 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source/ch16/pollInsertProc.jsp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ea typeface="굴림" charset="-127"/>
            </a:endParaRPr>
          </a:p>
        </p:txBody>
      </p:sp>
      <p:pic>
        <p:nvPicPr>
          <p:cNvPr id="6146" name="Picture 2" descr="D:\2019년 JSP및서블릿 최종원고\ch16\그림\16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5904656" cy="335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투표 프로그램 기본 틀 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836712"/>
            <a:ext cx="784887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투표 </a:t>
            </a:r>
            <a:r>
              <a:rPr lang="ko-KR" altLang="en-US" sz="2000" kern="0" dirty="0">
                <a:ea typeface="굴림" charset="-127"/>
              </a:rPr>
              <a:t>프로그램의 설문 </a:t>
            </a:r>
            <a:r>
              <a:rPr lang="ko-KR" altLang="en-US" sz="2000" kern="0" dirty="0" smtClean="0">
                <a:ea typeface="굴림" charset="-127"/>
              </a:rPr>
              <a:t>폼을 작성하고 </a:t>
            </a:r>
            <a:r>
              <a:rPr lang="ko-KR" altLang="en-US" sz="2000" kern="0" dirty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source/ch16/pollForm</a:t>
            </a:r>
            <a:r>
              <a:rPr lang="en-US" altLang="ko-KR" sz="2000" dirty="0" smtClean="0">
                <a:hlinkClick r:id="rId2" action="ppaction://hlinkfile"/>
              </a:rPr>
              <a:t>.jsp</a:t>
            </a:r>
            <a:endParaRPr lang="en-US" altLang="ko-KR" sz="2000" dirty="0" smtClean="0">
              <a:hlinkClick r:id="rId3" action="ppaction://hlinkfile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설문 </a:t>
            </a:r>
            <a:r>
              <a:rPr lang="ko-KR" altLang="en-US" sz="2000" kern="0" dirty="0">
                <a:ea typeface="굴림" charset="-127"/>
              </a:rPr>
              <a:t>폼의 처리페이지를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source/ch16/pollFormProc.jsp</a:t>
            </a:r>
            <a:endParaRPr lang="en-US" altLang="ko-KR" sz="2000" dirty="0" smtClean="0">
              <a:hlinkClick r:id="rId3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ea typeface="굴림" charset="-127"/>
            </a:endParaRPr>
          </a:p>
        </p:txBody>
      </p:sp>
      <p:pic>
        <p:nvPicPr>
          <p:cNvPr id="5122" name="Picture 2" descr="D:\2019년 JSP및서블릿 최종원고\ch16\그림\16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8024"/>
            <a:ext cx="4392487" cy="34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555776" y="2924944"/>
            <a:ext cx="2088232" cy="12961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투표 프로그램 기본 틀 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980728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투표의 결과를 확인할 수 있는 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source/ch16/pollView.jsp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ea typeface="굴림" charset="-127"/>
            </a:endParaRPr>
          </a:p>
        </p:txBody>
      </p:sp>
      <p:pic>
        <p:nvPicPr>
          <p:cNvPr id="7170" name="Picture 2" descr="D:\2019년 JSP및서블릿 최종원고\ch16\그림\16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112568" cy="399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31496" cy="563562"/>
          </a:xfrm>
        </p:spPr>
        <p:txBody>
          <a:bodyPr/>
          <a:lstStyle/>
          <a:p>
            <a:r>
              <a:rPr lang="ko-KR" altLang="en-US" dirty="0"/>
              <a:t>투표 프로그램에 필요한 자바와 </a:t>
            </a:r>
            <a:r>
              <a:rPr lang="ko-KR" altLang="en-US" dirty="0" err="1"/>
              <a:t>빈즈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764704"/>
            <a:ext cx="867364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투표 프로그램의 설문 목록을 저장하는 자바 </a:t>
            </a:r>
            <a:r>
              <a:rPr lang="ko-KR" altLang="en-US" sz="2000" kern="0" dirty="0" err="1">
                <a:latin typeface="+mn-lt"/>
                <a:ea typeface="굴림" charset="-127"/>
              </a:rPr>
              <a:t>빈즈를</a:t>
            </a:r>
            <a:r>
              <a:rPr lang="ko-KR" altLang="en-US" sz="2000" kern="0" dirty="0">
                <a:latin typeface="+mn-lt"/>
                <a:ea typeface="굴림" charset="-127"/>
              </a:rPr>
              <a:t>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source/ch16/PollListBean.java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답변 </a:t>
            </a:r>
            <a:r>
              <a:rPr lang="ko-KR" altLang="en-US" sz="2000" kern="0" dirty="0">
                <a:ea typeface="굴림" charset="-127"/>
              </a:rPr>
              <a:t>목록과 답변에 대한 투표수를 저장하는 자바 </a:t>
            </a:r>
            <a:r>
              <a:rPr lang="ko-KR" altLang="en-US" sz="2000" kern="0" dirty="0" err="1" smtClean="0">
                <a:ea typeface="굴림" charset="-127"/>
              </a:rPr>
              <a:t>빈즈를</a:t>
            </a:r>
            <a:r>
              <a:rPr lang="ko-KR" altLang="en-US" sz="2000" kern="0" dirty="0" smtClean="0">
                <a:ea typeface="굴림" charset="-127"/>
              </a:rPr>
              <a:t> 작성하고 </a:t>
            </a:r>
            <a:r>
              <a:rPr lang="ko-KR" altLang="en-US" sz="2000" kern="0" dirty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source/ch16/PollItemBean.java</a:t>
            </a:r>
            <a:endParaRPr lang="en-US" altLang="ko-KR" sz="2000" dirty="0" smtClean="0">
              <a:hlinkClick r:id="rId4" action="ppaction://hlinkfile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투표 프로그램이 데이터베이스에서 설문 추가 및 조회 처리를 할 수 있는 </a:t>
            </a:r>
            <a:r>
              <a:rPr lang="ko-KR" altLang="en-US" sz="2000" kern="0" dirty="0" err="1">
                <a:ea typeface="굴림" charset="-127"/>
              </a:rPr>
              <a:t>메소드가</a:t>
            </a:r>
            <a:r>
              <a:rPr lang="ko-KR" altLang="en-US" sz="2000" kern="0" dirty="0">
                <a:ea typeface="굴림" charset="-127"/>
              </a:rPr>
              <a:t> 선언된 자바파일을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source/ch16/PollMgr.java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투표프로그램 실행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49" name="_x199012128" descr="EMB000010546a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291594"/>
            <a:ext cx="6480000" cy="41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>
                <a:latin typeface="+mn-lt"/>
                <a:ea typeface="굴림" charset="-127"/>
              </a:rPr>
              <a:t/>
            </a:r>
            <a:br>
              <a:rPr lang="en-US" altLang="ko-KR" sz="2000" kern="0" dirty="0">
                <a:latin typeface="+mn-lt"/>
                <a:ea typeface="굴림" charset="-127"/>
              </a:rPr>
            </a:br>
            <a:r>
              <a:rPr lang="en-US" altLang="ko-KR" kern="0" dirty="0" smtClean="0">
                <a:latin typeface="+mn-lt"/>
                <a:ea typeface="굴림" charset="-127"/>
                <a:hlinkClick r:id="rId3"/>
              </a:rPr>
              <a:t>http://</a:t>
            </a:r>
            <a:r>
              <a:rPr lang="en-US" altLang="ko-KR" kern="0" dirty="0" smtClean="0">
                <a:latin typeface="+mn-lt"/>
                <a:ea typeface="굴림" charset="-127"/>
                <a:hlinkClick r:id="rId3"/>
              </a:rPr>
              <a:t>jspstudy.co.kr/myapp/ch16/pollList.jsp</a:t>
            </a:r>
            <a:endParaRPr lang="en-US" altLang="ko-KR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kern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38862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투표 프로그램을 구현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앞에서 배운 자바 </a:t>
            </a:r>
            <a:r>
              <a:rPr lang="ko-KR" altLang="en-US" sz="2400" dirty="0" err="1" smtClean="0"/>
              <a:t>빈즈와</a:t>
            </a:r>
            <a:r>
              <a:rPr lang="ko-KR" altLang="en-US" sz="2400" dirty="0" smtClean="0"/>
              <a:t> 데이터 베이스를 이용하여 구현되며 데이터베이스에서 데이터를 저장하고 조회를 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714884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투표프로그램 정의 및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설계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투표프로그램 데이터베이스 설계 및 구현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투표프로그램 정의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348880"/>
            <a:ext cx="7484664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투표 설문 리스트 출력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투표 설문 작성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투표하기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투표 결과 출력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398536" y="1273311"/>
            <a:ext cx="4464496" cy="658407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기능 정의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" name="Picture 2" descr="C:\Users\Administrator\AppData\Local\Microsoft\Windows\Temporary Internet Files\Content.IE5\7I4NFJVF\dglxasset[1].as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1872208" cy="18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JSP </a:t>
            </a:r>
            <a:r>
              <a:rPr lang="ko-KR" altLang="en-US" dirty="0">
                <a:ea typeface="굴림" charset="-127"/>
              </a:rPr>
              <a:t>페이지 및 클래스 정의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8506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60010"/>
              </p:ext>
            </p:extLst>
          </p:nvPr>
        </p:nvGraphicFramePr>
        <p:xfrm>
          <a:off x="451123" y="1556792"/>
          <a:ext cx="8280918" cy="3982974"/>
        </p:xfrm>
        <a:graphic>
          <a:graphicData uri="http://schemas.openxmlformats.org/drawingml/2006/table">
            <a:tbl>
              <a:tblPr/>
              <a:tblGrid>
                <a:gridCol w="2232248"/>
                <a:gridCol w="2808312"/>
                <a:gridCol w="3240358"/>
              </a:tblGrid>
              <a:tr h="235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구 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 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페이지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관련 클래스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</a:tr>
              <a:tr h="4266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 리스트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pollList.jsp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PollListBean.java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PollMgr.java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643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 설문 추가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pollInsert.jsp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pollInsertProc.jsp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PollListBean.java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PollItemBean.java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PollMgr.java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266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투표하기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pollForm.jsp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pollFormProc.jsp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PollListBean.java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PollMgr.java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643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 결과 확인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pollView.jsp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PollListBean.java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PollItemBean.java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PollMgr.java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931539"/>
            <a:ext cx="3816424" cy="553245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28" y="1934"/>
              <a:ext cx="2160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sz="1600" b="1" dirty="0">
                  <a:solidFill>
                    <a:srgbClr val="002060"/>
                  </a:solidFill>
                  <a:ea typeface="굴림" charset="-127"/>
                </a:rPr>
                <a:t>JSP </a:t>
              </a:r>
              <a:r>
                <a:rPr lang="ko-KR" altLang="en-US" sz="1600" b="1" dirty="0">
                  <a:solidFill>
                    <a:srgbClr val="002060"/>
                  </a:solidFill>
                  <a:ea typeface="굴림" charset="-127"/>
                </a:rPr>
                <a:t>페이지 및 클래스 정의</a:t>
              </a: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560" y="5373216"/>
            <a:ext cx="78488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기타 관련 클래스 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= DBConnectionMgr.java </a:t>
            </a:r>
            <a:b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11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장에서 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구현한 클래스를 패키지만 수정해서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사용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데이터베이스 설계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8506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977981"/>
              </p:ext>
            </p:extLst>
          </p:nvPr>
        </p:nvGraphicFramePr>
        <p:xfrm>
          <a:off x="467544" y="1902968"/>
          <a:ext cx="8280918" cy="3758280"/>
        </p:xfrm>
        <a:graphic>
          <a:graphicData uri="http://schemas.openxmlformats.org/drawingml/2006/table">
            <a:tbl>
              <a:tblPr/>
              <a:tblGrid>
                <a:gridCol w="2760306"/>
                <a:gridCol w="2760306"/>
                <a:gridCol w="2760306"/>
              </a:tblGrid>
              <a:tr h="469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칼럼명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데이터 타입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num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smallint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(6)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설문 번호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question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(200)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설문 내용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sdate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date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 시작 날짜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edate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date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 종료 날짜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wdate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date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설문 작성 날짜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type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smallint(6)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중복투표 허용 여부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active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smallint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(6)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설문 활성화 여부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1042401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투표리스</a:t>
              </a:r>
              <a:r>
                <a:rPr lang="ko-KR" altLang="en-US" b="1" dirty="0">
                  <a:solidFill>
                    <a:srgbClr val="002060"/>
                  </a:solidFill>
                  <a:ea typeface="굴림" charset="-127"/>
                </a:rPr>
                <a:t>트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 테이블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데이터베이스 설계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8506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799089"/>
              </p:ext>
            </p:extLst>
          </p:nvPr>
        </p:nvGraphicFramePr>
        <p:xfrm>
          <a:off x="467544" y="2232203"/>
          <a:ext cx="8280918" cy="2348925"/>
        </p:xfrm>
        <a:graphic>
          <a:graphicData uri="http://schemas.openxmlformats.org/drawingml/2006/table">
            <a:tbl>
              <a:tblPr/>
              <a:tblGrid>
                <a:gridCol w="2760306"/>
                <a:gridCol w="2760306"/>
                <a:gridCol w="2760306"/>
              </a:tblGrid>
              <a:tr h="469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칼럼명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데이터 타입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listnum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smallint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(6)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답변이 소속된 설문 번호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itemnum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smallint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(6)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답변 번호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item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(50)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답변 내용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69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count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smallint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(6)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투표수</a:t>
                      </a:r>
                    </a:p>
                  </a:txBody>
                  <a:tcPr marL="64770" marR="72009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1330433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투표아이템 테이블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3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테이블 만들기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692696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2" action="ppaction://hlinkfile"/>
              </a:rPr>
              <a:t>source/ch16/table.sql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2050" name="Picture 2" descr="D:\2019년 JSP및서블릿 최종원고\ch16\그림\16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582070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투표 프로그램 구현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179512" y="970393"/>
            <a:ext cx="4464496" cy="658407"/>
            <a:chOff x="1296" y="1824"/>
            <a:chExt cx="2976" cy="432"/>
          </a:xfrm>
        </p:grpSpPr>
        <p:sp>
          <p:nvSpPr>
            <p:cNvPr id="2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투표 흐름도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2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916832"/>
            <a:ext cx="719421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투표 프로그램 기본 틀 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투표 프로그램의 </a:t>
            </a:r>
            <a:r>
              <a:rPr lang="ko-KR" altLang="en-US" sz="2000" kern="0" dirty="0" err="1">
                <a:latin typeface="+mn-lt"/>
                <a:ea typeface="굴림" charset="-127"/>
              </a:rPr>
              <a:t>메인이라</a:t>
            </a:r>
            <a:r>
              <a:rPr lang="ko-KR" altLang="en-US" sz="2000" kern="0" dirty="0">
                <a:latin typeface="+mn-lt"/>
                <a:ea typeface="굴림" charset="-127"/>
              </a:rPr>
              <a:t> 할 수 있는 페이지를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source/ch16/pollList.jsp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098" name="Picture 2" descr="D:\2019년 JSP및서블릿 최종원고\ch16\그림\16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29" y="2204864"/>
            <a:ext cx="6811963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588</TotalTime>
  <Words>316</Words>
  <Application>Microsoft Office PowerPoint</Application>
  <PresentationFormat>화면 슬라이드 쇼(4:3)</PresentationFormat>
  <Paragraphs>146</Paragraphs>
  <Slides>15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최종템블릿</vt:lpstr>
      <vt:lpstr>Image</vt:lpstr>
      <vt:lpstr>Chapter16  </vt:lpstr>
      <vt:lpstr>Contents</vt:lpstr>
      <vt:lpstr>투표프로그램 정의</vt:lpstr>
      <vt:lpstr>JSP 페이지 및 클래스 정의</vt:lpstr>
      <vt:lpstr>데이터베이스 설계</vt:lpstr>
      <vt:lpstr>데이터베이스 설계</vt:lpstr>
      <vt:lpstr>테이블 만들기</vt:lpstr>
      <vt:lpstr>투표 프로그램 구현</vt:lpstr>
      <vt:lpstr>투표 프로그램 기본 틀 작성</vt:lpstr>
      <vt:lpstr>투표 프로그램 기본 틀 작성</vt:lpstr>
      <vt:lpstr>투표 프로그램 기본 틀 작성</vt:lpstr>
      <vt:lpstr>투표 프로그램 기본 틀 작성</vt:lpstr>
      <vt:lpstr>투표 프로그램에 필요한 자바와 빈즈</vt:lpstr>
      <vt:lpstr>투표프로그램 실행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137</cp:revision>
  <dcterms:created xsi:type="dcterms:W3CDTF">2013-12-17T00:44:17Z</dcterms:created>
  <dcterms:modified xsi:type="dcterms:W3CDTF">2019-03-02T06:43:18Z</dcterms:modified>
</cp:coreProperties>
</file>