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329" r:id="rId4"/>
    <p:sldId id="355" r:id="rId5"/>
    <p:sldId id="330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61" autoAdjust="0"/>
  </p:normalViewPr>
  <p:slideViewPr>
    <p:cSldViewPr>
      <p:cViewPr varScale="1">
        <p:scale>
          <a:sx n="69" d="100"/>
          <a:sy n="69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9/pageTag.jsp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jspstudy.co.kr/myapp/ch05/declaration1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source/ch19/pageTag.jsp" TargetMode="External"/><Relationship Id="rId5" Type="http://schemas.openxmlformats.org/officeDocument/2006/relationships/hyperlink" Target="../source/ch19/PageTag.tld" TargetMode="External"/><Relationship Id="rId4" Type="http://schemas.openxmlformats.org/officeDocument/2006/relationships/hyperlink" Target="../source/ch19/PageTag.jav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../source/ch19/connectionTag.jsp" TargetMode="External"/><Relationship Id="rId3" Type="http://schemas.openxmlformats.org/officeDocument/2006/relationships/hyperlink" Target="http://jspstudy.co.kr/myapp/ch19/connectionTag.jsp" TargetMode="External"/><Relationship Id="rId7" Type="http://schemas.openxmlformats.org/officeDocument/2006/relationships/hyperlink" Target="../source/ch19/ConnectionTag.tld" TargetMode="External"/><Relationship Id="rId2" Type="http://schemas.openxmlformats.org/officeDocument/2006/relationships/hyperlink" Target="http://jspstudy.co.kr/myapp/ch05/declaration1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source/ch19/ConnectionTag.java" TargetMode="External"/><Relationship Id="rId5" Type="http://schemas.openxmlformats.org/officeDocument/2006/relationships/hyperlink" Target="../source/ch19/DBConnection.java" TargetMode="External"/><Relationship Id="rId4" Type="http://schemas.openxmlformats.org/officeDocument/2006/relationships/hyperlink" Target="../source/ch19/ConnectionTagTEI.java" TargetMode="Externa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9/WelcomeTag.tld" TargetMode="External"/><Relationship Id="rId2" Type="http://schemas.openxmlformats.org/officeDocument/2006/relationships/hyperlink" Target="../source/ch19/WelcomeTag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../source/ch19/welcomeTag.jsp" TargetMode="External"/><Relationship Id="rId4" Type="http://schemas.openxmlformats.org/officeDocument/2006/relationships/hyperlink" Target="http://jspstudy.co.kr/myapp/ch19/welcomeTag.j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9/welcomeBodyTag.jsp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jspstudy.co.kr/myapp/ch05/declaration1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source/ch19/welcomeBodyTag.jsp" TargetMode="External"/><Relationship Id="rId5" Type="http://schemas.openxmlformats.org/officeDocument/2006/relationships/hyperlink" Target="../source/ch19/WelcomeBodyTag.tld" TargetMode="External"/><Relationship Id="rId4" Type="http://schemas.openxmlformats.org/officeDocument/2006/relationships/hyperlink" Target="../source/ch19/WelcomeBodyTag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5949280"/>
            <a:ext cx="6552728" cy="620964"/>
          </a:xfrm>
        </p:spPr>
        <p:txBody>
          <a:bodyPr/>
          <a:lstStyle/>
          <a:p>
            <a:r>
              <a:rPr lang="ko-KR" altLang="en-US" sz="4000" dirty="0" err="1" smtClean="0"/>
              <a:t>커스텀</a:t>
            </a:r>
            <a:r>
              <a:rPr lang="ko-KR" altLang="en-US" sz="4000" dirty="0" smtClean="0"/>
              <a:t> 태그</a:t>
            </a:r>
            <a:r>
              <a:rPr lang="en-US" altLang="ko-KR" sz="4000" dirty="0" smtClean="0"/>
              <a:t>(Custom Tag)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Chapter19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속성값이 있는 </a:t>
            </a:r>
            <a:r>
              <a:rPr lang="ko-KR" altLang="en-US" dirty="0" err="1" smtClean="0">
                <a:ea typeface="굴림" charset="-127"/>
              </a:rPr>
              <a:t>커스텀</a:t>
            </a:r>
            <a:r>
              <a:rPr lang="ko-KR" altLang="en-US" dirty="0" smtClean="0">
                <a:ea typeface="굴림" charset="-127"/>
              </a:rPr>
              <a:t> 태그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785794"/>
            <a:ext cx="828680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속성값이 있는 사용자 태그  </a:t>
            </a:r>
            <a:r>
              <a:rPr lang="ko-KR" altLang="en-US" sz="2400" b="1" dirty="0" smtClean="0"/>
              <a:t>작성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2" y="1319205"/>
            <a:ext cx="7173961" cy="9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2" y="2317074"/>
            <a:ext cx="7291536" cy="284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298573"/>
            <a:ext cx="8105554" cy="115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속성값이 있는 </a:t>
            </a:r>
            <a:r>
              <a:rPr lang="ko-KR" altLang="en-US" dirty="0" err="1" smtClean="0">
                <a:ea typeface="굴림" charset="-127"/>
              </a:rPr>
              <a:t>커스텀</a:t>
            </a:r>
            <a:r>
              <a:rPr lang="ko-KR" altLang="en-US" dirty="0" smtClean="0">
                <a:ea typeface="굴림" charset="-127"/>
              </a:rPr>
              <a:t> 태그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1"/>
            <a:ext cx="828680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속성값이 있는 사용자 태그 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</a:t>
            </a:r>
            <a:r>
              <a:rPr lang="en-US" altLang="ko-KR" sz="2000" dirty="0" smtClean="0">
                <a:ea typeface="굴림" charset="-127"/>
                <a:hlinkClick r:id="rId2"/>
              </a:rPr>
              <a:t> </a:t>
            </a:r>
            <a:r>
              <a:rPr lang="en-US" altLang="ko-KR" sz="2000" dirty="0" smtClean="0">
                <a:ea typeface="굴림" charset="-127"/>
                <a:hlinkClick r:id="rId3"/>
              </a:rPr>
              <a:t>http://</a:t>
            </a:r>
            <a:r>
              <a:rPr lang="en-US" altLang="ko-KR" sz="2000" dirty="0" smtClean="0">
                <a:ea typeface="굴림" charset="-127"/>
                <a:hlinkClick r:id="rId3"/>
              </a:rPr>
              <a:t>jspstudy.co.kr/myapp/ch19/pageTag.jsp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실습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소스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(java)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source/ch19/PageTag.java</a:t>
            </a:r>
            <a:endParaRPr lang="en-US" altLang="ko-KR" sz="200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실습소스</a:t>
            </a:r>
            <a:r>
              <a:rPr lang="en-US" altLang="ko-KR" sz="2000" kern="0" dirty="0" smtClean="0">
                <a:ea typeface="굴림" charset="-127"/>
              </a:rPr>
              <a:t>(</a:t>
            </a:r>
            <a:r>
              <a:rPr lang="en-US" altLang="ko-KR" sz="2000" kern="0" dirty="0" err="1" smtClean="0">
                <a:ea typeface="굴림" charset="-127"/>
              </a:rPr>
              <a:t>tld</a:t>
            </a:r>
            <a:r>
              <a:rPr lang="en-US" altLang="ko-KR" sz="2000" kern="0" dirty="0" smtClean="0">
                <a:ea typeface="굴림" charset="-127"/>
              </a:rPr>
              <a:t>)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source/ch19/PageTag.tld</a:t>
            </a: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실행소스</a:t>
            </a:r>
            <a:r>
              <a:rPr lang="en-US" altLang="ko-KR" sz="2000" kern="0" dirty="0" smtClean="0">
                <a:ea typeface="굴림" charset="-127"/>
              </a:rPr>
              <a:t>(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)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6" action="ppaction://hlinkfile"/>
              </a:rPr>
              <a:t>source/ch19/pageTag.jsp</a:t>
            </a: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D:\2019년 JSP및서블릿 최종원고\ch19\그림\19_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52339"/>
            <a:ext cx="6335713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스크립트 변수 생성하기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1"/>
            <a:ext cx="828680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b="1" dirty="0" smtClean="0"/>
              <a:t>스크립트 변수 생성하기</a:t>
            </a:r>
            <a:endParaRPr lang="en-US" altLang="ko-KR" sz="2400" b="1" dirty="0" smtClean="0"/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스크립트 변수를 생성하여 사용하기 위해서는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TLD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파일과 태그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핸들러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 외에도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두가지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 더 필요하게 됩니다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.</a:t>
            </a: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</a:pPr>
            <a:r>
              <a:rPr lang="en-US" altLang="ko-KR" sz="2000" kern="0" dirty="0" smtClean="0">
                <a:ea typeface="굴림" charset="-127"/>
              </a:rPr>
              <a:t>   - </a:t>
            </a:r>
            <a:r>
              <a:rPr lang="ko-KR" altLang="en-US" sz="2000" kern="0" dirty="0" err="1" smtClean="0">
                <a:ea typeface="굴림" charset="-127"/>
              </a:rPr>
              <a:t>첫번째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ko-KR" altLang="en-US" sz="2000" kern="0" dirty="0" smtClean="0">
                <a:ea typeface="굴림" charset="-127"/>
              </a:rPr>
              <a:t>스크립트</a:t>
            </a:r>
            <a:r>
              <a:rPr lang="en-US" altLang="ko-KR" sz="2000" kern="0" dirty="0" smtClean="0">
                <a:ea typeface="굴림" charset="-127"/>
              </a:rPr>
              <a:t>(</a:t>
            </a:r>
            <a:r>
              <a:rPr lang="ko-KR" altLang="en-US" sz="2000" kern="0" dirty="0" smtClean="0">
                <a:ea typeface="굴림" charset="-127"/>
              </a:rPr>
              <a:t>변수</a:t>
            </a:r>
            <a:r>
              <a:rPr lang="en-US" altLang="ko-KR" sz="2000" kern="0" dirty="0" smtClean="0">
                <a:ea typeface="굴림" charset="-127"/>
              </a:rPr>
              <a:t>)</a:t>
            </a:r>
            <a:r>
              <a:rPr lang="ko-KR" altLang="en-US" sz="2000" kern="0" dirty="0" smtClean="0">
                <a:ea typeface="굴림" charset="-127"/>
              </a:rPr>
              <a:t>를 생성하기 위한 클래스</a:t>
            </a: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</a:pPr>
            <a:r>
              <a:rPr lang="en-US" altLang="ko-KR" sz="2000" kern="0" dirty="0" smtClean="0">
                <a:ea typeface="굴림" charset="-127"/>
              </a:rPr>
              <a:t>   - </a:t>
            </a:r>
            <a:r>
              <a:rPr lang="ko-KR" altLang="en-US" sz="2000" kern="0" dirty="0" err="1" smtClean="0">
                <a:ea typeface="굴림" charset="-127"/>
              </a:rPr>
              <a:t>두번째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ko-KR" altLang="en-US" sz="2000" kern="0" dirty="0" smtClean="0">
                <a:ea typeface="굴림" charset="-127"/>
              </a:rPr>
              <a:t>스크립트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변수의 검사를 수행하는 </a:t>
            </a:r>
            <a:r>
              <a:rPr lang="en-US" altLang="ko-KR" sz="2000" kern="0" dirty="0" smtClean="0">
                <a:ea typeface="굴림" charset="-127"/>
              </a:rPr>
              <a:t>Helper</a:t>
            </a:r>
            <a:r>
              <a:rPr lang="ko-KR" altLang="en-US" sz="2000" kern="0" dirty="0" smtClean="0">
                <a:ea typeface="굴림" charset="-127"/>
              </a:rPr>
              <a:t> 클래스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72"/>
            <a:ext cx="7610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스크립트 변수 생성하기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0"/>
            <a:ext cx="8286808" cy="286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속성값이 있는 사용자 태그 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</a:t>
            </a:r>
            <a:r>
              <a:rPr lang="en-US" altLang="ko-KR" sz="2000" dirty="0" smtClean="0">
                <a:ea typeface="굴림" charset="-127"/>
                <a:hlinkClick r:id="rId2"/>
              </a:rPr>
              <a:t> </a:t>
            </a:r>
            <a:r>
              <a:rPr lang="en-US" altLang="ko-KR" sz="2000" dirty="0" smtClean="0">
                <a:ea typeface="굴림" charset="-127"/>
                <a:hlinkClick r:id="rId3"/>
              </a:rPr>
              <a:t>http://</a:t>
            </a:r>
            <a:r>
              <a:rPr lang="en-US" altLang="ko-KR" sz="2000" dirty="0" smtClean="0">
                <a:ea typeface="굴림" charset="-127"/>
                <a:hlinkClick r:id="rId3"/>
              </a:rPr>
              <a:t>jspstudy.co.kr/myapp/ch19/connectionTag.jsp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실습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소스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(Helper-java)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source/ch19/ConnectionTagTEI.java</a:t>
            </a:r>
            <a:endParaRPr lang="en-US" altLang="ko-KR" sz="200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실습소스</a:t>
            </a:r>
            <a:r>
              <a:rPr lang="en-US" altLang="ko-KR" sz="2000" kern="0" dirty="0" smtClean="0">
                <a:ea typeface="굴림" charset="-127"/>
              </a:rPr>
              <a:t>(</a:t>
            </a:r>
            <a:r>
              <a:rPr lang="ko-KR" altLang="en-US" sz="2000" kern="0" dirty="0" smtClean="0">
                <a:ea typeface="굴림" charset="-127"/>
              </a:rPr>
              <a:t>스크립트</a:t>
            </a:r>
            <a:r>
              <a:rPr lang="en-US" altLang="ko-KR" sz="2000" kern="0" dirty="0" smtClean="0">
                <a:ea typeface="굴림" charset="-127"/>
              </a:rPr>
              <a:t>-java)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source/ch19/DBConnection.java</a:t>
            </a:r>
            <a:endParaRPr lang="en-US" altLang="ko-KR" sz="200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실습소스</a:t>
            </a:r>
            <a:r>
              <a:rPr lang="en-US" altLang="ko-KR" sz="2000" kern="0" dirty="0" smtClean="0">
                <a:ea typeface="굴림" charset="-127"/>
              </a:rPr>
              <a:t>(</a:t>
            </a:r>
            <a:r>
              <a:rPr lang="ko-KR" altLang="en-US" sz="2000" kern="0" dirty="0" err="1" smtClean="0">
                <a:ea typeface="굴림" charset="-127"/>
              </a:rPr>
              <a:t>핸들러</a:t>
            </a:r>
            <a:r>
              <a:rPr lang="en-US" altLang="ko-KR" sz="2000" kern="0" dirty="0" smtClean="0">
                <a:ea typeface="굴림" charset="-127"/>
              </a:rPr>
              <a:t>-java)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6" action="ppaction://hlinkfile"/>
              </a:rPr>
              <a:t>source/ch19/ConnectionTag.java</a:t>
            </a:r>
            <a:endParaRPr lang="en-US" altLang="ko-KR" sz="200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실습소스</a:t>
            </a:r>
            <a:r>
              <a:rPr lang="en-US" altLang="ko-KR" sz="2000" kern="0" dirty="0" smtClean="0">
                <a:ea typeface="굴림" charset="-127"/>
              </a:rPr>
              <a:t>(</a:t>
            </a:r>
            <a:r>
              <a:rPr lang="en-US" altLang="ko-KR" sz="2000" kern="0" dirty="0" err="1" smtClean="0">
                <a:ea typeface="굴림" charset="-127"/>
              </a:rPr>
              <a:t>tld</a:t>
            </a:r>
            <a:r>
              <a:rPr lang="en-US" altLang="ko-KR" sz="2000" kern="0" dirty="0" smtClean="0">
                <a:ea typeface="굴림" charset="-127"/>
              </a:rPr>
              <a:t>)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7" action="ppaction://hlinkfile"/>
              </a:rPr>
              <a:t>source/ch19/ConnectionTag.tld</a:t>
            </a: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실행소스</a:t>
            </a:r>
            <a:r>
              <a:rPr lang="en-US" altLang="ko-KR" sz="2000" kern="0" dirty="0" smtClean="0">
                <a:ea typeface="굴림" charset="-127"/>
              </a:rPr>
              <a:t>(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)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8" action="ppaction://hlinkfile"/>
              </a:rPr>
              <a:t>source/ch19/connectionTag.jsp</a:t>
            </a: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 descr="D:\2019년 JSP및서블릿 최종원고\ch19\그림\19_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38" y="3880445"/>
            <a:ext cx="6373813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28596" y="85723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285720" y="345758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57158" y="1571612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err="1" smtClean="0"/>
              <a:t>커스텀</a:t>
            </a:r>
            <a:r>
              <a:rPr lang="ko-KR" altLang="en-US" sz="2400" dirty="0" smtClean="0"/>
              <a:t> 태그의 문법을 이해한다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err="1" smtClean="0"/>
              <a:t>커스텀</a:t>
            </a:r>
            <a:r>
              <a:rPr lang="ko-KR" altLang="en-US" sz="2400" dirty="0" smtClean="0"/>
              <a:t> 태그의 세부요소를 이해한다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필요한 </a:t>
            </a:r>
            <a:r>
              <a:rPr lang="ko-KR" altLang="en-US" sz="2400" dirty="0" err="1" smtClean="0"/>
              <a:t>커스텀</a:t>
            </a:r>
            <a:r>
              <a:rPr lang="ko-KR" altLang="en-US" sz="2400" dirty="0" smtClean="0"/>
              <a:t> 태그를 직접 만들어 본다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28596" y="4286256"/>
            <a:ext cx="421598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err="1" smtClean="0">
                <a:latin typeface="+mn-lt"/>
                <a:ea typeface="굴림" charset="-127"/>
              </a:rPr>
              <a:t>커스텀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 태그의 이해</a:t>
            </a:r>
            <a:endParaRPr lang="en-US" altLang="ko-KR" sz="24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err="1" smtClean="0">
                <a:ea typeface="굴림" charset="-127"/>
              </a:rPr>
              <a:t>커스텀</a:t>
            </a:r>
            <a:r>
              <a:rPr lang="ko-KR" altLang="en-US" sz="2400" kern="0" dirty="0" smtClean="0">
                <a:ea typeface="굴림" charset="-127"/>
              </a:rPr>
              <a:t> 태그의 세부요소</a:t>
            </a:r>
            <a:endParaRPr lang="en-US" altLang="ko-KR" sz="2400" kern="0" dirty="0" smtClean="0">
              <a:latin typeface="+mn-lt"/>
              <a:ea typeface="굴림" charset="-127"/>
            </a:endParaRP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err="1" smtClean="0">
                <a:ea typeface="굴림" charset="-127"/>
              </a:rPr>
              <a:t>커스텀</a:t>
            </a:r>
            <a:r>
              <a:rPr lang="ko-KR" altLang="en-US" sz="2400" kern="0" dirty="0" smtClean="0">
                <a:ea typeface="굴림" charset="-127"/>
              </a:rPr>
              <a:t> 태그 예제</a:t>
            </a:r>
            <a:endParaRPr lang="en-US" altLang="ko-KR" sz="2400" kern="0" dirty="0" smtClean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커스텀</a:t>
            </a:r>
            <a:r>
              <a:rPr lang="ko-KR" altLang="en-US" dirty="0" smtClean="0">
                <a:ea typeface="굴림" charset="-127"/>
              </a:rPr>
              <a:t> 태그의 이해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커스텀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태그란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?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사용자 태그란 직접 프로그래머가 자신만의 태그를 만들어 사용할 수 있는 기술입니다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사용자 태그의 필요성은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안에 있는 많은 태그들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스크립트릿에</a:t>
            </a:r>
            <a:r>
              <a:rPr lang="ko-KR" altLang="en-US" sz="2000" dirty="0" smtClean="0"/>
              <a:t> 포함된 많은 자바코드들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태그와 같이 있을 때 페이지 전체가 복잡해진다는 사실에서 출발합니다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sz="2000" dirty="0" smtClean="0"/>
              <a:t>JSP </a:t>
            </a:r>
            <a:r>
              <a:rPr lang="en-US" sz="2000" dirty="0" err="1" smtClean="0"/>
              <a:t>페이지</a:t>
            </a:r>
            <a:r>
              <a:rPr lang="en-US" sz="2000" dirty="0" smtClean="0"/>
              <a:t> </a:t>
            </a:r>
            <a:r>
              <a:rPr lang="en-US" sz="2000" dirty="0" err="1" smtClean="0"/>
              <a:t>속에</a:t>
            </a:r>
            <a:r>
              <a:rPr lang="en-US" sz="2000" dirty="0" smtClean="0"/>
              <a:t> </a:t>
            </a:r>
            <a:r>
              <a:rPr lang="en-US" sz="2000" dirty="0" err="1" smtClean="0"/>
              <a:t>많은</a:t>
            </a:r>
            <a:r>
              <a:rPr lang="en-US" sz="2000" dirty="0" smtClean="0"/>
              <a:t> </a:t>
            </a:r>
            <a:r>
              <a:rPr lang="en-US" sz="2000" dirty="0" err="1" smtClean="0"/>
              <a:t>자바코드들이</a:t>
            </a:r>
            <a:r>
              <a:rPr lang="en-US" sz="2000" dirty="0" smtClean="0"/>
              <a:t> HTML </a:t>
            </a:r>
            <a:r>
              <a:rPr lang="en-US" sz="2000" dirty="0" err="1" smtClean="0"/>
              <a:t>코드와</a:t>
            </a:r>
            <a:r>
              <a:rPr lang="en-US" sz="2000" dirty="0" smtClean="0"/>
              <a:t> </a:t>
            </a:r>
            <a:r>
              <a:rPr lang="en-US" sz="2000" dirty="0" err="1" smtClean="0"/>
              <a:t>혼재되어</a:t>
            </a:r>
            <a:r>
              <a:rPr lang="en-US" sz="2000" dirty="0" smtClean="0"/>
              <a:t> </a:t>
            </a:r>
            <a:r>
              <a:rPr lang="en-US" sz="2000" dirty="0" err="1" smtClean="0"/>
              <a:t>있을</a:t>
            </a:r>
            <a:r>
              <a:rPr lang="en-US" sz="2000" dirty="0" smtClean="0"/>
              <a:t> 때 </a:t>
            </a:r>
            <a:r>
              <a:rPr lang="en-US" sz="2000" dirty="0" err="1" smtClean="0"/>
              <a:t>일반적으로</a:t>
            </a:r>
            <a:r>
              <a:rPr lang="en-US" sz="2000" dirty="0" smtClean="0"/>
              <a:t> </a:t>
            </a:r>
            <a:r>
              <a:rPr lang="en-US" sz="2000" dirty="0" err="1" smtClean="0"/>
              <a:t>프로그래머</a:t>
            </a:r>
            <a:r>
              <a:rPr lang="en-US" sz="2000" dirty="0" smtClean="0"/>
              <a:t> </a:t>
            </a:r>
            <a:r>
              <a:rPr lang="en-US" sz="2000" dirty="0" err="1" smtClean="0"/>
              <a:t>자신이</a:t>
            </a:r>
            <a:r>
              <a:rPr lang="en-US" sz="2000" dirty="0" smtClean="0"/>
              <a:t> </a:t>
            </a:r>
            <a:r>
              <a:rPr lang="en-US" sz="2000" dirty="0" err="1" smtClean="0"/>
              <a:t>보기에도</a:t>
            </a:r>
            <a:r>
              <a:rPr lang="en-US" sz="2000" dirty="0" smtClean="0"/>
              <a:t> </a:t>
            </a:r>
            <a:r>
              <a:rPr lang="en-US" sz="2000" dirty="0" err="1" smtClean="0"/>
              <a:t>복잡해지겠지만</a:t>
            </a:r>
            <a:r>
              <a:rPr lang="en-US" sz="2000" dirty="0" smtClean="0"/>
              <a:t> </a:t>
            </a:r>
            <a:r>
              <a:rPr lang="en-US" sz="2000" dirty="0" err="1" smtClean="0"/>
              <a:t>페이지</a:t>
            </a:r>
            <a:r>
              <a:rPr lang="en-US" sz="2000" dirty="0" smtClean="0"/>
              <a:t> </a:t>
            </a:r>
            <a:r>
              <a:rPr lang="en-US" sz="2000" dirty="0" err="1" smtClean="0"/>
              <a:t>디자이너들이</a:t>
            </a:r>
            <a:r>
              <a:rPr lang="en-US" sz="2000" dirty="0" smtClean="0"/>
              <a:t> </a:t>
            </a:r>
            <a:r>
              <a:rPr lang="en-US" sz="2000" dirty="0" err="1" smtClean="0"/>
              <a:t>HTML과</a:t>
            </a:r>
            <a:r>
              <a:rPr lang="en-US" sz="2000" dirty="0" smtClean="0"/>
              <a:t> JSP </a:t>
            </a:r>
            <a:r>
              <a:rPr lang="en-US" sz="2000" dirty="0" err="1" smtClean="0"/>
              <a:t>코드들을</a:t>
            </a:r>
            <a:r>
              <a:rPr lang="en-US" sz="2000" dirty="0" smtClean="0"/>
              <a:t> </a:t>
            </a:r>
            <a:r>
              <a:rPr lang="en-US" sz="2000" dirty="0" err="1" smtClean="0"/>
              <a:t>구별해서</a:t>
            </a:r>
            <a:r>
              <a:rPr lang="en-US" sz="2000" dirty="0" smtClean="0"/>
              <a:t> </a:t>
            </a:r>
            <a:r>
              <a:rPr lang="en-US" sz="2000" dirty="0" err="1" smtClean="0"/>
              <a:t>디자인하기는</a:t>
            </a:r>
            <a:r>
              <a:rPr lang="en-US" sz="2000" dirty="0" smtClean="0"/>
              <a:t> </a:t>
            </a:r>
            <a:r>
              <a:rPr lang="en-US" sz="2000" dirty="0" err="1" smtClean="0"/>
              <a:t>더욱</a:t>
            </a:r>
            <a:r>
              <a:rPr lang="en-US" sz="2000" dirty="0" smtClean="0"/>
              <a:t> </a:t>
            </a:r>
            <a:r>
              <a:rPr lang="en-US" sz="2000" dirty="0" err="1" smtClean="0"/>
              <a:t>쉽지</a:t>
            </a:r>
            <a:r>
              <a:rPr lang="en-US" sz="2000" dirty="0" smtClean="0"/>
              <a:t> </a:t>
            </a:r>
            <a:r>
              <a:rPr lang="en-US" sz="2000" dirty="0" err="1" smtClean="0"/>
              <a:t>않다는</a:t>
            </a:r>
            <a:r>
              <a:rPr lang="en-US" sz="2000" dirty="0" smtClean="0"/>
              <a:t> </a:t>
            </a:r>
            <a:r>
              <a:rPr lang="en-US" sz="2000" dirty="0" err="1" smtClean="0"/>
              <a:t>것입니다</a:t>
            </a:r>
            <a:r>
              <a:rPr lang="en-US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사용자 태그</a:t>
            </a:r>
            <a:r>
              <a:rPr lang="en-US" altLang="ko-KR" sz="2000" dirty="0" smtClean="0"/>
              <a:t>(Custom Tag)</a:t>
            </a:r>
            <a:r>
              <a:rPr lang="ko-KR" altLang="en-US" sz="2000" dirty="0" smtClean="0"/>
              <a:t>라는 기술이 </a:t>
            </a:r>
            <a:r>
              <a:rPr lang="en-US" altLang="ko-KR" sz="2000" dirty="0" smtClean="0"/>
              <a:t>JSP1.1 </a:t>
            </a:r>
            <a:r>
              <a:rPr lang="ko-KR" altLang="en-US" sz="2000" dirty="0" smtClean="0"/>
              <a:t>기술에서부터 시작하여 활성화 되고 있는 것입니다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이렇게 사용자가 만든 태그들의 집합체를 ‘태그 라이브러리’라고 표현합니다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lvl="1"/>
            <a:endParaRPr lang="ko-KR" altLang="en-US" sz="2000" dirty="0" smtClean="0"/>
          </a:p>
          <a:p>
            <a:pPr lvl="1"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커스텀</a:t>
            </a:r>
            <a:r>
              <a:rPr lang="ko-KR" altLang="en-US" dirty="0" smtClean="0">
                <a:ea typeface="굴림" charset="-127"/>
              </a:rPr>
              <a:t> 태그의 세부요소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435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커스텀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태그 세부요소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사용자 태그를 만들기 위해서는 다음과 같은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파일을 </a:t>
            </a:r>
            <a:r>
              <a:rPr lang="ko-KR" altLang="en-US" sz="2000" dirty="0" err="1" smtClean="0"/>
              <a:t>작성해야한다</a:t>
            </a:r>
            <a:r>
              <a:rPr lang="en-US" altLang="ko-KR" sz="2000" dirty="0" smtClean="0"/>
              <a:t>.</a:t>
            </a:r>
          </a:p>
          <a:p>
            <a:pPr lvl="1">
              <a:buNone/>
            </a:pPr>
            <a:r>
              <a:rPr lang="en-US" altLang="ko-KR" sz="2000" dirty="0" smtClean="0"/>
              <a:t>    1.</a:t>
            </a:r>
            <a:r>
              <a:rPr lang="ko-KR" altLang="en-US" sz="2000" dirty="0" smtClean="0"/>
              <a:t>태그 </a:t>
            </a:r>
            <a:r>
              <a:rPr lang="ko-KR" altLang="en-US" sz="2000" dirty="0" err="1" smtClean="0"/>
              <a:t>핸들러</a:t>
            </a:r>
            <a:r>
              <a:rPr lang="en-US" altLang="ko-KR" sz="2000" dirty="0" smtClean="0"/>
              <a:t>(Tag Handler-</a:t>
            </a:r>
            <a:r>
              <a:rPr lang="ko-KR" altLang="en-US" sz="2000" dirty="0" smtClean="0"/>
              <a:t>자바코드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작성 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    2.</a:t>
            </a:r>
            <a:r>
              <a:rPr lang="ko-KR" altLang="en-US" sz="2000" dirty="0" smtClean="0"/>
              <a:t>태그 라이브러리 설명자 파일</a:t>
            </a:r>
            <a:r>
              <a:rPr lang="en-US" altLang="ko-KR" sz="2000" dirty="0" smtClean="0"/>
              <a:t>(Tag Library Descriptor-TLD)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    3.JSP </a:t>
            </a:r>
            <a:r>
              <a:rPr lang="ko-KR" altLang="en-US" sz="2000" dirty="0" smtClean="0"/>
              <a:t>페이지 내에서 </a:t>
            </a:r>
            <a:r>
              <a:rPr lang="en-US" altLang="ko-KR" sz="2000" dirty="0" smtClean="0"/>
              <a:t>TLD </a:t>
            </a:r>
            <a:r>
              <a:rPr lang="ko-KR" altLang="en-US" sz="2000" dirty="0" smtClean="0"/>
              <a:t>지정과 사용자 태그 호출 </a:t>
            </a:r>
            <a:r>
              <a:rPr lang="en-US" altLang="ko-KR" sz="2000" dirty="0" smtClean="0"/>
              <a:t> </a:t>
            </a:r>
          </a:p>
          <a:p>
            <a:pPr lvl="1">
              <a:buNone/>
            </a:pPr>
            <a:endParaRPr lang="ko-KR" altLang="en-US" sz="2000" dirty="0" smtClean="0"/>
          </a:p>
          <a:p>
            <a:pPr lvl="1"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50" name="Picture 2" descr="D:\2019년 JSP및서블릿 최종원고\ch19\그림\19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65326"/>
            <a:ext cx="5256584" cy="32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커스텀</a:t>
            </a:r>
            <a:r>
              <a:rPr lang="ko-KR" altLang="en-US" dirty="0" smtClean="0">
                <a:ea typeface="굴림" charset="-127"/>
              </a:rPr>
              <a:t> 태그 세부요소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40108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“Welcome to My Custom Tag” </a:t>
            </a:r>
            <a:r>
              <a:rPr lang="ko-KR" altLang="en-US" sz="2400" dirty="0" smtClean="0">
                <a:solidFill>
                  <a:schemeClr val="tx1"/>
                </a:solidFill>
              </a:rPr>
              <a:t>사용자 태그 만들기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(java)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source/ch19/WelcomeTag.java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Tag Library Descriptor(TLD)</a:t>
            </a:r>
            <a:r>
              <a:rPr lang="ko-KR" altLang="en-US" sz="2400" dirty="0" smtClean="0">
                <a:solidFill>
                  <a:schemeClr val="tx1"/>
                </a:solidFill>
              </a:rPr>
              <a:t> 만들기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tld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source/ch19/WelcomeTag.tld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“Welcome to My Custom Tag” JSP</a:t>
            </a:r>
            <a:r>
              <a:rPr lang="ko-KR" altLang="en-US" sz="2400" dirty="0" smtClean="0">
                <a:solidFill>
                  <a:schemeClr val="tx1"/>
                </a:solidFill>
              </a:rPr>
              <a:t> 만들기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/>
              </a:rPr>
              <a:t>http://</a:t>
            </a:r>
            <a:r>
              <a:rPr lang="en-US" altLang="ko-KR" sz="2000" dirty="0" smtClean="0">
                <a:ea typeface="굴림" charset="-127"/>
                <a:hlinkClick r:id="rId4"/>
              </a:rPr>
              <a:t>jspstudy.co.kr/myapp/ch19/welcomeTag.jsp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source/ch19/WelcomeTag.jsp</a:t>
            </a: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5" name="Picture 2" descr="D:\2019년 JSP및서블릿 최종원고\ch19\그림\19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6526213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커스텀</a:t>
            </a:r>
            <a:r>
              <a:rPr lang="ko-KR" altLang="en-US" dirty="0" smtClean="0">
                <a:ea typeface="굴림" charset="-127"/>
              </a:rPr>
              <a:t> 태그의 세부요소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212904" y="6492701"/>
            <a:ext cx="2895600" cy="320675"/>
          </a:xfrm>
        </p:spPr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435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커스텀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태그 세부요소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태그 라이브러리 설명자 파일</a:t>
            </a:r>
            <a:r>
              <a:rPr lang="en-US" altLang="ko-KR" sz="2000" dirty="0" smtClean="0"/>
              <a:t>(Tag Library Descriptor-TLD) </a:t>
            </a:r>
            <a:r>
              <a:rPr lang="ko-KR" altLang="en-US" sz="2000" dirty="0" smtClean="0"/>
              <a:t>작성</a:t>
            </a:r>
            <a:r>
              <a:rPr lang="en-US" altLang="ko-KR" sz="2000" dirty="0" smtClean="0"/>
              <a:t>1</a:t>
            </a:r>
          </a:p>
          <a:p>
            <a:pPr lvl="1">
              <a:buNone/>
            </a:pPr>
            <a:r>
              <a:rPr lang="en-US" altLang="ko-KR" sz="2000" dirty="0" smtClean="0"/>
              <a:t>    </a:t>
            </a:r>
          </a:p>
          <a:p>
            <a:pPr lvl="1">
              <a:buNone/>
            </a:pPr>
            <a:endParaRPr lang="ko-KR" altLang="en-US" sz="2000" dirty="0" smtClean="0"/>
          </a:p>
          <a:p>
            <a:pPr lvl="1"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5324450" cy="264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92659"/>
            <a:ext cx="7346653" cy="20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커스텀</a:t>
            </a:r>
            <a:r>
              <a:rPr lang="ko-KR" altLang="en-US" dirty="0" smtClean="0">
                <a:ea typeface="굴림" charset="-127"/>
              </a:rPr>
              <a:t> 태그의 세부요소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435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커스텀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태그 세부요소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태그 라이브러리 설명자 파일</a:t>
            </a:r>
            <a:r>
              <a:rPr lang="en-US" altLang="ko-KR" sz="2000" dirty="0" smtClean="0"/>
              <a:t>(Tag Library Descriptor-TLD) </a:t>
            </a:r>
            <a:r>
              <a:rPr lang="ko-KR" altLang="en-US" sz="2000" dirty="0" smtClean="0"/>
              <a:t>작성</a:t>
            </a:r>
            <a:r>
              <a:rPr lang="en-US" altLang="ko-KR" sz="2000" dirty="0" smtClean="0"/>
              <a:t>2</a:t>
            </a:r>
          </a:p>
          <a:p>
            <a:pPr lvl="1">
              <a:buNone/>
            </a:pPr>
            <a:r>
              <a:rPr lang="en-US" altLang="ko-KR" sz="2000" dirty="0" smtClean="0"/>
              <a:t>    </a:t>
            </a:r>
          </a:p>
          <a:p>
            <a:pPr lvl="1">
              <a:buNone/>
            </a:pPr>
            <a:endParaRPr lang="ko-KR" altLang="en-US" sz="2000" dirty="0" smtClean="0"/>
          </a:p>
          <a:p>
            <a:pPr lvl="1"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0" y="1988840"/>
            <a:ext cx="7236296" cy="437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커스텀</a:t>
            </a:r>
            <a:r>
              <a:rPr lang="ko-KR" altLang="en-US" dirty="0" smtClean="0">
                <a:ea typeface="굴림" charset="-127"/>
              </a:rPr>
              <a:t> 태그의 세부요소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1435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커스텀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태그 세부요소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태그 </a:t>
            </a:r>
            <a:r>
              <a:rPr lang="ko-KR" altLang="en-US" sz="2000" dirty="0" err="1" smtClean="0"/>
              <a:t>핸들러</a:t>
            </a:r>
            <a:r>
              <a:rPr lang="en-US" altLang="ko-KR" sz="2000" dirty="0" smtClean="0"/>
              <a:t>(Tag Handler-</a:t>
            </a:r>
            <a:r>
              <a:rPr lang="ko-KR" altLang="en-US" sz="2000" dirty="0" smtClean="0"/>
              <a:t>자바코드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태그 </a:t>
            </a:r>
            <a:r>
              <a:rPr lang="ko-KR" altLang="en-US" sz="2000" dirty="0" err="1" smtClean="0"/>
              <a:t>핸들러란</a:t>
            </a:r>
            <a:r>
              <a:rPr lang="ko-KR" altLang="en-US" sz="2000" dirty="0" smtClean="0"/>
              <a:t> 사용자 태그를 직접적으로 담당하여 처리하고 </a:t>
            </a:r>
            <a:endParaRPr lang="en-US" altLang="ko-KR" sz="2000" dirty="0" smtClean="0"/>
          </a:p>
          <a:p>
            <a:pPr lvl="1">
              <a:buNone/>
            </a:pPr>
            <a:r>
              <a:rPr lang="en-US" altLang="ko-KR" sz="2000" dirty="0" smtClean="0"/>
              <a:t>      </a:t>
            </a:r>
            <a:r>
              <a:rPr lang="ko-KR" altLang="en-US" sz="2000" dirty="0" smtClean="0"/>
              <a:t>결과물을 생성해 주는 클래스 파일을 말합니다</a:t>
            </a:r>
            <a:r>
              <a:rPr lang="en-US" altLang="ko-KR" sz="2000" dirty="0" smtClean="0"/>
              <a:t>.</a:t>
            </a:r>
          </a:p>
          <a:p>
            <a:pPr lvl="1">
              <a:buNone/>
            </a:pPr>
            <a:r>
              <a:rPr lang="en-US" altLang="ko-KR" sz="2000" dirty="0" smtClean="0"/>
              <a:t>  - </a:t>
            </a:r>
            <a:r>
              <a:rPr lang="en-US" altLang="ko-KR" sz="2000" dirty="0" err="1" smtClean="0"/>
              <a:t>javax.servlet.jsp.tagext.Tag.JspTag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SimpleTag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 구현</a:t>
            </a:r>
            <a:r>
              <a:rPr lang="en-US" altLang="ko-KR" sz="2000" dirty="0" smtClean="0"/>
              <a:t>   </a:t>
            </a:r>
          </a:p>
          <a:p>
            <a:pPr lvl="1">
              <a:buNone/>
            </a:pPr>
            <a:endParaRPr lang="ko-KR" altLang="en-US" sz="2000" dirty="0" smtClean="0"/>
          </a:p>
          <a:p>
            <a:pPr lvl="1"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32819"/>
            <a:ext cx="7668344" cy="144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3"/>
            <a:ext cx="7488832" cy="137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굴림" charset="-127"/>
              </a:rPr>
              <a:t>커스텀</a:t>
            </a:r>
            <a:r>
              <a:rPr lang="ko-KR" altLang="en-US" dirty="0" smtClean="0">
                <a:ea typeface="굴림" charset="-127"/>
              </a:rPr>
              <a:t> 태그의 세부요소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1"/>
            <a:ext cx="828680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사용자 태그의 몸체를 여러 번 출력하는 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</a:t>
            </a:r>
            <a:r>
              <a:rPr lang="en-US" altLang="ko-KR" sz="2000" dirty="0" smtClean="0">
                <a:ea typeface="굴림" charset="-127"/>
                <a:hlinkClick r:id="rId2"/>
              </a:rPr>
              <a:t> </a:t>
            </a:r>
            <a:r>
              <a:rPr lang="en-US" altLang="ko-KR" sz="2000" dirty="0" smtClean="0">
                <a:ea typeface="굴림" charset="-127"/>
                <a:hlinkClick r:id="rId3"/>
              </a:rPr>
              <a:t>http://</a:t>
            </a:r>
            <a:r>
              <a:rPr lang="en-US" altLang="ko-KR" sz="2000" dirty="0" smtClean="0">
                <a:ea typeface="굴림" charset="-127"/>
                <a:hlinkClick r:id="rId3"/>
              </a:rPr>
              <a:t>jspstudy.co.kr/myapp/ch19/welcomeBodyTag.jsp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실습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소스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(java)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source/ch19/WelcomeBodyTag.java</a:t>
            </a:r>
            <a:endParaRPr lang="en-US" altLang="ko-KR" sz="200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실습소스</a:t>
            </a:r>
            <a:r>
              <a:rPr lang="en-US" altLang="ko-KR" sz="2000" kern="0" dirty="0" smtClean="0">
                <a:ea typeface="굴림" charset="-127"/>
              </a:rPr>
              <a:t>(</a:t>
            </a:r>
            <a:r>
              <a:rPr lang="en-US" altLang="ko-KR" sz="2000" kern="0" dirty="0" err="1" smtClean="0">
                <a:ea typeface="굴림" charset="-127"/>
              </a:rPr>
              <a:t>tld</a:t>
            </a:r>
            <a:r>
              <a:rPr lang="en-US" altLang="ko-KR" sz="2000" kern="0" dirty="0" smtClean="0">
                <a:ea typeface="굴림" charset="-127"/>
              </a:rPr>
              <a:t>)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source/ch19/WelcomeBodyTag.tld</a:t>
            </a: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smtClean="0">
                <a:ea typeface="굴림" charset="-127"/>
              </a:rPr>
              <a:t>실행소스</a:t>
            </a:r>
            <a:r>
              <a:rPr lang="en-US" altLang="ko-KR" sz="2000" kern="0" dirty="0" smtClean="0">
                <a:ea typeface="굴림" charset="-127"/>
              </a:rPr>
              <a:t>(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)</a:t>
            </a:r>
            <a:r>
              <a:rPr lang="ko-KR" altLang="en-US" sz="2000" kern="0" dirty="0" smtClean="0"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6" action="ppaction://hlinkfile"/>
              </a:rPr>
              <a:t>source/ch19/welcomeBodyTag.jsp</a:t>
            </a:r>
            <a:endParaRPr lang="en-US" altLang="ko-KR" sz="2000" kern="0" dirty="0" smtClean="0"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D:\2019년 JSP및서블릿 최종원고\ch19\그림\19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3249"/>
            <a:ext cx="6516687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1662</TotalTime>
  <Words>492</Words>
  <Application>Microsoft Office PowerPoint</Application>
  <PresentationFormat>화면 슬라이드 쇼(4:3)</PresentationFormat>
  <Paragraphs>113</Paragraphs>
  <Slides>14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최종템블릿</vt:lpstr>
      <vt:lpstr>Image</vt:lpstr>
      <vt:lpstr>Chapter19  </vt:lpstr>
      <vt:lpstr>Contents</vt:lpstr>
      <vt:lpstr>커스텀 태그의 이해</vt:lpstr>
      <vt:lpstr>커스텀 태그의 세부요소</vt:lpstr>
      <vt:lpstr>커스텀 태그 세부요소</vt:lpstr>
      <vt:lpstr>커스텀 태그의 세부요소</vt:lpstr>
      <vt:lpstr>커스텀 태그의 세부요소</vt:lpstr>
      <vt:lpstr>커스텀 태그의 세부요소</vt:lpstr>
      <vt:lpstr>커스텀 태그의 세부요소</vt:lpstr>
      <vt:lpstr>속성값이 있는 커스텀 태그</vt:lpstr>
      <vt:lpstr>속성값이 있는 커스텀 태그</vt:lpstr>
      <vt:lpstr>스크립트 변수 생성하기</vt:lpstr>
      <vt:lpstr>스크립트 변수 생성하기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279</cp:revision>
  <dcterms:created xsi:type="dcterms:W3CDTF">2013-12-17T00:44:17Z</dcterms:created>
  <dcterms:modified xsi:type="dcterms:W3CDTF">2019-03-03T02:50:12Z</dcterms:modified>
</cp:coreProperties>
</file>