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FEE9-71BD-4D78-9370-89CB591D8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1A54C-B470-4A9E-82F2-F8C85C35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6F8E-4996-4C0F-A059-01AFFE6C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E8739-92D6-4F74-AE47-DE85DD96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046B-600E-4103-B078-978D6560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7BB7-A14F-4265-8757-939000D0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4B541-6388-4E9F-B861-213344E9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774A-9A17-4C35-BE28-6B3F9149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E65-4884-436E-8E6D-8F8B8437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725B-60CE-4E2C-A5A1-0293D223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3300B-2784-491A-A432-3ABC57AA2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30615-B17E-438D-9AE6-C6B6168A1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347C-3501-4551-83BA-BC0DE83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9A31-0645-4B57-9C0F-511392A8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ECC2-7100-444A-8889-4EE0810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2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9016-1859-4E7B-86DC-398A0FF7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CC1A-7E8F-47BF-A469-700946A7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4D0E-81AE-4BA0-B556-91736D50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9A88-AD38-4617-84CF-88D1A9F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BDE0-DB72-4157-B5AE-E6D0F84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9C19-3338-4A3A-9BBF-C7830D9C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BBAC4-FFD1-4C2A-9CC2-7DA0D5CF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F6ED-D126-40D0-899E-E1763512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493F-B66A-453C-A33E-4B405A0D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D916-CB70-4899-A0A5-B5F404C5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B755-B157-4CE6-8F6F-FFD63A61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DDFD-D206-4AF9-901B-1B8D890D9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CD93E-0FDB-4061-B107-A4AA24B1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F92A1-4BCC-4FD3-92DB-177D3058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CFC97-D6D0-4450-A68C-254B846B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4E282-8C35-40F6-923A-D9D8A18E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0AAA-901C-44C9-97CE-3E47C735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83BD-F63F-4EB0-8133-49284B90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D90A6-2114-41BB-8E86-DB3CFB16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A921D-4180-4C77-BD01-08B60E7D9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6F301-FD8E-4BA7-881B-124285AC5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18DA3-AD40-452E-B708-F452855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534F5-1CAB-4F1E-95F0-2B12B1D6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1C68C-C281-49F2-8B9D-18B5EFD1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FEBC-D40D-4B9D-B0CD-1428996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1C20-0E0E-4A6A-9EE3-28711866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47E3A-8029-4319-B25A-AEBAF27B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53ADB-FE41-450C-AEBA-B99F9361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12D9B-8736-4699-ABEC-E80487AF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516BC-8C9E-4DD1-BCA0-40B37B5A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84974-CA47-4A24-B1A2-166E0082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7213-65CC-4469-8B6E-01851370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CD4F-066D-454B-B87E-1FDE9E29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8B05E-310B-4250-8236-7B30EA1D4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9A611-C58D-4F5A-A981-8E766E0F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04A00-72D4-4289-86E0-C5CA3DE3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D2B5F-02A4-4C10-A9E9-8D8B38BA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3F2A-A1BF-4918-AB57-4444A327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42145-4278-44FF-B57F-688BED134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AB820-87C6-425D-B334-281178D85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49F7C-15D4-4CFF-AD41-49F9144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93615-A11F-45CA-A2B8-E820E1A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3864-0C89-4B34-A962-3CEFFF93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0B79E-ABA1-430A-A5A5-4028751A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02A8-86E2-4471-A61E-0E1CB2D5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BFB3-0F2F-495B-A895-BFC3B42E9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0E0D-20A6-4629-92B0-C8F785058D0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6AC7-ED71-48DF-BCB5-7DF62B738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1AED-BFBD-44DA-80B0-2D5AE678E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F6DE-5B04-413C-95FA-C1E046C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6C2F388-685C-4074-B1BF-F53868DB0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0"/>
            <a:ext cx="90905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5CA4F0-7B26-4648-8916-0805DB6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340" y="1904301"/>
            <a:ext cx="8519719" cy="2174744"/>
          </a:xfrm>
        </p:spPr>
        <p:txBody>
          <a:bodyPr>
            <a:prstTxWarp prst="textTriangleInverted">
              <a:avLst/>
            </a:prstTxWarp>
          </a:bodyPr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THƯ VIỆN QUỐC GIA</a:t>
            </a:r>
          </a:p>
        </p:txBody>
      </p:sp>
    </p:spTree>
    <p:extLst>
      <p:ext uri="{BB962C8B-B14F-4D97-AF65-F5344CB8AC3E}">
        <p14:creationId xmlns:p14="http://schemas.microsoft.com/office/powerpoint/2010/main" val="257622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1571-6468-4D5B-A421-140F88181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0490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CÁC LOẠI SÁCH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FC73E-8B7C-426B-8E82-2778DDC3D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1214438"/>
            <a:ext cx="8115300" cy="5199062"/>
          </a:xfrm>
        </p:spPr>
        <p:txBody>
          <a:bodyPr>
            <a:normAutofit/>
          </a:bodyPr>
          <a:lstStyle/>
          <a:p>
            <a:pPr marL="514350" indent="-514350" algn="l">
              <a:buAutoNum type="romanUcPeriod"/>
            </a:pP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giáo</a:t>
            </a:r>
            <a:r>
              <a:rPr lang="en-US" b="1" dirty="0"/>
              <a:t> khoa</a:t>
            </a:r>
          </a:p>
          <a:p>
            <a:pPr algn="l"/>
            <a:r>
              <a:rPr lang="en-US" b="1" dirty="0"/>
              <a:t>          </a:t>
            </a:r>
            <a:r>
              <a:rPr lang="en-US" sz="1600" b="1" dirty="0" err="1"/>
              <a:t>Cấp</a:t>
            </a:r>
            <a:r>
              <a:rPr lang="en-US" sz="1600" b="1" dirty="0"/>
              <a:t> 1</a:t>
            </a:r>
          </a:p>
          <a:p>
            <a:pPr algn="l"/>
            <a:r>
              <a:rPr lang="en-US" sz="1600" b="1" dirty="0"/>
              <a:t>               </a:t>
            </a:r>
            <a:r>
              <a:rPr lang="en-US" sz="1600" b="1" dirty="0" err="1"/>
              <a:t>Cấp</a:t>
            </a:r>
            <a:r>
              <a:rPr lang="en-US" sz="1600" b="1" dirty="0"/>
              <a:t> 2</a:t>
            </a:r>
          </a:p>
          <a:p>
            <a:pPr algn="l"/>
            <a:r>
              <a:rPr lang="en-US" sz="1600" b="1" dirty="0"/>
              <a:t>               </a:t>
            </a:r>
            <a:r>
              <a:rPr lang="en-US" sz="1600" b="1" dirty="0" err="1"/>
              <a:t>Cấp</a:t>
            </a:r>
            <a:r>
              <a:rPr lang="en-US" sz="1600" b="1" dirty="0"/>
              <a:t> 3</a:t>
            </a:r>
          </a:p>
          <a:p>
            <a:pPr marL="514350" indent="-514350" algn="l">
              <a:buAutoNum type="romanUcPeriod" startAt="2"/>
            </a:pP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chuyên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endParaRPr lang="en-US" b="1" dirty="0"/>
          </a:p>
          <a:p>
            <a:pPr algn="l"/>
            <a:r>
              <a:rPr lang="en-US" b="1" dirty="0"/>
              <a:t>           </a:t>
            </a:r>
            <a:r>
              <a:rPr lang="en-US" sz="1600" b="1" dirty="0" err="1"/>
              <a:t>Nghiên</a:t>
            </a:r>
            <a:r>
              <a:rPr lang="en-US" sz="1600" b="1" dirty="0"/>
              <a:t> </a:t>
            </a:r>
            <a:r>
              <a:rPr lang="en-US" sz="1600" b="1" dirty="0" err="1"/>
              <a:t>cứu</a:t>
            </a:r>
            <a:endParaRPr lang="en-US" sz="1600" b="1" dirty="0"/>
          </a:p>
          <a:p>
            <a:pPr algn="l"/>
            <a:r>
              <a:rPr lang="en-US" sz="1600" b="1" dirty="0"/>
              <a:t>                 </a:t>
            </a:r>
            <a:r>
              <a:rPr lang="en-US" sz="1600" b="1" dirty="0" err="1"/>
              <a:t>Tham</a:t>
            </a:r>
            <a:r>
              <a:rPr lang="en-US" sz="1600" b="1" dirty="0"/>
              <a:t> </a:t>
            </a:r>
            <a:r>
              <a:rPr lang="en-US" sz="1600" b="1" dirty="0" err="1"/>
              <a:t>khảo</a:t>
            </a:r>
            <a:endParaRPr lang="en-US" sz="1600" b="1" dirty="0"/>
          </a:p>
          <a:p>
            <a:pPr marL="514350" indent="-514350" algn="l">
              <a:buAutoNum type="romanUcPeriod" startAt="3"/>
            </a:pP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endParaRPr lang="en-US" b="1" dirty="0"/>
          </a:p>
          <a:p>
            <a:pPr algn="l"/>
            <a:r>
              <a:rPr lang="en-US" b="1" dirty="0"/>
              <a:t>    </a:t>
            </a:r>
            <a:r>
              <a:rPr lang="en-US" sz="1600" b="1" dirty="0"/>
              <a:t>         </a:t>
            </a:r>
            <a:r>
              <a:rPr lang="en-US" sz="1600" b="1" dirty="0" err="1"/>
              <a:t>Tiểu</a:t>
            </a:r>
            <a:r>
              <a:rPr lang="en-US" sz="1600" b="1" dirty="0"/>
              <a:t> </a:t>
            </a:r>
            <a:r>
              <a:rPr lang="en-US" sz="1600" b="1" dirty="0" err="1"/>
              <a:t>thuyết</a:t>
            </a:r>
            <a:endParaRPr lang="en-US" sz="1600" b="1" dirty="0"/>
          </a:p>
          <a:p>
            <a:pPr algn="l"/>
            <a:r>
              <a:rPr lang="en-US" sz="1600" b="1" dirty="0"/>
              <a:t>                </a:t>
            </a:r>
            <a:r>
              <a:rPr lang="en-US" sz="1600" b="1" dirty="0" err="1"/>
              <a:t>Truyện</a:t>
            </a:r>
            <a:r>
              <a:rPr lang="en-US" sz="1600" b="1" dirty="0"/>
              <a:t> </a:t>
            </a:r>
            <a:r>
              <a:rPr lang="en-US" sz="1600" b="1" dirty="0" err="1"/>
              <a:t>tranh</a:t>
            </a:r>
            <a:endParaRPr lang="en-US" sz="1600" b="1" dirty="0"/>
          </a:p>
          <a:p>
            <a:pPr algn="l"/>
            <a:r>
              <a:rPr lang="en-US" sz="1600" b="1" dirty="0"/>
              <a:t>       </a:t>
            </a:r>
            <a:endParaRPr lang="en-US" b="1" dirty="0"/>
          </a:p>
          <a:p>
            <a:pPr algn="l"/>
            <a:r>
              <a:rPr lang="en-US" b="1" dirty="0"/>
              <a:t>                                                                                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giả</a:t>
            </a:r>
            <a:endParaRPr lang="en-US" b="1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2E0517D9-C1ED-48EB-930A-3D57A6F3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322" y="0"/>
            <a:ext cx="7246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11D77-90CD-4319-9D60-C21B499C101D}"/>
              </a:ext>
            </a:extLst>
          </p:cNvPr>
          <p:cNvSpPr txBox="1"/>
          <p:nvPr/>
        </p:nvSpPr>
        <p:spPr>
          <a:xfrm>
            <a:off x="11638013" y="6212533"/>
            <a:ext cx="66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8" name="Graphic 7" descr="Open book outline">
            <a:extLst>
              <a:ext uri="{FF2B5EF4-FFF2-40B4-BE49-F238E27FC236}">
                <a16:creationId xmlns:a16="http://schemas.microsoft.com/office/drawing/2014/main" id="{D97E4745-F224-4BE8-B1ED-2F61AF86A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400" y="1735138"/>
            <a:ext cx="330200" cy="330200"/>
          </a:xfrm>
          <a:prstGeom prst="rect">
            <a:avLst/>
          </a:prstGeom>
        </p:spPr>
      </p:pic>
      <p:pic>
        <p:nvPicPr>
          <p:cNvPr id="10" name="Graphic 9" descr="Open book outline">
            <a:extLst>
              <a:ext uri="{FF2B5EF4-FFF2-40B4-BE49-F238E27FC236}">
                <a16:creationId xmlns:a16="http://schemas.microsoft.com/office/drawing/2014/main" id="{5F17E191-118B-4963-B7E6-C89483EF8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400" y="2137569"/>
            <a:ext cx="330200" cy="330200"/>
          </a:xfrm>
          <a:prstGeom prst="rect">
            <a:avLst/>
          </a:prstGeom>
        </p:spPr>
      </p:pic>
      <p:pic>
        <p:nvPicPr>
          <p:cNvPr id="12" name="Graphic 11" descr="Open book outline">
            <a:extLst>
              <a:ext uri="{FF2B5EF4-FFF2-40B4-BE49-F238E27FC236}">
                <a16:creationId xmlns:a16="http://schemas.microsoft.com/office/drawing/2014/main" id="{8E44F1AE-2201-411A-A338-5F67A4EAA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400" y="2467767"/>
            <a:ext cx="330199" cy="330199"/>
          </a:xfrm>
          <a:prstGeom prst="rect">
            <a:avLst/>
          </a:prstGeom>
        </p:spPr>
      </p:pic>
      <p:pic>
        <p:nvPicPr>
          <p:cNvPr id="14" name="Graphic 13" descr="Open book outline">
            <a:extLst>
              <a:ext uri="{FF2B5EF4-FFF2-40B4-BE49-F238E27FC236}">
                <a16:creationId xmlns:a16="http://schemas.microsoft.com/office/drawing/2014/main" id="{D8392138-F7FF-464A-BD32-569E3455A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400" y="3342084"/>
            <a:ext cx="330200" cy="330200"/>
          </a:xfrm>
          <a:prstGeom prst="rect">
            <a:avLst/>
          </a:prstGeom>
        </p:spPr>
      </p:pic>
      <p:pic>
        <p:nvPicPr>
          <p:cNvPr id="16" name="Graphic 15" descr="Open book outline">
            <a:extLst>
              <a:ext uri="{FF2B5EF4-FFF2-40B4-BE49-F238E27FC236}">
                <a16:creationId xmlns:a16="http://schemas.microsoft.com/office/drawing/2014/main" id="{9C943255-BF6E-447A-AEBA-8CD77744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398" y="3729835"/>
            <a:ext cx="330200" cy="330200"/>
          </a:xfrm>
          <a:prstGeom prst="rect">
            <a:avLst/>
          </a:prstGeom>
        </p:spPr>
      </p:pic>
      <p:pic>
        <p:nvPicPr>
          <p:cNvPr id="18" name="Graphic 17" descr="Open book outline">
            <a:extLst>
              <a:ext uri="{FF2B5EF4-FFF2-40B4-BE49-F238E27FC236}">
                <a16:creationId xmlns:a16="http://schemas.microsoft.com/office/drawing/2014/main" id="{80CED293-C99A-4327-85F1-FD60FD364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398" y="4572801"/>
            <a:ext cx="330200" cy="330200"/>
          </a:xfrm>
          <a:prstGeom prst="rect">
            <a:avLst/>
          </a:prstGeom>
        </p:spPr>
      </p:pic>
      <p:pic>
        <p:nvPicPr>
          <p:cNvPr id="20" name="Graphic 19" descr="Open book outline">
            <a:extLst>
              <a:ext uri="{FF2B5EF4-FFF2-40B4-BE49-F238E27FC236}">
                <a16:creationId xmlns:a16="http://schemas.microsoft.com/office/drawing/2014/main" id="{B1E7B4A8-D1D8-4769-B3E1-B63BC8EF1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398" y="5006588"/>
            <a:ext cx="330193" cy="330193"/>
          </a:xfrm>
          <a:prstGeom prst="rect">
            <a:avLst/>
          </a:prstGeom>
        </p:spPr>
      </p:pic>
      <p:pic>
        <p:nvPicPr>
          <p:cNvPr id="23" name="Graphic 22" descr="City outline">
            <a:extLst>
              <a:ext uri="{FF2B5EF4-FFF2-40B4-BE49-F238E27FC236}">
                <a16:creationId xmlns:a16="http://schemas.microsoft.com/office/drawing/2014/main" id="{B63C54E2-3E2A-4FE3-ADFA-B7E4651CC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952" y="-34519"/>
            <a:ext cx="1802995" cy="18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37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28</TotalTime>
  <Words>42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THƯ VIỆN QUỐC GIA</vt:lpstr>
      <vt:lpstr>CÁC LOẠI SÁCH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THƯ VIỆN QUỐC GIA</dc:title>
  <dc:creator>Nguyen Van Quyen</dc:creator>
  <cp:lastModifiedBy>Nguyen Van Quyen</cp:lastModifiedBy>
  <cp:revision>1</cp:revision>
  <dcterms:created xsi:type="dcterms:W3CDTF">2022-11-22T18:25:57Z</dcterms:created>
  <dcterms:modified xsi:type="dcterms:W3CDTF">2022-11-22T18:54:17Z</dcterms:modified>
</cp:coreProperties>
</file>