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84" r:id="rId3"/>
    <p:sldId id="285" r:id="rId4"/>
    <p:sldId id="286" r:id="rId5"/>
    <p:sldId id="287" r:id="rId6"/>
    <p:sldId id="257" r:id="rId7"/>
    <p:sldId id="256" r:id="rId8"/>
    <p:sldId id="281" r:id="rId9"/>
    <p:sldId id="260" r:id="rId10"/>
    <p:sldId id="261" r:id="rId11"/>
    <p:sldId id="262" r:id="rId12"/>
    <p:sldId id="263" r:id="rId13"/>
    <p:sldId id="258" r:id="rId14"/>
    <p:sldId id="264" r:id="rId15"/>
    <p:sldId id="265" r:id="rId16"/>
    <p:sldId id="266" r:id="rId17"/>
    <p:sldId id="267" r:id="rId18"/>
    <p:sldId id="282" r:id="rId19"/>
    <p:sldId id="268" r:id="rId20"/>
    <p:sldId id="271" r:id="rId21"/>
    <p:sldId id="269" r:id="rId22"/>
    <p:sldId id="270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3" r:id="rId3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A82F"/>
    <a:srgbClr val="FFFFFF"/>
    <a:srgbClr val="007B40"/>
    <a:srgbClr val="F39827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69" autoAdjust="0"/>
    <p:restoredTop sz="94660"/>
  </p:normalViewPr>
  <p:slideViewPr>
    <p:cSldViewPr snapToGrid="0">
      <p:cViewPr>
        <p:scale>
          <a:sx n="100" d="100"/>
          <a:sy n="100" d="100"/>
        </p:scale>
        <p:origin x="355" y="-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26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49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03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076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46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19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20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648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9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03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87471-319F-4954-8EC5-36236D89AF18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24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microsoft.com/office/2007/relationships/hdphoto" Target="../media/hdphoto1.wdp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1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17.emf"/><Relationship Id="rId4" Type="http://schemas.openxmlformats.org/officeDocument/2006/relationships/image" Target="../media/image26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26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svg"/><Relationship Id="rId7" Type="http://schemas.openxmlformats.org/officeDocument/2006/relationships/image" Target="../media/image9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0C29F3-2653-59B1-E200-9B62E816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" y="739140"/>
            <a:ext cx="6858000" cy="3863340"/>
          </a:xfrm>
        </p:spPr>
        <p:txBody>
          <a:bodyPr>
            <a:normAutofit/>
          </a:bodyPr>
          <a:lstStyle/>
          <a:p>
            <a:r>
              <a:rPr lang="en-US" altLang="ja-JP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  <a:t>REGIONAL TRAINING COURSE</a:t>
            </a:r>
            <a:br>
              <a:rPr lang="en-US" altLang="ja-JP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br>
              <a:rPr lang="en-US" altLang="ja-JP" sz="1400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MUTATION BREEDING AND MOLECULAR TECHNIQUE</a:t>
            </a:r>
            <a:r>
              <a:rPr lang="en-US" altLang="ja-JP" sz="1400" b="1" dirty="0">
                <a:latin typeface="Century Gothic" panose="020B0502020202020204" pitchFamily="34" charset="0"/>
              </a:rPr>
              <a:t> </a:t>
            </a: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FOR CROP IMPROVEMENT </a:t>
            </a:r>
            <a:br>
              <a:rPr lang="en-US" altLang="ja-JP" sz="1300" b="1" dirty="0">
                <a:solidFill>
                  <a:schemeClr val="accent2"/>
                </a:solidFill>
                <a:latin typeface="Century Gothic" panose="020B0502020202020204" pitchFamily="34" charset="0"/>
              </a:rPr>
            </a:br>
            <a:endParaRPr kumimoji="1" lang="ja-JP" altLang="en-US" dirty="0">
              <a:solidFill>
                <a:schemeClr val="accent2"/>
              </a:solidFill>
              <a:latin typeface="Trade Gothic Next Heavy" panose="020B0604020202020204" pitchFamily="34" charset="0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1A51423A-401C-5045-8089-EFEF5B7FAF5C}"/>
              </a:ext>
            </a:extLst>
          </p:cNvPr>
          <p:cNvSpPr txBox="1">
            <a:spLocks/>
          </p:cNvSpPr>
          <p:nvPr/>
        </p:nvSpPr>
        <p:spPr>
          <a:xfrm>
            <a:off x="68580" y="3192780"/>
            <a:ext cx="6858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Promoting Sustainable Agricultural and Food Productivity 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Association of Southeast Asian Nations Region</a:t>
            </a:r>
          </a:p>
          <a:p>
            <a:endParaRPr lang="en-US" altLang="ja-JP" sz="14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Improving the Resilience of Crops to Climate Change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through Mutation Breeding — Phase II (SAPI)</a:t>
            </a:r>
          </a:p>
          <a:p>
            <a:endParaRPr lang="en-US" altLang="ja-JP" sz="1400" b="1" dirty="0">
              <a:solidFill>
                <a:srgbClr val="21212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2021年度ゲノム情報解析入門">
            <a:extLst>
              <a:ext uri="{FF2B5EF4-FFF2-40B4-BE49-F238E27FC236}">
                <a16:creationId xmlns:a16="http://schemas.microsoft.com/office/drawing/2014/main" id="{7B346227-2CA6-5108-F600-758061F165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778"/>
          <a:stretch/>
        </p:blipFill>
        <p:spPr bwMode="auto">
          <a:xfrm>
            <a:off x="5190020" y="2941320"/>
            <a:ext cx="15079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0257F47-1D2A-65FB-1B7D-1390CCA3B5B6}"/>
              </a:ext>
            </a:extLst>
          </p:cNvPr>
          <p:cNvSpPr txBox="1"/>
          <p:nvPr/>
        </p:nvSpPr>
        <p:spPr>
          <a:xfrm>
            <a:off x="4937631" y="4134981"/>
            <a:ext cx="185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29/04/2024 ~ 03/05/2024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07405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80360" y="195434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274" y="21587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5370104" y="233052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4349750" y="282962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124193" y="231640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D379F8-A1B7-6E27-0AF7-E87629A5A5AB}"/>
              </a:ext>
            </a:extLst>
          </p:cNvPr>
          <p:cNvSpPr txBox="1"/>
          <p:nvPr/>
        </p:nvSpPr>
        <p:spPr>
          <a:xfrm>
            <a:off x="2209544" y="2616158"/>
            <a:ext cx="159080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&gt;read0</a:t>
            </a:r>
          </a:p>
          <a:p>
            <a:r>
              <a:rPr lang="en-US" altLang="ja-JP" sz="1400" dirty="0"/>
              <a:t>CATGCTTGCA</a:t>
            </a:r>
          </a:p>
          <a:p>
            <a:r>
              <a:rPr lang="en-US" altLang="ja-JP" sz="1400" dirty="0"/>
              <a:t>&gt;read1</a:t>
            </a:r>
          </a:p>
          <a:p>
            <a:r>
              <a:rPr lang="en-US" altLang="ja-JP" sz="1400" dirty="0"/>
              <a:t>GCATGCTTGC</a:t>
            </a:r>
          </a:p>
          <a:p>
            <a:r>
              <a:rPr lang="en-US" altLang="ja-JP" sz="1400" dirty="0"/>
              <a:t>&gt;read2</a:t>
            </a:r>
          </a:p>
          <a:p>
            <a:r>
              <a:rPr lang="en-US" altLang="ja-JP" sz="1400" dirty="0"/>
              <a:t>ATGCATGCTT</a:t>
            </a:r>
          </a:p>
          <a:p>
            <a:r>
              <a:rPr lang="en-US" altLang="ja-JP" sz="1400" dirty="0"/>
              <a:t>……</a:t>
            </a:r>
            <a:endParaRPr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D2B1965-0B25-24E2-CEDC-E7330A60F6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2741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D77FF97B-0E60-24C0-9FF8-96CBD9CCF8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76897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056C79ED-7965-4FA8-5AD8-E88EE2F65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354247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336DE2F-7A09-53A7-ED84-664178861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485683" y="3331238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A63DF4B5-13CC-EA90-3BCA-D6FA1FDF12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79927" y="333933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F7DCC84-7A07-52C6-5798-DA592F87FB12}"/>
              </a:ext>
            </a:extLst>
          </p:cNvPr>
          <p:cNvSpPr/>
          <p:nvPr/>
        </p:nvSpPr>
        <p:spPr>
          <a:xfrm>
            <a:off x="127413" y="2508693"/>
            <a:ext cx="1869150" cy="158299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55880F-AA91-B2D3-2B66-FF5ED828B8D8}"/>
              </a:ext>
            </a:extLst>
          </p:cNvPr>
          <p:cNvSpPr txBox="1"/>
          <p:nvPr/>
        </p:nvSpPr>
        <p:spPr>
          <a:xfrm>
            <a:off x="2144323" y="2316404"/>
            <a:ext cx="151325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Bulked sequence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4708100" y="300894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4594923" y="323171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4423304" y="344722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90ED1DBB-21B0-D389-4307-BC4783B0D654}"/>
              </a:ext>
            </a:extLst>
          </p:cNvPr>
          <p:cNvSpPr/>
          <p:nvPr/>
        </p:nvSpPr>
        <p:spPr>
          <a:xfrm>
            <a:off x="1530350" y="2112794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矢印: 右 35">
            <a:extLst>
              <a:ext uri="{FF2B5EF4-FFF2-40B4-BE49-F238E27FC236}">
                <a16:creationId xmlns:a16="http://schemas.microsoft.com/office/drawing/2014/main" id="{DA91E2CF-E7A8-A426-ADE3-72D5C7DBE3F4}"/>
              </a:ext>
            </a:extLst>
          </p:cNvPr>
          <p:cNvSpPr/>
          <p:nvPr/>
        </p:nvSpPr>
        <p:spPr>
          <a:xfrm>
            <a:off x="3728411" y="333933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5751AB4-852D-3AF3-5F61-7750E5C57038}"/>
              </a:ext>
            </a:extLst>
          </p:cNvPr>
          <p:cNvSpPr txBox="1"/>
          <p:nvPr/>
        </p:nvSpPr>
        <p:spPr>
          <a:xfrm>
            <a:off x="3408791" y="3070359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00704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9272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186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1699016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678662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53105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1037012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923835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752216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2C15C8E-8808-3305-15E4-17DBBE3DCF09}"/>
              </a:ext>
            </a:extLst>
          </p:cNvPr>
          <p:cNvSpPr txBox="1"/>
          <p:nvPr/>
        </p:nvSpPr>
        <p:spPr>
          <a:xfrm>
            <a:off x="68223" y="2673933"/>
            <a:ext cx="7697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Reference</a:t>
            </a:r>
          </a:p>
          <a:p>
            <a:pPr algn="r"/>
            <a:r>
              <a:rPr kumimoji="1" lang="en-US" altLang="ja-JP" sz="1100" b="1" dirty="0"/>
              <a:t>Mutant</a:t>
            </a:r>
            <a:endParaRPr kumimoji="1" lang="ja-JP" altLang="en-US" sz="1100" b="1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796347A-6757-ED1B-D51F-DEABE127A878}"/>
              </a:ext>
            </a:extLst>
          </p:cNvPr>
          <p:cNvSpPr txBox="1"/>
          <p:nvPr/>
        </p:nvSpPr>
        <p:spPr>
          <a:xfrm>
            <a:off x="760153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B976DDB-86F7-85ED-37A8-7476BD98720D}"/>
              </a:ext>
            </a:extLst>
          </p:cNvPr>
          <p:cNvSpPr txBox="1"/>
          <p:nvPr/>
        </p:nvSpPr>
        <p:spPr>
          <a:xfrm>
            <a:off x="847707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C13F853-2DE3-07C5-9828-F1F2CD36754D}"/>
              </a:ext>
            </a:extLst>
          </p:cNvPr>
          <p:cNvSpPr txBox="1"/>
          <p:nvPr/>
        </p:nvSpPr>
        <p:spPr>
          <a:xfrm>
            <a:off x="940024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05BFCA7-04A5-E8D1-4807-3EAAC061C1C3}"/>
              </a:ext>
            </a:extLst>
          </p:cNvPr>
          <p:cNvSpPr txBox="1"/>
          <p:nvPr/>
        </p:nvSpPr>
        <p:spPr>
          <a:xfrm>
            <a:off x="1034418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631992F-634F-D8A9-B79D-8D6930DEC497}"/>
              </a:ext>
            </a:extLst>
          </p:cNvPr>
          <p:cNvSpPr txBox="1"/>
          <p:nvPr/>
        </p:nvSpPr>
        <p:spPr>
          <a:xfrm>
            <a:off x="1130426" y="2673934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62256EC-4810-D407-21A5-2DB68928EFA2}"/>
              </a:ext>
            </a:extLst>
          </p:cNvPr>
          <p:cNvSpPr txBox="1"/>
          <p:nvPr/>
        </p:nvSpPr>
        <p:spPr>
          <a:xfrm>
            <a:off x="1217980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C9DADC6-D55E-D09B-CB25-7D94360F0291}"/>
              </a:ext>
            </a:extLst>
          </p:cNvPr>
          <p:cNvSpPr txBox="1"/>
          <p:nvPr/>
        </p:nvSpPr>
        <p:spPr>
          <a:xfrm>
            <a:off x="1305534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62AC63C-7015-FA96-1542-C91C833445CE}"/>
              </a:ext>
            </a:extLst>
          </p:cNvPr>
          <p:cNvSpPr txBox="1"/>
          <p:nvPr/>
        </p:nvSpPr>
        <p:spPr>
          <a:xfrm>
            <a:off x="1399928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3BA171E-BDD7-DECA-CC03-852E9560539E}"/>
              </a:ext>
            </a:extLst>
          </p:cNvPr>
          <p:cNvSpPr txBox="1"/>
          <p:nvPr/>
        </p:nvSpPr>
        <p:spPr>
          <a:xfrm>
            <a:off x="1495936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9EE45D-51A8-2652-6691-81E14F428D43}"/>
              </a:ext>
            </a:extLst>
          </p:cNvPr>
          <p:cNvSpPr txBox="1"/>
          <p:nvPr/>
        </p:nvSpPr>
        <p:spPr>
          <a:xfrm>
            <a:off x="1597779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D64508F-7000-39A6-BF1D-C4894725AA06}"/>
              </a:ext>
            </a:extLst>
          </p:cNvPr>
          <p:cNvSpPr txBox="1"/>
          <p:nvPr/>
        </p:nvSpPr>
        <p:spPr>
          <a:xfrm>
            <a:off x="1706461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EB2F23E-0ECB-65CB-7435-FE49F4BEF102}"/>
              </a:ext>
            </a:extLst>
          </p:cNvPr>
          <p:cNvSpPr txBox="1"/>
          <p:nvPr/>
        </p:nvSpPr>
        <p:spPr>
          <a:xfrm>
            <a:off x="1805152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AEDD65E-D90F-AAAD-CF18-272FE07BC37C}"/>
              </a:ext>
            </a:extLst>
          </p:cNvPr>
          <p:cNvSpPr txBox="1"/>
          <p:nvPr/>
        </p:nvSpPr>
        <p:spPr>
          <a:xfrm>
            <a:off x="1899549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1</a:t>
            </a:r>
          </a:p>
          <a:p>
            <a:r>
              <a:rPr kumimoji="1" lang="en-US" altLang="ja-JP" sz="11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/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𝒎𝒖𝒕𝒂𝒏𝒕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blipFill>
                <a:blip r:embed="rId4"/>
                <a:stretch>
                  <a:fillRect l="-783" t="-5172" r="-978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410972-350A-C5D4-FF70-13DEF0BEB65B}"/>
              </a:ext>
            </a:extLst>
          </p:cNvPr>
          <p:cNvSpPr txBox="1"/>
          <p:nvPr/>
        </p:nvSpPr>
        <p:spPr>
          <a:xfrm>
            <a:off x="2070532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1" name="表 23">
            <a:extLst>
              <a:ext uri="{FF2B5EF4-FFF2-40B4-BE49-F238E27FC236}">
                <a16:creationId xmlns:a16="http://schemas.microsoft.com/office/drawing/2014/main" id="{ADF5B20C-93A8-0947-22DB-A9A42FB51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551961"/>
              </p:ext>
            </p:extLst>
          </p:nvPr>
        </p:nvGraphicFramePr>
        <p:xfrm>
          <a:off x="3146134" y="1870526"/>
          <a:ext cx="3643643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31203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16318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987742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reference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mutant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46" name="矢印: 右 45">
            <a:extLst>
              <a:ext uri="{FF2B5EF4-FFF2-40B4-BE49-F238E27FC236}">
                <a16:creationId xmlns:a16="http://schemas.microsoft.com/office/drawing/2014/main" id="{3A520E50-C104-7FBA-9112-916E88D4E7C7}"/>
              </a:ext>
            </a:extLst>
          </p:cNvPr>
          <p:cNvSpPr/>
          <p:nvPr/>
        </p:nvSpPr>
        <p:spPr>
          <a:xfrm>
            <a:off x="2506359" y="240155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D9A3218B-238F-1178-585B-F417FD65BB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18820" y="558310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1B4B0650-AE18-FCFA-960B-174338532C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76830" y="660066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NAのイラスト">
            <a:extLst>
              <a:ext uri="{FF2B5EF4-FFF2-40B4-BE49-F238E27FC236}">
                <a16:creationId xmlns:a16="http://schemas.microsoft.com/office/drawing/2014/main" id="{4ABDB6F5-1256-5454-1496-A70917898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57875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8C8B8B77-FCD4-E021-DDB7-A22E73BB91E6}"/>
              </a:ext>
            </a:extLst>
          </p:cNvPr>
          <p:cNvSpPr/>
          <p:nvPr/>
        </p:nvSpPr>
        <p:spPr>
          <a:xfrm>
            <a:off x="2660094" y="5971474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E0019CA3-5FB4-FFDA-AFA0-3C56CF94B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67428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14A41B14-86C8-5911-298C-FD5CACD18CE0}"/>
              </a:ext>
            </a:extLst>
          </p:cNvPr>
          <p:cNvSpPr/>
          <p:nvPr/>
        </p:nvSpPr>
        <p:spPr>
          <a:xfrm>
            <a:off x="2660094" y="6926813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3D36E1E5-1F07-7E20-F894-2EC187D9E1CD}"/>
              </a:ext>
            </a:extLst>
          </p:cNvPr>
          <p:cNvSpPr/>
          <p:nvPr/>
        </p:nvSpPr>
        <p:spPr>
          <a:xfrm rot="5400000">
            <a:off x="3336349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CC8F805-4756-699F-0DF5-529E85348965}"/>
              </a:ext>
            </a:extLst>
          </p:cNvPr>
          <p:cNvSpPr txBox="1"/>
          <p:nvPr/>
        </p:nvSpPr>
        <p:spPr>
          <a:xfrm>
            <a:off x="3504699" y="6377497"/>
            <a:ext cx="194665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mutation</a:t>
            </a:r>
            <a:endParaRPr kumimoji="1" lang="ja-JP" altLang="en-US" sz="1400" b="1" dirty="0"/>
          </a:p>
        </p:txBody>
      </p:sp>
      <p:sp>
        <p:nvSpPr>
          <p:cNvPr id="55" name="矢印: 右 54">
            <a:extLst>
              <a:ext uri="{FF2B5EF4-FFF2-40B4-BE49-F238E27FC236}">
                <a16:creationId xmlns:a16="http://schemas.microsoft.com/office/drawing/2014/main" id="{A2702519-BF8D-9C27-1279-BEC81469D615}"/>
              </a:ext>
            </a:extLst>
          </p:cNvPr>
          <p:cNvSpPr/>
          <p:nvPr/>
        </p:nvSpPr>
        <p:spPr>
          <a:xfrm rot="5400000">
            <a:off x="1634835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2D92299-4D27-2468-7A82-2DC73DD128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5" b="9594"/>
          <a:stretch/>
        </p:blipFill>
        <p:spPr bwMode="auto">
          <a:xfrm>
            <a:off x="2720340" y="7385132"/>
            <a:ext cx="2668450" cy="173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704203-046A-5151-72FA-6DFC8047F6B6}"/>
              </a:ext>
            </a:extLst>
          </p:cNvPr>
          <p:cNvSpPr txBox="1"/>
          <p:nvPr/>
        </p:nvSpPr>
        <p:spPr>
          <a:xfrm>
            <a:off x="2439337" y="7286997"/>
            <a:ext cx="367408" cy="1881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1.0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0.8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0.6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0.4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0.2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</a:t>
            </a:r>
            <a:endParaRPr kumimoji="1" lang="ja-JP" altLang="en-US" sz="1100" b="1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4952367-EB41-C268-B800-95824A025416}"/>
              </a:ext>
            </a:extLst>
          </p:cNvPr>
          <p:cNvSpPr txBox="1"/>
          <p:nvPr/>
        </p:nvSpPr>
        <p:spPr>
          <a:xfrm>
            <a:off x="2774329" y="9070576"/>
            <a:ext cx="26388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1  2  3  4  5  6  7  8  9 </a:t>
            </a:r>
            <a:r>
              <a:rPr kumimoji="1" lang="en-US" altLang="ja-JP" sz="900" b="1" dirty="0"/>
              <a:t>1011 121314 151617 1819 20</a:t>
            </a:r>
            <a:endParaRPr kumimoji="1" lang="ja-JP" altLang="en-US" sz="1000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28F254C-B832-2C4C-6D1C-4F5200ECB7EC}"/>
              </a:ext>
            </a:extLst>
          </p:cNvPr>
          <p:cNvSpPr txBox="1"/>
          <p:nvPr/>
        </p:nvSpPr>
        <p:spPr>
          <a:xfrm rot="16200000">
            <a:off x="1661328" y="8043622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86D2B680-4D31-E424-69FA-BB62CD36C2AA}"/>
              </a:ext>
            </a:extLst>
          </p:cNvPr>
          <p:cNvSpPr/>
          <p:nvPr/>
        </p:nvSpPr>
        <p:spPr>
          <a:xfrm>
            <a:off x="3384550" y="7385132"/>
            <a:ext cx="234950" cy="2661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E5FA88C-6EEA-51C6-8416-13CBCE047277}"/>
              </a:ext>
            </a:extLst>
          </p:cNvPr>
          <p:cNvSpPr txBox="1"/>
          <p:nvPr/>
        </p:nvSpPr>
        <p:spPr>
          <a:xfrm>
            <a:off x="3619500" y="9253810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Position</a:t>
            </a:r>
            <a:endParaRPr kumimoji="1" lang="ja-JP" altLang="en-US" sz="1600" b="1" dirty="0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8C36B157-736D-7823-9D46-40972EAAC5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05566" y="335888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485D38B-5A17-FBAE-65CE-070FC30F8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63576" y="437644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DNAのイラスト">
            <a:extLst>
              <a:ext uri="{FF2B5EF4-FFF2-40B4-BE49-F238E27FC236}">
                <a16:creationId xmlns:a16="http://schemas.microsoft.com/office/drawing/2014/main" id="{45BED643-C51B-430D-88D1-0AE81495B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3563307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363CD79E-90B1-3451-2C65-23E2162EDAB7}"/>
              </a:ext>
            </a:extLst>
          </p:cNvPr>
          <p:cNvSpPr/>
          <p:nvPr/>
        </p:nvSpPr>
        <p:spPr>
          <a:xfrm>
            <a:off x="2646840" y="3747249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16513255-0A1E-E505-F4AC-00678AE25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451864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吹き出し: 角を丸めた四角形 58">
            <a:extLst>
              <a:ext uri="{FF2B5EF4-FFF2-40B4-BE49-F238E27FC236}">
                <a16:creationId xmlns:a16="http://schemas.microsoft.com/office/drawing/2014/main" id="{CAFBD051-256C-DC80-F68C-7AC89A2FD93C}"/>
              </a:ext>
            </a:extLst>
          </p:cNvPr>
          <p:cNvSpPr/>
          <p:nvPr/>
        </p:nvSpPr>
        <p:spPr>
          <a:xfrm>
            <a:off x="2646840" y="4702588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60" name="矢印: 右 59">
            <a:extLst>
              <a:ext uri="{FF2B5EF4-FFF2-40B4-BE49-F238E27FC236}">
                <a16:creationId xmlns:a16="http://schemas.microsoft.com/office/drawing/2014/main" id="{B7AEE548-7FC8-3E90-37D5-FA599728C6DE}"/>
              </a:ext>
            </a:extLst>
          </p:cNvPr>
          <p:cNvSpPr/>
          <p:nvPr/>
        </p:nvSpPr>
        <p:spPr>
          <a:xfrm rot="5400000">
            <a:off x="3323095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D321D6BE-A3F5-7D6D-E3A1-091E47F713BC}"/>
              </a:ext>
            </a:extLst>
          </p:cNvPr>
          <p:cNvSpPr txBox="1"/>
          <p:nvPr/>
        </p:nvSpPr>
        <p:spPr>
          <a:xfrm>
            <a:off x="3619500" y="4080736"/>
            <a:ext cx="1946650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position (SNP-index = 1 !!)</a:t>
            </a:r>
            <a:endParaRPr kumimoji="1" lang="ja-JP" altLang="en-US" sz="1400" b="1" dirty="0"/>
          </a:p>
        </p:txBody>
      </p:sp>
      <p:sp>
        <p:nvSpPr>
          <p:cNvPr id="62" name="矢印: 右 61">
            <a:extLst>
              <a:ext uri="{FF2B5EF4-FFF2-40B4-BE49-F238E27FC236}">
                <a16:creationId xmlns:a16="http://schemas.microsoft.com/office/drawing/2014/main" id="{D457DD42-FB5B-5386-042E-30752ACA988B}"/>
              </a:ext>
            </a:extLst>
          </p:cNvPr>
          <p:cNvSpPr/>
          <p:nvPr/>
        </p:nvSpPr>
        <p:spPr>
          <a:xfrm rot="5400000">
            <a:off x="1621581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878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04">
            <a:extLst>
              <a:ext uri="{FF2B5EF4-FFF2-40B4-BE49-F238E27FC236}">
                <a16:creationId xmlns:a16="http://schemas.microsoft.com/office/drawing/2014/main" id="{58BDF7D7-6380-2FC4-E71C-FB33E4710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94" y="1356464"/>
            <a:ext cx="376237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F08D375-57BF-395D-EA56-6D97C82D8CE5}"/>
              </a:ext>
            </a:extLst>
          </p:cNvPr>
          <p:cNvSpPr txBox="1"/>
          <p:nvPr/>
        </p:nvSpPr>
        <p:spPr>
          <a:xfrm>
            <a:off x="1009194" y="2952199"/>
            <a:ext cx="124459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Reference</a:t>
            </a:r>
          </a:p>
          <a:p>
            <a:pPr algn="ctr"/>
            <a:r>
              <a:rPr kumimoji="1" lang="en-US" altLang="ja-JP" sz="1200" b="1" dirty="0"/>
              <a:t>(cv. Hitomebore)</a:t>
            </a:r>
            <a:endParaRPr kumimoji="1" lang="ja-JP" altLang="en-US" sz="12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24AC116-4E8F-5BA9-5ED4-A9022ADA7E97}"/>
              </a:ext>
            </a:extLst>
          </p:cNvPr>
          <p:cNvSpPr txBox="1"/>
          <p:nvPr/>
        </p:nvSpPr>
        <p:spPr>
          <a:xfrm>
            <a:off x="2241551" y="2952199"/>
            <a:ext cx="103504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Mutant</a:t>
            </a:r>
          </a:p>
          <a:p>
            <a:pPr algn="ctr"/>
            <a:r>
              <a:rPr kumimoji="1" lang="en-US" altLang="ja-JP" sz="1200" b="1" dirty="0"/>
              <a:t>(Hit1917-pl1)</a:t>
            </a:r>
            <a:endParaRPr kumimoji="1" lang="ja-JP" altLang="en-US" sz="12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586828E-2F06-3FBB-44AA-6B29E9CFB514}"/>
              </a:ext>
            </a:extLst>
          </p:cNvPr>
          <p:cNvSpPr txBox="1"/>
          <p:nvPr/>
        </p:nvSpPr>
        <p:spPr>
          <a:xfrm>
            <a:off x="3486150" y="3152254"/>
            <a:ext cx="1164322" cy="2616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dirty="0"/>
              <a:t>(Abe et al., 2012)</a:t>
            </a:r>
            <a:endParaRPr kumimoji="1" lang="ja-JP" altLang="en-US" sz="1050" b="1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C2FB74A-9084-5F80-C099-0C9A1FCDE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213" y="3636908"/>
            <a:ext cx="784559" cy="117471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60DE981-0435-93AB-9B04-6C2619CD0A9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66795" y="3636908"/>
            <a:ext cx="784559" cy="1174718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9631B8C-3374-7183-2A7F-6E5E37C1EF07}"/>
              </a:ext>
            </a:extLst>
          </p:cNvPr>
          <p:cNvSpPr txBox="1"/>
          <p:nvPr/>
        </p:nvSpPr>
        <p:spPr>
          <a:xfrm>
            <a:off x="1897766" y="4064425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363AAA9B-D8D3-1C48-F7B3-392CC460B407}"/>
              </a:ext>
            </a:extLst>
          </p:cNvPr>
          <p:cNvSpPr/>
          <p:nvPr/>
        </p:nvSpPr>
        <p:spPr>
          <a:xfrm>
            <a:off x="2069277" y="4672236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E57846E-D1DF-FAFA-8C08-F02057BAF8B7}"/>
              </a:ext>
            </a:extLst>
          </p:cNvPr>
          <p:cNvSpPr txBox="1"/>
          <p:nvPr/>
        </p:nvSpPr>
        <p:spPr>
          <a:xfrm>
            <a:off x="1635875" y="5019369"/>
            <a:ext cx="1164322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/>
              <a:t>F1</a:t>
            </a:r>
            <a:endParaRPr kumimoji="1" lang="ja-JP" altLang="en-US" sz="2000" b="1" dirty="0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8198906C-5DF7-5D2A-6DCC-514254D1EE33}"/>
              </a:ext>
            </a:extLst>
          </p:cNvPr>
          <p:cNvSpPr/>
          <p:nvPr/>
        </p:nvSpPr>
        <p:spPr>
          <a:xfrm>
            <a:off x="2059979" y="5468612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674BD736-950C-F3D2-B854-91B770905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04" y="6243322"/>
            <a:ext cx="784559" cy="117471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8180AE8-BFEF-4F37-E77F-8FEFF2E91CF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96636" y="6243322"/>
            <a:ext cx="784559" cy="1174718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D4FF6A5-2A82-02F4-3A57-F2FC2C6816FF}"/>
              </a:ext>
            </a:extLst>
          </p:cNvPr>
          <p:cNvSpPr txBox="1"/>
          <p:nvPr/>
        </p:nvSpPr>
        <p:spPr>
          <a:xfrm>
            <a:off x="1533845" y="5843461"/>
            <a:ext cx="1322089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/>
              <a:t>F2 (&gt; 200)</a:t>
            </a:r>
            <a:endParaRPr kumimoji="1" lang="ja-JP" altLang="en-US" sz="2000" b="1" dirty="0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FBF3BAF3-DE86-669C-DAC3-A0153FF1C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068" y="6204500"/>
            <a:ext cx="784559" cy="1174718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7BDB126A-E757-3373-3D92-9C0C4C4488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25500" y="6204500"/>
            <a:ext cx="784559" cy="1174718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3EF7DFDE-1A71-6B3D-E250-AF349D61E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932" y="6204500"/>
            <a:ext cx="784559" cy="117471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18D7DA1B-127D-99C6-4410-1D05634ED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04" y="6395722"/>
            <a:ext cx="784559" cy="117471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D7AF5886-7583-039D-6A5C-DBF9576B6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036" y="6395722"/>
            <a:ext cx="784559" cy="117471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3434B42A-0A3C-0AAF-4D01-9C2629417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468" y="6356900"/>
            <a:ext cx="784559" cy="1174718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07FCA7A-DDB8-0771-1E7F-8A3998383E6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77900" y="6356900"/>
            <a:ext cx="784559" cy="117471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17829BF1-98A7-01FF-5E2B-8491AACDC6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92332" y="6356900"/>
            <a:ext cx="784559" cy="1174718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DD31288F-F0C4-ADD0-740C-020EFB7BB2B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7004" y="6548122"/>
            <a:ext cx="784559" cy="1174718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2C23AF90-FEF7-1260-A7E1-52C2D70ED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436" y="6548122"/>
            <a:ext cx="784559" cy="117471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30BFE2DB-2B95-1EC2-B113-14B06D11D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868" y="6509300"/>
            <a:ext cx="784559" cy="1174718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37D9433F-01A5-5058-E791-246F699EE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300" y="6509300"/>
            <a:ext cx="784559" cy="117471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48FD617-79BE-C5D3-C249-E0BE021DD75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44732" y="6509300"/>
            <a:ext cx="784559" cy="117471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507C87E-38DD-E7B6-6F1E-E02228528C1A}"/>
              </a:ext>
            </a:extLst>
          </p:cNvPr>
          <p:cNvSpPr txBox="1"/>
          <p:nvPr/>
        </p:nvSpPr>
        <p:spPr>
          <a:xfrm>
            <a:off x="5092966" y="6651871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65529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utmap_dataset">
            <a:extLst>
              <a:ext uri="{FF2B5EF4-FFF2-40B4-BE49-F238E27FC236}">
                <a16:creationId xmlns:a16="http://schemas.microsoft.com/office/drawing/2014/main" id="{5E9D9F89-9B0E-5D31-8748-4BE96A30B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44" y="2644775"/>
            <a:ext cx="6858000" cy="461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3011C36-95B8-891B-370B-06FFF3E2B211}"/>
              </a:ext>
            </a:extLst>
          </p:cNvPr>
          <p:cNvSpPr/>
          <p:nvPr/>
        </p:nvSpPr>
        <p:spPr>
          <a:xfrm>
            <a:off x="208343" y="2296160"/>
            <a:ext cx="6963587" cy="18552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D78E25B-E183-D01B-CD1F-4BB43771553C}"/>
              </a:ext>
            </a:extLst>
          </p:cNvPr>
          <p:cNvSpPr txBox="1"/>
          <p:nvPr/>
        </p:nvSpPr>
        <p:spPr>
          <a:xfrm>
            <a:off x="102756" y="3295749"/>
            <a:ext cx="1461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Chromosome</a:t>
            </a:r>
          </a:p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number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2247A9-1FEC-C9AD-26B7-E0B986AFB6C8}"/>
              </a:ext>
            </a:extLst>
          </p:cNvPr>
          <p:cNvSpPr txBox="1"/>
          <p:nvPr/>
        </p:nvSpPr>
        <p:spPr>
          <a:xfrm>
            <a:off x="1388669" y="3572748"/>
            <a:ext cx="9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Position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142F11-850A-73D2-3844-1CF62E28A274}"/>
              </a:ext>
            </a:extLst>
          </p:cNvPr>
          <p:cNvSpPr txBox="1"/>
          <p:nvPr/>
        </p:nvSpPr>
        <p:spPr>
          <a:xfrm>
            <a:off x="1961404" y="2973025"/>
            <a:ext cx="1687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Base(reference)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59B74A0-AA0E-AE35-DA63-512BCF7CEFE1}"/>
              </a:ext>
            </a:extLst>
          </p:cNvPr>
          <p:cNvSpPr txBox="1"/>
          <p:nvPr/>
        </p:nvSpPr>
        <p:spPr>
          <a:xfrm>
            <a:off x="2737028" y="3393608"/>
            <a:ext cx="1483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Base(mutant)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3CC309B-B86A-D8FF-EC41-845B5E62E57C}"/>
              </a:ext>
            </a:extLst>
          </p:cNvPr>
          <p:cNvSpPr txBox="1"/>
          <p:nvPr/>
        </p:nvSpPr>
        <p:spPr>
          <a:xfrm>
            <a:off x="4046075" y="274727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Reference base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1FFB5CF-1C02-5710-FFDD-FE76493B5BAA}"/>
              </a:ext>
            </a:extLst>
          </p:cNvPr>
          <p:cNvSpPr txBox="1"/>
          <p:nvPr/>
        </p:nvSpPr>
        <p:spPr>
          <a:xfrm>
            <a:off x="4727300" y="334235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Mutant base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423511C-47FB-D0E9-094A-F689748F0A55}"/>
              </a:ext>
            </a:extLst>
          </p:cNvPr>
          <p:cNvSpPr txBox="1"/>
          <p:nvPr/>
        </p:nvSpPr>
        <p:spPr>
          <a:xfrm>
            <a:off x="4078369" y="2387822"/>
            <a:ext cx="263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(In the bulked sequences)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93407D0-A703-026B-0734-1CFC1145BA51}"/>
              </a:ext>
            </a:extLst>
          </p:cNvPr>
          <p:cNvCxnSpPr>
            <a:cxnSpLocks/>
          </p:cNvCxnSpPr>
          <p:nvPr/>
        </p:nvCxnSpPr>
        <p:spPr>
          <a:xfrm flipV="1">
            <a:off x="770192" y="392176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3BF777C-5EE7-75EA-2EA7-D602F284F857}"/>
              </a:ext>
            </a:extLst>
          </p:cNvPr>
          <p:cNvCxnSpPr>
            <a:cxnSpLocks/>
          </p:cNvCxnSpPr>
          <p:nvPr/>
        </p:nvCxnSpPr>
        <p:spPr>
          <a:xfrm flipV="1">
            <a:off x="1857312" y="394208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1ED70F5-5F78-0B2D-3FA1-94148029B3F3}"/>
              </a:ext>
            </a:extLst>
          </p:cNvPr>
          <p:cNvCxnSpPr>
            <a:cxnSpLocks/>
          </p:cNvCxnSpPr>
          <p:nvPr/>
        </p:nvCxnSpPr>
        <p:spPr>
          <a:xfrm flipV="1">
            <a:off x="2695512" y="3342357"/>
            <a:ext cx="0" cy="816035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625663B-C99F-BF87-E051-23E023C99C44}"/>
              </a:ext>
            </a:extLst>
          </p:cNvPr>
          <p:cNvCxnSpPr>
            <a:cxnSpLocks/>
          </p:cNvCxnSpPr>
          <p:nvPr/>
        </p:nvCxnSpPr>
        <p:spPr>
          <a:xfrm flipV="1">
            <a:off x="3284792" y="3746713"/>
            <a:ext cx="0" cy="432000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B74BDBB-C015-40B0-D4A2-5C2DB31278AA}"/>
              </a:ext>
            </a:extLst>
          </p:cNvPr>
          <p:cNvCxnSpPr>
            <a:cxnSpLocks/>
          </p:cNvCxnSpPr>
          <p:nvPr/>
        </p:nvCxnSpPr>
        <p:spPr>
          <a:xfrm flipV="1">
            <a:off x="4044043" y="3342357"/>
            <a:ext cx="334981" cy="83635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3864D84-F1D7-1E07-EE9E-16089BF862D5}"/>
              </a:ext>
            </a:extLst>
          </p:cNvPr>
          <p:cNvCxnSpPr>
            <a:cxnSpLocks/>
          </p:cNvCxnSpPr>
          <p:nvPr/>
        </p:nvCxnSpPr>
        <p:spPr>
          <a:xfrm flipV="1">
            <a:off x="4900232" y="3942080"/>
            <a:ext cx="88392" cy="23694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013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_analysis_calc_snpindex">
            <a:extLst>
              <a:ext uri="{FF2B5EF4-FFF2-40B4-BE49-F238E27FC236}">
                <a16:creationId xmlns:a16="http://schemas.microsoft.com/office/drawing/2014/main" id="{BEC3DA82-26B8-0FB5-460D-155BA9960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6220"/>
            <a:ext cx="6858000" cy="250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D614246-0A08-51BC-1F82-E44CFEA60D94}"/>
              </a:ext>
            </a:extLst>
          </p:cNvPr>
          <p:cNvSpPr txBox="1"/>
          <p:nvPr/>
        </p:nvSpPr>
        <p:spPr>
          <a:xfrm>
            <a:off x="4391602" y="896220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pic>
        <p:nvPicPr>
          <p:cNvPr id="2" name="Picture 2" descr="mutmap_analysis_draw_graph">
            <a:extLst>
              <a:ext uri="{FF2B5EF4-FFF2-40B4-BE49-F238E27FC236}">
                <a16:creationId xmlns:a16="http://schemas.microsoft.com/office/drawing/2014/main" id="{F0EF34AA-14F9-D87E-666F-1E91AF279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60" y="4721987"/>
            <a:ext cx="685800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F773C1A-956A-629F-0206-CDFDFE280926}"/>
              </a:ext>
            </a:extLst>
          </p:cNvPr>
          <p:cNvSpPr txBox="1"/>
          <p:nvPr/>
        </p:nvSpPr>
        <p:spPr>
          <a:xfrm>
            <a:off x="4404128" y="4673138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3BE331D-BF91-E3E0-C44E-0171C2918105}"/>
              </a:ext>
            </a:extLst>
          </p:cNvPr>
          <p:cNvSpPr txBox="1"/>
          <p:nvPr/>
        </p:nvSpPr>
        <p:spPr>
          <a:xfrm>
            <a:off x="385361" y="7293165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X-axis</a:t>
            </a:r>
          </a:p>
          <a:p>
            <a:pPr algn="ctr"/>
            <a:r>
              <a:rPr kumimoji="1" lang="en-US" altLang="ja-JP" sz="1600" b="1" dirty="0"/>
              <a:t>(Position)</a:t>
            </a:r>
            <a:endParaRPr kumimoji="1" lang="ja-JP" altLang="en-US" sz="16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D1712B0-27F0-E590-5820-479E3B564617}"/>
              </a:ext>
            </a:extLst>
          </p:cNvPr>
          <p:cNvSpPr txBox="1"/>
          <p:nvPr/>
        </p:nvSpPr>
        <p:spPr>
          <a:xfrm>
            <a:off x="6041461" y="7332830"/>
            <a:ext cx="766435" cy="3385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Y-axis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39323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AE8E2365-399E-CC6A-7058-76975E593EAB}"/>
              </a:ext>
            </a:extLst>
          </p:cNvPr>
          <p:cNvGrpSpPr/>
          <p:nvPr/>
        </p:nvGrpSpPr>
        <p:grpSpPr>
          <a:xfrm>
            <a:off x="0" y="213360"/>
            <a:ext cx="6858000" cy="9130173"/>
            <a:chOff x="0" y="213360"/>
            <a:chExt cx="6858000" cy="9130173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AE064275-E688-DB63-9CED-A14AFDE6FFEF}"/>
                </a:ext>
              </a:extLst>
            </p:cNvPr>
            <p:cNvSpPr/>
            <p:nvPr/>
          </p:nvSpPr>
          <p:spPr>
            <a:xfrm>
              <a:off x="0" y="213360"/>
              <a:ext cx="6858000" cy="9130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48F1F1AB-EBB6-FEA6-E9A1-4CBA77CDE71B}"/>
                </a:ext>
              </a:extLst>
            </p:cNvPr>
            <p:cNvGrpSpPr/>
            <p:nvPr/>
          </p:nvGrpSpPr>
          <p:grpSpPr>
            <a:xfrm>
              <a:off x="73612" y="360301"/>
              <a:ext cx="6710776" cy="8873798"/>
              <a:chOff x="73612" y="360301"/>
              <a:chExt cx="6710776" cy="8873798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08657453-6778-2694-D1A7-A32BBA05E4D3}"/>
                  </a:ext>
                </a:extLst>
              </p:cNvPr>
              <p:cNvGrpSpPr/>
              <p:nvPr/>
            </p:nvGrpSpPr>
            <p:grpSpPr>
              <a:xfrm>
                <a:off x="73612" y="360301"/>
                <a:ext cx="6710776" cy="8798566"/>
                <a:chOff x="73612" y="360301"/>
                <a:chExt cx="6710776" cy="8798566"/>
              </a:xfrm>
            </p:grpSpPr>
            <p:grpSp>
              <p:nvGrpSpPr>
                <p:cNvPr id="7" name="グループ化 6">
                  <a:extLst>
                    <a:ext uri="{FF2B5EF4-FFF2-40B4-BE49-F238E27FC236}">
                      <a16:creationId xmlns:a16="http://schemas.microsoft.com/office/drawing/2014/main" id="{3BC31D93-7427-1132-CECE-3F333E7C747B}"/>
                    </a:ext>
                  </a:extLst>
                </p:cNvPr>
                <p:cNvGrpSpPr/>
                <p:nvPr/>
              </p:nvGrpSpPr>
              <p:grpSpPr>
                <a:xfrm>
                  <a:off x="73612" y="464035"/>
                  <a:ext cx="6710776" cy="8694832"/>
                  <a:chOff x="73612" y="464035"/>
                  <a:chExt cx="6710776" cy="8694832"/>
                </a:xfrm>
              </p:grpSpPr>
              <p:pic>
                <p:nvPicPr>
                  <p:cNvPr id="1026" name="Picture 2">
                    <a:extLst>
                      <a:ext uri="{FF2B5EF4-FFF2-40B4-BE49-F238E27FC236}">
                        <a16:creationId xmlns:a16="http://schemas.microsoft.com/office/drawing/2014/main" id="{CC67DECC-A949-4259-8353-CBC9C96A657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612" y="464035"/>
                    <a:ext cx="6710776" cy="86948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" name="テキスト ボックス 3">
                    <a:extLst>
                      <a:ext uri="{FF2B5EF4-FFF2-40B4-BE49-F238E27FC236}">
                        <a16:creationId xmlns:a16="http://schemas.microsoft.com/office/drawing/2014/main" id="{3118F975-DFFE-BAC0-BABA-00508EAEE1DE}"/>
                      </a:ext>
                    </a:extLst>
                  </p:cNvPr>
                  <p:cNvSpPr txBox="1"/>
                  <p:nvPr/>
                </p:nvSpPr>
                <p:spPr>
                  <a:xfrm>
                    <a:off x="73612" y="1074420"/>
                    <a:ext cx="1115818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A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6" name="テキスト ボックス 5">
                    <a:extLst>
                      <a:ext uri="{FF2B5EF4-FFF2-40B4-BE49-F238E27FC236}">
                        <a16:creationId xmlns:a16="http://schemas.microsoft.com/office/drawing/2014/main" id="{942FD694-5EE8-B087-35E3-70C66E85A94B}"/>
                      </a:ext>
                    </a:extLst>
                  </p:cNvPr>
                  <p:cNvSpPr txBox="1"/>
                  <p:nvPr/>
                </p:nvSpPr>
                <p:spPr>
                  <a:xfrm>
                    <a:off x="1189430" y="562467"/>
                    <a:ext cx="1106200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B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5" name="正方形/長方形 4">
                    <a:extLst>
                      <a:ext uri="{FF2B5EF4-FFF2-40B4-BE49-F238E27FC236}">
                        <a16:creationId xmlns:a16="http://schemas.microsoft.com/office/drawing/2014/main" id="{F1CD0733-35E6-8CE9-0567-F6347E8662F8}"/>
                      </a:ext>
                    </a:extLst>
                  </p:cNvPr>
                  <p:cNvSpPr/>
                  <p:nvPr/>
                </p:nvSpPr>
                <p:spPr>
                  <a:xfrm>
                    <a:off x="1059180" y="1737360"/>
                    <a:ext cx="541020" cy="31677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pic>
              <p:nvPicPr>
                <p:cNvPr id="16" name="Picture 2">
                  <a:extLst>
                    <a:ext uri="{FF2B5EF4-FFF2-40B4-BE49-F238E27FC236}">
                      <a16:creationId xmlns:a16="http://schemas.microsoft.com/office/drawing/2014/main" id="{E62CBBC7-5901-53A1-4B15-803C80D4A77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94" t="10876" r="86790" b="72297"/>
                <a:stretch/>
              </p:blipFill>
              <p:spPr bwMode="auto">
                <a:xfrm>
                  <a:off x="467116" y="1826260"/>
                  <a:ext cx="409184" cy="104751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52521C0D-8063-DCF6-5508-6D9F47DD8B2F}"/>
                    </a:ext>
                  </a:extLst>
                </p:cNvPr>
                <p:cNvSpPr/>
                <p:nvPr/>
              </p:nvSpPr>
              <p:spPr>
                <a:xfrm>
                  <a:off x="431678" y="1474625"/>
                  <a:ext cx="541020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72D51B27-BCF2-D3AE-B2E5-B09319C52821}"/>
                    </a:ext>
                  </a:extLst>
                </p:cNvPr>
                <p:cNvSpPr txBox="1"/>
                <p:nvPr/>
              </p:nvSpPr>
              <p:spPr>
                <a:xfrm>
                  <a:off x="3175228" y="360301"/>
                  <a:ext cx="3278912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400" b="1" dirty="0"/>
                    <a:t>The distribution of phenotype of progeny</a:t>
                  </a:r>
                  <a:endParaRPr kumimoji="1" lang="ja-JP" altLang="en-US" sz="1400" b="1" dirty="0"/>
                </a:p>
              </p:txBody>
            </p:sp>
          </p:grp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4CAF700-8888-F42E-AE44-418917636D17}"/>
                  </a:ext>
                </a:extLst>
              </p:cNvPr>
              <p:cNvSpPr txBox="1"/>
              <p:nvPr/>
            </p:nvSpPr>
            <p:spPr>
              <a:xfrm>
                <a:off x="3628605" y="671901"/>
                <a:ext cx="91140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chemeClr val="accent2"/>
                    </a:solidFill>
                  </a:rPr>
                  <a:t>Cultivar A</a:t>
                </a:r>
                <a:endParaRPr kumimoji="1" lang="ja-JP" altLang="en-US" sz="14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269D2A68-3774-FC40-3D03-DE556C299130}"/>
                  </a:ext>
                </a:extLst>
              </p:cNvPr>
              <p:cNvSpPr txBox="1"/>
              <p:nvPr/>
            </p:nvSpPr>
            <p:spPr>
              <a:xfrm>
                <a:off x="5252160" y="671901"/>
                <a:ext cx="90338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rgbClr val="007B40"/>
                    </a:solidFill>
                  </a:rPr>
                  <a:t>Cultivar B</a:t>
                </a:r>
                <a:endParaRPr kumimoji="1" lang="ja-JP" altLang="en-US" sz="1400" b="1" dirty="0">
                  <a:solidFill>
                    <a:srgbClr val="007B40"/>
                  </a:solidFill>
                </a:endParaRPr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F64B0B5D-F043-1DD7-323E-FB0062A094CB}"/>
                  </a:ext>
                </a:extLst>
              </p:cNvPr>
              <p:cNvSpPr txBox="1"/>
              <p:nvPr/>
            </p:nvSpPr>
            <p:spPr>
              <a:xfrm>
                <a:off x="4473267" y="2180739"/>
                <a:ext cx="743793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Height</a:t>
                </a:r>
                <a:endParaRPr kumimoji="1" lang="ja-JP" altLang="en-US" sz="1600" b="1" dirty="0"/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F47868A-F565-392A-F221-518C2C2F5387}"/>
                  </a:ext>
                </a:extLst>
              </p:cNvPr>
              <p:cNvSpPr txBox="1"/>
              <p:nvPr/>
            </p:nvSpPr>
            <p:spPr>
              <a:xfrm>
                <a:off x="3129280" y="2709724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Bulked sequence for low phenotype samples and high phenotype samples</a:t>
                </a:r>
                <a:endParaRPr kumimoji="1" lang="ja-JP" altLang="en-US" sz="1400" b="1" dirty="0"/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ECF51E4A-1BE5-C404-62F9-43CFDB70DCB7}"/>
                  </a:ext>
                </a:extLst>
              </p:cNvPr>
              <p:cNvSpPr txBox="1"/>
              <p:nvPr/>
            </p:nvSpPr>
            <p:spPr>
              <a:xfrm>
                <a:off x="294639" y="3427831"/>
                <a:ext cx="1869441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Reference genome</a:t>
                </a:r>
              </a:p>
              <a:p>
                <a:pPr algn="ctr"/>
                <a:r>
                  <a:rPr kumimoji="1" lang="en-US" altLang="ja-JP" sz="1400" b="1" dirty="0"/>
                  <a:t>of cultivar A</a:t>
                </a:r>
                <a:endParaRPr kumimoji="1" lang="ja-JP" altLang="en-US" sz="1400" b="1" dirty="0"/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44D34080-157C-C491-FD34-A88754E2AED5}"/>
                  </a:ext>
                </a:extLst>
              </p:cNvPr>
              <p:cNvSpPr txBox="1"/>
              <p:nvPr/>
            </p:nvSpPr>
            <p:spPr>
              <a:xfrm>
                <a:off x="3136902" y="3419419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Alignment of bulked sequences to</a:t>
                </a:r>
              </a:p>
              <a:p>
                <a:pPr algn="ctr"/>
                <a:r>
                  <a:rPr kumimoji="1" lang="en-US" altLang="ja-JP" sz="1400" b="1" dirty="0"/>
                  <a:t>the reference genome of cultivar A</a:t>
                </a:r>
                <a:endParaRPr kumimoji="1" lang="ja-JP" altLang="en-US" sz="1400" b="1" dirty="0"/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09BF9EDD-C80E-AFB2-768D-8327403B2CF4}"/>
                  </a:ext>
                </a:extLst>
              </p:cNvPr>
              <p:cNvSpPr txBox="1"/>
              <p:nvPr/>
            </p:nvSpPr>
            <p:spPr>
              <a:xfrm>
                <a:off x="3554993" y="6987330"/>
                <a:ext cx="3229395" cy="224676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b="1" dirty="0"/>
                  <a:t>*1 </a:t>
                </a:r>
              </a:p>
              <a:p>
                <a:r>
                  <a:rPr kumimoji="1" lang="en-US" altLang="ja-JP" sz="1400" b="1" dirty="0"/>
                  <a:t>In low bulk, allele frequency of cultivar A type is high. But, in high bulk, allele frequency of cultivar B type is high. </a:t>
                </a:r>
              </a:p>
              <a:p>
                <a:endParaRPr kumimoji="1" lang="en-US" altLang="ja-JP" sz="1400" b="1" dirty="0"/>
              </a:p>
              <a:p>
                <a:r>
                  <a:rPr kumimoji="1" lang="en-US" altLang="ja-JP" sz="1400" b="1" dirty="0"/>
                  <a:t>*2</a:t>
                </a:r>
              </a:p>
              <a:p>
                <a:r>
                  <a:rPr kumimoji="1" lang="en-US" altLang="ja-JP" sz="1400" b="1" dirty="0"/>
                  <a:t>In both low bulk and high bulk, allele frequency of cultivar B type is high.</a:t>
                </a:r>
              </a:p>
              <a:p>
                <a:r>
                  <a:rPr kumimoji="1" lang="en-US" altLang="ja-JP" sz="1400" b="1" dirty="0"/>
                  <a:t>(This position is not different between high and low bulk.)</a:t>
                </a:r>
                <a:endParaRPr kumimoji="1" lang="ja-JP" altLang="en-US" sz="1400" b="1" dirty="0"/>
              </a:p>
            </p:txBody>
          </p: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BE868E6-DE69-82BB-D89C-364DA24E6E51}"/>
                  </a:ext>
                </a:extLst>
              </p:cNvPr>
              <p:cNvSpPr txBox="1"/>
              <p:nvPr/>
            </p:nvSpPr>
            <p:spPr>
              <a:xfrm rot="16200000">
                <a:off x="2797003" y="1309199"/>
                <a:ext cx="1018356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Progenies</a:t>
                </a:r>
                <a:endParaRPr kumimoji="1" lang="ja-JP" altLang="en-US" sz="16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6728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04834D0-9856-D302-43C2-48489DBC38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92008" y="763875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3D9099A0-550E-D000-FDFE-70AAF1277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1119933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C97FF7F8-0377-FE83-5E57-FEB7FA5F9049}"/>
              </a:ext>
            </a:extLst>
          </p:cNvPr>
          <p:cNvSpPr/>
          <p:nvPr/>
        </p:nvSpPr>
        <p:spPr>
          <a:xfrm>
            <a:off x="1930254" y="1291683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23253F92-921C-9A0E-D87E-250CCDCC81F9}"/>
              </a:ext>
            </a:extLst>
          </p:cNvPr>
          <p:cNvSpPr/>
          <p:nvPr/>
        </p:nvSpPr>
        <p:spPr>
          <a:xfrm>
            <a:off x="2908504" y="1303875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ATGCATGCAT……GCATGCATGC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9F841A-E7F3-C8CF-BC3F-B0B0E6F07209}"/>
              </a:ext>
            </a:extLst>
          </p:cNvPr>
          <p:cNvSpPr txBox="1"/>
          <p:nvPr/>
        </p:nvSpPr>
        <p:spPr>
          <a:xfrm>
            <a:off x="3295520" y="915506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83FD271-C772-B244-54B1-047D2FD677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14200" y="218246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15079BB6-E2F2-561E-98D8-2A3B94B49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217454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516EAB9-F562-22FB-EAEA-F9164BB764CE}"/>
              </a:ext>
            </a:extLst>
          </p:cNvPr>
          <p:cNvSpPr/>
          <p:nvPr/>
        </p:nvSpPr>
        <p:spPr>
          <a:xfrm>
            <a:off x="1930254" y="234629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BA6A99E5-9D35-C916-06B9-73DDB45A3CE7}"/>
              </a:ext>
            </a:extLst>
          </p:cNvPr>
          <p:cNvSpPr/>
          <p:nvPr/>
        </p:nvSpPr>
        <p:spPr>
          <a:xfrm>
            <a:off x="2908504" y="2358483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ATGCAT……GCATGCA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4C3109C-324C-E29B-ECDA-6E5F334F7EF3}"/>
              </a:ext>
            </a:extLst>
          </p:cNvPr>
          <p:cNvSpPr txBox="1"/>
          <p:nvPr/>
        </p:nvSpPr>
        <p:spPr>
          <a:xfrm>
            <a:off x="2980873" y="2020652"/>
            <a:ext cx="292083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40 SNPs are different from cultivar A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C2FD18B-D192-9EE6-2C6C-B03AB214051F}"/>
              </a:ext>
            </a:extLst>
          </p:cNvPr>
          <p:cNvSpPr txBox="1"/>
          <p:nvPr/>
        </p:nvSpPr>
        <p:spPr>
          <a:xfrm>
            <a:off x="487814" y="1205036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7EE4C8C-CA69-50AB-9475-34459F76E948}"/>
              </a:ext>
            </a:extLst>
          </p:cNvPr>
          <p:cNvSpPr txBox="1"/>
          <p:nvPr/>
        </p:nvSpPr>
        <p:spPr>
          <a:xfrm>
            <a:off x="488528" y="2259644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F904ADA0-574F-8B57-E7C2-67DC376376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223643" y="6850338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7CEA0FEB-B6C0-3C62-3A80-FBAF7E9F7E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840513" y="712033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66060E7-D259-CB90-5750-4A3F72BE93DD}"/>
              </a:ext>
            </a:extLst>
          </p:cNvPr>
          <p:cNvSpPr txBox="1"/>
          <p:nvPr/>
        </p:nvSpPr>
        <p:spPr>
          <a:xfrm>
            <a:off x="3092070" y="724929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67D06CF-F39C-8F09-93CC-4FFABD2B2E20}"/>
              </a:ext>
            </a:extLst>
          </p:cNvPr>
          <p:cNvCxnSpPr>
            <a:cxnSpLocks/>
          </p:cNvCxnSpPr>
          <p:nvPr/>
        </p:nvCxnSpPr>
        <p:spPr>
          <a:xfrm>
            <a:off x="3363939" y="7635357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3B13A7D-6A38-0A05-7ADE-C0A10E2BF353}"/>
              </a:ext>
            </a:extLst>
          </p:cNvPr>
          <p:cNvSpPr txBox="1"/>
          <p:nvPr/>
        </p:nvSpPr>
        <p:spPr>
          <a:xfrm>
            <a:off x="2042747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E076B9B-B23C-8987-FA2E-3C2482EC50A6}"/>
              </a:ext>
            </a:extLst>
          </p:cNvPr>
          <p:cNvSpPr txBox="1"/>
          <p:nvPr/>
        </p:nvSpPr>
        <p:spPr>
          <a:xfrm>
            <a:off x="3531615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2D9C782A-BDD3-B289-9CC2-DECF72E965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4786" y="8759555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54E17ED4-93CF-D208-7E66-E6C7FD8A52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32699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14462D60-D12C-2B12-09B6-2B518737DB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429790" y="8848458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5D9ED094-C0F6-8787-4250-E339895570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904548" y="888264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C5FB845E-6D12-A28F-A144-B074E7EC65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29000" y="8786067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C6384CD0-A22E-EBE7-86E4-576C3D1F3E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988571" y="8723557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BE795AF8-1344-C6AB-992E-29478EE78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315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0840347-6D2E-5867-173E-26753B28C886}"/>
              </a:ext>
            </a:extLst>
          </p:cNvPr>
          <p:cNvSpPr txBox="1"/>
          <p:nvPr/>
        </p:nvSpPr>
        <p:spPr>
          <a:xfrm>
            <a:off x="5035047" y="8883308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…</a:t>
            </a:r>
            <a:endParaRPr kumimoji="1" lang="ja-JP" altLang="en-US" sz="2800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5D5BFA0-A083-48E5-C2F7-74E25730CE81}"/>
              </a:ext>
            </a:extLst>
          </p:cNvPr>
          <p:cNvSpPr txBox="1"/>
          <p:nvPr/>
        </p:nvSpPr>
        <p:spPr>
          <a:xfrm>
            <a:off x="3176403" y="7929353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F1</a:t>
            </a:r>
            <a:endParaRPr lang="ja-JP" altLang="en-US" sz="1600" b="1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CAC2E1AC-4487-581E-A710-F5231E0A46DA}"/>
              </a:ext>
            </a:extLst>
          </p:cNvPr>
          <p:cNvCxnSpPr>
            <a:cxnSpLocks/>
          </p:cNvCxnSpPr>
          <p:nvPr/>
        </p:nvCxnSpPr>
        <p:spPr>
          <a:xfrm>
            <a:off x="3363939" y="8230416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D8D81B8-7BC1-7516-A1C9-D7F296FC423B}"/>
              </a:ext>
            </a:extLst>
          </p:cNvPr>
          <p:cNvSpPr txBox="1"/>
          <p:nvPr/>
        </p:nvSpPr>
        <p:spPr>
          <a:xfrm>
            <a:off x="3176403" y="8562512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F2</a:t>
            </a:r>
            <a:endParaRPr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36377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456F56F-7727-2986-1121-066D50C18E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1472946" y="1670134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917926-9C21-577E-C4CA-264313C93218}"/>
              </a:ext>
            </a:extLst>
          </p:cNvPr>
          <p:cNvSpPr txBox="1"/>
          <p:nvPr/>
        </p:nvSpPr>
        <p:spPr>
          <a:xfrm>
            <a:off x="1746465" y="1670134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08FAD1C-BDC7-73DA-6526-1EA2ED533EB7}"/>
              </a:ext>
            </a:extLst>
          </p:cNvPr>
          <p:cNvSpPr txBox="1"/>
          <p:nvPr/>
        </p:nvSpPr>
        <p:spPr>
          <a:xfrm>
            <a:off x="3943923" y="1670134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1B83747-CE46-4AFB-8AEA-04350C6A2C14}"/>
              </a:ext>
            </a:extLst>
          </p:cNvPr>
          <p:cNvSpPr txBox="1"/>
          <p:nvPr/>
        </p:nvSpPr>
        <p:spPr>
          <a:xfrm>
            <a:off x="2946535" y="3616962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20DFBEE-B726-E7E8-24CA-9FCD1F24CD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60890" y="589088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C7B147A-5038-329C-914A-EE9AFD068D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2056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7AF66FD1-2619-F760-BE98-4FC86292EA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8009" y="731459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E08B4FC-6D36-6962-A24A-190270DD48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68407" y="776893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D752637A-F88B-F74C-6566-859751F63C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866354" y="642110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D2A921A3-BC03-E8D9-8920-BBA8366A86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100642" y="483018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58A844F6-D117-D48A-2758-12D88865AD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75705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1818D0FC-A11F-A617-1B3A-9B95F5F030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60291" y="393234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FBC605C5-F238-2ED5-3428-3E59705B6173}"/>
              </a:ext>
            </a:extLst>
          </p:cNvPr>
          <p:cNvSpPr/>
          <p:nvPr/>
        </p:nvSpPr>
        <p:spPr>
          <a:xfrm>
            <a:off x="1075705" y="776893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5AF5F0B-6FA2-2874-C23A-94701370CC04}"/>
              </a:ext>
            </a:extLst>
          </p:cNvPr>
          <p:cNvSpPr/>
          <p:nvPr/>
        </p:nvSpPr>
        <p:spPr>
          <a:xfrm>
            <a:off x="4099870" y="451103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0963D00-D9EF-7A69-A89B-6BE4E83F002C}"/>
              </a:ext>
            </a:extLst>
          </p:cNvPr>
          <p:cNvSpPr txBox="1"/>
          <p:nvPr/>
        </p:nvSpPr>
        <p:spPr>
          <a:xfrm>
            <a:off x="144401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0B25131-1C11-1244-C271-D7E44B402CAA}"/>
              </a:ext>
            </a:extLst>
          </p:cNvPr>
          <p:cNvSpPr txBox="1"/>
          <p:nvPr/>
        </p:nvSpPr>
        <p:spPr>
          <a:xfrm>
            <a:off x="361253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9EA4C8A3-9595-1463-219F-BED5EF01C2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650118" y="6664266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7113F512-1A2B-2FE8-1377-088B0FE1FB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661284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256047C0-1D36-4C0E-9279-92B05A57F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537237" y="6806637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CD84F8F9-E176-F2AB-29A6-0DC085D3B4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57635" y="6852071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019C4066-1F96-3368-9F03-54F56B76FA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055582" y="6717288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1DDF9D79-84A8-A8F7-8F7B-C8EB3E7681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89870" y="655819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99A4303F-D7FA-6960-B697-476690BABA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4933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F739E382-5F4E-7D30-3A1E-AEB9C45B84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49519" y="646841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2F639428-EDA8-E6BC-612F-C34C19985AE6}"/>
              </a:ext>
            </a:extLst>
          </p:cNvPr>
          <p:cNvSpPr/>
          <p:nvPr/>
        </p:nvSpPr>
        <p:spPr>
          <a:xfrm>
            <a:off x="1264933" y="685207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11FFD3C0-57E6-6B56-7167-C41458DBC40A}"/>
              </a:ext>
            </a:extLst>
          </p:cNvPr>
          <p:cNvSpPr/>
          <p:nvPr/>
        </p:nvSpPr>
        <p:spPr>
          <a:xfrm>
            <a:off x="4289098" y="652628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C6EF012-5FF7-CC4D-9CB8-299E4EEC5F30}"/>
              </a:ext>
            </a:extLst>
          </p:cNvPr>
          <p:cNvSpPr txBox="1"/>
          <p:nvPr/>
        </p:nvSpPr>
        <p:spPr>
          <a:xfrm>
            <a:off x="859742" y="7801205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CAAGTTTGC…</a:t>
            </a:r>
            <a:endParaRPr kumimoji="1" lang="ja-JP" altLang="en-US" sz="18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CF41BB3-9255-08A1-7247-879DD15236B4}"/>
              </a:ext>
            </a:extLst>
          </p:cNvPr>
          <p:cNvSpPr txBox="1"/>
          <p:nvPr/>
        </p:nvSpPr>
        <p:spPr>
          <a:xfrm>
            <a:off x="860528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2CF371B-8203-C063-20A2-722C5798737B}"/>
              </a:ext>
            </a:extLst>
          </p:cNvPr>
          <p:cNvSpPr txBox="1"/>
          <p:nvPr/>
        </p:nvSpPr>
        <p:spPr>
          <a:xfrm>
            <a:off x="882432" y="8350641"/>
            <a:ext cx="185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TGC…</a:t>
            </a:r>
            <a:endParaRPr kumimoji="1" lang="ja-JP" altLang="en-US" sz="18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23A3079-572C-4704-47C1-E4C59230EE42}"/>
              </a:ext>
            </a:extLst>
          </p:cNvPr>
          <p:cNvSpPr txBox="1"/>
          <p:nvPr/>
        </p:nvSpPr>
        <p:spPr>
          <a:xfrm>
            <a:off x="4115479" y="7801205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</a:t>
            </a:r>
            <a:r>
              <a:rPr kumimoji="1" lang="en-US" altLang="ja-JP" sz="1800" dirty="0">
                <a:solidFill>
                  <a:srgbClr val="FF0000"/>
                </a:solidFill>
              </a:rPr>
              <a:t>C</a:t>
            </a:r>
            <a:r>
              <a:rPr kumimoji="1" lang="en-US" altLang="ja-JP" sz="1800" dirty="0"/>
              <a:t>C…</a:t>
            </a:r>
            <a:endParaRPr kumimoji="1" lang="ja-JP" altLang="en-US" sz="18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1AF8E46-DCE8-7BC3-0ED6-81D35C94B04C}"/>
              </a:ext>
            </a:extLst>
          </p:cNvPr>
          <p:cNvSpPr txBox="1"/>
          <p:nvPr/>
        </p:nvSpPr>
        <p:spPr>
          <a:xfrm>
            <a:off x="4116265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E417398-BF0E-A06B-3A55-D7737B29D3B0}"/>
              </a:ext>
            </a:extLst>
          </p:cNvPr>
          <p:cNvSpPr txBox="1"/>
          <p:nvPr/>
        </p:nvSpPr>
        <p:spPr>
          <a:xfrm>
            <a:off x="4119119" y="8350641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5B874E2-D688-EA75-F24E-421D0D06636F}"/>
              </a:ext>
            </a:extLst>
          </p:cNvPr>
          <p:cNvSpPr txBox="1"/>
          <p:nvPr/>
        </p:nvSpPr>
        <p:spPr>
          <a:xfrm>
            <a:off x="1100646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643025D-8CCC-C1A6-BE2C-3B6D4E233BC7}"/>
              </a:ext>
            </a:extLst>
          </p:cNvPr>
          <p:cNvSpPr txBox="1"/>
          <p:nvPr/>
        </p:nvSpPr>
        <p:spPr>
          <a:xfrm>
            <a:off x="4343669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68BB49D-1BC9-F979-9B58-7E7DAE042790}"/>
              </a:ext>
            </a:extLst>
          </p:cNvPr>
          <p:cNvSpPr txBox="1"/>
          <p:nvPr/>
        </p:nvSpPr>
        <p:spPr>
          <a:xfrm>
            <a:off x="2722086" y="6007537"/>
            <a:ext cx="1903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35B4CCD1-B319-6F17-11FD-1BF0005B10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1936" y="5885115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6867C20-D400-0D28-DC0D-29570A8785E4}"/>
              </a:ext>
            </a:extLst>
          </p:cNvPr>
          <p:cNvSpPr txBox="1"/>
          <p:nvPr/>
        </p:nvSpPr>
        <p:spPr>
          <a:xfrm>
            <a:off x="2040227" y="5633166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kumimoji="1" lang="ja-JP" altLang="en-US" sz="1600" b="1" dirty="0"/>
          </a:p>
        </p:txBody>
      </p:sp>
      <p:sp>
        <p:nvSpPr>
          <p:cNvPr id="44" name="矢印: 下 43">
            <a:extLst>
              <a:ext uri="{FF2B5EF4-FFF2-40B4-BE49-F238E27FC236}">
                <a16:creationId xmlns:a16="http://schemas.microsoft.com/office/drawing/2014/main" id="{3306D719-018B-8F08-5A54-CD74DBAE3259}"/>
              </a:ext>
            </a:extLst>
          </p:cNvPr>
          <p:cNvSpPr/>
          <p:nvPr/>
        </p:nvSpPr>
        <p:spPr>
          <a:xfrm rot="10800000">
            <a:off x="4788627" y="8715411"/>
            <a:ext cx="160892" cy="36933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154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C2376AC-4753-2885-02E6-A8C62AADFD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1182358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1F9B4F9C-3CF5-7DA0-B73E-BF60573DDF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2031072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A9EEAA7-D29B-930B-6907-7C9300AC19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74970" y="287978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432CDF7-356F-544E-1F34-54A6666AE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285" y="1720840"/>
            <a:ext cx="802376" cy="1350893"/>
          </a:xfrm>
          <a:prstGeom prst="rect">
            <a:avLst/>
          </a:prstGeom>
        </p:spPr>
      </p:pic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FFDF619C-DC70-2727-3B6D-CC98F77EF0A4}"/>
              </a:ext>
            </a:extLst>
          </p:cNvPr>
          <p:cNvSpPr/>
          <p:nvPr/>
        </p:nvSpPr>
        <p:spPr>
          <a:xfrm>
            <a:off x="1510748" y="1503113"/>
            <a:ext cx="1245704" cy="1213583"/>
          </a:xfrm>
          <a:custGeom>
            <a:avLst/>
            <a:gdLst>
              <a:gd name="connsiteX0" fmla="*/ 0 w 1245704"/>
              <a:gd name="connsiteY0" fmla="*/ 206417 h 1213583"/>
              <a:gd name="connsiteX1" fmla="*/ 503583 w 1245704"/>
              <a:gd name="connsiteY1" fmla="*/ 73896 h 1213583"/>
              <a:gd name="connsiteX2" fmla="*/ 1245704 w 1245704"/>
              <a:gd name="connsiteY2" fmla="*/ 1213583 h 1213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5704" h="1213583">
                <a:moveTo>
                  <a:pt x="0" y="206417"/>
                </a:moveTo>
                <a:cubicBezTo>
                  <a:pt x="147983" y="56226"/>
                  <a:pt x="295966" y="-93965"/>
                  <a:pt x="503583" y="73896"/>
                </a:cubicBezTo>
                <a:cubicBezTo>
                  <a:pt x="711200" y="241757"/>
                  <a:pt x="978452" y="727670"/>
                  <a:pt x="1245704" y="1213583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EA2A0D51-B4D1-0F39-8539-E3CDD8877830}"/>
              </a:ext>
            </a:extLst>
          </p:cNvPr>
          <p:cNvSpPr/>
          <p:nvPr/>
        </p:nvSpPr>
        <p:spPr>
          <a:xfrm>
            <a:off x="1431235" y="2396287"/>
            <a:ext cx="1311965" cy="386670"/>
          </a:xfrm>
          <a:custGeom>
            <a:avLst/>
            <a:gdLst>
              <a:gd name="connsiteX0" fmla="*/ 0 w 1311965"/>
              <a:gd name="connsiteY0" fmla="*/ 254148 h 386670"/>
              <a:gd name="connsiteX1" fmla="*/ 384313 w 1311965"/>
              <a:gd name="connsiteY1" fmla="*/ 2356 h 386670"/>
              <a:gd name="connsiteX2" fmla="*/ 1311965 w 1311965"/>
              <a:gd name="connsiteY2" fmla="*/ 386670 h 386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1965" h="386670">
                <a:moveTo>
                  <a:pt x="0" y="254148"/>
                </a:moveTo>
                <a:cubicBezTo>
                  <a:pt x="82826" y="117208"/>
                  <a:pt x="165652" y="-19731"/>
                  <a:pt x="384313" y="2356"/>
                </a:cubicBezTo>
                <a:cubicBezTo>
                  <a:pt x="602974" y="24443"/>
                  <a:pt x="957469" y="205556"/>
                  <a:pt x="1311965" y="38667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09D6D495-CAE9-854B-2066-7A9EA0424468}"/>
              </a:ext>
            </a:extLst>
          </p:cNvPr>
          <p:cNvSpPr/>
          <p:nvPr/>
        </p:nvSpPr>
        <p:spPr>
          <a:xfrm>
            <a:off x="1404731" y="2915478"/>
            <a:ext cx="1272208" cy="583096"/>
          </a:xfrm>
          <a:custGeom>
            <a:avLst/>
            <a:gdLst>
              <a:gd name="connsiteX0" fmla="*/ 0 w 1272208"/>
              <a:gd name="connsiteY0" fmla="*/ 583096 h 583096"/>
              <a:gd name="connsiteX1" fmla="*/ 397565 w 1272208"/>
              <a:gd name="connsiteY1" fmla="*/ 278296 h 583096"/>
              <a:gd name="connsiteX2" fmla="*/ 1272208 w 1272208"/>
              <a:gd name="connsiteY2" fmla="*/ 0 h 5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2208" h="583096">
                <a:moveTo>
                  <a:pt x="0" y="583096"/>
                </a:moveTo>
                <a:cubicBezTo>
                  <a:pt x="92765" y="479287"/>
                  <a:pt x="185530" y="375479"/>
                  <a:pt x="397565" y="278296"/>
                </a:cubicBezTo>
                <a:cubicBezTo>
                  <a:pt x="609600" y="181113"/>
                  <a:pt x="940904" y="90556"/>
                  <a:pt x="1272208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C44E264-09CA-0F7E-16DF-00536380D3ED}"/>
              </a:ext>
            </a:extLst>
          </p:cNvPr>
          <p:cNvSpPr txBox="1"/>
          <p:nvPr/>
        </p:nvSpPr>
        <p:spPr>
          <a:xfrm>
            <a:off x="1232070" y="1086358"/>
            <a:ext cx="1340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Extract DNA</a:t>
            </a:r>
            <a:endParaRPr kumimoji="1" lang="ja-JP" altLang="en-US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7BF7EB-843A-074F-C445-C92CE323B80A}"/>
              </a:ext>
            </a:extLst>
          </p:cNvPr>
          <p:cNvSpPr txBox="1"/>
          <p:nvPr/>
        </p:nvSpPr>
        <p:spPr>
          <a:xfrm>
            <a:off x="2437161" y="466100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Bulk DNA sequencing</a:t>
            </a:r>
            <a:endParaRPr kumimoji="1" lang="ja-JP" altLang="en-US" b="1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736DF2D-8B8D-0C81-3CA7-24B05F16E786}"/>
              </a:ext>
            </a:extLst>
          </p:cNvPr>
          <p:cNvCxnSpPr/>
          <p:nvPr/>
        </p:nvCxnSpPr>
        <p:spPr>
          <a:xfrm>
            <a:off x="3521764" y="2425148"/>
            <a:ext cx="9574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768785C1-E68E-4358-5552-41F307DECA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14988" y="1473031"/>
            <a:ext cx="2643012" cy="1279021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5E12D18-8F6C-9DE9-75A0-725CEE4CD7C4}"/>
              </a:ext>
            </a:extLst>
          </p:cNvPr>
          <p:cNvSpPr txBox="1"/>
          <p:nvPr/>
        </p:nvSpPr>
        <p:spPr>
          <a:xfrm>
            <a:off x="3322275" y="197030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Sequencing</a:t>
            </a:r>
            <a:endParaRPr kumimoji="1" lang="ja-JP" altLang="en-US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F4111DAA-19BD-551F-4548-E3BE3DC8DF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-4458374" y="1110400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2D93E36-BB44-C74C-F03E-4ECB4BD9ABB6}"/>
              </a:ext>
            </a:extLst>
          </p:cNvPr>
          <p:cNvSpPr txBox="1"/>
          <p:nvPr/>
        </p:nvSpPr>
        <p:spPr>
          <a:xfrm>
            <a:off x="-4184855" y="1110400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1BB6266-A7AF-4DDD-949C-D686B41A10DC}"/>
              </a:ext>
            </a:extLst>
          </p:cNvPr>
          <p:cNvSpPr txBox="1"/>
          <p:nvPr/>
        </p:nvSpPr>
        <p:spPr>
          <a:xfrm>
            <a:off x="-1987397" y="1110400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3304225-8212-A9C5-A6A9-022A2B74A7A2}"/>
              </a:ext>
            </a:extLst>
          </p:cNvPr>
          <p:cNvSpPr txBox="1"/>
          <p:nvPr/>
        </p:nvSpPr>
        <p:spPr>
          <a:xfrm>
            <a:off x="-2984785" y="3057228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3C7CB5E3-E404-9665-D139-B79096E25E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2470430" y="29354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8FBBEF5F-2F22-1066-477D-17F5516387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459264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30793B69-032B-D742-B56D-FD3704D1E7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583311" y="171725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9D8361C0-8C67-7128-A06D-CDBF52EC78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062913" y="21715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54B3F091-776D-B805-3C07-ACC908A47A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064966" y="82376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E1F259E2-6E6E-45FD-B476-B555CEB776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830678" y="-7671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07508F31-B2B8-07F7-F58F-BEEB16EF93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855615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59791286-B3FD-9E70-A528-3B37C43FCD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171029" y="-166500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24512199-49D9-0001-F122-7708A8E95628}"/>
              </a:ext>
            </a:extLst>
          </p:cNvPr>
          <p:cNvSpPr/>
          <p:nvPr/>
        </p:nvSpPr>
        <p:spPr>
          <a:xfrm>
            <a:off x="-4855615" y="217159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1A6D27A9-B4E3-E69E-5B76-F1835AC9B834}"/>
              </a:ext>
            </a:extLst>
          </p:cNvPr>
          <p:cNvSpPr/>
          <p:nvPr/>
        </p:nvSpPr>
        <p:spPr>
          <a:xfrm>
            <a:off x="-1831450" y="-10863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5739889-F22C-A112-2A81-C348AED394CB}"/>
              </a:ext>
            </a:extLst>
          </p:cNvPr>
          <p:cNvSpPr txBox="1"/>
          <p:nvPr/>
        </p:nvSpPr>
        <p:spPr>
          <a:xfrm>
            <a:off x="-448731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47882B1-EFBA-9EB7-7F3B-790D8FADAFFC}"/>
              </a:ext>
            </a:extLst>
          </p:cNvPr>
          <p:cNvSpPr txBox="1"/>
          <p:nvPr/>
        </p:nvSpPr>
        <p:spPr>
          <a:xfrm>
            <a:off x="-231879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C95B6DD-60D8-3F1C-1D12-E9106D2AE05F}"/>
              </a:ext>
            </a:extLst>
          </p:cNvPr>
          <p:cNvSpPr txBox="1"/>
          <p:nvPr/>
        </p:nvSpPr>
        <p:spPr>
          <a:xfrm>
            <a:off x="4594024" y="3525589"/>
            <a:ext cx="18849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&gt;read0</a:t>
            </a:r>
          </a:p>
          <a:p>
            <a:r>
              <a:rPr kumimoji="1" lang="en-US" altLang="ja-JP" b="1" dirty="0"/>
              <a:t>ATGCATGCATGC…</a:t>
            </a:r>
          </a:p>
          <a:p>
            <a:r>
              <a:rPr kumimoji="1" lang="en-US" altLang="ja-JP" b="1" dirty="0"/>
              <a:t>+</a:t>
            </a:r>
          </a:p>
          <a:p>
            <a:r>
              <a:rPr kumimoji="1" lang="en-US" altLang="ja-JP" b="1" dirty="0"/>
              <a:t>?JA9BJA99?A&amp;9…</a:t>
            </a:r>
          </a:p>
          <a:p>
            <a:r>
              <a:rPr kumimoji="1" lang="en-US" altLang="ja-JP" b="1" dirty="0"/>
              <a:t>&gt;read1</a:t>
            </a:r>
          </a:p>
          <a:p>
            <a:r>
              <a:rPr kumimoji="1" lang="en-US" altLang="ja-JP" b="1" dirty="0"/>
              <a:t>…</a:t>
            </a:r>
          </a:p>
          <a:p>
            <a:r>
              <a:rPr kumimoji="1" lang="en-US" altLang="ja-JP" b="1" dirty="0"/>
              <a:t>…</a:t>
            </a: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3865980-BA03-2FAE-D862-642B11E515B2}"/>
              </a:ext>
            </a:extLst>
          </p:cNvPr>
          <p:cNvCxnSpPr>
            <a:cxnSpLocks/>
          </p:cNvCxnSpPr>
          <p:nvPr/>
        </p:nvCxnSpPr>
        <p:spPr>
          <a:xfrm>
            <a:off x="5536494" y="2826778"/>
            <a:ext cx="0" cy="362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E2B0373-AEB2-B7F9-7A46-545A7563B6CD}"/>
              </a:ext>
            </a:extLst>
          </p:cNvPr>
          <p:cNvSpPr/>
          <p:nvPr/>
        </p:nvSpPr>
        <p:spPr>
          <a:xfrm>
            <a:off x="4337845" y="3400056"/>
            <a:ext cx="2141116" cy="213035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F6756DA-44E6-2DAC-839A-03973BCC022E}"/>
              </a:ext>
            </a:extLst>
          </p:cNvPr>
          <p:cNvSpPr txBox="1"/>
          <p:nvPr/>
        </p:nvSpPr>
        <p:spPr>
          <a:xfrm>
            <a:off x="4483617" y="3195913"/>
            <a:ext cx="184518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Output: Fastq file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40744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>
            <a:extLst>
              <a:ext uri="{FF2B5EF4-FFF2-40B4-BE49-F238E27FC236}">
                <a16:creationId xmlns:a16="http://schemas.microsoft.com/office/drawing/2014/main" id="{B390BC92-7828-AE33-6FB3-41EE57871C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42177" y="4791155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82A10AB-4409-329D-12CE-04E28B06FD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1214699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DC11D17D-CD42-6BF7-9BB2-647C41AAD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129199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AC36F280-A09A-4767-1064-C6AA17B320FA}"/>
              </a:ext>
            </a:extLst>
          </p:cNvPr>
          <p:cNvSpPr/>
          <p:nvPr/>
        </p:nvSpPr>
        <p:spPr>
          <a:xfrm>
            <a:off x="5389154" y="1463746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98809598-899D-B242-D719-0F04CACF754E}"/>
              </a:ext>
            </a:extLst>
          </p:cNvPr>
          <p:cNvSpPr/>
          <p:nvPr/>
        </p:nvSpPr>
        <p:spPr>
          <a:xfrm>
            <a:off x="4368800" y="1962850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B149D11-204E-617A-6913-6D2C6F86ACF5}"/>
              </a:ext>
            </a:extLst>
          </p:cNvPr>
          <p:cNvSpPr txBox="1"/>
          <p:nvPr/>
        </p:nvSpPr>
        <p:spPr>
          <a:xfrm>
            <a:off x="4143243" y="1449629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374F31-F6BC-538A-DFF4-F8EA72E00CAD}"/>
              </a:ext>
            </a:extLst>
          </p:cNvPr>
          <p:cNvSpPr txBox="1"/>
          <p:nvPr/>
        </p:nvSpPr>
        <p:spPr>
          <a:xfrm>
            <a:off x="2486663" y="1779821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CATGCATGCA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GCATGCATGC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ATGCATGCAT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8F19F5C-FDD9-5956-9B47-A8D59C4420C8}"/>
              </a:ext>
            </a:extLst>
          </p:cNvPr>
          <p:cNvSpPr/>
          <p:nvPr/>
        </p:nvSpPr>
        <p:spPr>
          <a:xfrm>
            <a:off x="828675" y="1641918"/>
            <a:ext cx="1186938" cy="130125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BB97CF9-B2A1-FEF5-675A-DD079D70F8F9}"/>
              </a:ext>
            </a:extLst>
          </p:cNvPr>
          <p:cNvSpPr txBox="1"/>
          <p:nvPr/>
        </p:nvSpPr>
        <p:spPr>
          <a:xfrm>
            <a:off x="2163373" y="1449629"/>
            <a:ext cx="1836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Low bulked sequence</a:t>
            </a:r>
            <a:endParaRPr kumimoji="1" lang="ja-JP" altLang="en-US" sz="1400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8D93FA2-26B2-D826-3BA2-8C754B1465BB}"/>
              </a:ext>
            </a:extLst>
          </p:cNvPr>
          <p:cNvSpPr txBox="1"/>
          <p:nvPr/>
        </p:nvSpPr>
        <p:spPr>
          <a:xfrm>
            <a:off x="4727150" y="2142169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CATGCATGCA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DC65A63-C258-5880-3801-79A28D567327}"/>
              </a:ext>
            </a:extLst>
          </p:cNvPr>
          <p:cNvSpPr txBox="1"/>
          <p:nvPr/>
        </p:nvSpPr>
        <p:spPr>
          <a:xfrm>
            <a:off x="4613973" y="2364936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GCATGCATGC</a:t>
            </a:r>
            <a:endParaRPr lang="ja-JP" altLang="en-US" sz="1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DE6BB26-73E2-CC71-7926-CF377DD6F942}"/>
              </a:ext>
            </a:extLst>
          </p:cNvPr>
          <p:cNvSpPr txBox="1"/>
          <p:nvPr/>
        </p:nvSpPr>
        <p:spPr>
          <a:xfrm>
            <a:off x="4442354" y="2580454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ATGCATGCAT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C4DECEC7-F4E6-2418-44F4-EDC1F90B0EFA}"/>
              </a:ext>
            </a:extLst>
          </p:cNvPr>
          <p:cNvSpPr/>
          <p:nvPr/>
        </p:nvSpPr>
        <p:spPr>
          <a:xfrm>
            <a:off x="1549400" y="1246019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1A7D623A-948D-1E14-4588-BB3946723419}"/>
              </a:ext>
            </a:extLst>
          </p:cNvPr>
          <p:cNvSpPr/>
          <p:nvPr/>
        </p:nvSpPr>
        <p:spPr>
          <a:xfrm>
            <a:off x="3747461" y="2472560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45D7AB0-DF56-2F24-2B33-73E310043024}"/>
              </a:ext>
            </a:extLst>
          </p:cNvPr>
          <p:cNvSpPr txBox="1"/>
          <p:nvPr/>
        </p:nvSpPr>
        <p:spPr>
          <a:xfrm>
            <a:off x="3427841" y="2203584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BDAC6D4E-0100-E3F1-A212-F6909008ED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08019" y="1793947"/>
            <a:ext cx="422477" cy="49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>
            <a:extLst>
              <a:ext uri="{FF2B5EF4-FFF2-40B4-BE49-F238E27FC236}">
                <a16:creationId xmlns:a16="http://schemas.microsoft.com/office/drawing/2014/main" id="{13EBC8C4-235A-6AAD-FAA3-04235D794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11668" y="1749383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id="{B4917E29-A03A-4CA9-5AD9-549BABBB8C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26662" y="2310454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26ADEC6F-7760-9908-8011-F6ABF86868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30311" y="2346976"/>
            <a:ext cx="429334" cy="50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38D86E68-8244-2067-5AAA-68FA118401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7" y="395897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02E3E8FA-F018-6F8E-A5D8-EFD79E03EC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62779" y="3943017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1D5966D2-ADCF-7D68-0EE9-EC5DD0D66A90}"/>
              </a:ext>
            </a:extLst>
          </p:cNvPr>
          <p:cNvSpPr/>
          <p:nvPr/>
        </p:nvSpPr>
        <p:spPr>
          <a:xfrm>
            <a:off x="407554" y="3943017"/>
            <a:ext cx="1608059" cy="1865450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8BE60F95-8397-58B7-236A-67D9E45928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8" y="481460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46808E37-CF31-CA16-85DD-07444B0349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3529411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DNAのイラスト">
            <a:extLst>
              <a:ext uri="{FF2B5EF4-FFF2-40B4-BE49-F238E27FC236}">
                <a16:creationId xmlns:a16="http://schemas.microsoft.com/office/drawing/2014/main" id="{C296A94D-520B-7685-3842-48EA505AD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3606708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矢印: 右 55">
            <a:extLst>
              <a:ext uri="{FF2B5EF4-FFF2-40B4-BE49-F238E27FC236}">
                <a16:creationId xmlns:a16="http://schemas.microsoft.com/office/drawing/2014/main" id="{9F75C6DF-F7A2-0F5D-33BC-486A014907C5}"/>
              </a:ext>
            </a:extLst>
          </p:cNvPr>
          <p:cNvSpPr/>
          <p:nvPr/>
        </p:nvSpPr>
        <p:spPr>
          <a:xfrm>
            <a:off x="5389154" y="377845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D80E4DA2-5867-FFFD-BC55-127C2E96C517}"/>
              </a:ext>
            </a:extLst>
          </p:cNvPr>
          <p:cNvSpPr/>
          <p:nvPr/>
        </p:nvSpPr>
        <p:spPr>
          <a:xfrm>
            <a:off x="4368800" y="4277562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CAF1C0E-3D81-6179-1922-EC38919DDCD0}"/>
              </a:ext>
            </a:extLst>
          </p:cNvPr>
          <p:cNvSpPr txBox="1"/>
          <p:nvPr/>
        </p:nvSpPr>
        <p:spPr>
          <a:xfrm>
            <a:off x="4143243" y="3764341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1CEBFF7-529F-AEE2-B459-E49C65FE5DE1}"/>
              </a:ext>
            </a:extLst>
          </p:cNvPr>
          <p:cNvSpPr txBox="1"/>
          <p:nvPr/>
        </p:nvSpPr>
        <p:spPr>
          <a:xfrm>
            <a:off x="2539849" y="4094774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CATGCTTGCA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GCATGCTTGC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ATGCATGCTT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3DE7218-8BC0-6E02-E204-A4C857EBC0A8}"/>
              </a:ext>
            </a:extLst>
          </p:cNvPr>
          <p:cNvSpPr txBox="1"/>
          <p:nvPr/>
        </p:nvSpPr>
        <p:spPr>
          <a:xfrm>
            <a:off x="2163373" y="3764341"/>
            <a:ext cx="185840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High bulked sequence</a:t>
            </a:r>
            <a:endParaRPr kumimoji="1" lang="ja-JP" altLang="en-US" sz="1400" b="1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2AE88D6-6651-B627-08F2-23DC2456B041}"/>
              </a:ext>
            </a:extLst>
          </p:cNvPr>
          <p:cNvSpPr txBox="1"/>
          <p:nvPr/>
        </p:nvSpPr>
        <p:spPr>
          <a:xfrm>
            <a:off x="4727150" y="445688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0A943AB-9CB4-1722-F3DB-2152EBB3553C}"/>
              </a:ext>
            </a:extLst>
          </p:cNvPr>
          <p:cNvSpPr txBox="1"/>
          <p:nvPr/>
        </p:nvSpPr>
        <p:spPr>
          <a:xfrm>
            <a:off x="4613973" y="4679648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D353C2E-69D8-488B-D210-87F3C52A486C}"/>
              </a:ext>
            </a:extLst>
          </p:cNvPr>
          <p:cNvSpPr txBox="1"/>
          <p:nvPr/>
        </p:nvSpPr>
        <p:spPr>
          <a:xfrm>
            <a:off x="4442354" y="4895166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64" name="フリーフォーム: 図形 63">
            <a:extLst>
              <a:ext uri="{FF2B5EF4-FFF2-40B4-BE49-F238E27FC236}">
                <a16:creationId xmlns:a16="http://schemas.microsoft.com/office/drawing/2014/main" id="{26EFE6E9-BAF9-EA83-6D04-4F1D1A4497FA}"/>
              </a:ext>
            </a:extLst>
          </p:cNvPr>
          <p:cNvSpPr/>
          <p:nvPr/>
        </p:nvSpPr>
        <p:spPr>
          <a:xfrm>
            <a:off x="1549400" y="3560731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矢印: 右 64">
            <a:extLst>
              <a:ext uri="{FF2B5EF4-FFF2-40B4-BE49-F238E27FC236}">
                <a16:creationId xmlns:a16="http://schemas.microsoft.com/office/drawing/2014/main" id="{8ADEFC57-5F36-C85A-E50E-BEF5EE22BE42}"/>
              </a:ext>
            </a:extLst>
          </p:cNvPr>
          <p:cNvSpPr/>
          <p:nvPr/>
        </p:nvSpPr>
        <p:spPr>
          <a:xfrm>
            <a:off x="3747461" y="478727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F50F042E-DE02-519E-EFA5-71E2C329B206}"/>
              </a:ext>
            </a:extLst>
          </p:cNvPr>
          <p:cNvSpPr txBox="1"/>
          <p:nvPr/>
        </p:nvSpPr>
        <p:spPr>
          <a:xfrm>
            <a:off x="3427841" y="4518296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5240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2857351" y="1851518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746A782-4D2E-A888-F933-0BA21502E10F}"/>
              </a:ext>
            </a:extLst>
          </p:cNvPr>
          <p:cNvSpPr txBox="1"/>
          <p:nvPr/>
        </p:nvSpPr>
        <p:spPr>
          <a:xfrm>
            <a:off x="293072" y="175815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27" name="グラフィックス 26" descr="植物 単色塗りつぶし">
            <a:extLst>
              <a:ext uri="{FF2B5EF4-FFF2-40B4-BE49-F238E27FC236}">
                <a16:creationId xmlns:a16="http://schemas.microsoft.com/office/drawing/2014/main" id="{D12262C1-9362-516E-13B0-0587C068F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894" y="1436106"/>
            <a:ext cx="914400" cy="914400"/>
          </a:xfrm>
          <a:prstGeom prst="rect">
            <a:avLst/>
          </a:prstGeom>
        </p:spPr>
      </p:pic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226766E7-3AE9-8165-E2D8-1D001CCA60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9562" y="1436106"/>
            <a:ext cx="914400" cy="914400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28AD01A-8653-5A63-0682-4D1E3A16935C}"/>
              </a:ext>
            </a:extLst>
          </p:cNvPr>
          <p:cNvSpPr txBox="1"/>
          <p:nvPr/>
        </p:nvSpPr>
        <p:spPr>
          <a:xfrm>
            <a:off x="2016465" y="157014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86076D6-6CAC-F28B-4C72-7D8CFB83DCD0}"/>
              </a:ext>
            </a:extLst>
          </p:cNvPr>
          <p:cNvSpPr txBox="1"/>
          <p:nvPr/>
        </p:nvSpPr>
        <p:spPr>
          <a:xfrm>
            <a:off x="2718943" y="1593309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30EAF54-6956-DE89-6BB0-D8C7ABEC9188}"/>
              </a:ext>
            </a:extLst>
          </p:cNvPr>
          <p:cNvSpPr txBox="1"/>
          <p:nvPr/>
        </p:nvSpPr>
        <p:spPr>
          <a:xfrm>
            <a:off x="3650092" y="157014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4A78F1-0F41-8C83-FD76-A1D0118F88DA}"/>
              </a:ext>
            </a:extLst>
          </p:cNvPr>
          <p:cNvSpPr txBox="1"/>
          <p:nvPr/>
        </p:nvSpPr>
        <p:spPr>
          <a:xfrm>
            <a:off x="618730" y="941478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1" name="グラフィックス 60" descr="植物 単色塗りつぶし">
            <a:extLst>
              <a:ext uri="{FF2B5EF4-FFF2-40B4-BE49-F238E27FC236}">
                <a16:creationId xmlns:a16="http://schemas.microsoft.com/office/drawing/2014/main" id="{E1413310-3812-61DB-2F8F-34A4B2223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4850" y="8641118"/>
            <a:ext cx="914400" cy="914400"/>
          </a:xfrm>
          <a:prstGeom prst="rect">
            <a:avLst/>
          </a:prstGeom>
        </p:spPr>
      </p:pic>
      <p:pic>
        <p:nvPicPr>
          <p:cNvPr id="63" name="グラフィックス 62" descr="植物 単色塗りつぶし">
            <a:extLst>
              <a:ext uri="{FF2B5EF4-FFF2-40B4-BE49-F238E27FC236}">
                <a16:creationId xmlns:a16="http://schemas.microsoft.com/office/drawing/2014/main" id="{8FA92C0A-BEFB-6AEE-AC4C-6BAD483E01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07518" y="8641118"/>
            <a:ext cx="914400" cy="914400"/>
          </a:xfrm>
          <a:prstGeom prst="rect">
            <a:avLst/>
          </a:prstGeom>
        </p:spPr>
      </p:pic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F2167B62-BFC7-213B-E6B9-F698F7298488}"/>
              </a:ext>
            </a:extLst>
          </p:cNvPr>
          <p:cNvSpPr txBox="1"/>
          <p:nvPr/>
        </p:nvSpPr>
        <p:spPr>
          <a:xfrm>
            <a:off x="1514421" y="877515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2CDBE9DC-6898-05A0-E7C0-373D662EEA1D}"/>
              </a:ext>
            </a:extLst>
          </p:cNvPr>
          <p:cNvSpPr txBox="1"/>
          <p:nvPr/>
        </p:nvSpPr>
        <p:spPr>
          <a:xfrm>
            <a:off x="3148048" y="877515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Orange leaf</a:t>
            </a:r>
            <a:endParaRPr kumimoji="1"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BD0CB6E1-D501-76A7-7A71-101CE8A2D663}"/>
              </a:ext>
            </a:extLst>
          </p:cNvPr>
          <p:cNvSpPr txBox="1"/>
          <p:nvPr/>
        </p:nvSpPr>
        <p:spPr>
          <a:xfrm>
            <a:off x="3812117" y="941478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DC62DE79-9044-EA36-E180-8369BAB77E41}"/>
              </a:ext>
            </a:extLst>
          </p:cNvPr>
          <p:cNvSpPr txBox="1"/>
          <p:nvPr/>
        </p:nvSpPr>
        <p:spPr>
          <a:xfrm>
            <a:off x="168048" y="121882"/>
            <a:ext cx="5647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Situation:</a:t>
            </a:r>
          </a:p>
          <a:p>
            <a:r>
              <a:rPr kumimoji="1" lang="en-US" altLang="ja-JP" dirty="0"/>
              <a:t>Cultivar A shows green leaf , mutation changes leaf color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2A76CF4-DB04-DA8B-724E-012C20A6ECE1}"/>
              </a:ext>
            </a:extLst>
          </p:cNvPr>
          <p:cNvSpPr txBox="1"/>
          <p:nvPr/>
        </p:nvSpPr>
        <p:spPr>
          <a:xfrm>
            <a:off x="2991717" y="1045094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3" name="稲妻 2">
            <a:extLst>
              <a:ext uri="{FF2B5EF4-FFF2-40B4-BE49-F238E27FC236}">
                <a16:creationId xmlns:a16="http://schemas.microsoft.com/office/drawing/2014/main" id="{12686503-4B79-77CB-A9B0-06AEDE2DEE1D}"/>
              </a:ext>
            </a:extLst>
          </p:cNvPr>
          <p:cNvSpPr/>
          <p:nvPr/>
        </p:nvSpPr>
        <p:spPr>
          <a:xfrm>
            <a:off x="2659663" y="1123605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C14355-C83C-B322-5D71-BD65BEF4C517}"/>
              </a:ext>
            </a:extLst>
          </p:cNvPr>
          <p:cNvSpPr txBox="1"/>
          <p:nvPr/>
        </p:nvSpPr>
        <p:spPr>
          <a:xfrm>
            <a:off x="654293" y="29406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43CECBE7-2ED7-E17E-6551-42BDE2DAC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8115" y="2618576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25A7CE1A-AC8A-A9E8-DC7C-29D7F41E80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8758" y="2618576"/>
            <a:ext cx="914400" cy="914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998010D-7D5B-9F95-5420-7BF2E04D2100}"/>
              </a:ext>
            </a:extLst>
          </p:cNvPr>
          <p:cNvSpPr txBox="1"/>
          <p:nvPr/>
        </p:nvSpPr>
        <p:spPr>
          <a:xfrm>
            <a:off x="2377686" y="275261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641767D-B6A0-3074-FE47-9ACDA127DD4B}"/>
              </a:ext>
            </a:extLst>
          </p:cNvPr>
          <p:cNvSpPr txBox="1"/>
          <p:nvPr/>
        </p:nvSpPr>
        <p:spPr>
          <a:xfrm>
            <a:off x="3049288" y="275261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2" name="図 1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E9EED2BD-C006-CA2C-BC05-3DE4C31D725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296005" y="3703701"/>
            <a:ext cx="330491" cy="646478"/>
          </a:xfrm>
          <a:prstGeom prst="rect">
            <a:avLst/>
          </a:prstGeom>
        </p:spPr>
      </p:pic>
      <p:pic>
        <p:nvPicPr>
          <p:cNvPr id="15" name="図 1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5F5F5C74-D1DB-FC68-7319-E17D0708D1D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699761" y="3703701"/>
            <a:ext cx="330491" cy="646478"/>
          </a:xfrm>
          <a:prstGeom prst="rect">
            <a:avLst/>
          </a:prstGeom>
        </p:spPr>
      </p:pic>
      <p:sp>
        <p:nvSpPr>
          <p:cNvPr id="18" name="矢印: 下 17">
            <a:extLst>
              <a:ext uri="{FF2B5EF4-FFF2-40B4-BE49-F238E27FC236}">
                <a16:creationId xmlns:a16="http://schemas.microsoft.com/office/drawing/2014/main" id="{0514195D-3EC3-CCA2-1380-CD3D73FFA8E2}"/>
              </a:ext>
            </a:extLst>
          </p:cNvPr>
          <p:cNvSpPr/>
          <p:nvPr/>
        </p:nvSpPr>
        <p:spPr>
          <a:xfrm rot="19484603">
            <a:off x="2057247" y="3438615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495F864-C174-C873-64FF-210C46E07F74}"/>
              </a:ext>
            </a:extLst>
          </p:cNvPr>
          <p:cNvSpPr/>
          <p:nvPr/>
        </p:nvSpPr>
        <p:spPr>
          <a:xfrm>
            <a:off x="1980471" y="3532976"/>
            <a:ext cx="2429091" cy="9144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F42F09E-CC1E-728D-FAA5-F6B6CDAF7D22}"/>
              </a:ext>
            </a:extLst>
          </p:cNvPr>
          <p:cNvSpPr txBox="1"/>
          <p:nvPr/>
        </p:nvSpPr>
        <p:spPr>
          <a:xfrm>
            <a:off x="2745926" y="386926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EA3EBACD-4D65-BD3E-BE4A-DB0A8E7DA2C7}"/>
              </a:ext>
            </a:extLst>
          </p:cNvPr>
          <p:cNvSpPr/>
          <p:nvPr/>
        </p:nvSpPr>
        <p:spPr>
          <a:xfrm rot="2115397" flipH="1">
            <a:off x="3999660" y="3438199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FC4B92F-2D61-C2EF-B11B-439F5D6243CA}"/>
              </a:ext>
            </a:extLst>
          </p:cNvPr>
          <p:cNvSpPr txBox="1"/>
          <p:nvPr/>
        </p:nvSpPr>
        <p:spPr>
          <a:xfrm>
            <a:off x="1301004" y="3815411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3EC4885-4E24-25C5-C804-CA4B1AFA9B7C}"/>
              </a:ext>
            </a:extLst>
          </p:cNvPr>
          <p:cNvSpPr txBox="1"/>
          <p:nvPr/>
        </p:nvSpPr>
        <p:spPr>
          <a:xfrm>
            <a:off x="640178" y="5039287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87FFE9B3-BA50-066E-88E0-6B9745C95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4000" y="4717239"/>
            <a:ext cx="914400" cy="914400"/>
          </a:xfrm>
          <a:prstGeom prst="rect">
            <a:avLst/>
          </a:prstGeom>
        </p:spPr>
      </p:pic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37B85F5A-4B67-BD8D-74FD-7A725D15D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4643" y="4717239"/>
            <a:ext cx="914400" cy="9144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2896927-6320-FC3B-70BC-44DB46CEEF34}"/>
              </a:ext>
            </a:extLst>
          </p:cNvPr>
          <p:cNvSpPr txBox="1"/>
          <p:nvPr/>
        </p:nvSpPr>
        <p:spPr>
          <a:xfrm>
            <a:off x="2363571" y="485127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0AC7AF2-E4FD-F48A-DFEB-C353F581E312}"/>
              </a:ext>
            </a:extLst>
          </p:cNvPr>
          <p:cNvSpPr txBox="1"/>
          <p:nvPr/>
        </p:nvSpPr>
        <p:spPr>
          <a:xfrm>
            <a:off x="3035173" y="485127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7" name="図 1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FEC881-119B-D65F-7FD5-A2E7A696488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281890" y="5802364"/>
            <a:ext cx="330491" cy="646478"/>
          </a:xfrm>
          <a:prstGeom prst="rect">
            <a:avLst/>
          </a:prstGeom>
        </p:spPr>
      </p:pic>
      <p:pic>
        <p:nvPicPr>
          <p:cNvPr id="19" name="図 1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497F682-142A-4080-E8FD-CBC6D3D094B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685646" y="5802364"/>
            <a:ext cx="330491" cy="646478"/>
          </a:xfrm>
          <a:prstGeom prst="rect">
            <a:avLst/>
          </a:prstGeom>
        </p:spPr>
      </p:pic>
      <p:sp>
        <p:nvSpPr>
          <p:cNvPr id="24" name="矢印: 下 23">
            <a:extLst>
              <a:ext uri="{FF2B5EF4-FFF2-40B4-BE49-F238E27FC236}">
                <a16:creationId xmlns:a16="http://schemas.microsoft.com/office/drawing/2014/main" id="{A9E74BB4-6684-BB86-A9BD-FFA9543E9AAF}"/>
              </a:ext>
            </a:extLst>
          </p:cNvPr>
          <p:cNvSpPr/>
          <p:nvPr/>
        </p:nvSpPr>
        <p:spPr>
          <a:xfrm rot="19484603">
            <a:off x="2043132" y="5537278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9C21AF9-6D4C-4D66-28BD-84BE28338C03}"/>
              </a:ext>
            </a:extLst>
          </p:cNvPr>
          <p:cNvSpPr/>
          <p:nvPr/>
        </p:nvSpPr>
        <p:spPr>
          <a:xfrm>
            <a:off x="1966356" y="5631639"/>
            <a:ext cx="2429091" cy="9144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288021C-19C7-1E1C-C118-2BF994C2B51A}"/>
              </a:ext>
            </a:extLst>
          </p:cNvPr>
          <p:cNvSpPr txBox="1"/>
          <p:nvPr/>
        </p:nvSpPr>
        <p:spPr>
          <a:xfrm>
            <a:off x="2731811" y="5967927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30" name="矢印: 下 29">
            <a:extLst>
              <a:ext uri="{FF2B5EF4-FFF2-40B4-BE49-F238E27FC236}">
                <a16:creationId xmlns:a16="http://schemas.microsoft.com/office/drawing/2014/main" id="{860D19B5-0FF4-66C3-1DF8-0108977DE2FF}"/>
              </a:ext>
            </a:extLst>
          </p:cNvPr>
          <p:cNvSpPr/>
          <p:nvPr/>
        </p:nvSpPr>
        <p:spPr>
          <a:xfrm rot="2115397" flipH="1">
            <a:off x="3985545" y="5536862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F40802C-ED97-FB3C-7037-69EAAC5BA9E7}"/>
              </a:ext>
            </a:extLst>
          </p:cNvPr>
          <p:cNvSpPr txBox="1"/>
          <p:nvPr/>
        </p:nvSpPr>
        <p:spPr>
          <a:xfrm>
            <a:off x="1286889" y="591407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D3A9D2DC-839C-0249-BDC3-60143ACA9608}"/>
              </a:ext>
            </a:extLst>
          </p:cNvPr>
          <p:cNvSpPr/>
          <p:nvPr/>
        </p:nvSpPr>
        <p:spPr>
          <a:xfrm>
            <a:off x="363867" y="6846577"/>
            <a:ext cx="2791255" cy="210916"/>
          </a:xfrm>
          <a:prstGeom prst="wedgeRoundRectCallout">
            <a:avLst>
              <a:gd name="adj1" fmla="val 19747"/>
              <a:gd name="adj2" fmla="val -229635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ATGCATGCATGCATGCATGC…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DA88D91-3C59-35FE-5341-C3BE560DA654}"/>
              </a:ext>
            </a:extLst>
          </p:cNvPr>
          <p:cNvSpPr txBox="1"/>
          <p:nvPr/>
        </p:nvSpPr>
        <p:spPr>
          <a:xfrm>
            <a:off x="360465" y="6524556"/>
            <a:ext cx="201722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1F00D350-C1C6-C677-66EB-486F74002E96}"/>
              </a:ext>
            </a:extLst>
          </p:cNvPr>
          <p:cNvSpPr/>
          <p:nvPr/>
        </p:nvSpPr>
        <p:spPr>
          <a:xfrm>
            <a:off x="3990975" y="6248400"/>
            <a:ext cx="257315" cy="542925"/>
          </a:xfrm>
          <a:custGeom>
            <a:avLst/>
            <a:gdLst>
              <a:gd name="connsiteX0" fmla="*/ 0 w 257315"/>
              <a:gd name="connsiteY0" fmla="*/ 0 h 542925"/>
              <a:gd name="connsiteX1" fmla="*/ 257175 w 257315"/>
              <a:gd name="connsiteY1" fmla="*/ 228600 h 542925"/>
              <a:gd name="connsiteX2" fmla="*/ 28575 w 257315"/>
              <a:gd name="connsiteY2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315" h="542925">
                <a:moveTo>
                  <a:pt x="0" y="0"/>
                </a:moveTo>
                <a:cubicBezTo>
                  <a:pt x="126206" y="69056"/>
                  <a:pt x="252413" y="138113"/>
                  <a:pt x="257175" y="228600"/>
                </a:cubicBezTo>
                <a:cubicBezTo>
                  <a:pt x="261937" y="319087"/>
                  <a:pt x="145256" y="431006"/>
                  <a:pt x="28575" y="54292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43FB3EB-9776-CD47-6F9F-AD2DA5DF2BAD}"/>
              </a:ext>
            </a:extLst>
          </p:cNvPr>
          <p:cNvSpPr txBox="1"/>
          <p:nvPr/>
        </p:nvSpPr>
        <p:spPr>
          <a:xfrm>
            <a:off x="4173442" y="6535298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3FB3920E-19C7-D27A-28E3-A6CA22D2CA67}"/>
              </a:ext>
            </a:extLst>
          </p:cNvPr>
          <p:cNvSpPr/>
          <p:nvPr/>
        </p:nvSpPr>
        <p:spPr>
          <a:xfrm>
            <a:off x="3605249" y="6846577"/>
            <a:ext cx="1345630" cy="218078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??????…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F3DA7D2-A83A-598E-0057-841809AAA21E}"/>
              </a:ext>
            </a:extLst>
          </p:cNvPr>
          <p:cNvSpPr txBox="1"/>
          <p:nvPr/>
        </p:nvSpPr>
        <p:spPr>
          <a:xfrm>
            <a:off x="2990868" y="6767369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735250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1911ED8-C45C-6D04-9F7A-6679FE84FC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7768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FA7542F8-CD57-A240-FC6E-F2975D2F8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682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D38DAEF1-0715-38A6-6C8F-601572DBE596}"/>
              </a:ext>
            </a:extLst>
          </p:cNvPr>
          <p:cNvSpPr/>
          <p:nvPr/>
        </p:nvSpPr>
        <p:spPr>
          <a:xfrm>
            <a:off x="1857512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CEFA59AE-C95C-2EC4-8498-74026A45BFF2}"/>
              </a:ext>
            </a:extLst>
          </p:cNvPr>
          <p:cNvSpPr/>
          <p:nvPr/>
        </p:nvSpPr>
        <p:spPr>
          <a:xfrm>
            <a:off x="837158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57926AD-0D8D-972E-BB41-C71FBA9907A8}"/>
              </a:ext>
            </a:extLst>
          </p:cNvPr>
          <p:cNvSpPr txBox="1"/>
          <p:nvPr/>
        </p:nvSpPr>
        <p:spPr>
          <a:xfrm>
            <a:off x="611601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567D10F-9E77-AD7B-54A9-69979BD108ED}"/>
              </a:ext>
            </a:extLst>
          </p:cNvPr>
          <p:cNvSpPr txBox="1"/>
          <p:nvPr/>
        </p:nvSpPr>
        <p:spPr>
          <a:xfrm>
            <a:off x="1195508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21987BF-807F-5161-2B50-13B0D082FFF3}"/>
              </a:ext>
            </a:extLst>
          </p:cNvPr>
          <p:cNvSpPr txBox="1"/>
          <p:nvPr/>
        </p:nvSpPr>
        <p:spPr>
          <a:xfrm>
            <a:off x="1082331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94357AF-42FB-97DD-AEB3-FE007B3D20BD}"/>
              </a:ext>
            </a:extLst>
          </p:cNvPr>
          <p:cNvSpPr txBox="1"/>
          <p:nvPr/>
        </p:nvSpPr>
        <p:spPr>
          <a:xfrm>
            <a:off x="910712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A25142F-568C-18F0-6D62-D3365738C689}"/>
              </a:ext>
            </a:extLst>
          </p:cNvPr>
          <p:cNvSpPr txBox="1"/>
          <p:nvPr/>
        </p:nvSpPr>
        <p:spPr>
          <a:xfrm>
            <a:off x="-50601" y="2673933"/>
            <a:ext cx="10470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Cultivar A type</a:t>
            </a:r>
          </a:p>
          <a:p>
            <a:pPr algn="r"/>
            <a:r>
              <a:rPr kumimoji="1" lang="en-US" altLang="ja-JP" sz="1100" b="1" dirty="0"/>
              <a:t>Cultivar B type</a:t>
            </a:r>
            <a:endParaRPr kumimoji="1" lang="ja-JP" altLang="en-US" sz="1100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6EFEC5-5B36-E419-5F03-511F478F60E1}"/>
              </a:ext>
            </a:extLst>
          </p:cNvPr>
          <p:cNvSpPr txBox="1"/>
          <p:nvPr/>
        </p:nvSpPr>
        <p:spPr>
          <a:xfrm>
            <a:off x="1098520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75E98D0-3D31-4F29-BFB6-69AE01201E02}"/>
              </a:ext>
            </a:extLst>
          </p:cNvPr>
          <p:cNvSpPr txBox="1"/>
          <p:nvPr/>
        </p:nvSpPr>
        <p:spPr>
          <a:xfrm>
            <a:off x="1654432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/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𝒅𝒊𝒇𝒇𝒆𝒓𝒆𝒏𝒕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blipFill>
                <a:blip r:embed="rId4"/>
                <a:stretch>
                  <a:fillRect t="-6897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BAD0B66-EA08-BCD4-C1E9-95AD3B5BDEE7}"/>
              </a:ext>
            </a:extLst>
          </p:cNvPr>
          <p:cNvSpPr txBox="1"/>
          <p:nvPr/>
        </p:nvSpPr>
        <p:spPr>
          <a:xfrm>
            <a:off x="2229028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8" name="表 23">
            <a:extLst>
              <a:ext uri="{FF2B5EF4-FFF2-40B4-BE49-F238E27FC236}">
                <a16:creationId xmlns:a16="http://schemas.microsoft.com/office/drawing/2014/main" id="{56E6DD51-C32F-88F9-E17C-A9BCF1422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333389"/>
              </p:ext>
            </p:extLst>
          </p:nvPr>
        </p:nvGraphicFramePr>
        <p:xfrm>
          <a:off x="3036406" y="1894191"/>
          <a:ext cx="3774757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43255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63942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A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B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29" name="矢印: 右 28">
            <a:extLst>
              <a:ext uri="{FF2B5EF4-FFF2-40B4-BE49-F238E27FC236}">
                <a16:creationId xmlns:a16="http://schemas.microsoft.com/office/drawing/2014/main" id="{EE6995CF-354A-5807-35B3-969E28689E53}"/>
              </a:ext>
            </a:extLst>
          </p:cNvPr>
          <p:cNvSpPr/>
          <p:nvPr/>
        </p:nvSpPr>
        <p:spPr>
          <a:xfrm>
            <a:off x="2664855" y="281034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9063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904192" y="6846810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386950" y="6802609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455415" y="6866902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D55F116D-02F8-B66C-50AA-6FB57943F922}"/>
              </a:ext>
            </a:extLst>
          </p:cNvPr>
          <p:cNvSpPr/>
          <p:nvPr/>
        </p:nvSpPr>
        <p:spPr>
          <a:xfrm rot="10800000">
            <a:off x="3361028" y="5441107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下 22">
            <a:extLst>
              <a:ext uri="{FF2B5EF4-FFF2-40B4-BE49-F238E27FC236}">
                <a16:creationId xmlns:a16="http://schemas.microsoft.com/office/drawing/2014/main" id="{1F5C66D8-F893-F3E1-CD93-EE08472CE0CF}"/>
              </a:ext>
            </a:extLst>
          </p:cNvPr>
          <p:cNvSpPr/>
          <p:nvPr/>
        </p:nvSpPr>
        <p:spPr>
          <a:xfrm rot="10800000">
            <a:off x="1953746" y="5441108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393539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387192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45BF7E8-91D1-BB92-E516-0E864247CA50}"/>
              </a:ext>
            </a:extLst>
          </p:cNvPr>
          <p:cNvSpPr txBox="1"/>
          <p:nvPr/>
        </p:nvSpPr>
        <p:spPr>
          <a:xfrm>
            <a:off x="3074362" y="5998340"/>
            <a:ext cx="112891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Both bulk</a:t>
            </a:r>
            <a:endParaRPr kumimoji="1" lang="ja-JP" altLang="en-US" sz="1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201ECE7-E052-3C4F-72B2-7789FBF56D72}"/>
              </a:ext>
            </a:extLst>
          </p:cNvPr>
          <p:cNvSpPr txBox="1"/>
          <p:nvPr/>
        </p:nvSpPr>
        <p:spPr>
          <a:xfrm>
            <a:off x="1481031" y="5998341"/>
            <a:ext cx="1333037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Only high bulk</a:t>
            </a:r>
            <a:endParaRPr kumimoji="1" lang="ja-JP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75263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784924" y="5561351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267682" y="5517150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336147" y="5581443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667288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665963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500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BEA0446-E1FA-524D-3A31-4AFCE0C3B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8228"/>
            <a:ext cx="6858000" cy="271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大かっこ 3">
            <a:extLst>
              <a:ext uri="{FF2B5EF4-FFF2-40B4-BE49-F238E27FC236}">
                <a16:creationId xmlns:a16="http://schemas.microsoft.com/office/drawing/2014/main" id="{6DD69EA0-9E74-0861-2131-2623D2BC9864}"/>
              </a:ext>
            </a:extLst>
          </p:cNvPr>
          <p:cNvSpPr/>
          <p:nvPr/>
        </p:nvSpPr>
        <p:spPr>
          <a:xfrm rot="5400000">
            <a:off x="908304" y="3194304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68937A85-E4AB-3178-C150-8AE5E5C70030}"/>
              </a:ext>
            </a:extLst>
          </p:cNvPr>
          <p:cNvSpPr/>
          <p:nvPr/>
        </p:nvSpPr>
        <p:spPr>
          <a:xfrm>
            <a:off x="903072" y="2617503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1A6EFF1-F58E-2AF8-6F80-CE7781770399}"/>
              </a:ext>
            </a:extLst>
          </p:cNvPr>
          <p:cNvSpPr/>
          <p:nvPr/>
        </p:nvSpPr>
        <p:spPr>
          <a:xfrm>
            <a:off x="1025856" y="2265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AAB3B504-40B0-F11D-D381-7631882463C3}"/>
              </a:ext>
            </a:extLst>
          </p:cNvPr>
          <p:cNvSpPr/>
          <p:nvPr/>
        </p:nvSpPr>
        <p:spPr>
          <a:xfrm>
            <a:off x="1245312" y="2319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7C0E06E-5CAA-6040-8D01-3F54CFB7390F}"/>
              </a:ext>
            </a:extLst>
          </p:cNvPr>
          <p:cNvSpPr/>
          <p:nvPr/>
        </p:nvSpPr>
        <p:spPr>
          <a:xfrm>
            <a:off x="1410768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9F1A5FD-9110-7E2D-8256-830BE83B9289}"/>
              </a:ext>
            </a:extLst>
          </p:cNvPr>
          <p:cNvSpPr/>
          <p:nvPr/>
        </p:nvSpPr>
        <p:spPr>
          <a:xfrm>
            <a:off x="1614552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1D06972-B2A6-3C30-6524-AD5E29D5BDAD}"/>
              </a:ext>
            </a:extLst>
          </p:cNvPr>
          <p:cNvCxnSpPr>
            <a:cxnSpLocks/>
          </p:cNvCxnSpPr>
          <p:nvPr/>
        </p:nvCxnSpPr>
        <p:spPr>
          <a:xfrm flipV="1">
            <a:off x="969264" y="2369700"/>
            <a:ext cx="84600" cy="2599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9743237-52A4-861A-C9D9-66D1552A5C72}"/>
              </a:ext>
            </a:extLst>
          </p:cNvPr>
          <p:cNvCxnSpPr>
            <a:cxnSpLocks/>
          </p:cNvCxnSpPr>
          <p:nvPr/>
        </p:nvCxnSpPr>
        <p:spPr>
          <a:xfrm flipH="1" flipV="1">
            <a:off x="1118040" y="2334861"/>
            <a:ext cx="143088" cy="174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DEE22DD-76A7-A118-8500-81E2CA770A5F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306416" y="2390106"/>
            <a:ext cx="120168" cy="530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518AA6F-F5C0-435E-A60D-FBE7944680F4}"/>
              </a:ext>
            </a:extLst>
          </p:cNvPr>
          <p:cNvCxnSpPr>
            <a:cxnSpLocks/>
          </p:cNvCxnSpPr>
          <p:nvPr/>
        </p:nvCxnSpPr>
        <p:spPr>
          <a:xfrm flipH="1">
            <a:off x="1489308" y="2492284"/>
            <a:ext cx="155736" cy="71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右大かっこ 22">
            <a:extLst>
              <a:ext uri="{FF2B5EF4-FFF2-40B4-BE49-F238E27FC236}">
                <a16:creationId xmlns:a16="http://schemas.microsoft.com/office/drawing/2014/main" id="{7F0A60E5-28C9-3D99-6518-E7A1235DDDA6}"/>
              </a:ext>
            </a:extLst>
          </p:cNvPr>
          <p:cNvSpPr/>
          <p:nvPr/>
        </p:nvSpPr>
        <p:spPr>
          <a:xfrm rot="5400000">
            <a:off x="1062576" y="349771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大かっこ 23">
            <a:extLst>
              <a:ext uri="{FF2B5EF4-FFF2-40B4-BE49-F238E27FC236}">
                <a16:creationId xmlns:a16="http://schemas.microsoft.com/office/drawing/2014/main" id="{3DCFD2DC-2BDD-F479-9FE9-51BB7F4C82B9}"/>
              </a:ext>
            </a:extLst>
          </p:cNvPr>
          <p:cNvSpPr/>
          <p:nvPr/>
        </p:nvSpPr>
        <p:spPr>
          <a:xfrm rot="5400000">
            <a:off x="1220928" y="3817911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右大かっこ 24">
            <a:extLst>
              <a:ext uri="{FF2B5EF4-FFF2-40B4-BE49-F238E27FC236}">
                <a16:creationId xmlns:a16="http://schemas.microsoft.com/office/drawing/2014/main" id="{F053F68E-A986-4A22-E36C-34E0991676A1}"/>
              </a:ext>
            </a:extLst>
          </p:cNvPr>
          <p:cNvSpPr/>
          <p:nvPr/>
        </p:nvSpPr>
        <p:spPr>
          <a:xfrm rot="5400000">
            <a:off x="1416000" y="4123158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大かっこ 25">
            <a:extLst>
              <a:ext uri="{FF2B5EF4-FFF2-40B4-BE49-F238E27FC236}">
                <a16:creationId xmlns:a16="http://schemas.microsoft.com/office/drawing/2014/main" id="{7FB09FBB-958D-B7E0-CCF5-2C0BA9ECBA99}"/>
              </a:ext>
            </a:extLst>
          </p:cNvPr>
          <p:cNvSpPr/>
          <p:nvPr/>
        </p:nvSpPr>
        <p:spPr>
          <a:xfrm rot="5400000">
            <a:off x="1619784" y="442840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EC91181-9866-D985-CFC5-FEBA54435305}"/>
              </a:ext>
            </a:extLst>
          </p:cNvPr>
          <p:cNvCxnSpPr/>
          <p:nvPr/>
        </p:nvCxnSpPr>
        <p:spPr>
          <a:xfrm>
            <a:off x="728040" y="3169920"/>
            <a:ext cx="4680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7613FD0-6A36-3197-9724-20ADA03009AE}"/>
              </a:ext>
            </a:extLst>
          </p:cNvPr>
          <p:cNvSpPr txBox="1"/>
          <p:nvPr/>
        </p:nvSpPr>
        <p:spPr>
          <a:xfrm>
            <a:off x="1146442" y="3007041"/>
            <a:ext cx="138339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Window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0482CE8-8E90-DF27-9BE1-687BEE3227DB}"/>
              </a:ext>
            </a:extLst>
          </p:cNvPr>
          <p:cNvSpPr txBox="1"/>
          <p:nvPr/>
        </p:nvSpPr>
        <p:spPr>
          <a:xfrm>
            <a:off x="424721" y="4865349"/>
            <a:ext cx="8816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Step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8057897-4FBB-6E57-89BA-EBD4F668A45B}"/>
              </a:ext>
            </a:extLst>
          </p:cNvPr>
          <p:cNvCxnSpPr/>
          <p:nvPr/>
        </p:nvCxnSpPr>
        <p:spPr>
          <a:xfrm>
            <a:off x="762000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9BF368F4-4491-3C92-0C57-8270E26A79A2}"/>
              </a:ext>
            </a:extLst>
          </p:cNvPr>
          <p:cNvCxnSpPr/>
          <p:nvPr/>
        </p:nvCxnSpPr>
        <p:spPr>
          <a:xfrm>
            <a:off x="895452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2BFB25E-B4CC-02DE-FEDE-298B8EE41179}"/>
              </a:ext>
            </a:extLst>
          </p:cNvPr>
          <p:cNvSpPr txBox="1"/>
          <p:nvPr/>
        </p:nvSpPr>
        <p:spPr>
          <a:xfrm>
            <a:off x="711255" y="338358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0.35</a:t>
            </a:r>
            <a:endParaRPr kumimoji="1" lang="ja-JP" altLang="en-US" sz="1400" b="1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27D473A-AB04-71C6-F776-D4ED502A68A7}"/>
              </a:ext>
            </a:extLst>
          </p:cNvPr>
          <p:cNvSpPr txBox="1"/>
          <p:nvPr/>
        </p:nvSpPr>
        <p:spPr>
          <a:xfrm>
            <a:off x="865568" y="368821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0.48</a:t>
            </a:r>
            <a:endParaRPr kumimoji="1" lang="ja-JP" altLang="en-US" sz="14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F252A61-696C-E521-C4CD-CB49034CF1CD}"/>
              </a:ext>
            </a:extLst>
          </p:cNvPr>
          <p:cNvSpPr txBox="1"/>
          <p:nvPr/>
        </p:nvSpPr>
        <p:spPr>
          <a:xfrm>
            <a:off x="1039394" y="4007671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0.47</a:t>
            </a:r>
            <a:endParaRPr kumimoji="1" lang="ja-JP" altLang="en-US" sz="14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F840982-10D5-77E4-4BF5-6BF732553577}"/>
              </a:ext>
            </a:extLst>
          </p:cNvPr>
          <p:cNvSpPr txBox="1"/>
          <p:nvPr/>
        </p:nvSpPr>
        <p:spPr>
          <a:xfrm>
            <a:off x="1207369" y="4320507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0.41</a:t>
            </a:r>
            <a:endParaRPr kumimoji="1" lang="ja-JP" altLang="en-US" sz="1400" b="1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3605E2E-E7D2-92DA-70FB-5E5962C15B2D}"/>
              </a:ext>
            </a:extLst>
          </p:cNvPr>
          <p:cNvSpPr txBox="1"/>
          <p:nvPr/>
        </p:nvSpPr>
        <p:spPr>
          <a:xfrm>
            <a:off x="1426584" y="4640505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0.40</a:t>
            </a:r>
            <a:endParaRPr kumimoji="1" lang="ja-JP" altLang="en-US" sz="1400" b="1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CECEA6F-6ECA-0276-ACB3-63F9A00F0B98}"/>
              </a:ext>
            </a:extLst>
          </p:cNvPr>
          <p:cNvSpPr txBox="1"/>
          <p:nvPr/>
        </p:nvSpPr>
        <p:spPr>
          <a:xfrm>
            <a:off x="1771247" y="4738041"/>
            <a:ext cx="563878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…</a:t>
            </a:r>
            <a:endParaRPr kumimoji="1" lang="ja-JP" altLang="en-US" sz="2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B830737-7E4D-D208-C080-8B9C0CB487F8}"/>
              </a:ext>
            </a:extLst>
          </p:cNvPr>
          <p:cNvSpPr txBox="1"/>
          <p:nvPr/>
        </p:nvSpPr>
        <p:spPr>
          <a:xfrm>
            <a:off x="1740828" y="2067956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…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501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7D717405-C33A-D498-81C1-24029E90CE0B}"/>
              </a:ext>
            </a:extLst>
          </p:cNvPr>
          <p:cNvSpPr/>
          <p:nvPr/>
        </p:nvSpPr>
        <p:spPr>
          <a:xfrm>
            <a:off x="3417989" y="1675603"/>
            <a:ext cx="971684" cy="20332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グラフィックス 4" descr="計算機 単色塗りつぶし">
            <a:extLst>
              <a:ext uri="{FF2B5EF4-FFF2-40B4-BE49-F238E27FC236}">
                <a16:creationId xmlns:a16="http://schemas.microsoft.com/office/drawing/2014/main" id="{63B6C544-A57A-3B1A-1F26-F85532580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9231" y="1393817"/>
            <a:ext cx="914400" cy="914400"/>
          </a:xfrm>
          <a:prstGeom prst="rect">
            <a:avLst/>
          </a:prstGeom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975CFE5E-C113-386B-E89B-A45DFD312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47" y="1167389"/>
            <a:ext cx="1247752" cy="124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1F70B6C9-5BEF-0BB0-B90C-7212E37A6427}"/>
              </a:ext>
            </a:extLst>
          </p:cNvPr>
          <p:cNvSpPr/>
          <p:nvPr/>
        </p:nvSpPr>
        <p:spPr>
          <a:xfrm>
            <a:off x="1765129" y="1800446"/>
            <a:ext cx="1528027" cy="398349"/>
          </a:xfrm>
          <a:prstGeom prst="wedgeRoundRectCallout">
            <a:avLst>
              <a:gd name="adj1" fmla="val -68005"/>
              <a:gd name="adj2" fmla="val -20061"/>
              <a:gd name="adj3" fmla="val 16667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ATGCATG…</a:t>
            </a:r>
            <a:endParaRPr kumimoji="1" lang="ja-JP" altLang="en-US" sz="1400" b="1" dirty="0">
              <a:solidFill>
                <a:schemeClr val="tx1"/>
              </a:solidFill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49A189C-F1A8-F1B6-B5FE-1865418CDC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5087" y="1033386"/>
            <a:ext cx="1260081" cy="1886715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C0E5A40-D920-F98F-F1BF-D6F4981023B4}"/>
              </a:ext>
            </a:extLst>
          </p:cNvPr>
          <p:cNvCxnSpPr>
            <a:cxnSpLocks/>
          </p:cNvCxnSpPr>
          <p:nvPr/>
        </p:nvCxnSpPr>
        <p:spPr>
          <a:xfrm>
            <a:off x="4739362" y="1033386"/>
            <a:ext cx="0" cy="1836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53643CD-48FA-26F8-18DC-949D77905DE1}"/>
              </a:ext>
            </a:extLst>
          </p:cNvPr>
          <p:cNvCxnSpPr>
            <a:cxnSpLocks/>
          </p:cNvCxnSpPr>
          <p:nvPr/>
        </p:nvCxnSpPr>
        <p:spPr>
          <a:xfrm>
            <a:off x="4653637" y="1033386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59633D89-BA8E-330A-B5E9-665BFE3287A4}"/>
              </a:ext>
            </a:extLst>
          </p:cNvPr>
          <p:cNvCxnSpPr>
            <a:cxnSpLocks/>
          </p:cNvCxnSpPr>
          <p:nvPr/>
        </p:nvCxnSpPr>
        <p:spPr>
          <a:xfrm>
            <a:off x="4668387" y="2880038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8D0946A-5351-2E3B-A6F7-35D42026E241}"/>
              </a:ext>
            </a:extLst>
          </p:cNvPr>
          <p:cNvSpPr txBox="1"/>
          <p:nvPr/>
        </p:nvSpPr>
        <p:spPr>
          <a:xfrm>
            <a:off x="4394843" y="1753575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5698D5EB-D05A-8228-EA40-76F1D8B169BE}"/>
              </a:ext>
            </a:extLst>
          </p:cNvPr>
          <p:cNvSpPr/>
          <p:nvPr/>
        </p:nvSpPr>
        <p:spPr>
          <a:xfrm>
            <a:off x="5703292" y="1205901"/>
            <a:ext cx="284480" cy="340559"/>
          </a:xfrm>
          <a:custGeom>
            <a:avLst/>
            <a:gdLst>
              <a:gd name="connsiteX0" fmla="*/ 0 w 284480"/>
              <a:gd name="connsiteY0" fmla="*/ 340559 h 340559"/>
              <a:gd name="connsiteX1" fmla="*/ 91440 w 284480"/>
              <a:gd name="connsiteY1" fmla="*/ 45919 h 340559"/>
              <a:gd name="connsiteX2" fmla="*/ 284480 w 284480"/>
              <a:gd name="connsiteY2" fmla="*/ 5279 h 340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480" h="340559">
                <a:moveTo>
                  <a:pt x="0" y="340559"/>
                </a:moveTo>
                <a:cubicBezTo>
                  <a:pt x="22013" y="221179"/>
                  <a:pt x="44027" y="101799"/>
                  <a:pt x="91440" y="45919"/>
                </a:cubicBezTo>
                <a:cubicBezTo>
                  <a:pt x="138853" y="-9961"/>
                  <a:pt x="211666" y="-2341"/>
                  <a:pt x="284480" y="5279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432DB7B-E389-833C-FED8-CECA0A9EFF68}"/>
              </a:ext>
            </a:extLst>
          </p:cNvPr>
          <p:cNvSpPr txBox="1"/>
          <p:nvPr/>
        </p:nvSpPr>
        <p:spPr>
          <a:xfrm>
            <a:off x="5920991" y="976890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E40F543-6A3B-3A96-0ACA-E6B6BC1BDE0B}"/>
              </a:ext>
            </a:extLst>
          </p:cNvPr>
          <p:cNvSpPr txBox="1"/>
          <p:nvPr/>
        </p:nvSpPr>
        <p:spPr>
          <a:xfrm>
            <a:off x="3474547" y="1102784"/>
            <a:ext cx="85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Predict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92FF61B-E34D-7DAD-D5C6-2BDE43D82C09}"/>
              </a:ext>
            </a:extLst>
          </p:cNvPr>
          <p:cNvSpPr txBox="1"/>
          <p:nvPr/>
        </p:nvSpPr>
        <p:spPr>
          <a:xfrm>
            <a:off x="1331250" y="616581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05ED071-9723-04C4-9A40-61F89BCA2165}"/>
              </a:ext>
            </a:extLst>
          </p:cNvPr>
          <p:cNvSpPr txBox="1"/>
          <p:nvPr/>
        </p:nvSpPr>
        <p:spPr>
          <a:xfrm>
            <a:off x="4739362" y="616581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Phenotype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E51CF45-730C-A2B6-5BA8-6F71CE673D35}"/>
              </a:ext>
            </a:extLst>
          </p:cNvPr>
          <p:cNvSpPr/>
          <p:nvPr/>
        </p:nvSpPr>
        <p:spPr>
          <a:xfrm>
            <a:off x="509180" y="427993"/>
            <a:ext cx="5839640" cy="2587554"/>
          </a:xfrm>
          <a:prstGeom prst="roundRect">
            <a:avLst>
              <a:gd name="adj" fmla="val 8512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84027E3-B876-C3FF-B1D4-CDCD633E8586}"/>
              </a:ext>
            </a:extLst>
          </p:cNvPr>
          <p:cNvSpPr txBox="1"/>
          <p:nvPr/>
        </p:nvSpPr>
        <p:spPr>
          <a:xfrm>
            <a:off x="2047800" y="250020"/>
            <a:ext cx="27228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Genomic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 Prediction</a:t>
            </a:r>
            <a:r>
              <a:rPr lang="ja-JP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グラフィックス 19" descr="計算機 単色塗りつぶし">
            <a:extLst>
              <a:ext uri="{FF2B5EF4-FFF2-40B4-BE49-F238E27FC236}">
                <a16:creationId xmlns:a16="http://schemas.microsoft.com/office/drawing/2014/main" id="{5C622867-4C70-39AD-15DF-EE5B09A7D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308" y="3312782"/>
            <a:ext cx="914400" cy="914400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51E3FD6-E566-1BDB-C7C2-24D1DB6A977C}"/>
              </a:ext>
            </a:extLst>
          </p:cNvPr>
          <p:cNvSpPr txBox="1"/>
          <p:nvPr/>
        </p:nvSpPr>
        <p:spPr>
          <a:xfrm>
            <a:off x="1331250" y="3592911"/>
            <a:ext cx="4825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ex) Grain number = SNP</a:t>
            </a:r>
            <a:r>
              <a:rPr kumimoji="1" lang="en-US" altLang="ja-JP" sz="1400" dirty="0"/>
              <a:t>15</a:t>
            </a:r>
            <a:r>
              <a:rPr kumimoji="1" lang="en-US" altLang="ja-JP" dirty="0"/>
              <a:t> x 19.2 - SNP</a:t>
            </a:r>
            <a:r>
              <a:rPr kumimoji="1" lang="en-US" altLang="ja-JP" sz="1400" dirty="0"/>
              <a:t>45</a:t>
            </a:r>
            <a:r>
              <a:rPr kumimoji="1" lang="en-US" altLang="ja-JP" dirty="0"/>
              <a:t> x 4.3 + 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6853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EFA17B4C-D76F-61F6-2706-D048E03C231E}"/>
              </a:ext>
            </a:extLst>
          </p:cNvPr>
          <p:cNvSpPr/>
          <p:nvPr/>
        </p:nvSpPr>
        <p:spPr>
          <a:xfrm>
            <a:off x="4133774" y="2597124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94059FD-069B-65BF-70A1-C5C818D1ED12}"/>
              </a:ext>
            </a:extLst>
          </p:cNvPr>
          <p:cNvSpPr txBox="1"/>
          <p:nvPr/>
        </p:nvSpPr>
        <p:spPr>
          <a:xfrm>
            <a:off x="490342" y="1102978"/>
            <a:ext cx="5877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Elucidate genetic architecture of higher yield plant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D29BDCB5-6C16-BBD3-2590-682F8E49D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252" y="7065167"/>
            <a:ext cx="2848806" cy="1886676"/>
          </a:xfrm>
          <a:prstGeom prst="rect">
            <a:avLst/>
          </a:prstGeom>
        </p:spPr>
      </p:pic>
      <p:sp>
        <p:nvSpPr>
          <p:cNvPr id="22" name="楕円 21">
            <a:extLst>
              <a:ext uri="{FF2B5EF4-FFF2-40B4-BE49-F238E27FC236}">
                <a16:creationId xmlns:a16="http://schemas.microsoft.com/office/drawing/2014/main" id="{58CBCD97-B327-38DE-F85B-4EF78DE0C56B}"/>
              </a:ext>
            </a:extLst>
          </p:cNvPr>
          <p:cNvSpPr/>
          <p:nvPr/>
        </p:nvSpPr>
        <p:spPr>
          <a:xfrm>
            <a:off x="4547344" y="8603112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3" name="表 83">
            <a:extLst>
              <a:ext uri="{FF2B5EF4-FFF2-40B4-BE49-F238E27FC236}">
                <a16:creationId xmlns:a16="http://schemas.microsoft.com/office/drawing/2014/main" id="{C132FBAF-3CF4-F04C-F758-A2C285768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407325"/>
              </p:ext>
            </p:extLst>
          </p:nvPr>
        </p:nvGraphicFramePr>
        <p:xfrm>
          <a:off x="1595440" y="4862195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505F327-581A-538F-6683-FCA03D124084}"/>
              </a:ext>
            </a:extLst>
          </p:cNvPr>
          <p:cNvSpPr txBox="1"/>
          <p:nvPr/>
        </p:nvSpPr>
        <p:spPr>
          <a:xfrm>
            <a:off x="972667" y="5079774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4AC520A5-45C4-3DDD-D70A-E8A0D08C3FEF}"/>
              </a:ext>
            </a:extLst>
          </p:cNvPr>
          <p:cNvSpPr/>
          <p:nvPr/>
        </p:nvSpPr>
        <p:spPr>
          <a:xfrm>
            <a:off x="1962719" y="5539105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282FF701-F007-DB32-B984-B277F6E90326}"/>
              </a:ext>
            </a:extLst>
          </p:cNvPr>
          <p:cNvSpPr/>
          <p:nvPr/>
        </p:nvSpPr>
        <p:spPr>
          <a:xfrm>
            <a:off x="3265739" y="5539105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B2E66EF5-0241-EB7B-A569-097BA0E9C839}"/>
              </a:ext>
            </a:extLst>
          </p:cNvPr>
          <p:cNvSpPr/>
          <p:nvPr/>
        </p:nvSpPr>
        <p:spPr>
          <a:xfrm>
            <a:off x="3265739" y="5539105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D5BA75F6-511A-490A-C98D-583461D65FD8}"/>
              </a:ext>
            </a:extLst>
          </p:cNvPr>
          <p:cNvSpPr/>
          <p:nvPr/>
        </p:nvSpPr>
        <p:spPr>
          <a:xfrm>
            <a:off x="3947729" y="5535295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2A6ECE8-F9EC-825D-809D-2FB84F4AC889}"/>
              </a:ext>
            </a:extLst>
          </p:cNvPr>
          <p:cNvCxnSpPr>
            <a:stCxn id="28" idx="1"/>
          </p:cNvCxnSpPr>
          <p:nvPr/>
        </p:nvCxnSpPr>
        <p:spPr>
          <a:xfrm flipH="1">
            <a:off x="3944700" y="6102985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グラフィックス 29" descr="計算機 単色塗りつぶし">
            <a:extLst>
              <a:ext uri="{FF2B5EF4-FFF2-40B4-BE49-F238E27FC236}">
                <a16:creationId xmlns:a16="http://schemas.microsoft.com/office/drawing/2014/main" id="{44780CC6-B3E0-D11B-5EED-27F1DC5DF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3705" y="6162451"/>
            <a:ext cx="681991" cy="681991"/>
          </a:xfrm>
          <a:prstGeom prst="rect">
            <a:avLst/>
          </a:prstGeom>
        </p:spPr>
      </p:pic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4F5FF8F-1646-73AE-81B6-B370228951DA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3261527" y="6080125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グラフィックス 31" descr="計算機 単色塗りつぶし">
            <a:extLst>
              <a:ext uri="{FF2B5EF4-FFF2-40B4-BE49-F238E27FC236}">
                <a16:creationId xmlns:a16="http://schemas.microsoft.com/office/drawing/2014/main" id="{E30E9F80-C5CB-1A24-EFC2-8507CFCF1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1714" y="6157051"/>
            <a:ext cx="681991" cy="681991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2E5EF0-EB98-EC12-62C3-EAA17F3EE307}"/>
              </a:ext>
            </a:extLst>
          </p:cNvPr>
          <p:cNvSpPr txBox="1"/>
          <p:nvPr/>
        </p:nvSpPr>
        <p:spPr>
          <a:xfrm>
            <a:off x="2098632" y="6333868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0B0199E-7BF6-11A6-C72D-36D7FDAE6C07}"/>
              </a:ext>
            </a:extLst>
          </p:cNvPr>
          <p:cNvSpPr txBox="1"/>
          <p:nvPr/>
        </p:nvSpPr>
        <p:spPr>
          <a:xfrm>
            <a:off x="4134301" y="6151644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A3CA46A8-5191-7E26-843F-AFD45357D5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476" y="4321826"/>
            <a:ext cx="359776" cy="538691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12B9E15B-F308-F775-43FC-7BCDBF2BE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6806" y="4320500"/>
            <a:ext cx="338656" cy="507068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C673502C-D336-8A7E-D758-780915A736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2305" y="4081661"/>
            <a:ext cx="503484" cy="753864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4BA1D941-AAB9-BD19-86C5-E5BCA9130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2633" y="4320500"/>
            <a:ext cx="338656" cy="50706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4357FB94-76EE-6D09-1B1B-659A192B9E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1274" y="4144239"/>
            <a:ext cx="446164" cy="668039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6F36285-6079-0D11-A5CA-CC907CD674AF}"/>
              </a:ext>
            </a:extLst>
          </p:cNvPr>
          <p:cNvSpPr txBox="1"/>
          <p:nvPr/>
        </p:nvSpPr>
        <p:spPr>
          <a:xfrm>
            <a:off x="5030565" y="4374367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B1F8F1F0-CCF3-BEFA-144B-9220770E16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3665" y="1963702"/>
            <a:ext cx="2311676" cy="1455369"/>
          </a:xfrm>
          <a:prstGeom prst="rect">
            <a:avLst/>
          </a:prstGeom>
        </p:spPr>
      </p:pic>
      <p:pic>
        <p:nvPicPr>
          <p:cNvPr id="42" name="Picture 2" descr="DNAのイラスト">
            <a:extLst>
              <a:ext uri="{FF2B5EF4-FFF2-40B4-BE49-F238E27FC236}">
                <a16:creationId xmlns:a16="http://schemas.microsoft.com/office/drawing/2014/main" id="{20C5027C-79F4-94C2-DB3C-31CA225B3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04" y="2347763"/>
            <a:ext cx="687246" cy="68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7FBF40C-28CF-5367-18C8-713D55644AA5}"/>
              </a:ext>
            </a:extLst>
          </p:cNvPr>
          <p:cNvSpPr txBox="1"/>
          <p:nvPr/>
        </p:nvSpPr>
        <p:spPr>
          <a:xfrm>
            <a:off x="4906019" y="203045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High yield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7CAE06AE-13EB-0FF9-1AE6-6468BA2792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298" y="2308078"/>
            <a:ext cx="503484" cy="753864"/>
          </a:xfrm>
          <a:prstGeom prst="rect">
            <a:avLst/>
          </a:prstGeom>
        </p:spPr>
      </p:pic>
      <p:sp>
        <p:nvSpPr>
          <p:cNvPr id="46" name="矢印: 右 45">
            <a:extLst>
              <a:ext uri="{FF2B5EF4-FFF2-40B4-BE49-F238E27FC236}">
                <a16:creationId xmlns:a16="http://schemas.microsoft.com/office/drawing/2014/main" id="{F66A0897-166C-65BF-9990-181494FC4451}"/>
              </a:ext>
            </a:extLst>
          </p:cNvPr>
          <p:cNvSpPr/>
          <p:nvPr/>
        </p:nvSpPr>
        <p:spPr>
          <a:xfrm flipH="1">
            <a:off x="4113715" y="2375523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グラフィックス 46" descr="計算機 単色塗りつぶし">
            <a:extLst>
              <a:ext uri="{FF2B5EF4-FFF2-40B4-BE49-F238E27FC236}">
                <a16:creationId xmlns:a16="http://schemas.microsoft.com/office/drawing/2014/main" id="{4F5D6BFE-A320-6EBA-D43B-AEC20415E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3179" y="2275074"/>
            <a:ext cx="623797" cy="623797"/>
          </a:xfrm>
          <a:prstGeom prst="rect">
            <a:avLst/>
          </a:prstGeom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7031AB2-CB60-6810-1D20-A9FF3553153E}"/>
              </a:ext>
            </a:extLst>
          </p:cNvPr>
          <p:cNvSpPr txBox="1"/>
          <p:nvPr/>
        </p:nvSpPr>
        <p:spPr>
          <a:xfrm>
            <a:off x="972667" y="3403607"/>
            <a:ext cx="4428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Plan t</a:t>
            </a:r>
            <a:r>
              <a:rPr kumimoji="1"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he most efficient breeding way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1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C64E21D4-AF00-F6F1-4DCA-9E05FDAC0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729"/>
          <a:stretch/>
        </p:blipFill>
        <p:spPr>
          <a:xfrm>
            <a:off x="297303" y="2078052"/>
            <a:ext cx="3465957" cy="2874948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C910CB3-2E69-AD4C-B3CB-DA421118621A}"/>
              </a:ext>
            </a:extLst>
          </p:cNvPr>
          <p:cNvSpPr txBox="1"/>
          <p:nvPr/>
        </p:nvSpPr>
        <p:spPr>
          <a:xfrm>
            <a:off x="116637" y="1770275"/>
            <a:ext cx="1889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B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3E62D95-3A4D-D62D-C861-A61C4ABBF42F}"/>
              </a:ext>
            </a:extLst>
          </p:cNvPr>
          <p:cNvSpPr txBox="1"/>
          <p:nvPr/>
        </p:nvSpPr>
        <p:spPr>
          <a:xfrm>
            <a:off x="4184482" y="2930751"/>
            <a:ext cx="717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0917542-5A4B-7B22-792A-F0ECE57F38F5}"/>
              </a:ext>
            </a:extLst>
          </p:cNvPr>
          <p:cNvSpPr txBox="1"/>
          <p:nvPr/>
        </p:nvSpPr>
        <p:spPr>
          <a:xfrm>
            <a:off x="4932304" y="1770275"/>
            <a:ext cx="1870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F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72F37EE1-D63B-3A76-5E2E-51746B6414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4932304" y="2078052"/>
            <a:ext cx="1840386" cy="287494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EB3208A-F400-254F-4215-AA187F74D1E0}"/>
              </a:ext>
            </a:extLst>
          </p:cNvPr>
          <p:cNvSpPr txBox="1"/>
          <p:nvPr/>
        </p:nvSpPr>
        <p:spPr>
          <a:xfrm>
            <a:off x="1995147" y="1770274"/>
            <a:ext cx="1883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C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EADF898-6A53-D0FB-1A52-F1E24659F9C2}"/>
              </a:ext>
            </a:extLst>
          </p:cNvPr>
          <p:cNvSpPr txBox="1"/>
          <p:nvPr/>
        </p:nvSpPr>
        <p:spPr>
          <a:xfrm>
            <a:off x="2127638" y="6082697"/>
            <a:ext cx="2057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Hitomebore</a:t>
            </a:r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 × Cultivar X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8E5B193-3F41-FFC0-B8C4-8A885700C9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2313905" y="6390474"/>
            <a:ext cx="1840386" cy="2874948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0B98976-3C29-E981-06D4-25D80615629E}"/>
              </a:ext>
            </a:extLst>
          </p:cNvPr>
          <p:cNvSpPr txBox="1"/>
          <p:nvPr/>
        </p:nvSpPr>
        <p:spPr>
          <a:xfrm>
            <a:off x="1980161" y="8803756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RILs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9874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図 128">
            <a:extLst>
              <a:ext uri="{FF2B5EF4-FFF2-40B4-BE49-F238E27FC236}">
                <a16:creationId xmlns:a16="http://schemas.microsoft.com/office/drawing/2014/main" id="{97208342-6242-9A34-2ABE-8734F6F67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130" name="四角形: 角を丸くする 129">
            <a:extLst>
              <a:ext uri="{FF2B5EF4-FFF2-40B4-BE49-F238E27FC236}">
                <a16:creationId xmlns:a16="http://schemas.microsoft.com/office/drawing/2014/main" id="{96593B09-915C-6B2F-C6B2-DDD1B00EF6B3}"/>
              </a:ext>
            </a:extLst>
          </p:cNvPr>
          <p:cNvSpPr/>
          <p:nvPr/>
        </p:nvSpPr>
        <p:spPr>
          <a:xfrm>
            <a:off x="85344" y="3346704"/>
            <a:ext cx="4035552" cy="311006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C68EC4AE-AF41-64FA-2D99-23A94135C621}"/>
              </a:ext>
            </a:extLst>
          </p:cNvPr>
          <p:cNvSpPr/>
          <p:nvPr/>
        </p:nvSpPr>
        <p:spPr>
          <a:xfrm>
            <a:off x="4267200" y="3206496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4981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27359A2-ED88-5CBC-02AC-BD1FA4C87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E0FDE58-9CC0-47A6-1E13-222E89FCE75E}"/>
              </a:ext>
            </a:extLst>
          </p:cNvPr>
          <p:cNvSpPr/>
          <p:nvPr/>
        </p:nvSpPr>
        <p:spPr>
          <a:xfrm>
            <a:off x="42672" y="3397967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B80FEEC-06E7-BFA5-2237-3C619BD7BF3B}"/>
              </a:ext>
            </a:extLst>
          </p:cNvPr>
          <p:cNvSpPr/>
          <p:nvPr/>
        </p:nvSpPr>
        <p:spPr>
          <a:xfrm>
            <a:off x="2572512" y="3261361"/>
            <a:ext cx="4181856" cy="169164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05A5AD4-8488-9B25-0FDF-A97DE3FFDCD7}"/>
              </a:ext>
            </a:extLst>
          </p:cNvPr>
          <p:cNvSpPr/>
          <p:nvPr/>
        </p:nvSpPr>
        <p:spPr>
          <a:xfrm>
            <a:off x="2572512" y="5199890"/>
            <a:ext cx="4242816" cy="148132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3988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0F610DC-F6BC-4773-6D5B-713368AE1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5A9E96B-8A9F-A2AE-46E8-BABC0A9967BD}"/>
              </a:ext>
            </a:extLst>
          </p:cNvPr>
          <p:cNvSpPr/>
          <p:nvPr/>
        </p:nvSpPr>
        <p:spPr>
          <a:xfrm>
            <a:off x="2834640" y="5138927"/>
            <a:ext cx="3974592" cy="150571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379769-8795-980D-83A1-AC6636657838}"/>
              </a:ext>
            </a:extLst>
          </p:cNvPr>
          <p:cNvSpPr/>
          <p:nvPr/>
        </p:nvSpPr>
        <p:spPr>
          <a:xfrm>
            <a:off x="0" y="3397967"/>
            <a:ext cx="2785872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FEED726-3428-D853-3C8B-D99447994676}"/>
              </a:ext>
            </a:extLst>
          </p:cNvPr>
          <p:cNvSpPr/>
          <p:nvPr/>
        </p:nvSpPr>
        <p:spPr>
          <a:xfrm>
            <a:off x="2785872" y="3397967"/>
            <a:ext cx="3913632" cy="154948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725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300B94A5-5712-6EE0-4F40-300AC50C9A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16063" y="451431"/>
            <a:ext cx="330491" cy="646478"/>
          </a:xfrm>
          <a:prstGeom prst="rect">
            <a:avLst/>
          </a:prstGeom>
        </p:spPr>
      </p:pic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65056F51-C24A-9D05-B2EA-BFF7272286ED}"/>
              </a:ext>
            </a:extLst>
          </p:cNvPr>
          <p:cNvSpPr/>
          <p:nvPr/>
        </p:nvSpPr>
        <p:spPr>
          <a:xfrm>
            <a:off x="139630" y="1781394"/>
            <a:ext cx="2791255" cy="21091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C6E3474-896F-422E-102B-4B57CC5935CC}"/>
              </a:ext>
            </a:extLst>
          </p:cNvPr>
          <p:cNvSpPr txBox="1"/>
          <p:nvPr/>
        </p:nvSpPr>
        <p:spPr>
          <a:xfrm>
            <a:off x="718784" y="1289074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ADB4AD9-3330-10D8-2BBB-C291BAF9DAF9}"/>
              </a:ext>
            </a:extLst>
          </p:cNvPr>
          <p:cNvCxnSpPr/>
          <p:nvPr/>
        </p:nvCxnSpPr>
        <p:spPr>
          <a:xfrm>
            <a:off x="1716036" y="1208724"/>
            <a:ext cx="0" cy="53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8593FA56-3130-4EE5-7566-39B44FAD6C4D}"/>
              </a:ext>
            </a:extLst>
          </p:cNvPr>
          <p:cNvCxnSpPr/>
          <p:nvPr/>
        </p:nvCxnSpPr>
        <p:spPr>
          <a:xfrm>
            <a:off x="718784" y="1289074"/>
            <a:ext cx="2272066" cy="7937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A9BC081-EF42-8BD6-DE95-779E26D05492}"/>
              </a:ext>
            </a:extLst>
          </p:cNvPr>
          <p:cNvCxnSpPr>
            <a:cxnSpLocks/>
          </p:cNvCxnSpPr>
          <p:nvPr/>
        </p:nvCxnSpPr>
        <p:spPr>
          <a:xfrm flipH="1">
            <a:off x="718784" y="1289074"/>
            <a:ext cx="2272066" cy="7937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EB827EA-4CC9-F6C3-2CD8-54CC44BF3C55}"/>
              </a:ext>
            </a:extLst>
          </p:cNvPr>
          <p:cNvCxnSpPr>
            <a:cxnSpLocks/>
          </p:cNvCxnSpPr>
          <p:nvPr/>
        </p:nvCxnSpPr>
        <p:spPr>
          <a:xfrm>
            <a:off x="2039886" y="797486"/>
            <a:ext cx="13891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F4B9A62-3421-5D8A-7191-173CE27A4A01}"/>
              </a:ext>
            </a:extLst>
          </p:cNvPr>
          <p:cNvCxnSpPr/>
          <p:nvPr/>
        </p:nvCxnSpPr>
        <p:spPr>
          <a:xfrm>
            <a:off x="3657600" y="6540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1224CA8-122C-64C8-DE2B-271C941CFCF4}"/>
              </a:ext>
            </a:extLst>
          </p:cNvPr>
          <p:cNvCxnSpPr/>
          <p:nvPr/>
        </p:nvCxnSpPr>
        <p:spPr>
          <a:xfrm>
            <a:off x="3867150" y="8445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4E29A3CA-3690-867F-BBB0-39A41DBBA132}"/>
              </a:ext>
            </a:extLst>
          </p:cNvPr>
          <p:cNvCxnSpPr/>
          <p:nvPr/>
        </p:nvCxnSpPr>
        <p:spPr>
          <a:xfrm>
            <a:off x="3657600" y="10096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5E0FEC0D-8A69-C3D7-D13B-A11EE76CF5DC}"/>
              </a:ext>
            </a:extLst>
          </p:cNvPr>
          <p:cNvCxnSpPr/>
          <p:nvPr/>
        </p:nvCxnSpPr>
        <p:spPr>
          <a:xfrm>
            <a:off x="3962400" y="1100744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169367D0-B5C4-862A-F96B-F204BC007B56}"/>
              </a:ext>
            </a:extLst>
          </p:cNvPr>
          <p:cNvCxnSpPr/>
          <p:nvPr/>
        </p:nvCxnSpPr>
        <p:spPr>
          <a:xfrm>
            <a:off x="3987800" y="52696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3E4B7F14-814B-EC9E-C52C-A810FB728E72}"/>
              </a:ext>
            </a:extLst>
          </p:cNvPr>
          <p:cNvCxnSpPr/>
          <p:nvPr/>
        </p:nvCxnSpPr>
        <p:spPr>
          <a:xfrm>
            <a:off x="4038600" y="93303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FAB854FF-0E89-E3D2-42E4-C0BC3325B374}"/>
              </a:ext>
            </a:extLst>
          </p:cNvPr>
          <p:cNvCxnSpPr/>
          <p:nvPr/>
        </p:nvCxnSpPr>
        <p:spPr>
          <a:xfrm>
            <a:off x="4248150" y="6540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3DAA7955-9C02-1F80-447B-0119AB802FDA}"/>
              </a:ext>
            </a:extLst>
          </p:cNvPr>
          <p:cNvCxnSpPr/>
          <p:nvPr/>
        </p:nvCxnSpPr>
        <p:spPr>
          <a:xfrm>
            <a:off x="4400550" y="8064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5ED891F3-F7A7-8EAA-691A-9FC52603C13B}"/>
              </a:ext>
            </a:extLst>
          </p:cNvPr>
          <p:cNvCxnSpPr/>
          <p:nvPr/>
        </p:nvCxnSpPr>
        <p:spPr>
          <a:xfrm>
            <a:off x="4311650" y="104137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1537AC75-F2E6-2CCE-C0EB-D3E82B0E167B}"/>
              </a:ext>
            </a:extLst>
          </p:cNvPr>
          <p:cNvCxnSpPr/>
          <p:nvPr/>
        </p:nvCxnSpPr>
        <p:spPr>
          <a:xfrm>
            <a:off x="4038600" y="7302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F24213C-0846-A126-FD9E-1FE1F8B85534}"/>
              </a:ext>
            </a:extLst>
          </p:cNvPr>
          <p:cNvCxnSpPr/>
          <p:nvPr/>
        </p:nvCxnSpPr>
        <p:spPr>
          <a:xfrm>
            <a:off x="4416425" y="52696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8E0274A-EDD7-43B6-AB37-D101D6667CCC}"/>
              </a:ext>
            </a:extLst>
          </p:cNvPr>
          <p:cNvSpPr txBox="1"/>
          <p:nvPr/>
        </p:nvSpPr>
        <p:spPr>
          <a:xfrm>
            <a:off x="3552749" y="171391"/>
            <a:ext cx="123840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DNA fragment</a:t>
            </a:r>
            <a:endParaRPr kumimoji="1" lang="ja-JP" altLang="en-US" sz="14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296BC10-6714-11F4-B4A3-D259EA2B379A}"/>
              </a:ext>
            </a:extLst>
          </p:cNvPr>
          <p:cNvSpPr txBox="1"/>
          <p:nvPr/>
        </p:nvSpPr>
        <p:spPr>
          <a:xfrm>
            <a:off x="4114649" y="1288600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1CF9DCEF-18D8-EF90-B78F-9F8EB57A2B7E}"/>
              </a:ext>
            </a:extLst>
          </p:cNvPr>
          <p:cNvCxnSpPr/>
          <p:nvPr/>
        </p:nvCxnSpPr>
        <p:spPr>
          <a:xfrm>
            <a:off x="4102251" y="1208250"/>
            <a:ext cx="0" cy="53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吹き出し: 角を丸めた四角形 47">
            <a:extLst>
              <a:ext uri="{FF2B5EF4-FFF2-40B4-BE49-F238E27FC236}">
                <a16:creationId xmlns:a16="http://schemas.microsoft.com/office/drawing/2014/main" id="{C6A8139D-B9D2-3AFC-FE5C-B280086E65A3}"/>
              </a:ext>
            </a:extLst>
          </p:cNvPr>
          <p:cNvSpPr/>
          <p:nvPr/>
        </p:nvSpPr>
        <p:spPr>
          <a:xfrm>
            <a:off x="3712011" y="1780604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8A2F2792-8315-A4AC-234E-3DB7C0219A64}"/>
              </a:ext>
            </a:extLst>
          </p:cNvPr>
          <p:cNvSpPr/>
          <p:nvPr/>
        </p:nvSpPr>
        <p:spPr>
          <a:xfrm>
            <a:off x="3375650" y="2148632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37EC118-A66F-8042-C114-DB701E972B53}"/>
              </a:ext>
            </a:extLst>
          </p:cNvPr>
          <p:cNvSpPr txBox="1"/>
          <p:nvPr/>
        </p:nvSpPr>
        <p:spPr>
          <a:xfrm>
            <a:off x="115818" y="1951995"/>
            <a:ext cx="13452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Whole chromosome</a:t>
            </a:r>
            <a:endParaRPr kumimoji="1" lang="ja-JP" altLang="en-US" sz="1100" dirty="0"/>
          </a:p>
        </p:txBody>
      </p:sp>
      <p:sp>
        <p:nvSpPr>
          <p:cNvPr id="51" name="吹き出し: 角を丸めた四角形 50">
            <a:extLst>
              <a:ext uri="{FF2B5EF4-FFF2-40B4-BE49-F238E27FC236}">
                <a16:creationId xmlns:a16="http://schemas.microsoft.com/office/drawing/2014/main" id="{2F440591-521A-DDCB-135F-5B9762250DFB}"/>
              </a:ext>
            </a:extLst>
          </p:cNvPr>
          <p:cNvSpPr/>
          <p:nvPr/>
        </p:nvSpPr>
        <p:spPr>
          <a:xfrm>
            <a:off x="4667250" y="1879003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52" name="吹き出し: 角を丸めた四角形 51">
            <a:extLst>
              <a:ext uri="{FF2B5EF4-FFF2-40B4-BE49-F238E27FC236}">
                <a16:creationId xmlns:a16="http://schemas.microsoft.com/office/drawing/2014/main" id="{4D384A4D-0FDE-39B7-A220-7BA268065C5B}"/>
              </a:ext>
            </a:extLst>
          </p:cNvPr>
          <p:cNvSpPr/>
          <p:nvPr/>
        </p:nvSpPr>
        <p:spPr>
          <a:xfrm>
            <a:off x="4179575" y="2516660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53" name="吹き出し: 角を丸めた四角形 52">
            <a:extLst>
              <a:ext uri="{FF2B5EF4-FFF2-40B4-BE49-F238E27FC236}">
                <a16:creationId xmlns:a16="http://schemas.microsoft.com/office/drawing/2014/main" id="{307764F1-C176-CE14-C979-7744BC0558FE}"/>
              </a:ext>
            </a:extLst>
          </p:cNvPr>
          <p:cNvSpPr/>
          <p:nvPr/>
        </p:nvSpPr>
        <p:spPr>
          <a:xfrm>
            <a:off x="4476750" y="221609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8C4142B-9870-CEF4-F855-03F230EE823F}"/>
              </a:ext>
            </a:extLst>
          </p:cNvPr>
          <p:cNvSpPr txBox="1"/>
          <p:nvPr/>
        </p:nvSpPr>
        <p:spPr>
          <a:xfrm>
            <a:off x="5569600" y="2135149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E468FD4-C36F-A85E-5D8A-705C36DDD8AC}"/>
              </a:ext>
            </a:extLst>
          </p:cNvPr>
          <p:cNvSpPr txBox="1"/>
          <p:nvPr/>
        </p:nvSpPr>
        <p:spPr>
          <a:xfrm>
            <a:off x="3339798" y="2239756"/>
            <a:ext cx="110520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100~300bp</a:t>
            </a:r>
            <a:endParaRPr kumimoji="1" lang="ja-JP" altLang="en-US" sz="11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807935" y="3131337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1757" y="2809289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62400" y="2809289"/>
            <a:ext cx="914400" cy="9144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97C7440-D927-3AD5-1E9C-13E55EF849B9}"/>
              </a:ext>
            </a:extLst>
          </p:cNvPr>
          <p:cNvSpPr txBox="1"/>
          <p:nvPr/>
        </p:nvSpPr>
        <p:spPr>
          <a:xfrm>
            <a:off x="2531328" y="294332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DCC0C21-B656-B501-A27B-682B2F2C0480}"/>
              </a:ext>
            </a:extLst>
          </p:cNvPr>
          <p:cNvSpPr txBox="1"/>
          <p:nvPr/>
        </p:nvSpPr>
        <p:spPr>
          <a:xfrm>
            <a:off x="3202930" y="294332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図 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B511F6C-2218-386A-E1F9-96F5B1CA79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449647" y="3894414"/>
            <a:ext cx="330491" cy="646478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853403" y="3894414"/>
            <a:ext cx="330491" cy="646478"/>
          </a:xfrm>
          <a:prstGeom prst="rect">
            <a:avLst/>
          </a:prstGeom>
        </p:spPr>
      </p:pic>
      <p:sp>
        <p:nvSpPr>
          <p:cNvPr id="9" name="矢印: 下 8">
            <a:extLst>
              <a:ext uri="{FF2B5EF4-FFF2-40B4-BE49-F238E27FC236}">
                <a16:creationId xmlns:a16="http://schemas.microsoft.com/office/drawing/2014/main" id="{BF22E6AE-CE06-195F-347F-62C924910ADA}"/>
              </a:ext>
            </a:extLst>
          </p:cNvPr>
          <p:cNvSpPr/>
          <p:nvPr/>
        </p:nvSpPr>
        <p:spPr>
          <a:xfrm rot="19484603">
            <a:off x="2210889" y="3629328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B60E4B8-83CB-CAA1-A2DD-20DB8187600E}"/>
              </a:ext>
            </a:extLst>
          </p:cNvPr>
          <p:cNvSpPr txBox="1"/>
          <p:nvPr/>
        </p:nvSpPr>
        <p:spPr>
          <a:xfrm>
            <a:off x="2899568" y="4059977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02AE2827-762D-BC8F-DAD4-6893FD508A20}"/>
              </a:ext>
            </a:extLst>
          </p:cNvPr>
          <p:cNvSpPr/>
          <p:nvPr/>
        </p:nvSpPr>
        <p:spPr>
          <a:xfrm rot="2115397" flipH="1">
            <a:off x="4153302" y="3628912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D054D29-801D-BC0F-D241-0E40ACCCBB8C}"/>
              </a:ext>
            </a:extLst>
          </p:cNvPr>
          <p:cNvSpPr txBox="1"/>
          <p:nvPr/>
        </p:nvSpPr>
        <p:spPr>
          <a:xfrm>
            <a:off x="1454646" y="400612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5E8FC3E-6700-F877-DF30-C6FD573AB3F2}"/>
              </a:ext>
            </a:extLst>
          </p:cNvPr>
          <p:cNvSpPr txBox="1"/>
          <p:nvPr/>
        </p:nvSpPr>
        <p:spPr>
          <a:xfrm>
            <a:off x="528222" y="4616606"/>
            <a:ext cx="201722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420B60D9-9A92-E836-0807-B90EDE4413D0}"/>
              </a:ext>
            </a:extLst>
          </p:cNvPr>
          <p:cNvSpPr/>
          <p:nvPr/>
        </p:nvSpPr>
        <p:spPr>
          <a:xfrm>
            <a:off x="4158732" y="4340450"/>
            <a:ext cx="257315" cy="542925"/>
          </a:xfrm>
          <a:custGeom>
            <a:avLst/>
            <a:gdLst>
              <a:gd name="connsiteX0" fmla="*/ 0 w 257315"/>
              <a:gd name="connsiteY0" fmla="*/ 0 h 542925"/>
              <a:gd name="connsiteX1" fmla="*/ 257175 w 257315"/>
              <a:gd name="connsiteY1" fmla="*/ 228600 h 542925"/>
              <a:gd name="connsiteX2" fmla="*/ 28575 w 257315"/>
              <a:gd name="connsiteY2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315" h="542925">
                <a:moveTo>
                  <a:pt x="0" y="0"/>
                </a:moveTo>
                <a:cubicBezTo>
                  <a:pt x="126206" y="69056"/>
                  <a:pt x="252413" y="138113"/>
                  <a:pt x="257175" y="228600"/>
                </a:cubicBezTo>
                <a:cubicBezTo>
                  <a:pt x="261937" y="319087"/>
                  <a:pt x="145256" y="431006"/>
                  <a:pt x="28575" y="54292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4341199" y="4627348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6B0D07CB-6DFB-D2C6-2F4B-0A5B871DE5A3}"/>
              </a:ext>
            </a:extLst>
          </p:cNvPr>
          <p:cNvSpPr/>
          <p:nvPr/>
        </p:nvSpPr>
        <p:spPr>
          <a:xfrm>
            <a:off x="3767044" y="5052909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3CB3FAC1-3D31-4A79-F63A-DE1DF9AED596}"/>
              </a:ext>
            </a:extLst>
          </p:cNvPr>
          <p:cNvSpPr/>
          <p:nvPr/>
        </p:nvSpPr>
        <p:spPr>
          <a:xfrm>
            <a:off x="3430683" y="5420937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994FF986-24D2-EAEC-4F77-80D16BB68B9F}"/>
              </a:ext>
            </a:extLst>
          </p:cNvPr>
          <p:cNvSpPr/>
          <p:nvPr/>
        </p:nvSpPr>
        <p:spPr>
          <a:xfrm>
            <a:off x="4722283" y="5151308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C1B5C60B-AD03-8804-18C1-1A776C8CF7D8}"/>
              </a:ext>
            </a:extLst>
          </p:cNvPr>
          <p:cNvSpPr/>
          <p:nvPr/>
        </p:nvSpPr>
        <p:spPr>
          <a:xfrm>
            <a:off x="4234608" y="578896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32CF8630-BA26-1F47-B2E9-AC7DC5C9C7A6}"/>
              </a:ext>
            </a:extLst>
          </p:cNvPr>
          <p:cNvSpPr/>
          <p:nvPr/>
        </p:nvSpPr>
        <p:spPr>
          <a:xfrm>
            <a:off x="4531783" y="5488400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D0E22C-9EFD-8BC5-E550-513ACF56294D}"/>
              </a:ext>
            </a:extLst>
          </p:cNvPr>
          <p:cNvSpPr txBox="1"/>
          <p:nvPr/>
        </p:nvSpPr>
        <p:spPr>
          <a:xfrm>
            <a:off x="5624633" y="5407454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C03A723-C384-DD2F-078B-6F8512CEDD49}"/>
              </a:ext>
            </a:extLst>
          </p:cNvPr>
          <p:cNvSpPr txBox="1"/>
          <p:nvPr/>
        </p:nvSpPr>
        <p:spPr>
          <a:xfrm>
            <a:off x="3394831" y="5512061"/>
            <a:ext cx="110520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100~300bp</a:t>
            </a:r>
            <a:endParaRPr kumimoji="1" lang="ja-JP" altLang="en-US" sz="1100" dirty="0"/>
          </a:p>
        </p:txBody>
      </p:sp>
      <p:sp>
        <p:nvSpPr>
          <p:cNvPr id="56" name="吹き出し: 角を丸めた四角形 55">
            <a:extLst>
              <a:ext uri="{FF2B5EF4-FFF2-40B4-BE49-F238E27FC236}">
                <a16:creationId xmlns:a16="http://schemas.microsoft.com/office/drawing/2014/main" id="{C399FB07-54B7-E203-5DF1-BDA523B97472}"/>
              </a:ext>
            </a:extLst>
          </p:cNvPr>
          <p:cNvSpPr/>
          <p:nvPr/>
        </p:nvSpPr>
        <p:spPr>
          <a:xfrm>
            <a:off x="152166" y="5018508"/>
            <a:ext cx="2791255" cy="210916"/>
          </a:xfrm>
          <a:prstGeom prst="wedgeRoundRectCallout">
            <a:avLst>
              <a:gd name="adj1" fmla="val 33852"/>
              <a:gd name="adj2" fmla="val -2617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58" name="矢印: 下 57">
            <a:extLst>
              <a:ext uri="{FF2B5EF4-FFF2-40B4-BE49-F238E27FC236}">
                <a16:creationId xmlns:a16="http://schemas.microsoft.com/office/drawing/2014/main" id="{11606BF7-713F-A269-FFC5-414C75EEE700}"/>
              </a:ext>
            </a:extLst>
          </p:cNvPr>
          <p:cNvSpPr/>
          <p:nvPr/>
        </p:nvSpPr>
        <p:spPr>
          <a:xfrm flipH="1">
            <a:off x="2940734" y="6031829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A4C64435-E0D1-BFAA-E31F-F52B31D9DF4F}"/>
              </a:ext>
            </a:extLst>
          </p:cNvPr>
          <p:cNvSpPr txBox="1"/>
          <p:nvPr/>
        </p:nvSpPr>
        <p:spPr>
          <a:xfrm>
            <a:off x="3384832" y="6059461"/>
            <a:ext cx="180672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Short read alignment</a:t>
            </a:r>
            <a:endParaRPr kumimoji="1" lang="ja-JP" altLang="en-US" sz="1400" b="1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6D3DF15-35B6-BBF6-5946-34856F147241}"/>
              </a:ext>
            </a:extLst>
          </p:cNvPr>
          <p:cNvSpPr/>
          <p:nvPr/>
        </p:nvSpPr>
        <p:spPr>
          <a:xfrm>
            <a:off x="76309" y="4930147"/>
            <a:ext cx="5960424" cy="111008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吹き出し: 角を丸めた四角形 60">
            <a:extLst>
              <a:ext uri="{FF2B5EF4-FFF2-40B4-BE49-F238E27FC236}">
                <a16:creationId xmlns:a16="http://schemas.microsoft.com/office/drawing/2014/main" id="{AFAE487D-6314-73F1-EF66-3EB1DAFC0702}"/>
              </a:ext>
            </a:extLst>
          </p:cNvPr>
          <p:cNvSpPr/>
          <p:nvPr/>
        </p:nvSpPr>
        <p:spPr>
          <a:xfrm>
            <a:off x="1618533" y="6525021"/>
            <a:ext cx="3311607" cy="210916"/>
          </a:xfrm>
          <a:prstGeom prst="wedgeRoundRectCallout">
            <a:avLst>
              <a:gd name="adj1" fmla="val 32487"/>
              <a:gd name="adj2" fmla="val -32938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ATGCATGCATGCATGC…………ATGCATCCA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吹き出し: 角を丸めた四角形 61">
            <a:extLst>
              <a:ext uri="{FF2B5EF4-FFF2-40B4-BE49-F238E27FC236}">
                <a16:creationId xmlns:a16="http://schemas.microsoft.com/office/drawing/2014/main" id="{4E0A2A31-51E5-D35A-4470-9AF46BB86E01}"/>
              </a:ext>
            </a:extLst>
          </p:cNvPr>
          <p:cNvSpPr/>
          <p:nvPr/>
        </p:nvSpPr>
        <p:spPr>
          <a:xfrm>
            <a:off x="1607525" y="7005331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kumimoji="1" lang="ja-JP" alt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吹き出し: 角を丸めた四角形 62">
            <a:extLst>
              <a:ext uri="{FF2B5EF4-FFF2-40B4-BE49-F238E27FC236}">
                <a16:creationId xmlns:a16="http://schemas.microsoft.com/office/drawing/2014/main" id="{B43C7568-D7A1-BC20-139B-D5545CB61376}"/>
              </a:ext>
            </a:extLst>
          </p:cNvPr>
          <p:cNvSpPr/>
          <p:nvPr/>
        </p:nvSpPr>
        <p:spPr>
          <a:xfrm>
            <a:off x="2367936" y="7613355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CATGCA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吹き出し: 角を丸めた四角形 63">
            <a:extLst>
              <a:ext uri="{FF2B5EF4-FFF2-40B4-BE49-F238E27FC236}">
                <a16:creationId xmlns:a16="http://schemas.microsoft.com/office/drawing/2014/main" id="{3BE03244-EA20-FED8-EDF5-CDF41D5D49C5}"/>
              </a:ext>
            </a:extLst>
          </p:cNvPr>
          <p:cNvSpPr/>
          <p:nvPr/>
        </p:nvSpPr>
        <p:spPr>
          <a:xfrm>
            <a:off x="2043276" y="7208006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吹き出し: 角を丸めた四角形 66">
            <a:extLst>
              <a:ext uri="{FF2B5EF4-FFF2-40B4-BE49-F238E27FC236}">
                <a16:creationId xmlns:a16="http://schemas.microsoft.com/office/drawing/2014/main" id="{6FEEC874-FE75-33F0-C65C-9ABB7FD3CD5A}"/>
              </a:ext>
            </a:extLst>
          </p:cNvPr>
          <p:cNvSpPr/>
          <p:nvPr/>
        </p:nvSpPr>
        <p:spPr>
          <a:xfrm>
            <a:off x="3744970" y="7000740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吹き出し: 角を丸めた四角形 67">
            <a:extLst>
              <a:ext uri="{FF2B5EF4-FFF2-40B4-BE49-F238E27FC236}">
                <a16:creationId xmlns:a16="http://schemas.microsoft.com/office/drawing/2014/main" id="{4EABF9B7-8135-E886-4C71-C6AFAADB7E3F}"/>
              </a:ext>
            </a:extLst>
          </p:cNvPr>
          <p:cNvSpPr/>
          <p:nvPr/>
        </p:nvSpPr>
        <p:spPr>
          <a:xfrm>
            <a:off x="3963552" y="7204212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GCATCC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吹き出し: 角を丸めた四角形 68">
            <a:extLst>
              <a:ext uri="{FF2B5EF4-FFF2-40B4-BE49-F238E27FC236}">
                <a16:creationId xmlns:a16="http://schemas.microsoft.com/office/drawing/2014/main" id="{349CE127-63B4-7FDD-4428-39B816F0DD20}"/>
              </a:ext>
            </a:extLst>
          </p:cNvPr>
          <p:cNvSpPr/>
          <p:nvPr/>
        </p:nvSpPr>
        <p:spPr>
          <a:xfrm>
            <a:off x="2043276" y="7410681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吹き出し: 角を丸めた四角形 69">
            <a:extLst>
              <a:ext uri="{FF2B5EF4-FFF2-40B4-BE49-F238E27FC236}">
                <a16:creationId xmlns:a16="http://schemas.microsoft.com/office/drawing/2014/main" id="{1F91BFA0-0D11-3827-F6D2-0B13C296406B}"/>
              </a:ext>
            </a:extLst>
          </p:cNvPr>
          <p:cNvSpPr/>
          <p:nvPr/>
        </p:nvSpPr>
        <p:spPr>
          <a:xfrm>
            <a:off x="4074817" y="7407685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CATCCA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83A5E01-A670-F74A-117D-0BFC5B0C3636}"/>
              </a:ext>
            </a:extLst>
          </p:cNvPr>
          <p:cNvSpPr txBox="1"/>
          <p:nvPr/>
        </p:nvSpPr>
        <p:spPr>
          <a:xfrm>
            <a:off x="3302390" y="7096648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5C9F3C91-6F84-7EE3-FA42-F01BAEFC79A9}"/>
              </a:ext>
            </a:extLst>
          </p:cNvPr>
          <p:cNvSpPr txBox="1"/>
          <p:nvPr/>
        </p:nvSpPr>
        <p:spPr>
          <a:xfrm>
            <a:off x="23668" y="6453724"/>
            <a:ext cx="157564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0D69B7FF-B803-5F71-E3B3-3127AEA15F87}"/>
              </a:ext>
            </a:extLst>
          </p:cNvPr>
          <p:cNvSpPr txBox="1"/>
          <p:nvPr/>
        </p:nvSpPr>
        <p:spPr>
          <a:xfrm>
            <a:off x="572645" y="7220727"/>
            <a:ext cx="1026663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A0A6D229-7AFF-30AF-5C9E-9FB5B8FC26F1}"/>
              </a:ext>
            </a:extLst>
          </p:cNvPr>
          <p:cNvSpPr/>
          <p:nvPr/>
        </p:nvSpPr>
        <p:spPr>
          <a:xfrm>
            <a:off x="2253602" y="6525021"/>
            <a:ext cx="132238" cy="1031546"/>
          </a:xfrm>
          <a:prstGeom prst="rect">
            <a:avLst/>
          </a:prstGeom>
          <a:noFill/>
          <a:ln w="19050">
            <a:solidFill>
              <a:srgbClr val="DAA82F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85A53D9-8496-DC03-CDD9-EC21D38BC9D2}"/>
              </a:ext>
            </a:extLst>
          </p:cNvPr>
          <p:cNvSpPr/>
          <p:nvPr/>
        </p:nvSpPr>
        <p:spPr>
          <a:xfrm>
            <a:off x="3434542" y="8456769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0D9E151-3609-D15B-E0AD-1E380863D4FF}"/>
              </a:ext>
            </a:extLst>
          </p:cNvPr>
          <p:cNvSpPr txBox="1"/>
          <p:nvPr/>
        </p:nvSpPr>
        <p:spPr>
          <a:xfrm>
            <a:off x="870263" y="8363405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20" name="グラフィックス 19" descr="植物 単色塗りつぶし">
            <a:extLst>
              <a:ext uri="{FF2B5EF4-FFF2-40B4-BE49-F238E27FC236}">
                <a16:creationId xmlns:a16="http://schemas.microsoft.com/office/drawing/2014/main" id="{B2445B66-CA28-85A6-DE4E-B86043CF18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84085" y="8041357"/>
            <a:ext cx="914400" cy="914400"/>
          </a:xfrm>
          <a:prstGeom prst="rect">
            <a:avLst/>
          </a:prstGeom>
        </p:spPr>
      </p:pic>
      <p:pic>
        <p:nvPicPr>
          <p:cNvPr id="57" name="グラフィックス 56" descr="植物 単色塗りつぶし">
            <a:extLst>
              <a:ext uri="{FF2B5EF4-FFF2-40B4-BE49-F238E27FC236}">
                <a16:creationId xmlns:a16="http://schemas.microsoft.com/office/drawing/2014/main" id="{D21F8864-139D-C29B-F142-6F769E05B3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86753" y="8041357"/>
            <a:ext cx="914400" cy="914400"/>
          </a:xfrm>
          <a:prstGeom prst="rect">
            <a:avLst/>
          </a:prstGeom>
        </p:spPr>
      </p:pic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0783D6A-5BA3-ACD7-B841-4F3BC7E47CCA}"/>
              </a:ext>
            </a:extLst>
          </p:cNvPr>
          <p:cNvSpPr txBox="1"/>
          <p:nvPr/>
        </p:nvSpPr>
        <p:spPr>
          <a:xfrm>
            <a:off x="2593656" y="8175391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71D672C-A0C3-7E7A-099A-0CD4BD406E9C}"/>
              </a:ext>
            </a:extLst>
          </p:cNvPr>
          <p:cNvSpPr txBox="1"/>
          <p:nvPr/>
        </p:nvSpPr>
        <p:spPr>
          <a:xfrm>
            <a:off x="3296134" y="8198560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6F63DE80-3DDD-7B82-4B86-1437335DE266}"/>
              </a:ext>
            </a:extLst>
          </p:cNvPr>
          <p:cNvSpPr txBox="1"/>
          <p:nvPr/>
        </p:nvSpPr>
        <p:spPr>
          <a:xfrm>
            <a:off x="4227283" y="817539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E324647D-67D5-B490-58CA-425F6118B422}"/>
              </a:ext>
            </a:extLst>
          </p:cNvPr>
          <p:cNvSpPr/>
          <p:nvPr/>
        </p:nvSpPr>
        <p:spPr>
          <a:xfrm>
            <a:off x="845657" y="9198695"/>
            <a:ext cx="2791255" cy="210916"/>
          </a:xfrm>
          <a:prstGeom prst="wedgeRoundRectCallout">
            <a:avLst>
              <a:gd name="adj1" fmla="val -9145"/>
              <a:gd name="adj2" fmla="val -17142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78" name="吹き出し: 角を丸めた四角形 77">
            <a:extLst>
              <a:ext uri="{FF2B5EF4-FFF2-40B4-BE49-F238E27FC236}">
                <a16:creationId xmlns:a16="http://schemas.microsoft.com/office/drawing/2014/main" id="{40367533-F5B1-6DC2-0B35-6FF8C5A3588F}"/>
              </a:ext>
            </a:extLst>
          </p:cNvPr>
          <p:cNvSpPr/>
          <p:nvPr/>
        </p:nvSpPr>
        <p:spPr>
          <a:xfrm>
            <a:off x="3971925" y="9198695"/>
            <a:ext cx="2791255" cy="210916"/>
          </a:xfrm>
          <a:prstGeom prst="wedgeRoundRectCallout">
            <a:avLst>
              <a:gd name="adj1" fmla="val 10988"/>
              <a:gd name="adj2" fmla="val -180461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dirty="0"/>
              <a:t>GCATGCATGC…ATGCATCCA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92487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5C02F71-8F75-A74B-8031-DF07A80E8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597" y="4623825"/>
            <a:ext cx="2848806" cy="1886676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73ABA125-ED7B-8319-A078-CBA29F3EBFBB}"/>
              </a:ext>
            </a:extLst>
          </p:cNvPr>
          <p:cNvSpPr/>
          <p:nvPr/>
        </p:nvSpPr>
        <p:spPr>
          <a:xfrm>
            <a:off x="4441689" y="6161770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83">
            <a:extLst>
              <a:ext uri="{FF2B5EF4-FFF2-40B4-BE49-F238E27FC236}">
                <a16:creationId xmlns:a16="http://schemas.microsoft.com/office/drawing/2014/main" id="{D4994C1C-EA95-22AC-0AE1-6AE90711E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902151"/>
              </p:ext>
            </p:extLst>
          </p:nvPr>
        </p:nvGraphicFramePr>
        <p:xfrm>
          <a:off x="1489785" y="2420853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CA68CBA-4625-6DD0-1679-434F300752BE}"/>
              </a:ext>
            </a:extLst>
          </p:cNvPr>
          <p:cNvSpPr txBox="1"/>
          <p:nvPr/>
        </p:nvSpPr>
        <p:spPr>
          <a:xfrm>
            <a:off x="867012" y="2638432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7981F966-E129-6459-F9CB-B242B220C935}"/>
              </a:ext>
            </a:extLst>
          </p:cNvPr>
          <p:cNvSpPr/>
          <p:nvPr/>
        </p:nvSpPr>
        <p:spPr>
          <a:xfrm>
            <a:off x="1857064" y="3097763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D4C71561-F046-44ED-DF7C-F821B9DF7979}"/>
              </a:ext>
            </a:extLst>
          </p:cNvPr>
          <p:cNvSpPr/>
          <p:nvPr/>
        </p:nvSpPr>
        <p:spPr>
          <a:xfrm>
            <a:off x="3160084" y="3097763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73FE1FF0-C5D0-BFD5-C48E-21E8EC50C2D6}"/>
              </a:ext>
            </a:extLst>
          </p:cNvPr>
          <p:cNvSpPr/>
          <p:nvPr/>
        </p:nvSpPr>
        <p:spPr>
          <a:xfrm>
            <a:off x="3160084" y="3097763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D02168C4-34EE-F96D-7223-F66227643407}"/>
              </a:ext>
            </a:extLst>
          </p:cNvPr>
          <p:cNvSpPr/>
          <p:nvPr/>
        </p:nvSpPr>
        <p:spPr>
          <a:xfrm>
            <a:off x="3842074" y="3093953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A21242D-92B9-8A88-5948-90C40490ADE7}"/>
              </a:ext>
            </a:extLst>
          </p:cNvPr>
          <p:cNvCxnSpPr>
            <a:stCxn id="11" idx="1"/>
          </p:cNvCxnSpPr>
          <p:nvPr/>
        </p:nvCxnSpPr>
        <p:spPr>
          <a:xfrm flipH="1">
            <a:off x="3839045" y="3661643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グラフィックス 12" descr="計算機 単色塗りつぶし">
            <a:extLst>
              <a:ext uri="{FF2B5EF4-FFF2-40B4-BE49-F238E27FC236}">
                <a16:creationId xmlns:a16="http://schemas.microsoft.com/office/drawing/2014/main" id="{135D46AE-B0A4-5845-3FCA-B825A4B45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8050" y="3721109"/>
            <a:ext cx="681991" cy="681991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124F7CD-26E5-41CE-6173-21B6A426DD7A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155872" y="3638783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グラフィックス 14" descr="計算機 単色塗りつぶし">
            <a:extLst>
              <a:ext uri="{FF2B5EF4-FFF2-40B4-BE49-F238E27FC236}">
                <a16:creationId xmlns:a16="http://schemas.microsoft.com/office/drawing/2014/main" id="{100082C4-604F-B0A5-0D50-C4D9CAD94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6059" y="3715709"/>
            <a:ext cx="681991" cy="681991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CA59097-126E-8540-F91C-48008555EEEC}"/>
              </a:ext>
            </a:extLst>
          </p:cNvPr>
          <p:cNvSpPr txBox="1"/>
          <p:nvPr/>
        </p:nvSpPr>
        <p:spPr>
          <a:xfrm>
            <a:off x="1992977" y="3892526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B9207DF-24BF-D8A7-E24B-43C428644B16}"/>
              </a:ext>
            </a:extLst>
          </p:cNvPr>
          <p:cNvSpPr txBox="1"/>
          <p:nvPr/>
        </p:nvSpPr>
        <p:spPr>
          <a:xfrm>
            <a:off x="4028646" y="3710302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0490E78-0184-FE70-864F-CA5D9560AB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4821" y="1880484"/>
            <a:ext cx="359776" cy="538691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4546605-56BB-D1F8-5317-5435F8673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1151" y="1879158"/>
            <a:ext cx="338656" cy="50706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97A05A5C-77BC-ACC2-A84C-804A1F68E9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6650" y="1640319"/>
            <a:ext cx="503484" cy="75386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A826776-9849-FCED-0D79-60F5EC12A8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6978" y="1879158"/>
            <a:ext cx="338656" cy="50706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854C4561-9F13-F097-B1ED-A6A380D4A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5619" y="1702897"/>
            <a:ext cx="446164" cy="668039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A2F9FF0-CE98-DC24-2EED-689CA50FD8C8}"/>
              </a:ext>
            </a:extLst>
          </p:cNvPr>
          <p:cNvSpPr txBox="1"/>
          <p:nvPr/>
        </p:nvSpPr>
        <p:spPr>
          <a:xfrm>
            <a:off x="4924910" y="1933025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D1A67F9-9635-4657-8EFB-D7A28B49C37B}"/>
              </a:ext>
            </a:extLst>
          </p:cNvPr>
          <p:cNvSpPr txBox="1"/>
          <p:nvPr/>
        </p:nvSpPr>
        <p:spPr>
          <a:xfrm>
            <a:off x="1690217" y="755291"/>
            <a:ext cx="31741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Which combination is best ?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7975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40C44E1-0ABA-7B4E-233E-A0636B4E6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64" y="2715432"/>
            <a:ext cx="761051" cy="113951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45701CB-B74B-E887-7B13-FDE362CD3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65" y="3906314"/>
            <a:ext cx="2196472" cy="156119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C55A6C7-8636-72D9-A845-208C8F4A7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948" y="3854947"/>
            <a:ext cx="2221701" cy="1555191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F6FC572-F419-757B-EA4A-6AAB5E397A5B}"/>
              </a:ext>
            </a:extLst>
          </p:cNvPr>
          <p:cNvGrpSpPr/>
          <p:nvPr/>
        </p:nvGrpSpPr>
        <p:grpSpPr>
          <a:xfrm>
            <a:off x="4833631" y="2715430"/>
            <a:ext cx="864394" cy="1139517"/>
            <a:chOff x="6451809" y="4837937"/>
            <a:chExt cx="864394" cy="1139517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B54B716-85B8-6464-3F0D-D87CCA2A2A4E}"/>
                </a:ext>
              </a:extLst>
            </p:cNvPr>
            <p:cNvGrpSpPr/>
            <p:nvPr/>
          </p:nvGrpSpPr>
          <p:grpSpPr>
            <a:xfrm>
              <a:off x="6451809" y="4837937"/>
              <a:ext cx="864394" cy="1139517"/>
              <a:chOff x="8746331" y="2007298"/>
              <a:chExt cx="864394" cy="1139517"/>
            </a:xfrm>
          </p:grpSpPr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305F07CD-66E8-F855-4A48-048C9917596D}"/>
                  </a:ext>
                </a:extLst>
              </p:cNvPr>
              <p:cNvGrpSpPr/>
              <p:nvPr/>
            </p:nvGrpSpPr>
            <p:grpSpPr>
              <a:xfrm>
                <a:off x="8746331" y="2007298"/>
                <a:ext cx="812888" cy="1139517"/>
                <a:chOff x="8746331" y="2007298"/>
                <a:chExt cx="812888" cy="1139517"/>
              </a:xfrm>
            </p:grpSpPr>
            <p:pic>
              <p:nvPicPr>
                <p:cNvPr id="16" name="図 15">
                  <a:extLst>
                    <a:ext uri="{FF2B5EF4-FFF2-40B4-BE49-F238E27FC236}">
                      <a16:creationId xmlns:a16="http://schemas.microsoft.com/office/drawing/2014/main" id="{BC238B3B-4E9B-E706-94A2-F093BDB5FA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798168" y="2007298"/>
                  <a:ext cx="761051" cy="1139517"/>
                </a:xfrm>
                <a:prstGeom prst="rect">
                  <a:avLst/>
                </a:prstGeom>
              </p:spPr>
            </p:pic>
            <p:sp>
              <p:nvSpPr>
                <p:cNvPr id="17" name="フリーフォーム: 図形 16">
                  <a:extLst>
                    <a:ext uri="{FF2B5EF4-FFF2-40B4-BE49-F238E27FC236}">
                      <a16:creationId xmlns:a16="http://schemas.microsoft.com/office/drawing/2014/main" id="{998CF0DD-5AE5-57B8-6BAD-E908406017A6}"/>
                    </a:ext>
                  </a:extLst>
                </p:cNvPr>
                <p:cNvSpPr/>
                <p:nvPr/>
              </p:nvSpPr>
              <p:spPr>
                <a:xfrm>
                  <a:off x="8746331" y="2097881"/>
                  <a:ext cx="323850" cy="302419"/>
                </a:xfrm>
                <a:custGeom>
                  <a:avLst/>
                  <a:gdLst>
                    <a:gd name="connsiteX0" fmla="*/ 200025 w 338138"/>
                    <a:gd name="connsiteY0" fmla="*/ 4763 h 302419"/>
                    <a:gd name="connsiteX1" fmla="*/ 290513 w 338138"/>
                    <a:gd name="connsiteY1" fmla="*/ 138113 h 302419"/>
                    <a:gd name="connsiteX2" fmla="*/ 338138 w 338138"/>
                    <a:gd name="connsiteY2" fmla="*/ 223838 h 302419"/>
                    <a:gd name="connsiteX3" fmla="*/ 238125 w 338138"/>
                    <a:gd name="connsiteY3" fmla="*/ 283369 h 302419"/>
                    <a:gd name="connsiteX4" fmla="*/ 78582 w 338138"/>
                    <a:gd name="connsiteY4" fmla="*/ 302419 h 302419"/>
                    <a:gd name="connsiteX5" fmla="*/ 0 w 338138"/>
                    <a:gd name="connsiteY5" fmla="*/ 183357 h 302419"/>
                    <a:gd name="connsiteX6" fmla="*/ 80963 w 338138"/>
                    <a:gd name="connsiteY6" fmla="*/ 0 h 302419"/>
                    <a:gd name="connsiteX7" fmla="*/ 200025 w 338138"/>
                    <a:gd name="connsiteY7" fmla="*/ 4763 h 302419"/>
                    <a:gd name="connsiteX0" fmla="*/ 200025 w 323850"/>
                    <a:gd name="connsiteY0" fmla="*/ 4763 h 302419"/>
                    <a:gd name="connsiteX1" fmla="*/ 290513 w 323850"/>
                    <a:gd name="connsiteY1" fmla="*/ 138113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00025 w 323850"/>
                    <a:gd name="connsiteY0" fmla="*/ 4763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42888 w 323850"/>
                    <a:gd name="connsiteY0" fmla="*/ 40482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42888 w 323850"/>
                    <a:gd name="connsiteY7" fmla="*/ 40482 h 302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3850" h="302419">
                      <a:moveTo>
                        <a:pt x="242888" y="40482"/>
                      </a:moveTo>
                      <a:lnTo>
                        <a:pt x="319088" y="169069"/>
                      </a:lnTo>
                      <a:lnTo>
                        <a:pt x="323850" y="211932"/>
                      </a:lnTo>
                      <a:lnTo>
                        <a:pt x="238125" y="283369"/>
                      </a:lnTo>
                      <a:lnTo>
                        <a:pt x="78582" y="302419"/>
                      </a:lnTo>
                      <a:lnTo>
                        <a:pt x="0" y="183357"/>
                      </a:lnTo>
                      <a:lnTo>
                        <a:pt x="80963" y="0"/>
                      </a:lnTo>
                      <a:lnTo>
                        <a:pt x="242888" y="4048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4" name="フリーフォーム: 図形 13">
                <a:extLst>
                  <a:ext uri="{FF2B5EF4-FFF2-40B4-BE49-F238E27FC236}">
                    <a16:creationId xmlns:a16="http://schemas.microsoft.com/office/drawing/2014/main" id="{DFC08086-7509-760F-1B22-3CCDACE5A41F}"/>
                  </a:ext>
                </a:extLst>
              </p:cNvPr>
              <p:cNvSpPr/>
              <p:nvPr/>
            </p:nvSpPr>
            <p:spPr>
              <a:xfrm>
                <a:off x="9022556" y="2109788"/>
                <a:ext cx="178594" cy="216693"/>
              </a:xfrm>
              <a:custGeom>
                <a:avLst/>
                <a:gdLst>
                  <a:gd name="connsiteX0" fmla="*/ 0 w 178594"/>
                  <a:gd name="connsiteY0" fmla="*/ 16668 h 216693"/>
                  <a:gd name="connsiteX1" fmla="*/ 26194 w 178594"/>
                  <a:gd name="connsiteY1" fmla="*/ 61912 h 216693"/>
                  <a:gd name="connsiteX2" fmla="*/ 52388 w 178594"/>
                  <a:gd name="connsiteY2" fmla="*/ 104775 h 216693"/>
                  <a:gd name="connsiteX3" fmla="*/ 71438 w 178594"/>
                  <a:gd name="connsiteY3" fmla="*/ 169068 h 216693"/>
                  <a:gd name="connsiteX4" fmla="*/ 178594 w 178594"/>
                  <a:gd name="connsiteY4" fmla="*/ 216693 h 216693"/>
                  <a:gd name="connsiteX5" fmla="*/ 166688 w 178594"/>
                  <a:gd name="connsiteY5" fmla="*/ 159543 h 216693"/>
                  <a:gd name="connsiteX6" fmla="*/ 102394 w 178594"/>
                  <a:gd name="connsiteY6" fmla="*/ 0 h 216693"/>
                  <a:gd name="connsiteX7" fmla="*/ 0 w 178594"/>
                  <a:gd name="connsiteY7" fmla="*/ 16668 h 216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8594" h="216693">
                    <a:moveTo>
                      <a:pt x="0" y="16668"/>
                    </a:moveTo>
                    <a:lnTo>
                      <a:pt x="26194" y="61912"/>
                    </a:lnTo>
                    <a:lnTo>
                      <a:pt x="52388" y="104775"/>
                    </a:lnTo>
                    <a:lnTo>
                      <a:pt x="71438" y="169068"/>
                    </a:lnTo>
                    <a:lnTo>
                      <a:pt x="178594" y="216693"/>
                    </a:lnTo>
                    <a:lnTo>
                      <a:pt x="166688" y="159543"/>
                    </a:lnTo>
                    <a:lnTo>
                      <a:pt x="102394" y="0"/>
                    </a:lnTo>
                    <a:lnTo>
                      <a:pt x="0" y="166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フリーフォーム: 図形 14">
                <a:extLst>
                  <a:ext uri="{FF2B5EF4-FFF2-40B4-BE49-F238E27FC236}">
                    <a16:creationId xmlns:a16="http://schemas.microsoft.com/office/drawing/2014/main" id="{2B214A17-1EC6-CB4C-4F0C-53663C452A0F}"/>
                  </a:ext>
                </a:extLst>
              </p:cNvPr>
              <p:cNvSpPr/>
              <p:nvPr/>
            </p:nvSpPr>
            <p:spPr>
              <a:xfrm>
                <a:off x="9253538" y="2388395"/>
                <a:ext cx="357187" cy="190499"/>
              </a:xfrm>
              <a:custGeom>
                <a:avLst/>
                <a:gdLst>
                  <a:gd name="connsiteX0" fmla="*/ 0 w 357187"/>
                  <a:gd name="connsiteY0" fmla="*/ 76200 h 173831"/>
                  <a:gd name="connsiteX1" fmla="*/ 16668 w 357187"/>
                  <a:gd name="connsiteY1" fmla="*/ 173831 h 173831"/>
                  <a:gd name="connsiteX2" fmla="*/ 176212 w 357187"/>
                  <a:gd name="connsiteY2" fmla="*/ 76200 h 173831"/>
                  <a:gd name="connsiteX3" fmla="*/ 316706 w 357187"/>
                  <a:gd name="connsiteY3" fmla="*/ 159543 h 173831"/>
                  <a:gd name="connsiteX4" fmla="*/ 357187 w 357187"/>
                  <a:gd name="connsiteY4" fmla="*/ 50006 h 173831"/>
                  <a:gd name="connsiteX5" fmla="*/ 259556 w 357187"/>
                  <a:gd name="connsiteY5" fmla="*/ 16668 h 173831"/>
                  <a:gd name="connsiteX6" fmla="*/ 116681 w 357187"/>
                  <a:gd name="connsiteY6" fmla="*/ 0 h 173831"/>
                  <a:gd name="connsiteX7" fmla="*/ 0 w 357187"/>
                  <a:gd name="connsiteY7" fmla="*/ 76200 h 173831"/>
                  <a:gd name="connsiteX0" fmla="*/ 0 w 357187"/>
                  <a:gd name="connsiteY0" fmla="*/ 92868 h 190499"/>
                  <a:gd name="connsiteX1" fmla="*/ 16668 w 357187"/>
                  <a:gd name="connsiteY1" fmla="*/ 190499 h 190499"/>
                  <a:gd name="connsiteX2" fmla="*/ 176212 w 357187"/>
                  <a:gd name="connsiteY2" fmla="*/ 92868 h 190499"/>
                  <a:gd name="connsiteX3" fmla="*/ 316706 w 357187"/>
                  <a:gd name="connsiteY3" fmla="*/ 176211 h 190499"/>
                  <a:gd name="connsiteX4" fmla="*/ 357187 w 357187"/>
                  <a:gd name="connsiteY4" fmla="*/ 66674 h 190499"/>
                  <a:gd name="connsiteX5" fmla="*/ 259556 w 357187"/>
                  <a:gd name="connsiteY5" fmla="*/ 33336 h 190499"/>
                  <a:gd name="connsiteX6" fmla="*/ 109538 w 357187"/>
                  <a:gd name="connsiteY6" fmla="*/ 0 h 190499"/>
                  <a:gd name="connsiteX7" fmla="*/ 0 w 357187"/>
                  <a:gd name="connsiteY7" fmla="*/ 92868 h 190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7187" h="190499">
                    <a:moveTo>
                      <a:pt x="0" y="92868"/>
                    </a:moveTo>
                    <a:lnTo>
                      <a:pt x="16668" y="190499"/>
                    </a:lnTo>
                    <a:lnTo>
                      <a:pt x="176212" y="92868"/>
                    </a:lnTo>
                    <a:lnTo>
                      <a:pt x="316706" y="176211"/>
                    </a:lnTo>
                    <a:lnTo>
                      <a:pt x="357187" y="66674"/>
                    </a:lnTo>
                    <a:lnTo>
                      <a:pt x="259556" y="33336"/>
                    </a:lnTo>
                    <a:lnTo>
                      <a:pt x="109538" y="0"/>
                    </a:lnTo>
                    <a:lnTo>
                      <a:pt x="0" y="928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E21E387B-46D6-6431-4953-669A53171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>
              <a:off x="6935678" y="5157120"/>
              <a:ext cx="329019" cy="92135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7713242F-2B2B-F55D-6229-595D49187B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0428908">
              <a:off x="6892579" y="5115261"/>
              <a:ext cx="329019" cy="92135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48708EB7-680F-3016-9963-38108AF69C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1186359">
              <a:off x="6899095" y="5177801"/>
              <a:ext cx="329019" cy="92135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9ED1B15D-BFEC-DDBA-1289-9F650E88EB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1461473">
              <a:off x="6906306" y="4940611"/>
              <a:ext cx="329019" cy="92135"/>
            </a:xfrm>
            <a:prstGeom prst="rect">
              <a:avLst/>
            </a:prstGeom>
          </p:spPr>
        </p:pic>
      </p:grpSp>
      <p:pic>
        <p:nvPicPr>
          <p:cNvPr id="18" name="図 17">
            <a:extLst>
              <a:ext uri="{FF2B5EF4-FFF2-40B4-BE49-F238E27FC236}">
                <a16:creationId xmlns:a16="http://schemas.microsoft.com/office/drawing/2014/main" id="{99E38518-D98F-194E-645B-FE623D6682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4850725" y="2901084"/>
            <a:ext cx="329019" cy="9213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5EB9554-08F8-89BF-46BF-C0E9B303D3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4852241" y="2874137"/>
            <a:ext cx="329019" cy="9213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092357F8-D04C-980F-C100-DEFEE515C4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4922650" y="2912248"/>
            <a:ext cx="329019" cy="92135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49CF17B-C3C4-E160-7B90-C933B28363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5251885" y="2787560"/>
            <a:ext cx="329019" cy="9213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211913FF-0D51-BB97-29FA-AADB11F584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5253401" y="2760613"/>
            <a:ext cx="329019" cy="9213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5C545CF-EAD8-8D03-56DA-310EA94AFC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5312335" y="2779080"/>
            <a:ext cx="329019" cy="9434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501DE300-BE1A-49C6-2A57-76DDB133F1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9563061" flipH="1">
            <a:off x="4827662" y="3023651"/>
            <a:ext cx="329019" cy="92135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4E918563-8B3F-F846-1F60-190F94F2A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413641" flipH="1">
            <a:off x="4819998" y="2926233"/>
            <a:ext cx="329019" cy="92135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A7D6A334-A4E6-C124-AC67-BDC4C5604B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13879" y="2968547"/>
            <a:ext cx="329019" cy="92135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F2B5F135-2E3B-DD1E-1091-BD4425AFF8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29982" y="2987162"/>
            <a:ext cx="329019" cy="92135"/>
          </a:xfrm>
          <a:prstGeom prst="rect">
            <a:avLst/>
          </a:prstGeom>
        </p:spPr>
      </p:pic>
      <p:sp>
        <p:nvSpPr>
          <p:cNvPr id="28" name="矢印: 右 27">
            <a:extLst>
              <a:ext uri="{FF2B5EF4-FFF2-40B4-BE49-F238E27FC236}">
                <a16:creationId xmlns:a16="http://schemas.microsoft.com/office/drawing/2014/main" id="{B70B98AA-B66F-66F9-8B07-9184EFB316B7}"/>
              </a:ext>
            </a:extLst>
          </p:cNvPr>
          <p:cNvSpPr/>
          <p:nvPr/>
        </p:nvSpPr>
        <p:spPr>
          <a:xfrm>
            <a:off x="3484167" y="3148335"/>
            <a:ext cx="280348" cy="4061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6951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00990D07-D4CD-9385-358B-6B2D64090718}"/>
              </a:ext>
            </a:extLst>
          </p:cNvPr>
          <p:cNvSpPr/>
          <p:nvPr/>
        </p:nvSpPr>
        <p:spPr>
          <a:xfrm>
            <a:off x="3001387" y="2705100"/>
            <a:ext cx="532388" cy="3333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4FB2FB7-DD07-7463-A5F6-7746B8950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5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E226E87-A657-5761-853A-03105FAE7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3FECC2B-5920-17F2-4125-42D7DE0CA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32" y="4257674"/>
            <a:ext cx="761051" cy="113951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FE19257-D95E-45AD-5955-01E25BEA1DCD}"/>
              </a:ext>
            </a:extLst>
          </p:cNvPr>
          <p:cNvSpPr txBox="1"/>
          <p:nvPr/>
        </p:nvSpPr>
        <p:spPr>
          <a:xfrm>
            <a:off x="1269983" y="4544109"/>
            <a:ext cx="1314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Hitomebore</a:t>
            </a:r>
            <a:endParaRPr kumimoji="1" lang="en-US" altLang="ja-JP" dirty="0"/>
          </a:p>
          <a:p>
            <a:r>
              <a:rPr kumimoji="1" lang="en-US" altLang="ja-JP" dirty="0"/>
              <a:t>GN: 110~</a:t>
            </a:r>
            <a:endParaRPr kumimoji="1" lang="ja-JP" altLang="en-US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659A4C7-57F0-3A6B-0D99-9F4055FE6993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433232" y="4257674"/>
            <a:ext cx="761051" cy="1139517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CA50D48-6488-58D0-F502-35B964661DDF}"/>
              </a:ext>
            </a:extLst>
          </p:cNvPr>
          <p:cNvSpPr txBox="1"/>
          <p:nvPr/>
        </p:nvSpPr>
        <p:spPr>
          <a:xfrm>
            <a:off x="5194283" y="4544109"/>
            <a:ext cx="1359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New cultivar</a:t>
            </a:r>
          </a:p>
          <a:p>
            <a:r>
              <a:rPr kumimoji="1" lang="en-US" altLang="ja-JP" dirty="0"/>
              <a:t>GN: ???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EB6A786-0500-7A3D-D38E-60AB2256AEA3}"/>
              </a:ext>
            </a:extLst>
          </p:cNvPr>
          <p:cNvSpPr txBox="1"/>
          <p:nvPr/>
        </p:nvSpPr>
        <p:spPr>
          <a:xfrm>
            <a:off x="4525056" y="4343399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b="1" dirty="0">
                <a:solidFill>
                  <a:srgbClr val="00B0F0"/>
                </a:solidFill>
              </a:rPr>
              <a:t>?</a:t>
            </a:r>
            <a:endParaRPr kumimoji="1" lang="ja-JP" altLang="en-US" sz="6600" b="1" dirty="0">
              <a:solidFill>
                <a:srgbClr val="00B0F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D620EFF-98C7-DD3D-9549-5E9545DB9BB1}"/>
              </a:ext>
            </a:extLst>
          </p:cNvPr>
          <p:cNvSpPr/>
          <p:nvPr/>
        </p:nvSpPr>
        <p:spPr>
          <a:xfrm>
            <a:off x="914400" y="386715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3446F2B-ADF8-A5AB-9815-C46800D0AD5A}"/>
              </a:ext>
            </a:extLst>
          </p:cNvPr>
          <p:cNvSpPr/>
          <p:nvPr/>
        </p:nvSpPr>
        <p:spPr>
          <a:xfrm>
            <a:off x="4807390" y="389867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701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4086" y="2788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87" y="623802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347" y="2074511"/>
            <a:ext cx="914400" cy="914400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2221498"/>
            <a:ext cx="330491" cy="64647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1953761" y="2189150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7E465980-75C5-71C5-EE00-B70682393D4A}"/>
              </a:ext>
            </a:extLst>
          </p:cNvPr>
          <p:cNvSpPr txBox="1"/>
          <p:nvPr/>
        </p:nvSpPr>
        <p:spPr>
          <a:xfrm>
            <a:off x="826991" y="1964251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1026" name="Picture 2" descr="National Center for Biotechnology Information">
            <a:extLst>
              <a:ext uri="{FF2B5EF4-FFF2-40B4-BE49-F238E27FC236}">
                <a16:creationId xmlns:a16="http://schemas.microsoft.com/office/drawing/2014/main" id="{E900418D-D29F-EDD5-CA91-904DD8DE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537751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C7A4C556-13E2-8193-9226-8ED6383BD775}"/>
              </a:ext>
            </a:extLst>
          </p:cNvPr>
          <p:cNvCxnSpPr/>
          <p:nvPr/>
        </p:nvCxnSpPr>
        <p:spPr>
          <a:xfrm>
            <a:off x="960120" y="2513831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564945A-E2C2-1C0D-80C9-5EA75EF92626}"/>
              </a:ext>
            </a:extLst>
          </p:cNvPr>
          <p:cNvCxnSpPr/>
          <p:nvPr/>
        </p:nvCxnSpPr>
        <p:spPr>
          <a:xfrm>
            <a:off x="1944471" y="2519088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0A610B7-6038-5839-8EBA-31E18F63564F}"/>
              </a:ext>
            </a:extLst>
          </p:cNvPr>
          <p:cNvSpPr txBox="1"/>
          <p:nvPr/>
        </p:nvSpPr>
        <p:spPr>
          <a:xfrm>
            <a:off x="826990" y="600016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D412B4DD-E49E-CC00-1510-2D8CED373601}"/>
              </a:ext>
            </a:extLst>
          </p:cNvPr>
          <p:cNvCxnSpPr/>
          <p:nvPr/>
        </p:nvCxnSpPr>
        <p:spPr>
          <a:xfrm>
            <a:off x="960120" y="1149596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42C7AAD-75C2-C8E8-038D-FD8E8D6F0BD1}"/>
              </a:ext>
            </a:extLst>
          </p:cNvPr>
          <p:cNvCxnSpPr/>
          <p:nvPr/>
        </p:nvCxnSpPr>
        <p:spPr>
          <a:xfrm>
            <a:off x="2652660" y="1149596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5A2C3A5-C1F3-D1A9-F4F1-589BB1B9A0D4}"/>
              </a:ext>
            </a:extLst>
          </p:cNvPr>
          <p:cNvSpPr txBox="1"/>
          <p:nvPr/>
        </p:nvSpPr>
        <p:spPr>
          <a:xfrm>
            <a:off x="2935999" y="887986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EFCD94-1204-0CA8-E706-EACF923ACE24}"/>
              </a:ext>
            </a:extLst>
          </p:cNvPr>
          <p:cNvSpPr txBox="1"/>
          <p:nvPr/>
        </p:nvSpPr>
        <p:spPr>
          <a:xfrm>
            <a:off x="2935999" y="2274883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F85AB57B-3AEE-6115-94BA-A86251534364}"/>
              </a:ext>
            </a:extLst>
          </p:cNvPr>
          <p:cNvSpPr/>
          <p:nvPr/>
        </p:nvSpPr>
        <p:spPr>
          <a:xfrm>
            <a:off x="3703320" y="1356360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0E2C4CC-0450-C69C-ADAC-DD5BB4599B5B}"/>
              </a:ext>
            </a:extLst>
          </p:cNvPr>
          <p:cNvSpPr txBox="1"/>
          <p:nvPr/>
        </p:nvSpPr>
        <p:spPr>
          <a:xfrm>
            <a:off x="3670025" y="1686681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CC98E01-0796-06F4-3053-A370836DEFDA}"/>
              </a:ext>
            </a:extLst>
          </p:cNvPr>
          <p:cNvSpPr txBox="1"/>
          <p:nvPr/>
        </p:nvSpPr>
        <p:spPr>
          <a:xfrm>
            <a:off x="2777427" y="1678729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06F8353-0D59-9847-D760-BB8943EA575B}"/>
              </a:ext>
            </a:extLst>
          </p:cNvPr>
          <p:cNvCxnSpPr/>
          <p:nvPr/>
        </p:nvCxnSpPr>
        <p:spPr>
          <a:xfrm>
            <a:off x="4335043" y="1840569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12859C6-70F3-6AD0-4022-0AB0C17FE693}"/>
              </a:ext>
            </a:extLst>
          </p:cNvPr>
          <p:cNvSpPr txBox="1"/>
          <p:nvPr/>
        </p:nvSpPr>
        <p:spPr>
          <a:xfrm>
            <a:off x="5522434" y="1678729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F7BFD33-3CB6-C0FD-8CAA-9BD3D2A66A97}"/>
              </a:ext>
            </a:extLst>
          </p:cNvPr>
          <p:cNvCxnSpPr/>
          <p:nvPr/>
        </p:nvCxnSpPr>
        <p:spPr>
          <a:xfrm>
            <a:off x="6403843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D18CAC5-6BBF-5B72-9A10-64A6ABD6F158}"/>
              </a:ext>
            </a:extLst>
          </p:cNvPr>
          <p:cNvSpPr txBox="1"/>
          <p:nvPr/>
        </p:nvSpPr>
        <p:spPr>
          <a:xfrm>
            <a:off x="6463713" y="1684785"/>
            <a:ext cx="1116646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</a:p>
          <a:p>
            <a:pPr algn="ctr"/>
            <a:r>
              <a:rPr kumimoji="1" lang="en-US" altLang="ja-JP" sz="1100" dirty="0"/>
              <a:t>(binary format)</a:t>
            </a:r>
            <a:endParaRPr kumimoji="1" lang="ja-JP" altLang="en-US" sz="11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22EFE56-E2AF-2FEA-11E8-B3DAD0174AFF}"/>
              </a:ext>
            </a:extLst>
          </p:cNvPr>
          <p:cNvSpPr txBox="1"/>
          <p:nvPr/>
        </p:nvSpPr>
        <p:spPr>
          <a:xfrm>
            <a:off x="6247653" y="1242034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0EDC418-7E92-8A61-B73C-610CBD89ED6F}"/>
              </a:ext>
            </a:extLst>
          </p:cNvPr>
          <p:cNvSpPr txBox="1"/>
          <p:nvPr/>
        </p:nvSpPr>
        <p:spPr>
          <a:xfrm>
            <a:off x="4511159" y="1686679"/>
            <a:ext cx="966411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SAM file</a:t>
            </a:r>
          </a:p>
          <a:p>
            <a:pPr algn="ctr"/>
            <a:r>
              <a:rPr kumimoji="1" lang="en-US" altLang="ja-JP" sz="1100" dirty="0"/>
              <a:t>(text format)</a:t>
            </a:r>
            <a:endParaRPr kumimoji="1" lang="ja-JP" altLang="en-US" sz="11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3F3A1C25-4833-768D-7599-17837F778B74}"/>
              </a:ext>
            </a:extLst>
          </p:cNvPr>
          <p:cNvCxnSpPr/>
          <p:nvPr/>
        </p:nvCxnSpPr>
        <p:spPr>
          <a:xfrm>
            <a:off x="5313262" y="1840567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9D87CD9-9E73-BB0E-DEB4-A5D5218E65F0}"/>
              </a:ext>
            </a:extLst>
          </p:cNvPr>
          <p:cNvSpPr txBox="1"/>
          <p:nvPr/>
        </p:nvSpPr>
        <p:spPr>
          <a:xfrm>
            <a:off x="4086" y="3277553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C641D775-130D-E685-4CB5-477D90039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87" y="3622531"/>
            <a:ext cx="914400" cy="914400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FFA25D39-6D6C-9EA9-659C-65FB015CE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347" y="5073240"/>
            <a:ext cx="914400" cy="914400"/>
          </a:xfrm>
          <a:prstGeom prst="rect">
            <a:avLst/>
          </a:prstGeom>
        </p:spPr>
      </p:pic>
      <p:pic>
        <p:nvPicPr>
          <p:cNvPr id="54" name="図 5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C095211-7EC0-0DD4-D351-94543AA6CA3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5220227"/>
            <a:ext cx="330491" cy="646478"/>
          </a:xfrm>
          <a:prstGeom prst="rect">
            <a:avLst/>
          </a:prstGeom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97B327AD-A4BA-0175-A815-685D76181464}"/>
              </a:ext>
            </a:extLst>
          </p:cNvPr>
          <p:cNvSpPr txBox="1"/>
          <p:nvPr/>
        </p:nvSpPr>
        <p:spPr>
          <a:xfrm>
            <a:off x="1953761" y="5187879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3B250B36-BE4A-8EB7-3A3B-261173BAAF65}"/>
              </a:ext>
            </a:extLst>
          </p:cNvPr>
          <p:cNvSpPr txBox="1"/>
          <p:nvPr/>
        </p:nvSpPr>
        <p:spPr>
          <a:xfrm>
            <a:off x="826991" y="4962980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58" name="Picture 2" descr="National Center for Biotechnology Information">
            <a:extLst>
              <a:ext uri="{FF2B5EF4-FFF2-40B4-BE49-F238E27FC236}">
                <a16:creationId xmlns:a16="http://schemas.microsoft.com/office/drawing/2014/main" id="{F9CF89A8-2D2C-E0DB-308F-64281E0ED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3536480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FFF504BD-4E76-CE2F-0512-4D4BD435E63D}"/>
              </a:ext>
            </a:extLst>
          </p:cNvPr>
          <p:cNvCxnSpPr/>
          <p:nvPr/>
        </p:nvCxnSpPr>
        <p:spPr>
          <a:xfrm>
            <a:off x="960120" y="5512560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E8375404-D6E6-3989-72AD-CC33DCF98972}"/>
              </a:ext>
            </a:extLst>
          </p:cNvPr>
          <p:cNvCxnSpPr/>
          <p:nvPr/>
        </p:nvCxnSpPr>
        <p:spPr>
          <a:xfrm>
            <a:off x="1944471" y="5517817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B3C3F09-957B-BE4F-0D58-6763B8765164}"/>
              </a:ext>
            </a:extLst>
          </p:cNvPr>
          <p:cNvSpPr txBox="1"/>
          <p:nvPr/>
        </p:nvSpPr>
        <p:spPr>
          <a:xfrm>
            <a:off x="826990" y="3598745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D8230B6-A76A-3885-F461-719081782CF2}"/>
              </a:ext>
            </a:extLst>
          </p:cNvPr>
          <p:cNvCxnSpPr/>
          <p:nvPr/>
        </p:nvCxnSpPr>
        <p:spPr>
          <a:xfrm>
            <a:off x="960120" y="4148325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EAD2006D-68FF-D55C-F7FB-5A105FEC0832}"/>
              </a:ext>
            </a:extLst>
          </p:cNvPr>
          <p:cNvCxnSpPr/>
          <p:nvPr/>
        </p:nvCxnSpPr>
        <p:spPr>
          <a:xfrm>
            <a:off x="2652660" y="4148325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184AAA4-94E0-6C99-A0CD-88A53B32358D}"/>
              </a:ext>
            </a:extLst>
          </p:cNvPr>
          <p:cNvSpPr txBox="1"/>
          <p:nvPr/>
        </p:nvSpPr>
        <p:spPr>
          <a:xfrm>
            <a:off x="2935999" y="3886715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CEBBF39C-0EAF-8C46-3046-46A32F965E7C}"/>
              </a:ext>
            </a:extLst>
          </p:cNvPr>
          <p:cNvSpPr txBox="1"/>
          <p:nvPr/>
        </p:nvSpPr>
        <p:spPr>
          <a:xfrm>
            <a:off x="2935999" y="5273612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66" name="フリーフォーム: 図形 65">
            <a:extLst>
              <a:ext uri="{FF2B5EF4-FFF2-40B4-BE49-F238E27FC236}">
                <a16:creationId xmlns:a16="http://schemas.microsoft.com/office/drawing/2014/main" id="{AFC96399-4962-BDC1-31DB-9FAB39B5A1C9}"/>
              </a:ext>
            </a:extLst>
          </p:cNvPr>
          <p:cNvSpPr/>
          <p:nvPr/>
        </p:nvSpPr>
        <p:spPr>
          <a:xfrm>
            <a:off x="3703320" y="4355089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0C71F528-CBD7-7DCB-2418-72C107F3B568}"/>
              </a:ext>
            </a:extLst>
          </p:cNvPr>
          <p:cNvSpPr txBox="1"/>
          <p:nvPr/>
        </p:nvSpPr>
        <p:spPr>
          <a:xfrm>
            <a:off x="3670025" y="4685410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460D8E62-64BE-ADB6-E606-DC2B2DC01316}"/>
              </a:ext>
            </a:extLst>
          </p:cNvPr>
          <p:cNvSpPr txBox="1"/>
          <p:nvPr/>
        </p:nvSpPr>
        <p:spPr>
          <a:xfrm>
            <a:off x="2777427" y="4677458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A0730E67-80FA-2B21-5755-DF294A231792}"/>
              </a:ext>
            </a:extLst>
          </p:cNvPr>
          <p:cNvCxnSpPr/>
          <p:nvPr/>
        </p:nvCxnSpPr>
        <p:spPr>
          <a:xfrm>
            <a:off x="4335043" y="4839298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E9D2942-9DDF-90EA-47F8-55A88770387C}"/>
              </a:ext>
            </a:extLst>
          </p:cNvPr>
          <p:cNvSpPr txBox="1"/>
          <p:nvPr/>
        </p:nvSpPr>
        <p:spPr>
          <a:xfrm>
            <a:off x="4638514" y="4677458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0260D2F4-F44B-E5DB-B97F-23D612FAD97D}"/>
              </a:ext>
            </a:extLst>
          </p:cNvPr>
          <p:cNvCxnSpPr/>
          <p:nvPr/>
        </p:nvCxnSpPr>
        <p:spPr>
          <a:xfrm>
            <a:off x="5519923" y="4839297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6F562D5-36B4-D201-3891-FAE222898B7A}"/>
              </a:ext>
            </a:extLst>
          </p:cNvPr>
          <p:cNvSpPr txBox="1"/>
          <p:nvPr/>
        </p:nvSpPr>
        <p:spPr>
          <a:xfrm>
            <a:off x="5579793" y="4683514"/>
            <a:ext cx="1116646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</a:p>
          <a:p>
            <a:pPr algn="ctr"/>
            <a:r>
              <a:rPr kumimoji="1" lang="en-US" altLang="ja-JP" sz="1100" dirty="0"/>
              <a:t>(binary format)</a:t>
            </a:r>
            <a:endParaRPr kumimoji="1" lang="ja-JP" altLang="en-US" sz="11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683F505C-3C83-714B-0AF2-8D8A4C87EF4A}"/>
              </a:ext>
            </a:extLst>
          </p:cNvPr>
          <p:cNvSpPr txBox="1"/>
          <p:nvPr/>
        </p:nvSpPr>
        <p:spPr>
          <a:xfrm>
            <a:off x="5363733" y="4240763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pic>
        <p:nvPicPr>
          <p:cNvPr id="77" name="図 76" descr="タイムライン&#10;&#10;自動的に生成された説明">
            <a:extLst>
              <a:ext uri="{FF2B5EF4-FFF2-40B4-BE49-F238E27FC236}">
                <a16:creationId xmlns:a16="http://schemas.microsoft.com/office/drawing/2014/main" id="{740A90B1-4E53-3D98-5711-DACC1E0EAB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190" y="5757471"/>
            <a:ext cx="1112103" cy="104532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44DEA037-C480-38ED-CAD1-6DB5306377B0}"/>
              </a:ext>
            </a:extLst>
          </p:cNvPr>
          <p:cNvCxnSpPr>
            <a:cxnSpLocks/>
          </p:cNvCxnSpPr>
          <p:nvPr/>
        </p:nvCxnSpPr>
        <p:spPr>
          <a:xfrm rot="5400000">
            <a:off x="6014243" y="527207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AAE2DABD-88F7-C86C-2485-25B3B9A05277}"/>
              </a:ext>
            </a:extLst>
          </p:cNvPr>
          <p:cNvSpPr txBox="1"/>
          <p:nvPr/>
        </p:nvSpPr>
        <p:spPr>
          <a:xfrm>
            <a:off x="5909590" y="5395740"/>
            <a:ext cx="425305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igv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EBBA77C7-4E76-5C57-31AB-CA0468D61BC6}"/>
              </a:ext>
            </a:extLst>
          </p:cNvPr>
          <p:cNvSpPr txBox="1"/>
          <p:nvPr/>
        </p:nvSpPr>
        <p:spPr>
          <a:xfrm>
            <a:off x="4239178" y="6191483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Visualization</a:t>
            </a:r>
            <a:endParaRPr kumimoji="1" lang="ja-JP" alt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3654356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図 47" descr="タイムライン&#10;&#10;自動的に生成された説明">
            <a:extLst>
              <a:ext uri="{FF2B5EF4-FFF2-40B4-BE49-F238E27FC236}">
                <a16:creationId xmlns:a16="http://schemas.microsoft.com/office/drawing/2014/main" id="{E3EDB294-D95C-02B1-8A71-336273552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553" y="2536493"/>
            <a:ext cx="1112103" cy="10453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4086" y="2788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487" y="623802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2347" y="2074511"/>
            <a:ext cx="914400" cy="914400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2221498"/>
            <a:ext cx="330491" cy="64647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1953761" y="2189150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6B0D07CB-6DFB-D2C6-2F4B-0A5B871DE5A3}"/>
              </a:ext>
            </a:extLst>
          </p:cNvPr>
          <p:cNvSpPr/>
          <p:nvPr/>
        </p:nvSpPr>
        <p:spPr>
          <a:xfrm>
            <a:off x="721408" y="5191634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3CB3FAC1-3D31-4A79-F63A-DE1DF9AED596}"/>
              </a:ext>
            </a:extLst>
          </p:cNvPr>
          <p:cNvSpPr/>
          <p:nvPr/>
        </p:nvSpPr>
        <p:spPr>
          <a:xfrm>
            <a:off x="385047" y="5559662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994FF986-24D2-EAEC-4F77-80D16BB68B9F}"/>
              </a:ext>
            </a:extLst>
          </p:cNvPr>
          <p:cNvSpPr/>
          <p:nvPr/>
        </p:nvSpPr>
        <p:spPr>
          <a:xfrm>
            <a:off x="1676647" y="5290033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C1B5C60B-AD03-8804-18C1-1A776C8CF7D8}"/>
              </a:ext>
            </a:extLst>
          </p:cNvPr>
          <p:cNvSpPr/>
          <p:nvPr/>
        </p:nvSpPr>
        <p:spPr>
          <a:xfrm>
            <a:off x="1188972" y="5927690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32CF8630-BA26-1F47-B2E9-AC7DC5C9C7A6}"/>
              </a:ext>
            </a:extLst>
          </p:cNvPr>
          <p:cNvSpPr/>
          <p:nvPr/>
        </p:nvSpPr>
        <p:spPr>
          <a:xfrm>
            <a:off x="1486147" y="562712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D0E22C-9EFD-8BC5-E550-513ACF56294D}"/>
              </a:ext>
            </a:extLst>
          </p:cNvPr>
          <p:cNvSpPr txBox="1"/>
          <p:nvPr/>
        </p:nvSpPr>
        <p:spPr>
          <a:xfrm>
            <a:off x="2578997" y="5546179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56" name="吹き出し: 角を丸めた四角形 55">
            <a:extLst>
              <a:ext uri="{FF2B5EF4-FFF2-40B4-BE49-F238E27FC236}">
                <a16:creationId xmlns:a16="http://schemas.microsoft.com/office/drawing/2014/main" id="{C399FB07-54B7-E203-5DF1-BDA523B97472}"/>
              </a:ext>
            </a:extLst>
          </p:cNvPr>
          <p:cNvSpPr/>
          <p:nvPr/>
        </p:nvSpPr>
        <p:spPr>
          <a:xfrm>
            <a:off x="235855" y="4072613"/>
            <a:ext cx="2791255" cy="210916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5555C3B-EDC8-6B63-CFB1-28617633AE85}"/>
              </a:ext>
            </a:extLst>
          </p:cNvPr>
          <p:cNvSpPr txBox="1"/>
          <p:nvPr/>
        </p:nvSpPr>
        <p:spPr>
          <a:xfrm>
            <a:off x="539360" y="3733468"/>
            <a:ext cx="203367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FF0000"/>
                </a:solidFill>
              </a:rPr>
              <a:t>CultivarA.fasta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8FB2BB6C-2B65-2200-0FE7-470257DDC152}"/>
              </a:ext>
            </a:extLst>
          </p:cNvPr>
          <p:cNvSpPr txBox="1"/>
          <p:nvPr/>
        </p:nvSpPr>
        <p:spPr>
          <a:xfrm>
            <a:off x="202708" y="4832230"/>
            <a:ext cx="2947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FF0000"/>
                </a:solidFill>
              </a:rPr>
              <a:t>Mutated_Cultivar_read.fastq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7E465980-75C5-71C5-EE00-B70682393D4A}"/>
              </a:ext>
            </a:extLst>
          </p:cNvPr>
          <p:cNvSpPr txBox="1"/>
          <p:nvPr/>
        </p:nvSpPr>
        <p:spPr>
          <a:xfrm>
            <a:off x="826991" y="1964251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1026" name="Picture 2" descr="National Center for Biotechnology Information">
            <a:extLst>
              <a:ext uri="{FF2B5EF4-FFF2-40B4-BE49-F238E27FC236}">
                <a16:creationId xmlns:a16="http://schemas.microsoft.com/office/drawing/2014/main" id="{E900418D-D29F-EDD5-CA91-904DD8DE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537751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C7A4C556-13E2-8193-9226-8ED6383BD775}"/>
              </a:ext>
            </a:extLst>
          </p:cNvPr>
          <p:cNvCxnSpPr/>
          <p:nvPr/>
        </p:nvCxnSpPr>
        <p:spPr>
          <a:xfrm>
            <a:off x="960120" y="2513831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564945A-E2C2-1C0D-80C9-5EA75EF92626}"/>
              </a:ext>
            </a:extLst>
          </p:cNvPr>
          <p:cNvCxnSpPr/>
          <p:nvPr/>
        </p:nvCxnSpPr>
        <p:spPr>
          <a:xfrm>
            <a:off x="1944471" y="2519088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0A610B7-6038-5839-8EBA-31E18F63564F}"/>
              </a:ext>
            </a:extLst>
          </p:cNvPr>
          <p:cNvSpPr txBox="1"/>
          <p:nvPr/>
        </p:nvSpPr>
        <p:spPr>
          <a:xfrm>
            <a:off x="826990" y="600016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D412B4DD-E49E-CC00-1510-2D8CED373601}"/>
              </a:ext>
            </a:extLst>
          </p:cNvPr>
          <p:cNvCxnSpPr/>
          <p:nvPr/>
        </p:nvCxnSpPr>
        <p:spPr>
          <a:xfrm>
            <a:off x="960120" y="1149596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AFBCA765-855B-7845-941F-418E2C922C7A}"/>
              </a:ext>
            </a:extLst>
          </p:cNvPr>
          <p:cNvGrpSpPr/>
          <p:nvPr/>
        </p:nvGrpSpPr>
        <p:grpSpPr>
          <a:xfrm>
            <a:off x="4459574" y="4529069"/>
            <a:ext cx="3354035" cy="1091345"/>
            <a:chOff x="1658836" y="5627823"/>
            <a:chExt cx="3354035" cy="1091345"/>
          </a:xfrm>
        </p:grpSpPr>
        <p:sp>
          <p:nvSpPr>
            <p:cNvPr id="5" name="吹き出し: 角を丸めた四角形 4">
              <a:extLst>
                <a:ext uri="{FF2B5EF4-FFF2-40B4-BE49-F238E27FC236}">
                  <a16:creationId xmlns:a16="http://schemas.microsoft.com/office/drawing/2014/main" id="{B4F978CB-8268-E2BB-9F3A-7ABBE4179688}"/>
                </a:ext>
              </a:extLst>
            </p:cNvPr>
            <p:cNvSpPr/>
            <p:nvPr/>
          </p:nvSpPr>
          <p:spPr>
            <a:xfrm>
              <a:off x="1669844" y="5627823"/>
              <a:ext cx="3311607" cy="210916"/>
            </a:xfrm>
            <a:prstGeom prst="wedgeRoundRectCallout">
              <a:avLst>
                <a:gd name="adj1" fmla="val 32487"/>
                <a:gd name="adj2" fmla="val -32938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ATGCATGCATGCATGC…………ATGCATCCA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吹き出し: 角を丸めた四角形 9">
              <a:extLst>
                <a:ext uri="{FF2B5EF4-FFF2-40B4-BE49-F238E27FC236}">
                  <a16:creationId xmlns:a16="http://schemas.microsoft.com/office/drawing/2014/main" id="{7E5F1B04-BF09-5763-3F6B-B16F34200AEF}"/>
                </a:ext>
              </a:extLst>
            </p:cNvPr>
            <p:cNvSpPr/>
            <p:nvPr/>
          </p:nvSpPr>
          <p:spPr>
            <a:xfrm>
              <a:off x="1658836" y="5965258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endParaRPr kumimoji="1" lang="ja-JP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吹き出し: 角を丸めた四角形 14">
              <a:extLst>
                <a:ext uri="{FF2B5EF4-FFF2-40B4-BE49-F238E27FC236}">
                  <a16:creationId xmlns:a16="http://schemas.microsoft.com/office/drawing/2014/main" id="{928220D8-E587-7A2B-24EC-9F280CC8A9D5}"/>
                </a:ext>
              </a:extLst>
            </p:cNvPr>
            <p:cNvSpPr/>
            <p:nvPr/>
          </p:nvSpPr>
          <p:spPr>
            <a:xfrm>
              <a:off x="2419247" y="6573282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CATGCA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吹き出し: 角を丸めた四角形 16">
              <a:extLst>
                <a:ext uri="{FF2B5EF4-FFF2-40B4-BE49-F238E27FC236}">
                  <a16:creationId xmlns:a16="http://schemas.microsoft.com/office/drawing/2014/main" id="{1AA312E4-AF70-2503-F9D0-D92025E6A315}"/>
                </a:ext>
              </a:extLst>
            </p:cNvPr>
            <p:cNvSpPr/>
            <p:nvPr/>
          </p:nvSpPr>
          <p:spPr>
            <a:xfrm>
              <a:off x="2094587" y="6167933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吹き出し: 角を丸めた四角形 18">
              <a:extLst>
                <a:ext uri="{FF2B5EF4-FFF2-40B4-BE49-F238E27FC236}">
                  <a16:creationId xmlns:a16="http://schemas.microsoft.com/office/drawing/2014/main" id="{AD8131ED-1841-D2F6-92B6-BBCB3282FD14}"/>
                </a:ext>
              </a:extLst>
            </p:cNvPr>
            <p:cNvSpPr/>
            <p:nvPr/>
          </p:nvSpPr>
          <p:spPr>
            <a:xfrm>
              <a:off x="3796281" y="5960667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吹き出し: 角を丸めた四角形 19">
              <a:extLst>
                <a:ext uri="{FF2B5EF4-FFF2-40B4-BE49-F238E27FC236}">
                  <a16:creationId xmlns:a16="http://schemas.microsoft.com/office/drawing/2014/main" id="{0497BE69-8606-1529-635E-82E51CF79532}"/>
                </a:ext>
              </a:extLst>
            </p:cNvPr>
            <p:cNvSpPr/>
            <p:nvPr/>
          </p:nvSpPr>
          <p:spPr>
            <a:xfrm>
              <a:off x="4014863" y="6164139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GCATCC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吹き出し: 角を丸めた四角形 21">
              <a:extLst>
                <a:ext uri="{FF2B5EF4-FFF2-40B4-BE49-F238E27FC236}">
                  <a16:creationId xmlns:a16="http://schemas.microsoft.com/office/drawing/2014/main" id="{C6C2B9F1-B92E-1F81-B7D4-4A10EF3182BD}"/>
                </a:ext>
              </a:extLst>
            </p:cNvPr>
            <p:cNvSpPr/>
            <p:nvPr/>
          </p:nvSpPr>
          <p:spPr>
            <a:xfrm>
              <a:off x="2094587" y="6370608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吹き出し: 角を丸めた四角形 23">
              <a:extLst>
                <a:ext uri="{FF2B5EF4-FFF2-40B4-BE49-F238E27FC236}">
                  <a16:creationId xmlns:a16="http://schemas.microsoft.com/office/drawing/2014/main" id="{8EF0EE06-47E6-6040-A109-3E0CA52A4BA2}"/>
                </a:ext>
              </a:extLst>
            </p:cNvPr>
            <p:cNvSpPr/>
            <p:nvPr/>
          </p:nvSpPr>
          <p:spPr>
            <a:xfrm>
              <a:off x="4126128" y="6367612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CATCCA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DCF76F07-AE52-392E-40EB-022E217BF81D}"/>
                </a:ext>
              </a:extLst>
            </p:cNvPr>
            <p:cNvSpPr txBox="1"/>
            <p:nvPr/>
          </p:nvSpPr>
          <p:spPr>
            <a:xfrm>
              <a:off x="3353701" y="6056575"/>
              <a:ext cx="412100" cy="3077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…</a:t>
              </a:r>
              <a:endParaRPr kumimoji="1" lang="ja-JP" altLang="en-US" sz="1400" dirty="0"/>
            </a:p>
          </p:txBody>
        </p:sp>
      </p:grp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38A81E8-39B8-1E54-B812-145BA24E4DCF}"/>
              </a:ext>
            </a:extLst>
          </p:cNvPr>
          <p:cNvSpPr txBox="1"/>
          <p:nvPr/>
        </p:nvSpPr>
        <p:spPr>
          <a:xfrm>
            <a:off x="3368632" y="4778573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Alignment</a:t>
            </a:r>
            <a:endParaRPr kumimoji="1" lang="ja-JP" altLang="en-US" sz="1400" b="1" dirty="0"/>
          </a:p>
        </p:txBody>
      </p:sp>
      <p:sp>
        <p:nvSpPr>
          <p:cNvPr id="36" name="フリーフォーム: 図形 35">
            <a:extLst>
              <a:ext uri="{FF2B5EF4-FFF2-40B4-BE49-F238E27FC236}">
                <a16:creationId xmlns:a16="http://schemas.microsoft.com/office/drawing/2014/main" id="{60CAC7EC-7057-E728-CD1E-2B223E4631BA}"/>
              </a:ext>
            </a:extLst>
          </p:cNvPr>
          <p:cNvSpPr/>
          <p:nvPr/>
        </p:nvSpPr>
        <p:spPr>
          <a:xfrm>
            <a:off x="2924175" y="4410075"/>
            <a:ext cx="467295" cy="1352550"/>
          </a:xfrm>
          <a:custGeom>
            <a:avLst/>
            <a:gdLst>
              <a:gd name="connsiteX0" fmla="*/ 0 w 467295"/>
              <a:gd name="connsiteY0" fmla="*/ 1352550 h 1352550"/>
              <a:gd name="connsiteX1" fmla="*/ 466725 w 467295"/>
              <a:gd name="connsiteY1" fmla="*/ 685800 h 1352550"/>
              <a:gd name="connsiteX2" fmla="*/ 76200 w 467295"/>
              <a:gd name="connsiteY2" fmla="*/ 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295" h="1352550">
                <a:moveTo>
                  <a:pt x="0" y="1352550"/>
                </a:moveTo>
                <a:cubicBezTo>
                  <a:pt x="227012" y="1131887"/>
                  <a:pt x="454025" y="911225"/>
                  <a:pt x="466725" y="685800"/>
                </a:cubicBezTo>
                <a:cubicBezTo>
                  <a:pt x="479425" y="460375"/>
                  <a:pt x="277812" y="230187"/>
                  <a:pt x="76200" y="0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69280E5-0BFD-4346-D141-5B5E5FAC600F}"/>
              </a:ext>
            </a:extLst>
          </p:cNvPr>
          <p:cNvCxnSpPr>
            <a:stCxn id="36" idx="1"/>
          </p:cNvCxnSpPr>
          <p:nvPr/>
        </p:nvCxnSpPr>
        <p:spPr>
          <a:xfrm flipV="1">
            <a:off x="3390900" y="5086350"/>
            <a:ext cx="9519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42C7AAD-75C2-C8E8-038D-FD8E8D6F0BD1}"/>
              </a:ext>
            </a:extLst>
          </p:cNvPr>
          <p:cNvCxnSpPr/>
          <p:nvPr/>
        </p:nvCxnSpPr>
        <p:spPr>
          <a:xfrm>
            <a:off x="2652660" y="1149596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5A2C3A5-C1F3-D1A9-F4F1-589BB1B9A0D4}"/>
              </a:ext>
            </a:extLst>
          </p:cNvPr>
          <p:cNvSpPr txBox="1"/>
          <p:nvPr/>
        </p:nvSpPr>
        <p:spPr>
          <a:xfrm>
            <a:off x="2935999" y="887986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EFCD94-1204-0CA8-E706-EACF923ACE24}"/>
              </a:ext>
            </a:extLst>
          </p:cNvPr>
          <p:cNvSpPr txBox="1"/>
          <p:nvPr/>
        </p:nvSpPr>
        <p:spPr>
          <a:xfrm>
            <a:off x="2935999" y="2274883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F85AB57B-3AEE-6115-94BA-A86251534364}"/>
              </a:ext>
            </a:extLst>
          </p:cNvPr>
          <p:cNvSpPr/>
          <p:nvPr/>
        </p:nvSpPr>
        <p:spPr>
          <a:xfrm>
            <a:off x="3703320" y="1356360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0E2C4CC-0450-C69C-ADAC-DD5BB4599B5B}"/>
              </a:ext>
            </a:extLst>
          </p:cNvPr>
          <p:cNvSpPr txBox="1"/>
          <p:nvPr/>
        </p:nvSpPr>
        <p:spPr>
          <a:xfrm>
            <a:off x="3670025" y="1686681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CC98E01-0796-06F4-3053-A370836DEFDA}"/>
              </a:ext>
            </a:extLst>
          </p:cNvPr>
          <p:cNvSpPr txBox="1"/>
          <p:nvPr/>
        </p:nvSpPr>
        <p:spPr>
          <a:xfrm>
            <a:off x="2777427" y="1678729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06F8353-0D59-9847-D760-BB8943EA575B}"/>
              </a:ext>
            </a:extLst>
          </p:cNvPr>
          <p:cNvCxnSpPr/>
          <p:nvPr/>
        </p:nvCxnSpPr>
        <p:spPr>
          <a:xfrm>
            <a:off x="4335043" y="1840569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12859C6-70F3-6AD0-4022-0AB0C17FE693}"/>
              </a:ext>
            </a:extLst>
          </p:cNvPr>
          <p:cNvSpPr txBox="1"/>
          <p:nvPr/>
        </p:nvSpPr>
        <p:spPr>
          <a:xfrm>
            <a:off x="4676614" y="1678729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24A03A-4AB7-D3BC-B7F3-898A54C75375}"/>
              </a:ext>
            </a:extLst>
          </p:cNvPr>
          <p:cNvSpPr txBox="1"/>
          <p:nvPr/>
        </p:nvSpPr>
        <p:spPr>
          <a:xfrm>
            <a:off x="6637644" y="1686680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bcftools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F7BFD33-3CB6-C0FD-8CAA-9BD3D2A66A97}"/>
              </a:ext>
            </a:extLst>
          </p:cNvPr>
          <p:cNvCxnSpPr/>
          <p:nvPr/>
        </p:nvCxnSpPr>
        <p:spPr>
          <a:xfrm>
            <a:off x="5558023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D18CAC5-6BBF-5B72-9A10-64A6ABD6F158}"/>
              </a:ext>
            </a:extLst>
          </p:cNvPr>
          <p:cNvSpPr txBox="1"/>
          <p:nvPr/>
        </p:nvSpPr>
        <p:spPr>
          <a:xfrm>
            <a:off x="5617893" y="1684785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  <a:endParaRPr kumimoji="1" lang="ja-JP" altLang="en-US" sz="1400" dirty="0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006FCDBD-4918-DD3A-E313-6713EC7E87CB}"/>
              </a:ext>
            </a:extLst>
          </p:cNvPr>
          <p:cNvCxnSpPr/>
          <p:nvPr/>
        </p:nvCxnSpPr>
        <p:spPr>
          <a:xfrm>
            <a:off x="6421644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6CFF6B05-244B-FE3D-082A-F6824B87B58B}"/>
              </a:ext>
            </a:extLst>
          </p:cNvPr>
          <p:cNvCxnSpPr>
            <a:cxnSpLocks/>
          </p:cNvCxnSpPr>
          <p:nvPr/>
        </p:nvCxnSpPr>
        <p:spPr>
          <a:xfrm rot="5400000">
            <a:off x="6012606" y="2051100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5F5128E-B961-9E59-F198-8E0691348D12}"/>
              </a:ext>
            </a:extLst>
          </p:cNvPr>
          <p:cNvSpPr txBox="1"/>
          <p:nvPr/>
        </p:nvSpPr>
        <p:spPr>
          <a:xfrm>
            <a:off x="5907953" y="2174762"/>
            <a:ext cx="425305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igv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2CEC703-B683-EA3E-1EFD-E00AA4613DD6}"/>
              </a:ext>
            </a:extLst>
          </p:cNvPr>
          <p:cNvCxnSpPr/>
          <p:nvPr/>
        </p:nvCxnSpPr>
        <p:spPr>
          <a:xfrm>
            <a:off x="7509480" y="1842463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8637443-72B5-A487-8A40-9842D2F057CF}"/>
              </a:ext>
            </a:extLst>
          </p:cNvPr>
          <p:cNvSpPr txBox="1"/>
          <p:nvPr/>
        </p:nvSpPr>
        <p:spPr>
          <a:xfrm>
            <a:off x="7569350" y="1686680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VCF file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22EFE56-E2AF-2FEA-11E8-B3DAD0174AFF}"/>
              </a:ext>
            </a:extLst>
          </p:cNvPr>
          <p:cNvSpPr txBox="1"/>
          <p:nvPr/>
        </p:nvSpPr>
        <p:spPr>
          <a:xfrm>
            <a:off x="5367160" y="1311020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ED1AA0D-3687-A528-4D4F-71DABE87D426}"/>
              </a:ext>
            </a:extLst>
          </p:cNvPr>
          <p:cNvSpPr txBox="1"/>
          <p:nvPr/>
        </p:nvSpPr>
        <p:spPr>
          <a:xfrm>
            <a:off x="7209592" y="1310594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Genetic variants</a:t>
            </a:r>
            <a:endParaRPr kumimoji="1" lang="ja-JP" alt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3642128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lab_server">
            <a:extLst>
              <a:ext uri="{FF2B5EF4-FFF2-40B4-BE49-F238E27FC236}">
                <a16:creationId xmlns:a16="http://schemas.microsoft.com/office/drawing/2014/main" id="{41AC8EC3-128A-56F5-04DE-8C81F8F56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8075"/>
            <a:ext cx="6858000" cy="260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CC839E-F65B-53EB-A99C-22B440D7967A}"/>
              </a:ext>
            </a:extLst>
          </p:cNvPr>
          <p:cNvSpPr txBox="1"/>
          <p:nvPr/>
        </p:nvSpPr>
        <p:spPr>
          <a:xfrm>
            <a:off x="2487168" y="4651248"/>
            <a:ext cx="15711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Remote access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5DD0CC5-F43D-582A-29A2-D20BA83FC123}"/>
              </a:ext>
            </a:extLst>
          </p:cNvPr>
          <p:cNvSpPr txBox="1"/>
          <p:nvPr/>
        </p:nvSpPr>
        <p:spPr>
          <a:xfrm>
            <a:off x="0" y="3480816"/>
            <a:ext cx="176784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Google Chrome</a:t>
            </a:r>
          </a:p>
          <a:p>
            <a:r>
              <a:rPr kumimoji="1" lang="en-US" altLang="ja-JP" dirty="0"/>
              <a:t>Firefox</a:t>
            </a:r>
          </a:p>
          <a:p>
            <a:r>
              <a:rPr kumimoji="1" lang="en-US" altLang="ja-JP" dirty="0"/>
              <a:t>Safari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6536C13-D564-D2BE-842C-3500D3AFD3C5}"/>
              </a:ext>
            </a:extLst>
          </p:cNvPr>
          <p:cNvSpPr txBox="1"/>
          <p:nvPr/>
        </p:nvSpPr>
        <p:spPr>
          <a:xfrm>
            <a:off x="5279136" y="3648075"/>
            <a:ext cx="14866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Colab Server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FFCA3E-D8B5-0EC2-804C-5225485F172A}"/>
              </a:ext>
            </a:extLst>
          </p:cNvPr>
          <p:cNvSpPr txBox="1"/>
          <p:nvPr/>
        </p:nvSpPr>
        <p:spPr>
          <a:xfrm>
            <a:off x="4614672" y="5610987"/>
            <a:ext cx="148661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Google Colab</a:t>
            </a:r>
          </a:p>
          <a:p>
            <a:pPr algn="ctr"/>
            <a:r>
              <a:rPr kumimoji="1" lang="en-US" altLang="ja-JP" dirty="0"/>
              <a:t>Notebook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6864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1EB41D-C20F-F901-D059-1AB9B7B73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" y="118109"/>
            <a:ext cx="6783705" cy="647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8FED88-40BE-3F56-ED79-E1C707C23981}"/>
              </a:ext>
            </a:extLst>
          </p:cNvPr>
          <p:cNvSpPr txBox="1"/>
          <p:nvPr/>
        </p:nvSpPr>
        <p:spPr>
          <a:xfrm>
            <a:off x="10160" y="97718"/>
            <a:ext cx="1197251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 Crossing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A114D2-05AC-AFC5-CFD1-FAA656A879AA}"/>
              </a:ext>
            </a:extLst>
          </p:cNvPr>
          <p:cNvSpPr txBox="1"/>
          <p:nvPr/>
        </p:nvSpPr>
        <p:spPr>
          <a:xfrm>
            <a:off x="2738120" y="92328"/>
            <a:ext cx="298704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2. Select mutated samples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107CBAC-54FC-125F-F847-C962FC92B5D5}"/>
              </a:ext>
            </a:extLst>
          </p:cNvPr>
          <p:cNvSpPr txBox="1"/>
          <p:nvPr/>
        </p:nvSpPr>
        <p:spPr>
          <a:xfrm>
            <a:off x="4064000" y="3194008"/>
            <a:ext cx="14401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DNA bulk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82990CD-46A7-3B07-64F3-FD05F45BE7AF}"/>
              </a:ext>
            </a:extLst>
          </p:cNvPr>
          <p:cNvSpPr txBox="1"/>
          <p:nvPr/>
        </p:nvSpPr>
        <p:spPr>
          <a:xfrm>
            <a:off x="909320" y="3353414"/>
            <a:ext cx="28879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Whole genome sequence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A194C3B-90BA-D872-F3FB-1156C2D8785D}"/>
              </a:ext>
            </a:extLst>
          </p:cNvPr>
          <p:cNvSpPr txBox="1"/>
          <p:nvPr/>
        </p:nvSpPr>
        <p:spPr>
          <a:xfrm>
            <a:off x="1873250" y="4321154"/>
            <a:ext cx="226695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4. Calculate SNP index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A5AD16-B507-6DC5-36BB-8203232A2927}"/>
              </a:ext>
            </a:extLst>
          </p:cNvPr>
          <p:cNvSpPr txBox="1"/>
          <p:nvPr/>
        </p:nvSpPr>
        <p:spPr>
          <a:xfrm>
            <a:off x="4163060" y="4443449"/>
            <a:ext cx="266795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5. Visualize SNP-index plot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A44430-98EF-50DD-C3DF-8BFD1B5B0D70}"/>
              </a:ext>
            </a:extLst>
          </p:cNvPr>
          <p:cNvSpPr txBox="1"/>
          <p:nvPr/>
        </p:nvSpPr>
        <p:spPr>
          <a:xfrm>
            <a:off x="4163060" y="6371406"/>
            <a:ext cx="2099310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Region with SNP index = 1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B1947B9-4594-48A5-AF58-39860EF142A3}"/>
              </a:ext>
            </a:extLst>
          </p:cNvPr>
          <p:cNvSpPr txBox="1"/>
          <p:nvPr/>
        </p:nvSpPr>
        <p:spPr>
          <a:xfrm>
            <a:off x="136344" y="3868061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CA3A529-A732-80E1-F13B-9DCF7ED02FBD}"/>
              </a:ext>
            </a:extLst>
          </p:cNvPr>
          <p:cNvSpPr txBox="1"/>
          <p:nvPr/>
        </p:nvSpPr>
        <p:spPr>
          <a:xfrm>
            <a:off x="1271724" y="1147403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F0E9F25-BF8B-AFD5-A40B-07151DD0F298}"/>
              </a:ext>
            </a:extLst>
          </p:cNvPr>
          <p:cNvSpPr txBox="1"/>
          <p:nvPr/>
        </p:nvSpPr>
        <p:spPr>
          <a:xfrm>
            <a:off x="104187" y="1147698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5489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3A6DE4E-D3C4-13C3-DA7D-8F13C45229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17284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AB08F3C-A6E3-DAD1-045E-BB63201A00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85509" y="17250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643FE1-D6B7-DD50-0F68-6A96C147DD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172500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D421CAD-A757-4918-32BA-5F7B5B28FA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22749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7EB86EE-A28E-607C-C4BB-8185772F6F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227155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1FFA5B54-4B30-0749-8EF7-6A349A395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01282" y="28215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C18256DD-6C99-04DE-6DB1-9DFAA91865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2476" y="28181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F374134B-DDBB-40F0-F70E-2CC7009FB6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23966" y="2273269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ADB9A65-0541-F8C2-0693-3FA2456049B2}"/>
              </a:ext>
            </a:extLst>
          </p:cNvPr>
          <p:cNvSpPr txBox="1"/>
          <p:nvPr/>
        </p:nvSpPr>
        <p:spPr>
          <a:xfrm>
            <a:off x="1665150" y="278572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95323A9-EACD-65F3-E37B-A11CCD98B5C2}"/>
              </a:ext>
            </a:extLst>
          </p:cNvPr>
          <p:cNvSpPr txBox="1"/>
          <p:nvPr/>
        </p:nvSpPr>
        <p:spPr>
          <a:xfrm>
            <a:off x="276446" y="131144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D5587E2E-7CFD-B6DA-B906-624F686E5509}"/>
              </a:ext>
            </a:extLst>
          </p:cNvPr>
          <p:cNvSpPr/>
          <p:nvPr/>
        </p:nvSpPr>
        <p:spPr>
          <a:xfrm>
            <a:off x="2748330" y="213168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2AECD1B-CA0D-E70E-8629-A12E36025EC5}"/>
              </a:ext>
            </a:extLst>
          </p:cNvPr>
          <p:cNvSpPr txBox="1"/>
          <p:nvPr/>
        </p:nvSpPr>
        <p:spPr>
          <a:xfrm>
            <a:off x="3429000" y="1311442"/>
            <a:ext cx="238026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MutMap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  <a:endParaRPr kumimoji="1" lang="ja-JP" altLang="en-US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0DFEA9AE-F021-2E05-3C85-0A5498A6C3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27975" y="417064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5E553784-3587-27E5-3C32-233E8C22CB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56744" y="4046290"/>
            <a:ext cx="561790" cy="65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87A012B8-AA42-6B67-AECB-E61EA3FFA9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6345" y="4706078"/>
            <a:ext cx="555315" cy="65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2DA9EAB5-7B9A-3C71-020C-45F2452832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6964" y="5304106"/>
            <a:ext cx="611722" cy="71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F5F4AF2A-9BA1-7DF1-3276-5E690DF212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46136" y="54200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0C103C9-2F37-3AA0-B44E-ABE78E69F818}"/>
              </a:ext>
            </a:extLst>
          </p:cNvPr>
          <p:cNvSpPr txBox="1"/>
          <p:nvPr/>
        </p:nvSpPr>
        <p:spPr>
          <a:xfrm>
            <a:off x="1708810" y="522793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196CB18-18A1-696C-9D56-A345FC796C85}"/>
              </a:ext>
            </a:extLst>
          </p:cNvPr>
          <p:cNvSpPr txBox="1"/>
          <p:nvPr/>
        </p:nvSpPr>
        <p:spPr>
          <a:xfrm>
            <a:off x="320106" y="375365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AC13A160-5808-019F-879F-B439F60C8F10}"/>
              </a:ext>
            </a:extLst>
          </p:cNvPr>
          <p:cNvSpPr/>
          <p:nvPr/>
        </p:nvSpPr>
        <p:spPr>
          <a:xfrm>
            <a:off x="2791990" y="457389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41198A6-2556-FDAE-65D3-98AAA5A97470}"/>
              </a:ext>
            </a:extLst>
          </p:cNvPr>
          <p:cNvSpPr txBox="1"/>
          <p:nvPr/>
        </p:nvSpPr>
        <p:spPr>
          <a:xfrm>
            <a:off x="3472660" y="3753652"/>
            <a:ext cx="246567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QTL-seq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ΔSNP-index</a:t>
            </a:r>
            <a:endParaRPr kumimoji="1" lang="ja-JP" altLang="en-US" dirty="0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EF34B9E6-46DE-ACBF-5651-C598D41E46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8689" y="4702653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D45B1537-33F3-8EAD-B255-BF82F14B4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09883" y="4699228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76B1F536-5859-BA3A-ABA6-4218F2FBC4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13010" y="41915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245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8227EB7-2478-ED1A-1136-C2E89C7AE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913790" y="891122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A8F26D6-F0F0-C588-0530-C704973817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871800" y="245982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FC5DE9B0-4092-1BF4-01B5-103AF1764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1095549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C870A3DB-A004-17C5-EB2D-C04A071AC62F}"/>
              </a:ext>
            </a:extLst>
          </p:cNvPr>
          <p:cNvSpPr/>
          <p:nvPr/>
        </p:nvSpPr>
        <p:spPr>
          <a:xfrm>
            <a:off x="1503534" y="1267299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C85CC10A-D1AC-A67F-A2CC-63E4D21BE820}"/>
              </a:ext>
            </a:extLst>
          </p:cNvPr>
          <p:cNvSpPr/>
          <p:nvPr/>
        </p:nvSpPr>
        <p:spPr>
          <a:xfrm>
            <a:off x="2481784" y="1279491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ATGCATGCATGCATGCATGC…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ACA1679-253E-5122-D9AE-1D43ECFF642C}"/>
              </a:ext>
            </a:extLst>
          </p:cNvPr>
          <p:cNvSpPr txBox="1"/>
          <p:nvPr/>
        </p:nvSpPr>
        <p:spPr>
          <a:xfrm>
            <a:off x="2868800" y="891122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75ECB5F6-ABF5-153D-46E9-92BCA7D43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26020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1503534" y="277378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22306284-AD56-1FA3-2A10-872109FD807E}"/>
              </a:ext>
            </a:extLst>
          </p:cNvPr>
          <p:cNvSpPr/>
          <p:nvPr/>
        </p:nvSpPr>
        <p:spPr>
          <a:xfrm>
            <a:off x="2481783" y="2785974"/>
            <a:ext cx="2844000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GCAT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CATG</a:t>
            </a:r>
            <a:r>
              <a:rPr kumimoji="1" lang="en-US" altLang="ja-JP" dirty="0">
                <a:solidFill>
                  <a:srgbClr val="FF0000"/>
                </a:solidFill>
              </a:rPr>
              <a:t>TT</a:t>
            </a:r>
            <a:r>
              <a:rPr kumimoji="1" lang="en-US" altLang="ja-JP" dirty="0"/>
              <a:t>TGC…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EBE7C61-0E26-CC65-2629-046B81039BA4}"/>
              </a:ext>
            </a:extLst>
          </p:cNvPr>
          <p:cNvCxnSpPr>
            <a:cxnSpLocks/>
          </p:cNvCxnSpPr>
          <p:nvPr/>
        </p:nvCxnSpPr>
        <p:spPr>
          <a:xfrm>
            <a:off x="1213104" y="1822704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B7591A5-374B-12F8-8386-352F1C3D5F63}"/>
              </a:ext>
            </a:extLst>
          </p:cNvPr>
          <p:cNvSpPr txBox="1"/>
          <p:nvPr/>
        </p:nvSpPr>
        <p:spPr>
          <a:xfrm>
            <a:off x="1382088" y="1928155"/>
            <a:ext cx="1486712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EMS mutagenesis</a:t>
            </a:r>
            <a:endParaRPr kumimoji="1" lang="ja-JP" altLang="en-US" sz="1400" dirty="0"/>
          </a:p>
        </p:txBody>
      </p:sp>
      <p:sp>
        <p:nvSpPr>
          <p:cNvPr id="17" name="稲妻 16">
            <a:extLst>
              <a:ext uri="{FF2B5EF4-FFF2-40B4-BE49-F238E27FC236}">
                <a16:creationId xmlns:a16="http://schemas.microsoft.com/office/drawing/2014/main" id="{5EF7BD5F-1D39-63B9-80F9-4530A397CD2B}"/>
              </a:ext>
            </a:extLst>
          </p:cNvPr>
          <p:cNvSpPr/>
          <p:nvPr/>
        </p:nvSpPr>
        <p:spPr>
          <a:xfrm>
            <a:off x="652272" y="1715621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5413D1B9-8C61-8188-D3C7-5C6573DAAD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40224" y="4368836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7A67C6EC-00B3-B0F6-8BBF-7F048B1A1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069694" y="436883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9AC151F-E5CE-AC65-2D17-0FAA7E4D56E6}"/>
              </a:ext>
            </a:extLst>
          </p:cNvPr>
          <p:cNvSpPr txBox="1"/>
          <p:nvPr/>
        </p:nvSpPr>
        <p:spPr>
          <a:xfrm>
            <a:off x="2509848" y="459797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CEE49585-9C7F-BCD2-AFC4-75784EEB9E60}"/>
              </a:ext>
            </a:extLst>
          </p:cNvPr>
          <p:cNvCxnSpPr>
            <a:cxnSpLocks/>
          </p:cNvCxnSpPr>
          <p:nvPr/>
        </p:nvCxnSpPr>
        <p:spPr>
          <a:xfrm>
            <a:off x="2781717" y="5121190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>
            <a:extLst>
              <a:ext uri="{FF2B5EF4-FFF2-40B4-BE49-F238E27FC236}">
                <a16:creationId xmlns:a16="http://schemas.microsoft.com/office/drawing/2014/main" id="{77B3BA16-FBEE-E284-1EC8-4935DA6B19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11906" y="571564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162311BB-57DA-21CC-64DB-FDE3D8A046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13100" y="571221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4C5866EB-5873-A58D-4F8C-7F3A56AB50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30314" y="571221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AC9B578F-5C04-5885-EF8B-C5BF6C078B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31508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724E1107-DE7E-38A8-E160-13CFF8D408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49916" y="571739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CE5AE9CA-20B0-619C-BE6B-3B8172DF3A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18265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93F67F87-1F65-FC3C-51D7-4906E01FC8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459" y="571739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E1EEF2E6-CDAF-C672-65E8-F8E0D019A4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71159" y="5719107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3E22B6B-6301-7668-6592-AE8D4F13909F}"/>
              </a:ext>
            </a:extLst>
          </p:cNvPr>
          <p:cNvSpPr txBox="1"/>
          <p:nvPr/>
        </p:nvSpPr>
        <p:spPr>
          <a:xfrm>
            <a:off x="1663750" y="4154420"/>
            <a:ext cx="92338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/>
              <a:t>Reference</a:t>
            </a:r>
            <a:endParaRPr kumimoji="1" lang="ja-JP" altLang="en-US" sz="14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90689F4-34B2-960B-63E7-3A25190C0CDA}"/>
              </a:ext>
            </a:extLst>
          </p:cNvPr>
          <p:cNvSpPr txBox="1"/>
          <p:nvPr/>
        </p:nvSpPr>
        <p:spPr>
          <a:xfrm>
            <a:off x="3061078" y="4154420"/>
            <a:ext cx="77767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1C2FC10E-41D9-9164-EE55-5BEDEFE8FFC3}"/>
              </a:ext>
            </a:extLst>
          </p:cNvPr>
          <p:cNvSpPr/>
          <p:nvPr/>
        </p:nvSpPr>
        <p:spPr>
          <a:xfrm>
            <a:off x="457503" y="6902122"/>
            <a:ext cx="1980000" cy="210916"/>
          </a:xfrm>
          <a:prstGeom prst="wedgeRoundRectCallout">
            <a:avLst>
              <a:gd name="adj1" fmla="val 32460"/>
              <a:gd name="adj2" fmla="val -9686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FF0000"/>
                </a:solidFill>
              </a:rPr>
              <a:t>G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GCATGCAT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rgbClr val="FF0000"/>
                </a:solidFill>
              </a:rPr>
              <a:t>TT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2" name="吹き出し: 角を丸めた四角形 41">
            <a:extLst>
              <a:ext uri="{FF2B5EF4-FFF2-40B4-BE49-F238E27FC236}">
                <a16:creationId xmlns:a16="http://schemas.microsoft.com/office/drawing/2014/main" id="{BD453EA8-F6AD-4171-57F1-8D664C9663AE}"/>
              </a:ext>
            </a:extLst>
          </p:cNvPr>
          <p:cNvSpPr/>
          <p:nvPr/>
        </p:nvSpPr>
        <p:spPr>
          <a:xfrm>
            <a:off x="3040682" y="6902122"/>
            <a:ext cx="1980000" cy="210916"/>
          </a:xfrm>
          <a:prstGeom prst="wedgeRoundRectCallout">
            <a:avLst>
              <a:gd name="adj1" fmla="val -37960"/>
              <a:gd name="adj2" fmla="val -11709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</a:rPr>
              <a:t>A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chemeClr val="bg1"/>
                </a:solidFill>
              </a:rPr>
              <a:t>C</a:t>
            </a:r>
            <a:r>
              <a:rPr kumimoji="1" lang="en-US" altLang="ja-JP" sz="1200" dirty="0">
                <a:solidFill>
                  <a:srgbClr val="FF0000"/>
                </a:solidFill>
              </a:rPr>
              <a:t>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1740653-09E8-A8CF-A873-2402D2F6BB48}"/>
              </a:ext>
            </a:extLst>
          </p:cNvPr>
          <p:cNvSpPr txBox="1"/>
          <p:nvPr/>
        </p:nvSpPr>
        <p:spPr>
          <a:xfrm>
            <a:off x="5204838" y="579900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CC097D8-FFDD-749D-079C-211D8DA690DF}"/>
              </a:ext>
            </a:extLst>
          </p:cNvPr>
          <p:cNvSpPr txBox="1"/>
          <p:nvPr/>
        </p:nvSpPr>
        <p:spPr>
          <a:xfrm>
            <a:off x="5204838" y="646456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45" name="Picture 2" descr="DNAのイラスト">
            <a:extLst>
              <a:ext uri="{FF2B5EF4-FFF2-40B4-BE49-F238E27FC236}">
                <a16:creationId xmlns:a16="http://schemas.microsoft.com/office/drawing/2014/main" id="{B2421916-6B3E-B8F0-32EA-659AC1F6A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892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DNAのイラスト">
            <a:extLst>
              <a:ext uri="{FF2B5EF4-FFF2-40B4-BE49-F238E27FC236}">
                <a16:creationId xmlns:a16="http://schemas.microsoft.com/office/drawing/2014/main" id="{C7D3E815-C902-CD39-9983-CFEC968E0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745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DBC5ED1B-4772-CE33-A269-792A43C95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443" y="6428720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B511CCEA-2712-AB14-C3D3-69C476562C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33376" y="773179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65E81FBC-511A-355D-BA36-DE6F68EC6F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34570" y="772837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EB472DF7-FDA4-EE13-25A9-1BA48538A7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51784" y="772837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BBE5094E-48C3-7BF3-4980-9472C293AE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52978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C0AF61C-9C30-1043-5449-D80A7281C2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71386" y="7733549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274FAD02-C9B7-0A24-1DEE-92A8A6B221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39735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2C8342CA-6AFA-9C72-46E5-5440E696B3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40929" y="773354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:a16="http://schemas.microsoft.com/office/drawing/2014/main" id="{D0F9D09E-B9B0-4AFE-0805-02CBCB195D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92629" y="7735262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826ED5E-6459-C891-F041-B4EDEC93CF0D}"/>
              </a:ext>
            </a:extLst>
          </p:cNvPr>
          <p:cNvSpPr txBox="1"/>
          <p:nvPr/>
        </p:nvSpPr>
        <p:spPr>
          <a:xfrm>
            <a:off x="5226308" y="7815164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57" name="Picture 2" descr="DNAのイラスト">
            <a:extLst>
              <a:ext uri="{FF2B5EF4-FFF2-40B4-BE49-F238E27FC236}">
                <a16:creationId xmlns:a16="http://schemas.microsoft.com/office/drawing/2014/main" id="{DCF68337-CE0D-F99B-1B48-B5E5B88A4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362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FD1059FA-C797-19A7-5A29-9315AF554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215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DNAのイラスト">
            <a:extLst>
              <a:ext uri="{FF2B5EF4-FFF2-40B4-BE49-F238E27FC236}">
                <a16:creationId xmlns:a16="http://schemas.microsoft.com/office/drawing/2014/main" id="{715E6315-B4DE-6C47-26E3-21D312C72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913" y="8444875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26BF4D4B-7244-C391-5DAE-CB2E82B1D35F}"/>
              </a:ext>
            </a:extLst>
          </p:cNvPr>
          <p:cNvCxnSpPr>
            <a:cxnSpLocks/>
          </p:cNvCxnSpPr>
          <p:nvPr/>
        </p:nvCxnSpPr>
        <p:spPr>
          <a:xfrm>
            <a:off x="2117253" y="8868456"/>
            <a:ext cx="392595" cy="4401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2F1B483-3335-A526-204C-8889CC6B6C7D}"/>
              </a:ext>
            </a:extLst>
          </p:cNvPr>
          <p:cNvCxnSpPr>
            <a:cxnSpLocks/>
          </p:cNvCxnSpPr>
          <p:nvPr/>
        </p:nvCxnSpPr>
        <p:spPr>
          <a:xfrm flipH="1">
            <a:off x="2781717" y="8924544"/>
            <a:ext cx="443067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2EA5B08-B593-71F3-1AFC-BDAE3B1D8494}"/>
              </a:ext>
            </a:extLst>
          </p:cNvPr>
          <p:cNvCxnSpPr>
            <a:cxnSpLocks/>
          </p:cNvCxnSpPr>
          <p:nvPr/>
        </p:nvCxnSpPr>
        <p:spPr>
          <a:xfrm flipH="1">
            <a:off x="3069694" y="8924544"/>
            <a:ext cx="725540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588B27A5-89A4-B84C-03BC-BB6CCBAE2E1D}"/>
              </a:ext>
            </a:extLst>
          </p:cNvPr>
          <p:cNvCxnSpPr>
            <a:cxnSpLocks/>
          </p:cNvCxnSpPr>
          <p:nvPr/>
        </p:nvCxnSpPr>
        <p:spPr>
          <a:xfrm flipH="1">
            <a:off x="3273552" y="8924544"/>
            <a:ext cx="2170176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F2F8B5F-0A7D-8BEF-D80F-FE1B2BB2F1D2}"/>
              </a:ext>
            </a:extLst>
          </p:cNvPr>
          <p:cNvSpPr txBox="1"/>
          <p:nvPr/>
        </p:nvSpPr>
        <p:spPr>
          <a:xfrm>
            <a:off x="2273473" y="9388547"/>
            <a:ext cx="1287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Bulk sequence</a:t>
            </a:r>
            <a:endParaRPr kumimoji="1" lang="ja-JP" altLang="en-US" sz="1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F335A011-060B-1819-F7F1-A84BE2D27CD7}"/>
              </a:ext>
            </a:extLst>
          </p:cNvPr>
          <p:cNvSpPr txBox="1"/>
          <p:nvPr/>
        </p:nvSpPr>
        <p:spPr>
          <a:xfrm>
            <a:off x="5226308" y="8328932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54874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17464</TotalTime>
  <Words>1051</Words>
  <Application>Microsoft Office PowerPoint</Application>
  <PresentationFormat>A4 210 x 297 mm</PresentationFormat>
  <Paragraphs>502</Paragraphs>
  <Slides>32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32</vt:i4>
      </vt:variant>
    </vt:vector>
  </HeadingPairs>
  <TitlesOfParts>
    <vt:vector size="41" baseType="lpstr">
      <vt:lpstr>BIZ UDPゴシック</vt:lpstr>
      <vt:lpstr>Arial</vt:lpstr>
      <vt:lpstr>Calibri</vt:lpstr>
      <vt:lpstr>Calibri Light</vt:lpstr>
      <vt:lpstr>Cambria Math</vt:lpstr>
      <vt:lpstr>Century Gothic</vt:lpstr>
      <vt:lpstr>Courier New</vt:lpstr>
      <vt:lpstr>Trade Gothic Next Heavy</vt:lpstr>
      <vt:lpstr>Office テーマ</vt:lpstr>
      <vt:lpstr>REGIONAL TRAINING COURSE  MUTATION BREEDING AND MOLECULAR TECHNIQUE FOR CROP IMPROVEMENT  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toshi</dc:creator>
  <cp:lastModifiedBy>Toshiyuki Sakai</cp:lastModifiedBy>
  <cp:revision>72</cp:revision>
  <dcterms:created xsi:type="dcterms:W3CDTF">2022-07-07T06:40:34Z</dcterms:created>
  <dcterms:modified xsi:type="dcterms:W3CDTF">2024-03-26T03:20:15Z</dcterms:modified>
</cp:coreProperties>
</file>