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84" r:id="rId3"/>
    <p:sldId id="285" r:id="rId4"/>
    <p:sldId id="286" r:id="rId5"/>
    <p:sldId id="287" r:id="rId6"/>
    <p:sldId id="288" r:id="rId7"/>
    <p:sldId id="289" r:id="rId8"/>
    <p:sldId id="291" r:id="rId9"/>
    <p:sldId id="290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257" r:id="rId27"/>
    <p:sldId id="256" r:id="rId28"/>
    <p:sldId id="281" r:id="rId29"/>
    <p:sldId id="260" r:id="rId30"/>
    <p:sldId id="261" r:id="rId31"/>
    <p:sldId id="262" r:id="rId32"/>
    <p:sldId id="263" r:id="rId33"/>
    <p:sldId id="258" r:id="rId34"/>
    <p:sldId id="264" r:id="rId35"/>
    <p:sldId id="265" r:id="rId36"/>
    <p:sldId id="266" r:id="rId37"/>
    <p:sldId id="267" r:id="rId38"/>
    <p:sldId id="282" r:id="rId39"/>
    <p:sldId id="268" r:id="rId40"/>
    <p:sldId id="271" r:id="rId41"/>
    <p:sldId id="269" r:id="rId42"/>
    <p:sldId id="270" r:id="rId43"/>
    <p:sldId id="272" r:id="rId44"/>
    <p:sldId id="273" r:id="rId45"/>
    <p:sldId id="274" r:id="rId46"/>
    <p:sldId id="275" r:id="rId47"/>
    <p:sldId id="276" r:id="rId48"/>
    <p:sldId id="277" r:id="rId49"/>
    <p:sldId id="278" r:id="rId50"/>
    <p:sldId id="279" r:id="rId51"/>
    <p:sldId id="280" r:id="rId52"/>
    <p:sldId id="283" r:id="rId5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39826"/>
    <a:srgbClr val="D17105"/>
    <a:srgbClr val="0000C8"/>
    <a:srgbClr val="DAA82F"/>
    <a:srgbClr val="FFFFFF"/>
    <a:srgbClr val="007B40"/>
    <a:srgbClr val="F39827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69" autoAdjust="0"/>
    <p:restoredTop sz="94660"/>
  </p:normalViewPr>
  <p:slideViewPr>
    <p:cSldViewPr snapToGrid="0">
      <p:cViewPr>
        <p:scale>
          <a:sx n="75" d="100"/>
          <a:sy n="75" d="100"/>
        </p:scale>
        <p:origin x="2142" y="-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26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49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03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76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46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19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20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648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9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03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24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12.svg"/><Relationship Id="rId9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2.svg"/><Relationship Id="rId5" Type="http://schemas.openxmlformats.org/officeDocument/2006/relationships/image" Target="../media/image20.png"/><Relationship Id="rId10" Type="http://schemas.openxmlformats.org/officeDocument/2006/relationships/image" Target="../media/image11.png"/><Relationship Id="rId4" Type="http://schemas.openxmlformats.org/officeDocument/2006/relationships/image" Target="../media/image19.png"/><Relationship Id="rId9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svg"/><Relationship Id="rId3" Type="http://schemas.openxmlformats.org/officeDocument/2006/relationships/image" Target="../media/image3.svg"/><Relationship Id="rId7" Type="http://schemas.openxmlformats.org/officeDocument/2006/relationships/image" Target="../media/image27.svg"/><Relationship Id="rId12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12.svg"/><Relationship Id="rId10" Type="http://schemas.openxmlformats.org/officeDocument/2006/relationships/image" Target="../media/image30.png"/><Relationship Id="rId4" Type="http://schemas.openxmlformats.org/officeDocument/2006/relationships/image" Target="../media/image11.png"/><Relationship Id="rId9" Type="http://schemas.openxmlformats.org/officeDocument/2006/relationships/image" Target="../media/image29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.sv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6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microsoft.com/office/2007/relationships/hdphoto" Target="../media/hdphoto1.wdp"/><Relationship Id="rId4" Type="http://schemas.openxmlformats.org/officeDocument/2006/relationships/image" Target="../media/image5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svg"/><Relationship Id="rId7" Type="http://schemas.openxmlformats.org/officeDocument/2006/relationships/image" Target="../media/image9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4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45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25.emf"/><Relationship Id="rId4" Type="http://schemas.openxmlformats.org/officeDocument/2006/relationships/image" Target="../media/image55.sv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55.sv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C29F3-2653-59B1-E200-9B62E816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" y="739140"/>
            <a:ext cx="6858000" cy="3863340"/>
          </a:xfrm>
        </p:spPr>
        <p:txBody>
          <a:bodyPr>
            <a:normAutofit/>
          </a:bodyPr>
          <a:lstStyle/>
          <a:p>
            <a:r>
              <a:rPr lang="en-US" altLang="ja-JP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  <a:t>REGIONAL TRAINING COURSE</a:t>
            </a:r>
            <a:br>
              <a:rPr lang="en-US" altLang="ja-JP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br>
              <a:rPr lang="en-US" altLang="ja-JP" sz="1400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MUTATION BREEDING AND MOLECULAR TECHNIQUE</a:t>
            </a:r>
            <a:r>
              <a:rPr lang="en-US" altLang="ja-JP" sz="1400" b="1" dirty="0">
                <a:latin typeface="Century Gothic" panose="020B0502020202020204" pitchFamily="34" charset="0"/>
              </a:rPr>
              <a:t> </a:t>
            </a: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FOR CROP IMPROVEMENT </a:t>
            </a:r>
            <a:br>
              <a:rPr lang="en-US" altLang="ja-JP" sz="1300" b="1" dirty="0">
                <a:solidFill>
                  <a:schemeClr val="accent2"/>
                </a:solidFill>
                <a:latin typeface="Century Gothic" panose="020B0502020202020204" pitchFamily="34" charset="0"/>
              </a:rPr>
            </a:br>
            <a:endParaRPr kumimoji="1" lang="ja-JP" altLang="en-US" dirty="0">
              <a:solidFill>
                <a:schemeClr val="accent2"/>
              </a:solidFill>
              <a:latin typeface="Trade Gothic Next Heavy" panose="020B0604020202020204" pitchFamily="34" charset="0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1A51423A-401C-5045-8089-EFEF5B7FAF5C}"/>
              </a:ext>
            </a:extLst>
          </p:cNvPr>
          <p:cNvSpPr txBox="1">
            <a:spLocks/>
          </p:cNvSpPr>
          <p:nvPr/>
        </p:nvSpPr>
        <p:spPr>
          <a:xfrm>
            <a:off x="68580" y="3192780"/>
            <a:ext cx="6858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Promoting Sustainable Agricultural and Food Productivity 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Association of Southeast Asian Nations Region</a:t>
            </a:r>
          </a:p>
          <a:p>
            <a:endParaRPr lang="en-US" altLang="ja-JP" sz="14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Improving the Resilience of Crops to Climate Change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through Mutation Breeding — Phase II (SAPI)</a:t>
            </a:r>
          </a:p>
          <a:p>
            <a:endParaRPr lang="en-US" altLang="ja-JP" sz="1400" b="1" dirty="0">
              <a:solidFill>
                <a:srgbClr val="21212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2021年度ゲノム情報解析入門">
            <a:extLst>
              <a:ext uri="{FF2B5EF4-FFF2-40B4-BE49-F238E27FC236}">
                <a16:creationId xmlns:a16="http://schemas.microsoft.com/office/drawing/2014/main" id="{7B346227-2CA6-5108-F600-758061F165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78"/>
          <a:stretch/>
        </p:blipFill>
        <p:spPr bwMode="auto">
          <a:xfrm>
            <a:off x="5190020" y="2941320"/>
            <a:ext cx="15079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0257F47-1D2A-65FB-1B7D-1390CCA3B5B6}"/>
              </a:ext>
            </a:extLst>
          </p:cNvPr>
          <p:cNvSpPr txBox="1"/>
          <p:nvPr/>
        </p:nvSpPr>
        <p:spPr>
          <a:xfrm>
            <a:off x="4937631" y="4134981"/>
            <a:ext cx="185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29/04/2024 ~ 03/05/2024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07405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041" y="3935358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3428" y="3950063"/>
            <a:ext cx="914400" cy="9144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978906" y="4114876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>
            <a:cxnSpLocks/>
          </p:cNvCxnSpPr>
          <p:nvPr/>
        </p:nvCxnSpPr>
        <p:spPr>
          <a:xfrm>
            <a:off x="2387222" y="4407263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477430" y="423273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>
            <a:cxnSpLocks/>
          </p:cNvCxnSpPr>
          <p:nvPr/>
        </p:nvCxnSpPr>
        <p:spPr>
          <a:xfrm>
            <a:off x="2993314" y="4417398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3868399" y="2671186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0425" y="3741414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0425" y="4413481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25" y="3069347"/>
            <a:ext cx="665849" cy="665849"/>
          </a:xfrm>
          <a:prstGeom prst="rect">
            <a:avLst/>
          </a:prstGeom>
        </p:spPr>
      </p:pic>
      <p:pic>
        <p:nvPicPr>
          <p:cNvPr id="2" name="グラフィックス 1" descr="植物 単色塗りつぶし">
            <a:extLst>
              <a:ext uri="{FF2B5EF4-FFF2-40B4-BE49-F238E27FC236}">
                <a16:creationId xmlns:a16="http://schemas.microsoft.com/office/drawing/2014/main" id="{4DFF3B26-06B4-8D51-59D8-0F9C3B471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25" y="5085548"/>
            <a:ext cx="665849" cy="665849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A0CE25EB-A960-F050-0AF9-48C9C5663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2430" y="3040518"/>
            <a:ext cx="665849" cy="665849"/>
          </a:xfrm>
          <a:prstGeom prst="rect">
            <a:avLst/>
          </a:prstGeom>
        </p:spPr>
      </p:pic>
      <p:pic>
        <p:nvPicPr>
          <p:cNvPr id="39" name="グラフィックス 38" descr="植物 単色塗りつぶし">
            <a:extLst>
              <a:ext uri="{FF2B5EF4-FFF2-40B4-BE49-F238E27FC236}">
                <a16:creationId xmlns:a16="http://schemas.microsoft.com/office/drawing/2014/main" id="{6F281F40-8B28-18C1-A17F-CD5BABFB0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29842" y="3063129"/>
            <a:ext cx="665849" cy="665849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C60AE0B7-A28B-53B8-805F-AFB16CF76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3742602"/>
            <a:ext cx="665849" cy="66584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4C1ACC07-8FA7-A7E0-1894-3CE96F94F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5101548"/>
            <a:ext cx="665849" cy="665849"/>
          </a:xfrm>
          <a:prstGeom prst="rect">
            <a:avLst/>
          </a:prstGeom>
        </p:spPr>
      </p:pic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5C1192E6-732C-9414-AC53-B44A539A8C3D}"/>
              </a:ext>
            </a:extLst>
          </p:cNvPr>
          <p:cNvSpPr/>
          <p:nvPr/>
        </p:nvSpPr>
        <p:spPr>
          <a:xfrm>
            <a:off x="107800" y="2039023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…TGCATGCATGCATGC…ATGCATCC…</a:t>
            </a:r>
            <a:endParaRPr kumimoji="1" lang="ja-JP" altLang="en-US" sz="1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037DF30-C349-9EED-2FAC-A638441418D8}"/>
              </a:ext>
            </a:extLst>
          </p:cNvPr>
          <p:cNvSpPr txBox="1"/>
          <p:nvPr/>
        </p:nvSpPr>
        <p:spPr>
          <a:xfrm>
            <a:off x="684865" y="119002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C1237638-9885-760D-8812-C07569432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8687" y="867978"/>
            <a:ext cx="914400" cy="914400"/>
          </a:xfrm>
          <a:prstGeom prst="rect">
            <a:avLst/>
          </a:prstGeom>
        </p:spPr>
      </p:pic>
      <p:pic>
        <p:nvPicPr>
          <p:cNvPr id="8" name="グラフィックス 7" descr="植物 単色塗りつぶし">
            <a:extLst>
              <a:ext uri="{FF2B5EF4-FFF2-40B4-BE49-F238E27FC236}">
                <a16:creationId xmlns:a16="http://schemas.microsoft.com/office/drawing/2014/main" id="{F969F9E7-A9BF-4AB5-2D3F-568DF719B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50098" y="867978"/>
            <a:ext cx="914400" cy="9144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F3D5B57-634F-9FF0-275E-603639DC98B9}"/>
              </a:ext>
            </a:extLst>
          </p:cNvPr>
          <p:cNvSpPr txBox="1"/>
          <p:nvPr/>
        </p:nvSpPr>
        <p:spPr>
          <a:xfrm>
            <a:off x="2408258" y="100201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076AB88-A3D5-618A-3CBA-4AEA6923A971}"/>
              </a:ext>
            </a:extLst>
          </p:cNvPr>
          <p:cNvSpPr txBox="1"/>
          <p:nvPr/>
        </p:nvSpPr>
        <p:spPr>
          <a:xfrm>
            <a:off x="3890628" y="100201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94A41D35-73AA-5074-EC38-3A4255AD4450}"/>
              </a:ext>
            </a:extLst>
          </p:cNvPr>
          <p:cNvSpPr/>
          <p:nvPr/>
        </p:nvSpPr>
        <p:spPr>
          <a:xfrm>
            <a:off x="3205944" y="1224311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D45E2E3-CDFD-E307-E41C-6FD53CB070C6}"/>
              </a:ext>
            </a:extLst>
          </p:cNvPr>
          <p:cNvSpPr txBox="1"/>
          <p:nvPr/>
        </p:nvSpPr>
        <p:spPr>
          <a:xfrm>
            <a:off x="3067536" y="966102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980709A-28B1-100D-2BBF-666035ECB9A5}"/>
              </a:ext>
            </a:extLst>
          </p:cNvPr>
          <p:cNvSpPr txBox="1"/>
          <p:nvPr/>
        </p:nvSpPr>
        <p:spPr>
          <a:xfrm>
            <a:off x="3340310" y="417887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16" name="稲妻 15">
            <a:extLst>
              <a:ext uri="{FF2B5EF4-FFF2-40B4-BE49-F238E27FC236}">
                <a16:creationId xmlns:a16="http://schemas.microsoft.com/office/drawing/2014/main" id="{ACB7BFA0-02BA-7286-3FFA-FC6A850AF1BE}"/>
              </a:ext>
            </a:extLst>
          </p:cNvPr>
          <p:cNvSpPr/>
          <p:nvPr/>
        </p:nvSpPr>
        <p:spPr>
          <a:xfrm>
            <a:off x="3008256" y="496398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0D31666-FC45-2FAF-156B-FF5EDF67D016}"/>
              </a:ext>
            </a:extLst>
          </p:cNvPr>
          <p:cNvSpPr txBox="1"/>
          <p:nvPr/>
        </p:nvSpPr>
        <p:spPr>
          <a:xfrm>
            <a:off x="458887" y="1708527"/>
            <a:ext cx="1958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Reference genome</a:t>
            </a:r>
            <a:endParaRPr kumimoji="1" lang="ja-JP" altLang="en-US" sz="1600" dirty="0"/>
          </a:p>
        </p:txBody>
      </p:sp>
      <p:pic>
        <p:nvPicPr>
          <p:cNvPr id="33" name="グラフィックス 32" descr="植物 単色塗りつぶし">
            <a:extLst>
              <a:ext uri="{FF2B5EF4-FFF2-40B4-BE49-F238E27FC236}">
                <a16:creationId xmlns:a16="http://schemas.microsoft.com/office/drawing/2014/main" id="{E800BDC0-2814-E63B-E334-C15A837172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3696" y="3706367"/>
            <a:ext cx="665849" cy="665849"/>
          </a:xfrm>
          <a:prstGeom prst="rect">
            <a:avLst/>
          </a:prstGeom>
        </p:spPr>
      </p:pic>
      <p:pic>
        <p:nvPicPr>
          <p:cNvPr id="47" name="グラフィックス 46" descr="植物 単色塗りつぶし">
            <a:extLst>
              <a:ext uri="{FF2B5EF4-FFF2-40B4-BE49-F238E27FC236}">
                <a16:creationId xmlns:a16="http://schemas.microsoft.com/office/drawing/2014/main" id="{F1A35623-8EF8-1575-D6FC-5FD6D2F3C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3696" y="4407480"/>
            <a:ext cx="665849" cy="665849"/>
          </a:xfrm>
          <a:prstGeom prst="rect">
            <a:avLst/>
          </a:prstGeom>
        </p:spPr>
      </p:pic>
      <p:pic>
        <p:nvPicPr>
          <p:cNvPr id="49" name="グラフィックス 48" descr="植物 単色塗りつぶし">
            <a:extLst>
              <a:ext uri="{FF2B5EF4-FFF2-40B4-BE49-F238E27FC236}">
                <a16:creationId xmlns:a16="http://schemas.microsoft.com/office/drawing/2014/main" id="{E16207A3-79D3-B5C6-B4AD-83E38E5412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0123" y="3040518"/>
            <a:ext cx="665849" cy="665849"/>
          </a:xfrm>
          <a:prstGeom prst="rect">
            <a:avLst/>
          </a:prstGeom>
        </p:spPr>
      </p:pic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63268F7C-AB15-93C7-6957-8DD1EFDE3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0123" y="3719991"/>
            <a:ext cx="665849" cy="665849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7D61CBA9-1B4B-F5DF-C7F3-50E325231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0123" y="5078937"/>
            <a:ext cx="665849" cy="665849"/>
          </a:xfrm>
          <a:prstGeom prst="rect">
            <a:avLst/>
          </a:prstGeom>
        </p:spPr>
      </p:pic>
      <p:pic>
        <p:nvPicPr>
          <p:cNvPr id="54" name="グラフィックス 53" descr="植物 単色塗りつぶし">
            <a:extLst>
              <a:ext uri="{FF2B5EF4-FFF2-40B4-BE49-F238E27FC236}">
                <a16:creationId xmlns:a16="http://schemas.microsoft.com/office/drawing/2014/main" id="{B37668B0-D421-52FF-0383-D9D409B4B0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0123" y="4399464"/>
            <a:ext cx="665849" cy="665849"/>
          </a:xfrm>
          <a:prstGeom prst="rect">
            <a:avLst/>
          </a:prstGeom>
        </p:spPr>
      </p:pic>
      <p:pic>
        <p:nvPicPr>
          <p:cNvPr id="56" name="グラフィックス 55" descr="植物 単色塗りつぶし">
            <a:extLst>
              <a:ext uri="{FF2B5EF4-FFF2-40B4-BE49-F238E27FC236}">
                <a16:creationId xmlns:a16="http://schemas.microsoft.com/office/drawing/2014/main" id="{2430DA0C-6AF4-1EF6-F8D5-2CCDC954A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4399464"/>
            <a:ext cx="665849" cy="665849"/>
          </a:xfrm>
          <a:prstGeom prst="rect">
            <a:avLst/>
          </a:prstGeom>
        </p:spPr>
      </p:pic>
      <p:pic>
        <p:nvPicPr>
          <p:cNvPr id="58" name="グラフィックス 57" descr="植物 単色塗りつぶし">
            <a:extLst>
              <a:ext uri="{FF2B5EF4-FFF2-40B4-BE49-F238E27FC236}">
                <a16:creationId xmlns:a16="http://schemas.microsoft.com/office/drawing/2014/main" id="{3E7BACFF-57A4-892B-A979-D773B1CF1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9083" y="5073329"/>
            <a:ext cx="665849" cy="665849"/>
          </a:xfrm>
          <a:prstGeom prst="rect">
            <a:avLst/>
          </a:prstGeom>
        </p:spPr>
      </p:pic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CC3F0D69-BF1F-3F20-0DD1-159FE9FD5244}"/>
              </a:ext>
            </a:extLst>
          </p:cNvPr>
          <p:cNvSpPr txBox="1"/>
          <p:nvPr/>
        </p:nvSpPr>
        <p:spPr>
          <a:xfrm>
            <a:off x="3930557" y="3049112"/>
            <a:ext cx="17638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533D051-6F44-5216-EBB5-FC45FF8D5CCA}"/>
              </a:ext>
            </a:extLst>
          </p:cNvPr>
          <p:cNvSpPr txBox="1"/>
          <p:nvPr/>
        </p:nvSpPr>
        <p:spPr>
          <a:xfrm>
            <a:off x="504563" y="5878283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E7900349-CF0E-391F-906D-157C99CA2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8792" y="6426604"/>
            <a:ext cx="665849" cy="665849"/>
          </a:xfrm>
          <a:prstGeom prst="rect">
            <a:avLst/>
          </a:prstGeom>
        </p:spPr>
      </p:pic>
      <p:pic>
        <p:nvPicPr>
          <p:cNvPr id="31" name="グラフィックス 30" descr="植物 単色塗りつぶし">
            <a:extLst>
              <a:ext uri="{FF2B5EF4-FFF2-40B4-BE49-F238E27FC236}">
                <a16:creationId xmlns:a16="http://schemas.microsoft.com/office/drawing/2014/main" id="{29310E95-32E0-56CC-538D-A60327691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97" y="6442835"/>
            <a:ext cx="665849" cy="665849"/>
          </a:xfrm>
          <a:prstGeom prst="rect">
            <a:avLst/>
          </a:prstGeom>
        </p:spPr>
      </p:pic>
      <p:pic>
        <p:nvPicPr>
          <p:cNvPr id="32" name="グラフィックス 31" descr="植物 単色塗りつぶし">
            <a:extLst>
              <a:ext uri="{FF2B5EF4-FFF2-40B4-BE49-F238E27FC236}">
                <a16:creationId xmlns:a16="http://schemas.microsoft.com/office/drawing/2014/main" id="{44D10FA0-3F64-6284-AB6D-6F06CC0D7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97" y="7801781"/>
            <a:ext cx="665849" cy="665849"/>
          </a:xfrm>
          <a:prstGeom prst="rect">
            <a:avLst/>
          </a:prstGeom>
        </p:spPr>
      </p:pic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FDE16FB3-4F6A-6848-3656-AB4A7D0CC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0058" y="7092453"/>
            <a:ext cx="665849" cy="665849"/>
          </a:xfrm>
          <a:prstGeom prst="rect">
            <a:avLst/>
          </a:prstGeom>
        </p:spPr>
      </p:pic>
      <p:pic>
        <p:nvPicPr>
          <p:cNvPr id="35" name="グラフィックス 34" descr="植物 単色塗りつぶし">
            <a:extLst>
              <a:ext uri="{FF2B5EF4-FFF2-40B4-BE49-F238E27FC236}">
                <a16:creationId xmlns:a16="http://schemas.microsoft.com/office/drawing/2014/main" id="{ECCAA8A0-A415-C39E-1E61-8D4541F55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0058" y="7793566"/>
            <a:ext cx="665849" cy="665849"/>
          </a:xfrm>
          <a:prstGeom prst="rect">
            <a:avLst/>
          </a:prstGeom>
        </p:spPr>
      </p:pic>
      <p:pic>
        <p:nvPicPr>
          <p:cNvPr id="36" name="グラフィックス 35" descr="植物 単色塗りつぶし">
            <a:extLst>
              <a:ext uri="{FF2B5EF4-FFF2-40B4-BE49-F238E27FC236}">
                <a16:creationId xmlns:a16="http://schemas.microsoft.com/office/drawing/2014/main" id="{34800A8D-14BF-2E51-4280-093C0266B5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86485" y="6426604"/>
            <a:ext cx="665849" cy="665849"/>
          </a:xfrm>
          <a:prstGeom prst="rect">
            <a:avLst/>
          </a:prstGeom>
        </p:spPr>
      </p:pic>
      <p:pic>
        <p:nvPicPr>
          <p:cNvPr id="38" name="グラフィックス 37" descr="植物 単色塗りつぶし">
            <a:extLst>
              <a:ext uri="{FF2B5EF4-FFF2-40B4-BE49-F238E27FC236}">
                <a16:creationId xmlns:a16="http://schemas.microsoft.com/office/drawing/2014/main" id="{090489B9-5142-35BA-EDD7-30335CD5B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6485" y="7106077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0CDB4BCF-AA9D-9FB5-DEFC-E9021C1DAF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86485" y="7785550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89916B5C-140F-D6D7-1637-78E3D96A4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97" y="7099697"/>
            <a:ext cx="665849" cy="665849"/>
          </a:xfrm>
          <a:prstGeom prst="rect">
            <a:avLst/>
          </a:prstGeom>
        </p:spPr>
      </p:pic>
      <p:sp>
        <p:nvSpPr>
          <p:cNvPr id="61" name="楕円 60">
            <a:extLst>
              <a:ext uri="{FF2B5EF4-FFF2-40B4-BE49-F238E27FC236}">
                <a16:creationId xmlns:a16="http://schemas.microsoft.com/office/drawing/2014/main" id="{044D019F-65AC-38C7-5422-C56AC13D7574}"/>
              </a:ext>
            </a:extLst>
          </p:cNvPr>
          <p:cNvSpPr>
            <a:spLocks noChangeAspect="1"/>
          </p:cNvSpPr>
          <p:nvPr/>
        </p:nvSpPr>
        <p:spPr>
          <a:xfrm>
            <a:off x="1368377" y="6382539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4B86C002-10A9-37B3-0B67-8084E0D67344}"/>
              </a:ext>
            </a:extLst>
          </p:cNvPr>
          <p:cNvSpPr>
            <a:spLocks noChangeAspect="1"/>
          </p:cNvSpPr>
          <p:nvPr/>
        </p:nvSpPr>
        <p:spPr>
          <a:xfrm>
            <a:off x="1993184" y="7045781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0154EACC-83D8-A7D1-6596-FE50CF338D2F}"/>
              </a:ext>
            </a:extLst>
          </p:cNvPr>
          <p:cNvSpPr>
            <a:spLocks noChangeAspect="1"/>
          </p:cNvSpPr>
          <p:nvPr/>
        </p:nvSpPr>
        <p:spPr>
          <a:xfrm>
            <a:off x="1371690" y="7731634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CD982E2D-754D-93FF-3723-5F0EBBD87CFD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2749184" y="7423781"/>
            <a:ext cx="431896" cy="500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図 6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17C8FDB-492D-FE24-9F60-E3DBD04151B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436219" y="6586558"/>
            <a:ext cx="330491" cy="646478"/>
          </a:xfrm>
          <a:prstGeom prst="rect">
            <a:avLst/>
          </a:prstGeom>
        </p:spPr>
      </p:pic>
      <p:pic>
        <p:nvPicPr>
          <p:cNvPr id="68" name="図 6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8E9A1F8C-E1E3-7954-6556-DF19674EB16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448159" y="7150616"/>
            <a:ext cx="330491" cy="646478"/>
          </a:xfrm>
          <a:prstGeom prst="rect">
            <a:avLst/>
          </a:prstGeom>
        </p:spPr>
      </p:pic>
      <p:pic>
        <p:nvPicPr>
          <p:cNvPr id="69" name="図 6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8DA2322-B4C7-D0A5-7FFC-CBA3A66F2A5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436218" y="7714674"/>
            <a:ext cx="330491" cy="646478"/>
          </a:xfrm>
          <a:prstGeom prst="rect">
            <a:avLst/>
          </a:prstGeom>
        </p:spPr>
      </p:pic>
      <p:sp>
        <p:nvSpPr>
          <p:cNvPr id="73" name="右中かっこ 72">
            <a:extLst>
              <a:ext uri="{FF2B5EF4-FFF2-40B4-BE49-F238E27FC236}">
                <a16:creationId xmlns:a16="http://schemas.microsoft.com/office/drawing/2014/main" id="{33667B08-7D86-E88D-B811-486FF0649B97}"/>
              </a:ext>
            </a:extLst>
          </p:cNvPr>
          <p:cNvSpPr/>
          <p:nvPr/>
        </p:nvSpPr>
        <p:spPr>
          <a:xfrm>
            <a:off x="3927305" y="6543213"/>
            <a:ext cx="340006" cy="1761135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4" name="図 73">
            <a:extLst>
              <a:ext uri="{FF2B5EF4-FFF2-40B4-BE49-F238E27FC236}">
                <a16:creationId xmlns:a16="http://schemas.microsoft.com/office/drawing/2014/main" id="{696612D3-B62A-F72A-4638-A8F8E98D92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375" y="6977971"/>
            <a:ext cx="419136" cy="891617"/>
          </a:xfrm>
          <a:prstGeom prst="rect">
            <a:avLst/>
          </a:prstGeom>
        </p:spPr>
      </p:pic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7934EA9-86E3-A1BD-FABD-721650EE2137}"/>
              </a:ext>
            </a:extLst>
          </p:cNvPr>
          <p:cNvSpPr txBox="1"/>
          <p:nvPr/>
        </p:nvSpPr>
        <p:spPr>
          <a:xfrm>
            <a:off x="4082620" y="6418106"/>
            <a:ext cx="91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mixed</a:t>
            </a:r>
          </a:p>
          <a:p>
            <a:pPr algn="ctr"/>
            <a:r>
              <a:rPr kumimoji="1" lang="en-US" altLang="ja-JP" sz="1600" b="1" dirty="0"/>
              <a:t>DNA</a:t>
            </a:r>
            <a:endParaRPr kumimoji="1" lang="ja-JP" altLang="en-US" sz="1600" b="1" dirty="0"/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A34FBDAC-4772-80DD-5481-A16C64F4DDD9}"/>
              </a:ext>
            </a:extLst>
          </p:cNvPr>
          <p:cNvCxnSpPr>
            <a:cxnSpLocks/>
          </p:cNvCxnSpPr>
          <p:nvPr/>
        </p:nvCxnSpPr>
        <p:spPr>
          <a:xfrm>
            <a:off x="4952999" y="7438165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7AB1A5C7-4FB7-EB5F-545C-61A51C238E5B}"/>
              </a:ext>
            </a:extLst>
          </p:cNvPr>
          <p:cNvSpPr txBox="1"/>
          <p:nvPr/>
        </p:nvSpPr>
        <p:spPr>
          <a:xfrm>
            <a:off x="2993314" y="6176279"/>
            <a:ext cx="128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A6361DA8-081C-CDBA-F19A-EAD3AB84A793}"/>
              </a:ext>
            </a:extLst>
          </p:cNvPr>
          <p:cNvSpPr txBox="1"/>
          <p:nvPr/>
        </p:nvSpPr>
        <p:spPr>
          <a:xfrm>
            <a:off x="251291" y="6219378"/>
            <a:ext cx="705488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3B3C7261-9ECC-77D0-E831-D56322251A0A}"/>
              </a:ext>
            </a:extLst>
          </p:cNvPr>
          <p:cNvCxnSpPr>
            <a:cxnSpLocks/>
          </p:cNvCxnSpPr>
          <p:nvPr/>
        </p:nvCxnSpPr>
        <p:spPr>
          <a:xfrm>
            <a:off x="2113052" y="6822890"/>
            <a:ext cx="1068028" cy="869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C5BAADAF-6F8D-4BAB-4534-1BD46508BA84}"/>
              </a:ext>
            </a:extLst>
          </p:cNvPr>
          <p:cNvCxnSpPr>
            <a:cxnSpLocks/>
          </p:cNvCxnSpPr>
          <p:nvPr/>
        </p:nvCxnSpPr>
        <p:spPr>
          <a:xfrm flipV="1">
            <a:off x="2124377" y="8037913"/>
            <a:ext cx="1011157" cy="937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8C57683E-F78E-23C8-4853-DD120913B016}"/>
              </a:ext>
            </a:extLst>
          </p:cNvPr>
          <p:cNvSpPr txBox="1"/>
          <p:nvPr/>
        </p:nvSpPr>
        <p:spPr>
          <a:xfrm>
            <a:off x="5500958" y="7254502"/>
            <a:ext cx="1357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296703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3CCA227B-13D7-B018-77E8-E9F61B9A9A07}"/>
              </a:ext>
            </a:extLst>
          </p:cNvPr>
          <p:cNvSpPr/>
          <p:nvPr/>
        </p:nvSpPr>
        <p:spPr>
          <a:xfrm>
            <a:off x="1267279" y="5126120"/>
            <a:ext cx="180000" cy="2916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A3AFD83C-7A06-E2B2-C628-E2F364943D88}"/>
              </a:ext>
            </a:extLst>
          </p:cNvPr>
          <p:cNvSpPr txBox="1"/>
          <p:nvPr/>
        </p:nvSpPr>
        <p:spPr>
          <a:xfrm>
            <a:off x="461288" y="8369461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5" name="図 4" descr="グラフ&#10;&#10;中程度の精度で自動的に生成された説明">
            <a:extLst>
              <a:ext uri="{FF2B5EF4-FFF2-40B4-BE49-F238E27FC236}">
                <a16:creationId xmlns:a16="http://schemas.microsoft.com/office/drawing/2014/main" id="{187A6FE6-4F47-D184-BC81-64882A477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863" y="2165227"/>
            <a:ext cx="990686" cy="2019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07B4C71E-0F46-74AF-1B3E-B0E8280CC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1942702"/>
            <a:ext cx="665849" cy="665849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AA74A3B4-B47C-ED53-35DA-59705F98B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3075532"/>
            <a:ext cx="665849" cy="665849"/>
          </a:xfrm>
          <a:prstGeom prst="rect">
            <a:avLst/>
          </a:prstGeom>
        </p:spPr>
      </p:pic>
      <p:pic>
        <p:nvPicPr>
          <p:cNvPr id="8" name="グラフィックス 7" descr="植物 単色塗りつぶし">
            <a:extLst>
              <a:ext uri="{FF2B5EF4-FFF2-40B4-BE49-F238E27FC236}">
                <a16:creationId xmlns:a16="http://schemas.microsoft.com/office/drawing/2014/main" id="{49798FEE-11CD-53BA-3884-8765AA84D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2509116"/>
            <a:ext cx="665849" cy="665849"/>
          </a:xfrm>
          <a:prstGeom prst="rect">
            <a:avLst/>
          </a:prstGeom>
        </p:spPr>
      </p:pic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FE806E73-33EF-780A-BD29-E9B433AF35E3}"/>
              </a:ext>
            </a:extLst>
          </p:cNvPr>
          <p:cNvSpPr/>
          <p:nvPr/>
        </p:nvSpPr>
        <p:spPr>
          <a:xfrm>
            <a:off x="-1814383" y="2235487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…GGTCA…</a:t>
            </a:r>
            <a:endParaRPr kumimoji="1" lang="ja-JP" altLang="en-US" dirty="0"/>
          </a:p>
        </p:txBody>
      </p:sp>
      <p:pic>
        <p:nvPicPr>
          <p:cNvPr id="12" name="グラフィックス 11" descr="植物 単色塗りつぶし">
            <a:extLst>
              <a:ext uri="{FF2B5EF4-FFF2-40B4-BE49-F238E27FC236}">
                <a16:creationId xmlns:a16="http://schemas.microsoft.com/office/drawing/2014/main" id="{13BD505F-515F-CE5A-8CF9-F650BE92F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3641946"/>
            <a:ext cx="665849" cy="665849"/>
          </a:xfrm>
          <a:prstGeom prst="rect">
            <a:avLst/>
          </a:prstGeom>
        </p:spPr>
      </p:pic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A2E46E25-6D59-4643-138E-A492969E29CB}"/>
              </a:ext>
            </a:extLst>
          </p:cNvPr>
          <p:cNvSpPr/>
          <p:nvPr/>
        </p:nvSpPr>
        <p:spPr>
          <a:xfrm>
            <a:off x="-1814383" y="2793509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CA…</a:t>
            </a:r>
            <a:endParaRPr kumimoji="1" lang="ja-JP" altLang="en-US" dirty="0"/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22C30017-6EF6-0ED1-171C-79CC669D5100}"/>
              </a:ext>
            </a:extLst>
          </p:cNvPr>
          <p:cNvSpPr/>
          <p:nvPr/>
        </p:nvSpPr>
        <p:spPr>
          <a:xfrm>
            <a:off x="-1814383" y="3351531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…GGTCA…</a:t>
            </a:r>
            <a:endParaRPr kumimoji="1" lang="ja-JP" altLang="en-US" dirty="0"/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8F4E836F-B189-DA0D-A949-49590C0A8196}"/>
              </a:ext>
            </a:extLst>
          </p:cNvPr>
          <p:cNvSpPr/>
          <p:nvPr/>
        </p:nvSpPr>
        <p:spPr>
          <a:xfrm>
            <a:off x="-1814383" y="3909552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CA…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0F8920C-F8EE-8BBD-984B-9093BDFB009E}"/>
              </a:ext>
            </a:extLst>
          </p:cNvPr>
          <p:cNvSpPr txBox="1"/>
          <p:nvPr/>
        </p:nvSpPr>
        <p:spPr>
          <a:xfrm>
            <a:off x="-1712347" y="1906294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Sample1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3A3F36E-1F9D-3D84-FDAC-47F293D3AD43}"/>
              </a:ext>
            </a:extLst>
          </p:cNvPr>
          <p:cNvSpPr txBox="1"/>
          <p:nvPr/>
        </p:nvSpPr>
        <p:spPr>
          <a:xfrm>
            <a:off x="-1712347" y="2450936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Sample2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27E4750-59BA-A928-6E1E-AB6F02178EAC}"/>
              </a:ext>
            </a:extLst>
          </p:cNvPr>
          <p:cNvSpPr txBox="1"/>
          <p:nvPr/>
        </p:nvSpPr>
        <p:spPr>
          <a:xfrm>
            <a:off x="-1712347" y="2995578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Sample3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E12159F-6005-D0CD-3316-426A188632E5}"/>
              </a:ext>
            </a:extLst>
          </p:cNvPr>
          <p:cNvSpPr txBox="1"/>
          <p:nvPr/>
        </p:nvSpPr>
        <p:spPr>
          <a:xfrm>
            <a:off x="-1699312" y="3540220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Sample4</a:t>
            </a:r>
            <a:endParaRPr kumimoji="1" lang="ja-JP" altLang="en-US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7FF186A1-0875-843A-185B-2FD7705AD50C}"/>
              </a:ext>
            </a:extLst>
          </p:cNvPr>
          <p:cNvCxnSpPr>
            <a:endCxn id="5" idx="1"/>
          </p:cNvCxnSpPr>
          <p:nvPr/>
        </p:nvCxnSpPr>
        <p:spPr>
          <a:xfrm>
            <a:off x="889838" y="2275626"/>
            <a:ext cx="1129025" cy="8993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E6D83F75-2BEB-DE1F-EDEE-2FD1567A63B3}"/>
              </a:ext>
            </a:extLst>
          </p:cNvPr>
          <p:cNvCxnSpPr>
            <a:cxnSpLocks/>
          </p:cNvCxnSpPr>
          <p:nvPr/>
        </p:nvCxnSpPr>
        <p:spPr>
          <a:xfrm>
            <a:off x="891580" y="2278903"/>
            <a:ext cx="1127283" cy="10474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751B4ADF-BFBB-3CC7-C9C7-097270B6AB71}"/>
              </a:ext>
            </a:extLst>
          </p:cNvPr>
          <p:cNvCxnSpPr>
            <a:cxnSpLocks/>
          </p:cNvCxnSpPr>
          <p:nvPr/>
        </p:nvCxnSpPr>
        <p:spPr>
          <a:xfrm>
            <a:off x="889838" y="2898967"/>
            <a:ext cx="1112817" cy="5580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58C3764A-EC49-C38D-7927-4197DCE3C8E7}"/>
              </a:ext>
            </a:extLst>
          </p:cNvPr>
          <p:cNvCxnSpPr>
            <a:cxnSpLocks/>
          </p:cNvCxnSpPr>
          <p:nvPr/>
        </p:nvCxnSpPr>
        <p:spPr>
          <a:xfrm flipV="1">
            <a:off x="889838" y="3562447"/>
            <a:ext cx="1294770" cy="4525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C2BD457F-369E-B915-AB57-274E692520D5}"/>
              </a:ext>
            </a:extLst>
          </p:cNvPr>
          <p:cNvCxnSpPr>
            <a:cxnSpLocks/>
          </p:cNvCxnSpPr>
          <p:nvPr/>
        </p:nvCxnSpPr>
        <p:spPr>
          <a:xfrm>
            <a:off x="906046" y="3465381"/>
            <a:ext cx="1111075" cy="2277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6169BE7-55D6-679F-CDC9-3BE39828B021}"/>
              </a:ext>
            </a:extLst>
          </p:cNvPr>
          <p:cNvSpPr txBox="1"/>
          <p:nvPr/>
        </p:nvSpPr>
        <p:spPr>
          <a:xfrm>
            <a:off x="-1549929" y="4206621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B20B78A-96BB-BE26-EC78-97DE996D52D5}"/>
              </a:ext>
            </a:extLst>
          </p:cNvPr>
          <p:cNvSpPr txBox="1"/>
          <p:nvPr/>
        </p:nvSpPr>
        <p:spPr>
          <a:xfrm>
            <a:off x="-591068" y="4206621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A1CF9DF-F1C0-36D5-B42A-109C5853033C}"/>
              </a:ext>
            </a:extLst>
          </p:cNvPr>
          <p:cNvSpPr txBox="1"/>
          <p:nvPr/>
        </p:nvSpPr>
        <p:spPr>
          <a:xfrm>
            <a:off x="1054852" y="4206621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pic>
        <p:nvPicPr>
          <p:cNvPr id="3" name="図 2" descr="タイムライン が含まれている画像&#10;&#10;自動的に生成された説明">
            <a:extLst>
              <a:ext uri="{FF2B5EF4-FFF2-40B4-BE49-F238E27FC236}">
                <a16:creationId xmlns:a16="http://schemas.microsoft.com/office/drawing/2014/main" id="{ED9E5B0E-1F33-65CA-9D31-E8EAFC0167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935" y="2174206"/>
            <a:ext cx="1044030" cy="1844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図 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42783EA-92F6-10BA-7456-226B86EC160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53411" y="1988303"/>
            <a:ext cx="330491" cy="646478"/>
          </a:xfrm>
          <a:prstGeom prst="rect">
            <a:avLst/>
          </a:prstGeom>
        </p:spPr>
      </p:pic>
      <p:pic>
        <p:nvPicPr>
          <p:cNvPr id="10" name="図 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88C959-47DB-B2D8-E789-1AE8F6AE5AE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65351" y="2552361"/>
            <a:ext cx="330491" cy="646478"/>
          </a:xfrm>
          <a:prstGeom prst="rect">
            <a:avLst/>
          </a:prstGeom>
        </p:spPr>
      </p:pic>
      <p:pic>
        <p:nvPicPr>
          <p:cNvPr id="11" name="図 10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983092CD-F572-2BAD-E3D5-0759C89F1AB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53410" y="3116419"/>
            <a:ext cx="330491" cy="646478"/>
          </a:xfrm>
          <a:prstGeom prst="rect">
            <a:avLst/>
          </a:prstGeom>
        </p:spPr>
      </p:pic>
      <p:pic>
        <p:nvPicPr>
          <p:cNvPr id="20" name="図 1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FB31DEF2-3FCF-7ABA-FD75-E765A167F8B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53411" y="3676561"/>
            <a:ext cx="330491" cy="646478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AC5F906-B38A-1018-8EC7-57D5E3705A5E}"/>
              </a:ext>
            </a:extLst>
          </p:cNvPr>
          <p:cNvSpPr txBox="1"/>
          <p:nvPr/>
        </p:nvSpPr>
        <p:spPr>
          <a:xfrm>
            <a:off x="-423717" y="1239653"/>
            <a:ext cx="2039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Bulked sequencing</a:t>
            </a:r>
            <a:endParaRPr kumimoji="1" lang="ja-JP" altLang="en-US" sz="1600" b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252F04E-247B-61A0-94CA-86F7B0FF967A}"/>
              </a:ext>
            </a:extLst>
          </p:cNvPr>
          <p:cNvSpPr txBox="1"/>
          <p:nvPr/>
        </p:nvSpPr>
        <p:spPr>
          <a:xfrm>
            <a:off x="4916850" y="1239653"/>
            <a:ext cx="2455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c.f.) Sequencing 1 sample </a:t>
            </a:r>
            <a:endParaRPr kumimoji="1" lang="ja-JP" altLang="en-US" sz="1600" b="1" dirty="0"/>
          </a:p>
        </p:txBody>
      </p:sp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F1A77CFB-60B7-83B0-22EB-87AB596D8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34689" y="3300667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FACEF3E9-3EED-B785-12DA-8DFDB75CFF90}"/>
              </a:ext>
            </a:extLst>
          </p:cNvPr>
          <p:cNvSpPr/>
          <p:nvPr/>
        </p:nvSpPr>
        <p:spPr>
          <a:xfrm>
            <a:off x="6765185" y="3587653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8CEAD32-A115-92EA-A2F4-7F4119298448}"/>
              </a:ext>
            </a:extLst>
          </p:cNvPr>
          <p:cNvSpPr txBox="1"/>
          <p:nvPr/>
        </p:nvSpPr>
        <p:spPr>
          <a:xfrm>
            <a:off x="6867221" y="3245080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</a:t>
            </a:r>
            <a:endParaRPr kumimoji="1" lang="ja-JP" altLang="en-US" dirty="0"/>
          </a:p>
        </p:txBody>
      </p:sp>
      <p:pic>
        <p:nvPicPr>
          <p:cNvPr id="30" name="図 2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0A85C13-FC88-79B5-8ABA-31278E6E236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5773198" y="3310352"/>
            <a:ext cx="330491" cy="646478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6F6E3F27-03B9-A5E7-1D23-40AE75DF6B54}"/>
              </a:ext>
            </a:extLst>
          </p:cNvPr>
          <p:cNvCxnSpPr>
            <a:cxnSpLocks/>
          </p:cNvCxnSpPr>
          <p:nvPr/>
        </p:nvCxnSpPr>
        <p:spPr>
          <a:xfrm flipH="1">
            <a:off x="5437533" y="3598382"/>
            <a:ext cx="252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右中かっこ 34">
            <a:extLst>
              <a:ext uri="{FF2B5EF4-FFF2-40B4-BE49-F238E27FC236}">
                <a16:creationId xmlns:a16="http://schemas.microsoft.com/office/drawing/2014/main" id="{D77F44C8-7F85-18B6-BB7F-2FBFAFCC04BC}"/>
              </a:ext>
            </a:extLst>
          </p:cNvPr>
          <p:cNvSpPr/>
          <p:nvPr/>
        </p:nvSpPr>
        <p:spPr>
          <a:xfrm>
            <a:off x="5095965" y="3174964"/>
            <a:ext cx="279266" cy="840046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図 32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DE7026FE-A307-44DE-FF93-33536203D8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48" y="6095865"/>
            <a:ext cx="1143099" cy="19585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49B2DC23-4102-69B2-9835-7EFEE4E6A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5803080"/>
            <a:ext cx="665849" cy="665849"/>
          </a:xfrm>
          <a:prstGeom prst="rect">
            <a:avLst/>
          </a:prstGeom>
        </p:spPr>
      </p:pic>
      <p:pic>
        <p:nvPicPr>
          <p:cNvPr id="36" name="グラフィックス 35" descr="植物 単色塗りつぶし">
            <a:extLst>
              <a:ext uri="{FF2B5EF4-FFF2-40B4-BE49-F238E27FC236}">
                <a16:creationId xmlns:a16="http://schemas.microsoft.com/office/drawing/2014/main" id="{64CD96FC-0718-3748-D4D7-5CAF841F9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6935910"/>
            <a:ext cx="665849" cy="665849"/>
          </a:xfrm>
          <a:prstGeom prst="rect">
            <a:avLst/>
          </a:prstGeom>
        </p:spPr>
      </p:pic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1CB5EA96-AFC6-531E-925D-8714C4305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6369494"/>
            <a:ext cx="665849" cy="665849"/>
          </a:xfrm>
          <a:prstGeom prst="rect">
            <a:avLst/>
          </a:prstGeom>
        </p:spPr>
      </p:pic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C88E21AF-2931-A497-4CFC-3BED3D791E3B}"/>
              </a:ext>
            </a:extLst>
          </p:cNvPr>
          <p:cNvSpPr/>
          <p:nvPr/>
        </p:nvSpPr>
        <p:spPr>
          <a:xfrm>
            <a:off x="744497" y="6095865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BB4D4E91-B0B9-EC54-A3E0-BDC0D6587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7502324"/>
            <a:ext cx="665849" cy="665849"/>
          </a:xfrm>
          <a:prstGeom prst="rect">
            <a:avLst/>
          </a:prstGeom>
        </p:spPr>
      </p:pic>
      <p:sp>
        <p:nvSpPr>
          <p:cNvPr id="43" name="吹き出し: 角を丸めた四角形 42">
            <a:extLst>
              <a:ext uri="{FF2B5EF4-FFF2-40B4-BE49-F238E27FC236}">
                <a16:creationId xmlns:a16="http://schemas.microsoft.com/office/drawing/2014/main" id="{CBBE97A3-638D-A2B5-A6C9-9E6BCBA1C4DC}"/>
              </a:ext>
            </a:extLst>
          </p:cNvPr>
          <p:cNvSpPr/>
          <p:nvPr/>
        </p:nvSpPr>
        <p:spPr>
          <a:xfrm>
            <a:off x="744497" y="6653887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0DAC7A77-BCCF-AE2E-5B3D-D0C0E0D8BEC4}"/>
              </a:ext>
            </a:extLst>
          </p:cNvPr>
          <p:cNvSpPr/>
          <p:nvPr/>
        </p:nvSpPr>
        <p:spPr>
          <a:xfrm>
            <a:off x="744497" y="7211909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45" name="吹き出し: 角を丸めた四角形 44">
            <a:extLst>
              <a:ext uri="{FF2B5EF4-FFF2-40B4-BE49-F238E27FC236}">
                <a16:creationId xmlns:a16="http://schemas.microsoft.com/office/drawing/2014/main" id="{EF7A6935-AA47-8F55-F5F4-D074EE4C4DDD}"/>
              </a:ext>
            </a:extLst>
          </p:cNvPr>
          <p:cNvSpPr/>
          <p:nvPr/>
        </p:nvSpPr>
        <p:spPr>
          <a:xfrm>
            <a:off x="744497" y="7769930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B1CCBBD-B5D2-825C-D24A-2E2B336573AE}"/>
              </a:ext>
            </a:extLst>
          </p:cNvPr>
          <p:cNvSpPr txBox="1"/>
          <p:nvPr/>
        </p:nvSpPr>
        <p:spPr>
          <a:xfrm>
            <a:off x="246458" y="5766672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Sample1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536396C-894A-6685-0161-9DAE6CDE866D}"/>
              </a:ext>
            </a:extLst>
          </p:cNvPr>
          <p:cNvSpPr txBox="1"/>
          <p:nvPr/>
        </p:nvSpPr>
        <p:spPr>
          <a:xfrm>
            <a:off x="246458" y="6311314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Sample2</a:t>
            </a:r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43ED954-82D5-1661-2D68-D2598299998A}"/>
              </a:ext>
            </a:extLst>
          </p:cNvPr>
          <p:cNvSpPr txBox="1"/>
          <p:nvPr/>
        </p:nvSpPr>
        <p:spPr>
          <a:xfrm>
            <a:off x="246458" y="6855956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Sample3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A1D72E6-9F87-F38B-70CF-7FC5576DC882}"/>
              </a:ext>
            </a:extLst>
          </p:cNvPr>
          <p:cNvSpPr txBox="1"/>
          <p:nvPr/>
        </p:nvSpPr>
        <p:spPr>
          <a:xfrm>
            <a:off x="259493" y="7400598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Sample4</a:t>
            </a:r>
            <a:endParaRPr kumimoji="1" lang="ja-JP" altLang="en-US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FB57776-05C9-A5F2-E054-1213AE83E382}"/>
              </a:ext>
            </a:extLst>
          </p:cNvPr>
          <p:cNvCxnSpPr/>
          <p:nvPr/>
        </p:nvCxnSpPr>
        <p:spPr>
          <a:xfrm>
            <a:off x="3448718" y="6136004"/>
            <a:ext cx="1129025" cy="8993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1DBA5FF-EFB0-35B9-7AF6-7FB8AB261E8F}"/>
              </a:ext>
            </a:extLst>
          </p:cNvPr>
          <p:cNvSpPr txBox="1"/>
          <p:nvPr/>
        </p:nvSpPr>
        <p:spPr>
          <a:xfrm>
            <a:off x="1008951" y="8066999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0CCA8AA-0819-43C8-EE52-27A44D39392E}"/>
              </a:ext>
            </a:extLst>
          </p:cNvPr>
          <p:cNvSpPr txBox="1"/>
          <p:nvPr/>
        </p:nvSpPr>
        <p:spPr>
          <a:xfrm>
            <a:off x="1967812" y="8066999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A2C9DD9-8504-C3C5-EBFD-3FF33F2FCC87}"/>
              </a:ext>
            </a:extLst>
          </p:cNvPr>
          <p:cNvSpPr txBox="1"/>
          <p:nvPr/>
        </p:nvSpPr>
        <p:spPr>
          <a:xfrm>
            <a:off x="3613732" y="8066999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pic>
        <p:nvPicPr>
          <p:cNvPr id="58" name="図 5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EEB066F4-FB65-464E-483C-31617AB7BCA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12291" y="5848681"/>
            <a:ext cx="330491" cy="646478"/>
          </a:xfrm>
          <a:prstGeom prst="rect">
            <a:avLst/>
          </a:prstGeom>
        </p:spPr>
      </p:pic>
      <p:pic>
        <p:nvPicPr>
          <p:cNvPr id="59" name="図 5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DD93949-9F56-24DE-2C74-1E37638E7D5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24231" y="6412739"/>
            <a:ext cx="330491" cy="646478"/>
          </a:xfrm>
          <a:prstGeom prst="rect">
            <a:avLst/>
          </a:prstGeom>
        </p:spPr>
      </p:pic>
      <p:pic>
        <p:nvPicPr>
          <p:cNvPr id="60" name="図 5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9559A79-83A0-6F06-B752-122B3BD6402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12290" y="6976797"/>
            <a:ext cx="330491" cy="646478"/>
          </a:xfrm>
          <a:prstGeom prst="rect">
            <a:avLst/>
          </a:prstGeom>
        </p:spPr>
      </p:pic>
      <p:pic>
        <p:nvPicPr>
          <p:cNvPr id="61" name="図 60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18407F-F686-0548-FC56-5A6A0E89465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12291" y="7536939"/>
            <a:ext cx="330491" cy="646478"/>
          </a:xfrm>
          <a:prstGeom prst="rect">
            <a:avLst/>
          </a:prstGeom>
        </p:spPr>
      </p:pic>
      <p:pic>
        <p:nvPicPr>
          <p:cNvPr id="62" name="グラフィックス 61" descr="植物 単色塗りつぶし">
            <a:extLst>
              <a:ext uri="{FF2B5EF4-FFF2-40B4-BE49-F238E27FC236}">
                <a16:creationId xmlns:a16="http://schemas.microsoft.com/office/drawing/2014/main" id="{C0AA62E8-3C44-1844-BB49-A52C76B89A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52289" y="4903740"/>
            <a:ext cx="665849" cy="665849"/>
          </a:xfrm>
          <a:prstGeom prst="rect">
            <a:avLst/>
          </a:prstGeom>
        </p:spPr>
      </p:pic>
      <p:sp>
        <p:nvSpPr>
          <p:cNvPr id="63" name="吹き出し: 角を丸めた四角形 62">
            <a:extLst>
              <a:ext uri="{FF2B5EF4-FFF2-40B4-BE49-F238E27FC236}">
                <a16:creationId xmlns:a16="http://schemas.microsoft.com/office/drawing/2014/main" id="{C22C3585-5DAC-1C8E-496E-9CC89F639B24}"/>
              </a:ext>
            </a:extLst>
          </p:cNvPr>
          <p:cNvSpPr/>
          <p:nvPr/>
        </p:nvSpPr>
        <p:spPr>
          <a:xfrm>
            <a:off x="749246" y="5173145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…GGAGA…</a:t>
            </a:r>
            <a:endParaRPr kumimoji="1" lang="ja-JP" altLang="en-US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8CFDBC3-D217-835F-892E-5170F6628792}"/>
              </a:ext>
            </a:extLst>
          </p:cNvPr>
          <p:cNvSpPr txBox="1"/>
          <p:nvPr/>
        </p:nvSpPr>
        <p:spPr>
          <a:xfrm>
            <a:off x="828742" y="4850480"/>
            <a:ext cx="1100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/>
              <a:t>CultivarB</a:t>
            </a:r>
            <a:endParaRPr kumimoji="1" lang="ja-JP" altLang="en-US" dirty="0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567CE68F-DDA5-CE2B-9E22-E8F77648E248}"/>
              </a:ext>
            </a:extLst>
          </p:cNvPr>
          <p:cNvCxnSpPr>
            <a:cxnSpLocks/>
          </p:cNvCxnSpPr>
          <p:nvPr/>
        </p:nvCxnSpPr>
        <p:spPr>
          <a:xfrm>
            <a:off x="3401983" y="6335356"/>
            <a:ext cx="1171967" cy="7947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11F30C0F-2B76-EFC6-909C-5C914AFAA712}"/>
              </a:ext>
            </a:extLst>
          </p:cNvPr>
          <p:cNvCxnSpPr>
            <a:cxnSpLocks/>
          </p:cNvCxnSpPr>
          <p:nvPr/>
        </p:nvCxnSpPr>
        <p:spPr>
          <a:xfrm>
            <a:off x="3445552" y="6759345"/>
            <a:ext cx="1128398" cy="4659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A29B4712-040A-9383-58F2-4FB99898AFC0}"/>
              </a:ext>
            </a:extLst>
          </p:cNvPr>
          <p:cNvCxnSpPr>
            <a:cxnSpLocks/>
          </p:cNvCxnSpPr>
          <p:nvPr/>
        </p:nvCxnSpPr>
        <p:spPr>
          <a:xfrm>
            <a:off x="3445552" y="7247767"/>
            <a:ext cx="1128398" cy="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08F05F5D-BCAA-B2FB-F50F-696065F912A4}"/>
              </a:ext>
            </a:extLst>
          </p:cNvPr>
          <p:cNvCxnSpPr>
            <a:cxnSpLocks/>
          </p:cNvCxnSpPr>
          <p:nvPr/>
        </p:nvCxnSpPr>
        <p:spPr>
          <a:xfrm>
            <a:off x="3445552" y="7400598"/>
            <a:ext cx="1128398" cy="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76340AF9-542C-6617-51AA-7EE3C79B71AF}"/>
              </a:ext>
            </a:extLst>
          </p:cNvPr>
          <p:cNvCxnSpPr>
            <a:cxnSpLocks/>
          </p:cNvCxnSpPr>
          <p:nvPr/>
        </p:nvCxnSpPr>
        <p:spPr>
          <a:xfrm flipV="1">
            <a:off x="3427671" y="7601759"/>
            <a:ext cx="1146279" cy="3124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293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ーブル&#10;&#10;自動的に生成された説明">
            <a:extLst>
              <a:ext uri="{FF2B5EF4-FFF2-40B4-BE49-F238E27FC236}">
                <a16:creationId xmlns:a16="http://schemas.microsoft.com/office/drawing/2014/main" id="{79E17693-8B3C-2F6B-874E-B8F7DB9D4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352" y="850787"/>
            <a:ext cx="571550" cy="2606266"/>
          </a:xfrm>
          <a:prstGeom prst="rect">
            <a:avLst/>
          </a:prstGeom>
        </p:spPr>
      </p:pic>
      <p:pic>
        <p:nvPicPr>
          <p:cNvPr id="51" name="図 50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E00D12F9-B696-3A46-6BE5-34EE139F79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5"/>
          <a:stretch/>
        </p:blipFill>
        <p:spPr>
          <a:xfrm>
            <a:off x="518312" y="876300"/>
            <a:ext cx="586791" cy="2230596"/>
          </a:xfrm>
          <a:prstGeom prst="rect">
            <a:avLst/>
          </a:prstGeom>
        </p:spPr>
      </p:pic>
      <p:pic>
        <p:nvPicPr>
          <p:cNvPr id="53" name="図 52" descr="テーブル が含まれている画像&#10;&#10;自動的に生成された説明">
            <a:extLst>
              <a:ext uri="{FF2B5EF4-FFF2-40B4-BE49-F238E27FC236}">
                <a16:creationId xmlns:a16="http://schemas.microsoft.com/office/drawing/2014/main" id="{23082845-B469-60BE-ABDD-F3D8E3BF70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98" t="7637" r="13640"/>
          <a:stretch/>
        </p:blipFill>
        <p:spPr>
          <a:xfrm>
            <a:off x="2517947" y="876300"/>
            <a:ext cx="563287" cy="2688784"/>
          </a:xfrm>
          <a:prstGeom prst="rect">
            <a:avLst/>
          </a:prstGeom>
        </p:spPr>
      </p:pic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8438FE12-6824-15DC-40DD-75025D647217}"/>
              </a:ext>
            </a:extLst>
          </p:cNvPr>
          <p:cNvSpPr/>
          <p:nvPr/>
        </p:nvSpPr>
        <p:spPr>
          <a:xfrm>
            <a:off x="714580" y="1569720"/>
            <a:ext cx="182880" cy="1314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9A11D2FC-C148-F786-9252-8B8274DCFC35}"/>
              </a:ext>
            </a:extLst>
          </p:cNvPr>
          <p:cNvSpPr/>
          <p:nvPr/>
        </p:nvSpPr>
        <p:spPr>
          <a:xfrm>
            <a:off x="2704392" y="1562100"/>
            <a:ext cx="182880" cy="2016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5A0DBB1D-99C6-1217-1991-460DDFEA5313}"/>
              </a:ext>
            </a:extLst>
          </p:cNvPr>
          <p:cNvSpPr/>
          <p:nvPr/>
        </p:nvSpPr>
        <p:spPr>
          <a:xfrm>
            <a:off x="1720519" y="1557751"/>
            <a:ext cx="182880" cy="189930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3A077ACA-5F8C-7FAD-632B-4051B78CA89B}"/>
                  </a:ext>
                </a:extLst>
              </p:cNvPr>
              <p:cNvSpPr txBox="1"/>
              <p:nvPr/>
            </p:nvSpPr>
            <p:spPr>
              <a:xfrm>
                <a:off x="3903913" y="1102704"/>
                <a:ext cx="1957844" cy="3507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𝑴𝒖𝒕𝒂𝒏𝒕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𝒓𝒆𝒂𝒅𝒔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3A077ACA-5F8C-7FAD-632B-4051B78CA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913" y="1102704"/>
                <a:ext cx="1957844" cy="350737"/>
              </a:xfrm>
              <a:prstGeom prst="rect">
                <a:avLst/>
              </a:prstGeom>
              <a:blipFill>
                <a:blip r:embed="rId5"/>
                <a:stretch>
                  <a:fillRect l="-1553" t="-5263" r="-1863" b="-175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83289D02-56B0-3128-7DBD-FACA55D097F5}"/>
              </a:ext>
            </a:extLst>
          </p:cNvPr>
          <p:cNvSpPr txBox="1"/>
          <p:nvPr/>
        </p:nvSpPr>
        <p:spPr>
          <a:xfrm>
            <a:off x="976811" y="1878914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A31F83B6-AF6A-7FDF-66D9-ADE9EAB2B0A9}"/>
              </a:ext>
            </a:extLst>
          </p:cNvPr>
          <p:cNvSpPr txBox="1"/>
          <p:nvPr/>
        </p:nvSpPr>
        <p:spPr>
          <a:xfrm>
            <a:off x="1969062" y="1882088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65022829-5663-DABB-C2BC-D3647DA97DD6}"/>
              </a:ext>
            </a:extLst>
          </p:cNvPr>
          <p:cNvSpPr/>
          <p:nvPr/>
        </p:nvSpPr>
        <p:spPr>
          <a:xfrm>
            <a:off x="426720" y="640080"/>
            <a:ext cx="2849880" cy="3040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C5FCAB03-55C6-98C8-2F59-4086E7CDEBA0}"/>
              </a:ext>
            </a:extLst>
          </p:cNvPr>
          <p:cNvSpPr txBox="1"/>
          <p:nvPr/>
        </p:nvSpPr>
        <p:spPr>
          <a:xfrm>
            <a:off x="525539" y="657466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SNP1</a:t>
            </a:r>
            <a:endParaRPr kumimoji="1" lang="ja-JP" altLang="en-US" sz="1200" b="1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0465D7AF-6D65-56DB-27FF-F5A6AC442DB4}"/>
              </a:ext>
            </a:extLst>
          </p:cNvPr>
          <p:cNvSpPr txBox="1"/>
          <p:nvPr/>
        </p:nvSpPr>
        <p:spPr>
          <a:xfrm>
            <a:off x="1518375" y="657466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SNP2</a:t>
            </a:r>
            <a:endParaRPr kumimoji="1" lang="ja-JP" altLang="en-US" sz="1200" b="1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1A6831E1-0247-B598-A07E-06E64E0AAC43}"/>
              </a:ext>
            </a:extLst>
          </p:cNvPr>
          <p:cNvSpPr txBox="1"/>
          <p:nvPr/>
        </p:nvSpPr>
        <p:spPr>
          <a:xfrm>
            <a:off x="2494961" y="657466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SNP3</a:t>
            </a:r>
            <a:endParaRPr kumimoji="1" lang="ja-JP" altLang="en-US" sz="1200" b="1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3319C712-CCF5-B052-CDF7-8C7416684272}"/>
              </a:ext>
            </a:extLst>
          </p:cNvPr>
          <p:cNvSpPr txBox="1"/>
          <p:nvPr/>
        </p:nvSpPr>
        <p:spPr>
          <a:xfrm>
            <a:off x="232144" y="311429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ex)</a:t>
            </a:r>
            <a:endParaRPr kumimoji="1" lang="ja-JP" altLang="en-US" sz="1200" b="1" dirty="0"/>
          </a:p>
        </p:txBody>
      </p:sp>
      <p:graphicFrame>
        <p:nvGraphicFramePr>
          <p:cNvPr id="90" name="表 89">
            <a:extLst>
              <a:ext uri="{FF2B5EF4-FFF2-40B4-BE49-F238E27FC236}">
                <a16:creationId xmlns:a16="http://schemas.microsoft.com/office/drawing/2014/main" id="{2045D6CE-045B-6B5C-9C5F-2C5D28C26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788283"/>
              </p:ext>
            </p:extLst>
          </p:nvPr>
        </p:nvGraphicFramePr>
        <p:xfrm>
          <a:off x="3577624" y="1868241"/>
          <a:ext cx="2610423" cy="1290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7693">
                  <a:extLst>
                    <a:ext uri="{9D8B030D-6E8A-4147-A177-3AD203B41FA5}">
                      <a16:colId xmlns:a16="http://schemas.microsoft.com/office/drawing/2014/main" val="522627806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3564233842"/>
                    </a:ext>
                  </a:extLst>
                </a:gridCol>
                <a:gridCol w="604457">
                  <a:extLst>
                    <a:ext uri="{9D8B030D-6E8A-4147-A177-3AD203B41FA5}">
                      <a16:colId xmlns:a16="http://schemas.microsoft.com/office/drawing/2014/main" val="1165802940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1277906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Mutant</a:t>
                      </a:r>
                    </a:p>
                    <a:p>
                      <a:pPr algn="ctr"/>
                      <a:r>
                        <a:rPr kumimoji="1" lang="en-US" altLang="ja-JP" sz="1100" b="1" dirty="0"/>
                        <a:t>base</a:t>
                      </a:r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Total</a:t>
                      </a:r>
                    </a:p>
                    <a:p>
                      <a:pPr algn="ctr"/>
                      <a:r>
                        <a:rPr kumimoji="1" lang="en-US" altLang="ja-JP" sz="1100" b="1" dirty="0"/>
                        <a:t>reads</a:t>
                      </a:r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 index</a:t>
                      </a:r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7610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SNP1</a:t>
                      </a:r>
                      <a:endParaRPr kumimoji="1" lang="ja-JP" altLang="en-US" sz="1100" b="1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4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10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0.4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62394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SNP2</a:t>
                      </a:r>
                      <a:endParaRPr kumimoji="1" lang="ja-JP" altLang="en-US" sz="11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15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15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89083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SNP3</a:t>
                      </a:r>
                      <a:endParaRPr kumimoji="1" lang="ja-JP" altLang="en-US" sz="11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8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17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0.47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77068809"/>
                  </a:ext>
                </a:extLst>
              </a:tr>
            </a:tbl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BBB32779-4E78-E415-306F-2F6329AE6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18088"/>
            <a:ext cx="4845036" cy="190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 descr="グラフ&#10;&#10;低い精度で自動的に生成された説明">
            <a:extLst>
              <a:ext uri="{FF2B5EF4-FFF2-40B4-BE49-F238E27FC236}">
                <a16:creationId xmlns:a16="http://schemas.microsoft.com/office/drawing/2014/main" id="{F72BBFCF-49A2-F93F-420B-B560988328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309" y="4794250"/>
            <a:ext cx="975445" cy="224809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A912D9F-236D-3B73-EF47-892440D6D4E2}"/>
              </a:ext>
            </a:extLst>
          </p:cNvPr>
          <p:cNvSpPr/>
          <p:nvPr/>
        </p:nvSpPr>
        <p:spPr>
          <a:xfrm>
            <a:off x="2289286" y="5368985"/>
            <a:ext cx="192975" cy="1352550"/>
          </a:xfrm>
          <a:prstGeom prst="rect">
            <a:avLst/>
          </a:prstGeom>
          <a:solidFill>
            <a:srgbClr val="ED7D3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3F766518-D621-60D2-B425-A0814EA0DF63}"/>
              </a:ext>
            </a:extLst>
          </p:cNvPr>
          <p:cNvSpPr/>
          <p:nvPr/>
        </p:nvSpPr>
        <p:spPr>
          <a:xfrm>
            <a:off x="2482260" y="4527054"/>
            <a:ext cx="3004139" cy="506381"/>
          </a:xfrm>
          <a:custGeom>
            <a:avLst/>
            <a:gdLst>
              <a:gd name="connsiteX0" fmla="*/ 0 w 3124200"/>
              <a:gd name="connsiteY0" fmla="*/ 819646 h 819646"/>
              <a:gd name="connsiteX1" fmla="*/ 1530350 w 3124200"/>
              <a:gd name="connsiteY1" fmla="*/ 19546 h 819646"/>
              <a:gd name="connsiteX2" fmla="*/ 3124200 w 3124200"/>
              <a:gd name="connsiteY2" fmla="*/ 324346 h 819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4200" h="819646">
                <a:moveTo>
                  <a:pt x="0" y="819646"/>
                </a:moveTo>
                <a:cubicBezTo>
                  <a:pt x="504825" y="460871"/>
                  <a:pt x="1009650" y="102096"/>
                  <a:pt x="1530350" y="19546"/>
                </a:cubicBezTo>
                <a:cubicBezTo>
                  <a:pt x="2051050" y="-63004"/>
                  <a:pt x="2587625" y="130671"/>
                  <a:pt x="3124200" y="324346"/>
                </a:cubicBezTo>
              </a:path>
            </a:pathLst>
          </a:custGeom>
          <a:noFill/>
          <a:ln w="19050">
            <a:headEnd type="triangl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9B90A09-37DE-7EF8-35A6-EFE41E9FCED4}"/>
              </a:ext>
            </a:extLst>
          </p:cNvPr>
          <p:cNvSpPr txBox="1"/>
          <p:nvPr/>
        </p:nvSpPr>
        <p:spPr>
          <a:xfrm>
            <a:off x="1518375" y="5033435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B6B91BCB-7322-9ACA-4774-456FA05E71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74886" y="7713553"/>
            <a:ext cx="914400" cy="914400"/>
          </a:xfrm>
          <a:prstGeom prst="rect">
            <a:avLst/>
          </a:prstGeom>
        </p:spPr>
      </p:pic>
      <p:pic>
        <p:nvPicPr>
          <p:cNvPr id="10" name="グラフィックス 9" descr="植物 単色塗りつぶし">
            <a:extLst>
              <a:ext uri="{FF2B5EF4-FFF2-40B4-BE49-F238E27FC236}">
                <a16:creationId xmlns:a16="http://schemas.microsoft.com/office/drawing/2014/main" id="{2ACC60B7-2309-9D98-587E-75C5AF0EA4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74886" y="8850973"/>
            <a:ext cx="914400" cy="9144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466EAF4-4F32-95F3-D28D-FE3C951EF317}"/>
              </a:ext>
            </a:extLst>
          </p:cNvPr>
          <p:cNvSpPr txBox="1"/>
          <p:nvPr/>
        </p:nvSpPr>
        <p:spPr>
          <a:xfrm>
            <a:off x="2050737" y="8057137"/>
            <a:ext cx="129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47AF5E8-5DBE-394B-29BB-EC190EC7C6C3}"/>
              </a:ext>
            </a:extLst>
          </p:cNvPr>
          <p:cNvSpPr txBox="1"/>
          <p:nvPr/>
        </p:nvSpPr>
        <p:spPr>
          <a:xfrm>
            <a:off x="2109094" y="9175699"/>
            <a:ext cx="129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9E320782-5362-E804-BB21-F314519589DC}"/>
              </a:ext>
            </a:extLst>
          </p:cNvPr>
          <p:cNvSpPr/>
          <p:nvPr/>
        </p:nvSpPr>
        <p:spPr>
          <a:xfrm>
            <a:off x="3428628" y="8131248"/>
            <a:ext cx="1800000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…TTCGAAACG…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30289D4-E4CC-E549-8F6A-38D5B1B61AA8}"/>
              </a:ext>
            </a:extLst>
          </p:cNvPr>
          <p:cNvCxnSpPr/>
          <p:nvPr/>
        </p:nvCxnSpPr>
        <p:spPr>
          <a:xfrm>
            <a:off x="4306047" y="8409547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8151630D-AB1D-CE84-6E71-0A682F716FC1}"/>
              </a:ext>
            </a:extLst>
          </p:cNvPr>
          <p:cNvSpPr/>
          <p:nvPr/>
        </p:nvSpPr>
        <p:spPr>
          <a:xfrm>
            <a:off x="3428628" y="9241820"/>
            <a:ext cx="1800000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…TTCG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AACG…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8111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1EB41D-C20F-F901-D059-1AB9B7B73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" y="118109"/>
            <a:ext cx="6783705" cy="647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8FED88-40BE-3F56-ED79-E1C707C23981}"/>
              </a:ext>
            </a:extLst>
          </p:cNvPr>
          <p:cNvSpPr txBox="1"/>
          <p:nvPr/>
        </p:nvSpPr>
        <p:spPr>
          <a:xfrm>
            <a:off x="10160" y="97718"/>
            <a:ext cx="2626488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1. Segregating population</a:t>
            </a:r>
            <a:endParaRPr kumimoji="1" lang="ja-JP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A114D2-05AC-AFC5-CFD1-FAA656A879AA}"/>
              </a:ext>
            </a:extLst>
          </p:cNvPr>
          <p:cNvSpPr txBox="1"/>
          <p:nvPr/>
        </p:nvSpPr>
        <p:spPr>
          <a:xfrm>
            <a:off x="2727834" y="97718"/>
            <a:ext cx="298704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2. Select mutated samples</a:t>
            </a:r>
            <a:endParaRPr kumimoji="1" lang="ja-JP" altLang="en-US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07CBAC-54FC-125F-F847-C962FC92B5D5}"/>
              </a:ext>
            </a:extLst>
          </p:cNvPr>
          <p:cNvSpPr txBox="1"/>
          <p:nvPr/>
        </p:nvSpPr>
        <p:spPr>
          <a:xfrm>
            <a:off x="4064000" y="3194008"/>
            <a:ext cx="219837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3. Bulked sequencing</a:t>
            </a:r>
            <a:endParaRPr kumimoji="1" lang="ja-JP" altLang="en-US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82990CD-46A7-3B07-64F3-FD05F45BE7AF}"/>
              </a:ext>
            </a:extLst>
          </p:cNvPr>
          <p:cNvSpPr txBox="1"/>
          <p:nvPr/>
        </p:nvSpPr>
        <p:spPr>
          <a:xfrm>
            <a:off x="1145539" y="3353414"/>
            <a:ext cx="219837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4. Alignment</a:t>
            </a:r>
            <a:endParaRPr kumimoji="1" lang="ja-JP" altLang="en-US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A194C3B-90BA-D872-F3FB-1156C2D8785D}"/>
              </a:ext>
            </a:extLst>
          </p:cNvPr>
          <p:cNvSpPr txBox="1"/>
          <p:nvPr/>
        </p:nvSpPr>
        <p:spPr>
          <a:xfrm>
            <a:off x="1873250" y="4321154"/>
            <a:ext cx="228981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5. Calculate SNP index</a:t>
            </a:r>
            <a:endParaRPr kumimoji="1" lang="ja-JP" altLang="en-US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A5AD16-B507-6DC5-36BB-8203232A2927}"/>
              </a:ext>
            </a:extLst>
          </p:cNvPr>
          <p:cNvSpPr txBox="1"/>
          <p:nvPr/>
        </p:nvSpPr>
        <p:spPr>
          <a:xfrm>
            <a:off x="4163060" y="4443449"/>
            <a:ext cx="2705099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6. Visualize SNP-index plot</a:t>
            </a:r>
            <a:endParaRPr kumimoji="1" lang="ja-JP" altLang="en-US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A44430-98EF-50DD-C3DF-8BFD1B5B0D70}"/>
              </a:ext>
            </a:extLst>
          </p:cNvPr>
          <p:cNvSpPr txBox="1"/>
          <p:nvPr/>
        </p:nvSpPr>
        <p:spPr>
          <a:xfrm>
            <a:off x="4163060" y="6371406"/>
            <a:ext cx="2099310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Region with SNP index = 1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B1947B9-4594-48A5-AF58-39860EF142A3}"/>
              </a:ext>
            </a:extLst>
          </p:cNvPr>
          <p:cNvSpPr txBox="1"/>
          <p:nvPr/>
        </p:nvSpPr>
        <p:spPr>
          <a:xfrm>
            <a:off x="136344" y="3868061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CA3A529-A732-80E1-F13B-9DCF7ED02FBD}"/>
              </a:ext>
            </a:extLst>
          </p:cNvPr>
          <p:cNvSpPr txBox="1"/>
          <p:nvPr/>
        </p:nvSpPr>
        <p:spPr>
          <a:xfrm>
            <a:off x="1271724" y="1147403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F0E9F25-BF8B-AFD5-A40B-07151DD0F298}"/>
              </a:ext>
            </a:extLst>
          </p:cNvPr>
          <p:cNvSpPr txBox="1"/>
          <p:nvPr/>
        </p:nvSpPr>
        <p:spPr>
          <a:xfrm>
            <a:off x="104187" y="1147698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83226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ダイアグラム&#10;&#10;自動的に生成された説明">
            <a:extLst>
              <a:ext uri="{FF2B5EF4-FFF2-40B4-BE49-F238E27FC236}">
                <a16:creationId xmlns:a16="http://schemas.microsoft.com/office/drawing/2014/main" id="{91EBFB45-EDA6-7D09-845A-968777EEE1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15"/>
          <a:stretch/>
        </p:blipFill>
        <p:spPr>
          <a:xfrm>
            <a:off x="368559" y="1139037"/>
            <a:ext cx="3612891" cy="5010849"/>
          </a:xfrm>
          <a:prstGeom prst="rect">
            <a:avLst/>
          </a:prstGeom>
        </p:spPr>
      </p:pic>
      <p:sp>
        <p:nvSpPr>
          <p:cNvPr id="14" name="矢印: 右 13">
            <a:extLst>
              <a:ext uri="{FF2B5EF4-FFF2-40B4-BE49-F238E27FC236}">
                <a16:creationId xmlns:a16="http://schemas.microsoft.com/office/drawing/2014/main" id="{1486BF2A-01E9-F08E-895E-28A42A2AB86C}"/>
              </a:ext>
            </a:extLst>
          </p:cNvPr>
          <p:cNvSpPr/>
          <p:nvPr/>
        </p:nvSpPr>
        <p:spPr>
          <a:xfrm>
            <a:off x="3942100" y="5268822"/>
            <a:ext cx="275612" cy="31432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44A7A430-A925-C34B-A2DF-1976103571E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66439" y="4793900"/>
            <a:ext cx="545198" cy="816324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82C83EF0-0D0D-991E-6D3D-B0F4CDCBC3C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27034" y="4793899"/>
            <a:ext cx="545198" cy="81632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5654820D-3AF6-5D3B-726F-E9536A8B223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87628" y="4822476"/>
            <a:ext cx="545198" cy="816324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52DE9645-04A9-49CC-49FB-6F77A5A430F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02701" y="5136801"/>
            <a:ext cx="545198" cy="816324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03A1DD91-2792-A6F4-2C2F-56F89EC2C79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63296" y="5136800"/>
            <a:ext cx="545198" cy="816324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A92B3A4D-51E3-C851-CECA-DBC8C4D7FB9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23890" y="5165377"/>
            <a:ext cx="545198" cy="816324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EB510ED-0098-9D9A-8B19-3552F36B396D}"/>
              </a:ext>
            </a:extLst>
          </p:cNvPr>
          <p:cNvSpPr txBox="1"/>
          <p:nvPr/>
        </p:nvSpPr>
        <p:spPr>
          <a:xfrm>
            <a:off x="7085987" y="5256707"/>
            <a:ext cx="1995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Bulked Sequencing</a:t>
            </a:r>
            <a:endParaRPr kumimoji="1" lang="ja-JP" altLang="en-US" sz="1600" b="1" dirty="0"/>
          </a:p>
        </p:txBody>
      </p:sp>
      <p:sp>
        <p:nvSpPr>
          <p:cNvPr id="22" name="右中かっこ 21">
            <a:extLst>
              <a:ext uri="{FF2B5EF4-FFF2-40B4-BE49-F238E27FC236}">
                <a16:creationId xmlns:a16="http://schemas.microsoft.com/office/drawing/2014/main" id="{62D0B2D0-F480-420D-FECE-6DA8266035A9}"/>
              </a:ext>
            </a:extLst>
          </p:cNvPr>
          <p:cNvSpPr/>
          <p:nvPr/>
        </p:nvSpPr>
        <p:spPr>
          <a:xfrm>
            <a:off x="5919538" y="4822476"/>
            <a:ext cx="340006" cy="1244313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79B3C149-9B6D-0698-F622-974356D932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213" y="4986633"/>
            <a:ext cx="419136" cy="891617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83EE8F5-4B70-16D6-E162-958C9D547627}"/>
              </a:ext>
            </a:extLst>
          </p:cNvPr>
          <p:cNvSpPr txBox="1"/>
          <p:nvPr/>
        </p:nvSpPr>
        <p:spPr>
          <a:xfrm>
            <a:off x="6050458" y="4426768"/>
            <a:ext cx="91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mixed</a:t>
            </a:r>
          </a:p>
          <a:p>
            <a:pPr algn="ctr"/>
            <a:r>
              <a:rPr kumimoji="1" lang="en-US" altLang="ja-JP" sz="1600" b="1" dirty="0"/>
              <a:t>DNA</a:t>
            </a:r>
            <a:endParaRPr kumimoji="1" lang="ja-JP" altLang="en-US" sz="1600" b="1" dirty="0"/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62077051-486E-C24D-17DB-1491CBB6053F}"/>
              </a:ext>
            </a:extLst>
          </p:cNvPr>
          <p:cNvSpPr/>
          <p:nvPr/>
        </p:nvSpPr>
        <p:spPr>
          <a:xfrm>
            <a:off x="6886212" y="5268822"/>
            <a:ext cx="275612" cy="31432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057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4EF5906-E511-BEFE-7DF3-520826E47061}"/>
              </a:ext>
            </a:extLst>
          </p:cNvPr>
          <p:cNvSpPr txBox="1"/>
          <p:nvPr/>
        </p:nvSpPr>
        <p:spPr>
          <a:xfrm>
            <a:off x="3531543" y="171166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5" name="グラフィックス 4" descr="植物 単色塗りつぶし">
            <a:extLst>
              <a:ext uri="{FF2B5EF4-FFF2-40B4-BE49-F238E27FC236}">
                <a16:creationId xmlns:a16="http://schemas.microsoft.com/office/drawing/2014/main" id="{2EE56C10-9C39-5645-EF7C-1E4B6717F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5772" y="719487"/>
            <a:ext cx="665849" cy="665849"/>
          </a:xfrm>
          <a:prstGeom prst="rect">
            <a:avLst/>
          </a:prstGeom>
        </p:spPr>
      </p:pic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A8DA0831-ECC4-6CC7-1777-095807066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4077" y="735718"/>
            <a:ext cx="665849" cy="665849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DB62CB3A-C6A5-8503-CDD0-5DC3B1011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4077" y="2094664"/>
            <a:ext cx="665849" cy="665849"/>
          </a:xfrm>
          <a:prstGeom prst="rect">
            <a:avLst/>
          </a:prstGeom>
        </p:spPr>
      </p:pic>
      <p:pic>
        <p:nvPicPr>
          <p:cNvPr id="8" name="グラフィックス 7" descr="植物 単色塗りつぶし">
            <a:extLst>
              <a:ext uri="{FF2B5EF4-FFF2-40B4-BE49-F238E27FC236}">
                <a16:creationId xmlns:a16="http://schemas.microsoft.com/office/drawing/2014/main" id="{A08F3E26-4C79-C4A3-F3BC-FA964F0D43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7038" y="1385336"/>
            <a:ext cx="665849" cy="665849"/>
          </a:xfrm>
          <a:prstGeom prst="rect">
            <a:avLst/>
          </a:prstGeom>
        </p:spPr>
      </p:pic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0D36ED53-4269-3C09-74B2-9631127AB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7038" y="2086449"/>
            <a:ext cx="665849" cy="665849"/>
          </a:xfrm>
          <a:prstGeom prst="rect">
            <a:avLst/>
          </a:prstGeom>
        </p:spPr>
      </p:pic>
      <p:pic>
        <p:nvPicPr>
          <p:cNvPr id="10" name="グラフィックス 9" descr="植物 単色塗りつぶし">
            <a:extLst>
              <a:ext uri="{FF2B5EF4-FFF2-40B4-BE49-F238E27FC236}">
                <a16:creationId xmlns:a16="http://schemas.microsoft.com/office/drawing/2014/main" id="{B2AE46E6-E7AE-D6AB-BA98-69299831D7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13465" y="719487"/>
            <a:ext cx="665849" cy="665849"/>
          </a:xfrm>
          <a:prstGeom prst="rect">
            <a:avLst/>
          </a:prstGeom>
        </p:spPr>
      </p:pic>
      <p:pic>
        <p:nvPicPr>
          <p:cNvPr id="11" name="グラフィックス 10" descr="植物 単色塗りつぶし">
            <a:extLst>
              <a:ext uri="{FF2B5EF4-FFF2-40B4-BE49-F238E27FC236}">
                <a16:creationId xmlns:a16="http://schemas.microsoft.com/office/drawing/2014/main" id="{580D23CE-1175-B772-2560-01673A36C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3465" y="1398960"/>
            <a:ext cx="665849" cy="665849"/>
          </a:xfrm>
          <a:prstGeom prst="rect">
            <a:avLst/>
          </a:prstGeom>
        </p:spPr>
      </p:pic>
      <p:pic>
        <p:nvPicPr>
          <p:cNvPr id="12" name="グラフィックス 11" descr="植物 単色塗りつぶし">
            <a:extLst>
              <a:ext uri="{FF2B5EF4-FFF2-40B4-BE49-F238E27FC236}">
                <a16:creationId xmlns:a16="http://schemas.microsoft.com/office/drawing/2014/main" id="{AB3C1810-CAAE-7A67-8804-B356BC2D8A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13465" y="2078433"/>
            <a:ext cx="665849" cy="665849"/>
          </a:xfrm>
          <a:prstGeom prst="rect">
            <a:avLst/>
          </a:prstGeom>
        </p:spPr>
      </p:pic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BA88C2C9-47BB-2A29-72A6-258710247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4077" y="1392580"/>
            <a:ext cx="665849" cy="665849"/>
          </a:xfrm>
          <a:prstGeom prst="rect">
            <a:avLst/>
          </a:prstGeom>
        </p:spPr>
      </p:pic>
      <p:sp>
        <p:nvSpPr>
          <p:cNvPr id="14" name="楕円 13">
            <a:extLst>
              <a:ext uri="{FF2B5EF4-FFF2-40B4-BE49-F238E27FC236}">
                <a16:creationId xmlns:a16="http://schemas.microsoft.com/office/drawing/2014/main" id="{52A0455A-A054-DD99-2340-9315E4ECAAD3}"/>
              </a:ext>
            </a:extLst>
          </p:cNvPr>
          <p:cNvSpPr>
            <a:spLocks noChangeAspect="1"/>
          </p:cNvSpPr>
          <p:nvPr/>
        </p:nvSpPr>
        <p:spPr>
          <a:xfrm>
            <a:off x="4395357" y="675422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7F400AE0-CBFC-F22D-B67F-E9C470E09E29}"/>
              </a:ext>
            </a:extLst>
          </p:cNvPr>
          <p:cNvSpPr>
            <a:spLocks noChangeAspect="1"/>
          </p:cNvSpPr>
          <p:nvPr/>
        </p:nvSpPr>
        <p:spPr>
          <a:xfrm>
            <a:off x="5020164" y="1338664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CDF0862C-5C2E-9EA8-FBEC-969AA6F5B1DB}"/>
              </a:ext>
            </a:extLst>
          </p:cNvPr>
          <p:cNvSpPr>
            <a:spLocks noChangeAspect="1"/>
          </p:cNvSpPr>
          <p:nvPr/>
        </p:nvSpPr>
        <p:spPr>
          <a:xfrm>
            <a:off x="4398670" y="2024517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61BAD7B6-BBD4-C845-DEE8-3B72B117C648}"/>
              </a:ext>
            </a:extLst>
          </p:cNvPr>
          <p:cNvCxnSpPr>
            <a:cxnSpLocks/>
          </p:cNvCxnSpPr>
          <p:nvPr/>
        </p:nvCxnSpPr>
        <p:spPr>
          <a:xfrm>
            <a:off x="5851630" y="1731048"/>
            <a:ext cx="468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6F8CA72-FA4C-3F66-995A-0D17A3A9134A}"/>
              </a:ext>
            </a:extLst>
          </p:cNvPr>
          <p:cNvSpPr txBox="1"/>
          <p:nvPr/>
        </p:nvSpPr>
        <p:spPr>
          <a:xfrm>
            <a:off x="3278271" y="512261"/>
            <a:ext cx="705488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98F4D37-6F0B-1A06-ADA0-8890333D31B3}"/>
              </a:ext>
            </a:extLst>
          </p:cNvPr>
          <p:cNvSpPr txBox="1"/>
          <p:nvPr/>
        </p:nvSpPr>
        <p:spPr>
          <a:xfrm>
            <a:off x="6319630" y="1466410"/>
            <a:ext cx="1357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Bulk</a:t>
            </a:r>
          </a:p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D1A7521-A68D-E0A2-A0AC-E4CD249371E2}"/>
              </a:ext>
            </a:extLst>
          </p:cNvPr>
          <p:cNvSpPr txBox="1"/>
          <p:nvPr/>
        </p:nvSpPr>
        <p:spPr>
          <a:xfrm>
            <a:off x="-312949" y="735718"/>
            <a:ext cx="135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Mut-map</a:t>
            </a:r>
            <a:endParaRPr kumimoji="1" lang="ja-JP" altLang="en-US" b="1" dirty="0"/>
          </a:p>
        </p:txBody>
      </p:sp>
      <p:pic>
        <p:nvPicPr>
          <p:cNvPr id="31" name="グラフィックス 30" descr="植物 単色塗りつぶし">
            <a:extLst>
              <a:ext uri="{FF2B5EF4-FFF2-40B4-BE49-F238E27FC236}">
                <a16:creationId xmlns:a16="http://schemas.microsoft.com/office/drawing/2014/main" id="{7B8A6363-E174-4DD8-8E11-121AB6316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066" y="1412584"/>
            <a:ext cx="665849" cy="665849"/>
          </a:xfrm>
          <a:prstGeom prst="rect">
            <a:avLst/>
          </a:prstGeom>
        </p:spPr>
      </p:pic>
      <p:pic>
        <p:nvPicPr>
          <p:cNvPr id="32" name="グラフィックス 31" descr="植物 単色塗りつぶし">
            <a:extLst>
              <a:ext uri="{FF2B5EF4-FFF2-40B4-BE49-F238E27FC236}">
                <a16:creationId xmlns:a16="http://schemas.microsoft.com/office/drawing/2014/main" id="{CEB90724-A481-C06B-C036-7F701FD275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6256" y="1397819"/>
            <a:ext cx="665849" cy="665849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42455A1-785E-49B1-EAF4-0B7B0041F469}"/>
              </a:ext>
            </a:extLst>
          </p:cNvPr>
          <p:cNvSpPr txBox="1"/>
          <p:nvPr/>
        </p:nvSpPr>
        <p:spPr>
          <a:xfrm>
            <a:off x="1482386" y="1509889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0B68A7A-12ED-925A-2FD4-49F490843170}"/>
              </a:ext>
            </a:extLst>
          </p:cNvPr>
          <p:cNvCxnSpPr>
            <a:cxnSpLocks/>
          </p:cNvCxnSpPr>
          <p:nvPr/>
        </p:nvCxnSpPr>
        <p:spPr>
          <a:xfrm>
            <a:off x="2972271" y="1809627"/>
            <a:ext cx="39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楕円 34">
            <a:extLst>
              <a:ext uri="{FF2B5EF4-FFF2-40B4-BE49-F238E27FC236}">
                <a16:creationId xmlns:a16="http://schemas.microsoft.com/office/drawing/2014/main" id="{6FF078D7-B0B4-5E44-6EEB-702C8376FBC5}"/>
              </a:ext>
            </a:extLst>
          </p:cNvPr>
          <p:cNvSpPr>
            <a:spLocks noChangeAspect="1"/>
          </p:cNvSpPr>
          <p:nvPr/>
        </p:nvSpPr>
        <p:spPr>
          <a:xfrm>
            <a:off x="166307" y="1629818"/>
            <a:ext cx="398530" cy="3985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6" name="グラフィックス 35" descr="植物 単色塗りつぶし">
            <a:extLst>
              <a:ext uri="{FF2B5EF4-FFF2-40B4-BE49-F238E27FC236}">
                <a16:creationId xmlns:a16="http://schemas.microsoft.com/office/drawing/2014/main" id="{203CEE19-7DEE-BEAB-E470-32B231DF5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066" y="4254716"/>
            <a:ext cx="665849" cy="665849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1F1E4E20-96A4-65A2-E8AE-6D3A071C2A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6256" y="4239951"/>
            <a:ext cx="665849" cy="665849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E40BD32-ABFB-32D3-1AFE-4B60A4361B45}"/>
              </a:ext>
            </a:extLst>
          </p:cNvPr>
          <p:cNvSpPr txBox="1"/>
          <p:nvPr/>
        </p:nvSpPr>
        <p:spPr>
          <a:xfrm>
            <a:off x="1482386" y="4352021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D9A021BA-0BA7-8B0F-8A53-E2043EAC2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048" y="3553603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BCC6397F-22E8-BC6F-88ED-1A8A4DF186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86353" y="3569834"/>
            <a:ext cx="665849" cy="665849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DA75A692-92CA-5113-ACE2-92280D303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6353" y="4928780"/>
            <a:ext cx="665849" cy="66584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D8C8BCA5-3C62-1C87-6FA3-C464D2E90D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79314" y="4219452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B25F114B-99FD-01CA-8CEC-437FA83E70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79314" y="4920565"/>
            <a:ext cx="665849" cy="665849"/>
          </a:xfrm>
          <a:prstGeom prst="rect">
            <a:avLst/>
          </a:prstGeom>
        </p:spPr>
      </p:pic>
      <p:pic>
        <p:nvPicPr>
          <p:cNvPr id="45" name="グラフィックス 44" descr="植物 単色塗りつぶし">
            <a:extLst>
              <a:ext uri="{FF2B5EF4-FFF2-40B4-BE49-F238E27FC236}">
                <a16:creationId xmlns:a16="http://schemas.microsoft.com/office/drawing/2014/main" id="{4D7BE629-9554-7D84-2B03-CE42B2730F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45741" y="3553603"/>
            <a:ext cx="665849" cy="665849"/>
          </a:xfrm>
          <a:prstGeom prst="rect">
            <a:avLst/>
          </a:prstGeom>
        </p:spPr>
      </p:pic>
      <p:pic>
        <p:nvPicPr>
          <p:cNvPr id="46" name="グラフィックス 45" descr="植物 単色塗りつぶし">
            <a:extLst>
              <a:ext uri="{FF2B5EF4-FFF2-40B4-BE49-F238E27FC236}">
                <a16:creationId xmlns:a16="http://schemas.microsoft.com/office/drawing/2014/main" id="{1465AF0B-93EC-FECE-7E88-A32723D33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5741" y="4233076"/>
            <a:ext cx="665849" cy="665849"/>
          </a:xfrm>
          <a:prstGeom prst="rect">
            <a:avLst/>
          </a:prstGeom>
        </p:spPr>
      </p:pic>
      <p:pic>
        <p:nvPicPr>
          <p:cNvPr id="47" name="グラフィックス 46" descr="植物 単色塗りつぶし">
            <a:extLst>
              <a:ext uri="{FF2B5EF4-FFF2-40B4-BE49-F238E27FC236}">
                <a16:creationId xmlns:a16="http://schemas.microsoft.com/office/drawing/2014/main" id="{B0A23C3C-1BE8-9FE6-992C-6609A453BC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45741" y="4912549"/>
            <a:ext cx="665849" cy="665849"/>
          </a:xfrm>
          <a:prstGeom prst="rect">
            <a:avLst/>
          </a:prstGeom>
        </p:spPr>
      </p:pic>
      <p:pic>
        <p:nvPicPr>
          <p:cNvPr id="48" name="グラフィックス 47" descr="植物 単色塗りつぶし">
            <a:extLst>
              <a:ext uri="{FF2B5EF4-FFF2-40B4-BE49-F238E27FC236}">
                <a16:creationId xmlns:a16="http://schemas.microsoft.com/office/drawing/2014/main" id="{A68259B5-7F38-1DDF-347B-3C2A8AD396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86353" y="4226696"/>
            <a:ext cx="665849" cy="665849"/>
          </a:xfrm>
          <a:prstGeom prst="rect">
            <a:avLst/>
          </a:prstGeom>
        </p:spPr>
      </p:pic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64223C6B-FDD7-BD7D-3144-7EA9B84FF4BE}"/>
              </a:ext>
            </a:extLst>
          </p:cNvPr>
          <p:cNvSpPr txBox="1"/>
          <p:nvPr/>
        </p:nvSpPr>
        <p:spPr>
          <a:xfrm>
            <a:off x="3310547" y="3346377"/>
            <a:ext cx="705488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67D10036-E87C-7D36-3280-CBD369ED3ACD}"/>
              </a:ext>
            </a:extLst>
          </p:cNvPr>
          <p:cNvCxnSpPr>
            <a:cxnSpLocks/>
          </p:cNvCxnSpPr>
          <p:nvPr/>
        </p:nvCxnSpPr>
        <p:spPr>
          <a:xfrm>
            <a:off x="3029121" y="4642165"/>
            <a:ext cx="39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5FAB70B-A834-D99F-01D2-3D9035A0BA0F}"/>
              </a:ext>
            </a:extLst>
          </p:cNvPr>
          <p:cNvSpPr txBox="1"/>
          <p:nvPr/>
        </p:nvSpPr>
        <p:spPr>
          <a:xfrm>
            <a:off x="-91903" y="4250771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b="1" dirty="0">
                <a:solidFill>
                  <a:srgbClr val="FF0000"/>
                </a:solidFill>
              </a:rPr>
              <a:t>×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27FEACC-1BA9-64CE-28DA-BB0916801303}"/>
              </a:ext>
            </a:extLst>
          </p:cNvPr>
          <p:cNvSpPr txBox="1"/>
          <p:nvPr/>
        </p:nvSpPr>
        <p:spPr>
          <a:xfrm>
            <a:off x="-312949" y="3806294"/>
            <a:ext cx="135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Mut-map</a:t>
            </a:r>
            <a:endParaRPr kumimoji="1" lang="ja-JP" altLang="en-US" b="1" dirty="0"/>
          </a:p>
        </p:txBody>
      </p:sp>
      <p:pic>
        <p:nvPicPr>
          <p:cNvPr id="56" name="グラフィックス 55" descr="植物 単色塗りつぶし">
            <a:extLst>
              <a:ext uri="{FF2B5EF4-FFF2-40B4-BE49-F238E27FC236}">
                <a16:creationId xmlns:a16="http://schemas.microsoft.com/office/drawing/2014/main" id="{9A459E6C-2B57-0512-5E4B-2BEA0F11C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066" y="7087252"/>
            <a:ext cx="665849" cy="665849"/>
          </a:xfrm>
          <a:prstGeom prst="rect">
            <a:avLst/>
          </a:prstGeom>
        </p:spPr>
      </p:pic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27BFDB71-C599-021E-2584-BDDED00EA3F8}"/>
              </a:ext>
            </a:extLst>
          </p:cNvPr>
          <p:cNvSpPr txBox="1"/>
          <p:nvPr/>
        </p:nvSpPr>
        <p:spPr>
          <a:xfrm>
            <a:off x="1482386" y="7184557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pic>
        <p:nvPicPr>
          <p:cNvPr id="59" name="グラフィックス 58" descr="植物 単色塗りつぶし">
            <a:extLst>
              <a:ext uri="{FF2B5EF4-FFF2-40B4-BE49-F238E27FC236}">
                <a16:creationId xmlns:a16="http://schemas.microsoft.com/office/drawing/2014/main" id="{0BFC4B7A-A62E-F9E1-65C0-1DFC004DD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048" y="6043246"/>
            <a:ext cx="756000" cy="961445"/>
          </a:xfrm>
          <a:prstGeom prst="rect">
            <a:avLst/>
          </a:prstGeom>
        </p:spPr>
      </p:pic>
      <p:pic>
        <p:nvPicPr>
          <p:cNvPr id="61" name="グラフィックス 60" descr="植物 単色塗りつぶし">
            <a:extLst>
              <a:ext uri="{FF2B5EF4-FFF2-40B4-BE49-F238E27FC236}">
                <a16:creationId xmlns:a16="http://schemas.microsoft.com/office/drawing/2014/main" id="{18FFFE8C-E673-3D07-2625-2B9BA6E7D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6353" y="7982036"/>
            <a:ext cx="665849" cy="830997"/>
          </a:xfrm>
          <a:prstGeom prst="rect">
            <a:avLst/>
          </a:prstGeom>
        </p:spPr>
      </p:pic>
      <p:pic>
        <p:nvPicPr>
          <p:cNvPr id="65" name="グラフィックス 64" descr="植物 単色塗りつぶし">
            <a:extLst>
              <a:ext uri="{FF2B5EF4-FFF2-40B4-BE49-F238E27FC236}">
                <a16:creationId xmlns:a16="http://schemas.microsoft.com/office/drawing/2014/main" id="{DDAC371F-4B3B-F0E5-0D88-A57081DD1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5508" y="6803425"/>
            <a:ext cx="665849" cy="1229098"/>
          </a:xfrm>
          <a:prstGeom prst="rect">
            <a:avLst/>
          </a:prstGeom>
        </p:spPr>
      </p:pic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8EDD99DE-BF4D-DCB1-EE46-2DE698CCB397}"/>
              </a:ext>
            </a:extLst>
          </p:cNvPr>
          <p:cNvCxnSpPr>
            <a:cxnSpLocks/>
          </p:cNvCxnSpPr>
          <p:nvPr/>
        </p:nvCxnSpPr>
        <p:spPr>
          <a:xfrm>
            <a:off x="3029121" y="7474701"/>
            <a:ext cx="39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5735D32E-4B06-6447-D990-275A6B895A48}"/>
              </a:ext>
            </a:extLst>
          </p:cNvPr>
          <p:cNvSpPr txBox="1"/>
          <p:nvPr/>
        </p:nvSpPr>
        <p:spPr>
          <a:xfrm>
            <a:off x="-91903" y="7083307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b="1" dirty="0">
                <a:solidFill>
                  <a:srgbClr val="FF0000"/>
                </a:solidFill>
              </a:rPr>
              <a:t>×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78D06C0B-C344-CAE3-B125-813B125ED1E5}"/>
              </a:ext>
            </a:extLst>
          </p:cNvPr>
          <p:cNvSpPr txBox="1"/>
          <p:nvPr/>
        </p:nvSpPr>
        <p:spPr>
          <a:xfrm>
            <a:off x="-312949" y="6638830"/>
            <a:ext cx="135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Mut-map</a:t>
            </a:r>
            <a:endParaRPr kumimoji="1" lang="ja-JP" altLang="en-US" b="1" dirty="0"/>
          </a:p>
        </p:txBody>
      </p:sp>
      <p:pic>
        <p:nvPicPr>
          <p:cNvPr id="72" name="グラフィックス 71" descr="植物 単色塗りつぶし">
            <a:extLst>
              <a:ext uri="{FF2B5EF4-FFF2-40B4-BE49-F238E27FC236}">
                <a16:creationId xmlns:a16="http://schemas.microsoft.com/office/drawing/2014/main" id="{E76065E1-4A9D-0083-CE05-DCCE4931F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877" y="6421047"/>
            <a:ext cx="906924" cy="1395656"/>
          </a:xfrm>
          <a:prstGeom prst="rect">
            <a:avLst/>
          </a:prstGeom>
        </p:spPr>
      </p:pic>
      <p:pic>
        <p:nvPicPr>
          <p:cNvPr id="73" name="グラフィックス 72" descr="植物 単色塗りつぶし">
            <a:extLst>
              <a:ext uri="{FF2B5EF4-FFF2-40B4-BE49-F238E27FC236}">
                <a16:creationId xmlns:a16="http://schemas.microsoft.com/office/drawing/2014/main" id="{C5A39824-6441-A2B8-CDFD-F38A2C302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9013" y="7216888"/>
            <a:ext cx="560528" cy="560528"/>
          </a:xfrm>
          <a:prstGeom prst="rect">
            <a:avLst/>
          </a:prstGeom>
        </p:spPr>
      </p:pic>
      <p:pic>
        <p:nvPicPr>
          <p:cNvPr id="74" name="グラフィックス 73" descr="植物 単色塗りつぶし">
            <a:extLst>
              <a:ext uri="{FF2B5EF4-FFF2-40B4-BE49-F238E27FC236}">
                <a16:creationId xmlns:a16="http://schemas.microsoft.com/office/drawing/2014/main" id="{8E5954BF-99D4-A594-49AC-06B8174BB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5513" y="5970768"/>
            <a:ext cx="772548" cy="1081220"/>
          </a:xfrm>
          <a:prstGeom prst="rect">
            <a:avLst/>
          </a:prstGeom>
        </p:spPr>
      </p:pic>
      <p:pic>
        <p:nvPicPr>
          <p:cNvPr id="75" name="グラフィックス 74" descr="植物 単色塗りつぶし">
            <a:extLst>
              <a:ext uri="{FF2B5EF4-FFF2-40B4-BE49-F238E27FC236}">
                <a16:creationId xmlns:a16="http://schemas.microsoft.com/office/drawing/2014/main" id="{04EC52B1-1E88-F3B8-32BE-6BFF03556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2202" y="6190723"/>
            <a:ext cx="665849" cy="665849"/>
          </a:xfrm>
          <a:prstGeom prst="rect">
            <a:avLst/>
          </a:prstGeom>
        </p:spPr>
      </p:pic>
      <p:pic>
        <p:nvPicPr>
          <p:cNvPr id="76" name="グラフィックス 75" descr="植物 単色塗りつぶし">
            <a:extLst>
              <a:ext uri="{FF2B5EF4-FFF2-40B4-BE49-F238E27FC236}">
                <a16:creationId xmlns:a16="http://schemas.microsoft.com/office/drawing/2014/main" id="{F6EADBFE-B021-9404-FA35-9C35F902A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9582" y="8095585"/>
            <a:ext cx="560528" cy="560528"/>
          </a:xfrm>
          <a:prstGeom prst="rect">
            <a:avLst/>
          </a:prstGeom>
        </p:spPr>
      </p:pic>
      <p:pic>
        <p:nvPicPr>
          <p:cNvPr id="77" name="グラフィックス 76" descr="植物 単色塗りつぶし">
            <a:extLst>
              <a:ext uri="{FF2B5EF4-FFF2-40B4-BE49-F238E27FC236}">
                <a16:creationId xmlns:a16="http://schemas.microsoft.com/office/drawing/2014/main" id="{2871CA5A-5B9C-C1CD-ECBB-AB80736E4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5239" y="7114735"/>
            <a:ext cx="665849" cy="665849"/>
          </a:xfrm>
          <a:prstGeom prst="rect">
            <a:avLst/>
          </a:prstGeom>
        </p:spPr>
      </p:pic>
      <p:pic>
        <p:nvPicPr>
          <p:cNvPr id="78" name="グラフィックス 77" descr="植物 単色塗りつぶし">
            <a:extLst>
              <a:ext uri="{FF2B5EF4-FFF2-40B4-BE49-F238E27FC236}">
                <a16:creationId xmlns:a16="http://schemas.microsoft.com/office/drawing/2014/main" id="{EA6F9892-10EE-42BB-7958-B2CF2571C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2787" y="7848447"/>
            <a:ext cx="756000" cy="961445"/>
          </a:xfrm>
          <a:prstGeom prst="rect">
            <a:avLst/>
          </a:prstGeom>
        </p:spPr>
      </p:pic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DE23DFE8-1EDA-95DB-398A-669E1CA18511}"/>
              </a:ext>
            </a:extLst>
          </p:cNvPr>
          <p:cNvSpPr txBox="1"/>
          <p:nvPr/>
        </p:nvSpPr>
        <p:spPr>
          <a:xfrm>
            <a:off x="1121393" y="658603"/>
            <a:ext cx="1648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Leaf color</a:t>
            </a:r>
          </a:p>
          <a:p>
            <a:pPr algn="ctr"/>
            <a:r>
              <a:rPr kumimoji="1" lang="en-US" altLang="ja-JP" b="1" dirty="0"/>
              <a:t>(Qualitative)</a:t>
            </a:r>
            <a:endParaRPr kumimoji="1" lang="ja-JP" altLang="en-US" b="1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60CA51FD-5DFC-BDBA-C10F-B08A33362217}"/>
              </a:ext>
            </a:extLst>
          </p:cNvPr>
          <p:cNvSpPr txBox="1"/>
          <p:nvPr/>
        </p:nvSpPr>
        <p:spPr>
          <a:xfrm>
            <a:off x="1115382" y="3554738"/>
            <a:ext cx="1648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Leaf color</a:t>
            </a:r>
          </a:p>
          <a:p>
            <a:pPr algn="ctr"/>
            <a:r>
              <a:rPr kumimoji="1" lang="en-US" altLang="ja-JP" b="1" dirty="0"/>
              <a:t>(Quantitative)</a:t>
            </a:r>
            <a:endParaRPr kumimoji="1" lang="ja-JP" altLang="en-US" b="1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18428D7D-2482-8588-DFFF-BA4E9047E54A}"/>
              </a:ext>
            </a:extLst>
          </p:cNvPr>
          <p:cNvSpPr txBox="1"/>
          <p:nvPr/>
        </p:nvSpPr>
        <p:spPr>
          <a:xfrm>
            <a:off x="1170467" y="5916353"/>
            <a:ext cx="1648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Plant height</a:t>
            </a:r>
          </a:p>
          <a:p>
            <a:pPr algn="ctr"/>
            <a:r>
              <a:rPr kumimoji="1" lang="en-US" altLang="ja-JP" b="1" dirty="0"/>
              <a:t>(Quantitative)</a:t>
            </a:r>
            <a:endParaRPr kumimoji="1" lang="ja-JP" altLang="en-US" b="1" dirty="0"/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6BCF36AB-4A26-6AC6-2129-8A0EA49DDD83}"/>
              </a:ext>
            </a:extLst>
          </p:cNvPr>
          <p:cNvCxnSpPr/>
          <p:nvPr/>
        </p:nvCxnSpPr>
        <p:spPr>
          <a:xfrm>
            <a:off x="1648480" y="7133785"/>
            <a:ext cx="0" cy="576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4F60B282-56E5-0C84-85B0-D32BC40E3D79}"/>
              </a:ext>
            </a:extLst>
          </p:cNvPr>
          <p:cNvCxnSpPr/>
          <p:nvPr/>
        </p:nvCxnSpPr>
        <p:spPr>
          <a:xfrm>
            <a:off x="2873710" y="6511988"/>
            <a:ext cx="0" cy="118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CF06FE64-424B-4618-E6DB-B48859934201}"/>
              </a:ext>
            </a:extLst>
          </p:cNvPr>
          <p:cNvCxnSpPr/>
          <p:nvPr/>
        </p:nvCxnSpPr>
        <p:spPr>
          <a:xfrm>
            <a:off x="4413465" y="6081880"/>
            <a:ext cx="0" cy="82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0CE1642F-E201-692F-2291-B8BE4E90562D}"/>
              </a:ext>
            </a:extLst>
          </p:cNvPr>
          <p:cNvCxnSpPr/>
          <p:nvPr/>
        </p:nvCxnSpPr>
        <p:spPr>
          <a:xfrm>
            <a:off x="5047038" y="6251953"/>
            <a:ext cx="0" cy="540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144A039D-D002-7F30-90C1-F6140C8459E1}"/>
              </a:ext>
            </a:extLst>
          </p:cNvPr>
          <p:cNvCxnSpPr/>
          <p:nvPr/>
        </p:nvCxnSpPr>
        <p:spPr>
          <a:xfrm>
            <a:off x="5700671" y="6133047"/>
            <a:ext cx="0" cy="792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BF820084-4CC1-601D-DF39-C643B651E1AF}"/>
              </a:ext>
            </a:extLst>
          </p:cNvPr>
          <p:cNvCxnSpPr/>
          <p:nvPr/>
        </p:nvCxnSpPr>
        <p:spPr>
          <a:xfrm>
            <a:off x="5055714" y="6909880"/>
            <a:ext cx="0" cy="100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6D40816B-A858-2F74-F809-F81EE96B7C72}"/>
              </a:ext>
            </a:extLst>
          </p:cNvPr>
          <p:cNvCxnSpPr/>
          <p:nvPr/>
        </p:nvCxnSpPr>
        <p:spPr>
          <a:xfrm>
            <a:off x="5699459" y="7183962"/>
            <a:ext cx="0" cy="540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601912CA-D0FE-3FBF-D6CC-3C725E1013FB}"/>
              </a:ext>
            </a:extLst>
          </p:cNvPr>
          <p:cNvCxnSpPr/>
          <p:nvPr/>
        </p:nvCxnSpPr>
        <p:spPr>
          <a:xfrm>
            <a:off x="4408391" y="7296821"/>
            <a:ext cx="0" cy="396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080F2D8D-DF27-1FFE-57A7-02B039104704}"/>
              </a:ext>
            </a:extLst>
          </p:cNvPr>
          <p:cNvCxnSpPr/>
          <p:nvPr/>
        </p:nvCxnSpPr>
        <p:spPr>
          <a:xfrm>
            <a:off x="4419926" y="8049645"/>
            <a:ext cx="0" cy="684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68799E15-1259-8724-E873-0DBB77018CA0}"/>
              </a:ext>
            </a:extLst>
          </p:cNvPr>
          <p:cNvCxnSpPr/>
          <p:nvPr/>
        </p:nvCxnSpPr>
        <p:spPr>
          <a:xfrm>
            <a:off x="5055714" y="8139378"/>
            <a:ext cx="0" cy="46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AEC073F0-46B6-40D5-1215-76EF75111907}"/>
              </a:ext>
            </a:extLst>
          </p:cNvPr>
          <p:cNvCxnSpPr/>
          <p:nvPr/>
        </p:nvCxnSpPr>
        <p:spPr>
          <a:xfrm>
            <a:off x="5708984" y="7937273"/>
            <a:ext cx="0" cy="792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041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7793D8D-090B-5572-472B-AB30B301B871}"/>
              </a:ext>
            </a:extLst>
          </p:cNvPr>
          <p:cNvSpPr txBox="1"/>
          <p:nvPr/>
        </p:nvSpPr>
        <p:spPr>
          <a:xfrm>
            <a:off x="978906" y="4114876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DB158680-2C6B-DF45-8DAF-8D87AB0D20DF}"/>
              </a:ext>
            </a:extLst>
          </p:cNvPr>
          <p:cNvCxnSpPr>
            <a:cxnSpLocks/>
          </p:cNvCxnSpPr>
          <p:nvPr/>
        </p:nvCxnSpPr>
        <p:spPr>
          <a:xfrm>
            <a:off x="2387222" y="4407263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2161BD5-6641-9D6D-0E0F-B2DD0E5EB055}"/>
              </a:ext>
            </a:extLst>
          </p:cNvPr>
          <p:cNvSpPr txBox="1"/>
          <p:nvPr/>
        </p:nvSpPr>
        <p:spPr>
          <a:xfrm>
            <a:off x="2477430" y="423273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44030A0-CB25-D2E0-613E-BA60EE673E03}"/>
              </a:ext>
            </a:extLst>
          </p:cNvPr>
          <p:cNvCxnSpPr>
            <a:cxnSpLocks/>
          </p:cNvCxnSpPr>
          <p:nvPr/>
        </p:nvCxnSpPr>
        <p:spPr>
          <a:xfrm>
            <a:off x="2993314" y="4417398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3B78C0E-AEDF-911C-B9C5-09B2B6B32F82}"/>
              </a:ext>
            </a:extLst>
          </p:cNvPr>
          <p:cNvSpPr txBox="1"/>
          <p:nvPr/>
        </p:nvSpPr>
        <p:spPr>
          <a:xfrm>
            <a:off x="3868399" y="2671186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5D3ACA52-569E-12DB-556B-EBE0F79A6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25" y="3069347"/>
            <a:ext cx="665849" cy="665849"/>
          </a:xfrm>
          <a:prstGeom prst="rect">
            <a:avLst/>
          </a:prstGeom>
        </p:spPr>
      </p:pic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E95AF07E-3A4C-B05B-D003-DEF8AEADC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6036" y="5241745"/>
            <a:ext cx="665849" cy="665849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44983DAC-AD13-8F1B-5211-039B068C2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2430" y="3040518"/>
            <a:ext cx="665849" cy="665849"/>
          </a:xfrm>
          <a:prstGeom prst="rect">
            <a:avLst/>
          </a:prstGeom>
        </p:spPr>
      </p:pic>
      <p:pic>
        <p:nvPicPr>
          <p:cNvPr id="17" name="グラフィックス 16" descr="植物 単色塗りつぶし">
            <a:extLst>
              <a:ext uri="{FF2B5EF4-FFF2-40B4-BE49-F238E27FC236}">
                <a16:creationId xmlns:a16="http://schemas.microsoft.com/office/drawing/2014/main" id="{955995C5-A4E4-B948-7BD6-9666CED2E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0302" y="3785841"/>
            <a:ext cx="665849" cy="352174"/>
          </a:xfrm>
          <a:prstGeom prst="rect">
            <a:avLst/>
          </a:prstGeom>
        </p:spPr>
      </p:pic>
      <p:pic>
        <p:nvPicPr>
          <p:cNvPr id="18" name="グラフィックス 17" descr="植物 単色塗りつぶし">
            <a:extLst>
              <a:ext uri="{FF2B5EF4-FFF2-40B4-BE49-F238E27FC236}">
                <a16:creationId xmlns:a16="http://schemas.microsoft.com/office/drawing/2014/main" id="{2BD3E356-D157-B154-E976-914FC19BA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5778" y="5370667"/>
            <a:ext cx="665849" cy="478289"/>
          </a:xfrm>
          <a:prstGeom prst="rect">
            <a:avLst/>
          </a:prstGeom>
        </p:spPr>
      </p:pic>
      <p:sp>
        <p:nvSpPr>
          <p:cNvPr id="19" name="吹き出し: 角を丸めた四角形 18">
            <a:extLst>
              <a:ext uri="{FF2B5EF4-FFF2-40B4-BE49-F238E27FC236}">
                <a16:creationId xmlns:a16="http://schemas.microsoft.com/office/drawing/2014/main" id="{C9BE360D-E9AA-D71F-32EC-2DCF14C1E185}"/>
              </a:ext>
            </a:extLst>
          </p:cNvPr>
          <p:cNvSpPr/>
          <p:nvPr/>
        </p:nvSpPr>
        <p:spPr>
          <a:xfrm>
            <a:off x="473560" y="2140623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…TGCATGCATGCATGC…ATGCATCC…</a:t>
            </a:r>
            <a:endParaRPr kumimoji="1" lang="ja-JP" altLang="en-US" sz="14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5A23506-E713-1460-EB9A-A37D47C442F3}"/>
              </a:ext>
            </a:extLst>
          </p:cNvPr>
          <p:cNvSpPr txBox="1"/>
          <p:nvPr/>
        </p:nvSpPr>
        <p:spPr>
          <a:xfrm>
            <a:off x="1393066" y="1312439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783F9A48-1137-9B21-3716-3B61348B8736}"/>
              </a:ext>
            </a:extLst>
          </p:cNvPr>
          <p:cNvSpPr/>
          <p:nvPr/>
        </p:nvSpPr>
        <p:spPr>
          <a:xfrm>
            <a:off x="3719643" y="1435090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AD7545F-8F1D-DD27-BECA-AB36B7339E52}"/>
              </a:ext>
            </a:extLst>
          </p:cNvPr>
          <p:cNvSpPr txBox="1"/>
          <p:nvPr/>
        </p:nvSpPr>
        <p:spPr>
          <a:xfrm>
            <a:off x="3581235" y="1176881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004301C-786D-8A23-1238-179F223D6707}"/>
              </a:ext>
            </a:extLst>
          </p:cNvPr>
          <p:cNvSpPr txBox="1"/>
          <p:nvPr/>
        </p:nvSpPr>
        <p:spPr>
          <a:xfrm>
            <a:off x="3492617" y="439349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28" name="稲妻 27">
            <a:extLst>
              <a:ext uri="{FF2B5EF4-FFF2-40B4-BE49-F238E27FC236}">
                <a16:creationId xmlns:a16="http://schemas.microsoft.com/office/drawing/2014/main" id="{A4851203-119A-D41D-C13D-AD8BBADA8AD4}"/>
              </a:ext>
            </a:extLst>
          </p:cNvPr>
          <p:cNvSpPr/>
          <p:nvPr/>
        </p:nvSpPr>
        <p:spPr>
          <a:xfrm>
            <a:off x="3521955" y="707177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105427A-8D41-BE90-14AD-8D708A9BF0A1}"/>
              </a:ext>
            </a:extLst>
          </p:cNvPr>
          <p:cNvSpPr txBox="1"/>
          <p:nvPr/>
        </p:nvSpPr>
        <p:spPr>
          <a:xfrm>
            <a:off x="824647" y="1810127"/>
            <a:ext cx="1958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Reference genome</a:t>
            </a:r>
            <a:endParaRPr kumimoji="1" lang="ja-JP" altLang="en-US" sz="1600" dirty="0"/>
          </a:p>
        </p:txBody>
      </p:sp>
      <p:pic>
        <p:nvPicPr>
          <p:cNvPr id="31" name="グラフィックス 30" descr="植物 単色塗りつぶし">
            <a:extLst>
              <a:ext uri="{FF2B5EF4-FFF2-40B4-BE49-F238E27FC236}">
                <a16:creationId xmlns:a16="http://schemas.microsoft.com/office/drawing/2014/main" id="{056922CC-8598-497F-3A57-625E65A2A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3696" y="4407480"/>
            <a:ext cx="665849" cy="665849"/>
          </a:xfrm>
          <a:prstGeom prst="rect">
            <a:avLst/>
          </a:prstGeom>
        </p:spPr>
      </p:pic>
      <p:pic>
        <p:nvPicPr>
          <p:cNvPr id="33" name="グラフィックス 32" descr="植物 単色塗りつぶし">
            <a:extLst>
              <a:ext uri="{FF2B5EF4-FFF2-40B4-BE49-F238E27FC236}">
                <a16:creationId xmlns:a16="http://schemas.microsoft.com/office/drawing/2014/main" id="{50C3C236-7B9F-7B5F-24AC-33D2E949C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96615" y="3886027"/>
            <a:ext cx="665849" cy="397414"/>
          </a:xfrm>
          <a:prstGeom prst="rect">
            <a:avLst/>
          </a:prstGeom>
        </p:spPr>
      </p:pic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DD100122-B89E-DF1C-52C1-2DFEBBBFF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7558" y="5278931"/>
            <a:ext cx="665849" cy="665849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F02BA8D-5D15-81DC-AB66-253C6FC2DEA0}"/>
              </a:ext>
            </a:extLst>
          </p:cNvPr>
          <p:cNvSpPr txBox="1"/>
          <p:nvPr/>
        </p:nvSpPr>
        <p:spPr>
          <a:xfrm>
            <a:off x="4503889" y="3049112"/>
            <a:ext cx="6317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381FD679-BFE2-CCD8-764C-26EE9443258B}"/>
              </a:ext>
            </a:extLst>
          </p:cNvPr>
          <p:cNvGrpSpPr/>
          <p:nvPr/>
        </p:nvGrpSpPr>
        <p:grpSpPr>
          <a:xfrm>
            <a:off x="2421647" y="1020378"/>
            <a:ext cx="914400" cy="914400"/>
            <a:chOff x="2421647" y="1020378"/>
            <a:chExt cx="914400" cy="914400"/>
          </a:xfrm>
        </p:grpSpPr>
        <p:pic>
          <p:nvPicPr>
            <p:cNvPr id="39" name="グラフィックス 38" descr="植物 単色塗りつぶし">
              <a:extLst>
                <a:ext uri="{FF2B5EF4-FFF2-40B4-BE49-F238E27FC236}">
                  <a16:creationId xmlns:a16="http://schemas.microsoft.com/office/drawing/2014/main" id="{DF7D4294-9A50-83BF-AF69-47DDD9FD5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21647" y="1020378"/>
              <a:ext cx="914400" cy="914400"/>
            </a:xfrm>
            <a:prstGeom prst="rect">
              <a:avLst/>
            </a:prstGeom>
          </p:spPr>
        </p:pic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71806E49-1FCA-7BD5-70E3-BE82ECF1A0DB}"/>
                </a:ext>
              </a:extLst>
            </p:cNvPr>
            <p:cNvCxnSpPr/>
            <p:nvPr/>
          </p:nvCxnSpPr>
          <p:spPr>
            <a:xfrm>
              <a:off x="3252583" y="1084047"/>
              <a:ext cx="0" cy="792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07F0AAD3-B70A-E14D-F89C-D02E6A25E100}"/>
              </a:ext>
            </a:extLst>
          </p:cNvPr>
          <p:cNvGrpSpPr/>
          <p:nvPr/>
        </p:nvGrpSpPr>
        <p:grpSpPr>
          <a:xfrm>
            <a:off x="4673596" y="594360"/>
            <a:ext cx="914400" cy="1283185"/>
            <a:chOff x="4673596" y="594360"/>
            <a:chExt cx="914400" cy="1283185"/>
          </a:xfrm>
        </p:grpSpPr>
        <p:pic>
          <p:nvPicPr>
            <p:cNvPr id="21" name="グラフィックス 20" descr="植物 単色塗りつぶし">
              <a:extLst>
                <a:ext uri="{FF2B5EF4-FFF2-40B4-BE49-F238E27FC236}">
                  <a16:creationId xmlns:a16="http://schemas.microsoft.com/office/drawing/2014/main" id="{A8910F33-8807-612D-4ED5-9F090AD1D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3596" y="594360"/>
              <a:ext cx="914400" cy="1283185"/>
            </a:xfrm>
            <a:prstGeom prst="rect">
              <a:avLst/>
            </a:prstGeom>
          </p:spPr>
        </p:pic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F65DD5E0-F89A-EF87-B797-4A24E6A41989}"/>
                </a:ext>
              </a:extLst>
            </p:cNvPr>
            <p:cNvCxnSpPr/>
            <p:nvPr/>
          </p:nvCxnSpPr>
          <p:spPr>
            <a:xfrm>
              <a:off x="5500483" y="679497"/>
              <a:ext cx="0" cy="1080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ADAAFADD-18FF-E066-5737-5831118F9C68}"/>
              </a:ext>
            </a:extLst>
          </p:cNvPr>
          <p:cNvGrpSpPr/>
          <p:nvPr/>
        </p:nvGrpSpPr>
        <p:grpSpPr>
          <a:xfrm>
            <a:off x="286595" y="3915016"/>
            <a:ext cx="914400" cy="914400"/>
            <a:chOff x="2421647" y="1020378"/>
            <a:chExt cx="914400" cy="914400"/>
          </a:xfrm>
        </p:grpSpPr>
        <p:pic>
          <p:nvPicPr>
            <p:cNvPr id="46" name="グラフィックス 45" descr="植物 単色塗りつぶし">
              <a:extLst>
                <a:ext uri="{FF2B5EF4-FFF2-40B4-BE49-F238E27FC236}">
                  <a16:creationId xmlns:a16="http://schemas.microsoft.com/office/drawing/2014/main" id="{B3251281-5736-8513-3615-248B94176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21647" y="1020378"/>
              <a:ext cx="914400" cy="914400"/>
            </a:xfrm>
            <a:prstGeom prst="rect">
              <a:avLst/>
            </a:prstGeom>
          </p:spPr>
        </p:pic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7598C82D-DBA0-6933-C6C1-27149A9D1A9D}"/>
                </a:ext>
              </a:extLst>
            </p:cNvPr>
            <p:cNvCxnSpPr/>
            <p:nvPr/>
          </p:nvCxnSpPr>
          <p:spPr>
            <a:xfrm>
              <a:off x="3252583" y="1084047"/>
              <a:ext cx="0" cy="792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15B5E7C8-132B-CEE7-0666-9017386FCCE8}"/>
              </a:ext>
            </a:extLst>
          </p:cNvPr>
          <p:cNvGrpSpPr/>
          <p:nvPr/>
        </p:nvGrpSpPr>
        <p:grpSpPr>
          <a:xfrm>
            <a:off x="1448140" y="3568714"/>
            <a:ext cx="914400" cy="1283185"/>
            <a:chOff x="4673596" y="594360"/>
            <a:chExt cx="914400" cy="1283185"/>
          </a:xfrm>
        </p:grpSpPr>
        <p:pic>
          <p:nvPicPr>
            <p:cNvPr id="49" name="グラフィックス 48" descr="植物 単色塗りつぶし">
              <a:extLst>
                <a:ext uri="{FF2B5EF4-FFF2-40B4-BE49-F238E27FC236}">
                  <a16:creationId xmlns:a16="http://schemas.microsoft.com/office/drawing/2014/main" id="{ED6BA5D4-08C5-D889-56C2-E878614EE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3596" y="594360"/>
              <a:ext cx="914400" cy="1283185"/>
            </a:xfrm>
            <a:prstGeom prst="rect">
              <a:avLst/>
            </a:prstGeom>
          </p:spPr>
        </p:pic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DFD1240D-E429-C577-5DBC-0E7A7E7DA623}"/>
                </a:ext>
              </a:extLst>
            </p:cNvPr>
            <p:cNvCxnSpPr/>
            <p:nvPr/>
          </p:nvCxnSpPr>
          <p:spPr>
            <a:xfrm>
              <a:off x="5500483" y="679497"/>
              <a:ext cx="0" cy="1080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7852375C-3CED-A8DF-24B6-71CE6E413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2687" y="3637684"/>
            <a:ext cx="665849" cy="875683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986BC065-3D9E-B3DC-A85A-7A8DA3C28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3696" y="5073329"/>
            <a:ext cx="665849" cy="875683"/>
          </a:xfrm>
          <a:prstGeom prst="rect">
            <a:avLst/>
          </a:prstGeom>
        </p:spPr>
      </p:pic>
      <p:pic>
        <p:nvPicPr>
          <p:cNvPr id="54" name="グラフィックス 53" descr="植物 単色塗りつぶし">
            <a:extLst>
              <a:ext uri="{FF2B5EF4-FFF2-40B4-BE49-F238E27FC236}">
                <a16:creationId xmlns:a16="http://schemas.microsoft.com/office/drawing/2014/main" id="{D0E51FE1-F39A-AB69-A87B-1DE3B4F27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6091" y="2907141"/>
            <a:ext cx="665849" cy="875683"/>
          </a:xfrm>
          <a:prstGeom prst="rect">
            <a:avLst/>
          </a:prstGeom>
        </p:spPr>
      </p:pic>
      <p:pic>
        <p:nvPicPr>
          <p:cNvPr id="55" name="グラフィックス 54" descr="植物 単色塗りつぶし">
            <a:extLst>
              <a:ext uri="{FF2B5EF4-FFF2-40B4-BE49-F238E27FC236}">
                <a16:creationId xmlns:a16="http://schemas.microsoft.com/office/drawing/2014/main" id="{CB11589D-0E70-934A-790A-37ECBCDE0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1700" y="4627077"/>
            <a:ext cx="665849" cy="490416"/>
          </a:xfrm>
          <a:prstGeom prst="rect">
            <a:avLst/>
          </a:prstGeom>
        </p:spPr>
      </p:pic>
      <p:pic>
        <p:nvPicPr>
          <p:cNvPr id="56" name="グラフィックス 55" descr="植物 単色塗りつぶし">
            <a:extLst>
              <a:ext uri="{FF2B5EF4-FFF2-40B4-BE49-F238E27FC236}">
                <a16:creationId xmlns:a16="http://schemas.microsoft.com/office/drawing/2014/main" id="{8190FE6A-A74B-0BFF-6DC2-A09BA9CB6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8040" y="4196269"/>
            <a:ext cx="665849" cy="992836"/>
          </a:xfrm>
          <a:prstGeom prst="rect">
            <a:avLst/>
          </a:prstGeom>
        </p:spPr>
      </p:pic>
      <p:pic>
        <p:nvPicPr>
          <p:cNvPr id="57" name="グラフィックス 56" descr="植物 単色塗りつぶし">
            <a:extLst>
              <a:ext uri="{FF2B5EF4-FFF2-40B4-BE49-F238E27FC236}">
                <a16:creationId xmlns:a16="http://schemas.microsoft.com/office/drawing/2014/main" id="{C017C5B2-59F3-D7D0-632A-915BE76C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1396" y="3142924"/>
            <a:ext cx="665849" cy="476738"/>
          </a:xfrm>
          <a:prstGeom prst="rect">
            <a:avLst/>
          </a:prstGeom>
        </p:spPr>
      </p:pic>
      <p:pic>
        <p:nvPicPr>
          <p:cNvPr id="58" name="グラフィックス 57" descr="植物 単色塗りつぶし">
            <a:extLst>
              <a:ext uri="{FF2B5EF4-FFF2-40B4-BE49-F238E27FC236}">
                <a16:creationId xmlns:a16="http://schemas.microsoft.com/office/drawing/2014/main" id="{30B96ED7-CA94-7664-D0B0-76D1DC418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5600" y="4313726"/>
            <a:ext cx="665849" cy="1027233"/>
          </a:xfrm>
          <a:prstGeom prst="rect">
            <a:avLst/>
          </a:prstGeom>
        </p:spPr>
      </p:pic>
      <p:pic>
        <p:nvPicPr>
          <p:cNvPr id="59" name="グラフィックス 58" descr="植物 単色塗りつぶし">
            <a:extLst>
              <a:ext uri="{FF2B5EF4-FFF2-40B4-BE49-F238E27FC236}">
                <a16:creationId xmlns:a16="http://schemas.microsoft.com/office/drawing/2014/main" id="{A8D69F81-144D-E829-F7B8-7E67DA7BB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6357" y="3839124"/>
            <a:ext cx="665849" cy="49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800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19974EA-D5CE-6997-C6F1-0520B4DAAC73}"/>
              </a:ext>
            </a:extLst>
          </p:cNvPr>
          <p:cNvSpPr/>
          <p:nvPr/>
        </p:nvSpPr>
        <p:spPr>
          <a:xfrm>
            <a:off x="2633397" y="4990298"/>
            <a:ext cx="409145" cy="174082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6E664B6B-9458-DACA-6303-F8AD032710D8}"/>
              </a:ext>
            </a:extLst>
          </p:cNvPr>
          <p:cNvGrpSpPr/>
          <p:nvPr/>
        </p:nvGrpSpPr>
        <p:grpSpPr>
          <a:xfrm>
            <a:off x="196702" y="594615"/>
            <a:ext cx="914400" cy="914400"/>
            <a:chOff x="196702" y="594615"/>
            <a:chExt cx="914400" cy="914400"/>
          </a:xfrm>
        </p:grpSpPr>
        <p:pic>
          <p:nvPicPr>
            <p:cNvPr id="5" name="グラフィックス 4" descr="植物 単色塗りつぶし">
              <a:extLst>
                <a:ext uri="{FF2B5EF4-FFF2-40B4-BE49-F238E27FC236}">
                  <a16:creationId xmlns:a16="http://schemas.microsoft.com/office/drawing/2014/main" id="{AD838F3F-D799-A241-A223-E471569A6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6702" y="594615"/>
              <a:ext cx="914400" cy="914400"/>
            </a:xfrm>
            <a:prstGeom prst="rect">
              <a:avLst/>
            </a:prstGeom>
          </p:spPr>
        </p:pic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10453478-C532-AE5C-6AEC-8027C8C60968}"/>
                </a:ext>
              </a:extLst>
            </p:cNvPr>
            <p:cNvCxnSpPr/>
            <p:nvPr/>
          </p:nvCxnSpPr>
          <p:spPr>
            <a:xfrm>
              <a:off x="1027638" y="658284"/>
              <a:ext cx="0" cy="792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4257614A-397A-4D84-827E-F107A6F2878A}"/>
              </a:ext>
            </a:extLst>
          </p:cNvPr>
          <p:cNvGrpSpPr/>
          <p:nvPr/>
        </p:nvGrpSpPr>
        <p:grpSpPr>
          <a:xfrm>
            <a:off x="221758" y="1627063"/>
            <a:ext cx="914400" cy="1283185"/>
            <a:chOff x="221758" y="1627063"/>
            <a:chExt cx="914400" cy="1283185"/>
          </a:xfrm>
        </p:grpSpPr>
        <p:pic>
          <p:nvPicPr>
            <p:cNvPr id="8" name="グラフィックス 7" descr="植物 単色塗りつぶし">
              <a:extLst>
                <a:ext uri="{FF2B5EF4-FFF2-40B4-BE49-F238E27FC236}">
                  <a16:creationId xmlns:a16="http://schemas.microsoft.com/office/drawing/2014/main" id="{74BDBBA1-D13A-506A-C52E-DC1537EA5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1758" y="1627063"/>
              <a:ext cx="914400" cy="1283185"/>
            </a:xfrm>
            <a:prstGeom prst="rect">
              <a:avLst/>
            </a:prstGeom>
          </p:spPr>
        </p:pic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94102A79-9F72-4F5D-99BF-0FF40900F894}"/>
                </a:ext>
              </a:extLst>
            </p:cNvPr>
            <p:cNvCxnSpPr/>
            <p:nvPr/>
          </p:nvCxnSpPr>
          <p:spPr>
            <a:xfrm>
              <a:off x="1048645" y="1712200"/>
              <a:ext cx="0" cy="1080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B8BCED08-AEC4-2C91-AFAA-83D67D032156}"/>
              </a:ext>
            </a:extLst>
          </p:cNvPr>
          <p:cNvSpPr/>
          <p:nvPr/>
        </p:nvSpPr>
        <p:spPr>
          <a:xfrm>
            <a:off x="1664185" y="946357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…ATGCAT…CTATCA…TGAATG…GATAGT…AGCTAC…CGATCA…</a:t>
            </a:r>
            <a:endParaRPr kumimoji="1" lang="ja-JP" altLang="en-US" sz="1400" b="1" dirty="0"/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4794E51C-FAF9-E7BA-20FC-B45F60E51679}"/>
              </a:ext>
            </a:extLst>
          </p:cNvPr>
          <p:cNvSpPr/>
          <p:nvPr/>
        </p:nvSpPr>
        <p:spPr>
          <a:xfrm>
            <a:off x="1664185" y="2175096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AT…CT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TCA…TGAA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A</a:t>
            </a:r>
            <a:r>
              <a:rPr kumimoji="1" lang="en-US" altLang="ja-JP" sz="1400" b="1" dirty="0"/>
              <a:t>G…GA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C</a:t>
            </a:r>
            <a:r>
              <a:rPr kumimoji="1" lang="en-US" altLang="ja-JP" sz="1400" b="1" dirty="0"/>
              <a:t>AGT…AG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TAC…CG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TCA…</a:t>
            </a:r>
            <a:endParaRPr kumimoji="1" lang="ja-JP" altLang="en-US" sz="1400" b="1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ACDA44C-50D9-BE2B-98C0-4EDC88522F45}"/>
              </a:ext>
            </a:extLst>
          </p:cNvPr>
          <p:cNvCxnSpPr>
            <a:cxnSpLocks/>
          </p:cNvCxnSpPr>
          <p:nvPr/>
        </p:nvCxnSpPr>
        <p:spPr>
          <a:xfrm>
            <a:off x="2266950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4EB2C389-B765-8DE8-08C4-26FBCB3E7478}"/>
              </a:ext>
            </a:extLst>
          </p:cNvPr>
          <p:cNvCxnSpPr>
            <a:cxnSpLocks/>
          </p:cNvCxnSpPr>
          <p:nvPr/>
        </p:nvCxnSpPr>
        <p:spPr>
          <a:xfrm>
            <a:off x="2828925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9B19FC2-F6E4-BB82-DB8F-EC2BF43BCE0F}"/>
              </a:ext>
            </a:extLst>
          </p:cNvPr>
          <p:cNvCxnSpPr>
            <a:cxnSpLocks/>
          </p:cNvCxnSpPr>
          <p:nvPr/>
        </p:nvCxnSpPr>
        <p:spPr>
          <a:xfrm>
            <a:off x="3733800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86AE40D3-0FE8-334B-EB5E-556B21F54F3A}"/>
              </a:ext>
            </a:extLst>
          </p:cNvPr>
          <p:cNvCxnSpPr>
            <a:cxnSpLocks/>
          </p:cNvCxnSpPr>
          <p:nvPr/>
        </p:nvCxnSpPr>
        <p:spPr>
          <a:xfrm>
            <a:off x="4286250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849184D5-3419-6AE8-BD56-151B7171B191}"/>
              </a:ext>
            </a:extLst>
          </p:cNvPr>
          <p:cNvCxnSpPr>
            <a:cxnSpLocks/>
          </p:cNvCxnSpPr>
          <p:nvPr/>
        </p:nvCxnSpPr>
        <p:spPr>
          <a:xfrm>
            <a:off x="5029200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10D7CD4-989E-CE5A-A733-53710AF7597C}"/>
              </a:ext>
            </a:extLst>
          </p:cNvPr>
          <p:cNvCxnSpPr>
            <a:cxnSpLocks/>
          </p:cNvCxnSpPr>
          <p:nvPr/>
        </p:nvCxnSpPr>
        <p:spPr>
          <a:xfrm>
            <a:off x="5743575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矢印: 右 21">
            <a:extLst>
              <a:ext uri="{FF2B5EF4-FFF2-40B4-BE49-F238E27FC236}">
                <a16:creationId xmlns:a16="http://schemas.microsoft.com/office/drawing/2014/main" id="{41DA9A33-2F41-BD16-6003-670CEE072E8C}"/>
              </a:ext>
            </a:extLst>
          </p:cNvPr>
          <p:cNvSpPr/>
          <p:nvPr/>
        </p:nvSpPr>
        <p:spPr>
          <a:xfrm rot="5400000">
            <a:off x="565458" y="1512664"/>
            <a:ext cx="252000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17B158D-F0CB-3720-C26B-32844B1667B4}"/>
              </a:ext>
            </a:extLst>
          </p:cNvPr>
          <p:cNvSpPr txBox="1"/>
          <p:nvPr/>
        </p:nvSpPr>
        <p:spPr>
          <a:xfrm>
            <a:off x="-382539" y="1434689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EF1C436-1E06-7689-15B9-63AA7747769E}"/>
              </a:ext>
            </a:extLst>
          </p:cNvPr>
          <p:cNvSpPr txBox="1"/>
          <p:nvPr/>
        </p:nvSpPr>
        <p:spPr>
          <a:xfrm>
            <a:off x="1812943" y="1503306"/>
            <a:ext cx="452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+5</a:t>
            </a:r>
            <a:endParaRPr kumimoji="1" lang="ja-JP" altLang="en-US" sz="16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DB6ADF8-8378-08B1-F396-E6410A74511B}"/>
              </a:ext>
            </a:extLst>
          </p:cNvPr>
          <p:cNvSpPr txBox="1"/>
          <p:nvPr/>
        </p:nvSpPr>
        <p:spPr>
          <a:xfrm>
            <a:off x="2303978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+30</a:t>
            </a:r>
            <a:endParaRPr kumimoji="1" lang="ja-JP" altLang="en-US" sz="16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61E77DB-D16A-2119-F6F9-1701AE0E6D15}"/>
              </a:ext>
            </a:extLst>
          </p:cNvPr>
          <p:cNvSpPr txBox="1"/>
          <p:nvPr/>
        </p:nvSpPr>
        <p:spPr>
          <a:xfrm>
            <a:off x="3180071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-10</a:t>
            </a:r>
            <a:endParaRPr kumimoji="1" lang="ja-JP" altLang="en-US" sz="16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232BA91-A272-A922-D04C-09BB1BB9A961}"/>
              </a:ext>
            </a:extLst>
          </p:cNvPr>
          <p:cNvSpPr txBox="1"/>
          <p:nvPr/>
        </p:nvSpPr>
        <p:spPr>
          <a:xfrm>
            <a:off x="3789669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</a:t>
            </a:r>
            <a:endParaRPr kumimoji="1" lang="ja-JP" altLang="en-US" sz="16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274B335-C59A-6295-D8EE-7C7987423D43}"/>
              </a:ext>
            </a:extLst>
          </p:cNvPr>
          <p:cNvSpPr txBox="1"/>
          <p:nvPr/>
        </p:nvSpPr>
        <p:spPr>
          <a:xfrm>
            <a:off x="4504043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-5</a:t>
            </a:r>
            <a:endParaRPr kumimoji="1" lang="ja-JP" altLang="en-US" sz="16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065E7AD-BEBE-10EC-A7DD-36FADB9392B8}"/>
              </a:ext>
            </a:extLst>
          </p:cNvPr>
          <p:cNvSpPr txBox="1"/>
          <p:nvPr/>
        </p:nvSpPr>
        <p:spPr>
          <a:xfrm>
            <a:off x="5246992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+7</a:t>
            </a:r>
            <a:endParaRPr kumimoji="1" lang="ja-JP" altLang="en-US" sz="16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699DD85-DBD6-514B-92FB-9666869C0A83}"/>
              </a:ext>
            </a:extLst>
          </p:cNvPr>
          <p:cNvSpPr txBox="1"/>
          <p:nvPr/>
        </p:nvSpPr>
        <p:spPr>
          <a:xfrm>
            <a:off x="-695367" y="904718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760EA04-67E3-8CE2-53D8-260CF4F30968}"/>
              </a:ext>
            </a:extLst>
          </p:cNvPr>
          <p:cNvSpPr txBox="1"/>
          <p:nvPr/>
        </p:nvSpPr>
        <p:spPr>
          <a:xfrm>
            <a:off x="989076" y="909221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100</a:t>
            </a:r>
            <a:endParaRPr kumimoji="1" lang="ja-JP" altLang="en-US" sz="16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FA6F18A-448F-E01C-6BC9-B28D711DFC7C}"/>
              </a:ext>
            </a:extLst>
          </p:cNvPr>
          <p:cNvSpPr txBox="1"/>
          <p:nvPr/>
        </p:nvSpPr>
        <p:spPr>
          <a:xfrm>
            <a:off x="989075" y="2089501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130</a:t>
            </a:r>
            <a:endParaRPr kumimoji="1" lang="ja-JP" altLang="en-US" sz="16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F56EEEB-18AE-ACE5-5A6C-08C908B0D970}"/>
              </a:ext>
            </a:extLst>
          </p:cNvPr>
          <p:cNvSpPr txBox="1"/>
          <p:nvPr/>
        </p:nvSpPr>
        <p:spPr>
          <a:xfrm>
            <a:off x="-1437026" y="3461761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F3ED1E38-26E8-CEA1-C4D6-7FB7C6C69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721" y="3147155"/>
            <a:ext cx="914400" cy="683938"/>
          </a:xfrm>
          <a:prstGeom prst="rect">
            <a:avLst/>
          </a:prstGeom>
        </p:spPr>
      </p:pic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DD9CB4E4-8E65-355B-D9D6-599C01FC6D98}"/>
              </a:ext>
            </a:extLst>
          </p:cNvPr>
          <p:cNvCxnSpPr>
            <a:cxnSpLocks/>
          </p:cNvCxnSpPr>
          <p:nvPr/>
        </p:nvCxnSpPr>
        <p:spPr>
          <a:xfrm>
            <a:off x="1048657" y="3210824"/>
            <a:ext cx="0" cy="592387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701947F-7522-206D-F5FC-CF203DCF4A5D}"/>
              </a:ext>
            </a:extLst>
          </p:cNvPr>
          <p:cNvSpPr txBox="1"/>
          <p:nvPr/>
        </p:nvSpPr>
        <p:spPr>
          <a:xfrm>
            <a:off x="989074" y="3319847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85</a:t>
            </a:r>
            <a:endParaRPr kumimoji="1" lang="ja-JP" altLang="en-US" sz="1600" dirty="0"/>
          </a:p>
        </p:txBody>
      </p: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1F40CE28-4C6B-F449-5115-CE40BD00613C}"/>
              </a:ext>
            </a:extLst>
          </p:cNvPr>
          <p:cNvSpPr/>
          <p:nvPr/>
        </p:nvSpPr>
        <p:spPr>
          <a:xfrm>
            <a:off x="1664185" y="3395565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…ATGCAT…CTATCA…TGAA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A</a:t>
            </a:r>
            <a:r>
              <a:rPr kumimoji="1" lang="en-US" altLang="ja-JP" sz="1400" b="1" dirty="0"/>
              <a:t>G…GATAGT…AG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TAC…CGATCA…</a:t>
            </a:r>
            <a:endParaRPr kumimoji="1" lang="ja-JP" altLang="en-US" sz="1400" b="1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18A0A58-7A62-3635-4942-01935271E7CC}"/>
              </a:ext>
            </a:extLst>
          </p:cNvPr>
          <p:cNvSpPr txBox="1"/>
          <p:nvPr/>
        </p:nvSpPr>
        <p:spPr>
          <a:xfrm>
            <a:off x="3391105" y="3041547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-10</a:t>
            </a:r>
            <a:endParaRPr kumimoji="1" lang="ja-JP" altLang="en-US" sz="16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8473EE2-9583-4AF2-0639-23127356B6E7}"/>
              </a:ext>
            </a:extLst>
          </p:cNvPr>
          <p:cNvSpPr txBox="1"/>
          <p:nvPr/>
        </p:nvSpPr>
        <p:spPr>
          <a:xfrm>
            <a:off x="4686502" y="3041547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-5</a:t>
            </a:r>
            <a:endParaRPr kumimoji="1" lang="ja-JP" altLang="en-US" sz="1600" dirty="0"/>
          </a:p>
        </p:txBody>
      </p:sp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A66464C6-DFE4-F46E-A6A6-E18631E1E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702" y="3905867"/>
            <a:ext cx="914400" cy="953681"/>
          </a:xfrm>
          <a:prstGeom prst="rect">
            <a:avLst/>
          </a:prstGeom>
        </p:spPr>
      </p:pic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7259C643-3195-87A7-3814-72DBBB751AD4}"/>
              </a:ext>
            </a:extLst>
          </p:cNvPr>
          <p:cNvCxnSpPr>
            <a:cxnSpLocks/>
          </p:cNvCxnSpPr>
          <p:nvPr/>
        </p:nvCxnSpPr>
        <p:spPr>
          <a:xfrm>
            <a:off x="1027638" y="3969537"/>
            <a:ext cx="0" cy="826023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C526FEF-3B69-C567-F1C0-58AB91940751}"/>
              </a:ext>
            </a:extLst>
          </p:cNvPr>
          <p:cNvSpPr txBox="1"/>
          <p:nvPr/>
        </p:nvSpPr>
        <p:spPr>
          <a:xfrm>
            <a:off x="1034730" y="4221435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112</a:t>
            </a:r>
            <a:endParaRPr kumimoji="1" lang="ja-JP" altLang="en-US" sz="1600" dirty="0"/>
          </a:p>
        </p:txBody>
      </p:sp>
      <p:sp>
        <p:nvSpPr>
          <p:cNvPr id="47" name="吹き出し: 角を丸めた四角形 46">
            <a:extLst>
              <a:ext uri="{FF2B5EF4-FFF2-40B4-BE49-F238E27FC236}">
                <a16:creationId xmlns:a16="http://schemas.microsoft.com/office/drawing/2014/main" id="{B3B91A2C-F1E4-41AE-F535-6C5B09E78F45}"/>
              </a:ext>
            </a:extLst>
          </p:cNvPr>
          <p:cNvSpPr/>
          <p:nvPr/>
        </p:nvSpPr>
        <p:spPr>
          <a:xfrm>
            <a:off x="1643166" y="4297153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AT …CTATCA…TGAATG…GATAGT…AGCTAC… CG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TCA…</a:t>
            </a:r>
            <a:endParaRPr kumimoji="1" lang="ja-JP" altLang="en-US" sz="1400" b="1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A9CCFBDB-F610-C187-BB53-94037A5E3536}"/>
              </a:ext>
            </a:extLst>
          </p:cNvPr>
          <p:cNvSpPr txBox="1"/>
          <p:nvPr/>
        </p:nvSpPr>
        <p:spPr>
          <a:xfrm>
            <a:off x="1973395" y="3953869"/>
            <a:ext cx="452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+5</a:t>
            </a:r>
            <a:endParaRPr kumimoji="1" lang="ja-JP" altLang="en-US" sz="16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330E02B-D2D5-42A6-E82B-0BD4D2AE88A9}"/>
              </a:ext>
            </a:extLst>
          </p:cNvPr>
          <p:cNvSpPr txBox="1"/>
          <p:nvPr/>
        </p:nvSpPr>
        <p:spPr>
          <a:xfrm>
            <a:off x="5359819" y="3953869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+7</a:t>
            </a:r>
            <a:endParaRPr kumimoji="1" lang="ja-JP" altLang="en-US" sz="1600" dirty="0"/>
          </a:p>
        </p:txBody>
      </p:sp>
      <p:pic>
        <p:nvPicPr>
          <p:cNvPr id="57" name="グラフィックス 56" descr="植物 単色塗りつぶし">
            <a:extLst>
              <a:ext uri="{FF2B5EF4-FFF2-40B4-BE49-F238E27FC236}">
                <a16:creationId xmlns:a16="http://schemas.microsoft.com/office/drawing/2014/main" id="{80277147-3D00-1F84-F9BF-C2132DDF4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702" y="4881753"/>
            <a:ext cx="914400" cy="1074766"/>
          </a:xfrm>
          <a:prstGeom prst="rect">
            <a:avLst/>
          </a:prstGeom>
        </p:spPr>
      </p:pic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12AE86F4-C54D-C287-E6C5-4D00D5B1AF16}"/>
              </a:ext>
            </a:extLst>
          </p:cNvPr>
          <p:cNvCxnSpPr>
            <a:cxnSpLocks/>
          </p:cNvCxnSpPr>
          <p:nvPr/>
        </p:nvCxnSpPr>
        <p:spPr>
          <a:xfrm>
            <a:off x="1027638" y="4945423"/>
            <a:ext cx="0" cy="930900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59E2A822-D4F3-26EC-C46B-54453C08D483}"/>
              </a:ext>
            </a:extLst>
          </p:cNvPr>
          <p:cNvSpPr txBox="1"/>
          <p:nvPr/>
        </p:nvSpPr>
        <p:spPr>
          <a:xfrm>
            <a:off x="1034730" y="5197321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125</a:t>
            </a:r>
            <a:endParaRPr kumimoji="1" lang="ja-JP" altLang="en-US" sz="1600" b="1" dirty="0"/>
          </a:p>
        </p:txBody>
      </p:sp>
      <p:sp>
        <p:nvSpPr>
          <p:cNvPr id="60" name="吹き出し: 角を丸めた四角形 59">
            <a:extLst>
              <a:ext uri="{FF2B5EF4-FFF2-40B4-BE49-F238E27FC236}">
                <a16:creationId xmlns:a16="http://schemas.microsoft.com/office/drawing/2014/main" id="{42B88D44-700E-EA32-6484-3FD6BD0099E4}"/>
              </a:ext>
            </a:extLst>
          </p:cNvPr>
          <p:cNvSpPr/>
          <p:nvPr/>
        </p:nvSpPr>
        <p:spPr>
          <a:xfrm>
            <a:off x="1643166" y="5273039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…ATGCAT…CT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TCA…TGAATG…GATAGT…AG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TAC…CGATCA…</a:t>
            </a:r>
            <a:endParaRPr kumimoji="1" lang="ja-JP" altLang="en-US" sz="1400" b="1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368164F5-8477-88B5-FE7D-73E59FB07638}"/>
              </a:ext>
            </a:extLst>
          </p:cNvPr>
          <p:cNvSpPr txBox="1"/>
          <p:nvPr/>
        </p:nvSpPr>
        <p:spPr>
          <a:xfrm>
            <a:off x="2532782" y="4934485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+30</a:t>
            </a:r>
            <a:endParaRPr kumimoji="1" lang="ja-JP" altLang="en-US" sz="16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04547CE7-7F7F-F2A9-07FB-10ABB3E65F8A}"/>
              </a:ext>
            </a:extLst>
          </p:cNvPr>
          <p:cNvSpPr txBox="1"/>
          <p:nvPr/>
        </p:nvSpPr>
        <p:spPr>
          <a:xfrm>
            <a:off x="4694747" y="4934485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-5</a:t>
            </a:r>
            <a:endParaRPr kumimoji="1" lang="ja-JP" altLang="en-US" sz="1600" dirty="0"/>
          </a:p>
        </p:txBody>
      </p:sp>
      <p:pic>
        <p:nvPicPr>
          <p:cNvPr id="66" name="グラフィックス 65" descr="植物 単色塗りつぶし">
            <a:extLst>
              <a:ext uri="{FF2B5EF4-FFF2-40B4-BE49-F238E27FC236}">
                <a16:creationId xmlns:a16="http://schemas.microsoft.com/office/drawing/2014/main" id="{F43CD558-6B6F-3837-EBE4-27F72B246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702" y="5929526"/>
            <a:ext cx="914400" cy="1333002"/>
          </a:xfrm>
          <a:prstGeom prst="rect">
            <a:avLst/>
          </a:prstGeom>
        </p:spPr>
      </p:pic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F3286B73-ADD3-3625-05CE-6F988B92A1FB}"/>
              </a:ext>
            </a:extLst>
          </p:cNvPr>
          <p:cNvCxnSpPr>
            <a:cxnSpLocks/>
          </p:cNvCxnSpPr>
          <p:nvPr/>
        </p:nvCxnSpPr>
        <p:spPr>
          <a:xfrm>
            <a:off x="1027638" y="6031296"/>
            <a:ext cx="0" cy="1116000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E5FB7242-57E5-1BDA-91F4-8D0D877D58CE}"/>
              </a:ext>
            </a:extLst>
          </p:cNvPr>
          <p:cNvSpPr txBox="1"/>
          <p:nvPr/>
        </p:nvSpPr>
        <p:spPr>
          <a:xfrm>
            <a:off x="1034730" y="6407397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140</a:t>
            </a:r>
            <a:endParaRPr kumimoji="1" lang="ja-JP" altLang="en-US" sz="1600" b="1" dirty="0"/>
          </a:p>
        </p:txBody>
      </p:sp>
      <p:sp>
        <p:nvSpPr>
          <p:cNvPr id="69" name="吹き出し: 角を丸めた四角形 68">
            <a:extLst>
              <a:ext uri="{FF2B5EF4-FFF2-40B4-BE49-F238E27FC236}">
                <a16:creationId xmlns:a16="http://schemas.microsoft.com/office/drawing/2014/main" id="{F236F868-92AC-16A1-4BBE-AB800E509AFE}"/>
              </a:ext>
            </a:extLst>
          </p:cNvPr>
          <p:cNvSpPr/>
          <p:nvPr/>
        </p:nvSpPr>
        <p:spPr>
          <a:xfrm>
            <a:off x="1643166" y="6473212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…ATGCAT…CT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TCA…TGAATG…GA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C</a:t>
            </a:r>
            <a:r>
              <a:rPr kumimoji="1" lang="en-US" altLang="ja-JP" sz="1400" b="1" dirty="0"/>
              <a:t>AGT…AGCTAC…CG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TCA…</a:t>
            </a:r>
            <a:endParaRPr kumimoji="1" lang="ja-JP" altLang="en-US" sz="1400" b="1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A1967346-A8EC-2D88-E555-AE67E644B0E1}"/>
              </a:ext>
            </a:extLst>
          </p:cNvPr>
          <p:cNvSpPr txBox="1"/>
          <p:nvPr/>
        </p:nvSpPr>
        <p:spPr>
          <a:xfrm>
            <a:off x="2532782" y="6132080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+30</a:t>
            </a:r>
            <a:endParaRPr kumimoji="1" lang="ja-JP" altLang="en-US" sz="16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AB7ED31B-49AC-A368-7976-E8C528EFC83B}"/>
              </a:ext>
            </a:extLst>
          </p:cNvPr>
          <p:cNvSpPr txBox="1"/>
          <p:nvPr/>
        </p:nvSpPr>
        <p:spPr>
          <a:xfrm>
            <a:off x="3923223" y="6132080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</a:t>
            </a:r>
            <a:endParaRPr kumimoji="1" lang="ja-JP" altLang="en-US" sz="1600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BB2E67CC-86BA-5ED3-7E9F-08FEFEC1AB90}"/>
              </a:ext>
            </a:extLst>
          </p:cNvPr>
          <p:cNvSpPr txBox="1"/>
          <p:nvPr/>
        </p:nvSpPr>
        <p:spPr>
          <a:xfrm>
            <a:off x="5361496" y="6132080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+7</a:t>
            </a:r>
            <a:endParaRPr kumimoji="1" lang="ja-JP" altLang="en-US" sz="1600" dirty="0"/>
          </a:p>
        </p:txBody>
      </p:sp>
      <p:sp>
        <p:nvSpPr>
          <p:cNvPr id="75" name="左中かっこ 74">
            <a:extLst>
              <a:ext uri="{FF2B5EF4-FFF2-40B4-BE49-F238E27FC236}">
                <a16:creationId xmlns:a16="http://schemas.microsoft.com/office/drawing/2014/main" id="{2D9A48BA-EFFE-C0A6-81B4-3AD410B6301D}"/>
              </a:ext>
            </a:extLst>
          </p:cNvPr>
          <p:cNvSpPr/>
          <p:nvPr/>
        </p:nvSpPr>
        <p:spPr>
          <a:xfrm>
            <a:off x="126781" y="3147154"/>
            <a:ext cx="283054" cy="4625245"/>
          </a:xfrm>
          <a:prstGeom prst="leftBrace">
            <a:avLst>
              <a:gd name="adj1" fmla="val 8333"/>
              <a:gd name="adj2" fmla="val 1107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26A31E08-BFBA-3A14-CFD3-5EB7077B5C98}"/>
              </a:ext>
            </a:extLst>
          </p:cNvPr>
          <p:cNvSpPr txBox="1"/>
          <p:nvPr/>
        </p:nvSpPr>
        <p:spPr>
          <a:xfrm>
            <a:off x="3473358" y="7075651"/>
            <a:ext cx="631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E8B407B-DAFB-FC27-1F49-FC988B833C5D}"/>
              </a:ext>
            </a:extLst>
          </p:cNvPr>
          <p:cNvSpPr txBox="1"/>
          <p:nvPr/>
        </p:nvSpPr>
        <p:spPr>
          <a:xfrm>
            <a:off x="365865" y="7071404"/>
            <a:ext cx="631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82053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FFCB27D-3CFF-770D-A6E5-56572B3A5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2651435" y="1709683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272A50A-C9EC-AE08-0AD0-1D25D537F2A8}"/>
              </a:ext>
            </a:extLst>
          </p:cNvPr>
          <p:cNvSpPr txBox="1"/>
          <p:nvPr/>
        </p:nvSpPr>
        <p:spPr>
          <a:xfrm>
            <a:off x="2924954" y="1709683"/>
            <a:ext cx="857473" cy="8838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63A7C9-7D29-6614-11C2-9E844672C4BE}"/>
              </a:ext>
            </a:extLst>
          </p:cNvPr>
          <p:cNvSpPr txBox="1"/>
          <p:nvPr/>
        </p:nvSpPr>
        <p:spPr>
          <a:xfrm>
            <a:off x="5122412" y="1709682"/>
            <a:ext cx="1015214" cy="7735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F0F5F99-B465-3063-4E62-B118CE3FCE12}"/>
              </a:ext>
            </a:extLst>
          </p:cNvPr>
          <p:cNvSpPr txBox="1"/>
          <p:nvPr/>
        </p:nvSpPr>
        <p:spPr>
          <a:xfrm>
            <a:off x="4125024" y="3656511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F53D8C7-CDEC-20DF-E60F-5805BAC81D6B}"/>
              </a:ext>
            </a:extLst>
          </p:cNvPr>
          <p:cNvSpPr txBox="1"/>
          <p:nvPr/>
        </p:nvSpPr>
        <p:spPr>
          <a:xfrm>
            <a:off x="2622499" y="6869261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4B0F426-739C-8DAA-F551-161ED866A471}"/>
              </a:ext>
            </a:extLst>
          </p:cNvPr>
          <p:cNvSpPr txBox="1"/>
          <p:nvPr/>
        </p:nvSpPr>
        <p:spPr>
          <a:xfrm>
            <a:off x="4791019" y="6869261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EB2A364-28BC-F6AE-3758-596FAA559EF3}"/>
              </a:ext>
            </a:extLst>
          </p:cNvPr>
          <p:cNvSpPr txBox="1"/>
          <p:nvPr/>
        </p:nvSpPr>
        <p:spPr>
          <a:xfrm>
            <a:off x="-1219696" y="983645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38" name="グラフィックス 37" descr="植物 単色塗りつぶし">
            <a:extLst>
              <a:ext uri="{FF2B5EF4-FFF2-40B4-BE49-F238E27FC236}">
                <a16:creationId xmlns:a16="http://schemas.microsoft.com/office/drawing/2014/main" id="{D95D28BE-ECF7-566B-7F0E-8F49688811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887670" y="1381806"/>
            <a:ext cx="665849" cy="665849"/>
          </a:xfrm>
          <a:prstGeom prst="rect">
            <a:avLst/>
          </a:prstGeom>
        </p:spPr>
      </p:pic>
      <p:pic>
        <p:nvPicPr>
          <p:cNvPr id="39" name="グラフィックス 38" descr="植物 単色塗りつぶし">
            <a:extLst>
              <a:ext uri="{FF2B5EF4-FFF2-40B4-BE49-F238E27FC236}">
                <a16:creationId xmlns:a16="http://schemas.microsoft.com/office/drawing/2014/main" id="{CE687BDE-7D4E-30BD-012D-00B16D3CC5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862059" y="3554204"/>
            <a:ext cx="665849" cy="665849"/>
          </a:xfrm>
          <a:prstGeom prst="rect">
            <a:avLst/>
          </a:prstGeom>
        </p:spPr>
      </p:pic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66153D52-2E4F-7A96-57CB-FE6D31B4E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4335" y="1352977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964DC55F-E089-19DC-B3E7-448D72FEA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67793" y="2098300"/>
            <a:ext cx="665849" cy="352174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32D06BD1-2819-C047-5BA6-0224179BE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32317" y="3683126"/>
            <a:ext cx="665849" cy="47828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2592B060-EC01-554E-918D-547E86657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601" y="2719939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3F96E11B-7038-F282-040F-85D96F41B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20" y="2198486"/>
            <a:ext cx="665849" cy="397414"/>
          </a:xfrm>
          <a:prstGeom prst="rect">
            <a:avLst/>
          </a:prstGeom>
        </p:spPr>
      </p:pic>
      <p:pic>
        <p:nvPicPr>
          <p:cNvPr id="45" name="グラフィックス 44" descr="植物 単色塗りつぶし">
            <a:extLst>
              <a:ext uri="{FF2B5EF4-FFF2-40B4-BE49-F238E27FC236}">
                <a16:creationId xmlns:a16="http://schemas.microsoft.com/office/drawing/2014/main" id="{8DADE026-340F-AA07-BBEC-039CFC6ABB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463" y="3591390"/>
            <a:ext cx="665849" cy="665849"/>
          </a:xfrm>
          <a:prstGeom prst="rect">
            <a:avLst/>
          </a:prstGeom>
        </p:spPr>
      </p:pic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DE3FC1F-0934-44C1-AFB8-4A2C3C7FE712}"/>
              </a:ext>
            </a:extLst>
          </p:cNvPr>
          <p:cNvSpPr txBox="1"/>
          <p:nvPr/>
        </p:nvSpPr>
        <p:spPr>
          <a:xfrm>
            <a:off x="-584206" y="1361571"/>
            <a:ext cx="6317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pic>
        <p:nvPicPr>
          <p:cNvPr id="47" name="グラフィックス 46" descr="植物 単色塗りつぶし">
            <a:extLst>
              <a:ext uri="{FF2B5EF4-FFF2-40B4-BE49-F238E27FC236}">
                <a16:creationId xmlns:a16="http://schemas.microsoft.com/office/drawing/2014/main" id="{B8BC409A-667D-769D-EE4B-588584030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905408" y="1950143"/>
            <a:ext cx="665849" cy="875683"/>
          </a:xfrm>
          <a:prstGeom prst="rect">
            <a:avLst/>
          </a:prstGeom>
        </p:spPr>
      </p:pic>
      <p:pic>
        <p:nvPicPr>
          <p:cNvPr id="48" name="グラフィックス 47" descr="植物 単色塗りつぶし">
            <a:extLst>
              <a:ext uri="{FF2B5EF4-FFF2-40B4-BE49-F238E27FC236}">
                <a16:creationId xmlns:a16="http://schemas.microsoft.com/office/drawing/2014/main" id="{574628F3-F1C1-D50E-D004-567AF9C95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601" y="3385788"/>
            <a:ext cx="665849" cy="875683"/>
          </a:xfrm>
          <a:prstGeom prst="rect">
            <a:avLst/>
          </a:prstGeom>
        </p:spPr>
      </p:pic>
      <p:pic>
        <p:nvPicPr>
          <p:cNvPr id="49" name="グラフィックス 48" descr="植物 単色塗りつぶし">
            <a:extLst>
              <a:ext uri="{FF2B5EF4-FFF2-40B4-BE49-F238E27FC236}">
                <a16:creationId xmlns:a16="http://schemas.microsoft.com/office/drawing/2014/main" id="{FCFBFE82-DE1C-7A8F-8675-2598D644F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004" y="1219600"/>
            <a:ext cx="665849" cy="875683"/>
          </a:xfrm>
          <a:prstGeom prst="rect">
            <a:avLst/>
          </a:prstGeom>
        </p:spPr>
      </p:pic>
      <p:pic>
        <p:nvPicPr>
          <p:cNvPr id="50" name="グラフィックス 49" descr="植物 単色塗りつぶし">
            <a:extLst>
              <a:ext uri="{FF2B5EF4-FFF2-40B4-BE49-F238E27FC236}">
                <a16:creationId xmlns:a16="http://schemas.microsoft.com/office/drawing/2014/main" id="{6C8625EA-BCA4-2579-160C-B41CF5400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866395" y="2939536"/>
            <a:ext cx="665849" cy="490416"/>
          </a:xfrm>
          <a:prstGeom prst="rect">
            <a:avLst/>
          </a:prstGeom>
        </p:spPr>
      </p:pic>
      <p:pic>
        <p:nvPicPr>
          <p:cNvPr id="51" name="グラフィックス 50" descr="植物 単色塗りつぶし">
            <a:extLst>
              <a:ext uri="{FF2B5EF4-FFF2-40B4-BE49-F238E27FC236}">
                <a16:creationId xmlns:a16="http://schemas.microsoft.com/office/drawing/2014/main" id="{3D1A6571-4EDD-E766-87EF-ECC81BD13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50055" y="2508728"/>
            <a:ext cx="665849" cy="992836"/>
          </a:xfrm>
          <a:prstGeom prst="rect">
            <a:avLst/>
          </a:prstGeom>
        </p:spPr>
      </p:pic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B21672F1-4A84-9FD5-DA9B-8146802EF2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76699" y="1455383"/>
            <a:ext cx="665849" cy="476738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74937ACF-E8F9-695E-BEB6-EA19B96FF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05" y="2626185"/>
            <a:ext cx="665849" cy="1027233"/>
          </a:xfrm>
          <a:prstGeom prst="rect">
            <a:avLst/>
          </a:prstGeom>
        </p:spPr>
      </p:pic>
      <p:pic>
        <p:nvPicPr>
          <p:cNvPr id="54" name="グラフィックス 53" descr="植物 単色塗りつぶし">
            <a:extLst>
              <a:ext uri="{FF2B5EF4-FFF2-40B4-BE49-F238E27FC236}">
                <a16:creationId xmlns:a16="http://schemas.microsoft.com/office/drawing/2014/main" id="{5E4C5586-1FC2-BFA1-A409-45839FA87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8262" y="2151583"/>
            <a:ext cx="665849" cy="490416"/>
          </a:xfrm>
          <a:prstGeom prst="rect">
            <a:avLst/>
          </a:prstGeom>
        </p:spPr>
      </p:pic>
      <p:sp>
        <p:nvSpPr>
          <p:cNvPr id="55" name="矢印: 右 54">
            <a:extLst>
              <a:ext uri="{FF2B5EF4-FFF2-40B4-BE49-F238E27FC236}">
                <a16:creationId xmlns:a16="http://schemas.microsoft.com/office/drawing/2014/main" id="{C8DA10D1-11BE-3D42-D803-05A52B37D314}"/>
              </a:ext>
            </a:extLst>
          </p:cNvPr>
          <p:cNvSpPr/>
          <p:nvPr/>
        </p:nvSpPr>
        <p:spPr>
          <a:xfrm>
            <a:off x="1584971" y="2640110"/>
            <a:ext cx="522825" cy="4846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15303C69-46AA-F656-609D-856BC40173B0}"/>
              </a:ext>
            </a:extLst>
          </p:cNvPr>
          <p:cNvSpPr txBox="1"/>
          <p:nvPr/>
        </p:nvSpPr>
        <p:spPr>
          <a:xfrm rot="16200000">
            <a:off x="1667980" y="2580683"/>
            <a:ext cx="176522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Number of sample</a:t>
            </a:r>
            <a:endParaRPr kumimoji="1" lang="ja-JP" altLang="en-US" sz="1600" b="1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79ED0E07-34FC-F954-50A5-6755C9840A1D}"/>
              </a:ext>
            </a:extLst>
          </p:cNvPr>
          <p:cNvSpPr txBox="1"/>
          <p:nvPr/>
        </p:nvSpPr>
        <p:spPr>
          <a:xfrm>
            <a:off x="2876254" y="1422928"/>
            <a:ext cx="332443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The distribution of phenotype values</a:t>
            </a:r>
            <a:endParaRPr kumimoji="1" lang="ja-JP" altLang="en-US" sz="1600" b="1" dirty="0"/>
          </a:p>
        </p:txBody>
      </p:sp>
      <p:pic>
        <p:nvPicPr>
          <p:cNvPr id="61" name="グラフィックス 60" descr="植物 単色塗りつぶし">
            <a:extLst>
              <a:ext uri="{FF2B5EF4-FFF2-40B4-BE49-F238E27FC236}">
                <a16:creationId xmlns:a16="http://schemas.microsoft.com/office/drawing/2014/main" id="{171C01E6-C03F-C17A-CB47-6EB2F087C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2320" y="4449249"/>
            <a:ext cx="665849" cy="352174"/>
          </a:xfrm>
          <a:prstGeom prst="rect">
            <a:avLst/>
          </a:prstGeom>
        </p:spPr>
      </p:pic>
      <p:pic>
        <p:nvPicPr>
          <p:cNvPr id="62" name="グラフィックス 61" descr="植物 単色塗りつぶし">
            <a:extLst>
              <a:ext uri="{FF2B5EF4-FFF2-40B4-BE49-F238E27FC236}">
                <a16:creationId xmlns:a16="http://schemas.microsoft.com/office/drawing/2014/main" id="{607FD7A2-C3A7-0EEC-5D8D-BF85E63CD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71265" y="4449249"/>
            <a:ext cx="665849" cy="352174"/>
          </a:xfrm>
          <a:prstGeom prst="rect">
            <a:avLst/>
          </a:prstGeom>
        </p:spPr>
      </p:pic>
      <p:pic>
        <p:nvPicPr>
          <p:cNvPr id="63" name="グラフィックス 62" descr="植物 単色塗りつぶし">
            <a:extLst>
              <a:ext uri="{FF2B5EF4-FFF2-40B4-BE49-F238E27FC236}">
                <a16:creationId xmlns:a16="http://schemas.microsoft.com/office/drawing/2014/main" id="{CAEB6648-6847-2ECC-F4A9-E45979A69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50210" y="4449249"/>
            <a:ext cx="665849" cy="352174"/>
          </a:xfrm>
          <a:prstGeom prst="rect">
            <a:avLst/>
          </a:prstGeom>
        </p:spPr>
      </p:pic>
      <p:pic>
        <p:nvPicPr>
          <p:cNvPr id="64" name="グラフィックス 63" descr="植物 単色塗りつぶし">
            <a:extLst>
              <a:ext uri="{FF2B5EF4-FFF2-40B4-BE49-F238E27FC236}">
                <a16:creationId xmlns:a16="http://schemas.microsoft.com/office/drawing/2014/main" id="{88C74F17-91A5-0887-86CC-12C0254083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04629" y="4304982"/>
            <a:ext cx="665849" cy="1014385"/>
          </a:xfrm>
          <a:prstGeom prst="rect">
            <a:avLst/>
          </a:prstGeom>
        </p:spPr>
      </p:pic>
      <p:pic>
        <p:nvPicPr>
          <p:cNvPr id="65" name="グラフィックス 64" descr="植物 単色塗りつぶし">
            <a:extLst>
              <a:ext uri="{FF2B5EF4-FFF2-40B4-BE49-F238E27FC236}">
                <a16:creationId xmlns:a16="http://schemas.microsoft.com/office/drawing/2014/main" id="{5DC9CFCF-0D28-556B-43EF-B39CC495F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4195" y="4226849"/>
            <a:ext cx="665849" cy="1170651"/>
          </a:xfrm>
          <a:prstGeom prst="rect">
            <a:avLst/>
          </a:prstGeom>
        </p:spPr>
      </p:pic>
      <p:pic>
        <p:nvPicPr>
          <p:cNvPr id="66" name="グラフィックス 65" descr="植物 単色塗りつぶし">
            <a:extLst>
              <a:ext uri="{FF2B5EF4-FFF2-40B4-BE49-F238E27FC236}">
                <a16:creationId xmlns:a16="http://schemas.microsoft.com/office/drawing/2014/main" id="{17455417-252F-BC88-FB52-8CF3C82A8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3760" y="4243489"/>
            <a:ext cx="665849" cy="1137371"/>
          </a:xfrm>
          <a:prstGeom prst="rect">
            <a:avLst/>
          </a:prstGeom>
        </p:spPr>
      </p:pic>
      <p:pic>
        <p:nvPicPr>
          <p:cNvPr id="71" name="図 70">
            <a:extLst>
              <a:ext uri="{FF2B5EF4-FFF2-40B4-BE49-F238E27FC236}">
                <a16:creationId xmlns:a16="http://schemas.microsoft.com/office/drawing/2014/main" id="{3492D42C-7ECB-A809-8160-84A26FA75E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332" y="5769243"/>
            <a:ext cx="419136" cy="891617"/>
          </a:xfrm>
          <a:prstGeom prst="rect">
            <a:avLst/>
          </a:prstGeom>
        </p:spPr>
      </p:pic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2FDC4992-841A-80D5-0578-64D5F806F751}"/>
              </a:ext>
            </a:extLst>
          </p:cNvPr>
          <p:cNvSpPr txBox="1"/>
          <p:nvPr/>
        </p:nvSpPr>
        <p:spPr>
          <a:xfrm>
            <a:off x="1997125" y="5271439"/>
            <a:ext cx="128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pic>
        <p:nvPicPr>
          <p:cNvPr id="76" name="図 75">
            <a:extLst>
              <a:ext uri="{FF2B5EF4-FFF2-40B4-BE49-F238E27FC236}">
                <a16:creationId xmlns:a16="http://schemas.microsoft.com/office/drawing/2014/main" id="{A10C213C-4BE7-F5F8-AB5D-C5B035D5C8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551" y="5769243"/>
            <a:ext cx="419136" cy="891617"/>
          </a:xfrm>
          <a:prstGeom prst="rect">
            <a:avLst/>
          </a:prstGeom>
        </p:spPr>
      </p:pic>
      <p:sp>
        <p:nvSpPr>
          <p:cNvPr id="77" name="右中かっこ 76">
            <a:extLst>
              <a:ext uri="{FF2B5EF4-FFF2-40B4-BE49-F238E27FC236}">
                <a16:creationId xmlns:a16="http://schemas.microsoft.com/office/drawing/2014/main" id="{1F74447E-93E4-339D-A029-09FAFEC38D7B}"/>
              </a:ext>
            </a:extLst>
          </p:cNvPr>
          <p:cNvSpPr/>
          <p:nvPr/>
        </p:nvSpPr>
        <p:spPr>
          <a:xfrm rot="5400000">
            <a:off x="3215897" y="4331718"/>
            <a:ext cx="362006" cy="1369422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右中かっこ 77">
            <a:extLst>
              <a:ext uri="{FF2B5EF4-FFF2-40B4-BE49-F238E27FC236}">
                <a16:creationId xmlns:a16="http://schemas.microsoft.com/office/drawing/2014/main" id="{9CF0012C-0515-DAE9-6962-778AF46BA564}"/>
              </a:ext>
            </a:extLst>
          </p:cNvPr>
          <p:cNvSpPr/>
          <p:nvPr/>
        </p:nvSpPr>
        <p:spPr>
          <a:xfrm rot="5400000">
            <a:off x="5336116" y="4835168"/>
            <a:ext cx="362006" cy="1369422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5EB08A7A-AD01-CE80-E450-0C284954D797}"/>
              </a:ext>
            </a:extLst>
          </p:cNvPr>
          <p:cNvCxnSpPr>
            <a:cxnSpLocks/>
          </p:cNvCxnSpPr>
          <p:nvPr/>
        </p:nvCxnSpPr>
        <p:spPr>
          <a:xfrm>
            <a:off x="3396900" y="5197431"/>
            <a:ext cx="0" cy="612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8719E1B2-B99F-A3F6-653A-BE96E8890F19}"/>
              </a:ext>
            </a:extLst>
          </p:cNvPr>
          <p:cNvCxnSpPr>
            <a:cxnSpLocks/>
          </p:cNvCxnSpPr>
          <p:nvPr/>
        </p:nvCxnSpPr>
        <p:spPr>
          <a:xfrm>
            <a:off x="5517119" y="5663425"/>
            <a:ext cx="0" cy="14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62DA5A8-3A32-6310-A68B-9164AB1DF53E}"/>
              </a:ext>
            </a:extLst>
          </p:cNvPr>
          <p:cNvCxnSpPr>
            <a:cxnSpLocks/>
          </p:cNvCxnSpPr>
          <p:nvPr/>
        </p:nvCxnSpPr>
        <p:spPr>
          <a:xfrm>
            <a:off x="5555219" y="6711175"/>
            <a:ext cx="0" cy="216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FE68D44B-16BD-8E06-44B4-C85A855B3B92}"/>
              </a:ext>
            </a:extLst>
          </p:cNvPr>
          <p:cNvCxnSpPr>
            <a:cxnSpLocks/>
          </p:cNvCxnSpPr>
          <p:nvPr/>
        </p:nvCxnSpPr>
        <p:spPr>
          <a:xfrm>
            <a:off x="3440669" y="6711175"/>
            <a:ext cx="0" cy="216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427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B8E6B33-E936-728F-4189-A558BDD899D6}"/>
              </a:ext>
            </a:extLst>
          </p:cNvPr>
          <p:cNvGrpSpPr/>
          <p:nvPr/>
        </p:nvGrpSpPr>
        <p:grpSpPr>
          <a:xfrm>
            <a:off x="734500" y="7278106"/>
            <a:ext cx="1623739" cy="352174"/>
            <a:chOff x="467686" y="3140711"/>
            <a:chExt cx="1623739" cy="352174"/>
          </a:xfrm>
        </p:grpSpPr>
        <p:pic>
          <p:nvPicPr>
            <p:cNvPr id="4" name="グラフィックス 3" descr="植物 単色塗りつぶし">
              <a:extLst>
                <a:ext uri="{FF2B5EF4-FFF2-40B4-BE49-F238E27FC236}">
                  <a16:creationId xmlns:a16="http://schemas.microsoft.com/office/drawing/2014/main" id="{292784B7-1993-7389-518A-DC57BCB8D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686" y="3140711"/>
              <a:ext cx="665849" cy="352174"/>
            </a:xfrm>
            <a:prstGeom prst="rect">
              <a:avLst/>
            </a:prstGeom>
          </p:spPr>
        </p:pic>
        <p:pic>
          <p:nvPicPr>
            <p:cNvPr id="5" name="グラフィックス 4" descr="植物 単色塗りつぶし">
              <a:extLst>
                <a:ext uri="{FF2B5EF4-FFF2-40B4-BE49-F238E27FC236}">
                  <a16:creationId xmlns:a16="http://schemas.microsoft.com/office/drawing/2014/main" id="{5BB082C2-1E4B-9081-C230-4B80CC435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631" y="3140711"/>
              <a:ext cx="665849" cy="352174"/>
            </a:xfrm>
            <a:prstGeom prst="rect">
              <a:avLst/>
            </a:prstGeom>
          </p:spPr>
        </p:pic>
        <p:pic>
          <p:nvPicPr>
            <p:cNvPr id="6" name="グラフィックス 5" descr="植物 単色塗りつぶし">
              <a:extLst>
                <a:ext uri="{FF2B5EF4-FFF2-40B4-BE49-F238E27FC236}">
                  <a16:creationId xmlns:a16="http://schemas.microsoft.com/office/drawing/2014/main" id="{99B3FFAA-4751-8C4E-B344-3415CC712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25576" y="3140711"/>
              <a:ext cx="665849" cy="352174"/>
            </a:xfrm>
            <a:prstGeom prst="rect">
              <a:avLst/>
            </a:prstGeom>
          </p:spPr>
        </p:pic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FDEEA56D-00E7-C90E-4D66-FAD0A7EFC4F5}"/>
              </a:ext>
            </a:extLst>
          </p:cNvPr>
          <p:cNvGrpSpPr/>
          <p:nvPr/>
        </p:nvGrpSpPr>
        <p:grpSpPr>
          <a:xfrm>
            <a:off x="633880" y="4909836"/>
            <a:ext cx="1824980" cy="1170651"/>
            <a:chOff x="467686" y="931856"/>
            <a:chExt cx="1824980" cy="1170651"/>
          </a:xfrm>
        </p:grpSpPr>
        <p:pic>
          <p:nvPicPr>
            <p:cNvPr id="7" name="グラフィックス 6" descr="植物 単色塗りつぶし">
              <a:extLst>
                <a:ext uri="{FF2B5EF4-FFF2-40B4-BE49-F238E27FC236}">
                  <a16:creationId xmlns:a16="http://schemas.microsoft.com/office/drawing/2014/main" id="{38FF4252-2E07-BF3A-826B-629E1BA6E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686" y="1009989"/>
              <a:ext cx="665849" cy="1014385"/>
            </a:xfrm>
            <a:prstGeom prst="rect">
              <a:avLst/>
            </a:prstGeom>
          </p:spPr>
        </p:pic>
        <p:pic>
          <p:nvPicPr>
            <p:cNvPr id="8" name="グラフィックス 7" descr="植物 単色塗りつぶし">
              <a:extLst>
                <a:ext uri="{FF2B5EF4-FFF2-40B4-BE49-F238E27FC236}">
                  <a16:creationId xmlns:a16="http://schemas.microsoft.com/office/drawing/2014/main" id="{0E645853-14BA-E5BA-0589-1072814E2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7252" y="931856"/>
              <a:ext cx="665849" cy="1170651"/>
            </a:xfrm>
            <a:prstGeom prst="rect">
              <a:avLst/>
            </a:prstGeom>
          </p:spPr>
        </p:pic>
        <p:pic>
          <p:nvPicPr>
            <p:cNvPr id="9" name="グラフィックス 8" descr="植物 単色塗りつぶし">
              <a:extLst>
                <a:ext uri="{FF2B5EF4-FFF2-40B4-BE49-F238E27FC236}">
                  <a16:creationId xmlns:a16="http://schemas.microsoft.com/office/drawing/2014/main" id="{01AA0290-0E5A-9DE3-914E-48CB8C073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26817" y="948496"/>
              <a:ext cx="665849" cy="1137371"/>
            </a:xfrm>
            <a:prstGeom prst="rect">
              <a:avLst/>
            </a:prstGeom>
          </p:spPr>
        </p:pic>
      </p:grpSp>
      <p:pic>
        <p:nvPicPr>
          <p:cNvPr id="13" name="図 12" descr="グラフ&#10;&#10;自動的に生成された説明">
            <a:extLst>
              <a:ext uri="{FF2B5EF4-FFF2-40B4-BE49-F238E27FC236}">
                <a16:creationId xmlns:a16="http://schemas.microsoft.com/office/drawing/2014/main" id="{282D00FA-E18C-2ED8-E4D8-3887D4383A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3"/>
          <a:stretch/>
        </p:blipFill>
        <p:spPr>
          <a:xfrm>
            <a:off x="2741931" y="6436389"/>
            <a:ext cx="540000" cy="1913260"/>
          </a:xfrm>
          <a:prstGeom prst="rect">
            <a:avLst/>
          </a:prstGeom>
        </p:spPr>
      </p:pic>
      <p:pic>
        <p:nvPicPr>
          <p:cNvPr id="17" name="図 16" descr="グラフ&#10;&#10;低い精度で自動的に生成された説明">
            <a:extLst>
              <a:ext uri="{FF2B5EF4-FFF2-40B4-BE49-F238E27FC236}">
                <a16:creationId xmlns:a16="http://schemas.microsoft.com/office/drawing/2014/main" id="{4FA90451-A06A-80D6-3449-63E282AF66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09" y="4382642"/>
            <a:ext cx="540000" cy="3910735"/>
          </a:xfrm>
          <a:prstGeom prst="rect">
            <a:avLst/>
          </a:prstGeom>
        </p:spPr>
      </p:pic>
      <p:sp>
        <p:nvSpPr>
          <p:cNvPr id="18" name="左中かっこ 17">
            <a:extLst>
              <a:ext uri="{FF2B5EF4-FFF2-40B4-BE49-F238E27FC236}">
                <a16:creationId xmlns:a16="http://schemas.microsoft.com/office/drawing/2014/main" id="{D63395DD-303A-1AF5-CF59-F4FBF67822AE}"/>
              </a:ext>
            </a:extLst>
          </p:cNvPr>
          <p:cNvSpPr/>
          <p:nvPr/>
        </p:nvSpPr>
        <p:spPr>
          <a:xfrm>
            <a:off x="2461719" y="4871735"/>
            <a:ext cx="198120" cy="1534849"/>
          </a:xfrm>
          <a:prstGeom prst="leftBrace">
            <a:avLst>
              <a:gd name="adj1" fmla="val 8333"/>
              <a:gd name="adj2" fmla="val 4318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左中かっこ 18">
            <a:extLst>
              <a:ext uri="{FF2B5EF4-FFF2-40B4-BE49-F238E27FC236}">
                <a16:creationId xmlns:a16="http://schemas.microsoft.com/office/drawing/2014/main" id="{155EC71F-4DFB-D6BC-7704-E25ABEE64541}"/>
              </a:ext>
            </a:extLst>
          </p:cNvPr>
          <p:cNvSpPr/>
          <p:nvPr/>
        </p:nvSpPr>
        <p:spPr>
          <a:xfrm>
            <a:off x="2461718" y="6805000"/>
            <a:ext cx="206529" cy="1534849"/>
          </a:xfrm>
          <a:prstGeom prst="leftBrace">
            <a:avLst>
              <a:gd name="adj1" fmla="val 8333"/>
              <a:gd name="adj2" fmla="val 42432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399C1D65-A966-BD84-307D-172FD7745A97}"/>
              </a:ext>
            </a:extLst>
          </p:cNvPr>
          <p:cNvGrpSpPr>
            <a:grpSpLocks noChangeAspect="1"/>
          </p:cNvGrpSpPr>
          <p:nvPr/>
        </p:nvGrpSpPr>
        <p:grpSpPr>
          <a:xfrm>
            <a:off x="2741931" y="4372045"/>
            <a:ext cx="540000" cy="1626359"/>
            <a:chOff x="3752161" y="126410"/>
            <a:chExt cx="739204" cy="2226317"/>
          </a:xfrm>
        </p:grpSpPr>
        <p:pic>
          <p:nvPicPr>
            <p:cNvPr id="21" name="図 20" descr="グラフ&#10;&#10;自動的に生成された説明">
              <a:extLst>
                <a:ext uri="{FF2B5EF4-FFF2-40B4-BE49-F238E27FC236}">
                  <a16:creationId xmlns:a16="http://schemas.microsoft.com/office/drawing/2014/main" id="{7C941C61-D986-5B0B-7E3E-58C5A50D89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505"/>
            <a:stretch/>
          </p:blipFill>
          <p:spPr>
            <a:xfrm>
              <a:off x="3759782" y="126410"/>
              <a:ext cx="723963" cy="264115"/>
            </a:xfrm>
            <a:prstGeom prst="rect">
              <a:avLst/>
            </a:prstGeom>
          </p:spPr>
        </p:pic>
        <p:pic>
          <p:nvPicPr>
            <p:cNvPr id="22" name="図 21" descr="アイコン が含まれている画像&#10;&#10;自動的に生成された説明">
              <a:extLst>
                <a:ext uri="{FF2B5EF4-FFF2-40B4-BE49-F238E27FC236}">
                  <a16:creationId xmlns:a16="http://schemas.microsoft.com/office/drawing/2014/main" id="{4EF7C091-1DFB-D809-67C8-7FA832D07C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937"/>
            <a:stretch/>
          </p:blipFill>
          <p:spPr>
            <a:xfrm>
              <a:off x="3752161" y="342897"/>
              <a:ext cx="739204" cy="2009830"/>
            </a:xfrm>
            <a:prstGeom prst="rect">
              <a:avLst/>
            </a:prstGeom>
          </p:spPr>
        </p:pic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C6C4BB6-8C6B-A42A-7A97-A4F5637C760D}"/>
              </a:ext>
            </a:extLst>
          </p:cNvPr>
          <p:cNvSpPr txBox="1"/>
          <p:nvPr/>
        </p:nvSpPr>
        <p:spPr>
          <a:xfrm>
            <a:off x="1094815" y="6869039"/>
            <a:ext cx="9489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Low bulk</a:t>
            </a:r>
            <a:endParaRPr kumimoji="1" lang="ja-JP" altLang="en-US" sz="1600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9C61E02-2F0A-266D-EA03-2C4FBE7EA375}"/>
              </a:ext>
            </a:extLst>
          </p:cNvPr>
          <p:cNvSpPr txBox="1"/>
          <p:nvPr/>
        </p:nvSpPr>
        <p:spPr>
          <a:xfrm>
            <a:off x="1052485" y="4610349"/>
            <a:ext cx="98777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High bulk</a:t>
            </a:r>
            <a:endParaRPr kumimoji="1" lang="ja-JP" altLang="en-US" sz="1600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949E4BA-5DFB-C71E-877B-4B9DC77137D8}"/>
              </a:ext>
            </a:extLst>
          </p:cNvPr>
          <p:cNvSpPr txBox="1"/>
          <p:nvPr/>
        </p:nvSpPr>
        <p:spPr>
          <a:xfrm>
            <a:off x="3465896" y="5325981"/>
            <a:ext cx="1032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1</a:t>
            </a:r>
            <a:endParaRPr kumimoji="1" lang="ja-JP" altLang="en-US" sz="1600" b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85DDDD9-5626-2352-94E4-617C3F366483}"/>
              </a:ext>
            </a:extLst>
          </p:cNvPr>
          <p:cNvSpPr txBox="1"/>
          <p:nvPr/>
        </p:nvSpPr>
        <p:spPr>
          <a:xfrm>
            <a:off x="3465895" y="7247651"/>
            <a:ext cx="1032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0.86</a:t>
            </a:r>
            <a:endParaRPr kumimoji="1" lang="ja-JP" altLang="en-US" sz="16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FC878C1-A81F-596D-C91B-3267372D2079}"/>
              </a:ext>
            </a:extLst>
          </p:cNvPr>
          <p:cNvSpPr txBox="1"/>
          <p:nvPr/>
        </p:nvSpPr>
        <p:spPr>
          <a:xfrm>
            <a:off x="5333357" y="5325981"/>
            <a:ext cx="1032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1</a:t>
            </a:r>
            <a:endParaRPr kumimoji="1" lang="ja-JP" altLang="en-US" sz="16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24A19B9-DB04-4B75-D881-98095A175ED6}"/>
              </a:ext>
            </a:extLst>
          </p:cNvPr>
          <p:cNvSpPr txBox="1"/>
          <p:nvPr/>
        </p:nvSpPr>
        <p:spPr>
          <a:xfrm>
            <a:off x="5333356" y="7247651"/>
            <a:ext cx="1032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0</a:t>
            </a:r>
            <a:endParaRPr kumimoji="1" lang="ja-JP" altLang="en-US" sz="1600" b="1" dirty="0"/>
          </a:p>
        </p:txBody>
      </p:sp>
      <p:sp>
        <p:nvSpPr>
          <p:cNvPr id="36" name="矢印: 下 35">
            <a:extLst>
              <a:ext uri="{FF2B5EF4-FFF2-40B4-BE49-F238E27FC236}">
                <a16:creationId xmlns:a16="http://schemas.microsoft.com/office/drawing/2014/main" id="{38A51B21-9E3D-4431-3D59-08B483A1BE0A}"/>
              </a:ext>
            </a:extLst>
          </p:cNvPr>
          <p:cNvSpPr/>
          <p:nvPr/>
        </p:nvSpPr>
        <p:spPr>
          <a:xfrm>
            <a:off x="3580195" y="8471967"/>
            <a:ext cx="484632" cy="34925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矢印: 下 36">
            <a:extLst>
              <a:ext uri="{FF2B5EF4-FFF2-40B4-BE49-F238E27FC236}">
                <a16:creationId xmlns:a16="http://schemas.microsoft.com/office/drawing/2014/main" id="{E0B2AAC3-CA4D-EB42-4DED-6CBFEC11DE3A}"/>
              </a:ext>
            </a:extLst>
          </p:cNvPr>
          <p:cNvSpPr/>
          <p:nvPr/>
        </p:nvSpPr>
        <p:spPr>
          <a:xfrm>
            <a:off x="5404892" y="8471967"/>
            <a:ext cx="484632" cy="34925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8276E0B-AC80-3F7D-D8D3-8A621E23B6BC}"/>
              </a:ext>
            </a:extLst>
          </p:cNvPr>
          <p:cNvSpPr txBox="1"/>
          <p:nvPr/>
        </p:nvSpPr>
        <p:spPr>
          <a:xfrm>
            <a:off x="2357725" y="8957853"/>
            <a:ext cx="2024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            All High bulk</a:t>
            </a:r>
          </a:p>
          <a:p>
            <a:r>
              <a:rPr kumimoji="1" lang="en-US" altLang="ja-JP" b="1" dirty="0"/>
              <a:t>But most Low bulk</a:t>
            </a:r>
            <a:endParaRPr kumimoji="1" lang="ja-JP" altLang="en-US" b="1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95FBAC1-3B1A-0CB3-7204-F08CE1EF42BA}"/>
              </a:ext>
            </a:extLst>
          </p:cNvPr>
          <p:cNvSpPr txBox="1"/>
          <p:nvPr/>
        </p:nvSpPr>
        <p:spPr>
          <a:xfrm>
            <a:off x="4952989" y="8957853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All High bulk</a:t>
            </a:r>
          </a:p>
          <a:p>
            <a:r>
              <a:rPr kumimoji="1" lang="en-US" altLang="ja-JP" b="1" dirty="0"/>
              <a:t>No Low bulk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D233E668-AB79-EC20-2D5B-B85CD1E9E67D}"/>
              </a:ext>
            </a:extLst>
          </p:cNvPr>
          <p:cNvSpPr/>
          <p:nvPr/>
        </p:nvSpPr>
        <p:spPr>
          <a:xfrm>
            <a:off x="4940289" y="8957853"/>
            <a:ext cx="1412637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D556348C-C50E-9F26-7059-3C2A22C2E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954" y="426120"/>
            <a:ext cx="665849" cy="1014385"/>
          </a:xfrm>
          <a:prstGeom prst="rect">
            <a:avLst/>
          </a:prstGeom>
        </p:spPr>
      </p:pic>
      <p:pic>
        <p:nvPicPr>
          <p:cNvPr id="12" name="グラフィックス 11" descr="植物 単色塗りつぶし">
            <a:extLst>
              <a:ext uri="{FF2B5EF4-FFF2-40B4-BE49-F238E27FC236}">
                <a16:creationId xmlns:a16="http://schemas.microsoft.com/office/drawing/2014/main" id="{7CEE5602-6D75-BC07-F78B-66FD177EB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6227" y="1308713"/>
            <a:ext cx="665849" cy="1170651"/>
          </a:xfrm>
          <a:prstGeom prst="rect">
            <a:avLst/>
          </a:prstGeom>
        </p:spPr>
      </p:pic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04D5F0E3-30B1-3034-5366-75F408CDB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061" y="2337923"/>
            <a:ext cx="665849" cy="1137371"/>
          </a:xfrm>
          <a:prstGeom prst="rect">
            <a:avLst/>
          </a:prstGeom>
        </p:spPr>
      </p:pic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46FC9DC7-DF62-77C2-3FB0-196A966093F6}"/>
              </a:ext>
            </a:extLst>
          </p:cNvPr>
          <p:cNvGrpSpPr>
            <a:grpSpLocks noChangeAspect="1"/>
          </p:cNvGrpSpPr>
          <p:nvPr/>
        </p:nvGrpSpPr>
        <p:grpSpPr>
          <a:xfrm>
            <a:off x="3738080" y="210212"/>
            <a:ext cx="1025980" cy="3090022"/>
            <a:chOff x="3752161" y="126410"/>
            <a:chExt cx="739204" cy="2226317"/>
          </a:xfrm>
        </p:grpSpPr>
        <p:pic>
          <p:nvPicPr>
            <p:cNvPr id="16" name="図 15" descr="グラフ&#10;&#10;自動的に生成された説明">
              <a:extLst>
                <a:ext uri="{FF2B5EF4-FFF2-40B4-BE49-F238E27FC236}">
                  <a16:creationId xmlns:a16="http://schemas.microsoft.com/office/drawing/2014/main" id="{9B636B77-AA9E-F1AE-CB50-5648D349E4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505"/>
            <a:stretch/>
          </p:blipFill>
          <p:spPr>
            <a:xfrm>
              <a:off x="3759782" y="126410"/>
              <a:ext cx="723963" cy="264115"/>
            </a:xfrm>
            <a:prstGeom prst="rect">
              <a:avLst/>
            </a:prstGeom>
          </p:spPr>
        </p:pic>
        <p:pic>
          <p:nvPicPr>
            <p:cNvPr id="20" name="図 19" descr="アイコン が含まれている画像&#10;&#10;自動的に生成された説明">
              <a:extLst>
                <a:ext uri="{FF2B5EF4-FFF2-40B4-BE49-F238E27FC236}">
                  <a16:creationId xmlns:a16="http://schemas.microsoft.com/office/drawing/2014/main" id="{5C8094AE-B812-4753-1A8F-4E7A1AB927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937"/>
            <a:stretch/>
          </p:blipFill>
          <p:spPr>
            <a:xfrm>
              <a:off x="3752161" y="342897"/>
              <a:ext cx="739204" cy="2009830"/>
            </a:xfrm>
            <a:prstGeom prst="rect">
              <a:avLst/>
            </a:prstGeom>
          </p:spPr>
        </p:pic>
      </p:grp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E360A1F-D8EF-6191-7B00-672C5B0A5939}"/>
              </a:ext>
            </a:extLst>
          </p:cNvPr>
          <p:cNvSpPr txBox="1"/>
          <p:nvPr/>
        </p:nvSpPr>
        <p:spPr>
          <a:xfrm>
            <a:off x="875265" y="48500"/>
            <a:ext cx="98777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High bulk</a:t>
            </a:r>
            <a:endParaRPr kumimoji="1" lang="ja-JP" altLang="en-US" sz="1600" b="1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DA3A794C-43FE-48FD-D4D3-4A1058EAFFA4}"/>
              </a:ext>
            </a:extLst>
          </p:cNvPr>
          <p:cNvCxnSpPr/>
          <p:nvPr/>
        </p:nvCxnSpPr>
        <p:spPr>
          <a:xfrm>
            <a:off x="2511437" y="815693"/>
            <a:ext cx="1129025" cy="8993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060C5E4-159A-F33C-272D-02427CD89143}"/>
              </a:ext>
            </a:extLst>
          </p:cNvPr>
          <p:cNvSpPr txBox="1"/>
          <p:nvPr/>
        </p:nvSpPr>
        <p:spPr>
          <a:xfrm>
            <a:off x="2676451" y="2746688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pic>
        <p:nvPicPr>
          <p:cNvPr id="33" name="図 3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C3D224C5-3A78-77D2-431F-9927D32AA65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875010" y="528370"/>
            <a:ext cx="330491" cy="646478"/>
          </a:xfrm>
          <a:prstGeom prst="rect">
            <a:avLst/>
          </a:prstGeom>
        </p:spPr>
      </p:pic>
      <p:pic>
        <p:nvPicPr>
          <p:cNvPr id="34" name="図 3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1F89441-F7BB-B57B-B377-ECB56826AD3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886950" y="1092428"/>
            <a:ext cx="330491" cy="646478"/>
          </a:xfrm>
          <a:prstGeom prst="rect">
            <a:avLst/>
          </a:prstGeom>
        </p:spPr>
      </p:pic>
      <p:pic>
        <p:nvPicPr>
          <p:cNvPr id="35" name="図 3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1166AD89-24B3-9F7D-F11D-2C00CA313C0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875009" y="1656486"/>
            <a:ext cx="330491" cy="646478"/>
          </a:xfrm>
          <a:prstGeom prst="rect">
            <a:avLst/>
          </a:prstGeom>
        </p:spPr>
      </p:pic>
      <p:pic>
        <p:nvPicPr>
          <p:cNvPr id="40" name="図 3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709E10B-6B43-984B-0DBD-28B62AF5352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875010" y="2216628"/>
            <a:ext cx="330491" cy="646478"/>
          </a:xfrm>
          <a:prstGeom prst="rect">
            <a:avLst/>
          </a:prstGeom>
        </p:spPr>
      </p:pic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1BA440BB-C304-EC1C-0EF3-A760958A7394}"/>
              </a:ext>
            </a:extLst>
          </p:cNvPr>
          <p:cNvCxnSpPr>
            <a:cxnSpLocks/>
          </p:cNvCxnSpPr>
          <p:nvPr/>
        </p:nvCxnSpPr>
        <p:spPr>
          <a:xfrm>
            <a:off x="2464702" y="1015045"/>
            <a:ext cx="1171967" cy="7947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081049DC-D261-33AF-40BD-F02F4FB60007}"/>
              </a:ext>
            </a:extLst>
          </p:cNvPr>
          <p:cNvCxnSpPr>
            <a:cxnSpLocks/>
          </p:cNvCxnSpPr>
          <p:nvPr/>
        </p:nvCxnSpPr>
        <p:spPr>
          <a:xfrm>
            <a:off x="2508271" y="1439034"/>
            <a:ext cx="1128398" cy="4659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B18B13D8-1BC0-DC5B-B21E-CD18C1C60790}"/>
              </a:ext>
            </a:extLst>
          </p:cNvPr>
          <p:cNvCxnSpPr>
            <a:cxnSpLocks/>
          </p:cNvCxnSpPr>
          <p:nvPr/>
        </p:nvCxnSpPr>
        <p:spPr>
          <a:xfrm>
            <a:off x="2508271" y="1927456"/>
            <a:ext cx="1128398" cy="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012D1A2-200B-9806-2770-1A1B4A64F0F2}"/>
              </a:ext>
            </a:extLst>
          </p:cNvPr>
          <p:cNvCxnSpPr>
            <a:cxnSpLocks/>
          </p:cNvCxnSpPr>
          <p:nvPr/>
        </p:nvCxnSpPr>
        <p:spPr>
          <a:xfrm>
            <a:off x="2508271" y="2080287"/>
            <a:ext cx="1128398" cy="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DC0ABE6D-F619-D5CD-9043-8076FA04B27C}"/>
              </a:ext>
            </a:extLst>
          </p:cNvPr>
          <p:cNvCxnSpPr>
            <a:cxnSpLocks/>
          </p:cNvCxnSpPr>
          <p:nvPr/>
        </p:nvCxnSpPr>
        <p:spPr>
          <a:xfrm flipV="1">
            <a:off x="2490390" y="2281448"/>
            <a:ext cx="1146279" cy="3124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C749911-6F52-5F9A-911A-7221C0FFD218}"/>
              </a:ext>
            </a:extLst>
          </p:cNvPr>
          <p:cNvSpPr txBox="1"/>
          <p:nvPr/>
        </p:nvSpPr>
        <p:spPr>
          <a:xfrm>
            <a:off x="1027954" y="3372510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FA2D73D-E802-2267-4468-18306E902AAA}"/>
              </a:ext>
            </a:extLst>
          </p:cNvPr>
          <p:cNvSpPr txBox="1"/>
          <p:nvPr/>
        </p:nvSpPr>
        <p:spPr>
          <a:xfrm>
            <a:off x="5077752" y="2150106"/>
            <a:ext cx="1801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 = 13/13 = 1</a:t>
            </a:r>
            <a:endParaRPr kumimoji="1" lang="ja-JP" alt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252006E9-4748-35CD-97CE-F8B340843AD4}"/>
                  </a:ext>
                </a:extLst>
              </p:cNvPr>
              <p:cNvSpPr txBox="1"/>
              <p:nvPr/>
            </p:nvSpPr>
            <p:spPr>
              <a:xfrm>
                <a:off x="5208309" y="1148019"/>
                <a:ext cx="1957844" cy="3507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𝑴𝒖𝒕𝒂𝒏𝒕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𝒓𝒆𝒂𝒅𝒔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252006E9-4748-35CD-97CE-F8B340843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309" y="1148019"/>
                <a:ext cx="1957844" cy="350737"/>
              </a:xfrm>
              <a:prstGeom prst="rect">
                <a:avLst/>
              </a:prstGeom>
              <a:blipFill>
                <a:blip r:embed="rId8"/>
                <a:stretch>
                  <a:fillRect l="-1553" t="-5172" r="-1863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4268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2857351" y="1851518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746A782-4D2E-A888-F933-0BA21502E10F}"/>
              </a:ext>
            </a:extLst>
          </p:cNvPr>
          <p:cNvSpPr txBox="1"/>
          <p:nvPr/>
        </p:nvSpPr>
        <p:spPr>
          <a:xfrm>
            <a:off x="293072" y="175815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7" name="グラフィックス 26" descr="植物 単色塗りつぶし">
            <a:extLst>
              <a:ext uri="{FF2B5EF4-FFF2-40B4-BE49-F238E27FC236}">
                <a16:creationId xmlns:a16="http://schemas.microsoft.com/office/drawing/2014/main" id="{D12262C1-9362-516E-13B0-0587C068F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894" y="1436106"/>
            <a:ext cx="914400" cy="914400"/>
          </a:xfrm>
          <a:prstGeom prst="rect">
            <a:avLst/>
          </a:prstGeom>
        </p:spPr>
      </p:pic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226766E7-3AE9-8165-E2D8-1D001CCA60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9562" y="1436106"/>
            <a:ext cx="914400" cy="914400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28AD01A-8653-5A63-0682-4D1E3A16935C}"/>
              </a:ext>
            </a:extLst>
          </p:cNvPr>
          <p:cNvSpPr txBox="1"/>
          <p:nvPr/>
        </p:nvSpPr>
        <p:spPr>
          <a:xfrm>
            <a:off x="2016465" y="157014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86076D6-6CAC-F28B-4C72-7D8CFB83DCD0}"/>
              </a:ext>
            </a:extLst>
          </p:cNvPr>
          <p:cNvSpPr txBox="1"/>
          <p:nvPr/>
        </p:nvSpPr>
        <p:spPr>
          <a:xfrm>
            <a:off x="2718943" y="1593309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30EAF54-6956-DE89-6BB0-D8C7ABEC9188}"/>
              </a:ext>
            </a:extLst>
          </p:cNvPr>
          <p:cNvSpPr txBox="1"/>
          <p:nvPr/>
        </p:nvSpPr>
        <p:spPr>
          <a:xfrm>
            <a:off x="3650092" y="157014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4A78F1-0F41-8C83-FD76-A1D0118F88DA}"/>
              </a:ext>
            </a:extLst>
          </p:cNvPr>
          <p:cNvSpPr txBox="1"/>
          <p:nvPr/>
        </p:nvSpPr>
        <p:spPr>
          <a:xfrm>
            <a:off x="618730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1" name="グラフィックス 60" descr="植物 単色塗りつぶし">
            <a:extLst>
              <a:ext uri="{FF2B5EF4-FFF2-40B4-BE49-F238E27FC236}">
                <a16:creationId xmlns:a16="http://schemas.microsoft.com/office/drawing/2014/main" id="{E1413310-3812-61DB-2F8F-34A4B2223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850" y="8641118"/>
            <a:ext cx="914400" cy="914400"/>
          </a:xfrm>
          <a:prstGeom prst="rect">
            <a:avLst/>
          </a:prstGeom>
        </p:spPr>
      </p:pic>
      <p:pic>
        <p:nvPicPr>
          <p:cNvPr id="63" name="グラフィックス 62" descr="植物 単色塗りつぶし">
            <a:extLst>
              <a:ext uri="{FF2B5EF4-FFF2-40B4-BE49-F238E27FC236}">
                <a16:creationId xmlns:a16="http://schemas.microsoft.com/office/drawing/2014/main" id="{8FA92C0A-BEFB-6AEE-AC4C-6BAD483E01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07518" y="8641118"/>
            <a:ext cx="914400" cy="914400"/>
          </a:xfrm>
          <a:prstGeom prst="rect">
            <a:avLst/>
          </a:prstGeom>
        </p:spPr>
      </p:pic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F2167B62-BFC7-213B-E6B9-F698F7298488}"/>
              </a:ext>
            </a:extLst>
          </p:cNvPr>
          <p:cNvSpPr txBox="1"/>
          <p:nvPr/>
        </p:nvSpPr>
        <p:spPr>
          <a:xfrm>
            <a:off x="1514421" y="877515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2CDBE9DC-6898-05A0-E7C0-373D662EEA1D}"/>
              </a:ext>
            </a:extLst>
          </p:cNvPr>
          <p:cNvSpPr txBox="1"/>
          <p:nvPr/>
        </p:nvSpPr>
        <p:spPr>
          <a:xfrm>
            <a:off x="3148048" y="877515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Orange leaf</a:t>
            </a:r>
            <a:endParaRPr kumimoji="1"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BD0CB6E1-D501-76A7-7A71-101CE8A2D663}"/>
              </a:ext>
            </a:extLst>
          </p:cNvPr>
          <p:cNvSpPr txBox="1"/>
          <p:nvPr/>
        </p:nvSpPr>
        <p:spPr>
          <a:xfrm>
            <a:off x="3812117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DC62DE79-9044-EA36-E180-8369BAB77E41}"/>
              </a:ext>
            </a:extLst>
          </p:cNvPr>
          <p:cNvSpPr txBox="1"/>
          <p:nvPr/>
        </p:nvSpPr>
        <p:spPr>
          <a:xfrm>
            <a:off x="168048" y="121882"/>
            <a:ext cx="5647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Situation:</a:t>
            </a:r>
          </a:p>
          <a:p>
            <a:r>
              <a:rPr kumimoji="1" lang="en-US" altLang="ja-JP" dirty="0"/>
              <a:t>Cultivar A shows green leaf , mutation changes leaf color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A76CF4-DB04-DA8B-724E-012C20A6ECE1}"/>
              </a:ext>
            </a:extLst>
          </p:cNvPr>
          <p:cNvSpPr txBox="1"/>
          <p:nvPr/>
        </p:nvSpPr>
        <p:spPr>
          <a:xfrm>
            <a:off x="2991717" y="1045094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3" name="稲妻 2">
            <a:extLst>
              <a:ext uri="{FF2B5EF4-FFF2-40B4-BE49-F238E27FC236}">
                <a16:creationId xmlns:a16="http://schemas.microsoft.com/office/drawing/2014/main" id="{12686503-4B79-77CB-A9B0-06AEDE2DEE1D}"/>
              </a:ext>
            </a:extLst>
          </p:cNvPr>
          <p:cNvSpPr/>
          <p:nvPr/>
        </p:nvSpPr>
        <p:spPr>
          <a:xfrm>
            <a:off x="2659663" y="1123605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C14355-C83C-B322-5D71-BD65BEF4C517}"/>
              </a:ext>
            </a:extLst>
          </p:cNvPr>
          <p:cNvSpPr txBox="1"/>
          <p:nvPr/>
        </p:nvSpPr>
        <p:spPr>
          <a:xfrm>
            <a:off x="654293" y="29406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43CECBE7-2ED7-E17E-6551-42BDE2DAC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8115" y="2618576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25A7CE1A-AC8A-A9E8-DC7C-29D7F41E80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8758" y="2618576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998010D-7D5B-9F95-5420-7BF2E04D2100}"/>
              </a:ext>
            </a:extLst>
          </p:cNvPr>
          <p:cNvSpPr txBox="1"/>
          <p:nvPr/>
        </p:nvSpPr>
        <p:spPr>
          <a:xfrm>
            <a:off x="2377686" y="275261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641767D-B6A0-3074-FE47-9ACDA127DD4B}"/>
              </a:ext>
            </a:extLst>
          </p:cNvPr>
          <p:cNvSpPr txBox="1"/>
          <p:nvPr/>
        </p:nvSpPr>
        <p:spPr>
          <a:xfrm>
            <a:off x="3049288" y="275261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2" name="図 1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E9EED2BD-C006-CA2C-BC05-3DE4C31D725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96005" y="3703701"/>
            <a:ext cx="330491" cy="646478"/>
          </a:xfrm>
          <a:prstGeom prst="rect">
            <a:avLst/>
          </a:prstGeom>
        </p:spPr>
      </p:pic>
      <p:pic>
        <p:nvPicPr>
          <p:cNvPr id="15" name="図 1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5F5F5C74-D1DB-FC68-7319-E17D0708D1D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99761" y="3703701"/>
            <a:ext cx="330491" cy="646478"/>
          </a:xfrm>
          <a:prstGeom prst="rect">
            <a:avLst/>
          </a:prstGeom>
        </p:spPr>
      </p:pic>
      <p:sp>
        <p:nvSpPr>
          <p:cNvPr id="18" name="矢印: 下 17">
            <a:extLst>
              <a:ext uri="{FF2B5EF4-FFF2-40B4-BE49-F238E27FC236}">
                <a16:creationId xmlns:a16="http://schemas.microsoft.com/office/drawing/2014/main" id="{0514195D-3EC3-CCA2-1380-CD3D73FFA8E2}"/>
              </a:ext>
            </a:extLst>
          </p:cNvPr>
          <p:cNvSpPr/>
          <p:nvPr/>
        </p:nvSpPr>
        <p:spPr>
          <a:xfrm rot="19484603">
            <a:off x="2057247" y="3438615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495F864-C174-C873-64FF-210C46E07F74}"/>
              </a:ext>
            </a:extLst>
          </p:cNvPr>
          <p:cNvSpPr/>
          <p:nvPr/>
        </p:nvSpPr>
        <p:spPr>
          <a:xfrm>
            <a:off x="1980471" y="3532976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F42F09E-CC1E-728D-FAA5-F6B6CDAF7D22}"/>
              </a:ext>
            </a:extLst>
          </p:cNvPr>
          <p:cNvSpPr txBox="1"/>
          <p:nvPr/>
        </p:nvSpPr>
        <p:spPr>
          <a:xfrm>
            <a:off x="2745926" y="386926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EA3EBACD-4D65-BD3E-BE4A-DB0A8E7DA2C7}"/>
              </a:ext>
            </a:extLst>
          </p:cNvPr>
          <p:cNvSpPr/>
          <p:nvPr/>
        </p:nvSpPr>
        <p:spPr>
          <a:xfrm rot="2115397" flipH="1">
            <a:off x="3999660" y="3438199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FC4B92F-2D61-C2EF-B11B-439F5D6243CA}"/>
              </a:ext>
            </a:extLst>
          </p:cNvPr>
          <p:cNvSpPr txBox="1"/>
          <p:nvPr/>
        </p:nvSpPr>
        <p:spPr>
          <a:xfrm>
            <a:off x="1301004" y="3815411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3EC4885-4E24-25C5-C804-CA4B1AFA9B7C}"/>
              </a:ext>
            </a:extLst>
          </p:cNvPr>
          <p:cNvSpPr txBox="1"/>
          <p:nvPr/>
        </p:nvSpPr>
        <p:spPr>
          <a:xfrm>
            <a:off x="640178" y="5039287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87FFE9B3-BA50-066E-88E0-6B9745C95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4000" y="4717239"/>
            <a:ext cx="914400" cy="914400"/>
          </a:xfrm>
          <a:prstGeom prst="rect">
            <a:avLst/>
          </a:prstGeom>
        </p:spPr>
      </p:pic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37B85F5A-4B67-BD8D-74FD-7A725D15D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4643" y="4717239"/>
            <a:ext cx="914400" cy="9144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2896927-6320-FC3B-70BC-44DB46CEEF34}"/>
              </a:ext>
            </a:extLst>
          </p:cNvPr>
          <p:cNvSpPr txBox="1"/>
          <p:nvPr/>
        </p:nvSpPr>
        <p:spPr>
          <a:xfrm>
            <a:off x="2363571" y="485127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0AC7AF2-E4FD-F48A-DFEB-C353F581E312}"/>
              </a:ext>
            </a:extLst>
          </p:cNvPr>
          <p:cNvSpPr txBox="1"/>
          <p:nvPr/>
        </p:nvSpPr>
        <p:spPr>
          <a:xfrm>
            <a:off x="3035173" y="485127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7" name="図 1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FEC881-119B-D65F-7FD5-A2E7A696488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81890" y="5802364"/>
            <a:ext cx="330491" cy="646478"/>
          </a:xfrm>
          <a:prstGeom prst="rect">
            <a:avLst/>
          </a:prstGeom>
        </p:spPr>
      </p:pic>
      <p:pic>
        <p:nvPicPr>
          <p:cNvPr id="19" name="図 1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497F682-142A-4080-E8FD-CBC6D3D094B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85646" y="5802364"/>
            <a:ext cx="330491" cy="646478"/>
          </a:xfrm>
          <a:prstGeom prst="rect">
            <a:avLst/>
          </a:prstGeom>
        </p:spPr>
      </p:pic>
      <p:sp>
        <p:nvSpPr>
          <p:cNvPr id="24" name="矢印: 下 23">
            <a:extLst>
              <a:ext uri="{FF2B5EF4-FFF2-40B4-BE49-F238E27FC236}">
                <a16:creationId xmlns:a16="http://schemas.microsoft.com/office/drawing/2014/main" id="{A9E74BB4-6684-BB86-A9BD-FFA9543E9AAF}"/>
              </a:ext>
            </a:extLst>
          </p:cNvPr>
          <p:cNvSpPr/>
          <p:nvPr/>
        </p:nvSpPr>
        <p:spPr>
          <a:xfrm rot="19484603">
            <a:off x="2043132" y="5537278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9C21AF9-6D4C-4D66-28BD-84BE28338C03}"/>
              </a:ext>
            </a:extLst>
          </p:cNvPr>
          <p:cNvSpPr/>
          <p:nvPr/>
        </p:nvSpPr>
        <p:spPr>
          <a:xfrm>
            <a:off x="1966356" y="5631639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288021C-19C7-1E1C-C118-2BF994C2B51A}"/>
              </a:ext>
            </a:extLst>
          </p:cNvPr>
          <p:cNvSpPr txBox="1"/>
          <p:nvPr/>
        </p:nvSpPr>
        <p:spPr>
          <a:xfrm>
            <a:off x="2731811" y="5967927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30" name="矢印: 下 29">
            <a:extLst>
              <a:ext uri="{FF2B5EF4-FFF2-40B4-BE49-F238E27FC236}">
                <a16:creationId xmlns:a16="http://schemas.microsoft.com/office/drawing/2014/main" id="{860D19B5-0FF4-66C3-1DF8-0108977DE2FF}"/>
              </a:ext>
            </a:extLst>
          </p:cNvPr>
          <p:cNvSpPr/>
          <p:nvPr/>
        </p:nvSpPr>
        <p:spPr>
          <a:xfrm rot="2115397" flipH="1">
            <a:off x="3985545" y="5536862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F40802C-ED97-FB3C-7037-69EAAC5BA9E7}"/>
              </a:ext>
            </a:extLst>
          </p:cNvPr>
          <p:cNvSpPr txBox="1"/>
          <p:nvPr/>
        </p:nvSpPr>
        <p:spPr>
          <a:xfrm>
            <a:off x="1286889" y="591407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D3A9D2DC-839C-0249-BDC3-60143ACA9608}"/>
              </a:ext>
            </a:extLst>
          </p:cNvPr>
          <p:cNvSpPr/>
          <p:nvPr/>
        </p:nvSpPr>
        <p:spPr>
          <a:xfrm>
            <a:off x="363867" y="6846577"/>
            <a:ext cx="2791255" cy="210916"/>
          </a:xfrm>
          <a:prstGeom prst="wedgeRoundRectCallout">
            <a:avLst>
              <a:gd name="adj1" fmla="val 19747"/>
              <a:gd name="adj2" fmla="val -229635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DA88D91-3C59-35FE-5341-C3BE560DA654}"/>
              </a:ext>
            </a:extLst>
          </p:cNvPr>
          <p:cNvSpPr txBox="1"/>
          <p:nvPr/>
        </p:nvSpPr>
        <p:spPr>
          <a:xfrm>
            <a:off x="360465" y="6524556"/>
            <a:ext cx="20172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1F00D350-C1C6-C677-66EB-486F74002E96}"/>
              </a:ext>
            </a:extLst>
          </p:cNvPr>
          <p:cNvSpPr/>
          <p:nvPr/>
        </p:nvSpPr>
        <p:spPr>
          <a:xfrm>
            <a:off x="3990975" y="6248400"/>
            <a:ext cx="257315" cy="542925"/>
          </a:xfrm>
          <a:custGeom>
            <a:avLst/>
            <a:gdLst>
              <a:gd name="connsiteX0" fmla="*/ 0 w 257315"/>
              <a:gd name="connsiteY0" fmla="*/ 0 h 542925"/>
              <a:gd name="connsiteX1" fmla="*/ 257175 w 257315"/>
              <a:gd name="connsiteY1" fmla="*/ 228600 h 542925"/>
              <a:gd name="connsiteX2" fmla="*/ 28575 w 257315"/>
              <a:gd name="connsiteY2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15" h="542925">
                <a:moveTo>
                  <a:pt x="0" y="0"/>
                </a:moveTo>
                <a:cubicBezTo>
                  <a:pt x="126206" y="69056"/>
                  <a:pt x="252413" y="138113"/>
                  <a:pt x="257175" y="228600"/>
                </a:cubicBezTo>
                <a:cubicBezTo>
                  <a:pt x="261937" y="319087"/>
                  <a:pt x="145256" y="431006"/>
                  <a:pt x="28575" y="54292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43FB3EB-9776-CD47-6F9F-AD2DA5DF2BAD}"/>
              </a:ext>
            </a:extLst>
          </p:cNvPr>
          <p:cNvSpPr txBox="1"/>
          <p:nvPr/>
        </p:nvSpPr>
        <p:spPr>
          <a:xfrm>
            <a:off x="4173442" y="6535298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3FB3920E-19C7-D27A-28E3-A6CA22D2CA67}"/>
              </a:ext>
            </a:extLst>
          </p:cNvPr>
          <p:cNvSpPr/>
          <p:nvPr/>
        </p:nvSpPr>
        <p:spPr>
          <a:xfrm>
            <a:off x="3605249" y="6846577"/>
            <a:ext cx="1345630" cy="218078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??????…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3DA7D2-A83A-598E-0057-841809AAA21E}"/>
              </a:ext>
            </a:extLst>
          </p:cNvPr>
          <p:cNvSpPr txBox="1"/>
          <p:nvPr/>
        </p:nvSpPr>
        <p:spPr>
          <a:xfrm>
            <a:off x="2990868" y="6767369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735250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B8E6B33-E936-728F-4189-A558BDD899D6}"/>
              </a:ext>
            </a:extLst>
          </p:cNvPr>
          <p:cNvGrpSpPr/>
          <p:nvPr/>
        </p:nvGrpSpPr>
        <p:grpSpPr>
          <a:xfrm>
            <a:off x="450721" y="3210602"/>
            <a:ext cx="1623739" cy="352174"/>
            <a:chOff x="467686" y="3140711"/>
            <a:chExt cx="1623739" cy="352174"/>
          </a:xfrm>
        </p:grpSpPr>
        <p:pic>
          <p:nvPicPr>
            <p:cNvPr id="4" name="グラフィックス 3" descr="植物 単色塗りつぶし">
              <a:extLst>
                <a:ext uri="{FF2B5EF4-FFF2-40B4-BE49-F238E27FC236}">
                  <a16:creationId xmlns:a16="http://schemas.microsoft.com/office/drawing/2014/main" id="{292784B7-1993-7389-518A-DC57BCB8D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686" y="3140711"/>
              <a:ext cx="665849" cy="352174"/>
            </a:xfrm>
            <a:prstGeom prst="rect">
              <a:avLst/>
            </a:prstGeom>
          </p:spPr>
        </p:pic>
        <p:pic>
          <p:nvPicPr>
            <p:cNvPr id="5" name="グラフィックス 4" descr="植物 単色塗りつぶし">
              <a:extLst>
                <a:ext uri="{FF2B5EF4-FFF2-40B4-BE49-F238E27FC236}">
                  <a16:creationId xmlns:a16="http://schemas.microsoft.com/office/drawing/2014/main" id="{5BB082C2-1E4B-9081-C230-4B80CC435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631" y="3140711"/>
              <a:ext cx="665849" cy="352174"/>
            </a:xfrm>
            <a:prstGeom prst="rect">
              <a:avLst/>
            </a:prstGeom>
          </p:spPr>
        </p:pic>
        <p:pic>
          <p:nvPicPr>
            <p:cNvPr id="6" name="グラフィックス 5" descr="植物 単色塗りつぶし">
              <a:extLst>
                <a:ext uri="{FF2B5EF4-FFF2-40B4-BE49-F238E27FC236}">
                  <a16:creationId xmlns:a16="http://schemas.microsoft.com/office/drawing/2014/main" id="{99B3FFAA-4751-8C4E-B344-3415CC712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25576" y="3140711"/>
              <a:ext cx="665849" cy="352174"/>
            </a:xfrm>
            <a:prstGeom prst="rect">
              <a:avLst/>
            </a:prstGeom>
          </p:spPr>
        </p:pic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FDEEA56D-00E7-C90E-4D66-FAD0A7EFC4F5}"/>
              </a:ext>
            </a:extLst>
          </p:cNvPr>
          <p:cNvGrpSpPr/>
          <p:nvPr/>
        </p:nvGrpSpPr>
        <p:grpSpPr>
          <a:xfrm>
            <a:off x="350101" y="842332"/>
            <a:ext cx="1824980" cy="1170651"/>
            <a:chOff x="467686" y="931856"/>
            <a:chExt cx="1824980" cy="1170651"/>
          </a:xfrm>
        </p:grpSpPr>
        <p:pic>
          <p:nvPicPr>
            <p:cNvPr id="7" name="グラフィックス 6" descr="植物 単色塗りつぶし">
              <a:extLst>
                <a:ext uri="{FF2B5EF4-FFF2-40B4-BE49-F238E27FC236}">
                  <a16:creationId xmlns:a16="http://schemas.microsoft.com/office/drawing/2014/main" id="{38FF4252-2E07-BF3A-826B-629E1BA6E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686" y="1009989"/>
              <a:ext cx="665849" cy="1014385"/>
            </a:xfrm>
            <a:prstGeom prst="rect">
              <a:avLst/>
            </a:prstGeom>
          </p:spPr>
        </p:pic>
        <p:pic>
          <p:nvPicPr>
            <p:cNvPr id="8" name="グラフィックス 7" descr="植物 単色塗りつぶし">
              <a:extLst>
                <a:ext uri="{FF2B5EF4-FFF2-40B4-BE49-F238E27FC236}">
                  <a16:creationId xmlns:a16="http://schemas.microsoft.com/office/drawing/2014/main" id="{0E645853-14BA-E5BA-0589-1072814E2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7252" y="931856"/>
              <a:ext cx="665849" cy="1170651"/>
            </a:xfrm>
            <a:prstGeom prst="rect">
              <a:avLst/>
            </a:prstGeom>
          </p:spPr>
        </p:pic>
        <p:pic>
          <p:nvPicPr>
            <p:cNvPr id="9" name="グラフィックス 8" descr="植物 単色塗りつぶし">
              <a:extLst>
                <a:ext uri="{FF2B5EF4-FFF2-40B4-BE49-F238E27FC236}">
                  <a16:creationId xmlns:a16="http://schemas.microsoft.com/office/drawing/2014/main" id="{01AA0290-0E5A-9DE3-914E-48CB8C073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26817" y="948496"/>
              <a:ext cx="665849" cy="1137371"/>
            </a:xfrm>
            <a:prstGeom prst="rect">
              <a:avLst/>
            </a:prstGeom>
          </p:spPr>
        </p:pic>
      </p:grpSp>
      <p:pic>
        <p:nvPicPr>
          <p:cNvPr id="13" name="図 12" descr="グラフ&#10;&#10;自動的に生成された説明">
            <a:extLst>
              <a:ext uri="{FF2B5EF4-FFF2-40B4-BE49-F238E27FC236}">
                <a16:creationId xmlns:a16="http://schemas.microsoft.com/office/drawing/2014/main" id="{282D00FA-E18C-2ED8-E4D8-3887D4383A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3"/>
          <a:stretch/>
        </p:blipFill>
        <p:spPr>
          <a:xfrm>
            <a:off x="2458152" y="2368885"/>
            <a:ext cx="540000" cy="1913260"/>
          </a:xfrm>
          <a:prstGeom prst="rect">
            <a:avLst/>
          </a:prstGeom>
        </p:spPr>
      </p:pic>
      <p:pic>
        <p:nvPicPr>
          <p:cNvPr id="17" name="図 16" descr="グラフ&#10;&#10;低い精度で自動的に生成された説明">
            <a:extLst>
              <a:ext uri="{FF2B5EF4-FFF2-40B4-BE49-F238E27FC236}">
                <a16:creationId xmlns:a16="http://schemas.microsoft.com/office/drawing/2014/main" id="{4FA90451-A06A-80D6-3449-63E282AF66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530" y="315138"/>
            <a:ext cx="540000" cy="3910735"/>
          </a:xfrm>
          <a:prstGeom prst="rect">
            <a:avLst/>
          </a:prstGeom>
        </p:spPr>
      </p:pic>
      <p:sp>
        <p:nvSpPr>
          <p:cNvPr id="18" name="左中かっこ 17">
            <a:extLst>
              <a:ext uri="{FF2B5EF4-FFF2-40B4-BE49-F238E27FC236}">
                <a16:creationId xmlns:a16="http://schemas.microsoft.com/office/drawing/2014/main" id="{D63395DD-303A-1AF5-CF59-F4FBF67822AE}"/>
              </a:ext>
            </a:extLst>
          </p:cNvPr>
          <p:cNvSpPr/>
          <p:nvPr/>
        </p:nvSpPr>
        <p:spPr>
          <a:xfrm>
            <a:off x="2177940" y="804231"/>
            <a:ext cx="198120" cy="1534849"/>
          </a:xfrm>
          <a:prstGeom prst="leftBrace">
            <a:avLst>
              <a:gd name="adj1" fmla="val 8333"/>
              <a:gd name="adj2" fmla="val 4318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左中かっこ 18">
            <a:extLst>
              <a:ext uri="{FF2B5EF4-FFF2-40B4-BE49-F238E27FC236}">
                <a16:creationId xmlns:a16="http://schemas.microsoft.com/office/drawing/2014/main" id="{155EC71F-4DFB-D6BC-7704-E25ABEE64541}"/>
              </a:ext>
            </a:extLst>
          </p:cNvPr>
          <p:cNvSpPr/>
          <p:nvPr/>
        </p:nvSpPr>
        <p:spPr>
          <a:xfrm>
            <a:off x="2177939" y="2737496"/>
            <a:ext cx="206529" cy="1534849"/>
          </a:xfrm>
          <a:prstGeom prst="leftBrace">
            <a:avLst>
              <a:gd name="adj1" fmla="val 8333"/>
              <a:gd name="adj2" fmla="val 42432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399C1D65-A966-BD84-307D-172FD7745A97}"/>
              </a:ext>
            </a:extLst>
          </p:cNvPr>
          <p:cNvGrpSpPr>
            <a:grpSpLocks noChangeAspect="1"/>
          </p:cNvGrpSpPr>
          <p:nvPr/>
        </p:nvGrpSpPr>
        <p:grpSpPr>
          <a:xfrm>
            <a:off x="2458152" y="304541"/>
            <a:ext cx="540000" cy="1626359"/>
            <a:chOff x="3752161" y="126410"/>
            <a:chExt cx="739204" cy="2226317"/>
          </a:xfrm>
        </p:grpSpPr>
        <p:pic>
          <p:nvPicPr>
            <p:cNvPr id="21" name="図 20" descr="グラフ&#10;&#10;自動的に生成された説明">
              <a:extLst>
                <a:ext uri="{FF2B5EF4-FFF2-40B4-BE49-F238E27FC236}">
                  <a16:creationId xmlns:a16="http://schemas.microsoft.com/office/drawing/2014/main" id="{7C941C61-D986-5B0B-7E3E-58C5A50D89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505"/>
            <a:stretch/>
          </p:blipFill>
          <p:spPr>
            <a:xfrm>
              <a:off x="3759782" y="126410"/>
              <a:ext cx="723963" cy="264115"/>
            </a:xfrm>
            <a:prstGeom prst="rect">
              <a:avLst/>
            </a:prstGeom>
          </p:spPr>
        </p:pic>
        <p:pic>
          <p:nvPicPr>
            <p:cNvPr id="22" name="図 21" descr="アイコン が含まれている画像&#10;&#10;自動的に生成された説明">
              <a:extLst>
                <a:ext uri="{FF2B5EF4-FFF2-40B4-BE49-F238E27FC236}">
                  <a16:creationId xmlns:a16="http://schemas.microsoft.com/office/drawing/2014/main" id="{4EF7C091-1DFB-D809-67C8-7FA832D07C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937"/>
            <a:stretch/>
          </p:blipFill>
          <p:spPr>
            <a:xfrm>
              <a:off x="3752161" y="342897"/>
              <a:ext cx="739204" cy="2009830"/>
            </a:xfrm>
            <a:prstGeom prst="rect">
              <a:avLst/>
            </a:prstGeom>
          </p:spPr>
        </p:pic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C6C4BB6-8C6B-A42A-7A97-A4F5637C760D}"/>
              </a:ext>
            </a:extLst>
          </p:cNvPr>
          <p:cNvSpPr txBox="1"/>
          <p:nvPr/>
        </p:nvSpPr>
        <p:spPr>
          <a:xfrm>
            <a:off x="811036" y="2801535"/>
            <a:ext cx="9489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Low bulk</a:t>
            </a:r>
            <a:endParaRPr kumimoji="1" lang="ja-JP" altLang="en-US" sz="1600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9C61E02-2F0A-266D-EA03-2C4FBE7EA375}"/>
              </a:ext>
            </a:extLst>
          </p:cNvPr>
          <p:cNvSpPr txBox="1"/>
          <p:nvPr/>
        </p:nvSpPr>
        <p:spPr>
          <a:xfrm>
            <a:off x="768706" y="542845"/>
            <a:ext cx="98777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High bulk</a:t>
            </a:r>
            <a:endParaRPr kumimoji="1" lang="ja-JP" altLang="en-US" sz="1600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949E4BA-5DFB-C71E-877B-4B9DC77137D8}"/>
              </a:ext>
            </a:extLst>
          </p:cNvPr>
          <p:cNvSpPr txBox="1"/>
          <p:nvPr/>
        </p:nvSpPr>
        <p:spPr>
          <a:xfrm>
            <a:off x="3182117" y="1258477"/>
            <a:ext cx="1032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1</a:t>
            </a:r>
            <a:endParaRPr kumimoji="1" lang="ja-JP" altLang="en-US" sz="1600" b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85DDDD9-5626-2352-94E4-617C3F366483}"/>
              </a:ext>
            </a:extLst>
          </p:cNvPr>
          <p:cNvSpPr txBox="1"/>
          <p:nvPr/>
        </p:nvSpPr>
        <p:spPr>
          <a:xfrm>
            <a:off x="3182116" y="3180147"/>
            <a:ext cx="1032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0.86</a:t>
            </a:r>
            <a:endParaRPr kumimoji="1" lang="ja-JP" altLang="en-US" sz="16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FC878C1-A81F-596D-C91B-3267372D2079}"/>
              </a:ext>
            </a:extLst>
          </p:cNvPr>
          <p:cNvSpPr txBox="1"/>
          <p:nvPr/>
        </p:nvSpPr>
        <p:spPr>
          <a:xfrm>
            <a:off x="5049578" y="1258477"/>
            <a:ext cx="1032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1</a:t>
            </a:r>
            <a:endParaRPr kumimoji="1" lang="ja-JP" altLang="en-US" sz="16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24A19B9-DB04-4B75-D881-98095A175ED6}"/>
              </a:ext>
            </a:extLst>
          </p:cNvPr>
          <p:cNvSpPr txBox="1"/>
          <p:nvPr/>
        </p:nvSpPr>
        <p:spPr>
          <a:xfrm>
            <a:off x="5049577" y="3180147"/>
            <a:ext cx="1032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0</a:t>
            </a:r>
            <a:endParaRPr kumimoji="1" lang="ja-JP" altLang="en-US" sz="1600" b="1" dirty="0"/>
          </a:p>
        </p:txBody>
      </p:sp>
      <p:sp>
        <p:nvSpPr>
          <p:cNvPr id="36" name="矢印: 下 35">
            <a:extLst>
              <a:ext uri="{FF2B5EF4-FFF2-40B4-BE49-F238E27FC236}">
                <a16:creationId xmlns:a16="http://schemas.microsoft.com/office/drawing/2014/main" id="{38A51B21-9E3D-4431-3D59-08B483A1BE0A}"/>
              </a:ext>
            </a:extLst>
          </p:cNvPr>
          <p:cNvSpPr/>
          <p:nvPr/>
        </p:nvSpPr>
        <p:spPr>
          <a:xfrm>
            <a:off x="3296416" y="4404463"/>
            <a:ext cx="484632" cy="34925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矢印: 下 36">
            <a:extLst>
              <a:ext uri="{FF2B5EF4-FFF2-40B4-BE49-F238E27FC236}">
                <a16:creationId xmlns:a16="http://schemas.microsoft.com/office/drawing/2014/main" id="{E0B2AAC3-CA4D-EB42-4DED-6CBFEC11DE3A}"/>
              </a:ext>
            </a:extLst>
          </p:cNvPr>
          <p:cNvSpPr/>
          <p:nvPr/>
        </p:nvSpPr>
        <p:spPr>
          <a:xfrm>
            <a:off x="5121113" y="4404463"/>
            <a:ext cx="484632" cy="34925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8276E0B-AC80-3F7D-D8D3-8A621E23B6BC}"/>
              </a:ext>
            </a:extLst>
          </p:cNvPr>
          <p:cNvSpPr txBox="1"/>
          <p:nvPr/>
        </p:nvSpPr>
        <p:spPr>
          <a:xfrm>
            <a:off x="2073946" y="4890349"/>
            <a:ext cx="2247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ΔSNP index = 1 – 0.86</a:t>
            </a:r>
          </a:p>
          <a:p>
            <a:r>
              <a:rPr kumimoji="1" lang="en-US" altLang="ja-JP" b="1" dirty="0"/>
              <a:t>                      = 0.14</a:t>
            </a:r>
            <a:endParaRPr kumimoji="1" lang="ja-JP" altLang="en-US" b="1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D3A4CD8-9FF8-F119-1301-F8D4B019CC75}"/>
              </a:ext>
            </a:extLst>
          </p:cNvPr>
          <p:cNvSpPr txBox="1"/>
          <p:nvPr/>
        </p:nvSpPr>
        <p:spPr>
          <a:xfrm>
            <a:off x="4482072" y="4890348"/>
            <a:ext cx="1952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ΔSNP index = 1 – 0</a:t>
            </a:r>
          </a:p>
          <a:p>
            <a:r>
              <a:rPr kumimoji="1" lang="en-US" altLang="ja-JP" b="1" dirty="0"/>
              <a:t>                      = </a:t>
            </a:r>
            <a:r>
              <a:rPr kumimoji="1" lang="en-US" altLang="ja-JP" b="1" dirty="0">
                <a:solidFill>
                  <a:srgbClr val="FF0000"/>
                </a:solidFill>
              </a:rPr>
              <a:t>1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424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229619D-6BC0-6C11-DD6F-C94CD0E6A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0675" y="904629"/>
            <a:ext cx="53149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54960B4-E785-82B4-1BBA-CF3F136DF6F1}"/>
              </a:ext>
            </a:extLst>
          </p:cNvPr>
          <p:cNvSpPr/>
          <p:nvPr/>
        </p:nvSpPr>
        <p:spPr>
          <a:xfrm>
            <a:off x="1781175" y="971468"/>
            <a:ext cx="152400" cy="1504950"/>
          </a:xfrm>
          <a:prstGeom prst="rect">
            <a:avLst/>
          </a:prstGeom>
          <a:solidFill>
            <a:srgbClr val="ED7D3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6" name="図 5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72F82754-7B59-6190-5472-C50A805073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471" y="323850"/>
            <a:ext cx="1311908" cy="4919653"/>
          </a:xfrm>
          <a:prstGeom prst="rect">
            <a:avLst/>
          </a:prstGeom>
        </p:spPr>
      </p:pic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421B4D49-E958-8099-9F9F-5F786771FA8D}"/>
              </a:ext>
            </a:extLst>
          </p:cNvPr>
          <p:cNvSpPr/>
          <p:nvPr/>
        </p:nvSpPr>
        <p:spPr>
          <a:xfrm>
            <a:off x="1933576" y="126533"/>
            <a:ext cx="2495550" cy="506381"/>
          </a:xfrm>
          <a:custGeom>
            <a:avLst/>
            <a:gdLst>
              <a:gd name="connsiteX0" fmla="*/ 0 w 3124200"/>
              <a:gd name="connsiteY0" fmla="*/ 819646 h 819646"/>
              <a:gd name="connsiteX1" fmla="*/ 1530350 w 3124200"/>
              <a:gd name="connsiteY1" fmla="*/ 19546 h 819646"/>
              <a:gd name="connsiteX2" fmla="*/ 3124200 w 3124200"/>
              <a:gd name="connsiteY2" fmla="*/ 324346 h 819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4200" h="819646">
                <a:moveTo>
                  <a:pt x="0" y="819646"/>
                </a:moveTo>
                <a:cubicBezTo>
                  <a:pt x="504825" y="460871"/>
                  <a:pt x="1009650" y="102096"/>
                  <a:pt x="1530350" y="19546"/>
                </a:cubicBezTo>
                <a:cubicBezTo>
                  <a:pt x="2051050" y="-63004"/>
                  <a:pt x="2587625" y="130671"/>
                  <a:pt x="3124200" y="324346"/>
                </a:cubicBezTo>
              </a:path>
            </a:pathLst>
          </a:custGeom>
          <a:noFill/>
          <a:ln w="19050">
            <a:headEnd type="triangl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6BD7317-3BAE-4259-7C43-BDB144F31DCE}"/>
              </a:ext>
            </a:extLst>
          </p:cNvPr>
          <p:cNvSpPr txBox="1"/>
          <p:nvPr/>
        </p:nvSpPr>
        <p:spPr>
          <a:xfrm>
            <a:off x="969690" y="632914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F6EE83F-0E9B-DE5A-0E31-F24C0565131D}"/>
              </a:ext>
            </a:extLst>
          </p:cNvPr>
          <p:cNvSpPr txBox="1"/>
          <p:nvPr/>
        </p:nvSpPr>
        <p:spPr>
          <a:xfrm>
            <a:off x="4099705" y="1952480"/>
            <a:ext cx="1099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High bulk</a:t>
            </a:r>
            <a:endParaRPr kumimoji="1" lang="ja-JP" altLang="en-US" sz="1600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D5AA5B5-389A-3D36-36A0-FE68A893ECD9}"/>
              </a:ext>
            </a:extLst>
          </p:cNvPr>
          <p:cNvSpPr txBox="1"/>
          <p:nvPr/>
        </p:nvSpPr>
        <p:spPr>
          <a:xfrm>
            <a:off x="4099704" y="4229642"/>
            <a:ext cx="1099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Low bulk</a:t>
            </a:r>
            <a:endParaRPr kumimoji="1" lang="ja-JP" altLang="en-US" sz="1600" b="1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DF25C946-C807-C9EF-C733-ABF2985F92F8}"/>
              </a:ext>
            </a:extLst>
          </p:cNvPr>
          <p:cNvGrpSpPr/>
          <p:nvPr/>
        </p:nvGrpSpPr>
        <p:grpSpPr>
          <a:xfrm>
            <a:off x="-665059" y="3450993"/>
            <a:ext cx="715580" cy="778649"/>
            <a:chOff x="2421647" y="1020378"/>
            <a:chExt cx="914400" cy="914400"/>
          </a:xfrm>
        </p:grpSpPr>
        <p:pic>
          <p:nvPicPr>
            <p:cNvPr id="12" name="グラフィックス 11" descr="植物 単色塗りつぶし">
              <a:extLst>
                <a:ext uri="{FF2B5EF4-FFF2-40B4-BE49-F238E27FC236}">
                  <a16:creationId xmlns:a16="http://schemas.microsoft.com/office/drawing/2014/main" id="{90291EDC-730D-A6EA-1A81-C162968B9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21647" y="1020378"/>
              <a:ext cx="914400" cy="914400"/>
            </a:xfrm>
            <a:prstGeom prst="rect">
              <a:avLst/>
            </a:prstGeom>
          </p:spPr>
        </p:pic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5802D6F5-CD08-6E4B-5268-F01408418478}"/>
                </a:ext>
              </a:extLst>
            </p:cNvPr>
            <p:cNvCxnSpPr/>
            <p:nvPr/>
          </p:nvCxnSpPr>
          <p:spPr>
            <a:xfrm>
              <a:off x="3252583" y="1084047"/>
              <a:ext cx="0" cy="792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B37ABC79-FBE5-3295-F3C5-8F4F67AAA011}"/>
              </a:ext>
            </a:extLst>
          </p:cNvPr>
          <p:cNvGrpSpPr/>
          <p:nvPr/>
        </p:nvGrpSpPr>
        <p:grpSpPr>
          <a:xfrm>
            <a:off x="-665059" y="4500184"/>
            <a:ext cx="715580" cy="1248231"/>
            <a:chOff x="4673596" y="594360"/>
            <a:chExt cx="914400" cy="1283185"/>
          </a:xfrm>
        </p:grpSpPr>
        <p:pic>
          <p:nvPicPr>
            <p:cNvPr id="15" name="グラフィックス 14" descr="植物 単色塗りつぶし">
              <a:extLst>
                <a:ext uri="{FF2B5EF4-FFF2-40B4-BE49-F238E27FC236}">
                  <a16:creationId xmlns:a16="http://schemas.microsoft.com/office/drawing/2014/main" id="{04FA1EBB-2343-598A-0086-811E29832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73596" y="594360"/>
              <a:ext cx="914400" cy="1283185"/>
            </a:xfrm>
            <a:prstGeom prst="rect">
              <a:avLst/>
            </a:prstGeom>
          </p:spPr>
        </p:pic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5A804FD9-F9AB-2703-D5AD-743261CF04FC}"/>
                </a:ext>
              </a:extLst>
            </p:cNvPr>
            <p:cNvCxnSpPr/>
            <p:nvPr/>
          </p:nvCxnSpPr>
          <p:spPr>
            <a:xfrm>
              <a:off x="5500483" y="679497"/>
              <a:ext cx="0" cy="1080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C3844283-8D3A-BF9B-A438-7152C99B7A4F}"/>
              </a:ext>
            </a:extLst>
          </p:cNvPr>
          <p:cNvSpPr/>
          <p:nvPr/>
        </p:nvSpPr>
        <p:spPr>
          <a:xfrm>
            <a:off x="374534" y="3764209"/>
            <a:ext cx="1934611" cy="210915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…CTAGTCGCGCG…</a:t>
            </a:r>
            <a:endParaRPr kumimoji="1" lang="ja-JP" altLang="en-US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CCA264F7-C434-2518-2728-F6C47E95183B}"/>
              </a:ext>
            </a:extLst>
          </p:cNvPr>
          <p:cNvCxnSpPr/>
          <p:nvPr/>
        </p:nvCxnSpPr>
        <p:spPr>
          <a:xfrm>
            <a:off x="1318629" y="4137758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吹き出し: 角を丸めた四角形 19">
            <a:extLst>
              <a:ext uri="{FF2B5EF4-FFF2-40B4-BE49-F238E27FC236}">
                <a16:creationId xmlns:a16="http://schemas.microsoft.com/office/drawing/2014/main" id="{C0F3B3F3-4237-4FEF-EA9C-41E1BF076770}"/>
              </a:ext>
            </a:extLst>
          </p:cNvPr>
          <p:cNvSpPr/>
          <p:nvPr/>
        </p:nvSpPr>
        <p:spPr>
          <a:xfrm>
            <a:off x="393583" y="5002834"/>
            <a:ext cx="1934611" cy="210915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…CTAGT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GCGCG…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C45A3F8-AC1F-FA3F-C01E-6A41372E07FC}"/>
              </a:ext>
            </a:extLst>
          </p:cNvPr>
          <p:cNvSpPr txBox="1"/>
          <p:nvPr/>
        </p:nvSpPr>
        <p:spPr>
          <a:xfrm>
            <a:off x="919927" y="3486031"/>
            <a:ext cx="785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5,784 bp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258612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3F5293E-8F31-5379-2950-378CD6EFC6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77"/>
          <a:stretch/>
        </p:blipFill>
        <p:spPr bwMode="auto">
          <a:xfrm>
            <a:off x="764956" y="648522"/>
            <a:ext cx="3562350" cy="223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F93D358-947D-C79A-DAF1-6ECE6E44F946}"/>
              </a:ext>
            </a:extLst>
          </p:cNvPr>
          <p:cNvSpPr txBox="1"/>
          <p:nvPr/>
        </p:nvSpPr>
        <p:spPr>
          <a:xfrm rot="16200000">
            <a:off x="45914" y="1598021"/>
            <a:ext cx="1099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C22059B6-C80D-6081-5CBE-DCCC32D70714}"/>
              </a:ext>
            </a:extLst>
          </p:cNvPr>
          <p:cNvCxnSpPr/>
          <p:nvPr/>
        </p:nvCxnSpPr>
        <p:spPr>
          <a:xfrm flipH="1">
            <a:off x="2028825" y="371475"/>
            <a:ext cx="942975" cy="4381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21A1214-E296-7FAE-CF01-2993D11C0E65}"/>
              </a:ext>
            </a:extLst>
          </p:cNvPr>
          <p:cNvSpPr txBox="1"/>
          <p:nvPr/>
        </p:nvSpPr>
        <p:spPr>
          <a:xfrm>
            <a:off x="2879234" y="82797"/>
            <a:ext cx="1768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Sequence error</a:t>
            </a:r>
          </a:p>
          <a:p>
            <a:pPr algn="ctr"/>
            <a:r>
              <a:rPr kumimoji="1" lang="en-US" altLang="ja-JP" sz="1600" b="1" dirty="0"/>
              <a:t>or low read depth</a:t>
            </a:r>
            <a:endParaRPr kumimoji="1" lang="ja-JP" altLang="en-US" sz="1600" b="1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1E34EF5-2443-6E4E-4652-1E120EBAE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34752"/>
            <a:ext cx="6858000" cy="271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右大かっこ 2">
            <a:extLst>
              <a:ext uri="{FF2B5EF4-FFF2-40B4-BE49-F238E27FC236}">
                <a16:creationId xmlns:a16="http://schemas.microsoft.com/office/drawing/2014/main" id="{80FA0B4C-5A58-29AD-0B2D-B079B6E6A5BB}"/>
              </a:ext>
            </a:extLst>
          </p:cNvPr>
          <p:cNvSpPr/>
          <p:nvPr/>
        </p:nvSpPr>
        <p:spPr>
          <a:xfrm rot="5400000">
            <a:off x="908304" y="6520828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BF783F84-F52F-2220-7EDA-0F69805ADE07}"/>
              </a:ext>
            </a:extLst>
          </p:cNvPr>
          <p:cNvSpPr/>
          <p:nvPr/>
        </p:nvSpPr>
        <p:spPr>
          <a:xfrm>
            <a:off x="903072" y="5944027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DB31BA4B-4CFF-5B7B-C101-D5DA03C5ADFF}"/>
              </a:ext>
            </a:extLst>
          </p:cNvPr>
          <p:cNvSpPr/>
          <p:nvPr/>
        </p:nvSpPr>
        <p:spPr>
          <a:xfrm>
            <a:off x="1025856" y="5591848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32F32E68-15FB-7846-9BDF-C3C0F1DE5073}"/>
              </a:ext>
            </a:extLst>
          </p:cNvPr>
          <p:cNvSpPr/>
          <p:nvPr/>
        </p:nvSpPr>
        <p:spPr>
          <a:xfrm>
            <a:off x="1245312" y="5645848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7C16703E-59F5-A7EB-14E5-95D28454D659}"/>
              </a:ext>
            </a:extLst>
          </p:cNvPr>
          <p:cNvSpPr/>
          <p:nvPr/>
        </p:nvSpPr>
        <p:spPr>
          <a:xfrm>
            <a:off x="1410768" y="5753848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7382E06A-876A-64B4-43E3-AED81BBBAF8E}"/>
              </a:ext>
            </a:extLst>
          </p:cNvPr>
          <p:cNvSpPr/>
          <p:nvPr/>
        </p:nvSpPr>
        <p:spPr>
          <a:xfrm>
            <a:off x="1614552" y="5753848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D5C6061-CCB2-13C3-C149-DC51876C7840}"/>
              </a:ext>
            </a:extLst>
          </p:cNvPr>
          <p:cNvCxnSpPr>
            <a:cxnSpLocks/>
          </p:cNvCxnSpPr>
          <p:nvPr/>
        </p:nvCxnSpPr>
        <p:spPr>
          <a:xfrm flipV="1">
            <a:off x="969264" y="5696224"/>
            <a:ext cx="84600" cy="2599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6A4B4B61-DC58-50E1-6396-4DEC26808D3C}"/>
              </a:ext>
            </a:extLst>
          </p:cNvPr>
          <p:cNvCxnSpPr>
            <a:cxnSpLocks/>
          </p:cNvCxnSpPr>
          <p:nvPr/>
        </p:nvCxnSpPr>
        <p:spPr>
          <a:xfrm flipH="1" flipV="1">
            <a:off x="1118040" y="5661385"/>
            <a:ext cx="143088" cy="174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455A14FC-B4E0-2759-CDEB-46125DF4C486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306416" y="5716630"/>
            <a:ext cx="120168" cy="530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A63855C8-295C-AAC0-96F1-17B15C9D6340}"/>
              </a:ext>
            </a:extLst>
          </p:cNvPr>
          <p:cNvCxnSpPr>
            <a:cxnSpLocks/>
          </p:cNvCxnSpPr>
          <p:nvPr/>
        </p:nvCxnSpPr>
        <p:spPr>
          <a:xfrm flipH="1">
            <a:off x="1489308" y="5818808"/>
            <a:ext cx="155736" cy="71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右大かっこ 15">
            <a:extLst>
              <a:ext uri="{FF2B5EF4-FFF2-40B4-BE49-F238E27FC236}">
                <a16:creationId xmlns:a16="http://schemas.microsoft.com/office/drawing/2014/main" id="{3C96328F-F812-BD83-40E8-4960EBA5E09F}"/>
              </a:ext>
            </a:extLst>
          </p:cNvPr>
          <p:cNvSpPr/>
          <p:nvPr/>
        </p:nvSpPr>
        <p:spPr>
          <a:xfrm rot="5400000">
            <a:off x="1062576" y="6824239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右大かっこ 16">
            <a:extLst>
              <a:ext uri="{FF2B5EF4-FFF2-40B4-BE49-F238E27FC236}">
                <a16:creationId xmlns:a16="http://schemas.microsoft.com/office/drawing/2014/main" id="{9DE0D982-B0A7-941E-140E-DCF2FE7A5DAF}"/>
              </a:ext>
            </a:extLst>
          </p:cNvPr>
          <p:cNvSpPr/>
          <p:nvPr/>
        </p:nvSpPr>
        <p:spPr>
          <a:xfrm rot="5400000">
            <a:off x="1220928" y="714443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右大かっこ 17">
            <a:extLst>
              <a:ext uri="{FF2B5EF4-FFF2-40B4-BE49-F238E27FC236}">
                <a16:creationId xmlns:a16="http://schemas.microsoft.com/office/drawing/2014/main" id="{CBB00944-6BC0-8047-F83C-F2BAA5EE7F0A}"/>
              </a:ext>
            </a:extLst>
          </p:cNvPr>
          <p:cNvSpPr/>
          <p:nvPr/>
        </p:nvSpPr>
        <p:spPr>
          <a:xfrm rot="5400000">
            <a:off x="1416000" y="7449682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右大かっこ 18">
            <a:extLst>
              <a:ext uri="{FF2B5EF4-FFF2-40B4-BE49-F238E27FC236}">
                <a16:creationId xmlns:a16="http://schemas.microsoft.com/office/drawing/2014/main" id="{8A94D317-F7D7-73ED-1DEE-30058EDEB1EA}"/>
              </a:ext>
            </a:extLst>
          </p:cNvPr>
          <p:cNvSpPr/>
          <p:nvPr/>
        </p:nvSpPr>
        <p:spPr>
          <a:xfrm rot="5400000">
            <a:off x="1619784" y="7754929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835D01A3-C0CE-CB9F-17D3-D0D555A1F764}"/>
              </a:ext>
            </a:extLst>
          </p:cNvPr>
          <p:cNvCxnSpPr/>
          <p:nvPr/>
        </p:nvCxnSpPr>
        <p:spPr>
          <a:xfrm>
            <a:off x="728040" y="6496444"/>
            <a:ext cx="4680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52331A7-EA78-087E-DC3D-2B54BD1D9129}"/>
              </a:ext>
            </a:extLst>
          </p:cNvPr>
          <p:cNvSpPr txBox="1"/>
          <p:nvPr/>
        </p:nvSpPr>
        <p:spPr>
          <a:xfrm>
            <a:off x="1146442" y="6333565"/>
            <a:ext cx="138339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Window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2FFE2A0-FB01-5DEC-0EBD-EC45E73383CA}"/>
              </a:ext>
            </a:extLst>
          </p:cNvPr>
          <p:cNvSpPr txBox="1"/>
          <p:nvPr/>
        </p:nvSpPr>
        <p:spPr>
          <a:xfrm>
            <a:off x="424721" y="8191873"/>
            <a:ext cx="8816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Step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0EA4A4A3-288F-11AF-841E-83401BC4009D}"/>
              </a:ext>
            </a:extLst>
          </p:cNvPr>
          <p:cNvCxnSpPr/>
          <p:nvPr/>
        </p:nvCxnSpPr>
        <p:spPr>
          <a:xfrm>
            <a:off x="762000" y="6850965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66393BC9-AB05-179F-7F57-F04F3E77D584}"/>
              </a:ext>
            </a:extLst>
          </p:cNvPr>
          <p:cNvCxnSpPr/>
          <p:nvPr/>
        </p:nvCxnSpPr>
        <p:spPr>
          <a:xfrm>
            <a:off x="895452" y="6850965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C421368-4588-BBC9-12CA-94987BBEDCB4}"/>
              </a:ext>
            </a:extLst>
          </p:cNvPr>
          <p:cNvSpPr txBox="1"/>
          <p:nvPr/>
        </p:nvSpPr>
        <p:spPr>
          <a:xfrm>
            <a:off x="711255" y="6710113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0.35</a:t>
            </a:r>
            <a:endParaRPr kumimoji="1" lang="ja-JP" altLang="en-US" sz="1400" b="1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FD8512B-FCAB-9988-DDC4-C6362C35DE05}"/>
              </a:ext>
            </a:extLst>
          </p:cNvPr>
          <p:cNvSpPr txBox="1"/>
          <p:nvPr/>
        </p:nvSpPr>
        <p:spPr>
          <a:xfrm>
            <a:off x="865568" y="7014743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0.48</a:t>
            </a:r>
            <a:endParaRPr kumimoji="1" lang="ja-JP" altLang="en-US" sz="1400" b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A0A1CE4-5E04-34D8-DD83-76228E8CA295}"/>
              </a:ext>
            </a:extLst>
          </p:cNvPr>
          <p:cNvSpPr txBox="1"/>
          <p:nvPr/>
        </p:nvSpPr>
        <p:spPr>
          <a:xfrm>
            <a:off x="1039394" y="7334195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0.47</a:t>
            </a:r>
            <a:endParaRPr kumimoji="1" lang="ja-JP" altLang="en-US" sz="1400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22D7BDC-A43F-647B-3543-A9EC1B26A55A}"/>
              </a:ext>
            </a:extLst>
          </p:cNvPr>
          <p:cNvSpPr txBox="1"/>
          <p:nvPr/>
        </p:nvSpPr>
        <p:spPr>
          <a:xfrm>
            <a:off x="1207369" y="7647031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0.41</a:t>
            </a:r>
            <a:endParaRPr kumimoji="1" lang="ja-JP" altLang="en-US" sz="1400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0EC3F42-A0C5-966E-DD39-D7788C287DF8}"/>
              </a:ext>
            </a:extLst>
          </p:cNvPr>
          <p:cNvSpPr txBox="1"/>
          <p:nvPr/>
        </p:nvSpPr>
        <p:spPr>
          <a:xfrm>
            <a:off x="1426584" y="796702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0.40</a:t>
            </a:r>
            <a:endParaRPr kumimoji="1" lang="ja-JP" altLang="en-US" sz="1400" b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013E123-6326-78FB-779C-D4D700DF8EFA}"/>
              </a:ext>
            </a:extLst>
          </p:cNvPr>
          <p:cNvSpPr txBox="1"/>
          <p:nvPr/>
        </p:nvSpPr>
        <p:spPr>
          <a:xfrm>
            <a:off x="1771247" y="8064565"/>
            <a:ext cx="563878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…</a:t>
            </a:r>
            <a:endParaRPr kumimoji="1" lang="ja-JP" altLang="en-US" sz="2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EE93B16-564F-54C4-FE27-857EBFC9E57C}"/>
              </a:ext>
            </a:extLst>
          </p:cNvPr>
          <p:cNvSpPr txBox="1"/>
          <p:nvPr/>
        </p:nvSpPr>
        <p:spPr>
          <a:xfrm>
            <a:off x="1740828" y="5394480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…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D5153CD-2D1F-85E1-EADC-7D240CEF2E9C}"/>
              </a:ext>
            </a:extLst>
          </p:cNvPr>
          <p:cNvSpPr txBox="1"/>
          <p:nvPr/>
        </p:nvSpPr>
        <p:spPr>
          <a:xfrm>
            <a:off x="1869400" y="6866390"/>
            <a:ext cx="1099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Average SNP index</a:t>
            </a:r>
            <a:endParaRPr kumimoji="1" lang="ja-JP" altLang="en-US" sz="1600" b="1" dirty="0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29DF2A7-B206-0B5C-8B4A-08CD69378DC6}"/>
              </a:ext>
            </a:extLst>
          </p:cNvPr>
          <p:cNvCxnSpPr>
            <a:cxnSpLocks/>
          </p:cNvCxnSpPr>
          <p:nvPr/>
        </p:nvCxnSpPr>
        <p:spPr>
          <a:xfrm flipH="1">
            <a:off x="1345977" y="7149825"/>
            <a:ext cx="612000" cy="3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825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ダイアグラム&#10;&#10;自動的に生成された説明">
            <a:extLst>
              <a:ext uri="{FF2B5EF4-FFF2-40B4-BE49-F238E27FC236}">
                <a16:creationId xmlns:a16="http://schemas.microsoft.com/office/drawing/2014/main" id="{5526F930-7845-03FB-8D60-635420F8D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37" y="123460"/>
            <a:ext cx="6170525" cy="688194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B51FA19-7890-B9B0-BB90-A3D7B47E4436}"/>
              </a:ext>
            </a:extLst>
          </p:cNvPr>
          <p:cNvSpPr txBox="1"/>
          <p:nvPr/>
        </p:nvSpPr>
        <p:spPr>
          <a:xfrm>
            <a:off x="343737" y="695180"/>
            <a:ext cx="1099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</a:rPr>
              <a:t>Resistance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2C77449-0A3C-6879-431D-59E1CC24D7C1}"/>
              </a:ext>
            </a:extLst>
          </p:cNvPr>
          <p:cNvSpPr txBox="1"/>
          <p:nvPr/>
        </p:nvSpPr>
        <p:spPr>
          <a:xfrm>
            <a:off x="1392468" y="695180"/>
            <a:ext cx="1294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</a:rPr>
              <a:t>Susceptible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2E8513A-909F-58C9-DEF2-3780792EC254}"/>
              </a:ext>
            </a:extLst>
          </p:cNvPr>
          <p:cNvSpPr txBox="1"/>
          <p:nvPr/>
        </p:nvSpPr>
        <p:spPr>
          <a:xfrm>
            <a:off x="913533" y="4517880"/>
            <a:ext cx="2455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Segregating population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0817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A5C35DD-8C5B-8799-D26C-6A9234A48159}"/>
              </a:ext>
            </a:extLst>
          </p:cNvPr>
          <p:cNvSpPr/>
          <p:nvPr/>
        </p:nvSpPr>
        <p:spPr>
          <a:xfrm>
            <a:off x="3127052" y="365796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C57A7F6-4BD1-2CF9-570E-FE998F6B66E2}"/>
              </a:ext>
            </a:extLst>
          </p:cNvPr>
          <p:cNvSpPr/>
          <p:nvPr/>
        </p:nvSpPr>
        <p:spPr>
          <a:xfrm>
            <a:off x="3301349" y="365796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AC61A49-4FCE-F691-5144-34B5D6D4FE6A}"/>
              </a:ext>
            </a:extLst>
          </p:cNvPr>
          <p:cNvSpPr/>
          <p:nvPr/>
        </p:nvSpPr>
        <p:spPr>
          <a:xfrm>
            <a:off x="3127052" y="973624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D00AA81-1FBA-669A-5640-1AA65CF92FE0}"/>
              </a:ext>
            </a:extLst>
          </p:cNvPr>
          <p:cNvSpPr/>
          <p:nvPr/>
        </p:nvSpPr>
        <p:spPr>
          <a:xfrm>
            <a:off x="3301349" y="973624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" name="テキスト ボックス 100">
            <a:extLst>
              <a:ext uri="{FF2B5EF4-FFF2-40B4-BE49-F238E27FC236}">
                <a16:creationId xmlns:a16="http://schemas.microsoft.com/office/drawing/2014/main" id="{75C40385-880F-BDC6-7CBE-5795562FBF32}"/>
              </a:ext>
            </a:extLst>
          </p:cNvPr>
          <p:cNvSpPr txBox="1"/>
          <p:nvPr/>
        </p:nvSpPr>
        <p:spPr>
          <a:xfrm>
            <a:off x="3321786" y="784369"/>
            <a:ext cx="10222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←</a:t>
            </a:r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 QTL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B27A550-1AF5-61EB-E232-0668F3E9D416}"/>
              </a:ext>
            </a:extLst>
          </p:cNvPr>
          <p:cNvSpPr/>
          <p:nvPr/>
        </p:nvSpPr>
        <p:spPr>
          <a:xfrm>
            <a:off x="1441895" y="37493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D31D468-FA27-8F56-A504-694F7EA6FB68}"/>
              </a:ext>
            </a:extLst>
          </p:cNvPr>
          <p:cNvSpPr/>
          <p:nvPr/>
        </p:nvSpPr>
        <p:spPr>
          <a:xfrm>
            <a:off x="1616192" y="37493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B52FA3E1-91BB-864F-A3BB-800EC488154C}"/>
              </a:ext>
            </a:extLst>
          </p:cNvPr>
          <p:cNvSpPr/>
          <p:nvPr/>
        </p:nvSpPr>
        <p:spPr>
          <a:xfrm>
            <a:off x="2202427" y="590928"/>
            <a:ext cx="420915" cy="3203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42D76D4C-A1C8-E6AF-F47A-D55A40965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0992" y="1236858"/>
            <a:ext cx="1460714" cy="1460714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0DF19BA1-9F65-D007-5C59-A29101572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7213" y="1510015"/>
            <a:ext cx="914400" cy="914400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FBF6BD4-3742-F8B2-81FD-292389560EF1}"/>
              </a:ext>
            </a:extLst>
          </p:cNvPr>
          <p:cNvSpPr/>
          <p:nvPr/>
        </p:nvSpPr>
        <p:spPr>
          <a:xfrm>
            <a:off x="3192545" y="3097470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C6CF57A-CC2F-A038-B02F-01A503A993A3}"/>
              </a:ext>
            </a:extLst>
          </p:cNvPr>
          <p:cNvSpPr/>
          <p:nvPr/>
        </p:nvSpPr>
        <p:spPr>
          <a:xfrm>
            <a:off x="3366842" y="3097470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EBA5C03-4D2D-51A9-87FA-A65C1554DC37}"/>
              </a:ext>
            </a:extLst>
          </p:cNvPr>
          <p:cNvSpPr/>
          <p:nvPr/>
        </p:nvSpPr>
        <p:spPr>
          <a:xfrm>
            <a:off x="3192545" y="3705298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0E2E6F3-3C95-9988-4899-213B9C2B6737}"/>
              </a:ext>
            </a:extLst>
          </p:cNvPr>
          <p:cNvSpPr/>
          <p:nvPr/>
        </p:nvSpPr>
        <p:spPr>
          <a:xfrm>
            <a:off x="3366842" y="3705298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6" name="テキスト ボックス 100">
            <a:extLst>
              <a:ext uri="{FF2B5EF4-FFF2-40B4-BE49-F238E27FC236}">
                <a16:creationId xmlns:a16="http://schemas.microsoft.com/office/drawing/2014/main" id="{A67C90A5-1463-5C85-5A2E-4EE97B40BED2}"/>
              </a:ext>
            </a:extLst>
          </p:cNvPr>
          <p:cNvSpPr txBox="1"/>
          <p:nvPr/>
        </p:nvSpPr>
        <p:spPr>
          <a:xfrm>
            <a:off x="3354069" y="2990416"/>
            <a:ext cx="11250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←</a:t>
            </a:r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 QTL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B9BA2FB-C54C-B972-E8BE-2BB248D1BC9F}"/>
              </a:ext>
            </a:extLst>
          </p:cNvPr>
          <p:cNvSpPr/>
          <p:nvPr/>
        </p:nvSpPr>
        <p:spPr>
          <a:xfrm>
            <a:off x="1507388" y="3106611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8BE351E-6F33-0635-7A68-91B5C68C4985}"/>
              </a:ext>
            </a:extLst>
          </p:cNvPr>
          <p:cNvSpPr/>
          <p:nvPr/>
        </p:nvSpPr>
        <p:spPr>
          <a:xfrm>
            <a:off x="1681685" y="3106611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AF7A08A3-E8EB-7D6C-024D-0EE5C6D97765}"/>
              </a:ext>
            </a:extLst>
          </p:cNvPr>
          <p:cNvSpPr/>
          <p:nvPr/>
        </p:nvSpPr>
        <p:spPr>
          <a:xfrm>
            <a:off x="2267920" y="3322602"/>
            <a:ext cx="420915" cy="3203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CF4C9532-25F3-A833-1CE0-8A23F3251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6485" y="3866934"/>
            <a:ext cx="1460714" cy="1460714"/>
          </a:xfrm>
          <a:prstGeom prst="rect">
            <a:avLst/>
          </a:prstGeom>
        </p:spPr>
      </p:pic>
      <p:pic>
        <p:nvPicPr>
          <p:cNvPr id="21" name="グラフィックス 20" descr="植物 単色塗りつぶし">
            <a:extLst>
              <a:ext uri="{FF2B5EF4-FFF2-40B4-BE49-F238E27FC236}">
                <a16:creationId xmlns:a16="http://schemas.microsoft.com/office/drawing/2014/main" id="{B01B0BC4-5EA1-3B68-4651-D1170C607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2706" y="4140091"/>
            <a:ext cx="914400" cy="914400"/>
          </a:xfrm>
          <a:prstGeom prst="rect">
            <a:avLst/>
          </a:prstGeom>
        </p:spPr>
      </p:pic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DD1160E-4FE1-4242-7EA1-7757950A9B00}"/>
              </a:ext>
            </a:extLst>
          </p:cNvPr>
          <p:cNvSpPr/>
          <p:nvPr/>
        </p:nvSpPr>
        <p:spPr>
          <a:xfrm>
            <a:off x="3192545" y="3505243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EB75842-86A0-02E5-FED5-0B079DBA5A76}"/>
              </a:ext>
            </a:extLst>
          </p:cNvPr>
          <p:cNvSpPr/>
          <p:nvPr/>
        </p:nvSpPr>
        <p:spPr>
          <a:xfrm>
            <a:off x="3366842" y="3505243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F4CE2C6-6DE2-2893-4860-1FA0AC49C50B}"/>
              </a:ext>
            </a:extLst>
          </p:cNvPr>
          <p:cNvSpPr/>
          <p:nvPr/>
        </p:nvSpPr>
        <p:spPr>
          <a:xfrm>
            <a:off x="3192545" y="3176630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030FF45-2E03-F25E-D997-69A65F39E2F2}"/>
              </a:ext>
            </a:extLst>
          </p:cNvPr>
          <p:cNvSpPr/>
          <p:nvPr/>
        </p:nvSpPr>
        <p:spPr>
          <a:xfrm>
            <a:off x="3366842" y="3176630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399820AE-F17B-BB84-D24A-40AED470AC13}"/>
              </a:ext>
            </a:extLst>
          </p:cNvPr>
          <p:cNvSpPr/>
          <p:nvPr/>
        </p:nvSpPr>
        <p:spPr>
          <a:xfrm>
            <a:off x="3192545" y="3304936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E5DA54CC-51E6-092D-0216-ADBF8441C5CD}"/>
              </a:ext>
            </a:extLst>
          </p:cNvPr>
          <p:cNvSpPr/>
          <p:nvPr/>
        </p:nvSpPr>
        <p:spPr>
          <a:xfrm>
            <a:off x="3366842" y="3304936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3812EA1-D62B-A397-AE0F-67A798166A95}"/>
              </a:ext>
            </a:extLst>
          </p:cNvPr>
          <p:cNvSpPr/>
          <p:nvPr/>
        </p:nvSpPr>
        <p:spPr>
          <a:xfrm>
            <a:off x="3192545" y="5625031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14EF81DC-0653-B40C-BFFD-A796D460E406}"/>
              </a:ext>
            </a:extLst>
          </p:cNvPr>
          <p:cNvSpPr/>
          <p:nvPr/>
        </p:nvSpPr>
        <p:spPr>
          <a:xfrm>
            <a:off x="3366842" y="5625031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9EBF69C-0770-F847-BCCD-EE12FE6276D4}"/>
              </a:ext>
            </a:extLst>
          </p:cNvPr>
          <p:cNvSpPr/>
          <p:nvPr/>
        </p:nvSpPr>
        <p:spPr>
          <a:xfrm>
            <a:off x="1507388" y="5634172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2976C061-367C-7888-0D5F-BC03C47E3DCD}"/>
              </a:ext>
            </a:extLst>
          </p:cNvPr>
          <p:cNvSpPr/>
          <p:nvPr/>
        </p:nvSpPr>
        <p:spPr>
          <a:xfrm>
            <a:off x="1681685" y="5634172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35" name="矢印: 右 34">
            <a:extLst>
              <a:ext uri="{FF2B5EF4-FFF2-40B4-BE49-F238E27FC236}">
                <a16:creationId xmlns:a16="http://schemas.microsoft.com/office/drawing/2014/main" id="{9209D849-A0F9-8565-6749-D4621DFFA939}"/>
              </a:ext>
            </a:extLst>
          </p:cNvPr>
          <p:cNvSpPr/>
          <p:nvPr/>
        </p:nvSpPr>
        <p:spPr>
          <a:xfrm>
            <a:off x="2267920" y="5850163"/>
            <a:ext cx="420915" cy="3203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36" name="グラフィックス 35" descr="植物 単色塗りつぶし">
            <a:extLst>
              <a:ext uri="{FF2B5EF4-FFF2-40B4-BE49-F238E27FC236}">
                <a16:creationId xmlns:a16="http://schemas.microsoft.com/office/drawing/2014/main" id="{3E09122E-0E10-B8FF-27A6-AF3457A765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19473" y="6473768"/>
            <a:ext cx="1187557" cy="1187557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9FC78229-4C14-0AC3-C7C9-D951A9385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2706" y="6667652"/>
            <a:ext cx="914400" cy="914400"/>
          </a:xfrm>
          <a:prstGeom prst="rect">
            <a:avLst/>
          </a:prstGeom>
        </p:spPr>
      </p:pic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2A83E183-ED67-895D-9B2D-B332C1102063}"/>
              </a:ext>
            </a:extLst>
          </p:cNvPr>
          <p:cNvSpPr/>
          <p:nvPr/>
        </p:nvSpPr>
        <p:spPr>
          <a:xfrm>
            <a:off x="3192545" y="5704191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99185866-C8B5-B186-520F-478FDAD5F01E}"/>
              </a:ext>
            </a:extLst>
          </p:cNvPr>
          <p:cNvSpPr/>
          <p:nvPr/>
        </p:nvSpPr>
        <p:spPr>
          <a:xfrm>
            <a:off x="3366842" y="5704191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4" name="テキスト ボックス 100">
            <a:extLst>
              <a:ext uri="{FF2B5EF4-FFF2-40B4-BE49-F238E27FC236}">
                <a16:creationId xmlns:a16="http://schemas.microsoft.com/office/drawing/2014/main" id="{46C555CD-14EA-E07B-1DAB-48502FF18BFB}"/>
              </a:ext>
            </a:extLst>
          </p:cNvPr>
          <p:cNvSpPr txBox="1"/>
          <p:nvPr/>
        </p:nvSpPr>
        <p:spPr>
          <a:xfrm>
            <a:off x="2971252" y="6668949"/>
            <a:ext cx="7335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44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ja-JP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9DF546A9-2C6F-795D-2D8E-AE07286A7763}"/>
              </a:ext>
            </a:extLst>
          </p:cNvPr>
          <p:cNvSpPr/>
          <p:nvPr/>
        </p:nvSpPr>
        <p:spPr>
          <a:xfrm>
            <a:off x="4040181" y="5627599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D2392999-EBC2-135D-0F51-E63FD5900B00}"/>
              </a:ext>
            </a:extLst>
          </p:cNvPr>
          <p:cNvSpPr/>
          <p:nvPr/>
        </p:nvSpPr>
        <p:spPr>
          <a:xfrm>
            <a:off x="4214478" y="5627599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63" name="グラフィックス 62" descr="植物 単色塗りつぶし">
            <a:extLst>
              <a:ext uri="{FF2B5EF4-FFF2-40B4-BE49-F238E27FC236}">
                <a16:creationId xmlns:a16="http://schemas.microsoft.com/office/drawing/2014/main" id="{F0278623-EBD5-2629-FF94-AC2F646514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67109" y="6476336"/>
            <a:ext cx="1187557" cy="1187557"/>
          </a:xfrm>
          <a:prstGeom prst="rect">
            <a:avLst/>
          </a:prstGeom>
        </p:spPr>
      </p:pic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5EBDEF2-F60A-970A-62B0-BA054D9C7E01}"/>
              </a:ext>
            </a:extLst>
          </p:cNvPr>
          <p:cNvSpPr/>
          <p:nvPr/>
        </p:nvSpPr>
        <p:spPr>
          <a:xfrm>
            <a:off x="4040181" y="583506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0970081E-7109-8270-562A-320A66F9BC9A}"/>
              </a:ext>
            </a:extLst>
          </p:cNvPr>
          <p:cNvSpPr/>
          <p:nvPr/>
        </p:nvSpPr>
        <p:spPr>
          <a:xfrm>
            <a:off x="4214478" y="583506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0" name="テキスト ボックス 100">
            <a:extLst>
              <a:ext uri="{FF2B5EF4-FFF2-40B4-BE49-F238E27FC236}">
                <a16:creationId xmlns:a16="http://schemas.microsoft.com/office/drawing/2014/main" id="{72D5FAA7-2B50-6109-27B6-48C74A1157D7}"/>
              </a:ext>
            </a:extLst>
          </p:cNvPr>
          <p:cNvSpPr txBox="1"/>
          <p:nvPr/>
        </p:nvSpPr>
        <p:spPr>
          <a:xfrm>
            <a:off x="3818888" y="6671517"/>
            <a:ext cx="7335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44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ja-JP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54CFBDB5-CB4A-B20D-AAC4-4AB8F18BACD7}"/>
              </a:ext>
            </a:extLst>
          </p:cNvPr>
          <p:cNvSpPr/>
          <p:nvPr/>
        </p:nvSpPr>
        <p:spPr>
          <a:xfrm>
            <a:off x="4861847" y="5619196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670BC711-3868-1017-DD7A-EF1EDBFA3C7D}"/>
              </a:ext>
            </a:extLst>
          </p:cNvPr>
          <p:cNvSpPr/>
          <p:nvPr/>
        </p:nvSpPr>
        <p:spPr>
          <a:xfrm>
            <a:off x="5036144" y="5619196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86" name="グラフィックス 85" descr="植物 単色塗りつぶし">
            <a:extLst>
              <a:ext uri="{FF2B5EF4-FFF2-40B4-BE49-F238E27FC236}">
                <a16:creationId xmlns:a16="http://schemas.microsoft.com/office/drawing/2014/main" id="{8F54B9F7-5329-02EE-C731-C93A19A1A2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88775" y="6467933"/>
            <a:ext cx="1187557" cy="1187557"/>
          </a:xfrm>
          <a:prstGeom prst="rect">
            <a:avLst/>
          </a:prstGeom>
        </p:spPr>
      </p:pic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58EAFC92-5E95-98E7-4A52-A9DF96E48B43}"/>
              </a:ext>
            </a:extLst>
          </p:cNvPr>
          <p:cNvSpPr/>
          <p:nvPr/>
        </p:nvSpPr>
        <p:spPr>
          <a:xfrm>
            <a:off x="4861847" y="6026969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DBBCD020-5C88-7B27-B819-A71D2B95AF24}"/>
              </a:ext>
            </a:extLst>
          </p:cNvPr>
          <p:cNvSpPr/>
          <p:nvPr/>
        </p:nvSpPr>
        <p:spPr>
          <a:xfrm>
            <a:off x="5036144" y="6026969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3" name="テキスト ボックス 100">
            <a:extLst>
              <a:ext uri="{FF2B5EF4-FFF2-40B4-BE49-F238E27FC236}">
                <a16:creationId xmlns:a16="http://schemas.microsoft.com/office/drawing/2014/main" id="{73841FDF-B609-36B7-82BC-1EC341ED71C7}"/>
              </a:ext>
            </a:extLst>
          </p:cNvPr>
          <p:cNvSpPr txBox="1"/>
          <p:nvPr/>
        </p:nvSpPr>
        <p:spPr>
          <a:xfrm>
            <a:off x="4640554" y="6663114"/>
            <a:ext cx="7335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44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ja-JP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FA757A36-8588-85B4-F4F0-A7C8EC7A97E9}"/>
              </a:ext>
            </a:extLst>
          </p:cNvPr>
          <p:cNvSpPr/>
          <p:nvPr/>
        </p:nvSpPr>
        <p:spPr>
          <a:xfrm>
            <a:off x="5683513" y="5627599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68C1A65A-3D48-D353-524A-459A60342C01}"/>
              </a:ext>
            </a:extLst>
          </p:cNvPr>
          <p:cNvSpPr/>
          <p:nvPr/>
        </p:nvSpPr>
        <p:spPr>
          <a:xfrm>
            <a:off x="5857810" y="5627599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E7893D6D-9CCF-7482-B1A0-D2BBAB98786B}"/>
              </a:ext>
            </a:extLst>
          </p:cNvPr>
          <p:cNvSpPr/>
          <p:nvPr/>
        </p:nvSpPr>
        <p:spPr>
          <a:xfrm>
            <a:off x="5683513" y="6235427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09D76A51-017E-6327-228F-DD3AD6968444}"/>
              </a:ext>
            </a:extLst>
          </p:cNvPr>
          <p:cNvSpPr/>
          <p:nvPr/>
        </p:nvSpPr>
        <p:spPr>
          <a:xfrm>
            <a:off x="5857810" y="6235427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98" name="グラフィックス 97" descr="植物 単色塗りつぶし">
            <a:extLst>
              <a:ext uri="{FF2B5EF4-FFF2-40B4-BE49-F238E27FC236}">
                <a16:creationId xmlns:a16="http://schemas.microsoft.com/office/drawing/2014/main" id="{21AD9570-C65C-870B-10C3-5CD25EDE9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0441" y="6476336"/>
            <a:ext cx="1187557" cy="1187557"/>
          </a:xfrm>
          <a:prstGeom prst="rect">
            <a:avLst/>
          </a:prstGeom>
        </p:spPr>
      </p:pic>
      <p:sp>
        <p:nvSpPr>
          <p:cNvPr id="105" name="テキスト ボックス 100">
            <a:extLst>
              <a:ext uri="{FF2B5EF4-FFF2-40B4-BE49-F238E27FC236}">
                <a16:creationId xmlns:a16="http://schemas.microsoft.com/office/drawing/2014/main" id="{32523CD5-733C-002D-DCCD-694D676996CB}"/>
              </a:ext>
            </a:extLst>
          </p:cNvPr>
          <p:cNvSpPr txBox="1"/>
          <p:nvPr/>
        </p:nvSpPr>
        <p:spPr>
          <a:xfrm>
            <a:off x="5462220" y="6671517"/>
            <a:ext cx="7335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44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ja-JP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574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FD96991-D2D3-6A03-96B9-742BA20F14C9}"/>
              </a:ext>
            </a:extLst>
          </p:cNvPr>
          <p:cNvSpPr/>
          <p:nvPr/>
        </p:nvSpPr>
        <p:spPr>
          <a:xfrm>
            <a:off x="2792340" y="291522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8294404-A2CF-B83B-4752-60B3E52FA2F8}"/>
              </a:ext>
            </a:extLst>
          </p:cNvPr>
          <p:cNvSpPr/>
          <p:nvPr/>
        </p:nvSpPr>
        <p:spPr>
          <a:xfrm>
            <a:off x="2966637" y="291522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0E9A12B-AE43-7531-8E3A-69045352E2BC}"/>
              </a:ext>
            </a:extLst>
          </p:cNvPr>
          <p:cNvSpPr/>
          <p:nvPr/>
        </p:nvSpPr>
        <p:spPr>
          <a:xfrm>
            <a:off x="1107183" y="300663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7D3CDC4-564F-4FC2-508B-37B76CA5DD7C}"/>
              </a:ext>
            </a:extLst>
          </p:cNvPr>
          <p:cNvSpPr/>
          <p:nvPr/>
        </p:nvSpPr>
        <p:spPr>
          <a:xfrm>
            <a:off x="1281480" y="300663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6364EDFD-34FD-4B74-E7E6-6358D21A07E2}"/>
              </a:ext>
            </a:extLst>
          </p:cNvPr>
          <p:cNvSpPr/>
          <p:nvPr/>
        </p:nvSpPr>
        <p:spPr>
          <a:xfrm>
            <a:off x="1867715" y="516654"/>
            <a:ext cx="420915" cy="3203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5EED06F4-8CAD-9A92-F07A-BEAE5BBA2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8638" y="1199168"/>
            <a:ext cx="1049375" cy="1049375"/>
          </a:xfrm>
          <a:prstGeom prst="rect">
            <a:avLst/>
          </a:prstGeom>
        </p:spPr>
      </p:pic>
      <p:pic>
        <p:nvPicPr>
          <p:cNvPr id="10" name="グラフィックス 9" descr="植物 単色塗りつぶし">
            <a:extLst>
              <a:ext uri="{FF2B5EF4-FFF2-40B4-BE49-F238E27FC236}">
                <a16:creationId xmlns:a16="http://schemas.microsoft.com/office/drawing/2014/main" id="{4B5D53D4-F12D-D228-F059-A6A7CB1A5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701" y="3030513"/>
            <a:ext cx="914400" cy="914400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59E21FB-3FFF-A33C-5E53-B2EE9179BD79}"/>
              </a:ext>
            </a:extLst>
          </p:cNvPr>
          <p:cNvSpPr/>
          <p:nvPr/>
        </p:nvSpPr>
        <p:spPr>
          <a:xfrm>
            <a:off x="2792340" y="370682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A4D0D23-30AB-49D3-F777-D28D0E3B8658}"/>
              </a:ext>
            </a:extLst>
          </p:cNvPr>
          <p:cNvSpPr/>
          <p:nvPr/>
        </p:nvSpPr>
        <p:spPr>
          <a:xfrm>
            <a:off x="2966637" y="370682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7CFF6DE-6E4E-4472-7570-2B066B7E13A6}"/>
              </a:ext>
            </a:extLst>
          </p:cNvPr>
          <p:cNvSpPr/>
          <p:nvPr/>
        </p:nvSpPr>
        <p:spPr>
          <a:xfrm>
            <a:off x="3639976" y="294090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2BFAFDF-B7B6-5FF6-70B3-2D67D9E612E3}"/>
              </a:ext>
            </a:extLst>
          </p:cNvPr>
          <p:cNvSpPr/>
          <p:nvPr/>
        </p:nvSpPr>
        <p:spPr>
          <a:xfrm>
            <a:off x="3814273" y="294090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16" name="グラフィックス 15" descr="植物 単色塗りつぶし">
            <a:extLst>
              <a:ext uri="{FF2B5EF4-FFF2-40B4-BE49-F238E27FC236}">
                <a16:creationId xmlns:a16="http://schemas.microsoft.com/office/drawing/2014/main" id="{96E5C5DD-F40D-A383-710E-77504A989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08076" y="942489"/>
            <a:ext cx="1310255" cy="1310255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857A8E0-4C42-ED43-2EA1-170480027CA4}"/>
              </a:ext>
            </a:extLst>
          </p:cNvPr>
          <p:cNvSpPr/>
          <p:nvPr/>
        </p:nvSpPr>
        <p:spPr>
          <a:xfrm>
            <a:off x="3639976" y="501556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7B3F850-5718-ACC7-3143-A8C11F7A8030}"/>
              </a:ext>
            </a:extLst>
          </p:cNvPr>
          <p:cNvSpPr/>
          <p:nvPr/>
        </p:nvSpPr>
        <p:spPr>
          <a:xfrm>
            <a:off x="3814273" y="501556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33454CC8-C364-9245-0622-E73BE39103FA}"/>
              </a:ext>
            </a:extLst>
          </p:cNvPr>
          <p:cNvSpPr/>
          <p:nvPr/>
        </p:nvSpPr>
        <p:spPr>
          <a:xfrm>
            <a:off x="4461642" y="28568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3BBA91A6-790D-BF2A-A3FB-B2A7818E741E}"/>
              </a:ext>
            </a:extLst>
          </p:cNvPr>
          <p:cNvSpPr/>
          <p:nvPr/>
        </p:nvSpPr>
        <p:spPr>
          <a:xfrm>
            <a:off x="4635939" y="28568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22" name="グラフィックス 21" descr="植物 単色塗りつぶし">
            <a:extLst>
              <a:ext uri="{FF2B5EF4-FFF2-40B4-BE49-F238E27FC236}">
                <a16:creationId xmlns:a16="http://schemas.microsoft.com/office/drawing/2014/main" id="{705CA2C8-CE33-D47F-7514-F964D63F5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52034" y="1134393"/>
            <a:ext cx="1102093" cy="1102093"/>
          </a:xfrm>
          <a:prstGeom prst="rect">
            <a:avLst/>
          </a:prstGeom>
        </p:spPr>
      </p:pic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869FCE6-734C-A8CE-CB3F-4E7C9927F57D}"/>
              </a:ext>
            </a:extLst>
          </p:cNvPr>
          <p:cNvSpPr/>
          <p:nvPr/>
        </p:nvSpPr>
        <p:spPr>
          <a:xfrm>
            <a:off x="4461642" y="693460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E00416E-D0C5-AB36-71BD-FA9D20A4EEC3}"/>
              </a:ext>
            </a:extLst>
          </p:cNvPr>
          <p:cNvSpPr/>
          <p:nvPr/>
        </p:nvSpPr>
        <p:spPr>
          <a:xfrm>
            <a:off x="4635939" y="693460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56BAD872-0AC4-5D3D-0352-D6C8864784E9}"/>
              </a:ext>
            </a:extLst>
          </p:cNvPr>
          <p:cNvSpPr/>
          <p:nvPr/>
        </p:nvSpPr>
        <p:spPr>
          <a:xfrm>
            <a:off x="5283308" y="294090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D776827-2E6F-430B-6975-131E1080D84D}"/>
              </a:ext>
            </a:extLst>
          </p:cNvPr>
          <p:cNvSpPr/>
          <p:nvPr/>
        </p:nvSpPr>
        <p:spPr>
          <a:xfrm>
            <a:off x="5457605" y="294090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5699F51D-85F1-04D9-1EF5-80E53731B824}"/>
              </a:ext>
            </a:extLst>
          </p:cNvPr>
          <p:cNvSpPr/>
          <p:nvPr/>
        </p:nvSpPr>
        <p:spPr>
          <a:xfrm>
            <a:off x="5283308" y="901918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1B10A35B-8CAF-BB4E-EC64-667A08362CC0}"/>
              </a:ext>
            </a:extLst>
          </p:cNvPr>
          <p:cNvSpPr/>
          <p:nvPr/>
        </p:nvSpPr>
        <p:spPr>
          <a:xfrm>
            <a:off x="5457605" y="901918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005D4495-49EA-0713-6DA5-19E65C210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1847" y="1048929"/>
            <a:ext cx="1187557" cy="1187557"/>
          </a:xfrm>
          <a:prstGeom prst="rect">
            <a:avLst/>
          </a:prstGeom>
        </p:spPr>
      </p:pic>
      <p:sp>
        <p:nvSpPr>
          <p:cNvPr id="32" name="テキスト ボックス 100">
            <a:extLst>
              <a:ext uri="{FF2B5EF4-FFF2-40B4-BE49-F238E27FC236}">
                <a16:creationId xmlns:a16="http://schemas.microsoft.com/office/drawing/2014/main" id="{2C3065B1-3F8D-E0CB-D3FC-5AFDA03C96EF}"/>
              </a:ext>
            </a:extLst>
          </p:cNvPr>
          <p:cNvSpPr txBox="1"/>
          <p:nvPr/>
        </p:nvSpPr>
        <p:spPr>
          <a:xfrm>
            <a:off x="2957555" y="184889"/>
            <a:ext cx="623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+3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テキスト ボックス 100">
            <a:extLst>
              <a:ext uri="{FF2B5EF4-FFF2-40B4-BE49-F238E27FC236}">
                <a16:creationId xmlns:a16="http://schemas.microsoft.com/office/drawing/2014/main" id="{9D1BE30F-9931-6FB4-7C43-203B06A2A214}"/>
              </a:ext>
            </a:extLst>
          </p:cNvPr>
          <p:cNvSpPr txBox="1"/>
          <p:nvPr/>
        </p:nvSpPr>
        <p:spPr>
          <a:xfrm>
            <a:off x="3851991" y="309510"/>
            <a:ext cx="623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+20</a:t>
            </a:r>
            <a:endParaRPr lang="ja-JP" altLang="en-US" sz="2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テキスト ボックス 100">
            <a:extLst>
              <a:ext uri="{FF2B5EF4-FFF2-40B4-BE49-F238E27FC236}">
                <a16:creationId xmlns:a16="http://schemas.microsoft.com/office/drawing/2014/main" id="{62C0A499-64E9-5958-001F-9C688AD90C1F}"/>
              </a:ext>
            </a:extLst>
          </p:cNvPr>
          <p:cNvSpPr txBox="1"/>
          <p:nvPr/>
        </p:nvSpPr>
        <p:spPr>
          <a:xfrm>
            <a:off x="4611955" y="498882"/>
            <a:ext cx="623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+4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テキスト ボックス 100">
            <a:extLst>
              <a:ext uri="{FF2B5EF4-FFF2-40B4-BE49-F238E27FC236}">
                <a16:creationId xmlns:a16="http://schemas.microsoft.com/office/drawing/2014/main" id="{D38FE07A-A27D-35E2-B9AC-ED761D99ADD8}"/>
              </a:ext>
            </a:extLst>
          </p:cNvPr>
          <p:cNvSpPr txBox="1"/>
          <p:nvPr/>
        </p:nvSpPr>
        <p:spPr>
          <a:xfrm>
            <a:off x="5489880" y="707622"/>
            <a:ext cx="623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+15</a:t>
            </a:r>
            <a:endParaRPr lang="ja-JP" altLang="en-US" sz="2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グラフィックス 1" descr="植物 単色塗りつぶし">
            <a:extLst>
              <a:ext uri="{FF2B5EF4-FFF2-40B4-BE49-F238E27FC236}">
                <a16:creationId xmlns:a16="http://schemas.microsoft.com/office/drawing/2014/main" id="{C4F3DF6A-5AA4-AC76-1560-6E8C5336C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901" y="1486543"/>
            <a:ext cx="914400" cy="914400"/>
          </a:xfrm>
          <a:prstGeom prst="rect">
            <a:avLst/>
          </a:prstGeom>
        </p:spPr>
      </p:pic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B04670A9-947C-74AE-22B0-7C9C364CE310}"/>
              </a:ext>
            </a:extLst>
          </p:cNvPr>
          <p:cNvSpPr/>
          <p:nvPr/>
        </p:nvSpPr>
        <p:spPr>
          <a:xfrm>
            <a:off x="833915" y="432628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47D0D1CE-76E0-C87A-F9EC-5E46AFA988F0}"/>
              </a:ext>
            </a:extLst>
          </p:cNvPr>
          <p:cNvSpPr/>
          <p:nvPr/>
        </p:nvSpPr>
        <p:spPr>
          <a:xfrm>
            <a:off x="1008212" y="432628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2F407654-50F2-635E-C5CF-E7A21E9E1D46}"/>
              </a:ext>
            </a:extLst>
          </p:cNvPr>
          <p:cNvSpPr/>
          <p:nvPr/>
        </p:nvSpPr>
        <p:spPr>
          <a:xfrm>
            <a:off x="833915" y="493411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E0E691E-FE32-39F9-33C2-313F884D1D60}"/>
              </a:ext>
            </a:extLst>
          </p:cNvPr>
          <p:cNvSpPr/>
          <p:nvPr/>
        </p:nvSpPr>
        <p:spPr>
          <a:xfrm>
            <a:off x="1008212" y="493411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89DCBC34-5591-D714-9DD9-2ED7950C8DE1}"/>
              </a:ext>
            </a:extLst>
          </p:cNvPr>
          <p:cNvSpPr/>
          <p:nvPr/>
        </p:nvSpPr>
        <p:spPr>
          <a:xfrm>
            <a:off x="833915" y="4533753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6AB2F727-E51F-8F3D-5276-6D34EF83E7F6}"/>
              </a:ext>
            </a:extLst>
          </p:cNvPr>
          <p:cNvSpPr/>
          <p:nvPr/>
        </p:nvSpPr>
        <p:spPr>
          <a:xfrm>
            <a:off x="1008212" y="4533753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55" name="グラフィックス 54" descr="植物 単色塗りつぶし">
            <a:extLst>
              <a:ext uri="{FF2B5EF4-FFF2-40B4-BE49-F238E27FC236}">
                <a16:creationId xmlns:a16="http://schemas.microsoft.com/office/drawing/2014/main" id="{DE0F0205-F1E8-0269-3117-DE3C6CC4A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183" y="3030513"/>
            <a:ext cx="914400" cy="914400"/>
          </a:xfrm>
          <a:prstGeom prst="rect">
            <a:avLst/>
          </a:prstGeom>
        </p:spPr>
      </p:pic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758000A2-3EE8-2204-D1CF-4EC563246391}"/>
              </a:ext>
            </a:extLst>
          </p:cNvPr>
          <p:cNvSpPr/>
          <p:nvPr/>
        </p:nvSpPr>
        <p:spPr>
          <a:xfrm>
            <a:off x="1433397" y="432628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4EB6CB48-9FF5-5818-9A89-F6295424A9B5}"/>
              </a:ext>
            </a:extLst>
          </p:cNvPr>
          <p:cNvSpPr/>
          <p:nvPr/>
        </p:nvSpPr>
        <p:spPr>
          <a:xfrm>
            <a:off x="1607694" y="432628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B48255B6-1954-A53B-028F-D368CBB38EA4}"/>
              </a:ext>
            </a:extLst>
          </p:cNvPr>
          <p:cNvSpPr/>
          <p:nvPr/>
        </p:nvSpPr>
        <p:spPr>
          <a:xfrm>
            <a:off x="1433397" y="493411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784988B3-B791-026F-F626-CD5B84AF4F5B}"/>
              </a:ext>
            </a:extLst>
          </p:cNvPr>
          <p:cNvSpPr/>
          <p:nvPr/>
        </p:nvSpPr>
        <p:spPr>
          <a:xfrm>
            <a:off x="1607694" y="493411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F4D37AB-9EFE-45F5-AEA7-1752A9D05F0E}"/>
              </a:ext>
            </a:extLst>
          </p:cNvPr>
          <p:cNvSpPr/>
          <p:nvPr/>
        </p:nvSpPr>
        <p:spPr>
          <a:xfrm>
            <a:off x="1433397" y="4734060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98130703-A837-C030-AFDD-626CF283DECB}"/>
              </a:ext>
            </a:extLst>
          </p:cNvPr>
          <p:cNvSpPr/>
          <p:nvPr/>
        </p:nvSpPr>
        <p:spPr>
          <a:xfrm>
            <a:off x="1607694" y="4734060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7CF16F52-A677-8DAC-3A5F-6AFACABA20BB}"/>
              </a:ext>
            </a:extLst>
          </p:cNvPr>
          <p:cNvSpPr/>
          <p:nvPr/>
        </p:nvSpPr>
        <p:spPr>
          <a:xfrm>
            <a:off x="1433397" y="4405447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1CF75CAC-DF96-74BF-EE7A-8F6844556DF8}"/>
              </a:ext>
            </a:extLst>
          </p:cNvPr>
          <p:cNvSpPr/>
          <p:nvPr/>
        </p:nvSpPr>
        <p:spPr>
          <a:xfrm>
            <a:off x="1607694" y="4405447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66" name="グラフィックス 65" descr="植物 単色塗りつぶし">
            <a:extLst>
              <a:ext uri="{FF2B5EF4-FFF2-40B4-BE49-F238E27FC236}">
                <a16:creationId xmlns:a16="http://schemas.microsoft.com/office/drawing/2014/main" id="{C54A9F29-0EDE-2D80-B804-CC85852B9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6665" y="3030121"/>
            <a:ext cx="914400" cy="914400"/>
          </a:xfrm>
          <a:prstGeom prst="rect">
            <a:avLst/>
          </a:prstGeom>
        </p:spPr>
      </p:pic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B358ABBE-C5D7-79EC-B9F9-74D3814E19E3}"/>
              </a:ext>
            </a:extLst>
          </p:cNvPr>
          <p:cNvSpPr/>
          <p:nvPr/>
        </p:nvSpPr>
        <p:spPr>
          <a:xfrm>
            <a:off x="2032879" y="4325895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B9306118-6609-6E1C-3CF4-F91FF24185AF}"/>
              </a:ext>
            </a:extLst>
          </p:cNvPr>
          <p:cNvSpPr/>
          <p:nvPr/>
        </p:nvSpPr>
        <p:spPr>
          <a:xfrm>
            <a:off x="2207176" y="4325895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2BF75656-6B1D-A62B-FA75-C985097470CC}"/>
              </a:ext>
            </a:extLst>
          </p:cNvPr>
          <p:cNvSpPr/>
          <p:nvPr/>
        </p:nvSpPr>
        <p:spPr>
          <a:xfrm>
            <a:off x="2032879" y="440505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2AA6CE9E-3E72-06AA-6BA5-667E0D0F5355}"/>
              </a:ext>
            </a:extLst>
          </p:cNvPr>
          <p:cNvSpPr/>
          <p:nvPr/>
        </p:nvSpPr>
        <p:spPr>
          <a:xfrm>
            <a:off x="2207176" y="440505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77" name="グラフィックス 76" descr="植物 単色塗りつぶし">
            <a:extLst>
              <a:ext uri="{FF2B5EF4-FFF2-40B4-BE49-F238E27FC236}">
                <a16:creationId xmlns:a16="http://schemas.microsoft.com/office/drawing/2014/main" id="{3280777A-8188-49DA-3F8F-05A9B313B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0859" y="3030121"/>
            <a:ext cx="914400" cy="914400"/>
          </a:xfrm>
          <a:prstGeom prst="rect">
            <a:avLst/>
          </a:prstGeom>
        </p:spPr>
      </p:pic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A3557968-D86B-33FA-2FE6-D7950E98F2AE}"/>
              </a:ext>
            </a:extLst>
          </p:cNvPr>
          <p:cNvSpPr/>
          <p:nvPr/>
        </p:nvSpPr>
        <p:spPr>
          <a:xfrm>
            <a:off x="3357073" y="4325895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1D653173-D7F5-8CA8-948A-94F3BDF362BD}"/>
              </a:ext>
            </a:extLst>
          </p:cNvPr>
          <p:cNvSpPr/>
          <p:nvPr/>
        </p:nvSpPr>
        <p:spPr>
          <a:xfrm>
            <a:off x="3531370" y="4325895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0A6312B0-A642-8F67-329C-D85AA8661C23}"/>
              </a:ext>
            </a:extLst>
          </p:cNvPr>
          <p:cNvSpPr/>
          <p:nvPr/>
        </p:nvSpPr>
        <p:spPr>
          <a:xfrm>
            <a:off x="3357073" y="4733668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E9184249-F679-E56B-29BE-DA7D33717FCC}"/>
              </a:ext>
            </a:extLst>
          </p:cNvPr>
          <p:cNvSpPr/>
          <p:nvPr/>
        </p:nvSpPr>
        <p:spPr>
          <a:xfrm>
            <a:off x="3531370" y="4733668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32DC8845-73CC-F57D-8864-9FC419D4610D}"/>
              </a:ext>
            </a:extLst>
          </p:cNvPr>
          <p:cNvSpPr/>
          <p:nvPr/>
        </p:nvSpPr>
        <p:spPr>
          <a:xfrm>
            <a:off x="3357073" y="4533361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E36EA302-1FB1-C1F7-C7D4-D0566AA2C088}"/>
              </a:ext>
            </a:extLst>
          </p:cNvPr>
          <p:cNvSpPr/>
          <p:nvPr/>
        </p:nvSpPr>
        <p:spPr>
          <a:xfrm>
            <a:off x="3531370" y="4533361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BC2336CD-F45B-5776-43BA-E16D6E6F1416}"/>
              </a:ext>
            </a:extLst>
          </p:cNvPr>
          <p:cNvSpPr txBox="1"/>
          <p:nvPr/>
        </p:nvSpPr>
        <p:spPr>
          <a:xfrm>
            <a:off x="2490802" y="4325895"/>
            <a:ext cx="631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4662C93F-AD23-54A5-17B7-7C6B52E4FF7C}"/>
              </a:ext>
            </a:extLst>
          </p:cNvPr>
          <p:cNvSpPr txBox="1"/>
          <p:nvPr/>
        </p:nvSpPr>
        <p:spPr>
          <a:xfrm>
            <a:off x="2487509" y="3097900"/>
            <a:ext cx="631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  <p:sp>
        <p:nvSpPr>
          <p:cNvPr id="90" name="テキスト ボックス 100">
            <a:extLst>
              <a:ext uri="{FF2B5EF4-FFF2-40B4-BE49-F238E27FC236}">
                <a16:creationId xmlns:a16="http://schemas.microsoft.com/office/drawing/2014/main" id="{D9633C6F-77E2-50B8-077B-983720F76D15}"/>
              </a:ext>
            </a:extLst>
          </p:cNvPr>
          <p:cNvSpPr txBox="1"/>
          <p:nvPr/>
        </p:nvSpPr>
        <p:spPr>
          <a:xfrm>
            <a:off x="658007" y="3882388"/>
            <a:ext cx="623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126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テキスト ボックス 100">
            <a:extLst>
              <a:ext uri="{FF2B5EF4-FFF2-40B4-BE49-F238E27FC236}">
                <a16:creationId xmlns:a16="http://schemas.microsoft.com/office/drawing/2014/main" id="{90DBE31E-8698-1A5A-7936-9D19B74480D3}"/>
              </a:ext>
            </a:extLst>
          </p:cNvPr>
          <p:cNvSpPr txBox="1"/>
          <p:nvPr/>
        </p:nvSpPr>
        <p:spPr>
          <a:xfrm>
            <a:off x="1252646" y="3886597"/>
            <a:ext cx="623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78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テキスト ボックス 100">
            <a:extLst>
              <a:ext uri="{FF2B5EF4-FFF2-40B4-BE49-F238E27FC236}">
                <a16:creationId xmlns:a16="http://schemas.microsoft.com/office/drawing/2014/main" id="{193489F6-8A0D-AC79-58B9-B439DF8DF274}"/>
              </a:ext>
            </a:extLst>
          </p:cNvPr>
          <p:cNvSpPr txBox="1"/>
          <p:nvPr/>
        </p:nvSpPr>
        <p:spPr>
          <a:xfrm>
            <a:off x="1847285" y="3886205"/>
            <a:ext cx="623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97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テキスト ボックス 100">
            <a:extLst>
              <a:ext uri="{FF2B5EF4-FFF2-40B4-BE49-F238E27FC236}">
                <a16:creationId xmlns:a16="http://schemas.microsoft.com/office/drawing/2014/main" id="{48D39742-9565-2000-86E0-4726DBA1F7B8}"/>
              </a:ext>
            </a:extLst>
          </p:cNvPr>
          <p:cNvSpPr txBox="1"/>
          <p:nvPr/>
        </p:nvSpPr>
        <p:spPr>
          <a:xfrm>
            <a:off x="3176322" y="3886205"/>
            <a:ext cx="623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115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テキスト ボックス 100">
            <a:extLst>
              <a:ext uri="{FF2B5EF4-FFF2-40B4-BE49-F238E27FC236}">
                <a16:creationId xmlns:a16="http://schemas.microsoft.com/office/drawing/2014/main" id="{92662944-E24F-DEC8-9F43-447360B0E377}"/>
              </a:ext>
            </a:extLst>
          </p:cNvPr>
          <p:cNvSpPr txBox="1"/>
          <p:nvPr/>
        </p:nvSpPr>
        <p:spPr>
          <a:xfrm>
            <a:off x="-601761" y="3859194"/>
            <a:ext cx="14440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Phenotype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テキスト ボックス 100">
            <a:extLst>
              <a:ext uri="{FF2B5EF4-FFF2-40B4-BE49-F238E27FC236}">
                <a16:creationId xmlns:a16="http://schemas.microsoft.com/office/drawing/2014/main" id="{F24DC446-9C43-1D30-6805-E153CF825A06}"/>
              </a:ext>
            </a:extLst>
          </p:cNvPr>
          <p:cNvSpPr txBox="1"/>
          <p:nvPr/>
        </p:nvSpPr>
        <p:spPr>
          <a:xfrm>
            <a:off x="-533181" y="4446805"/>
            <a:ext cx="14440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Genotype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矢印: 右 95">
            <a:extLst>
              <a:ext uri="{FF2B5EF4-FFF2-40B4-BE49-F238E27FC236}">
                <a16:creationId xmlns:a16="http://schemas.microsoft.com/office/drawing/2014/main" id="{AD2C08B2-BFF0-1A14-8C35-C6BF4421233B}"/>
              </a:ext>
            </a:extLst>
          </p:cNvPr>
          <p:cNvSpPr/>
          <p:nvPr/>
        </p:nvSpPr>
        <p:spPr>
          <a:xfrm>
            <a:off x="4084085" y="4318838"/>
            <a:ext cx="310746" cy="39971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右中かっこ 96">
            <a:extLst>
              <a:ext uri="{FF2B5EF4-FFF2-40B4-BE49-F238E27FC236}">
                <a16:creationId xmlns:a16="http://schemas.microsoft.com/office/drawing/2014/main" id="{6CFBC348-46B1-FD51-3E68-8AD9E714C026}"/>
              </a:ext>
            </a:extLst>
          </p:cNvPr>
          <p:cNvSpPr/>
          <p:nvPr/>
        </p:nvSpPr>
        <p:spPr>
          <a:xfrm>
            <a:off x="3814273" y="3944521"/>
            <a:ext cx="174297" cy="1132499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テキスト ボックス 100">
            <a:extLst>
              <a:ext uri="{FF2B5EF4-FFF2-40B4-BE49-F238E27FC236}">
                <a16:creationId xmlns:a16="http://schemas.microsoft.com/office/drawing/2014/main" id="{019BB32A-ECD3-EEBC-9C40-8C855EA70C83}"/>
              </a:ext>
            </a:extLst>
          </p:cNvPr>
          <p:cNvSpPr txBox="1"/>
          <p:nvPr/>
        </p:nvSpPr>
        <p:spPr>
          <a:xfrm>
            <a:off x="4271473" y="4318439"/>
            <a:ext cx="43658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Phenotype = SNP1 x 24 + SNP2 x -16…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テキスト ボックス 100">
            <a:extLst>
              <a:ext uri="{FF2B5EF4-FFF2-40B4-BE49-F238E27FC236}">
                <a16:creationId xmlns:a16="http://schemas.microsoft.com/office/drawing/2014/main" id="{45D35A67-A507-9379-F037-22FAF42AAD02}"/>
              </a:ext>
            </a:extLst>
          </p:cNvPr>
          <p:cNvSpPr txBox="1"/>
          <p:nvPr/>
        </p:nvSpPr>
        <p:spPr>
          <a:xfrm>
            <a:off x="4355052" y="3881778"/>
            <a:ext cx="31913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Genomic prediction model:</a:t>
            </a:r>
            <a:endParaRPr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422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lab_server">
            <a:extLst>
              <a:ext uri="{FF2B5EF4-FFF2-40B4-BE49-F238E27FC236}">
                <a16:creationId xmlns:a16="http://schemas.microsoft.com/office/drawing/2014/main" id="{41AC8EC3-128A-56F5-04DE-8C81F8F56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8075"/>
            <a:ext cx="6858000" cy="260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CC839E-F65B-53EB-A99C-22B440D7967A}"/>
              </a:ext>
            </a:extLst>
          </p:cNvPr>
          <p:cNvSpPr txBox="1"/>
          <p:nvPr/>
        </p:nvSpPr>
        <p:spPr>
          <a:xfrm>
            <a:off x="2487168" y="4651248"/>
            <a:ext cx="15711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Remote access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5DD0CC5-F43D-582A-29A2-D20BA83FC123}"/>
              </a:ext>
            </a:extLst>
          </p:cNvPr>
          <p:cNvSpPr txBox="1"/>
          <p:nvPr/>
        </p:nvSpPr>
        <p:spPr>
          <a:xfrm>
            <a:off x="0" y="3480816"/>
            <a:ext cx="176784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Google Chrome</a:t>
            </a:r>
          </a:p>
          <a:p>
            <a:r>
              <a:rPr kumimoji="1" lang="en-US" altLang="ja-JP" dirty="0"/>
              <a:t>Firefox</a:t>
            </a:r>
          </a:p>
          <a:p>
            <a:r>
              <a:rPr kumimoji="1" lang="en-US" altLang="ja-JP" dirty="0"/>
              <a:t>Safari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6536C13-D564-D2BE-842C-3500D3AFD3C5}"/>
              </a:ext>
            </a:extLst>
          </p:cNvPr>
          <p:cNvSpPr txBox="1"/>
          <p:nvPr/>
        </p:nvSpPr>
        <p:spPr>
          <a:xfrm>
            <a:off x="5279136" y="3648075"/>
            <a:ext cx="14866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Colab Server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FFCA3E-D8B5-0EC2-804C-5225485F172A}"/>
              </a:ext>
            </a:extLst>
          </p:cNvPr>
          <p:cNvSpPr txBox="1"/>
          <p:nvPr/>
        </p:nvSpPr>
        <p:spPr>
          <a:xfrm>
            <a:off x="4614672" y="5610987"/>
            <a:ext cx="148661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Google Colab</a:t>
            </a:r>
          </a:p>
          <a:p>
            <a:pPr algn="ctr"/>
            <a:r>
              <a:rPr kumimoji="1" lang="en-US" altLang="ja-JP" dirty="0"/>
              <a:t>Notebook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6864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1EB41D-C20F-F901-D059-1AB9B7B73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" y="118109"/>
            <a:ext cx="6783705" cy="647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8FED88-40BE-3F56-ED79-E1C707C23981}"/>
              </a:ext>
            </a:extLst>
          </p:cNvPr>
          <p:cNvSpPr txBox="1"/>
          <p:nvPr/>
        </p:nvSpPr>
        <p:spPr>
          <a:xfrm>
            <a:off x="10160" y="97718"/>
            <a:ext cx="1197251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 Crossing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A114D2-05AC-AFC5-CFD1-FAA656A879AA}"/>
              </a:ext>
            </a:extLst>
          </p:cNvPr>
          <p:cNvSpPr txBox="1"/>
          <p:nvPr/>
        </p:nvSpPr>
        <p:spPr>
          <a:xfrm>
            <a:off x="2738120" y="92328"/>
            <a:ext cx="298704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2. Select mutated samples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07CBAC-54FC-125F-F847-C962FC92B5D5}"/>
              </a:ext>
            </a:extLst>
          </p:cNvPr>
          <p:cNvSpPr txBox="1"/>
          <p:nvPr/>
        </p:nvSpPr>
        <p:spPr>
          <a:xfrm>
            <a:off x="4064000" y="3194008"/>
            <a:ext cx="14401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DNA bulk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82990CD-46A7-3B07-64F3-FD05F45BE7AF}"/>
              </a:ext>
            </a:extLst>
          </p:cNvPr>
          <p:cNvSpPr txBox="1"/>
          <p:nvPr/>
        </p:nvSpPr>
        <p:spPr>
          <a:xfrm>
            <a:off x="909320" y="3353414"/>
            <a:ext cx="28879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Whole genome sequence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A194C3B-90BA-D872-F3FB-1156C2D8785D}"/>
              </a:ext>
            </a:extLst>
          </p:cNvPr>
          <p:cNvSpPr txBox="1"/>
          <p:nvPr/>
        </p:nvSpPr>
        <p:spPr>
          <a:xfrm>
            <a:off x="1873250" y="4321154"/>
            <a:ext cx="226695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4. Calculate SNP index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A5AD16-B507-6DC5-36BB-8203232A2927}"/>
              </a:ext>
            </a:extLst>
          </p:cNvPr>
          <p:cNvSpPr txBox="1"/>
          <p:nvPr/>
        </p:nvSpPr>
        <p:spPr>
          <a:xfrm>
            <a:off x="4163060" y="4443449"/>
            <a:ext cx="266795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5. Visualize SNP-index plot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A44430-98EF-50DD-C3DF-8BFD1B5B0D70}"/>
              </a:ext>
            </a:extLst>
          </p:cNvPr>
          <p:cNvSpPr txBox="1"/>
          <p:nvPr/>
        </p:nvSpPr>
        <p:spPr>
          <a:xfrm>
            <a:off x="4163060" y="6371406"/>
            <a:ext cx="2099310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Region with SNP index = 1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B1947B9-4594-48A5-AF58-39860EF142A3}"/>
              </a:ext>
            </a:extLst>
          </p:cNvPr>
          <p:cNvSpPr txBox="1"/>
          <p:nvPr/>
        </p:nvSpPr>
        <p:spPr>
          <a:xfrm>
            <a:off x="136344" y="3868061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CA3A529-A732-80E1-F13B-9DCF7ED02FBD}"/>
              </a:ext>
            </a:extLst>
          </p:cNvPr>
          <p:cNvSpPr txBox="1"/>
          <p:nvPr/>
        </p:nvSpPr>
        <p:spPr>
          <a:xfrm>
            <a:off x="1271724" y="1147403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F0E9F25-BF8B-AFD5-A40B-07151DD0F298}"/>
              </a:ext>
            </a:extLst>
          </p:cNvPr>
          <p:cNvSpPr txBox="1"/>
          <p:nvPr/>
        </p:nvSpPr>
        <p:spPr>
          <a:xfrm>
            <a:off x="104187" y="1147698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54896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3A6DE4E-D3C4-13C3-DA7D-8F13C45229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17284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AB08F3C-A6E3-DAD1-045E-BB63201A00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85509" y="17250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643FE1-D6B7-DD50-0F68-6A96C147DD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172500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D421CAD-A757-4918-32BA-5F7B5B28FA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22749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7EB86EE-A28E-607C-C4BB-8185772F6F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227155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1FFA5B54-4B30-0749-8EF7-6A349A395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01282" y="28215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C18256DD-6C99-04DE-6DB1-9DFAA91865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2476" y="28181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374134B-DDBB-40F0-F70E-2CC7009FB6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23966" y="2273269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ADB9A65-0541-F8C2-0693-3FA2456049B2}"/>
              </a:ext>
            </a:extLst>
          </p:cNvPr>
          <p:cNvSpPr txBox="1"/>
          <p:nvPr/>
        </p:nvSpPr>
        <p:spPr>
          <a:xfrm>
            <a:off x="1665150" y="278572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95323A9-EACD-65F3-E37B-A11CCD98B5C2}"/>
              </a:ext>
            </a:extLst>
          </p:cNvPr>
          <p:cNvSpPr txBox="1"/>
          <p:nvPr/>
        </p:nvSpPr>
        <p:spPr>
          <a:xfrm>
            <a:off x="276446" y="131144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D5587E2E-7CFD-B6DA-B906-624F686E5509}"/>
              </a:ext>
            </a:extLst>
          </p:cNvPr>
          <p:cNvSpPr/>
          <p:nvPr/>
        </p:nvSpPr>
        <p:spPr>
          <a:xfrm>
            <a:off x="2748330" y="213168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2AECD1B-CA0D-E70E-8629-A12E36025EC5}"/>
              </a:ext>
            </a:extLst>
          </p:cNvPr>
          <p:cNvSpPr txBox="1"/>
          <p:nvPr/>
        </p:nvSpPr>
        <p:spPr>
          <a:xfrm>
            <a:off x="3429000" y="1311442"/>
            <a:ext cx="238026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MutMap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  <a:endParaRPr kumimoji="1" lang="ja-JP" altLang="en-US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0DFEA9AE-F021-2E05-3C85-0A5498A6C3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27975" y="417064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5E553784-3587-27E5-3C32-233E8C22CB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56744" y="4046290"/>
            <a:ext cx="561790" cy="65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87A012B8-AA42-6B67-AECB-E61EA3FFA9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6345" y="4706078"/>
            <a:ext cx="555315" cy="65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2DA9EAB5-7B9A-3C71-020C-45F2452832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6964" y="5304106"/>
            <a:ext cx="611722" cy="71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F5F4AF2A-9BA1-7DF1-3276-5E690DF212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46136" y="54200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0C103C9-2F37-3AA0-B44E-ABE78E69F818}"/>
              </a:ext>
            </a:extLst>
          </p:cNvPr>
          <p:cNvSpPr txBox="1"/>
          <p:nvPr/>
        </p:nvSpPr>
        <p:spPr>
          <a:xfrm>
            <a:off x="1708810" y="522793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196CB18-18A1-696C-9D56-A345FC796C85}"/>
              </a:ext>
            </a:extLst>
          </p:cNvPr>
          <p:cNvSpPr txBox="1"/>
          <p:nvPr/>
        </p:nvSpPr>
        <p:spPr>
          <a:xfrm>
            <a:off x="320106" y="375365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AC13A160-5808-019F-879F-B439F60C8F10}"/>
              </a:ext>
            </a:extLst>
          </p:cNvPr>
          <p:cNvSpPr/>
          <p:nvPr/>
        </p:nvSpPr>
        <p:spPr>
          <a:xfrm>
            <a:off x="2791990" y="457389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41198A6-2556-FDAE-65D3-98AAA5A97470}"/>
              </a:ext>
            </a:extLst>
          </p:cNvPr>
          <p:cNvSpPr txBox="1"/>
          <p:nvPr/>
        </p:nvSpPr>
        <p:spPr>
          <a:xfrm>
            <a:off x="3472660" y="3753652"/>
            <a:ext cx="246567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QTL-seq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ΔSNP-index</a:t>
            </a:r>
            <a:endParaRPr kumimoji="1" lang="ja-JP" altLang="en-US" dirty="0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EF34B9E6-46DE-ACBF-5651-C598D41E46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8689" y="4702653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D45B1537-33F3-8EAD-B255-BF82F14B4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09883" y="4699228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76B1F536-5859-BA3A-ABA6-4218F2FBC4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13010" y="41915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2459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8227EB7-2478-ED1A-1136-C2E89C7AE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913790" y="891122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A8F26D6-F0F0-C588-0530-C704973817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871800" y="245982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FC5DE9B0-4092-1BF4-01B5-103AF1764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1095549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C870A3DB-A004-17C5-EB2D-C04A071AC62F}"/>
              </a:ext>
            </a:extLst>
          </p:cNvPr>
          <p:cNvSpPr/>
          <p:nvPr/>
        </p:nvSpPr>
        <p:spPr>
          <a:xfrm>
            <a:off x="1503534" y="1267299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C85CC10A-D1AC-A67F-A2CC-63E4D21BE820}"/>
              </a:ext>
            </a:extLst>
          </p:cNvPr>
          <p:cNvSpPr/>
          <p:nvPr/>
        </p:nvSpPr>
        <p:spPr>
          <a:xfrm>
            <a:off x="2481784" y="1279491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ACA1679-253E-5122-D9AE-1D43ECFF642C}"/>
              </a:ext>
            </a:extLst>
          </p:cNvPr>
          <p:cNvSpPr txBox="1"/>
          <p:nvPr/>
        </p:nvSpPr>
        <p:spPr>
          <a:xfrm>
            <a:off x="2868800" y="891122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75ECB5F6-ABF5-153D-46E9-92BCA7D43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26020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1503534" y="277378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22306284-AD56-1FA3-2A10-872109FD807E}"/>
              </a:ext>
            </a:extLst>
          </p:cNvPr>
          <p:cNvSpPr/>
          <p:nvPr/>
        </p:nvSpPr>
        <p:spPr>
          <a:xfrm>
            <a:off x="2481783" y="2785974"/>
            <a:ext cx="2844000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GCAT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CATG</a:t>
            </a:r>
            <a:r>
              <a:rPr kumimoji="1" lang="en-US" altLang="ja-JP" dirty="0">
                <a:solidFill>
                  <a:srgbClr val="FF0000"/>
                </a:solidFill>
              </a:rPr>
              <a:t>TT</a:t>
            </a:r>
            <a:r>
              <a:rPr kumimoji="1" lang="en-US" altLang="ja-JP" dirty="0"/>
              <a:t>TGC…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EBE7C61-0E26-CC65-2629-046B81039BA4}"/>
              </a:ext>
            </a:extLst>
          </p:cNvPr>
          <p:cNvCxnSpPr>
            <a:cxnSpLocks/>
          </p:cNvCxnSpPr>
          <p:nvPr/>
        </p:nvCxnSpPr>
        <p:spPr>
          <a:xfrm>
            <a:off x="1213104" y="1822704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B7591A5-374B-12F8-8386-352F1C3D5F63}"/>
              </a:ext>
            </a:extLst>
          </p:cNvPr>
          <p:cNvSpPr txBox="1"/>
          <p:nvPr/>
        </p:nvSpPr>
        <p:spPr>
          <a:xfrm>
            <a:off x="1382088" y="1928155"/>
            <a:ext cx="1486712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EMS mutagenesis</a:t>
            </a:r>
            <a:endParaRPr kumimoji="1" lang="ja-JP" altLang="en-US" sz="1400" dirty="0"/>
          </a:p>
        </p:txBody>
      </p:sp>
      <p:sp>
        <p:nvSpPr>
          <p:cNvPr id="17" name="稲妻 16">
            <a:extLst>
              <a:ext uri="{FF2B5EF4-FFF2-40B4-BE49-F238E27FC236}">
                <a16:creationId xmlns:a16="http://schemas.microsoft.com/office/drawing/2014/main" id="{5EF7BD5F-1D39-63B9-80F9-4530A397CD2B}"/>
              </a:ext>
            </a:extLst>
          </p:cNvPr>
          <p:cNvSpPr/>
          <p:nvPr/>
        </p:nvSpPr>
        <p:spPr>
          <a:xfrm>
            <a:off x="652272" y="1715621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5413D1B9-8C61-8188-D3C7-5C6573DAAD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40224" y="4368836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7A67C6EC-00B3-B0F6-8BBF-7F048B1A1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069694" y="436883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9AC151F-E5CE-AC65-2D17-0FAA7E4D56E6}"/>
              </a:ext>
            </a:extLst>
          </p:cNvPr>
          <p:cNvSpPr txBox="1"/>
          <p:nvPr/>
        </p:nvSpPr>
        <p:spPr>
          <a:xfrm>
            <a:off x="2509848" y="459797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CEE49585-9C7F-BCD2-AFC4-75784EEB9E60}"/>
              </a:ext>
            </a:extLst>
          </p:cNvPr>
          <p:cNvCxnSpPr>
            <a:cxnSpLocks/>
          </p:cNvCxnSpPr>
          <p:nvPr/>
        </p:nvCxnSpPr>
        <p:spPr>
          <a:xfrm>
            <a:off x="2781717" y="5121190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>
            <a:extLst>
              <a:ext uri="{FF2B5EF4-FFF2-40B4-BE49-F238E27FC236}">
                <a16:creationId xmlns:a16="http://schemas.microsoft.com/office/drawing/2014/main" id="{77B3BA16-FBEE-E284-1EC8-4935DA6B19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11906" y="571564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162311BB-57DA-21CC-64DB-FDE3D8A046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13100" y="571221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4C5866EB-5873-A58D-4F8C-7F3A56AB50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30314" y="571221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AC9B578F-5C04-5885-EF8B-C5BF6C078B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31508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724E1107-DE7E-38A8-E160-13CFF8D408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49916" y="571739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CE5AE9CA-20B0-619C-BE6B-3B8172DF3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18265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93F67F87-1F65-FC3C-51D7-4906E01FC8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459" y="571739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E1EEF2E6-CDAF-C672-65E8-F8E0D019A4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71159" y="5719107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3E22B6B-6301-7668-6592-AE8D4F13909F}"/>
              </a:ext>
            </a:extLst>
          </p:cNvPr>
          <p:cNvSpPr txBox="1"/>
          <p:nvPr/>
        </p:nvSpPr>
        <p:spPr>
          <a:xfrm>
            <a:off x="1663750" y="4154420"/>
            <a:ext cx="92338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/>
              <a:t>Reference</a:t>
            </a:r>
            <a:endParaRPr kumimoji="1" lang="ja-JP" altLang="en-US" sz="14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90689F4-34B2-960B-63E7-3A25190C0CDA}"/>
              </a:ext>
            </a:extLst>
          </p:cNvPr>
          <p:cNvSpPr txBox="1"/>
          <p:nvPr/>
        </p:nvSpPr>
        <p:spPr>
          <a:xfrm>
            <a:off x="3061078" y="4154420"/>
            <a:ext cx="77767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1C2FC10E-41D9-9164-EE55-5BEDEFE8FFC3}"/>
              </a:ext>
            </a:extLst>
          </p:cNvPr>
          <p:cNvSpPr/>
          <p:nvPr/>
        </p:nvSpPr>
        <p:spPr>
          <a:xfrm>
            <a:off x="457503" y="6902122"/>
            <a:ext cx="1980000" cy="210916"/>
          </a:xfrm>
          <a:prstGeom prst="wedgeRoundRectCallout">
            <a:avLst>
              <a:gd name="adj1" fmla="val 32460"/>
              <a:gd name="adj2" fmla="val -9686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FF0000"/>
                </a:solidFill>
              </a:rPr>
              <a:t>G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GCATGCAT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rgbClr val="FF0000"/>
                </a:solidFill>
              </a:rPr>
              <a:t>TT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2" name="吹き出し: 角を丸めた四角形 41">
            <a:extLst>
              <a:ext uri="{FF2B5EF4-FFF2-40B4-BE49-F238E27FC236}">
                <a16:creationId xmlns:a16="http://schemas.microsoft.com/office/drawing/2014/main" id="{BD453EA8-F6AD-4171-57F1-8D664C9663AE}"/>
              </a:ext>
            </a:extLst>
          </p:cNvPr>
          <p:cNvSpPr/>
          <p:nvPr/>
        </p:nvSpPr>
        <p:spPr>
          <a:xfrm>
            <a:off x="3040682" y="6902122"/>
            <a:ext cx="1980000" cy="210916"/>
          </a:xfrm>
          <a:prstGeom prst="wedgeRoundRectCallout">
            <a:avLst>
              <a:gd name="adj1" fmla="val -37960"/>
              <a:gd name="adj2" fmla="val -11709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</a:rPr>
              <a:t>A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chemeClr val="bg1"/>
                </a:solidFill>
              </a:rPr>
              <a:t>C</a:t>
            </a:r>
            <a:r>
              <a:rPr kumimoji="1" lang="en-US" altLang="ja-JP" sz="1200" dirty="0">
                <a:solidFill>
                  <a:srgbClr val="FF0000"/>
                </a:solidFill>
              </a:rPr>
              <a:t>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1740653-09E8-A8CF-A873-2402D2F6BB48}"/>
              </a:ext>
            </a:extLst>
          </p:cNvPr>
          <p:cNvSpPr txBox="1"/>
          <p:nvPr/>
        </p:nvSpPr>
        <p:spPr>
          <a:xfrm>
            <a:off x="5204838" y="579900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CC097D8-FFDD-749D-079C-211D8DA690DF}"/>
              </a:ext>
            </a:extLst>
          </p:cNvPr>
          <p:cNvSpPr txBox="1"/>
          <p:nvPr/>
        </p:nvSpPr>
        <p:spPr>
          <a:xfrm>
            <a:off x="5204838" y="646456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45" name="Picture 2" descr="DNAのイラスト">
            <a:extLst>
              <a:ext uri="{FF2B5EF4-FFF2-40B4-BE49-F238E27FC236}">
                <a16:creationId xmlns:a16="http://schemas.microsoft.com/office/drawing/2014/main" id="{B2421916-6B3E-B8F0-32EA-659AC1F6A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892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DNAのイラスト">
            <a:extLst>
              <a:ext uri="{FF2B5EF4-FFF2-40B4-BE49-F238E27FC236}">
                <a16:creationId xmlns:a16="http://schemas.microsoft.com/office/drawing/2014/main" id="{C7D3E815-C902-CD39-9983-CFEC968E0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745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DBC5ED1B-4772-CE33-A269-792A43C95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443" y="6428720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B511CCEA-2712-AB14-C3D3-69C476562C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33376" y="773179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65E81FBC-511A-355D-BA36-DE6F68EC6F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34570" y="772837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EB472DF7-FDA4-EE13-25A9-1BA48538A7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51784" y="772837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BBE5094E-48C3-7BF3-4980-9472C293AE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52978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C0AF61C-9C30-1043-5449-D80A7281C2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71386" y="7733549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274FAD02-C9B7-0A24-1DEE-92A8A6B221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39735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2C8342CA-6AFA-9C72-46E5-5440E696B3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40929" y="773354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id="{D0F9D09E-B9B0-4AFE-0805-02CBCB195D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92629" y="7735262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826ED5E-6459-C891-F041-B4EDEC93CF0D}"/>
              </a:ext>
            </a:extLst>
          </p:cNvPr>
          <p:cNvSpPr txBox="1"/>
          <p:nvPr/>
        </p:nvSpPr>
        <p:spPr>
          <a:xfrm>
            <a:off x="5226308" y="781516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57" name="Picture 2" descr="DNAのイラスト">
            <a:extLst>
              <a:ext uri="{FF2B5EF4-FFF2-40B4-BE49-F238E27FC236}">
                <a16:creationId xmlns:a16="http://schemas.microsoft.com/office/drawing/2014/main" id="{DCF68337-CE0D-F99B-1B48-B5E5B88A4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362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FD1059FA-C797-19A7-5A29-9315AF554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215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DNAのイラスト">
            <a:extLst>
              <a:ext uri="{FF2B5EF4-FFF2-40B4-BE49-F238E27FC236}">
                <a16:creationId xmlns:a16="http://schemas.microsoft.com/office/drawing/2014/main" id="{715E6315-B4DE-6C47-26E3-21D312C72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913" y="8444875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26BF4D4B-7244-C391-5DAE-CB2E82B1D35F}"/>
              </a:ext>
            </a:extLst>
          </p:cNvPr>
          <p:cNvCxnSpPr>
            <a:cxnSpLocks/>
          </p:cNvCxnSpPr>
          <p:nvPr/>
        </p:nvCxnSpPr>
        <p:spPr>
          <a:xfrm>
            <a:off x="2117253" y="8868456"/>
            <a:ext cx="392595" cy="4401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2F1B483-3335-A526-204C-8889CC6B6C7D}"/>
              </a:ext>
            </a:extLst>
          </p:cNvPr>
          <p:cNvCxnSpPr>
            <a:cxnSpLocks/>
          </p:cNvCxnSpPr>
          <p:nvPr/>
        </p:nvCxnSpPr>
        <p:spPr>
          <a:xfrm flipH="1">
            <a:off x="2781717" y="8924544"/>
            <a:ext cx="443067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2EA5B08-B593-71F3-1AFC-BDAE3B1D8494}"/>
              </a:ext>
            </a:extLst>
          </p:cNvPr>
          <p:cNvCxnSpPr>
            <a:cxnSpLocks/>
          </p:cNvCxnSpPr>
          <p:nvPr/>
        </p:nvCxnSpPr>
        <p:spPr>
          <a:xfrm flipH="1">
            <a:off x="3069694" y="8924544"/>
            <a:ext cx="725540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588B27A5-89A4-B84C-03BC-BB6CCBAE2E1D}"/>
              </a:ext>
            </a:extLst>
          </p:cNvPr>
          <p:cNvCxnSpPr>
            <a:cxnSpLocks/>
          </p:cNvCxnSpPr>
          <p:nvPr/>
        </p:nvCxnSpPr>
        <p:spPr>
          <a:xfrm flipH="1">
            <a:off x="3273552" y="8924544"/>
            <a:ext cx="2170176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F2F8B5F-0A7D-8BEF-D80F-FE1B2BB2F1D2}"/>
              </a:ext>
            </a:extLst>
          </p:cNvPr>
          <p:cNvSpPr txBox="1"/>
          <p:nvPr/>
        </p:nvSpPr>
        <p:spPr>
          <a:xfrm>
            <a:off x="2273473" y="9388547"/>
            <a:ext cx="1287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Bulk sequence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F335A011-060B-1819-F7F1-A84BE2D27CD7}"/>
              </a:ext>
            </a:extLst>
          </p:cNvPr>
          <p:cNvSpPr txBox="1"/>
          <p:nvPr/>
        </p:nvSpPr>
        <p:spPr>
          <a:xfrm>
            <a:off x="5226308" y="8328932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54874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300B94A5-5712-6EE0-4F40-300AC50C9A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16063" y="451431"/>
            <a:ext cx="330491" cy="646478"/>
          </a:xfrm>
          <a:prstGeom prst="rect">
            <a:avLst/>
          </a:prstGeom>
        </p:spPr>
      </p:pic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65056F51-C24A-9D05-B2EA-BFF7272286ED}"/>
              </a:ext>
            </a:extLst>
          </p:cNvPr>
          <p:cNvSpPr/>
          <p:nvPr/>
        </p:nvSpPr>
        <p:spPr>
          <a:xfrm>
            <a:off x="139630" y="1781394"/>
            <a:ext cx="2791255" cy="21091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C6E3474-896F-422E-102B-4B57CC5935CC}"/>
              </a:ext>
            </a:extLst>
          </p:cNvPr>
          <p:cNvSpPr txBox="1"/>
          <p:nvPr/>
        </p:nvSpPr>
        <p:spPr>
          <a:xfrm>
            <a:off x="718784" y="1289074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ADB4AD9-3330-10D8-2BBB-C291BAF9DAF9}"/>
              </a:ext>
            </a:extLst>
          </p:cNvPr>
          <p:cNvCxnSpPr/>
          <p:nvPr/>
        </p:nvCxnSpPr>
        <p:spPr>
          <a:xfrm>
            <a:off x="1716036" y="1208724"/>
            <a:ext cx="0" cy="53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8593FA56-3130-4EE5-7566-39B44FAD6C4D}"/>
              </a:ext>
            </a:extLst>
          </p:cNvPr>
          <p:cNvCxnSpPr/>
          <p:nvPr/>
        </p:nvCxnSpPr>
        <p:spPr>
          <a:xfrm>
            <a:off x="718784" y="1289074"/>
            <a:ext cx="2272066" cy="7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A9BC081-EF42-8BD6-DE95-779E26D05492}"/>
              </a:ext>
            </a:extLst>
          </p:cNvPr>
          <p:cNvCxnSpPr>
            <a:cxnSpLocks/>
          </p:cNvCxnSpPr>
          <p:nvPr/>
        </p:nvCxnSpPr>
        <p:spPr>
          <a:xfrm flipH="1">
            <a:off x="718784" y="1289074"/>
            <a:ext cx="2272066" cy="7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EB827EA-4CC9-F6C3-2CD8-54CC44BF3C55}"/>
              </a:ext>
            </a:extLst>
          </p:cNvPr>
          <p:cNvCxnSpPr>
            <a:cxnSpLocks/>
          </p:cNvCxnSpPr>
          <p:nvPr/>
        </p:nvCxnSpPr>
        <p:spPr>
          <a:xfrm>
            <a:off x="2039886" y="797486"/>
            <a:ext cx="13891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F4B9A62-3421-5D8A-7191-173CE27A4A01}"/>
              </a:ext>
            </a:extLst>
          </p:cNvPr>
          <p:cNvCxnSpPr/>
          <p:nvPr/>
        </p:nvCxnSpPr>
        <p:spPr>
          <a:xfrm>
            <a:off x="3657600" y="6540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1224CA8-122C-64C8-DE2B-271C941CFCF4}"/>
              </a:ext>
            </a:extLst>
          </p:cNvPr>
          <p:cNvCxnSpPr/>
          <p:nvPr/>
        </p:nvCxnSpPr>
        <p:spPr>
          <a:xfrm>
            <a:off x="3867150" y="8445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4E29A3CA-3690-867F-BBB0-39A41DBBA132}"/>
              </a:ext>
            </a:extLst>
          </p:cNvPr>
          <p:cNvCxnSpPr/>
          <p:nvPr/>
        </p:nvCxnSpPr>
        <p:spPr>
          <a:xfrm>
            <a:off x="3657600" y="10096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5E0FEC0D-8A69-C3D7-D13B-A11EE76CF5DC}"/>
              </a:ext>
            </a:extLst>
          </p:cNvPr>
          <p:cNvCxnSpPr/>
          <p:nvPr/>
        </p:nvCxnSpPr>
        <p:spPr>
          <a:xfrm>
            <a:off x="3962400" y="1100744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169367D0-B5C4-862A-F96B-F204BC007B56}"/>
              </a:ext>
            </a:extLst>
          </p:cNvPr>
          <p:cNvCxnSpPr/>
          <p:nvPr/>
        </p:nvCxnSpPr>
        <p:spPr>
          <a:xfrm>
            <a:off x="3987800" y="52696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3E4B7F14-814B-EC9E-C52C-A810FB728E72}"/>
              </a:ext>
            </a:extLst>
          </p:cNvPr>
          <p:cNvCxnSpPr/>
          <p:nvPr/>
        </p:nvCxnSpPr>
        <p:spPr>
          <a:xfrm>
            <a:off x="4038600" y="93303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AB854FF-0E89-E3D2-42E4-C0BC3325B374}"/>
              </a:ext>
            </a:extLst>
          </p:cNvPr>
          <p:cNvCxnSpPr/>
          <p:nvPr/>
        </p:nvCxnSpPr>
        <p:spPr>
          <a:xfrm>
            <a:off x="4248150" y="6540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3DAA7955-9C02-1F80-447B-0119AB802FDA}"/>
              </a:ext>
            </a:extLst>
          </p:cNvPr>
          <p:cNvCxnSpPr/>
          <p:nvPr/>
        </p:nvCxnSpPr>
        <p:spPr>
          <a:xfrm>
            <a:off x="4400550" y="8064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5ED891F3-F7A7-8EAA-691A-9FC52603C13B}"/>
              </a:ext>
            </a:extLst>
          </p:cNvPr>
          <p:cNvCxnSpPr/>
          <p:nvPr/>
        </p:nvCxnSpPr>
        <p:spPr>
          <a:xfrm>
            <a:off x="4311650" y="104137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537AC75-F2E6-2CCE-C0EB-D3E82B0E167B}"/>
              </a:ext>
            </a:extLst>
          </p:cNvPr>
          <p:cNvCxnSpPr/>
          <p:nvPr/>
        </p:nvCxnSpPr>
        <p:spPr>
          <a:xfrm>
            <a:off x="4038600" y="7302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F24213C-0846-A126-FD9E-1FE1F8B85534}"/>
              </a:ext>
            </a:extLst>
          </p:cNvPr>
          <p:cNvCxnSpPr/>
          <p:nvPr/>
        </p:nvCxnSpPr>
        <p:spPr>
          <a:xfrm>
            <a:off x="4416425" y="52696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8E0274A-EDD7-43B6-AB37-D101D6667CCC}"/>
              </a:ext>
            </a:extLst>
          </p:cNvPr>
          <p:cNvSpPr txBox="1"/>
          <p:nvPr/>
        </p:nvSpPr>
        <p:spPr>
          <a:xfrm>
            <a:off x="3552749" y="171391"/>
            <a:ext cx="123840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DNA fragment</a:t>
            </a:r>
            <a:endParaRPr kumimoji="1" lang="ja-JP" altLang="en-US" sz="14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296BC10-6714-11F4-B4A3-D259EA2B379A}"/>
              </a:ext>
            </a:extLst>
          </p:cNvPr>
          <p:cNvSpPr txBox="1"/>
          <p:nvPr/>
        </p:nvSpPr>
        <p:spPr>
          <a:xfrm>
            <a:off x="4114649" y="1288600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1CF9DCEF-18D8-EF90-B78F-9F8EB57A2B7E}"/>
              </a:ext>
            </a:extLst>
          </p:cNvPr>
          <p:cNvCxnSpPr/>
          <p:nvPr/>
        </p:nvCxnSpPr>
        <p:spPr>
          <a:xfrm>
            <a:off x="4102251" y="1208250"/>
            <a:ext cx="0" cy="53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吹き出し: 角を丸めた四角形 47">
            <a:extLst>
              <a:ext uri="{FF2B5EF4-FFF2-40B4-BE49-F238E27FC236}">
                <a16:creationId xmlns:a16="http://schemas.microsoft.com/office/drawing/2014/main" id="{C6A8139D-B9D2-3AFC-FE5C-B280086E65A3}"/>
              </a:ext>
            </a:extLst>
          </p:cNvPr>
          <p:cNvSpPr/>
          <p:nvPr/>
        </p:nvSpPr>
        <p:spPr>
          <a:xfrm>
            <a:off x="3712011" y="1780604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8A2F2792-8315-A4AC-234E-3DB7C0219A64}"/>
              </a:ext>
            </a:extLst>
          </p:cNvPr>
          <p:cNvSpPr/>
          <p:nvPr/>
        </p:nvSpPr>
        <p:spPr>
          <a:xfrm>
            <a:off x="3375650" y="2148632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37EC118-A66F-8042-C114-DB701E972B53}"/>
              </a:ext>
            </a:extLst>
          </p:cNvPr>
          <p:cNvSpPr txBox="1"/>
          <p:nvPr/>
        </p:nvSpPr>
        <p:spPr>
          <a:xfrm>
            <a:off x="115818" y="1951995"/>
            <a:ext cx="13452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Whole chromosome</a:t>
            </a:r>
            <a:endParaRPr kumimoji="1" lang="ja-JP" altLang="en-US" sz="1100" dirty="0"/>
          </a:p>
        </p:txBody>
      </p:sp>
      <p:sp>
        <p:nvSpPr>
          <p:cNvPr id="51" name="吹き出し: 角を丸めた四角形 50">
            <a:extLst>
              <a:ext uri="{FF2B5EF4-FFF2-40B4-BE49-F238E27FC236}">
                <a16:creationId xmlns:a16="http://schemas.microsoft.com/office/drawing/2014/main" id="{2F440591-521A-DDCB-135F-5B9762250DFB}"/>
              </a:ext>
            </a:extLst>
          </p:cNvPr>
          <p:cNvSpPr/>
          <p:nvPr/>
        </p:nvSpPr>
        <p:spPr>
          <a:xfrm>
            <a:off x="4667250" y="1879003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52" name="吹き出し: 角を丸めた四角形 51">
            <a:extLst>
              <a:ext uri="{FF2B5EF4-FFF2-40B4-BE49-F238E27FC236}">
                <a16:creationId xmlns:a16="http://schemas.microsoft.com/office/drawing/2014/main" id="{4D384A4D-0FDE-39B7-A220-7BA268065C5B}"/>
              </a:ext>
            </a:extLst>
          </p:cNvPr>
          <p:cNvSpPr/>
          <p:nvPr/>
        </p:nvSpPr>
        <p:spPr>
          <a:xfrm>
            <a:off x="4179575" y="2516660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53" name="吹き出し: 角を丸めた四角形 52">
            <a:extLst>
              <a:ext uri="{FF2B5EF4-FFF2-40B4-BE49-F238E27FC236}">
                <a16:creationId xmlns:a16="http://schemas.microsoft.com/office/drawing/2014/main" id="{307764F1-C176-CE14-C979-7744BC0558FE}"/>
              </a:ext>
            </a:extLst>
          </p:cNvPr>
          <p:cNvSpPr/>
          <p:nvPr/>
        </p:nvSpPr>
        <p:spPr>
          <a:xfrm>
            <a:off x="4476750" y="221609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8C4142B-9870-CEF4-F855-03F230EE823F}"/>
              </a:ext>
            </a:extLst>
          </p:cNvPr>
          <p:cNvSpPr txBox="1"/>
          <p:nvPr/>
        </p:nvSpPr>
        <p:spPr>
          <a:xfrm>
            <a:off x="5569600" y="2135149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E468FD4-C36F-A85E-5D8A-705C36DDD8AC}"/>
              </a:ext>
            </a:extLst>
          </p:cNvPr>
          <p:cNvSpPr txBox="1"/>
          <p:nvPr/>
        </p:nvSpPr>
        <p:spPr>
          <a:xfrm>
            <a:off x="3339798" y="2239756"/>
            <a:ext cx="110520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100~300bp</a:t>
            </a:r>
            <a:endParaRPr kumimoji="1" lang="ja-JP" altLang="en-US" sz="11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807935" y="3131337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1757" y="2809289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62400" y="2809289"/>
            <a:ext cx="914400" cy="9144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97C7440-D927-3AD5-1E9C-13E55EF849B9}"/>
              </a:ext>
            </a:extLst>
          </p:cNvPr>
          <p:cNvSpPr txBox="1"/>
          <p:nvPr/>
        </p:nvSpPr>
        <p:spPr>
          <a:xfrm>
            <a:off x="2531328" y="294332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DCC0C21-B656-B501-A27B-682B2F2C0480}"/>
              </a:ext>
            </a:extLst>
          </p:cNvPr>
          <p:cNvSpPr txBox="1"/>
          <p:nvPr/>
        </p:nvSpPr>
        <p:spPr>
          <a:xfrm>
            <a:off x="3202930" y="294332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図 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B511F6C-2218-386A-E1F9-96F5B1CA79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449647" y="3894414"/>
            <a:ext cx="330491" cy="646478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853403" y="3894414"/>
            <a:ext cx="330491" cy="646478"/>
          </a:xfrm>
          <a:prstGeom prst="rect">
            <a:avLst/>
          </a:prstGeom>
        </p:spPr>
      </p:pic>
      <p:sp>
        <p:nvSpPr>
          <p:cNvPr id="9" name="矢印: 下 8">
            <a:extLst>
              <a:ext uri="{FF2B5EF4-FFF2-40B4-BE49-F238E27FC236}">
                <a16:creationId xmlns:a16="http://schemas.microsoft.com/office/drawing/2014/main" id="{BF22E6AE-CE06-195F-347F-62C924910ADA}"/>
              </a:ext>
            </a:extLst>
          </p:cNvPr>
          <p:cNvSpPr/>
          <p:nvPr/>
        </p:nvSpPr>
        <p:spPr>
          <a:xfrm rot="19484603">
            <a:off x="2210889" y="3629328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B60E4B8-83CB-CAA1-A2DD-20DB8187600E}"/>
              </a:ext>
            </a:extLst>
          </p:cNvPr>
          <p:cNvSpPr txBox="1"/>
          <p:nvPr/>
        </p:nvSpPr>
        <p:spPr>
          <a:xfrm>
            <a:off x="2899568" y="4059977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02AE2827-762D-BC8F-DAD4-6893FD508A20}"/>
              </a:ext>
            </a:extLst>
          </p:cNvPr>
          <p:cNvSpPr/>
          <p:nvPr/>
        </p:nvSpPr>
        <p:spPr>
          <a:xfrm rot="2115397" flipH="1">
            <a:off x="4153302" y="3628912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D054D29-801D-BC0F-D241-0E40ACCCBB8C}"/>
              </a:ext>
            </a:extLst>
          </p:cNvPr>
          <p:cNvSpPr txBox="1"/>
          <p:nvPr/>
        </p:nvSpPr>
        <p:spPr>
          <a:xfrm>
            <a:off x="1454646" y="400612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5E8FC3E-6700-F877-DF30-C6FD573AB3F2}"/>
              </a:ext>
            </a:extLst>
          </p:cNvPr>
          <p:cNvSpPr txBox="1"/>
          <p:nvPr/>
        </p:nvSpPr>
        <p:spPr>
          <a:xfrm>
            <a:off x="528222" y="4616606"/>
            <a:ext cx="20172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420B60D9-9A92-E836-0807-B90EDE4413D0}"/>
              </a:ext>
            </a:extLst>
          </p:cNvPr>
          <p:cNvSpPr/>
          <p:nvPr/>
        </p:nvSpPr>
        <p:spPr>
          <a:xfrm>
            <a:off x="4158732" y="4340450"/>
            <a:ext cx="257315" cy="542925"/>
          </a:xfrm>
          <a:custGeom>
            <a:avLst/>
            <a:gdLst>
              <a:gd name="connsiteX0" fmla="*/ 0 w 257315"/>
              <a:gd name="connsiteY0" fmla="*/ 0 h 542925"/>
              <a:gd name="connsiteX1" fmla="*/ 257175 w 257315"/>
              <a:gd name="connsiteY1" fmla="*/ 228600 h 542925"/>
              <a:gd name="connsiteX2" fmla="*/ 28575 w 257315"/>
              <a:gd name="connsiteY2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15" h="542925">
                <a:moveTo>
                  <a:pt x="0" y="0"/>
                </a:moveTo>
                <a:cubicBezTo>
                  <a:pt x="126206" y="69056"/>
                  <a:pt x="252413" y="138113"/>
                  <a:pt x="257175" y="228600"/>
                </a:cubicBezTo>
                <a:cubicBezTo>
                  <a:pt x="261937" y="319087"/>
                  <a:pt x="145256" y="431006"/>
                  <a:pt x="28575" y="54292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4341199" y="4627348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6B0D07CB-6DFB-D2C6-2F4B-0A5B871DE5A3}"/>
              </a:ext>
            </a:extLst>
          </p:cNvPr>
          <p:cNvSpPr/>
          <p:nvPr/>
        </p:nvSpPr>
        <p:spPr>
          <a:xfrm>
            <a:off x="3767044" y="5052909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3CB3FAC1-3D31-4A79-F63A-DE1DF9AED596}"/>
              </a:ext>
            </a:extLst>
          </p:cNvPr>
          <p:cNvSpPr/>
          <p:nvPr/>
        </p:nvSpPr>
        <p:spPr>
          <a:xfrm>
            <a:off x="3430683" y="5420937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994FF986-24D2-EAEC-4F77-80D16BB68B9F}"/>
              </a:ext>
            </a:extLst>
          </p:cNvPr>
          <p:cNvSpPr/>
          <p:nvPr/>
        </p:nvSpPr>
        <p:spPr>
          <a:xfrm>
            <a:off x="4722283" y="5151308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C1B5C60B-AD03-8804-18C1-1A776C8CF7D8}"/>
              </a:ext>
            </a:extLst>
          </p:cNvPr>
          <p:cNvSpPr/>
          <p:nvPr/>
        </p:nvSpPr>
        <p:spPr>
          <a:xfrm>
            <a:off x="4234608" y="578896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32CF8630-BA26-1F47-B2E9-AC7DC5C9C7A6}"/>
              </a:ext>
            </a:extLst>
          </p:cNvPr>
          <p:cNvSpPr/>
          <p:nvPr/>
        </p:nvSpPr>
        <p:spPr>
          <a:xfrm>
            <a:off x="4531783" y="5488400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D0E22C-9EFD-8BC5-E550-513ACF56294D}"/>
              </a:ext>
            </a:extLst>
          </p:cNvPr>
          <p:cNvSpPr txBox="1"/>
          <p:nvPr/>
        </p:nvSpPr>
        <p:spPr>
          <a:xfrm>
            <a:off x="5624633" y="5407454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C03A723-C384-DD2F-078B-6F8512CEDD49}"/>
              </a:ext>
            </a:extLst>
          </p:cNvPr>
          <p:cNvSpPr txBox="1"/>
          <p:nvPr/>
        </p:nvSpPr>
        <p:spPr>
          <a:xfrm>
            <a:off x="3394831" y="5512061"/>
            <a:ext cx="110520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100~300bp</a:t>
            </a:r>
            <a:endParaRPr kumimoji="1" lang="ja-JP" altLang="en-US" sz="1100" dirty="0"/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C399FB07-54B7-E203-5DF1-BDA523B97472}"/>
              </a:ext>
            </a:extLst>
          </p:cNvPr>
          <p:cNvSpPr/>
          <p:nvPr/>
        </p:nvSpPr>
        <p:spPr>
          <a:xfrm>
            <a:off x="152166" y="5018508"/>
            <a:ext cx="2791255" cy="210916"/>
          </a:xfrm>
          <a:prstGeom prst="wedgeRoundRectCallout">
            <a:avLst>
              <a:gd name="adj1" fmla="val 33852"/>
              <a:gd name="adj2" fmla="val -2617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58" name="矢印: 下 57">
            <a:extLst>
              <a:ext uri="{FF2B5EF4-FFF2-40B4-BE49-F238E27FC236}">
                <a16:creationId xmlns:a16="http://schemas.microsoft.com/office/drawing/2014/main" id="{11606BF7-713F-A269-FFC5-414C75EEE700}"/>
              </a:ext>
            </a:extLst>
          </p:cNvPr>
          <p:cNvSpPr/>
          <p:nvPr/>
        </p:nvSpPr>
        <p:spPr>
          <a:xfrm flipH="1">
            <a:off x="2940734" y="6031829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A4C64435-E0D1-BFAA-E31F-F52B31D9DF4F}"/>
              </a:ext>
            </a:extLst>
          </p:cNvPr>
          <p:cNvSpPr txBox="1"/>
          <p:nvPr/>
        </p:nvSpPr>
        <p:spPr>
          <a:xfrm>
            <a:off x="3384832" y="6059461"/>
            <a:ext cx="180672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Short read alignment</a:t>
            </a:r>
            <a:endParaRPr kumimoji="1" lang="ja-JP" altLang="en-US" sz="1400" b="1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6D3DF15-35B6-BBF6-5946-34856F147241}"/>
              </a:ext>
            </a:extLst>
          </p:cNvPr>
          <p:cNvSpPr/>
          <p:nvPr/>
        </p:nvSpPr>
        <p:spPr>
          <a:xfrm>
            <a:off x="76309" y="4930147"/>
            <a:ext cx="5960424" cy="111008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吹き出し: 角を丸めた四角形 60">
            <a:extLst>
              <a:ext uri="{FF2B5EF4-FFF2-40B4-BE49-F238E27FC236}">
                <a16:creationId xmlns:a16="http://schemas.microsoft.com/office/drawing/2014/main" id="{AFAE487D-6314-73F1-EF66-3EB1DAFC0702}"/>
              </a:ext>
            </a:extLst>
          </p:cNvPr>
          <p:cNvSpPr/>
          <p:nvPr/>
        </p:nvSpPr>
        <p:spPr>
          <a:xfrm>
            <a:off x="1618533" y="6525021"/>
            <a:ext cx="3311607" cy="210916"/>
          </a:xfrm>
          <a:prstGeom prst="wedgeRoundRectCallout">
            <a:avLst>
              <a:gd name="adj1" fmla="val 32487"/>
              <a:gd name="adj2" fmla="val -32938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ATGCATGCATGCATGC…………ATGCATCCA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吹き出し: 角を丸めた四角形 61">
            <a:extLst>
              <a:ext uri="{FF2B5EF4-FFF2-40B4-BE49-F238E27FC236}">
                <a16:creationId xmlns:a16="http://schemas.microsoft.com/office/drawing/2014/main" id="{4E0A2A31-51E5-D35A-4470-9AF46BB86E01}"/>
              </a:ext>
            </a:extLst>
          </p:cNvPr>
          <p:cNvSpPr/>
          <p:nvPr/>
        </p:nvSpPr>
        <p:spPr>
          <a:xfrm>
            <a:off x="1607525" y="7005331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kumimoji="1" lang="ja-JP" alt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吹き出し: 角を丸めた四角形 62">
            <a:extLst>
              <a:ext uri="{FF2B5EF4-FFF2-40B4-BE49-F238E27FC236}">
                <a16:creationId xmlns:a16="http://schemas.microsoft.com/office/drawing/2014/main" id="{B43C7568-D7A1-BC20-139B-D5545CB61376}"/>
              </a:ext>
            </a:extLst>
          </p:cNvPr>
          <p:cNvSpPr/>
          <p:nvPr/>
        </p:nvSpPr>
        <p:spPr>
          <a:xfrm>
            <a:off x="2367936" y="7613355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CATGCA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吹き出し: 角を丸めた四角形 63">
            <a:extLst>
              <a:ext uri="{FF2B5EF4-FFF2-40B4-BE49-F238E27FC236}">
                <a16:creationId xmlns:a16="http://schemas.microsoft.com/office/drawing/2014/main" id="{3BE03244-EA20-FED8-EDF5-CDF41D5D49C5}"/>
              </a:ext>
            </a:extLst>
          </p:cNvPr>
          <p:cNvSpPr/>
          <p:nvPr/>
        </p:nvSpPr>
        <p:spPr>
          <a:xfrm>
            <a:off x="2043276" y="7208006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吹き出し: 角を丸めた四角形 66">
            <a:extLst>
              <a:ext uri="{FF2B5EF4-FFF2-40B4-BE49-F238E27FC236}">
                <a16:creationId xmlns:a16="http://schemas.microsoft.com/office/drawing/2014/main" id="{6FEEC874-FE75-33F0-C65C-9ABB7FD3CD5A}"/>
              </a:ext>
            </a:extLst>
          </p:cNvPr>
          <p:cNvSpPr/>
          <p:nvPr/>
        </p:nvSpPr>
        <p:spPr>
          <a:xfrm>
            <a:off x="3744970" y="7000740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吹き出し: 角を丸めた四角形 67">
            <a:extLst>
              <a:ext uri="{FF2B5EF4-FFF2-40B4-BE49-F238E27FC236}">
                <a16:creationId xmlns:a16="http://schemas.microsoft.com/office/drawing/2014/main" id="{4EABF9B7-8135-E886-4C71-C6AFAADB7E3F}"/>
              </a:ext>
            </a:extLst>
          </p:cNvPr>
          <p:cNvSpPr/>
          <p:nvPr/>
        </p:nvSpPr>
        <p:spPr>
          <a:xfrm>
            <a:off x="3963552" y="7204212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GCATCC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吹き出し: 角を丸めた四角形 68">
            <a:extLst>
              <a:ext uri="{FF2B5EF4-FFF2-40B4-BE49-F238E27FC236}">
                <a16:creationId xmlns:a16="http://schemas.microsoft.com/office/drawing/2014/main" id="{349CE127-63B4-7FDD-4428-39B816F0DD20}"/>
              </a:ext>
            </a:extLst>
          </p:cNvPr>
          <p:cNvSpPr/>
          <p:nvPr/>
        </p:nvSpPr>
        <p:spPr>
          <a:xfrm>
            <a:off x="2043276" y="7410681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吹き出し: 角を丸めた四角形 69">
            <a:extLst>
              <a:ext uri="{FF2B5EF4-FFF2-40B4-BE49-F238E27FC236}">
                <a16:creationId xmlns:a16="http://schemas.microsoft.com/office/drawing/2014/main" id="{1F91BFA0-0D11-3827-F6D2-0B13C296406B}"/>
              </a:ext>
            </a:extLst>
          </p:cNvPr>
          <p:cNvSpPr/>
          <p:nvPr/>
        </p:nvSpPr>
        <p:spPr>
          <a:xfrm>
            <a:off x="4074817" y="7407685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CATCCA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83A5E01-A670-F74A-117D-0BFC5B0C3636}"/>
              </a:ext>
            </a:extLst>
          </p:cNvPr>
          <p:cNvSpPr txBox="1"/>
          <p:nvPr/>
        </p:nvSpPr>
        <p:spPr>
          <a:xfrm>
            <a:off x="3302390" y="7096648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C9F3C91-6F84-7EE3-FA42-F01BAEFC79A9}"/>
              </a:ext>
            </a:extLst>
          </p:cNvPr>
          <p:cNvSpPr txBox="1"/>
          <p:nvPr/>
        </p:nvSpPr>
        <p:spPr>
          <a:xfrm>
            <a:off x="23668" y="6453724"/>
            <a:ext cx="157564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0D69B7FF-B803-5F71-E3B3-3127AEA15F87}"/>
              </a:ext>
            </a:extLst>
          </p:cNvPr>
          <p:cNvSpPr txBox="1"/>
          <p:nvPr/>
        </p:nvSpPr>
        <p:spPr>
          <a:xfrm>
            <a:off x="572645" y="7220727"/>
            <a:ext cx="1026663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A0A6D229-7AFF-30AF-5C9E-9FB5B8FC26F1}"/>
              </a:ext>
            </a:extLst>
          </p:cNvPr>
          <p:cNvSpPr/>
          <p:nvPr/>
        </p:nvSpPr>
        <p:spPr>
          <a:xfrm>
            <a:off x="2253602" y="6525021"/>
            <a:ext cx="132238" cy="1031546"/>
          </a:xfrm>
          <a:prstGeom prst="rect">
            <a:avLst/>
          </a:prstGeom>
          <a:noFill/>
          <a:ln w="19050">
            <a:solidFill>
              <a:srgbClr val="DAA82F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85A53D9-8496-DC03-CDD9-EC21D38BC9D2}"/>
              </a:ext>
            </a:extLst>
          </p:cNvPr>
          <p:cNvSpPr/>
          <p:nvPr/>
        </p:nvSpPr>
        <p:spPr>
          <a:xfrm>
            <a:off x="3434542" y="8456769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0D9E151-3609-D15B-E0AD-1E380863D4FF}"/>
              </a:ext>
            </a:extLst>
          </p:cNvPr>
          <p:cNvSpPr txBox="1"/>
          <p:nvPr/>
        </p:nvSpPr>
        <p:spPr>
          <a:xfrm>
            <a:off x="870263" y="8363405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B2445B66-CA28-85A6-DE4E-B86043CF1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4085" y="8041357"/>
            <a:ext cx="914400" cy="914400"/>
          </a:xfrm>
          <a:prstGeom prst="rect">
            <a:avLst/>
          </a:prstGeom>
        </p:spPr>
      </p:pic>
      <p:pic>
        <p:nvPicPr>
          <p:cNvPr id="57" name="グラフィックス 56" descr="植物 単色塗りつぶし">
            <a:extLst>
              <a:ext uri="{FF2B5EF4-FFF2-40B4-BE49-F238E27FC236}">
                <a16:creationId xmlns:a16="http://schemas.microsoft.com/office/drawing/2014/main" id="{D21F8864-139D-C29B-F142-6F769E05B3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86753" y="8041357"/>
            <a:ext cx="914400" cy="914400"/>
          </a:xfrm>
          <a:prstGeom prst="rect">
            <a:avLst/>
          </a:prstGeom>
        </p:spPr>
      </p:pic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0783D6A-5BA3-ACD7-B841-4F3BC7E47CCA}"/>
              </a:ext>
            </a:extLst>
          </p:cNvPr>
          <p:cNvSpPr txBox="1"/>
          <p:nvPr/>
        </p:nvSpPr>
        <p:spPr>
          <a:xfrm>
            <a:off x="2593656" y="8175391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71D672C-A0C3-7E7A-099A-0CD4BD406E9C}"/>
              </a:ext>
            </a:extLst>
          </p:cNvPr>
          <p:cNvSpPr txBox="1"/>
          <p:nvPr/>
        </p:nvSpPr>
        <p:spPr>
          <a:xfrm>
            <a:off x="3296134" y="8198560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6F63DE80-3DDD-7B82-4B86-1437335DE266}"/>
              </a:ext>
            </a:extLst>
          </p:cNvPr>
          <p:cNvSpPr txBox="1"/>
          <p:nvPr/>
        </p:nvSpPr>
        <p:spPr>
          <a:xfrm>
            <a:off x="4227283" y="817539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E324647D-67D5-B490-58CA-425F6118B422}"/>
              </a:ext>
            </a:extLst>
          </p:cNvPr>
          <p:cNvSpPr/>
          <p:nvPr/>
        </p:nvSpPr>
        <p:spPr>
          <a:xfrm>
            <a:off x="845657" y="9198695"/>
            <a:ext cx="2791255" cy="210916"/>
          </a:xfrm>
          <a:prstGeom prst="wedgeRoundRectCallout">
            <a:avLst>
              <a:gd name="adj1" fmla="val -9145"/>
              <a:gd name="adj2" fmla="val -17142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78" name="吹き出し: 角を丸めた四角形 77">
            <a:extLst>
              <a:ext uri="{FF2B5EF4-FFF2-40B4-BE49-F238E27FC236}">
                <a16:creationId xmlns:a16="http://schemas.microsoft.com/office/drawing/2014/main" id="{40367533-F5B1-6DC2-0B35-6FF8C5A3588F}"/>
              </a:ext>
            </a:extLst>
          </p:cNvPr>
          <p:cNvSpPr/>
          <p:nvPr/>
        </p:nvSpPr>
        <p:spPr>
          <a:xfrm>
            <a:off x="3971925" y="9198695"/>
            <a:ext cx="2791255" cy="210916"/>
          </a:xfrm>
          <a:prstGeom prst="wedgeRoundRectCallout">
            <a:avLst>
              <a:gd name="adj1" fmla="val 10988"/>
              <a:gd name="adj2" fmla="val -180461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dirty="0"/>
              <a:t>GCATGCATGC…ATGCATCCA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92487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80360" y="195434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274" y="21587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5370104" y="233052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4349750" y="282962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124193" y="231640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D379F8-A1B7-6E27-0AF7-E87629A5A5AB}"/>
              </a:ext>
            </a:extLst>
          </p:cNvPr>
          <p:cNvSpPr txBox="1"/>
          <p:nvPr/>
        </p:nvSpPr>
        <p:spPr>
          <a:xfrm>
            <a:off x="2209544" y="2616158"/>
            <a:ext cx="159080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&gt;read0</a:t>
            </a:r>
          </a:p>
          <a:p>
            <a:r>
              <a:rPr lang="en-US" altLang="ja-JP" sz="1400" dirty="0"/>
              <a:t>CATGCTTGCA</a:t>
            </a:r>
          </a:p>
          <a:p>
            <a:r>
              <a:rPr lang="en-US" altLang="ja-JP" sz="1400" dirty="0"/>
              <a:t>&gt;read1</a:t>
            </a:r>
          </a:p>
          <a:p>
            <a:r>
              <a:rPr lang="en-US" altLang="ja-JP" sz="1400" dirty="0"/>
              <a:t>GCATGCTTGC</a:t>
            </a:r>
          </a:p>
          <a:p>
            <a:r>
              <a:rPr lang="en-US" altLang="ja-JP" sz="1400" dirty="0"/>
              <a:t>&gt;read2</a:t>
            </a:r>
          </a:p>
          <a:p>
            <a:r>
              <a:rPr lang="en-US" altLang="ja-JP" sz="1400" dirty="0"/>
              <a:t>ATGCATGCTT</a:t>
            </a:r>
          </a:p>
          <a:p>
            <a:r>
              <a:rPr lang="en-US" altLang="ja-JP" sz="1400" dirty="0"/>
              <a:t>……</a:t>
            </a:r>
            <a:endParaRPr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D2B1965-0B25-24E2-CEDC-E7330A60F6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2741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D77FF97B-0E60-24C0-9FF8-96CBD9CCF8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76897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056C79ED-7965-4FA8-5AD8-E88EE2F65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354247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336DE2F-7A09-53A7-ED84-664178861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485683" y="3331238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A63DF4B5-13CC-EA90-3BCA-D6FA1FDF12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79927" y="333933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F7DCC84-7A07-52C6-5798-DA592F87FB12}"/>
              </a:ext>
            </a:extLst>
          </p:cNvPr>
          <p:cNvSpPr/>
          <p:nvPr/>
        </p:nvSpPr>
        <p:spPr>
          <a:xfrm>
            <a:off x="127413" y="2508693"/>
            <a:ext cx="1869150" cy="158299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55880F-AA91-B2D3-2B66-FF5ED828B8D8}"/>
              </a:ext>
            </a:extLst>
          </p:cNvPr>
          <p:cNvSpPr txBox="1"/>
          <p:nvPr/>
        </p:nvSpPr>
        <p:spPr>
          <a:xfrm>
            <a:off x="2144323" y="2316404"/>
            <a:ext cx="151325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Bulked sequence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4708100" y="300894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4594923" y="323171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4423304" y="344722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90ED1DBB-21B0-D389-4307-BC4783B0D654}"/>
              </a:ext>
            </a:extLst>
          </p:cNvPr>
          <p:cNvSpPr/>
          <p:nvPr/>
        </p:nvSpPr>
        <p:spPr>
          <a:xfrm>
            <a:off x="1530350" y="2112794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矢印: 右 35">
            <a:extLst>
              <a:ext uri="{FF2B5EF4-FFF2-40B4-BE49-F238E27FC236}">
                <a16:creationId xmlns:a16="http://schemas.microsoft.com/office/drawing/2014/main" id="{DA91E2CF-E7A8-A426-ADE3-72D5C7DBE3F4}"/>
              </a:ext>
            </a:extLst>
          </p:cNvPr>
          <p:cNvSpPr/>
          <p:nvPr/>
        </p:nvSpPr>
        <p:spPr>
          <a:xfrm>
            <a:off x="3728411" y="333933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5751AB4-852D-3AF3-5F61-7750E5C57038}"/>
              </a:ext>
            </a:extLst>
          </p:cNvPr>
          <p:cNvSpPr txBox="1"/>
          <p:nvPr/>
        </p:nvSpPr>
        <p:spPr>
          <a:xfrm>
            <a:off x="3408791" y="3070359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007044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9272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186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1699016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678662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53105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1037012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923835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752216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2C15C8E-8808-3305-15E4-17DBBE3DCF09}"/>
              </a:ext>
            </a:extLst>
          </p:cNvPr>
          <p:cNvSpPr txBox="1"/>
          <p:nvPr/>
        </p:nvSpPr>
        <p:spPr>
          <a:xfrm>
            <a:off x="68223" y="2673933"/>
            <a:ext cx="7697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Reference</a:t>
            </a:r>
          </a:p>
          <a:p>
            <a:pPr algn="r"/>
            <a:r>
              <a:rPr kumimoji="1" lang="en-US" altLang="ja-JP" sz="1100" b="1" dirty="0"/>
              <a:t>Mutant</a:t>
            </a:r>
            <a:endParaRPr kumimoji="1" lang="ja-JP" altLang="en-US" sz="1100" b="1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796347A-6757-ED1B-D51F-DEABE127A878}"/>
              </a:ext>
            </a:extLst>
          </p:cNvPr>
          <p:cNvSpPr txBox="1"/>
          <p:nvPr/>
        </p:nvSpPr>
        <p:spPr>
          <a:xfrm>
            <a:off x="760153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B976DDB-86F7-85ED-37A8-7476BD98720D}"/>
              </a:ext>
            </a:extLst>
          </p:cNvPr>
          <p:cNvSpPr txBox="1"/>
          <p:nvPr/>
        </p:nvSpPr>
        <p:spPr>
          <a:xfrm>
            <a:off x="847707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C13F853-2DE3-07C5-9828-F1F2CD36754D}"/>
              </a:ext>
            </a:extLst>
          </p:cNvPr>
          <p:cNvSpPr txBox="1"/>
          <p:nvPr/>
        </p:nvSpPr>
        <p:spPr>
          <a:xfrm>
            <a:off x="940024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05BFCA7-04A5-E8D1-4807-3EAAC061C1C3}"/>
              </a:ext>
            </a:extLst>
          </p:cNvPr>
          <p:cNvSpPr txBox="1"/>
          <p:nvPr/>
        </p:nvSpPr>
        <p:spPr>
          <a:xfrm>
            <a:off x="1034418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631992F-634F-D8A9-B79D-8D6930DEC497}"/>
              </a:ext>
            </a:extLst>
          </p:cNvPr>
          <p:cNvSpPr txBox="1"/>
          <p:nvPr/>
        </p:nvSpPr>
        <p:spPr>
          <a:xfrm>
            <a:off x="1130426" y="2673934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62256EC-4810-D407-21A5-2DB68928EFA2}"/>
              </a:ext>
            </a:extLst>
          </p:cNvPr>
          <p:cNvSpPr txBox="1"/>
          <p:nvPr/>
        </p:nvSpPr>
        <p:spPr>
          <a:xfrm>
            <a:off x="1217980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C9DADC6-D55E-D09B-CB25-7D94360F0291}"/>
              </a:ext>
            </a:extLst>
          </p:cNvPr>
          <p:cNvSpPr txBox="1"/>
          <p:nvPr/>
        </p:nvSpPr>
        <p:spPr>
          <a:xfrm>
            <a:off x="1305534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62AC63C-7015-FA96-1542-C91C833445CE}"/>
              </a:ext>
            </a:extLst>
          </p:cNvPr>
          <p:cNvSpPr txBox="1"/>
          <p:nvPr/>
        </p:nvSpPr>
        <p:spPr>
          <a:xfrm>
            <a:off x="1399928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3BA171E-BDD7-DECA-CC03-852E9560539E}"/>
              </a:ext>
            </a:extLst>
          </p:cNvPr>
          <p:cNvSpPr txBox="1"/>
          <p:nvPr/>
        </p:nvSpPr>
        <p:spPr>
          <a:xfrm>
            <a:off x="1495936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9EE45D-51A8-2652-6691-81E14F428D43}"/>
              </a:ext>
            </a:extLst>
          </p:cNvPr>
          <p:cNvSpPr txBox="1"/>
          <p:nvPr/>
        </p:nvSpPr>
        <p:spPr>
          <a:xfrm>
            <a:off x="1597779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D64508F-7000-39A6-BF1D-C4894725AA06}"/>
              </a:ext>
            </a:extLst>
          </p:cNvPr>
          <p:cNvSpPr txBox="1"/>
          <p:nvPr/>
        </p:nvSpPr>
        <p:spPr>
          <a:xfrm>
            <a:off x="1706461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EB2F23E-0ECB-65CB-7435-FE49F4BEF102}"/>
              </a:ext>
            </a:extLst>
          </p:cNvPr>
          <p:cNvSpPr txBox="1"/>
          <p:nvPr/>
        </p:nvSpPr>
        <p:spPr>
          <a:xfrm>
            <a:off x="1805152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AEDD65E-D90F-AAAD-CF18-272FE07BC37C}"/>
              </a:ext>
            </a:extLst>
          </p:cNvPr>
          <p:cNvSpPr txBox="1"/>
          <p:nvPr/>
        </p:nvSpPr>
        <p:spPr>
          <a:xfrm>
            <a:off x="1899549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1</a:t>
            </a:r>
          </a:p>
          <a:p>
            <a:r>
              <a:rPr kumimoji="1" lang="en-US" altLang="ja-JP" sz="11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/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𝒎𝒖𝒕𝒂𝒏𝒕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blipFill>
                <a:blip r:embed="rId4"/>
                <a:stretch>
                  <a:fillRect l="-783" t="-5172" r="-978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410972-350A-C5D4-FF70-13DEF0BEB65B}"/>
              </a:ext>
            </a:extLst>
          </p:cNvPr>
          <p:cNvSpPr txBox="1"/>
          <p:nvPr/>
        </p:nvSpPr>
        <p:spPr>
          <a:xfrm>
            <a:off x="2070532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1" name="表 23">
            <a:extLst>
              <a:ext uri="{FF2B5EF4-FFF2-40B4-BE49-F238E27FC236}">
                <a16:creationId xmlns:a16="http://schemas.microsoft.com/office/drawing/2014/main" id="{ADF5B20C-93A8-0947-22DB-A9A42FB51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551961"/>
              </p:ext>
            </p:extLst>
          </p:nvPr>
        </p:nvGraphicFramePr>
        <p:xfrm>
          <a:off x="3146134" y="1870526"/>
          <a:ext cx="3643643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31203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16318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987742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reference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mutant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46" name="矢印: 右 45">
            <a:extLst>
              <a:ext uri="{FF2B5EF4-FFF2-40B4-BE49-F238E27FC236}">
                <a16:creationId xmlns:a16="http://schemas.microsoft.com/office/drawing/2014/main" id="{3A520E50-C104-7FBA-9112-916E88D4E7C7}"/>
              </a:ext>
            </a:extLst>
          </p:cNvPr>
          <p:cNvSpPr/>
          <p:nvPr/>
        </p:nvSpPr>
        <p:spPr>
          <a:xfrm>
            <a:off x="2506359" y="240155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D9A3218B-238F-1178-585B-F417FD65BB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18820" y="558310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1B4B0650-AE18-FCFA-960B-174338532C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76830" y="660066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NAのイラスト">
            <a:extLst>
              <a:ext uri="{FF2B5EF4-FFF2-40B4-BE49-F238E27FC236}">
                <a16:creationId xmlns:a16="http://schemas.microsoft.com/office/drawing/2014/main" id="{4ABDB6F5-1256-5454-1496-A70917898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57875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8C8B8B77-FCD4-E021-DDB7-A22E73BB91E6}"/>
              </a:ext>
            </a:extLst>
          </p:cNvPr>
          <p:cNvSpPr/>
          <p:nvPr/>
        </p:nvSpPr>
        <p:spPr>
          <a:xfrm>
            <a:off x="2660094" y="5971474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E0019CA3-5FB4-FFDA-AFA0-3C56CF94B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67428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14A41B14-86C8-5911-298C-FD5CACD18CE0}"/>
              </a:ext>
            </a:extLst>
          </p:cNvPr>
          <p:cNvSpPr/>
          <p:nvPr/>
        </p:nvSpPr>
        <p:spPr>
          <a:xfrm>
            <a:off x="2660094" y="6926813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3D36E1E5-1F07-7E20-F894-2EC187D9E1CD}"/>
              </a:ext>
            </a:extLst>
          </p:cNvPr>
          <p:cNvSpPr/>
          <p:nvPr/>
        </p:nvSpPr>
        <p:spPr>
          <a:xfrm rot="5400000">
            <a:off x="3336349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CC8F805-4756-699F-0DF5-529E85348965}"/>
              </a:ext>
            </a:extLst>
          </p:cNvPr>
          <p:cNvSpPr txBox="1"/>
          <p:nvPr/>
        </p:nvSpPr>
        <p:spPr>
          <a:xfrm>
            <a:off x="3504699" y="6377497"/>
            <a:ext cx="194665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mutation</a:t>
            </a:r>
            <a:endParaRPr kumimoji="1" lang="ja-JP" altLang="en-US" sz="1400" b="1" dirty="0"/>
          </a:p>
        </p:txBody>
      </p:sp>
      <p:sp>
        <p:nvSpPr>
          <p:cNvPr id="55" name="矢印: 右 54">
            <a:extLst>
              <a:ext uri="{FF2B5EF4-FFF2-40B4-BE49-F238E27FC236}">
                <a16:creationId xmlns:a16="http://schemas.microsoft.com/office/drawing/2014/main" id="{A2702519-BF8D-9C27-1279-BEC81469D615}"/>
              </a:ext>
            </a:extLst>
          </p:cNvPr>
          <p:cNvSpPr/>
          <p:nvPr/>
        </p:nvSpPr>
        <p:spPr>
          <a:xfrm rot="5400000">
            <a:off x="1634835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2D92299-4D27-2468-7A82-2DC73DD128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5" b="9594"/>
          <a:stretch/>
        </p:blipFill>
        <p:spPr bwMode="auto">
          <a:xfrm>
            <a:off x="2720340" y="7385132"/>
            <a:ext cx="2668450" cy="173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704203-046A-5151-72FA-6DFC8047F6B6}"/>
              </a:ext>
            </a:extLst>
          </p:cNvPr>
          <p:cNvSpPr txBox="1"/>
          <p:nvPr/>
        </p:nvSpPr>
        <p:spPr>
          <a:xfrm>
            <a:off x="2439337" y="7286997"/>
            <a:ext cx="367408" cy="1881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1.0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0.8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0.6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0.4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0.2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</a:t>
            </a:r>
            <a:endParaRPr kumimoji="1" lang="ja-JP" altLang="en-US" sz="1100" b="1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4952367-EB41-C268-B800-95824A025416}"/>
              </a:ext>
            </a:extLst>
          </p:cNvPr>
          <p:cNvSpPr txBox="1"/>
          <p:nvPr/>
        </p:nvSpPr>
        <p:spPr>
          <a:xfrm>
            <a:off x="2774329" y="9070576"/>
            <a:ext cx="26388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1  2  3  4  5  6  7  8  9 </a:t>
            </a:r>
            <a:r>
              <a:rPr kumimoji="1" lang="en-US" altLang="ja-JP" sz="900" b="1" dirty="0"/>
              <a:t>1011 121314 151617 1819 20</a:t>
            </a:r>
            <a:endParaRPr kumimoji="1" lang="ja-JP" altLang="en-US" sz="1000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28F254C-B832-2C4C-6D1C-4F5200ECB7EC}"/>
              </a:ext>
            </a:extLst>
          </p:cNvPr>
          <p:cNvSpPr txBox="1"/>
          <p:nvPr/>
        </p:nvSpPr>
        <p:spPr>
          <a:xfrm rot="16200000">
            <a:off x="1661328" y="8043622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86D2B680-4D31-E424-69FA-BB62CD36C2AA}"/>
              </a:ext>
            </a:extLst>
          </p:cNvPr>
          <p:cNvSpPr/>
          <p:nvPr/>
        </p:nvSpPr>
        <p:spPr>
          <a:xfrm>
            <a:off x="3384550" y="7385132"/>
            <a:ext cx="234950" cy="2661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E5FA88C-6EEA-51C6-8416-13CBCE047277}"/>
              </a:ext>
            </a:extLst>
          </p:cNvPr>
          <p:cNvSpPr txBox="1"/>
          <p:nvPr/>
        </p:nvSpPr>
        <p:spPr>
          <a:xfrm>
            <a:off x="3619500" y="9253810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Position</a:t>
            </a:r>
            <a:endParaRPr kumimoji="1" lang="ja-JP" altLang="en-US" sz="1600" b="1" dirty="0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8C36B157-736D-7823-9D46-40972EAAC5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05566" y="335888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485D38B-5A17-FBAE-65CE-070FC30F8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63576" y="437644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DNAのイラスト">
            <a:extLst>
              <a:ext uri="{FF2B5EF4-FFF2-40B4-BE49-F238E27FC236}">
                <a16:creationId xmlns:a16="http://schemas.microsoft.com/office/drawing/2014/main" id="{45BED643-C51B-430D-88D1-0AE81495B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3563307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363CD79E-90B1-3451-2C65-23E2162EDAB7}"/>
              </a:ext>
            </a:extLst>
          </p:cNvPr>
          <p:cNvSpPr/>
          <p:nvPr/>
        </p:nvSpPr>
        <p:spPr>
          <a:xfrm>
            <a:off x="2646840" y="3747249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16513255-0A1E-E505-F4AC-00678AE25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451864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吹き出し: 角を丸めた四角形 58">
            <a:extLst>
              <a:ext uri="{FF2B5EF4-FFF2-40B4-BE49-F238E27FC236}">
                <a16:creationId xmlns:a16="http://schemas.microsoft.com/office/drawing/2014/main" id="{CAFBD051-256C-DC80-F68C-7AC89A2FD93C}"/>
              </a:ext>
            </a:extLst>
          </p:cNvPr>
          <p:cNvSpPr/>
          <p:nvPr/>
        </p:nvSpPr>
        <p:spPr>
          <a:xfrm>
            <a:off x="2646840" y="4702588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60" name="矢印: 右 59">
            <a:extLst>
              <a:ext uri="{FF2B5EF4-FFF2-40B4-BE49-F238E27FC236}">
                <a16:creationId xmlns:a16="http://schemas.microsoft.com/office/drawing/2014/main" id="{B7AEE548-7FC8-3E90-37D5-FA599728C6DE}"/>
              </a:ext>
            </a:extLst>
          </p:cNvPr>
          <p:cNvSpPr/>
          <p:nvPr/>
        </p:nvSpPr>
        <p:spPr>
          <a:xfrm rot="5400000">
            <a:off x="3323095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321D6BE-A3F5-7D6D-E3A1-091E47F713BC}"/>
              </a:ext>
            </a:extLst>
          </p:cNvPr>
          <p:cNvSpPr txBox="1"/>
          <p:nvPr/>
        </p:nvSpPr>
        <p:spPr>
          <a:xfrm>
            <a:off x="3619500" y="4080736"/>
            <a:ext cx="1946650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position (SNP-index = 1 !!)</a:t>
            </a:r>
            <a:endParaRPr kumimoji="1" lang="ja-JP" altLang="en-US" sz="1400" b="1" dirty="0"/>
          </a:p>
        </p:txBody>
      </p:sp>
      <p:sp>
        <p:nvSpPr>
          <p:cNvPr id="62" name="矢印: 右 61">
            <a:extLst>
              <a:ext uri="{FF2B5EF4-FFF2-40B4-BE49-F238E27FC236}">
                <a16:creationId xmlns:a16="http://schemas.microsoft.com/office/drawing/2014/main" id="{D457DD42-FB5B-5386-042E-30752ACA988B}"/>
              </a:ext>
            </a:extLst>
          </p:cNvPr>
          <p:cNvSpPr/>
          <p:nvPr/>
        </p:nvSpPr>
        <p:spPr>
          <a:xfrm rot="5400000">
            <a:off x="1621581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8780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04">
            <a:extLst>
              <a:ext uri="{FF2B5EF4-FFF2-40B4-BE49-F238E27FC236}">
                <a16:creationId xmlns:a16="http://schemas.microsoft.com/office/drawing/2014/main" id="{58BDF7D7-6380-2FC4-E71C-FB33E4710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94" y="1356464"/>
            <a:ext cx="376237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F08D375-57BF-395D-EA56-6D97C82D8CE5}"/>
              </a:ext>
            </a:extLst>
          </p:cNvPr>
          <p:cNvSpPr txBox="1"/>
          <p:nvPr/>
        </p:nvSpPr>
        <p:spPr>
          <a:xfrm>
            <a:off x="1009194" y="2952199"/>
            <a:ext cx="124459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Reference</a:t>
            </a:r>
          </a:p>
          <a:p>
            <a:pPr algn="ctr"/>
            <a:r>
              <a:rPr kumimoji="1" lang="en-US" altLang="ja-JP" sz="1200" b="1" dirty="0"/>
              <a:t>(cv. Hitomebore)</a:t>
            </a:r>
            <a:endParaRPr kumimoji="1" lang="ja-JP" altLang="en-US" sz="12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24AC116-4E8F-5BA9-5ED4-A9022ADA7E97}"/>
              </a:ext>
            </a:extLst>
          </p:cNvPr>
          <p:cNvSpPr txBox="1"/>
          <p:nvPr/>
        </p:nvSpPr>
        <p:spPr>
          <a:xfrm>
            <a:off x="2241551" y="2952199"/>
            <a:ext cx="103504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Mutant</a:t>
            </a:r>
          </a:p>
          <a:p>
            <a:pPr algn="ctr"/>
            <a:r>
              <a:rPr kumimoji="1" lang="en-US" altLang="ja-JP" sz="1200" b="1" dirty="0"/>
              <a:t>(Hit1917-pl1)</a:t>
            </a:r>
            <a:endParaRPr kumimoji="1" lang="ja-JP" altLang="en-US" sz="12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586828E-2F06-3FBB-44AA-6B29E9CFB514}"/>
              </a:ext>
            </a:extLst>
          </p:cNvPr>
          <p:cNvSpPr txBox="1"/>
          <p:nvPr/>
        </p:nvSpPr>
        <p:spPr>
          <a:xfrm>
            <a:off x="3486150" y="3152254"/>
            <a:ext cx="1164322" cy="2616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/>
              <a:t>(Abe et al., 2012)</a:t>
            </a:r>
            <a:endParaRPr kumimoji="1" lang="ja-JP" altLang="en-US" sz="1050" b="1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C2FB74A-9084-5F80-C099-0C9A1FCDE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213" y="3636908"/>
            <a:ext cx="784559" cy="117471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60DE981-0435-93AB-9B04-6C2619CD0A9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66795" y="3636908"/>
            <a:ext cx="784559" cy="117471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9631B8C-3374-7183-2A7F-6E5E37C1EF07}"/>
              </a:ext>
            </a:extLst>
          </p:cNvPr>
          <p:cNvSpPr txBox="1"/>
          <p:nvPr/>
        </p:nvSpPr>
        <p:spPr>
          <a:xfrm>
            <a:off x="1897766" y="4064425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363AAA9B-D8D3-1C48-F7B3-392CC460B407}"/>
              </a:ext>
            </a:extLst>
          </p:cNvPr>
          <p:cNvSpPr/>
          <p:nvPr/>
        </p:nvSpPr>
        <p:spPr>
          <a:xfrm>
            <a:off x="2069277" y="4672236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E57846E-D1DF-FAFA-8C08-F02057BAF8B7}"/>
              </a:ext>
            </a:extLst>
          </p:cNvPr>
          <p:cNvSpPr txBox="1"/>
          <p:nvPr/>
        </p:nvSpPr>
        <p:spPr>
          <a:xfrm>
            <a:off x="1635875" y="5019369"/>
            <a:ext cx="1164322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/>
              <a:t>F1</a:t>
            </a:r>
            <a:endParaRPr kumimoji="1" lang="ja-JP" altLang="en-US" sz="2000" b="1" dirty="0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8198906C-5DF7-5D2A-6DCC-514254D1EE33}"/>
              </a:ext>
            </a:extLst>
          </p:cNvPr>
          <p:cNvSpPr/>
          <p:nvPr/>
        </p:nvSpPr>
        <p:spPr>
          <a:xfrm>
            <a:off x="2059979" y="5468612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674BD736-950C-F3D2-B854-91B770905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04" y="6243322"/>
            <a:ext cx="784559" cy="117471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8180AE8-BFEF-4F37-E77F-8FEFF2E91CF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96636" y="6243322"/>
            <a:ext cx="784559" cy="1174718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D4FF6A5-2A82-02F4-3A57-F2FC2C6816FF}"/>
              </a:ext>
            </a:extLst>
          </p:cNvPr>
          <p:cNvSpPr txBox="1"/>
          <p:nvPr/>
        </p:nvSpPr>
        <p:spPr>
          <a:xfrm>
            <a:off x="1533845" y="5843461"/>
            <a:ext cx="1322089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/>
              <a:t>F2 (&gt; 200)</a:t>
            </a:r>
            <a:endParaRPr kumimoji="1" lang="ja-JP" altLang="en-US" sz="2000" b="1" dirty="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FBF3BAF3-DE86-669C-DAC3-A0153FF1C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068" y="6204500"/>
            <a:ext cx="784559" cy="117471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BDB126A-E757-3373-3D92-9C0C4C4488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25500" y="6204500"/>
            <a:ext cx="784559" cy="1174718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3EF7DFDE-1A71-6B3D-E250-AF349D61E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932" y="6204500"/>
            <a:ext cx="784559" cy="117471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18D7DA1B-127D-99C6-4410-1D05634ED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04" y="6395722"/>
            <a:ext cx="784559" cy="117471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D7AF5886-7583-039D-6A5C-DBF9576B6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036" y="6395722"/>
            <a:ext cx="784559" cy="117471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3434B42A-0A3C-0AAF-4D01-9C2629417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468" y="6356900"/>
            <a:ext cx="784559" cy="1174718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07FCA7A-DDB8-0771-1E7F-8A3998383E6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77900" y="6356900"/>
            <a:ext cx="784559" cy="117471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17829BF1-98A7-01FF-5E2B-8491AACDC6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92332" y="6356900"/>
            <a:ext cx="784559" cy="1174718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DD31288F-F0C4-ADD0-740C-020EFB7BB2B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7004" y="6548122"/>
            <a:ext cx="784559" cy="1174718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C23AF90-FEF7-1260-A7E1-52C2D70ED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436" y="6548122"/>
            <a:ext cx="784559" cy="117471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30BFE2DB-2B95-1EC2-B113-14B06D11D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868" y="6509300"/>
            <a:ext cx="784559" cy="1174718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37D9433F-01A5-5058-E791-246F699EE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300" y="6509300"/>
            <a:ext cx="784559" cy="117471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48FD617-79BE-C5D3-C249-E0BE021DD75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44732" y="6509300"/>
            <a:ext cx="784559" cy="117471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507C87E-38DD-E7B6-6F1E-E02228528C1A}"/>
              </a:ext>
            </a:extLst>
          </p:cNvPr>
          <p:cNvSpPr txBox="1"/>
          <p:nvPr/>
        </p:nvSpPr>
        <p:spPr>
          <a:xfrm>
            <a:off x="5092966" y="6651871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655290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utmap_dataset">
            <a:extLst>
              <a:ext uri="{FF2B5EF4-FFF2-40B4-BE49-F238E27FC236}">
                <a16:creationId xmlns:a16="http://schemas.microsoft.com/office/drawing/2014/main" id="{5E9D9F89-9B0E-5D31-8748-4BE96A30B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44" y="2644775"/>
            <a:ext cx="6858000" cy="461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3011C36-95B8-891B-370B-06FFF3E2B211}"/>
              </a:ext>
            </a:extLst>
          </p:cNvPr>
          <p:cNvSpPr/>
          <p:nvPr/>
        </p:nvSpPr>
        <p:spPr>
          <a:xfrm>
            <a:off x="208343" y="2296160"/>
            <a:ext cx="6963587" cy="18552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D78E25B-E183-D01B-CD1F-4BB43771553C}"/>
              </a:ext>
            </a:extLst>
          </p:cNvPr>
          <p:cNvSpPr txBox="1"/>
          <p:nvPr/>
        </p:nvSpPr>
        <p:spPr>
          <a:xfrm>
            <a:off x="102756" y="3295749"/>
            <a:ext cx="1461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Chromosome</a:t>
            </a:r>
          </a:p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number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2247A9-1FEC-C9AD-26B7-E0B986AFB6C8}"/>
              </a:ext>
            </a:extLst>
          </p:cNvPr>
          <p:cNvSpPr txBox="1"/>
          <p:nvPr/>
        </p:nvSpPr>
        <p:spPr>
          <a:xfrm>
            <a:off x="1388669" y="3572748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Position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142F11-850A-73D2-3844-1CF62E28A274}"/>
              </a:ext>
            </a:extLst>
          </p:cNvPr>
          <p:cNvSpPr txBox="1"/>
          <p:nvPr/>
        </p:nvSpPr>
        <p:spPr>
          <a:xfrm>
            <a:off x="1961404" y="2973025"/>
            <a:ext cx="1687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Base(reference)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59B74A0-AA0E-AE35-DA63-512BCF7CEFE1}"/>
              </a:ext>
            </a:extLst>
          </p:cNvPr>
          <p:cNvSpPr txBox="1"/>
          <p:nvPr/>
        </p:nvSpPr>
        <p:spPr>
          <a:xfrm>
            <a:off x="2737028" y="3393608"/>
            <a:ext cx="1483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Base(mutant)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3CC309B-B86A-D8FF-EC41-845B5E62E57C}"/>
              </a:ext>
            </a:extLst>
          </p:cNvPr>
          <p:cNvSpPr txBox="1"/>
          <p:nvPr/>
        </p:nvSpPr>
        <p:spPr>
          <a:xfrm>
            <a:off x="4046075" y="274727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Reference base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1FFB5CF-1C02-5710-FFDD-FE76493B5BAA}"/>
              </a:ext>
            </a:extLst>
          </p:cNvPr>
          <p:cNvSpPr txBox="1"/>
          <p:nvPr/>
        </p:nvSpPr>
        <p:spPr>
          <a:xfrm>
            <a:off x="4727300" y="334235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Mutant base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423511C-47FB-D0E9-094A-F689748F0A55}"/>
              </a:ext>
            </a:extLst>
          </p:cNvPr>
          <p:cNvSpPr txBox="1"/>
          <p:nvPr/>
        </p:nvSpPr>
        <p:spPr>
          <a:xfrm>
            <a:off x="4078369" y="2387822"/>
            <a:ext cx="263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(In the bulked sequences)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93407D0-A703-026B-0734-1CFC1145BA51}"/>
              </a:ext>
            </a:extLst>
          </p:cNvPr>
          <p:cNvCxnSpPr>
            <a:cxnSpLocks/>
          </p:cNvCxnSpPr>
          <p:nvPr/>
        </p:nvCxnSpPr>
        <p:spPr>
          <a:xfrm flipV="1">
            <a:off x="770192" y="392176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3BF777C-5EE7-75EA-2EA7-D602F284F857}"/>
              </a:ext>
            </a:extLst>
          </p:cNvPr>
          <p:cNvCxnSpPr>
            <a:cxnSpLocks/>
          </p:cNvCxnSpPr>
          <p:nvPr/>
        </p:nvCxnSpPr>
        <p:spPr>
          <a:xfrm flipV="1">
            <a:off x="1857312" y="394208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1ED70F5-5F78-0B2D-3FA1-94148029B3F3}"/>
              </a:ext>
            </a:extLst>
          </p:cNvPr>
          <p:cNvCxnSpPr>
            <a:cxnSpLocks/>
          </p:cNvCxnSpPr>
          <p:nvPr/>
        </p:nvCxnSpPr>
        <p:spPr>
          <a:xfrm flipV="1">
            <a:off x="2695512" y="3342357"/>
            <a:ext cx="0" cy="816035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625663B-C99F-BF87-E051-23E023C99C44}"/>
              </a:ext>
            </a:extLst>
          </p:cNvPr>
          <p:cNvCxnSpPr>
            <a:cxnSpLocks/>
          </p:cNvCxnSpPr>
          <p:nvPr/>
        </p:nvCxnSpPr>
        <p:spPr>
          <a:xfrm flipV="1">
            <a:off x="3284792" y="3746713"/>
            <a:ext cx="0" cy="432000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B74BDBB-C015-40B0-D4A2-5C2DB31278AA}"/>
              </a:ext>
            </a:extLst>
          </p:cNvPr>
          <p:cNvCxnSpPr>
            <a:cxnSpLocks/>
          </p:cNvCxnSpPr>
          <p:nvPr/>
        </p:nvCxnSpPr>
        <p:spPr>
          <a:xfrm flipV="1">
            <a:off x="4044043" y="3342357"/>
            <a:ext cx="334981" cy="83635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3864D84-F1D7-1E07-EE9E-16089BF862D5}"/>
              </a:ext>
            </a:extLst>
          </p:cNvPr>
          <p:cNvCxnSpPr>
            <a:cxnSpLocks/>
          </p:cNvCxnSpPr>
          <p:nvPr/>
        </p:nvCxnSpPr>
        <p:spPr>
          <a:xfrm flipV="1">
            <a:off x="4900232" y="3942080"/>
            <a:ext cx="88392" cy="23694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0138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_analysis_calc_snpindex">
            <a:extLst>
              <a:ext uri="{FF2B5EF4-FFF2-40B4-BE49-F238E27FC236}">
                <a16:creationId xmlns:a16="http://schemas.microsoft.com/office/drawing/2014/main" id="{BEC3DA82-26B8-0FB5-460D-155BA9960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6220"/>
            <a:ext cx="6858000" cy="250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D614246-0A08-51BC-1F82-E44CFEA60D94}"/>
              </a:ext>
            </a:extLst>
          </p:cNvPr>
          <p:cNvSpPr txBox="1"/>
          <p:nvPr/>
        </p:nvSpPr>
        <p:spPr>
          <a:xfrm>
            <a:off x="4391602" y="896220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pic>
        <p:nvPicPr>
          <p:cNvPr id="2" name="Picture 2" descr="mutmap_analysis_draw_graph">
            <a:extLst>
              <a:ext uri="{FF2B5EF4-FFF2-40B4-BE49-F238E27FC236}">
                <a16:creationId xmlns:a16="http://schemas.microsoft.com/office/drawing/2014/main" id="{F0EF34AA-14F9-D87E-666F-1E91AF279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60" y="4721987"/>
            <a:ext cx="685800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F773C1A-956A-629F-0206-CDFDFE280926}"/>
              </a:ext>
            </a:extLst>
          </p:cNvPr>
          <p:cNvSpPr txBox="1"/>
          <p:nvPr/>
        </p:nvSpPr>
        <p:spPr>
          <a:xfrm>
            <a:off x="4404128" y="4673138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3BE331D-BF91-E3E0-C44E-0171C2918105}"/>
              </a:ext>
            </a:extLst>
          </p:cNvPr>
          <p:cNvSpPr txBox="1"/>
          <p:nvPr/>
        </p:nvSpPr>
        <p:spPr>
          <a:xfrm>
            <a:off x="385361" y="7293165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X-axis</a:t>
            </a:r>
          </a:p>
          <a:p>
            <a:pPr algn="ctr"/>
            <a:r>
              <a:rPr kumimoji="1" lang="en-US" altLang="ja-JP" sz="1600" b="1" dirty="0"/>
              <a:t>(Position)</a:t>
            </a:r>
            <a:endParaRPr kumimoji="1" lang="ja-JP" altLang="en-US" sz="16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D1712B0-27F0-E590-5820-479E3B564617}"/>
              </a:ext>
            </a:extLst>
          </p:cNvPr>
          <p:cNvSpPr txBox="1"/>
          <p:nvPr/>
        </p:nvSpPr>
        <p:spPr>
          <a:xfrm>
            <a:off x="6041461" y="7332830"/>
            <a:ext cx="766435" cy="3385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Y-axis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393234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AE8E2365-399E-CC6A-7058-76975E593EAB}"/>
              </a:ext>
            </a:extLst>
          </p:cNvPr>
          <p:cNvGrpSpPr/>
          <p:nvPr/>
        </p:nvGrpSpPr>
        <p:grpSpPr>
          <a:xfrm>
            <a:off x="0" y="213360"/>
            <a:ext cx="6858000" cy="9130173"/>
            <a:chOff x="0" y="213360"/>
            <a:chExt cx="6858000" cy="9130173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AE064275-E688-DB63-9CED-A14AFDE6FFEF}"/>
                </a:ext>
              </a:extLst>
            </p:cNvPr>
            <p:cNvSpPr/>
            <p:nvPr/>
          </p:nvSpPr>
          <p:spPr>
            <a:xfrm>
              <a:off x="0" y="213360"/>
              <a:ext cx="6858000" cy="9130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48F1F1AB-EBB6-FEA6-E9A1-4CBA77CDE71B}"/>
                </a:ext>
              </a:extLst>
            </p:cNvPr>
            <p:cNvGrpSpPr/>
            <p:nvPr/>
          </p:nvGrpSpPr>
          <p:grpSpPr>
            <a:xfrm>
              <a:off x="73612" y="360301"/>
              <a:ext cx="6710776" cy="8873798"/>
              <a:chOff x="73612" y="360301"/>
              <a:chExt cx="6710776" cy="8873798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08657453-6778-2694-D1A7-A32BBA05E4D3}"/>
                  </a:ext>
                </a:extLst>
              </p:cNvPr>
              <p:cNvGrpSpPr/>
              <p:nvPr/>
            </p:nvGrpSpPr>
            <p:grpSpPr>
              <a:xfrm>
                <a:off x="73612" y="360301"/>
                <a:ext cx="6710776" cy="8798566"/>
                <a:chOff x="73612" y="360301"/>
                <a:chExt cx="6710776" cy="8798566"/>
              </a:xfrm>
            </p:grpSpPr>
            <p:grpSp>
              <p:nvGrpSpPr>
                <p:cNvPr id="7" name="グループ化 6">
                  <a:extLst>
                    <a:ext uri="{FF2B5EF4-FFF2-40B4-BE49-F238E27FC236}">
                      <a16:creationId xmlns:a16="http://schemas.microsoft.com/office/drawing/2014/main" id="{3BC31D93-7427-1132-CECE-3F333E7C747B}"/>
                    </a:ext>
                  </a:extLst>
                </p:cNvPr>
                <p:cNvGrpSpPr/>
                <p:nvPr/>
              </p:nvGrpSpPr>
              <p:grpSpPr>
                <a:xfrm>
                  <a:off x="73612" y="464035"/>
                  <a:ext cx="6710776" cy="8694832"/>
                  <a:chOff x="73612" y="464035"/>
                  <a:chExt cx="6710776" cy="8694832"/>
                </a:xfrm>
              </p:grpSpPr>
              <p:pic>
                <p:nvPicPr>
                  <p:cNvPr id="1026" name="Picture 2">
                    <a:extLst>
                      <a:ext uri="{FF2B5EF4-FFF2-40B4-BE49-F238E27FC236}">
                        <a16:creationId xmlns:a16="http://schemas.microsoft.com/office/drawing/2014/main" id="{CC67DECC-A949-4259-8353-CBC9C96A657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612" y="464035"/>
                    <a:ext cx="6710776" cy="86948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" name="テキスト ボックス 3">
                    <a:extLst>
                      <a:ext uri="{FF2B5EF4-FFF2-40B4-BE49-F238E27FC236}">
                        <a16:creationId xmlns:a16="http://schemas.microsoft.com/office/drawing/2014/main" id="{3118F975-DFFE-BAC0-BABA-00508EAEE1DE}"/>
                      </a:ext>
                    </a:extLst>
                  </p:cNvPr>
                  <p:cNvSpPr txBox="1"/>
                  <p:nvPr/>
                </p:nvSpPr>
                <p:spPr>
                  <a:xfrm>
                    <a:off x="73612" y="1074420"/>
                    <a:ext cx="1115818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A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6" name="テキスト ボックス 5">
                    <a:extLst>
                      <a:ext uri="{FF2B5EF4-FFF2-40B4-BE49-F238E27FC236}">
                        <a16:creationId xmlns:a16="http://schemas.microsoft.com/office/drawing/2014/main" id="{942FD694-5EE8-B087-35E3-70C66E85A94B}"/>
                      </a:ext>
                    </a:extLst>
                  </p:cNvPr>
                  <p:cNvSpPr txBox="1"/>
                  <p:nvPr/>
                </p:nvSpPr>
                <p:spPr>
                  <a:xfrm>
                    <a:off x="1189430" y="562467"/>
                    <a:ext cx="1106200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B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5" name="正方形/長方形 4">
                    <a:extLst>
                      <a:ext uri="{FF2B5EF4-FFF2-40B4-BE49-F238E27FC236}">
                        <a16:creationId xmlns:a16="http://schemas.microsoft.com/office/drawing/2014/main" id="{F1CD0733-35E6-8CE9-0567-F6347E8662F8}"/>
                      </a:ext>
                    </a:extLst>
                  </p:cNvPr>
                  <p:cNvSpPr/>
                  <p:nvPr/>
                </p:nvSpPr>
                <p:spPr>
                  <a:xfrm>
                    <a:off x="1059180" y="1737360"/>
                    <a:ext cx="541020" cy="31677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pic>
              <p:nvPicPr>
                <p:cNvPr id="16" name="Picture 2">
                  <a:extLst>
                    <a:ext uri="{FF2B5EF4-FFF2-40B4-BE49-F238E27FC236}">
                      <a16:creationId xmlns:a16="http://schemas.microsoft.com/office/drawing/2014/main" id="{E62CBBC7-5901-53A1-4B15-803C80D4A77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94" t="10876" r="86790" b="72297"/>
                <a:stretch/>
              </p:blipFill>
              <p:spPr bwMode="auto">
                <a:xfrm>
                  <a:off x="467116" y="1826260"/>
                  <a:ext cx="409184" cy="10475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52521C0D-8063-DCF6-5508-6D9F47DD8B2F}"/>
                    </a:ext>
                  </a:extLst>
                </p:cNvPr>
                <p:cNvSpPr/>
                <p:nvPr/>
              </p:nvSpPr>
              <p:spPr>
                <a:xfrm>
                  <a:off x="431678" y="1474625"/>
                  <a:ext cx="541020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72D51B27-BCF2-D3AE-B2E5-B09319C52821}"/>
                    </a:ext>
                  </a:extLst>
                </p:cNvPr>
                <p:cNvSpPr txBox="1"/>
                <p:nvPr/>
              </p:nvSpPr>
              <p:spPr>
                <a:xfrm>
                  <a:off x="3175228" y="360301"/>
                  <a:ext cx="3278912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400" b="1" dirty="0"/>
                    <a:t>The distribution of phenotype of progeny</a:t>
                  </a:r>
                  <a:endParaRPr kumimoji="1" lang="ja-JP" altLang="en-US" sz="1400" b="1" dirty="0"/>
                </a:p>
              </p:txBody>
            </p:sp>
          </p:grp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4CAF700-8888-F42E-AE44-418917636D17}"/>
                  </a:ext>
                </a:extLst>
              </p:cNvPr>
              <p:cNvSpPr txBox="1"/>
              <p:nvPr/>
            </p:nvSpPr>
            <p:spPr>
              <a:xfrm>
                <a:off x="3628605" y="671901"/>
                <a:ext cx="91140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chemeClr val="accent2"/>
                    </a:solidFill>
                  </a:rPr>
                  <a:t>Cultivar A</a:t>
                </a:r>
                <a:endParaRPr kumimoji="1" lang="ja-JP" altLang="en-US" sz="14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269D2A68-3774-FC40-3D03-DE556C299130}"/>
                  </a:ext>
                </a:extLst>
              </p:cNvPr>
              <p:cNvSpPr txBox="1"/>
              <p:nvPr/>
            </p:nvSpPr>
            <p:spPr>
              <a:xfrm>
                <a:off x="5252160" y="671901"/>
                <a:ext cx="90338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rgbClr val="007B40"/>
                    </a:solidFill>
                  </a:rPr>
                  <a:t>Cultivar B</a:t>
                </a:r>
                <a:endParaRPr kumimoji="1" lang="ja-JP" altLang="en-US" sz="1400" b="1" dirty="0">
                  <a:solidFill>
                    <a:srgbClr val="007B40"/>
                  </a:solidFill>
                </a:endParaRPr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64B0B5D-F043-1DD7-323E-FB0062A094CB}"/>
                  </a:ext>
                </a:extLst>
              </p:cNvPr>
              <p:cNvSpPr txBox="1"/>
              <p:nvPr/>
            </p:nvSpPr>
            <p:spPr>
              <a:xfrm>
                <a:off x="4473267" y="2180739"/>
                <a:ext cx="743793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Height</a:t>
                </a:r>
                <a:endParaRPr kumimoji="1" lang="ja-JP" altLang="en-US" sz="1600" b="1" dirty="0"/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F47868A-F565-392A-F221-518C2C2F5387}"/>
                  </a:ext>
                </a:extLst>
              </p:cNvPr>
              <p:cNvSpPr txBox="1"/>
              <p:nvPr/>
            </p:nvSpPr>
            <p:spPr>
              <a:xfrm>
                <a:off x="3129280" y="2709724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Bulked sequence for low phenotype samples and high phenotype samples</a:t>
                </a:r>
                <a:endParaRPr kumimoji="1" lang="ja-JP" altLang="en-US" sz="1400" b="1" dirty="0"/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ECF51E4A-1BE5-C404-62F9-43CFDB70DCB7}"/>
                  </a:ext>
                </a:extLst>
              </p:cNvPr>
              <p:cNvSpPr txBox="1"/>
              <p:nvPr/>
            </p:nvSpPr>
            <p:spPr>
              <a:xfrm>
                <a:off x="294639" y="3427831"/>
                <a:ext cx="1869441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Reference genome</a:t>
                </a:r>
              </a:p>
              <a:p>
                <a:pPr algn="ctr"/>
                <a:r>
                  <a:rPr kumimoji="1" lang="en-US" altLang="ja-JP" sz="1400" b="1" dirty="0"/>
                  <a:t>of cultivar A</a:t>
                </a:r>
                <a:endParaRPr kumimoji="1" lang="ja-JP" altLang="en-US" sz="1400" b="1" dirty="0"/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4D34080-157C-C491-FD34-A88754E2AED5}"/>
                  </a:ext>
                </a:extLst>
              </p:cNvPr>
              <p:cNvSpPr txBox="1"/>
              <p:nvPr/>
            </p:nvSpPr>
            <p:spPr>
              <a:xfrm>
                <a:off x="3136902" y="3419419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Alignment of bulked sequences to</a:t>
                </a:r>
              </a:p>
              <a:p>
                <a:pPr algn="ctr"/>
                <a:r>
                  <a:rPr kumimoji="1" lang="en-US" altLang="ja-JP" sz="1400" b="1" dirty="0"/>
                  <a:t>the reference genome of cultivar A</a:t>
                </a:r>
                <a:endParaRPr kumimoji="1" lang="ja-JP" altLang="en-US" sz="1400" b="1" dirty="0"/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09BF9EDD-C80E-AFB2-768D-8327403B2CF4}"/>
                  </a:ext>
                </a:extLst>
              </p:cNvPr>
              <p:cNvSpPr txBox="1"/>
              <p:nvPr/>
            </p:nvSpPr>
            <p:spPr>
              <a:xfrm>
                <a:off x="3554993" y="6987330"/>
                <a:ext cx="3229395" cy="224676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b="1" dirty="0"/>
                  <a:t>*1 </a:t>
                </a:r>
              </a:p>
              <a:p>
                <a:r>
                  <a:rPr kumimoji="1" lang="en-US" altLang="ja-JP" sz="1400" b="1" dirty="0"/>
                  <a:t>In low bulk, allele frequency of cultivar A type is high. But, in high bulk, allele frequency of cultivar B type is high. </a:t>
                </a:r>
              </a:p>
              <a:p>
                <a:endParaRPr kumimoji="1" lang="en-US" altLang="ja-JP" sz="1400" b="1" dirty="0"/>
              </a:p>
              <a:p>
                <a:r>
                  <a:rPr kumimoji="1" lang="en-US" altLang="ja-JP" sz="1400" b="1" dirty="0"/>
                  <a:t>*2</a:t>
                </a:r>
              </a:p>
              <a:p>
                <a:r>
                  <a:rPr kumimoji="1" lang="en-US" altLang="ja-JP" sz="1400" b="1" dirty="0"/>
                  <a:t>In both low bulk and high bulk, allele frequency of cultivar B type is high.</a:t>
                </a:r>
              </a:p>
              <a:p>
                <a:r>
                  <a:rPr kumimoji="1" lang="en-US" altLang="ja-JP" sz="1400" b="1" dirty="0"/>
                  <a:t>(This position is not different between high and low bulk.)</a:t>
                </a:r>
                <a:endParaRPr kumimoji="1" lang="ja-JP" altLang="en-US" sz="1400" b="1" dirty="0"/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BE868E6-DE69-82BB-D89C-364DA24E6E51}"/>
                  </a:ext>
                </a:extLst>
              </p:cNvPr>
              <p:cNvSpPr txBox="1"/>
              <p:nvPr/>
            </p:nvSpPr>
            <p:spPr>
              <a:xfrm rot="16200000">
                <a:off x="2797003" y="1309199"/>
                <a:ext cx="1018356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Progenies</a:t>
                </a:r>
                <a:endParaRPr kumimoji="1" lang="ja-JP" altLang="en-US" sz="16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67285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04834D0-9856-D302-43C2-48489DBC38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92008" y="763875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3D9099A0-550E-D000-FDFE-70AAF1277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1119933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C97FF7F8-0377-FE83-5E57-FEB7FA5F9049}"/>
              </a:ext>
            </a:extLst>
          </p:cNvPr>
          <p:cNvSpPr/>
          <p:nvPr/>
        </p:nvSpPr>
        <p:spPr>
          <a:xfrm>
            <a:off x="1930254" y="1291683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23253F92-921C-9A0E-D87E-250CCDCC81F9}"/>
              </a:ext>
            </a:extLst>
          </p:cNvPr>
          <p:cNvSpPr/>
          <p:nvPr/>
        </p:nvSpPr>
        <p:spPr>
          <a:xfrm>
            <a:off x="2908504" y="1303875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ATGCATGCAT……GCATGCATGC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9F841A-E7F3-C8CF-BC3F-B0B0E6F07209}"/>
              </a:ext>
            </a:extLst>
          </p:cNvPr>
          <p:cNvSpPr txBox="1"/>
          <p:nvPr/>
        </p:nvSpPr>
        <p:spPr>
          <a:xfrm>
            <a:off x="3295520" y="915506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83FD271-C772-B244-54B1-047D2FD677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14200" y="218246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15079BB6-E2F2-561E-98D8-2A3B94B49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217454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516EAB9-F562-22FB-EAEA-F9164BB764CE}"/>
              </a:ext>
            </a:extLst>
          </p:cNvPr>
          <p:cNvSpPr/>
          <p:nvPr/>
        </p:nvSpPr>
        <p:spPr>
          <a:xfrm>
            <a:off x="1930254" y="234629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BA6A99E5-9D35-C916-06B9-73DDB45A3CE7}"/>
              </a:ext>
            </a:extLst>
          </p:cNvPr>
          <p:cNvSpPr/>
          <p:nvPr/>
        </p:nvSpPr>
        <p:spPr>
          <a:xfrm>
            <a:off x="2908504" y="2358483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ATGCAT……GCATGCA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4C3109C-324C-E29B-ECDA-6E5F334F7EF3}"/>
              </a:ext>
            </a:extLst>
          </p:cNvPr>
          <p:cNvSpPr txBox="1"/>
          <p:nvPr/>
        </p:nvSpPr>
        <p:spPr>
          <a:xfrm>
            <a:off x="2980873" y="2020652"/>
            <a:ext cx="292083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40 SNPs are different from cultivar A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C2FD18B-D192-9EE6-2C6C-B03AB214051F}"/>
              </a:ext>
            </a:extLst>
          </p:cNvPr>
          <p:cNvSpPr txBox="1"/>
          <p:nvPr/>
        </p:nvSpPr>
        <p:spPr>
          <a:xfrm>
            <a:off x="487814" y="1205036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7EE4C8C-CA69-50AB-9475-34459F76E948}"/>
              </a:ext>
            </a:extLst>
          </p:cNvPr>
          <p:cNvSpPr txBox="1"/>
          <p:nvPr/>
        </p:nvSpPr>
        <p:spPr>
          <a:xfrm>
            <a:off x="488528" y="2259644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F904ADA0-574F-8B57-E7C2-67DC376376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223643" y="6850338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7CEA0FEB-B6C0-3C62-3A80-FBAF7E9F7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840513" y="712033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66060E7-D259-CB90-5750-4A3F72BE93DD}"/>
              </a:ext>
            </a:extLst>
          </p:cNvPr>
          <p:cNvSpPr txBox="1"/>
          <p:nvPr/>
        </p:nvSpPr>
        <p:spPr>
          <a:xfrm>
            <a:off x="3092070" y="724929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67D06CF-F39C-8F09-93CC-4FFABD2B2E20}"/>
              </a:ext>
            </a:extLst>
          </p:cNvPr>
          <p:cNvCxnSpPr>
            <a:cxnSpLocks/>
          </p:cNvCxnSpPr>
          <p:nvPr/>
        </p:nvCxnSpPr>
        <p:spPr>
          <a:xfrm>
            <a:off x="3363939" y="7635357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3B13A7D-6A38-0A05-7ADE-C0A10E2BF353}"/>
              </a:ext>
            </a:extLst>
          </p:cNvPr>
          <p:cNvSpPr txBox="1"/>
          <p:nvPr/>
        </p:nvSpPr>
        <p:spPr>
          <a:xfrm>
            <a:off x="2042747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E076B9B-B23C-8987-FA2E-3C2482EC50A6}"/>
              </a:ext>
            </a:extLst>
          </p:cNvPr>
          <p:cNvSpPr txBox="1"/>
          <p:nvPr/>
        </p:nvSpPr>
        <p:spPr>
          <a:xfrm>
            <a:off x="3531615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2D9C782A-BDD3-B289-9CC2-DECF72E965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4786" y="8759555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54E17ED4-93CF-D208-7E66-E6C7FD8A52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32699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14462D60-D12C-2B12-09B6-2B518737DB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429790" y="8848458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5D9ED094-C0F6-8787-4250-E339895570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904548" y="888264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C5FB845E-6D12-A28F-A144-B074E7EC65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29000" y="8786067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C6384CD0-A22E-EBE7-86E4-576C3D1F3E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988571" y="8723557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BE795AF8-1344-C6AB-992E-29478EE78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315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0840347-6D2E-5867-173E-26753B28C886}"/>
              </a:ext>
            </a:extLst>
          </p:cNvPr>
          <p:cNvSpPr txBox="1"/>
          <p:nvPr/>
        </p:nvSpPr>
        <p:spPr>
          <a:xfrm>
            <a:off x="5035047" y="8883308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…</a:t>
            </a:r>
            <a:endParaRPr kumimoji="1" lang="ja-JP" altLang="en-US" sz="28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5D5BFA0-A083-48E5-C2F7-74E25730CE81}"/>
              </a:ext>
            </a:extLst>
          </p:cNvPr>
          <p:cNvSpPr txBox="1"/>
          <p:nvPr/>
        </p:nvSpPr>
        <p:spPr>
          <a:xfrm>
            <a:off x="3176403" y="7929353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F1</a:t>
            </a:r>
            <a:endParaRPr lang="ja-JP" altLang="en-US" sz="1600" b="1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CAC2E1AC-4487-581E-A710-F5231E0A46DA}"/>
              </a:ext>
            </a:extLst>
          </p:cNvPr>
          <p:cNvCxnSpPr>
            <a:cxnSpLocks/>
          </p:cNvCxnSpPr>
          <p:nvPr/>
        </p:nvCxnSpPr>
        <p:spPr>
          <a:xfrm>
            <a:off x="3363939" y="8230416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D8D81B8-7BC1-7516-A1C9-D7F296FC423B}"/>
              </a:ext>
            </a:extLst>
          </p:cNvPr>
          <p:cNvSpPr txBox="1"/>
          <p:nvPr/>
        </p:nvSpPr>
        <p:spPr>
          <a:xfrm>
            <a:off x="3176403" y="8562512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F2</a:t>
            </a:r>
            <a:endParaRPr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363774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456F56F-7727-2986-1121-066D50C18E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1472946" y="1670134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917926-9C21-577E-C4CA-264313C93218}"/>
              </a:ext>
            </a:extLst>
          </p:cNvPr>
          <p:cNvSpPr txBox="1"/>
          <p:nvPr/>
        </p:nvSpPr>
        <p:spPr>
          <a:xfrm>
            <a:off x="1746465" y="1670134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08FAD1C-BDC7-73DA-6526-1EA2ED533EB7}"/>
              </a:ext>
            </a:extLst>
          </p:cNvPr>
          <p:cNvSpPr txBox="1"/>
          <p:nvPr/>
        </p:nvSpPr>
        <p:spPr>
          <a:xfrm>
            <a:off x="3943923" y="1670134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1B83747-CE46-4AFB-8AEA-04350C6A2C14}"/>
              </a:ext>
            </a:extLst>
          </p:cNvPr>
          <p:cNvSpPr txBox="1"/>
          <p:nvPr/>
        </p:nvSpPr>
        <p:spPr>
          <a:xfrm>
            <a:off x="2946535" y="3616962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20DFBEE-B726-E7E8-24CA-9FCD1F24CD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60890" y="589088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C7B147A-5038-329C-914A-EE9AFD068D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2056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7AF66FD1-2619-F760-BE98-4FC86292EA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8009" y="731459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8B4FC-6D36-6962-A24A-190270DD48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68407" y="776893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D752637A-F88B-F74C-6566-859751F63C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866354" y="642110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D2A921A3-BC03-E8D9-8920-BBA8366A86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100642" y="483018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58A844F6-D117-D48A-2758-12D88865AD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75705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1818D0FC-A11F-A617-1B3A-9B95F5F030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60291" y="393234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FBC605C5-F238-2ED5-3428-3E59705B6173}"/>
              </a:ext>
            </a:extLst>
          </p:cNvPr>
          <p:cNvSpPr/>
          <p:nvPr/>
        </p:nvSpPr>
        <p:spPr>
          <a:xfrm>
            <a:off x="1075705" y="776893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5AF5F0B-6FA2-2874-C23A-94701370CC04}"/>
              </a:ext>
            </a:extLst>
          </p:cNvPr>
          <p:cNvSpPr/>
          <p:nvPr/>
        </p:nvSpPr>
        <p:spPr>
          <a:xfrm>
            <a:off x="4099870" y="451103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0963D00-D9EF-7A69-A89B-6BE4E83F002C}"/>
              </a:ext>
            </a:extLst>
          </p:cNvPr>
          <p:cNvSpPr txBox="1"/>
          <p:nvPr/>
        </p:nvSpPr>
        <p:spPr>
          <a:xfrm>
            <a:off x="144401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0B25131-1C11-1244-C271-D7E44B402CAA}"/>
              </a:ext>
            </a:extLst>
          </p:cNvPr>
          <p:cNvSpPr txBox="1"/>
          <p:nvPr/>
        </p:nvSpPr>
        <p:spPr>
          <a:xfrm>
            <a:off x="361253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9EA4C8A3-9595-1463-219F-BED5EF01C2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650118" y="6664266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7113F512-1A2B-2FE8-1377-088B0FE1FB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661284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256047C0-1D36-4C0E-9279-92B05A57F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537237" y="6806637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CD84F8F9-E176-F2AB-29A6-0DC085D3B4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57635" y="6852071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019C4066-1F96-3368-9F03-54F56B76FA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055582" y="6717288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1DDF9D79-84A8-A8F7-8F7B-C8EB3E7681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89870" y="655819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99A4303F-D7FA-6960-B697-476690BABA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4933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F739E382-5F4E-7D30-3A1E-AEB9C45B84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49519" y="646841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2F639428-EDA8-E6BC-612F-C34C19985AE6}"/>
              </a:ext>
            </a:extLst>
          </p:cNvPr>
          <p:cNvSpPr/>
          <p:nvPr/>
        </p:nvSpPr>
        <p:spPr>
          <a:xfrm>
            <a:off x="1264933" y="685207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11FFD3C0-57E6-6B56-7167-C41458DBC40A}"/>
              </a:ext>
            </a:extLst>
          </p:cNvPr>
          <p:cNvSpPr/>
          <p:nvPr/>
        </p:nvSpPr>
        <p:spPr>
          <a:xfrm>
            <a:off x="4289098" y="652628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C6EF012-5FF7-CC4D-9CB8-299E4EEC5F30}"/>
              </a:ext>
            </a:extLst>
          </p:cNvPr>
          <p:cNvSpPr txBox="1"/>
          <p:nvPr/>
        </p:nvSpPr>
        <p:spPr>
          <a:xfrm>
            <a:off x="859742" y="7801205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CAAGTTTGC…</a:t>
            </a:r>
            <a:endParaRPr kumimoji="1" lang="ja-JP" altLang="en-US" sz="18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CF41BB3-9255-08A1-7247-879DD15236B4}"/>
              </a:ext>
            </a:extLst>
          </p:cNvPr>
          <p:cNvSpPr txBox="1"/>
          <p:nvPr/>
        </p:nvSpPr>
        <p:spPr>
          <a:xfrm>
            <a:off x="860528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2CF371B-8203-C063-20A2-722C5798737B}"/>
              </a:ext>
            </a:extLst>
          </p:cNvPr>
          <p:cNvSpPr txBox="1"/>
          <p:nvPr/>
        </p:nvSpPr>
        <p:spPr>
          <a:xfrm>
            <a:off x="882432" y="8350641"/>
            <a:ext cx="185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TGC…</a:t>
            </a:r>
            <a:endParaRPr kumimoji="1" lang="ja-JP" altLang="en-US" sz="18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23A3079-572C-4704-47C1-E4C59230EE42}"/>
              </a:ext>
            </a:extLst>
          </p:cNvPr>
          <p:cNvSpPr txBox="1"/>
          <p:nvPr/>
        </p:nvSpPr>
        <p:spPr>
          <a:xfrm>
            <a:off x="4115479" y="7801205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</a:t>
            </a:r>
            <a:r>
              <a:rPr kumimoji="1" lang="en-US" altLang="ja-JP" sz="1800" dirty="0">
                <a:solidFill>
                  <a:srgbClr val="FF0000"/>
                </a:solidFill>
              </a:rPr>
              <a:t>C</a:t>
            </a:r>
            <a:r>
              <a:rPr kumimoji="1" lang="en-US" altLang="ja-JP" sz="1800" dirty="0"/>
              <a:t>C…</a:t>
            </a:r>
            <a:endParaRPr kumimoji="1" lang="ja-JP" altLang="en-US" sz="18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1AF8E46-DCE8-7BC3-0ED6-81D35C94B04C}"/>
              </a:ext>
            </a:extLst>
          </p:cNvPr>
          <p:cNvSpPr txBox="1"/>
          <p:nvPr/>
        </p:nvSpPr>
        <p:spPr>
          <a:xfrm>
            <a:off x="4116265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E417398-BF0E-A06B-3A55-D7737B29D3B0}"/>
              </a:ext>
            </a:extLst>
          </p:cNvPr>
          <p:cNvSpPr txBox="1"/>
          <p:nvPr/>
        </p:nvSpPr>
        <p:spPr>
          <a:xfrm>
            <a:off x="4119119" y="8350641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5B874E2-D688-EA75-F24E-421D0D06636F}"/>
              </a:ext>
            </a:extLst>
          </p:cNvPr>
          <p:cNvSpPr txBox="1"/>
          <p:nvPr/>
        </p:nvSpPr>
        <p:spPr>
          <a:xfrm>
            <a:off x="1100646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643025D-8CCC-C1A6-BE2C-3B6D4E233BC7}"/>
              </a:ext>
            </a:extLst>
          </p:cNvPr>
          <p:cNvSpPr txBox="1"/>
          <p:nvPr/>
        </p:nvSpPr>
        <p:spPr>
          <a:xfrm>
            <a:off x="4343669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68BB49D-1BC9-F979-9B58-7E7DAE042790}"/>
              </a:ext>
            </a:extLst>
          </p:cNvPr>
          <p:cNvSpPr txBox="1"/>
          <p:nvPr/>
        </p:nvSpPr>
        <p:spPr>
          <a:xfrm>
            <a:off x="2722086" y="6007537"/>
            <a:ext cx="1903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35B4CCD1-B319-6F17-11FD-1BF0005B10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1936" y="5885115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6867C20-D400-0D28-DC0D-29570A8785E4}"/>
              </a:ext>
            </a:extLst>
          </p:cNvPr>
          <p:cNvSpPr txBox="1"/>
          <p:nvPr/>
        </p:nvSpPr>
        <p:spPr>
          <a:xfrm>
            <a:off x="2040227" y="5633166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kumimoji="1" lang="ja-JP" altLang="en-US" sz="1600" b="1" dirty="0"/>
          </a:p>
        </p:txBody>
      </p:sp>
      <p:sp>
        <p:nvSpPr>
          <p:cNvPr id="44" name="矢印: 下 43">
            <a:extLst>
              <a:ext uri="{FF2B5EF4-FFF2-40B4-BE49-F238E27FC236}">
                <a16:creationId xmlns:a16="http://schemas.microsoft.com/office/drawing/2014/main" id="{3306D719-018B-8F08-5A54-CD74DBAE3259}"/>
              </a:ext>
            </a:extLst>
          </p:cNvPr>
          <p:cNvSpPr/>
          <p:nvPr/>
        </p:nvSpPr>
        <p:spPr>
          <a:xfrm rot="10800000">
            <a:off x="4788627" y="8715411"/>
            <a:ext cx="160892" cy="3693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1544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C2376AC-4753-2885-02E6-A8C62AADFD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1182358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F9B4F9C-3CF5-7DA0-B73E-BF60573DDF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2031072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A9EEAA7-D29B-930B-6907-7C9300AC19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74970" y="287978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432CDF7-356F-544E-1F34-54A6666AE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285" y="1720840"/>
            <a:ext cx="802376" cy="1350893"/>
          </a:xfrm>
          <a:prstGeom prst="rect">
            <a:avLst/>
          </a:prstGeom>
        </p:spPr>
      </p:pic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FFDF619C-DC70-2727-3B6D-CC98F77EF0A4}"/>
              </a:ext>
            </a:extLst>
          </p:cNvPr>
          <p:cNvSpPr/>
          <p:nvPr/>
        </p:nvSpPr>
        <p:spPr>
          <a:xfrm>
            <a:off x="1510748" y="1503113"/>
            <a:ext cx="1245704" cy="1213583"/>
          </a:xfrm>
          <a:custGeom>
            <a:avLst/>
            <a:gdLst>
              <a:gd name="connsiteX0" fmla="*/ 0 w 1245704"/>
              <a:gd name="connsiteY0" fmla="*/ 206417 h 1213583"/>
              <a:gd name="connsiteX1" fmla="*/ 503583 w 1245704"/>
              <a:gd name="connsiteY1" fmla="*/ 73896 h 1213583"/>
              <a:gd name="connsiteX2" fmla="*/ 1245704 w 1245704"/>
              <a:gd name="connsiteY2" fmla="*/ 1213583 h 1213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5704" h="1213583">
                <a:moveTo>
                  <a:pt x="0" y="206417"/>
                </a:moveTo>
                <a:cubicBezTo>
                  <a:pt x="147983" y="56226"/>
                  <a:pt x="295966" y="-93965"/>
                  <a:pt x="503583" y="73896"/>
                </a:cubicBezTo>
                <a:cubicBezTo>
                  <a:pt x="711200" y="241757"/>
                  <a:pt x="978452" y="727670"/>
                  <a:pt x="1245704" y="1213583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EA2A0D51-B4D1-0F39-8539-E3CDD8877830}"/>
              </a:ext>
            </a:extLst>
          </p:cNvPr>
          <p:cNvSpPr/>
          <p:nvPr/>
        </p:nvSpPr>
        <p:spPr>
          <a:xfrm>
            <a:off x="1431235" y="2396287"/>
            <a:ext cx="1311965" cy="386670"/>
          </a:xfrm>
          <a:custGeom>
            <a:avLst/>
            <a:gdLst>
              <a:gd name="connsiteX0" fmla="*/ 0 w 1311965"/>
              <a:gd name="connsiteY0" fmla="*/ 254148 h 386670"/>
              <a:gd name="connsiteX1" fmla="*/ 384313 w 1311965"/>
              <a:gd name="connsiteY1" fmla="*/ 2356 h 386670"/>
              <a:gd name="connsiteX2" fmla="*/ 1311965 w 1311965"/>
              <a:gd name="connsiteY2" fmla="*/ 386670 h 386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1965" h="386670">
                <a:moveTo>
                  <a:pt x="0" y="254148"/>
                </a:moveTo>
                <a:cubicBezTo>
                  <a:pt x="82826" y="117208"/>
                  <a:pt x="165652" y="-19731"/>
                  <a:pt x="384313" y="2356"/>
                </a:cubicBezTo>
                <a:cubicBezTo>
                  <a:pt x="602974" y="24443"/>
                  <a:pt x="957469" y="205556"/>
                  <a:pt x="1311965" y="38667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09D6D495-CAE9-854B-2066-7A9EA0424468}"/>
              </a:ext>
            </a:extLst>
          </p:cNvPr>
          <p:cNvSpPr/>
          <p:nvPr/>
        </p:nvSpPr>
        <p:spPr>
          <a:xfrm>
            <a:off x="1404731" y="2915478"/>
            <a:ext cx="1272208" cy="583096"/>
          </a:xfrm>
          <a:custGeom>
            <a:avLst/>
            <a:gdLst>
              <a:gd name="connsiteX0" fmla="*/ 0 w 1272208"/>
              <a:gd name="connsiteY0" fmla="*/ 583096 h 583096"/>
              <a:gd name="connsiteX1" fmla="*/ 397565 w 1272208"/>
              <a:gd name="connsiteY1" fmla="*/ 278296 h 583096"/>
              <a:gd name="connsiteX2" fmla="*/ 1272208 w 1272208"/>
              <a:gd name="connsiteY2" fmla="*/ 0 h 5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2208" h="583096">
                <a:moveTo>
                  <a:pt x="0" y="583096"/>
                </a:moveTo>
                <a:cubicBezTo>
                  <a:pt x="92765" y="479287"/>
                  <a:pt x="185530" y="375479"/>
                  <a:pt x="397565" y="278296"/>
                </a:cubicBezTo>
                <a:cubicBezTo>
                  <a:pt x="609600" y="181113"/>
                  <a:pt x="940904" y="90556"/>
                  <a:pt x="1272208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C44E264-09CA-0F7E-16DF-00536380D3ED}"/>
              </a:ext>
            </a:extLst>
          </p:cNvPr>
          <p:cNvSpPr txBox="1"/>
          <p:nvPr/>
        </p:nvSpPr>
        <p:spPr>
          <a:xfrm>
            <a:off x="1232070" y="1086358"/>
            <a:ext cx="134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Extract DNA</a:t>
            </a:r>
            <a:endParaRPr kumimoji="1" lang="ja-JP" altLang="en-US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7BF7EB-843A-074F-C445-C92CE323B80A}"/>
              </a:ext>
            </a:extLst>
          </p:cNvPr>
          <p:cNvSpPr txBox="1"/>
          <p:nvPr/>
        </p:nvSpPr>
        <p:spPr>
          <a:xfrm>
            <a:off x="2437161" y="466100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Bulk DNA sequencing</a:t>
            </a:r>
            <a:endParaRPr kumimoji="1" lang="ja-JP" altLang="en-US" b="1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736DF2D-8B8D-0C81-3CA7-24B05F16E786}"/>
              </a:ext>
            </a:extLst>
          </p:cNvPr>
          <p:cNvCxnSpPr/>
          <p:nvPr/>
        </p:nvCxnSpPr>
        <p:spPr>
          <a:xfrm>
            <a:off x="3521764" y="2425148"/>
            <a:ext cx="9574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768785C1-E68E-4358-5552-41F307DECA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14988" y="1473031"/>
            <a:ext cx="2643012" cy="1279021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5E12D18-8F6C-9DE9-75A0-725CEE4CD7C4}"/>
              </a:ext>
            </a:extLst>
          </p:cNvPr>
          <p:cNvSpPr txBox="1"/>
          <p:nvPr/>
        </p:nvSpPr>
        <p:spPr>
          <a:xfrm>
            <a:off x="3322275" y="197030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Sequencing</a:t>
            </a:r>
            <a:endParaRPr kumimoji="1" lang="ja-JP" altLang="en-US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F4111DAA-19BD-551F-4548-E3BE3DC8DF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-4458374" y="1110400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2D93E36-BB44-C74C-F03E-4ECB4BD9ABB6}"/>
              </a:ext>
            </a:extLst>
          </p:cNvPr>
          <p:cNvSpPr txBox="1"/>
          <p:nvPr/>
        </p:nvSpPr>
        <p:spPr>
          <a:xfrm>
            <a:off x="-4184855" y="1110400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1BB6266-A7AF-4DDD-949C-D686B41A10DC}"/>
              </a:ext>
            </a:extLst>
          </p:cNvPr>
          <p:cNvSpPr txBox="1"/>
          <p:nvPr/>
        </p:nvSpPr>
        <p:spPr>
          <a:xfrm>
            <a:off x="-1987397" y="1110400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3304225-8212-A9C5-A6A9-022A2B74A7A2}"/>
              </a:ext>
            </a:extLst>
          </p:cNvPr>
          <p:cNvSpPr txBox="1"/>
          <p:nvPr/>
        </p:nvSpPr>
        <p:spPr>
          <a:xfrm>
            <a:off x="-2984785" y="3057228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3C7CB5E3-E404-9665-D139-B79096E25E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2470430" y="29354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8FBBEF5F-2F22-1066-477D-17F5516387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459264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30793B69-032B-D742-B56D-FD3704D1E7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583311" y="171725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9D8361C0-8C67-7128-A06D-CDBF52EC78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062913" y="21715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54B3F091-776D-B805-3C07-ACC908A47A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064966" y="82376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E1F259E2-6E6E-45FD-B476-B555CEB776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830678" y="-7671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07508F31-B2B8-07F7-F58F-BEEB16EF93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855615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59791286-B3FD-9E70-A528-3B37C43FCD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171029" y="-166500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24512199-49D9-0001-F122-7708A8E95628}"/>
              </a:ext>
            </a:extLst>
          </p:cNvPr>
          <p:cNvSpPr/>
          <p:nvPr/>
        </p:nvSpPr>
        <p:spPr>
          <a:xfrm>
            <a:off x="-4855615" y="217159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1A6D27A9-B4E3-E69E-5B76-F1835AC9B834}"/>
              </a:ext>
            </a:extLst>
          </p:cNvPr>
          <p:cNvSpPr/>
          <p:nvPr/>
        </p:nvSpPr>
        <p:spPr>
          <a:xfrm>
            <a:off x="-1831450" y="-10863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5739889-F22C-A112-2A81-C348AED394CB}"/>
              </a:ext>
            </a:extLst>
          </p:cNvPr>
          <p:cNvSpPr txBox="1"/>
          <p:nvPr/>
        </p:nvSpPr>
        <p:spPr>
          <a:xfrm>
            <a:off x="-448731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47882B1-EFBA-9EB7-7F3B-790D8FADAFFC}"/>
              </a:ext>
            </a:extLst>
          </p:cNvPr>
          <p:cNvSpPr txBox="1"/>
          <p:nvPr/>
        </p:nvSpPr>
        <p:spPr>
          <a:xfrm>
            <a:off x="-231879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C95B6DD-60D8-3F1C-1D12-E9106D2AE05F}"/>
              </a:ext>
            </a:extLst>
          </p:cNvPr>
          <p:cNvSpPr txBox="1"/>
          <p:nvPr/>
        </p:nvSpPr>
        <p:spPr>
          <a:xfrm>
            <a:off x="4594024" y="3525589"/>
            <a:ext cx="18849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&gt;read0</a:t>
            </a:r>
          </a:p>
          <a:p>
            <a:r>
              <a:rPr kumimoji="1" lang="en-US" altLang="ja-JP" b="1" dirty="0"/>
              <a:t>ATGCATGCATGC…</a:t>
            </a:r>
          </a:p>
          <a:p>
            <a:r>
              <a:rPr kumimoji="1" lang="en-US" altLang="ja-JP" b="1" dirty="0"/>
              <a:t>+</a:t>
            </a:r>
          </a:p>
          <a:p>
            <a:r>
              <a:rPr kumimoji="1" lang="en-US" altLang="ja-JP" b="1" dirty="0"/>
              <a:t>?JA9BJA99?A&amp;9…</a:t>
            </a:r>
          </a:p>
          <a:p>
            <a:r>
              <a:rPr kumimoji="1" lang="en-US" altLang="ja-JP" b="1" dirty="0"/>
              <a:t>&gt;read1</a:t>
            </a:r>
          </a:p>
          <a:p>
            <a:r>
              <a:rPr kumimoji="1" lang="en-US" altLang="ja-JP" b="1" dirty="0"/>
              <a:t>…</a:t>
            </a:r>
          </a:p>
          <a:p>
            <a:r>
              <a:rPr kumimoji="1" lang="en-US" altLang="ja-JP" b="1" dirty="0"/>
              <a:t>…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3865980-BA03-2FAE-D862-642B11E515B2}"/>
              </a:ext>
            </a:extLst>
          </p:cNvPr>
          <p:cNvCxnSpPr>
            <a:cxnSpLocks/>
          </p:cNvCxnSpPr>
          <p:nvPr/>
        </p:nvCxnSpPr>
        <p:spPr>
          <a:xfrm>
            <a:off x="5536494" y="2826778"/>
            <a:ext cx="0" cy="362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E2B0373-AEB2-B7F9-7A46-545A7563B6CD}"/>
              </a:ext>
            </a:extLst>
          </p:cNvPr>
          <p:cNvSpPr/>
          <p:nvPr/>
        </p:nvSpPr>
        <p:spPr>
          <a:xfrm>
            <a:off x="4337845" y="3400056"/>
            <a:ext cx="2141116" cy="213035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F6756DA-44E6-2DAC-839A-03973BCC022E}"/>
              </a:ext>
            </a:extLst>
          </p:cNvPr>
          <p:cNvSpPr txBox="1"/>
          <p:nvPr/>
        </p:nvSpPr>
        <p:spPr>
          <a:xfrm>
            <a:off x="4483617" y="3195913"/>
            <a:ext cx="18451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Output: Fastq file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407441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>
            <a:extLst>
              <a:ext uri="{FF2B5EF4-FFF2-40B4-BE49-F238E27FC236}">
                <a16:creationId xmlns:a16="http://schemas.microsoft.com/office/drawing/2014/main" id="{B390BC92-7828-AE33-6FB3-41EE57871C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42177" y="4791155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82A10AB-4409-329D-12CE-04E28B06FD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1214699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DC11D17D-CD42-6BF7-9BB2-647C41AAD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129199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AC36F280-A09A-4767-1064-C6AA17B320FA}"/>
              </a:ext>
            </a:extLst>
          </p:cNvPr>
          <p:cNvSpPr/>
          <p:nvPr/>
        </p:nvSpPr>
        <p:spPr>
          <a:xfrm>
            <a:off x="5389154" y="1463746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98809598-899D-B242-D719-0F04CACF754E}"/>
              </a:ext>
            </a:extLst>
          </p:cNvPr>
          <p:cNvSpPr/>
          <p:nvPr/>
        </p:nvSpPr>
        <p:spPr>
          <a:xfrm>
            <a:off x="4368800" y="1962850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B149D11-204E-617A-6913-6D2C6F86ACF5}"/>
              </a:ext>
            </a:extLst>
          </p:cNvPr>
          <p:cNvSpPr txBox="1"/>
          <p:nvPr/>
        </p:nvSpPr>
        <p:spPr>
          <a:xfrm>
            <a:off x="4143243" y="1449629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374F31-F6BC-538A-DFF4-F8EA72E00CAD}"/>
              </a:ext>
            </a:extLst>
          </p:cNvPr>
          <p:cNvSpPr txBox="1"/>
          <p:nvPr/>
        </p:nvSpPr>
        <p:spPr>
          <a:xfrm>
            <a:off x="2486663" y="1779821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CATGCATGCA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GCATGCATGC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ATGCATGCAT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8F19F5C-FDD9-5956-9B47-A8D59C4420C8}"/>
              </a:ext>
            </a:extLst>
          </p:cNvPr>
          <p:cNvSpPr/>
          <p:nvPr/>
        </p:nvSpPr>
        <p:spPr>
          <a:xfrm>
            <a:off x="828675" y="1641918"/>
            <a:ext cx="1186938" cy="130125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BB97CF9-B2A1-FEF5-675A-DD079D70F8F9}"/>
              </a:ext>
            </a:extLst>
          </p:cNvPr>
          <p:cNvSpPr txBox="1"/>
          <p:nvPr/>
        </p:nvSpPr>
        <p:spPr>
          <a:xfrm>
            <a:off x="2163373" y="1449629"/>
            <a:ext cx="1836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Low bulked sequence</a:t>
            </a:r>
            <a:endParaRPr kumimoji="1" lang="ja-JP" altLang="en-US" sz="1400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8D93FA2-26B2-D826-3BA2-8C754B1465BB}"/>
              </a:ext>
            </a:extLst>
          </p:cNvPr>
          <p:cNvSpPr txBox="1"/>
          <p:nvPr/>
        </p:nvSpPr>
        <p:spPr>
          <a:xfrm>
            <a:off x="4727150" y="2142169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CATGCATGCA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DC65A63-C258-5880-3801-79A28D567327}"/>
              </a:ext>
            </a:extLst>
          </p:cNvPr>
          <p:cNvSpPr txBox="1"/>
          <p:nvPr/>
        </p:nvSpPr>
        <p:spPr>
          <a:xfrm>
            <a:off x="4613973" y="2364936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GCATGCATGC</a:t>
            </a:r>
            <a:endParaRPr lang="ja-JP" altLang="en-US" sz="1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DE6BB26-73E2-CC71-7926-CF377DD6F942}"/>
              </a:ext>
            </a:extLst>
          </p:cNvPr>
          <p:cNvSpPr txBox="1"/>
          <p:nvPr/>
        </p:nvSpPr>
        <p:spPr>
          <a:xfrm>
            <a:off x="4442354" y="2580454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ATGCATGCAT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C4DECEC7-F4E6-2418-44F4-EDC1F90B0EFA}"/>
              </a:ext>
            </a:extLst>
          </p:cNvPr>
          <p:cNvSpPr/>
          <p:nvPr/>
        </p:nvSpPr>
        <p:spPr>
          <a:xfrm>
            <a:off x="1549400" y="1246019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1A7D623A-948D-1E14-4588-BB3946723419}"/>
              </a:ext>
            </a:extLst>
          </p:cNvPr>
          <p:cNvSpPr/>
          <p:nvPr/>
        </p:nvSpPr>
        <p:spPr>
          <a:xfrm>
            <a:off x="3747461" y="2472560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45D7AB0-DF56-2F24-2B33-73E310043024}"/>
              </a:ext>
            </a:extLst>
          </p:cNvPr>
          <p:cNvSpPr txBox="1"/>
          <p:nvPr/>
        </p:nvSpPr>
        <p:spPr>
          <a:xfrm>
            <a:off x="3427841" y="2203584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BDAC6D4E-0100-E3F1-A212-F6909008ED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08019" y="1793947"/>
            <a:ext cx="422477" cy="49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>
            <a:extLst>
              <a:ext uri="{FF2B5EF4-FFF2-40B4-BE49-F238E27FC236}">
                <a16:creationId xmlns:a16="http://schemas.microsoft.com/office/drawing/2014/main" id="{13EBC8C4-235A-6AAD-FAA3-04235D794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11668" y="1749383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id="{B4917E29-A03A-4CA9-5AD9-549BABBB8C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26662" y="2310454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26ADEC6F-7760-9908-8011-F6ABF86868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30311" y="2346976"/>
            <a:ext cx="429334" cy="50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38D86E68-8244-2067-5AAA-68FA118401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7" y="395897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02E3E8FA-F018-6F8E-A5D8-EFD79E03EC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62779" y="3943017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1D5966D2-ADCF-7D68-0EE9-EC5DD0D66A90}"/>
              </a:ext>
            </a:extLst>
          </p:cNvPr>
          <p:cNvSpPr/>
          <p:nvPr/>
        </p:nvSpPr>
        <p:spPr>
          <a:xfrm>
            <a:off x="407554" y="3943017"/>
            <a:ext cx="1608059" cy="1865450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8BE60F95-8397-58B7-236A-67D9E45928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8" y="481460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46808E37-CF31-CA16-85DD-07444B0349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3529411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DNAのイラスト">
            <a:extLst>
              <a:ext uri="{FF2B5EF4-FFF2-40B4-BE49-F238E27FC236}">
                <a16:creationId xmlns:a16="http://schemas.microsoft.com/office/drawing/2014/main" id="{C296A94D-520B-7685-3842-48EA505AD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3606708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矢印: 右 55">
            <a:extLst>
              <a:ext uri="{FF2B5EF4-FFF2-40B4-BE49-F238E27FC236}">
                <a16:creationId xmlns:a16="http://schemas.microsoft.com/office/drawing/2014/main" id="{9F75C6DF-F7A2-0F5D-33BC-486A014907C5}"/>
              </a:ext>
            </a:extLst>
          </p:cNvPr>
          <p:cNvSpPr/>
          <p:nvPr/>
        </p:nvSpPr>
        <p:spPr>
          <a:xfrm>
            <a:off x="5389154" y="377845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D80E4DA2-5867-FFFD-BC55-127C2E96C517}"/>
              </a:ext>
            </a:extLst>
          </p:cNvPr>
          <p:cNvSpPr/>
          <p:nvPr/>
        </p:nvSpPr>
        <p:spPr>
          <a:xfrm>
            <a:off x="4368800" y="4277562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CAF1C0E-3D81-6179-1922-EC38919DDCD0}"/>
              </a:ext>
            </a:extLst>
          </p:cNvPr>
          <p:cNvSpPr txBox="1"/>
          <p:nvPr/>
        </p:nvSpPr>
        <p:spPr>
          <a:xfrm>
            <a:off x="4143243" y="3764341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1CEBFF7-529F-AEE2-B459-E49C65FE5DE1}"/>
              </a:ext>
            </a:extLst>
          </p:cNvPr>
          <p:cNvSpPr txBox="1"/>
          <p:nvPr/>
        </p:nvSpPr>
        <p:spPr>
          <a:xfrm>
            <a:off x="2539849" y="4094774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CATGCTTGCA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GCATGCTTGC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ATGCATGCTT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3DE7218-8BC0-6E02-E204-A4C857EBC0A8}"/>
              </a:ext>
            </a:extLst>
          </p:cNvPr>
          <p:cNvSpPr txBox="1"/>
          <p:nvPr/>
        </p:nvSpPr>
        <p:spPr>
          <a:xfrm>
            <a:off x="2163373" y="3764341"/>
            <a:ext cx="185840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High bulked sequence</a:t>
            </a:r>
            <a:endParaRPr kumimoji="1" lang="ja-JP" altLang="en-US" sz="1400" b="1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2AE88D6-6651-B627-08F2-23DC2456B041}"/>
              </a:ext>
            </a:extLst>
          </p:cNvPr>
          <p:cNvSpPr txBox="1"/>
          <p:nvPr/>
        </p:nvSpPr>
        <p:spPr>
          <a:xfrm>
            <a:off x="4727150" y="445688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0A943AB-9CB4-1722-F3DB-2152EBB3553C}"/>
              </a:ext>
            </a:extLst>
          </p:cNvPr>
          <p:cNvSpPr txBox="1"/>
          <p:nvPr/>
        </p:nvSpPr>
        <p:spPr>
          <a:xfrm>
            <a:off x="4613973" y="4679648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D353C2E-69D8-488B-D210-87F3C52A486C}"/>
              </a:ext>
            </a:extLst>
          </p:cNvPr>
          <p:cNvSpPr txBox="1"/>
          <p:nvPr/>
        </p:nvSpPr>
        <p:spPr>
          <a:xfrm>
            <a:off x="4442354" y="4895166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64" name="フリーフォーム: 図形 63">
            <a:extLst>
              <a:ext uri="{FF2B5EF4-FFF2-40B4-BE49-F238E27FC236}">
                <a16:creationId xmlns:a16="http://schemas.microsoft.com/office/drawing/2014/main" id="{26EFE6E9-BAF9-EA83-6D04-4F1D1A4497FA}"/>
              </a:ext>
            </a:extLst>
          </p:cNvPr>
          <p:cNvSpPr/>
          <p:nvPr/>
        </p:nvSpPr>
        <p:spPr>
          <a:xfrm>
            <a:off x="1549400" y="3560731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矢印: 右 64">
            <a:extLst>
              <a:ext uri="{FF2B5EF4-FFF2-40B4-BE49-F238E27FC236}">
                <a16:creationId xmlns:a16="http://schemas.microsoft.com/office/drawing/2014/main" id="{8ADEFC57-5F36-C85A-E50E-BEF5EE22BE42}"/>
              </a:ext>
            </a:extLst>
          </p:cNvPr>
          <p:cNvSpPr/>
          <p:nvPr/>
        </p:nvSpPr>
        <p:spPr>
          <a:xfrm>
            <a:off x="3747461" y="478727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F50F042E-DE02-519E-EFA5-71E2C329B206}"/>
              </a:ext>
            </a:extLst>
          </p:cNvPr>
          <p:cNvSpPr txBox="1"/>
          <p:nvPr/>
        </p:nvSpPr>
        <p:spPr>
          <a:xfrm>
            <a:off x="3427841" y="4518296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5240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4086" y="2788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87" y="623802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347" y="2074511"/>
            <a:ext cx="914400" cy="914400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2221498"/>
            <a:ext cx="330491" cy="64647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1953761" y="2189150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7E465980-75C5-71C5-EE00-B70682393D4A}"/>
              </a:ext>
            </a:extLst>
          </p:cNvPr>
          <p:cNvSpPr txBox="1"/>
          <p:nvPr/>
        </p:nvSpPr>
        <p:spPr>
          <a:xfrm>
            <a:off x="826991" y="1964251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1026" name="Picture 2" descr="National Center for Biotechnology Information">
            <a:extLst>
              <a:ext uri="{FF2B5EF4-FFF2-40B4-BE49-F238E27FC236}">
                <a16:creationId xmlns:a16="http://schemas.microsoft.com/office/drawing/2014/main" id="{E900418D-D29F-EDD5-CA91-904DD8DE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537751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C7A4C556-13E2-8193-9226-8ED6383BD775}"/>
              </a:ext>
            </a:extLst>
          </p:cNvPr>
          <p:cNvCxnSpPr/>
          <p:nvPr/>
        </p:nvCxnSpPr>
        <p:spPr>
          <a:xfrm>
            <a:off x="960120" y="2513831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564945A-E2C2-1C0D-80C9-5EA75EF92626}"/>
              </a:ext>
            </a:extLst>
          </p:cNvPr>
          <p:cNvCxnSpPr/>
          <p:nvPr/>
        </p:nvCxnSpPr>
        <p:spPr>
          <a:xfrm>
            <a:off x="1944471" y="2519088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0A610B7-6038-5839-8EBA-31E18F63564F}"/>
              </a:ext>
            </a:extLst>
          </p:cNvPr>
          <p:cNvSpPr txBox="1"/>
          <p:nvPr/>
        </p:nvSpPr>
        <p:spPr>
          <a:xfrm>
            <a:off x="826990" y="600016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D412B4DD-E49E-CC00-1510-2D8CED373601}"/>
              </a:ext>
            </a:extLst>
          </p:cNvPr>
          <p:cNvCxnSpPr/>
          <p:nvPr/>
        </p:nvCxnSpPr>
        <p:spPr>
          <a:xfrm>
            <a:off x="960120" y="1149596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42C7AAD-75C2-C8E8-038D-FD8E8D6F0BD1}"/>
              </a:ext>
            </a:extLst>
          </p:cNvPr>
          <p:cNvCxnSpPr/>
          <p:nvPr/>
        </p:nvCxnSpPr>
        <p:spPr>
          <a:xfrm>
            <a:off x="2652660" y="1149596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5A2C3A5-C1F3-D1A9-F4F1-589BB1B9A0D4}"/>
              </a:ext>
            </a:extLst>
          </p:cNvPr>
          <p:cNvSpPr txBox="1"/>
          <p:nvPr/>
        </p:nvSpPr>
        <p:spPr>
          <a:xfrm>
            <a:off x="2935999" y="887986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EFCD94-1204-0CA8-E706-EACF923ACE24}"/>
              </a:ext>
            </a:extLst>
          </p:cNvPr>
          <p:cNvSpPr txBox="1"/>
          <p:nvPr/>
        </p:nvSpPr>
        <p:spPr>
          <a:xfrm>
            <a:off x="2935999" y="2274883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F85AB57B-3AEE-6115-94BA-A86251534364}"/>
              </a:ext>
            </a:extLst>
          </p:cNvPr>
          <p:cNvSpPr/>
          <p:nvPr/>
        </p:nvSpPr>
        <p:spPr>
          <a:xfrm>
            <a:off x="3703320" y="1356360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E2C4CC-0450-C69C-ADAC-DD5BB4599B5B}"/>
              </a:ext>
            </a:extLst>
          </p:cNvPr>
          <p:cNvSpPr txBox="1"/>
          <p:nvPr/>
        </p:nvSpPr>
        <p:spPr>
          <a:xfrm>
            <a:off x="3670025" y="1686681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CC98E01-0796-06F4-3053-A370836DEFDA}"/>
              </a:ext>
            </a:extLst>
          </p:cNvPr>
          <p:cNvSpPr txBox="1"/>
          <p:nvPr/>
        </p:nvSpPr>
        <p:spPr>
          <a:xfrm>
            <a:off x="2777427" y="1678729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06F8353-0D59-9847-D760-BB8943EA575B}"/>
              </a:ext>
            </a:extLst>
          </p:cNvPr>
          <p:cNvCxnSpPr/>
          <p:nvPr/>
        </p:nvCxnSpPr>
        <p:spPr>
          <a:xfrm>
            <a:off x="4335043" y="1840569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2859C6-70F3-6AD0-4022-0AB0C17FE693}"/>
              </a:ext>
            </a:extLst>
          </p:cNvPr>
          <p:cNvSpPr txBox="1"/>
          <p:nvPr/>
        </p:nvSpPr>
        <p:spPr>
          <a:xfrm>
            <a:off x="5522434" y="1678729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F7BFD33-3CB6-C0FD-8CAA-9BD3D2A66A97}"/>
              </a:ext>
            </a:extLst>
          </p:cNvPr>
          <p:cNvCxnSpPr/>
          <p:nvPr/>
        </p:nvCxnSpPr>
        <p:spPr>
          <a:xfrm>
            <a:off x="6403843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D18CAC5-6BBF-5B72-9A10-64A6ABD6F158}"/>
              </a:ext>
            </a:extLst>
          </p:cNvPr>
          <p:cNvSpPr txBox="1"/>
          <p:nvPr/>
        </p:nvSpPr>
        <p:spPr>
          <a:xfrm>
            <a:off x="6463713" y="1684785"/>
            <a:ext cx="1116646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</a:p>
          <a:p>
            <a:pPr algn="ctr"/>
            <a:r>
              <a:rPr kumimoji="1" lang="en-US" altLang="ja-JP" sz="1100" dirty="0"/>
              <a:t>(binary format)</a:t>
            </a:r>
            <a:endParaRPr kumimoji="1" lang="ja-JP" altLang="en-US" sz="11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22EFE56-E2AF-2FEA-11E8-B3DAD0174AFF}"/>
              </a:ext>
            </a:extLst>
          </p:cNvPr>
          <p:cNvSpPr txBox="1"/>
          <p:nvPr/>
        </p:nvSpPr>
        <p:spPr>
          <a:xfrm>
            <a:off x="6247653" y="1242034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0EDC418-7E92-8A61-B73C-610CBD89ED6F}"/>
              </a:ext>
            </a:extLst>
          </p:cNvPr>
          <p:cNvSpPr txBox="1"/>
          <p:nvPr/>
        </p:nvSpPr>
        <p:spPr>
          <a:xfrm>
            <a:off x="4511159" y="1686679"/>
            <a:ext cx="966411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SAM file</a:t>
            </a:r>
          </a:p>
          <a:p>
            <a:pPr algn="ctr"/>
            <a:r>
              <a:rPr kumimoji="1" lang="en-US" altLang="ja-JP" sz="1100" dirty="0"/>
              <a:t>(text format)</a:t>
            </a:r>
            <a:endParaRPr kumimoji="1" lang="ja-JP" altLang="en-US" sz="11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3F3A1C25-4833-768D-7599-17837F778B74}"/>
              </a:ext>
            </a:extLst>
          </p:cNvPr>
          <p:cNvCxnSpPr/>
          <p:nvPr/>
        </p:nvCxnSpPr>
        <p:spPr>
          <a:xfrm>
            <a:off x="5313262" y="1840567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9D87CD9-9E73-BB0E-DEB4-A5D5218E65F0}"/>
              </a:ext>
            </a:extLst>
          </p:cNvPr>
          <p:cNvSpPr txBox="1"/>
          <p:nvPr/>
        </p:nvSpPr>
        <p:spPr>
          <a:xfrm>
            <a:off x="4086" y="3277553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C641D775-130D-E685-4CB5-477D90039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87" y="3622531"/>
            <a:ext cx="914400" cy="914400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FFA25D39-6D6C-9EA9-659C-65FB015CE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347" y="5073240"/>
            <a:ext cx="914400" cy="914400"/>
          </a:xfrm>
          <a:prstGeom prst="rect">
            <a:avLst/>
          </a:prstGeom>
        </p:spPr>
      </p:pic>
      <p:pic>
        <p:nvPicPr>
          <p:cNvPr id="54" name="図 5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C095211-7EC0-0DD4-D351-94543AA6CA3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5220227"/>
            <a:ext cx="330491" cy="646478"/>
          </a:xfrm>
          <a:prstGeom prst="rect">
            <a:avLst/>
          </a:prstGeom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97B327AD-A4BA-0175-A815-685D76181464}"/>
              </a:ext>
            </a:extLst>
          </p:cNvPr>
          <p:cNvSpPr txBox="1"/>
          <p:nvPr/>
        </p:nvSpPr>
        <p:spPr>
          <a:xfrm>
            <a:off x="1953761" y="5187879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3B250B36-BE4A-8EB7-3A3B-261173BAAF65}"/>
              </a:ext>
            </a:extLst>
          </p:cNvPr>
          <p:cNvSpPr txBox="1"/>
          <p:nvPr/>
        </p:nvSpPr>
        <p:spPr>
          <a:xfrm>
            <a:off x="826991" y="4962980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58" name="Picture 2" descr="National Center for Biotechnology Information">
            <a:extLst>
              <a:ext uri="{FF2B5EF4-FFF2-40B4-BE49-F238E27FC236}">
                <a16:creationId xmlns:a16="http://schemas.microsoft.com/office/drawing/2014/main" id="{F9CF89A8-2D2C-E0DB-308F-64281E0ED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3536480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FFF504BD-4E76-CE2F-0512-4D4BD435E63D}"/>
              </a:ext>
            </a:extLst>
          </p:cNvPr>
          <p:cNvCxnSpPr/>
          <p:nvPr/>
        </p:nvCxnSpPr>
        <p:spPr>
          <a:xfrm>
            <a:off x="960120" y="5512560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E8375404-D6E6-3989-72AD-CC33DCF98972}"/>
              </a:ext>
            </a:extLst>
          </p:cNvPr>
          <p:cNvCxnSpPr/>
          <p:nvPr/>
        </p:nvCxnSpPr>
        <p:spPr>
          <a:xfrm>
            <a:off x="1944471" y="5517817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B3C3F09-957B-BE4F-0D58-6763B8765164}"/>
              </a:ext>
            </a:extLst>
          </p:cNvPr>
          <p:cNvSpPr txBox="1"/>
          <p:nvPr/>
        </p:nvSpPr>
        <p:spPr>
          <a:xfrm>
            <a:off x="826990" y="3598745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D8230B6-A76A-3885-F461-719081782CF2}"/>
              </a:ext>
            </a:extLst>
          </p:cNvPr>
          <p:cNvCxnSpPr/>
          <p:nvPr/>
        </p:nvCxnSpPr>
        <p:spPr>
          <a:xfrm>
            <a:off x="960120" y="4148325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EAD2006D-68FF-D55C-F7FB-5A105FEC0832}"/>
              </a:ext>
            </a:extLst>
          </p:cNvPr>
          <p:cNvCxnSpPr/>
          <p:nvPr/>
        </p:nvCxnSpPr>
        <p:spPr>
          <a:xfrm>
            <a:off x="2652660" y="4148325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184AAA4-94E0-6C99-A0CD-88A53B32358D}"/>
              </a:ext>
            </a:extLst>
          </p:cNvPr>
          <p:cNvSpPr txBox="1"/>
          <p:nvPr/>
        </p:nvSpPr>
        <p:spPr>
          <a:xfrm>
            <a:off x="2935999" y="3886715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CEBBF39C-0EAF-8C46-3046-46A32F965E7C}"/>
              </a:ext>
            </a:extLst>
          </p:cNvPr>
          <p:cNvSpPr txBox="1"/>
          <p:nvPr/>
        </p:nvSpPr>
        <p:spPr>
          <a:xfrm>
            <a:off x="2935999" y="5273612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66" name="フリーフォーム: 図形 65">
            <a:extLst>
              <a:ext uri="{FF2B5EF4-FFF2-40B4-BE49-F238E27FC236}">
                <a16:creationId xmlns:a16="http://schemas.microsoft.com/office/drawing/2014/main" id="{AFC96399-4962-BDC1-31DB-9FAB39B5A1C9}"/>
              </a:ext>
            </a:extLst>
          </p:cNvPr>
          <p:cNvSpPr/>
          <p:nvPr/>
        </p:nvSpPr>
        <p:spPr>
          <a:xfrm>
            <a:off x="3703320" y="4355089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0C71F528-CBD7-7DCB-2418-72C107F3B568}"/>
              </a:ext>
            </a:extLst>
          </p:cNvPr>
          <p:cNvSpPr txBox="1"/>
          <p:nvPr/>
        </p:nvSpPr>
        <p:spPr>
          <a:xfrm>
            <a:off x="3670025" y="4685410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460D8E62-64BE-ADB6-E606-DC2B2DC01316}"/>
              </a:ext>
            </a:extLst>
          </p:cNvPr>
          <p:cNvSpPr txBox="1"/>
          <p:nvPr/>
        </p:nvSpPr>
        <p:spPr>
          <a:xfrm>
            <a:off x="2777427" y="4677458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A0730E67-80FA-2B21-5755-DF294A231792}"/>
              </a:ext>
            </a:extLst>
          </p:cNvPr>
          <p:cNvCxnSpPr/>
          <p:nvPr/>
        </p:nvCxnSpPr>
        <p:spPr>
          <a:xfrm>
            <a:off x="4335043" y="4839298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E9D2942-9DDF-90EA-47F8-55A88770387C}"/>
              </a:ext>
            </a:extLst>
          </p:cNvPr>
          <p:cNvSpPr txBox="1"/>
          <p:nvPr/>
        </p:nvSpPr>
        <p:spPr>
          <a:xfrm>
            <a:off x="4638514" y="4677458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0260D2F4-F44B-E5DB-B97F-23D612FAD97D}"/>
              </a:ext>
            </a:extLst>
          </p:cNvPr>
          <p:cNvCxnSpPr/>
          <p:nvPr/>
        </p:nvCxnSpPr>
        <p:spPr>
          <a:xfrm>
            <a:off x="5519923" y="4839297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6F562D5-36B4-D201-3891-FAE222898B7A}"/>
              </a:ext>
            </a:extLst>
          </p:cNvPr>
          <p:cNvSpPr txBox="1"/>
          <p:nvPr/>
        </p:nvSpPr>
        <p:spPr>
          <a:xfrm>
            <a:off x="5579793" y="4683514"/>
            <a:ext cx="1116646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</a:p>
          <a:p>
            <a:pPr algn="ctr"/>
            <a:r>
              <a:rPr kumimoji="1" lang="en-US" altLang="ja-JP" sz="1100" dirty="0"/>
              <a:t>(binary format)</a:t>
            </a:r>
            <a:endParaRPr kumimoji="1" lang="ja-JP" altLang="en-US" sz="11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683F505C-3C83-714B-0AF2-8D8A4C87EF4A}"/>
              </a:ext>
            </a:extLst>
          </p:cNvPr>
          <p:cNvSpPr txBox="1"/>
          <p:nvPr/>
        </p:nvSpPr>
        <p:spPr>
          <a:xfrm>
            <a:off x="5363733" y="4240763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pic>
        <p:nvPicPr>
          <p:cNvPr id="77" name="図 76" descr="タイムライン&#10;&#10;自動的に生成された説明">
            <a:extLst>
              <a:ext uri="{FF2B5EF4-FFF2-40B4-BE49-F238E27FC236}">
                <a16:creationId xmlns:a16="http://schemas.microsoft.com/office/drawing/2014/main" id="{740A90B1-4E53-3D98-5711-DACC1E0EAB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190" y="5757471"/>
            <a:ext cx="1112103" cy="104532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44DEA037-C480-38ED-CAD1-6DB5306377B0}"/>
              </a:ext>
            </a:extLst>
          </p:cNvPr>
          <p:cNvCxnSpPr>
            <a:cxnSpLocks/>
          </p:cNvCxnSpPr>
          <p:nvPr/>
        </p:nvCxnSpPr>
        <p:spPr>
          <a:xfrm rot="5400000">
            <a:off x="6014243" y="527207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AAE2DABD-88F7-C86C-2485-25B3B9A05277}"/>
              </a:ext>
            </a:extLst>
          </p:cNvPr>
          <p:cNvSpPr txBox="1"/>
          <p:nvPr/>
        </p:nvSpPr>
        <p:spPr>
          <a:xfrm>
            <a:off x="5909590" y="5395740"/>
            <a:ext cx="425305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igv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EBBA77C7-4E76-5C57-31AB-CA0468D61BC6}"/>
              </a:ext>
            </a:extLst>
          </p:cNvPr>
          <p:cNvSpPr txBox="1"/>
          <p:nvPr/>
        </p:nvSpPr>
        <p:spPr>
          <a:xfrm>
            <a:off x="4239178" y="6191483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Visualization</a:t>
            </a:r>
            <a:endParaRPr kumimoji="1" lang="ja-JP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6543560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1911ED8-C45C-6D04-9F7A-6679FE84FC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7768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FA7542F8-CD57-A240-FC6E-F2975D2F8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682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D38DAEF1-0715-38A6-6C8F-601572DBE596}"/>
              </a:ext>
            </a:extLst>
          </p:cNvPr>
          <p:cNvSpPr/>
          <p:nvPr/>
        </p:nvSpPr>
        <p:spPr>
          <a:xfrm>
            <a:off x="1857512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CEFA59AE-C95C-2EC4-8498-74026A45BFF2}"/>
              </a:ext>
            </a:extLst>
          </p:cNvPr>
          <p:cNvSpPr/>
          <p:nvPr/>
        </p:nvSpPr>
        <p:spPr>
          <a:xfrm>
            <a:off x="837158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7926AD-0D8D-972E-BB41-C71FBA9907A8}"/>
              </a:ext>
            </a:extLst>
          </p:cNvPr>
          <p:cNvSpPr txBox="1"/>
          <p:nvPr/>
        </p:nvSpPr>
        <p:spPr>
          <a:xfrm>
            <a:off x="611601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567D10F-9E77-AD7B-54A9-69979BD108ED}"/>
              </a:ext>
            </a:extLst>
          </p:cNvPr>
          <p:cNvSpPr txBox="1"/>
          <p:nvPr/>
        </p:nvSpPr>
        <p:spPr>
          <a:xfrm>
            <a:off x="1195508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21987BF-807F-5161-2B50-13B0D082FFF3}"/>
              </a:ext>
            </a:extLst>
          </p:cNvPr>
          <p:cNvSpPr txBox="1"/>
          <p:nvPr/>
        </p:nvSpPr>
        <p:spPr>
          <a:xfrm>
            <a:off x="1082331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94357AF-42FB-97DD-AEB3-FE007B3D20BD}"/>
              </a:ext>
            </a:extLst>
          </p:cNvPr>
          <p:cNvSpPr txBox="1"/>
          <p:nvPr/>
        </p:nvSpPr>
        <p:spPr>
          <a:xfrm>
            <a:off x="910712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A25142F-568C-18F0-6D62-D3365738C689}"/>
              </a:ext>
            </a:extLst>
          </p:cNvPr>
          <p:cNvSpPr txBox="1"/>
          <p:nvPr/>
        </p:nvSpPr>
        <p:spPr>
          <a:xfrm>
            <a:off x="-50601" y="2673933"/>
            <a:ext cx="10470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Cultivar A type</a:t>
            </a:r>
          </a:p>
          <a:p>
            <a:pPr algn="r"/>
            <a:r>
              <a:rPr kumimoji="1" lang="en-US" altLang="ja-JP" sz="1100" b="1" dirty="0"/>
              <a:t>Cultivar B type</a:t>
            </a:r>
            <a:endParaRPr kumimoji="1" lang="ja-JP" altLang="en-US" sz="11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6EFEC5-5B36-E419-5F03-511F478F60E1}"/>
              </a:ext>
            </a:extLst>
          </p:cNvPr>
          <p:cNvSpPr txBox="1"/>
          <p:nvPr/>
        </p:nvSpPr>
        <p:spPr>
          <a:xfrm>
            <a:off x="1098520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75E98D0-3D31-4F29-BFB6-69AE01201E02}"/>
              </a:ext>
            </a:extLst>
          </p:cNvPr>
          <p:cNvSpPr txBox="1"/>
          <p:nvPr/>
        </p:nvSpPr>
        <p:spPr>
          <a:xfrm>
            <a:off x="1654432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/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𝒅𝒊𝒇𝒇𝒆𝒓𝒆𝒏𝒕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blipFill>
                <a:blip r:embed="rId4"/>
                <a:stretch>
                  <a:fillRect t="-6897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BAD0B66-EA08-BCD4-C1E9-95AD3B5BDEE7}"/>
              </a:ext>
            </a:extLst>
          </p:cNvPr>
          <p:cNvSpPr txBox="1"/>
          <p:nvPr/>
        </p:nvSpPr>
        <p:spPr>
          <a:xfrm>
            <a:off x="2229028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8" name="表 23">
            <a:extLst>
              <a:ext uri="{FF2B5EF4-FFF2-40B4-BE49-F238E27FC236}">
                <a16:creationId xmlns:a16="http://schemas.microsoft.com/office/drawing/2014/main" id="{56E6DD51-C32F-88F9-E17C-A9BCF1422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333389"/>
              </p:ext>
            </p:extLst>
          </p:nvPr>
        </p:nvGraphicFramePr>
        <p:xfrm>
          <a:off x="3036406" y="1894191"/>
          <a:ext cx="3774757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43255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63942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A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B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29" name="矢印: 右 28">
            <a:extLst>
              <a:ext uri="{FF2B5EF4-FFF2-40B4-BE49-F238E27FC236}">
                <a16:creationId xmlns:a16="http://schemas.microsoft.com/office/drawing/2014/main" id="{EE6995CF-354A-5807-35B3-969E28689E53}"/>
              </a:ext>
            </a:extLst>
          </p:cNvPr>
          <p:cNvSpPr/>
          <p:nvPr/>
        </p:nvSpPr>
        <p:spPr>
          <a:xfrm>
            <a:off x="2664855" y="281034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90631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904192" y="6846810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386950" y="6802609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455415" y="6866902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D55F116D-02F8-B66C-50AA-6FB57943F922}"/>
              </a:ext>
            </a:extLst>
          </p:cNvPr>
          <p:cNvSpPr/>
          <p:nvPr/>
        </p:nvSpPr>
        <p:spPr>
          <a:xfrm rot="10800000">
            <a:off x="3361028" y="5441107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1F5C66D8-F893-F3E1-CD93-EE08472CE0CF}"/>
              </a:ext>
            </a:extLst>
          </p:cNvPr>
          <p:cNvSpPr/>
          <p:nvPr/>
        </p:nvSpPr>
        <p:spPr>
          <a:xfrm rot="10800000">
            <a:off x="1953746" y="5441108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393539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387192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45BF7E8-91D1-BB92-E516-0E864247CA50}"/>
              </a:ext>
            </a:extLst>
          </p:cNvPr>
          <p:cNvSpPr txBox="1"/>
          <p:nvPr/>
        </p:nvSpPr>
        <p:spPr>
          <a:xfrm>
            <a:off x="3074362" y="5998340"/>
            <a:ext cx="112891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Both bulk</a:t>
            </a:r>
            <a:endParaRPr kumimoji="1" lang="ja-JP" altLang="en-US" sz="1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201ECE7-E052-3C4F-72B2-7789FBF56D72}"/>
              </a:ext>
            </a:extLst>
          </p:cNvPr>
          <p:cNvSpPr txBox="1"/>
          <p:nvPr/>
        </p:nvSpPr>
        <p:spPr>
          <a:xfrm>
            <a:off x="1481031" y="5998341"/>
            <a:ext cx="1333037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Only high bulk</a:t>
            </a:r>
            <a:endParaRPr kumimoji="1"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752635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784924" y="5561351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267682" y="5517150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336147" y="5581443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667288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665963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5000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BEA0446-E1FA-524D-3A31-4AFCE0C3B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8228"/>
            <a:ext cx="6858000" cy="271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大かっこ 3">
            <a:extLst>
              <a:ext uri="{FF2B5EF4-FFF2-40B4-BE49-F238E27FC236}">
                <a16:creationId xmlns:a16="http://schemas.microsoft.com/office/drawing/2014/main" id="{6DD69EA0-9E74-0861-2131-2623D2BC9864}"/>
              </a:ext>
            </a:extLst>
          </p:cNvPr>
          <p:cNvSpPr/>
          <p:nvPr/>
        </p:nvSpPr>
        <p:spPr>
          <a:xfrm rot="5400000">
            <a:off x="908304" y="3194304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68937A85-E4AB-3178-C150-8AE5E5C70030}"/>
              </a:ext>
            </a:extLst>
          </p:cNvPr>
          <p:cNvSpPr/>
          <p:nvPr/>
        </p:nvSpPr>
        <p:spPr>
          <a:xfrm>
            <a:off x="903072" y="2617503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1A6EFF1-F58E-2AF8-6F80-CE7781770399}"/>
              </a:ext>
            </a:extLst>
          </p:cNvPr>
          <p:cNvSpPr/>
          <p:nvPr/>
        </p:nvSpPr>
        <p:spPr>
          <a:xfrm>
            <a:off x="1025856" y="2265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AAB3B504-40B0-F11D-D381-7631882463C3}"/>
              </a:ext>
            </a:extLst>
          </p:cNvPr>
          <p:cNvSpPr/>
          <p:nvPr/>
        </p:nvSpPr>
        <p:spPr>
          <a:xfrm>
            <a:off x="1245312" y="2319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7C0E06E-5CAA-6040-8D01-3F54CFB7390F}"/>
              </a:ext>
            </a:extLst>
          </p:cNvPr>
          <p:cNvSpPr/>
          <p:nvPr/>
        </p:nvSpPr>
        <p:spPr>
          <a:xfrm>
            <a:off x="1410768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9F1A5FD-9110-7E2D-8256-830BE83B9289}"/>
              </a:ext>
            </a:extLst>
          </p:cNvPr>
          <p:cNvSpPr/>
          <p:nvPr/>
        </p:nvSpPr>
        <p:spPr>
          <a:xfrm>
            <a:off x="1614552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1D06972-B2A6-3C30-6524-AD5E29D5BDAD}"/>
              </a:ext>
            </a:extLst>
          </p:cNvPr>
          <p:cNvCxnSpPr>
            <a:cxnSpLocks/>
          </p:cNvCxnSpPr>
          <p:nvPr/>
        </p:nvCxnSpPr>
        <p:spPr>
          <a:xfrm flipV="1">
            <a:off x="969264" y="2369700"/>
            <a:ext cx="84600" cy="2599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9743237-52A4-861A-C9D9-66D1552A5C72}"/>
              </a:ext>
            </a:extLst>
          </p:cNvPr>
          <p:cNvCxnSpPr>
            <a:cxnSpLocks/>
          </p:cNvCxnSpPr>
          <p:nvPr/>
        </p:nvCxnSpPr>
        <p:spPr>
          <a:xfrm flipH="1" flipV="1">
            <a:off x="1118040" y="2334861"/>
            <a:ext cx="143088" cy="174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DEE22DD-76A7-A118-8500-81E2CA770A5F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306416" y="2390106"/>
            <a:ext cx="120168" cy="530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518AA6F-F5C0-435E-A60D-FBE7944680F4}"/>
              </a:ext>
            </a:extLst>
          </p:cNvPr>
          <p:cNvCxnSpPr>
            <a:cxnSpLocks/>
          </p:cNvCxnSpPr>
          <p:nvPr/>
        </p:nvCxnSpPr>
        <p:spPr>
          <a:xfrm flipH="1">
            <a:off x="1489308" y="2492284"/>
            <a:ext cx="155736" cy="71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右大かっこ 22">
            <a:extLst>
              <a:ext uri="{FF2B5EF4-FFF2-40B4-BE49-F238E27FC236}">
                <a16:creationId xmlns:a16="http://schemas.microsoft.com/office/drawing/2014/main" id="{7F0A60E5-28C9-3D99-6518-E7A1235DDDA6}"/>
              </a:ext>
            </a:extLst>
          </p:cNvPr>
          <p:cNvSpPr/>
          <p:nvPr/>
        </p:nvSpPr>
        <p:spPr>
          <a:xfrm rot="5400000">
            <a:off x="1062576" y="349771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大かっこ 23">
            <a:extLst>
              <a:ext uri="{FF2B5EF4-FFF2-40B4-BE49-F238E27FC236}">
                <a16:creationId xmlns:a16="http://schemas.microsoft.com/office/drawing/2014/main" id="{3DCFD2DC-2BDD-F479-9FE9-51BB7F4C82B9}"/>
              </a:ext>
            </a:extLst>
          </p:cNvPr>
          <p:cNvSpPr/>
          <p:nvPr/>
        </p:nvSpPr>
        <p:spPr>
          <a:xfrm rot="5400000">
            <a:off x="1220928" y="3817911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大かっこ 24">
            <a:extLst>
              <a:ext uri="{FF2B5EF4-FFF2-40B4-BE49-F238E27FC236}">
                <a16:creationId xmlns:a16="http://schemas.microsoft.com/office/drawing/2014/main" id="{F053F68E-A986-4A22-E36C-34E0991676A1}"/>
              </a:ext>
            </a:extLst>
          </p:cNvPr>
          <p:cNvSpPr/>
          <p:nvPr/>
        </p:nvSpPr>
        <p:spPr>
          <a:xfrm rot="5400000">
            <a:off x="1416000" y="4123158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大かっこ 25">
            <a:extLst>
              <a:ext uri="{FF2B5EF4-FFF2-40B4-BE49-F238E27FC236}">
                <a16:creationId xmlns:a16="http://schemas.microsoft.com/office/drawing/2014/main" id="{7FB09FBB-958D-B7E0-CCF5-2C0BA9ECBA99}"/>
              </a:ext>
            </a:extLst>
          </p:cNvPr>
          <p:cNvSpPr/>
          <p:nvPr/>
        </p:nvSpPr>
        <p:spPr>
          <a:xfrm rot="5400000">
            <a:off x="1619784" y="442840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EC91181-9866-D985-CFC5-FEBA54435305}"/>
              </a:ext>
            </a:extLst>
          </p:cNvPr>
          <p:cNvCxnSpPr/>
          <p:nvPr/>
        </p:nvCxnSpPr>
        <p:spPr>
          <a:xfrm>
            <a:off x="728040" y="3169920"/>
            <a:ext cx="4680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7613FD0-6A36-3197-9724-20ADA03009AE}"/>
              </a:ext>
            </a:extLst>
          </p:cNvPr>
          <p:cNvSpPr txBox="1"/>
          <p:nvPr/>
        </p:nvSpPr>
        <p:spPr>
          <a:xfrm>
            <a:off x="1146442" y="3007041"/>
            <a:ext cx="138339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Window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0482CE8-8E90-DF27-9BE1-687BEE3227DB}"/>
              </a:ext>
            </a:extLst>
          </p:cNvPr>
          <p:cNvSpPr txBox="1"/>
          <p:nvPr/>
        </p:nvSpPr>
        <p:spPr>
          <a:xfrm>
            <a:off x="424721" y="4865349"/>
            <a:ext cx="8816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Step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8057897-4FBB-6E57-89BA-EBD4F668A45B}"/>
              </a:ext>
            </a:extLst>
          </p:cNvPr>
          <p:cNvCxnSpPr/>
          <p:nvPr/>
        </p:nvCxnSpPr>
        <p:spPr>
          <a:xfrm>
            <a:off x="762000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9BF368F4-4491-3C92-0C57-8270E26A79A2}"/>
              </a:ext>
            </a:extLst>
          </p:cNvPr>
          <p:cNvCxnSpPr/>
          <p:nvPr/>
        </p:nvCxnSpPr>
        <p:spPr>
          <a:xfrm>
            <a:off x="895452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2BFB25E-B4CC-02DE-FEDE-298B8EE41179}"/>
              </a:ext>
            </a:extLst>
          </p:cNvPr>
          <p:cNvSpPr txBox="1"/>
          <p:nvPr/>
        </p:nvSpPr>
        <p:spPr>
          <a:xfrm>
            <a:off x="711255" y="338358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0.35</a:t>
            </a:r>
            <a:endParaRPr kumimoji="1" lang="ja-JP" altLang="en-US" sz="1400" b="1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27D473A-AB04-71C6-F776-D4ED502A68A7}"/>
              </a:ext>
            </a:extLst>
          </p:cNvPr>
          <p:cNvSpPr txBox="1"/>
          <p:nvPr/>
        </p:nvSpPr>
        <p:spPr>
          <a:xfrm>
            <a:off x="865568" y="368821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0.48</a:t>
            </a:r>
            <a:endParaRPr kumimoji="1" lang="ja-JP" altLang="en-US" sz="14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F252A61-696C-E521-C4CD-CB49034CF1CD}"/>
              </a:ext>
            </a:extLst>
          </p:cNvPr>
          <p:cNvSpPr txBox="1"/>
          <p:nvPr/>
        </p:nvSpPr>
        <p:spPr>
          <a:xfrm>
            <a:off x="1039394" y="4007671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0.47</a:t>
            </a:r>
            <a:endParaRPr kumimoji="1" lang="ja-JP" altLang="en-US" sz="14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F840982-10D5-77E4-4BF5-6BF732553577}"/>
              </a:ext>
            </a:extLst>
          </p:cNvPr>
          <p:cNvSpPr txBox="1"/>
          <p:nvPr/>
        </p:nvSpPr>
        <p:spPr>
          <a:xfrm>
            <a:off x="1207369" y="4320507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0.41</a:t>
            </a:r>
            <a:endParaRPr kumimoji="1" lang="ja-JP" altLang="en-US" sz="1400" b="1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3605E2E-E7D2-92DA-70FB-5E5962C15B2D}"/>
              </a:ext>
            </a:extLst>
          </p:cNvPr>
          <p:cNvSpPr txBox="1"/>
          <p:nvPr/>
        </p:nvSpPr>
        <p:spPr>
          <a:xfrm>
            <a:off x="1426584" y="4640505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0.40</a:t>
            </a:r>
            <a:endParaRPr kumimoji="1" lang="ja-JP" altLang="en-US" sz="1400" b="1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CECEA6F-6ECA-0276-ACB3-63F9A00F0B98}"/>
              </a:ext>
            </a:extLst>
          </p:cNvPr>
          <p:cNvSpPr txBox="1"/>
          <p:nvPr/>
        </p:nvSpPr>
        <p:spPr>
          <a:xfrm>
            <a:off x="1771247" y="4738041"/>
            <a:ext cx="563878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…</a:t>
            </a:r>
            <a:endParaRPr kumimoji="1" lang="ja-JP" altLang="en-US" sz="2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B830737-7E4D-D208-C080-8B9C0CB487F8}"/>
              </a:ext>
            </a:extLst>
          </p:cNvPr>
          <p:cNvSpPr txBox="1"/>
          <p:nvPr/>
        </p:nvSpPr>
        <p:spPr>
          <a:xfrm>
            <a:off x="1740828" y="2067956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…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5010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7D717405-C33A-D498-81C1-24029E90CE0B}"/>
              </a:ext>
            </a:extLst>
          </p:cNvPr>
          <p:cNvSpPr/>
          <p:nvPr/>
        </p:nvSpPr>
        <p:spPr>
          <a:xfrm>
            <a:off x="3417989" y="1675603"/>
            <a:ext cx="971684" cy="20332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グラフィックス 4" descr="計算機 単色塗りつぶし">
            <a:extLst>
              <a:ext uri="{FF2B5EF4-FFF2-40B4-BE49-F238E27FC236}">
                <a16:creationId xmlns:a16="http://schemas.microsoft.com/office/drawing/2014/main" id="{63B6C544-A57A-3B1A-1F26-F85532580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9231" y="1393817"/>
            <a:ext cx="914400" cy="914400"/>
          </a:xfrm>
          <a:prstGeom prst="rect">
            <a:avLst/>
          </a:prstGeom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975CFE5E-C113-386B-E89B-A45DFD312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47" y="1167389"/>
            <a:ext cx="1247752" cy="124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1F70B6C9-5BEF-0BB0-B90C-7212E37A6427}"/>
              </a:ext>
            </a:extLst>
          </p:cNvPr>
          <p:cNvSpPr/>
          <p:nvPr/>
        </p:nvSpPr>
        <p:spPr>
          <a:xfrm>
            <a:off x="1765129" y="1800446"/>
            <a:ext cx="1528027" cy="398349"/>
          </a:xfrm>
          <a:prstGeom prst="wedgeRoundRectCallout">
            <a:avLst>
              <a:gd name="adj1" fmla="val -68005"/>
              <a:gd name="adj2" fmla="val -20061"/>
              <a:gd name="adj3" fmla="val 16667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ATGCATG…</a:t>
            </a:r>
            <a:endParaRPr kumimoji="1" lang="ja-JP" altLang="en-US" sz="1400" b="1" dirty="0">
              <a:solidFill>
                <a:schemeClr val="tx1"/>
              </a:solidFill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49A189C-F1A8-F1B6-B5FE-1865418CDC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5087" y="1033386"/>
            <a:ext cx="1260081" cy="1886715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C0E5A40-D920-F98F-F1BF-D6F4981023B4}"/>
              </a:ext>
            </a:extLst>
          </p:cNvPr>
          <p:cNvCxnSpPr>
            <a:cxnSpLocks/>
          </p:cNvCxnSpPr>
          <p:nvPr/>
        </p:nvCxnSpPr>
        <p:spPr>
          <a:xfrm>
            <a:off x="4739362" y="1033386"/>
            <a:ext cx="0" cy="1836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53643CD-48FA-26F8-18DC-949D77905DE1}"/>
              </a:ext>
            </a:extLst>
          </p:cNvPr>
          <p:cNvCxnSpPr>
            <a:cxnSpLocks/>
          </p:cNvCxnSpPr>
          <p:nvPr/>
        </p:nvCxnSpPr>
        <p:spPr>
          <a:xfrm>
            <a:off x="4653637" y="1033386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9633D89-BA8E-330A-B5E9-665BFE3287A4}"/>
              </a:ext>
            </a:extLst>
          </p:cNvPr>
          <p:cNvCxnSpPr>
            <a:cxnSpLocks/>
          </p:cNvCxnSpPr>
          <p:nvPr/>
        </p:nvCxnSpPr>
        <p:spPr>
          <a:xfrm>
            <a:off x="4668387" y="2880038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8D0946A-5351-2E3B-A6F7-35D42026E241}"/>
              </a:ext>
            </a:extLst>
          </p:cNvPr>
          <p:cNvSpPr txBox="1"/>
          <p:nvPr/>
        </p:nvSpPr>
        <p:spPr>
          <a:xfrm>
            <a:off x="4394843" y="1753575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5698D5EB-D05A-8228-EA40-76F1D8B169BE}"/>
              </a:ext>
            </a:extLst>
          </p:cNvPr>
          <p:cNvSpPr/>
          <p:nvPr/>
        </p:nvSpPr>
        <p:spPr>
          <a:xfrm>
            <a:off x="5703292" y="1205901"/>
            <a:ext cx="284480" cy="340559"/>
          </a:xfrm>
          <a:custGeom>
            <a:avLst/>
            <a:gdLst>
              <a:gd name="connsiteX0" fmla="*/ 0 w 284480"/>
              <a:gd name="connsiteY0" fmla="*/ 340559 h 340559"/>
              <a:gd name="connsiteX1" fmla="*/ 91440 w 284480"/>
              <a:gd name="connsiteY1" fmla="*/ 45919 h 340559"/>
              <a:gd name="connsiteX2" fmla="*/ 284480 w 284480"/>
              <a:gd name="connsiteY2" fmla="*/ 5279 h 340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480" h="340559">
                <a:moveTo>
                  <a:pt x="0" y="340559"/>
                </a:moveTo>
                <a:cubicBezTo>
                  <a:pt x="22013" y="221179"/>
                  <a:pt x="44027" y="101799"/>
                  <a:pt x="91440" y="45919"/>
                </a:cubicBezTo>
                <a:cubicBezTo>
                  <a:pt x="138853" y="-9961"/>
                  <a:pt x="211666" y="-2341"/>
                  <a:pt x="284480" y="5279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432DB7B-E389-833C-FED8-CECA0A9EFF68}"/>
              </a:ext>
            </a:extLst>
          </p:cNvPr>
          <p:cNvSpPr txBox="1"/>
          <p:nvPr/>
        </p:nvSpPr>
        <p:spPr>
          <a:xfrm>
            <a:off x="5920991" y="976890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E40F543-6A3B-3A96-0ACA-E6B6BC1BDE0B}"/>
              </a:ext>
            </a:extLst>
          </p:cNvPr>
          <p:cNvSpPr txBox="1"/>
          <p:nvPr/>
        </p:nvSpPr>
        <p:spPr>
          <a:xfrm>
            <a:off x="3474547" y="1102784"/>
            <a:ext cx="85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Predict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92FF61B-E34D-7DAD-D5C6-2BDE43D82C09}"/>
              </a:ext>
            </a:extLst>
          </p:cNvPr>
          <p:cNvSpPr txBox="1"/>
          <p:nvPr/>
        </p:nvSpPr>
        <p:spPr>
          <a:xfrm>
            <a:off x="1331250" y="616581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05ED071-9723-04C4-9A40-61F89BCA2165}"/>
              </a:ext>
            </a:extLst>
          </p:cNvPr>
          <p:cNvSpPr txBox="1"/>
          <p:nvPr/>
        </p:nvSpPr>
        <p:spPr>
          <a:xfrm>
            <a:off x="4739362" y="616581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Phenotype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E51CF45-730C-A2B6-5BA8-6F71CE673D35}"/>
              </a:ext>
            </a:extLst>
          </p:cNvPr>
          <p:cNvSpPr/>
          <p:nvPr/>
        </p:nvSpPr>
        <p:spPr>
          <a:xfrm>
            <a:off x="509180" y="427993"/>
            <a:ext cx="5839640" cy="2587554"/>
          </a:xfrm>
          <a:prstGeom prst="roundRect">
            <a:avLst>
              <a:gd name="adj" fmla="val 8512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84027E3-B876-C3FF-B1D4-CDCD633E8586}"/>
              </a:ext>
            </a:extLst>
          </p:cNvPr>
          <p:cNvSpPr txBox="1"/>
          <p:nvPr/>
        </p:nvSpPr>
        <p:spPr>
          <a:xfrm>
            <a:off x="2047800" y="250020"/>
            <a:ext cx="27228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Genomic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 Prediction</a:t>
            </a:r>
            <a:r>
              <a:rPr lang="ja-JP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グラフィックス 19" descr="計算機 単色塗りつぶし">
            <a:extLst>
              <a:ext uri="{FF2B5EF4-FFF2-40B4-BE49-F238E27FC236}">
                <a16:creationId xmlns:a16="http://schemas.microsoft.com/office/drawing/2014/main" id="{5C622867-4C70-39AD-15DF-EE5B09A7D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308" y="3312782"/>
            <a:ext cx="914400" cy="914400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51E3FD6-E566-1BDB-C7C2-24D1DB6A977C}"/>
              </a:ext>
            </a:extLst>
          </p:cNvPr>
          <p:cNvSpPr txBox="1"/>
          <p:nvPr/>
        </p:nvSpPr>
        <p:spPr>
          <a:xfrm>
            <a:off x="1331250" y="3592911"/>
            <a:ext cx="4825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ex) Grain number = SNP</a:t>
            </a:r>
            <a:r>
              <a:rPr kumimoji="1" lang="en-US" altLang="ja-JP" sz="1400" dirty="0"/>
              <a:t>15</a:t>
            </a:r>
            <a:r>
              <a:rPr kumimoji="1" lang="en-US" altLang="ja-JP" dirty="0"/>
              <a:t> x 19.2 - SNP</a:t>
            </a:r>
            <a:r>
              <a:rPr kumimoji="1" lang="en-US" altLang="ja-JP" sz="1400" dirty="0"/>
              <a:t>45</a:t>
            </a:r>
            <a:r>
              <a:rPr kumimoji="1" lang="en-US" altLang="ja-JP" dirty="0"/>
              <a:t> x 4.3 + 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68539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EFA17B4C-D76F-61F6-2706-D048E03C231E}"/>
              </a:ext>
            </a:extLst>
          </p:cNvPr>
          <p:cNvSpPr/>
          <p:nvPr/>
        </p:nvSpPr>
        <p:spPr>
          <a:xfrm>
            <a:off x="4133774" y="2597124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94059FD-069B-65BF-70A1-C5C818D1ED12}"/>
              </a:ext>
            </a:extLst>
          </p:cNvPr>
          <p:cNvSpPr txBox="1"/>
          <p:nvPr/>
        </p:nvSpPr>
        <p:spPr>
          <a:xfrm>
            <a:off x="490342" y="1102978"/>
            <a:ext cx="5877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Elucidate genetic architecture of higher yield plant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D29BDCB5-6C16-BBD3-2590-682F8E49D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252" y="7065167"/>
            <a:ext cx="2848806" cy="1886676"/>
          </a:xfrm>
          <a:prstGeom prst="rect">
            <a:avLst/>
          </a:prstGeom>
        </p:spPr>
      </p:pic>
      <p:sp>
        <p:nvSpPr>
          <p:cNvPr id="22" name="楕円 21">
            <a:extLst>
              <a:ext uri="{FF2B5EF4-FFF2-40B4-BE49-F238E27FC236}">
                <a16:creationId xmlns:a16="http://schemas.microsoft.com/office/drawing/2014/main" id="{58CBCD97-B327-38DE-F85B-4EF78DE0C56B}"/>
              </a:ext>
            </a:extLst>
          </p:cNvPr>
          <p:cNvSpPr/>
          <p:nvPr/>
        </p:nvSpPr>
        <p:spPr>
          <a:xfrm>
            <a:off x="4547344" y="8603112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3" name="表 83">
            <a:extLst>
              <a:ext uri="{FF2B5EF4-FFF2-40B4-BE49-F238E27FC236}">
                <a16:creationId xmlns:a16="http://schemas.microsoft.com/office/drawing/2014/main" id="{C132FBAF-3CF4-F04C-F758-A2C285768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407325"/>
              </p:ext>
            </p:extLst>
          </p:nvPr>
        </p:nvGraphicFramePr>
        <p:xfrm>
          <a:off x="1595440" y="4862195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505F327-581A-538F-6683-FCA03D124084}"/>
              </a:ext>
            </a:extLst>
          </p:cNvPr>
          <p:cNvSpPr txBox="1"/>
          <p:nvPr/>
        </p:nvSpPr>
        <p:spPr>
          <a:xfrm>
            <a:off x="972667" y="5079774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4AC520A5-45C4-3DDD-D70A-E8A0D08C3FEF}"/>
              </a:ext>
            </a:extLst>
          </p:cNvPr>
          <p:cNvSpPr/>
          <p:nvPr/>
        </p:nvSpPr>
        <p:spPr>
          <a:xfrm>
            <a:off x="1962719" y="5539105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282FF701-F007-DB32-B984-B277F6E90326}"/>
              </a:ext>
            </a:extLst>
          </p:cNvPr>
          <p:cNvSpPr/>
          <p:nvPr/>
        </p:nvSpPr>
        <p:spPr>
          <a:xfrm>
            <a:off x="3265739" y="5539105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B2E66EF5-0241-EB7B-A569-097BA0E9C839}"/>
              </a:ext>
            </a:extLst>
          </p:cNvPr>
          <p:cNvSpPr/>
          <p:nvPr/>
        </p:nvSpPr>
        <p:spPr>
          <a:xfrm>
            <a:off x="3265739" y="5539105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D5BA75F6-511A-490A-C98D-583461D65FD8}"/>
              </a:ext>
            </a:extLst>
          </p:cNvPr>
          <p:cNvSpPr/>
          <p:nvPr/>
        </p:nvSpPr>
        <p:spPr>
          <a:xfrm>
            <a:off x="3947729" y="5535295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2A6ECE8-F9EC-825D-809D-2FB84F4AC889}"/>
              </a:ext>
            </a:extLst>
          </p:cNvPr>
          <p:cNvCxnSpPr>
            <a:stCxn id="28" idx="1"/>
          </p:cNvCxnSpPr>
          <p:nvPr/>
        </p:nvCxnSpPr>
        <p:spPr>
          <a:xfrm flipH="1">
            <a:off x="3944700" y="6102985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グラフィックス 29" descr="計算機 単色塗りつぶし">
            <a:extLst>
              <a:ext uri="{FF2B5EF4-FFF2-40B4-BE49-F238E27FC236}">
                <a16:creationId xmlns:a16="http://schemas.microsoft.com/office/drawing/2014/main" id="{44780CC6-B3E0-D11B-5EED-27F1DC5DF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3705" y="6162451"/>
            <a:ext cx="681991" cy="681991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4F5FF8F-1646-73AE-81B6-B370228951DA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3261527" y="6080125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グラフィックス 31" descr="計算機 単色塗りつぶし">
            <a:extLst>
              <a:ext uri="{FF2B5EF4-FFF2-40B4-BE49-F238E27FC236}">
                <a16:creationId xmlns:a16="http://schemas.microsoft.com/office/drawing/2014/main" id="{E30E9F80-C5CB-1A24-EFC2-8507CFCF1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1714" y="6157051"/>
            <a:ext cx="681991" cy="681991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2E5EF0-EB98-EC12-62C3-EAA17F3EE307}"/>
              </a:ext>
            </a:extLst>
          </p:cNvPr>
          <p:cNvSpPr txBox="1"/>
          <p:nvPr/>
        </p:nvSpPr>
        <p:spPr>
          <a:xfrm>
            <a:off x="2098632" y="6333868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0B0199E-7BF6-11A6-C72D-36D7FDAE6C07}"/>
              </a:ext>
            </a:extLst>
          </p:cNvPr>
          <p:cNvSpPr txBox="1"/>
          <p:nvPr/>
        </p:nvSpPr>
        <p:spPr>
          <a:xfrm>
            <a:off x="4134301" y="6151644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A3CA46A8-5191-7E26-843F-AFD45357D5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476" y="4321826"/>
            <a:ext cx="359776" cy="538691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12B9E15B-F308-F775-43FC-7BCDBF2BE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6806" y="4320500"/>
            <a:ext cx="338656" cy="507068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C673502C-D336-8A7E-D758-780915A736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2305" y="4081661"/>
            <a:ext cx="503484" cy="753864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4BA1D941-AAB9-BD19-86C5-E5BCA9130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2633" y="4320500"/>
            <a:ext cx="338656" cy="50706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4357FB94-76EE-6D09-1B1B-659A192B9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1274" y="4144239"/>
            <a:ext cx="446164" cy="668039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6F36285-6079-0D11-A5CA-CC907CD674AF}"/>
              </a:ext>
            </a:extLst>
          </p:cNvPr>
          <p:cNvSpPr txBox="1"/>
          <p:nvPr/>
        </p:nvSpPr>
        <p:spPr>
          <a:xfrm>
            <a:off x="5030565" y="4374367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B1F8F1F0-CCF3-BEFA-144B-9220770E16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3665" y="1963702"/>
            <a:ext cx="2311676" cy="1455369"/>
          </a:xfrm>
          <a:prstGeom prst="rect">
            <a:avLst/>
          </a:prstGeom>
        </p:spPr>
      </p:pic>
      <p:pic>
        <p:nvPicPr>
          <p:cNvPr id="42" name="Picture 2" descr="DNAのイラスト">
            <a:extLst>
              <a:ext uri="{FF2B5EF4-FFF2-40B4-BE49-F238E27FC236}">
                <a16:creationId xmlns:a16="http://schemas.microsoft.com/office/drawing/2014/main" id="{20C5027C-79F4-94C2-DB3C-31CA225B3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04" y="2347763"/>
            <a:ext cx="687246" cy="68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7FBF40C-28CF-5367-18C8-713D55644AA5}"/>
              </a:ext>
            </a:extLst>
          </p:cNvPr>
          <p:cNvSpPr txBox="1"/>
          <p:nvPr/>
        </p:nvSpPr>
        <p:spPr>
          <a:xfrm>
            <a:off x="4906019" y="203045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High yield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7CAE06AE-13EB-0FF9-1AE6-6468BA2792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298" y="2308078"/>
            <a:ext cx="503484" cy="753864"/>
          </a:xfrm>
          <a:prstGeom prst="rect">
            <a:avLst/>
          </a:prstGeom>
        </p:spPr>
      </p:pic>
      <p:sp>
        <p:nvSpPr>
          <p:cNvPr id="46" name="矢印: 右 45">
            <a:extLst>
              <a:ext uri="{FF2B5EF4-FFF2-40B4-BE49-F238E27FC236}">
                <a16:creationId xmlns:a16="http://schemas.microsoft.com/office/drawing/2014/main" id="{F66A0897-166C-65BF-9990-181494FC4451}"/>
              </a:ext>
            </a:extLst>
          </p:cNvPr>
          <p:cNvSpPr/>
          <p:nvPr/>
        </p:nvSpPr>
        <p:spPr>
          <a:xfrm flipH="1">
            <a:off x="4113715" y="2375523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グラフィックス 46" descr="計算機 単色塗りつぶし">
            <a:extLst>
              <a:ext uri="{FF2B5EF4-FFF2-40B4-BE49-F238E27FC236}">
                <a16:creationId xmlns:a16="http://schemas.microsoft.com/office/drawing/2014/main" id="{4F5D6BFE-A320-6EBA-D43B-AEC20415E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3179" y="2275074"/>
            <a:ext cx="623797" cy="623797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7031AB2-CB60-6810-1D20-A9FF3553153E}"/>
              </a:ext>
            </a:extLst>
          </p:cNvPr>
          <p:cNvSpPr txBox="1"/>
          <p:nvPr/>
        </p:nvSpPr>
        <p:spPr>
          <a:xfrm>
            <a:off x="972667" y="3403607"/>
            <a:ext cx="4428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Plan t</a:t>
            </a:r>
            <a:r>
              <a:rPr kumimoji="1"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he most efficient breeding way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1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C64E21D4-AF00-F6F1-4DCA-9E05FDAC0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729"/>
          <a:stretch/>
        </p:blipFill>
        <p:spPr>
          <a:xfrm>
            <a:off x="297303" y="2078052"/>
            <a:ext cx="3465957" cy="2874948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C910CB3-2E69-AD4C-B3CB-DA421118621A}"/>
              </a:ext>
            </a:extLst>
          </p:cNvPr>
          <p:cNvSpPr txBox="1"/>
          <p:nvPr/>
        </p:nvSpPr>
        <p:spPr>
          <a:xfrm>
            <a:off x="116637" y="1770275"/>
            <a:ext cx="1889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B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3E62D95-3A4D-D62D-C861-A61C4ABBF42F}"/>
              </a:ext>
            </a:extLst>
          </p:cNvPr>
          <p:cNvSpPr txBox="1"/>
          <p:nvPr/>
        </p:nvSpPr>
        <p:spPr>
          <a:xfrm>
            <a:off x="4184482" y="2930751"/>
            <a:ext cx="717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0917542-5A4B-7B22-792A-F0ECE57F38F5}"/>
              </a:ext>
            </a:extLst>
          </p:cNvPr>
          <p:cNvSpPr txBox="1"/>
          <p:nvPr/>
        </p:nvSpPr>
        <p:spPr>
          <a:xfrm>
            <a:off x="4932304" y="1770275"/>
            <a:ext cx="1870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F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72F37EE1-D63B-3A76-5E2E-51746B6414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4932304" y="2078052"/>
            <a:ext cx="1840386" cy="287494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EB3208A-F400-254F-4215-AA187F74D1E0}"/>
              </a:ext>
            </a:extLst>
          </p:cNvPr>
          <p:cNvSpPr txBox="1"/>
          <p:nvPr/>
        </p:nvSpPr>
        <p:spPr>
          <a:xfrm>
            <a:off x="1995147" y="1770274"/>
            <a:ext cx="1883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C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EADF898-6A53-D0FB-1A52-F1E24659F9C2}"/>
              </a:ext>
            </a:extLst>
          </p:cNvPr>
          <p:cNvSpPr txBox="1"/>
          <p:nvPr/>
        </p:nvSpPr>
        <p:spPr>
          <a:xfrm>
            <a:off x="2127638" y="6082697"/>
            <a:ext cx="2057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Hitomebore</a:t>
            </a:r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 × Cultivar X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8E5B193-3F41-FFC0-B8C4-8A885700C9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2313905" y="6390474"/>
            <a:ext cx="1840386" cy="2874948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0B98976-3C29-E981-06D4-25D80615629E}"/>
              </a:ext>
            </a:extLst>
          </p:cNvPr>
          <p:cNvSpPr txBox="1"/>
          <p:nvPr/>
        </p:nvSpPr>
        <p:spPr>
          <a:xfrm>
            <a:off x="1980161" y="8803756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RILs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9874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図 128">
            <a:extLst>
              <a:ext uri="{FF2B5EF4-FFF2-40B4-BE49-F238E27FC236}">
                <a16:creationId xmlns:a16="http://schemas.microsoft.com/office/drawing/2014/main" id="{97208342-6242-9A34-2ABE-8734F6F67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130" name="四角形: 角を丸くする 129">
            <a:extLst>
              <a:ext uri="{FF2B5EF4-FFF2-40B4-BE49-F238E27FC236}">
                <a16:creationId xmlns:a16="http://schemas.microsoft.com/office/drawing/2014/main" id="{96593B09-915C-6B2F-C6B2-DDD1B00EF6B3}"/>
              </a:ext>
            </a:extLst>
          </p:cNvPr>
          <p:cNvSpPr/>
          <p:nvPr/>
        </p:nvSpPr>
        <p:spPr>
          <a:xfrm>
            <a:off x="85344" y="3346704"/>
            <a:ext cx="4035552" cy="311006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C68EC4AE-AF41-64FA-2D99-23A94135C621}"/>
              </a:ext>
            </a:extLst>
          </p:cNvPr>
          <p:cNvSpPr/>
          <p:nvPr/>
        </p:nvSpPr>
        <p:spPr>
          <a:xfrm>
            <a:off x="4267200" y="3206496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4981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27359A2-ED88-5CBC-02AC-BD1FA4C87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E0FDE58-9CC0-47A6-1E13-222E89FCE75E}"/>
              </a:ext>
            </a:extLst>
          </p:cNvPr>
          <p:cNvSpPr/>
          <p:nvPr/>
        </p:nvSpPr>
        <p:spPr>
          <a:xfrm>
            <a:off x="42672" y="3397967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B80FEEC-06E7-BFA5-2237-3C619BD7BF3B}"/>
              </a:ext>
            </a:extLst>
          </p:cNvPr>
          <p:cNvSpPr/>
          <p:nvPr/>
        </p:nvSpPr>
        <p:spPr>
          <a:xfrm>
            <a:off x="2572512" y="3261361"/>
            <a:ext cx="4181856" cy="169164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05A5AD4-8488-9B25-0FDF-A97DE3FFDCD7}"/>
              </a:ext>
            </a:extLst>
          </p:cNvPr>
          <p:cNvSpPr/>
          <p:nvPr/>
        </p:nvSpPr>
        <p:spPr>
          <a:xfrm>
            <a:off x="2572512" y="5199890"/>
            <a:ext cx="4242816" cy="148132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3988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0F610DC-F6BC-4773-6D5B-713368AE1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5A9E96B-8A9F-A2AE-46E8-BABC0A9967BD}"/>
              </a:ext>
            </a:extLst>
          </p:cNvPr>
          <p:cNvSpPr/>
          <p:nvPr/>
        </p:nvSpPr>
        <p:spPr>
          <a:xfrm>
            <a:off x="2834640" y="5138927"/>
            <a:ext cx="3974592" cy="150571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379769-8795-980D-83A1-AC6636657838}"/>
              </a:ext>
            </a:extLst>
          </p:cNvPr>
          <p:cNvSpPr/>
          <p:nvPr/>
        </p:nvSpPr>
        <p:spPr>
          <a:xfrm>
            <a:off x="0" y="3397967"/>
            <a:ext cx="2785872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FEED726-3428-D853-3C8B-D99447994676}"/>
              </a:ext>
            </a:extLst>
          </p:cNvPr>
          <p:cNvSpPr/>
          <p:nvPr/>
        </p:nvSpPr>
        <p:spPr>
          <a:xfrm>
            <a:off x="2785872" y="3397967"/>
            <a:ext cx="3913632" cy="154948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725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図 47" descr="タイムライン&#10;&#10;自動的に生成された説明">
            <a:extLst>
              <a:ext uri="{FF2B5EF4-FFF2-40B4-BE49-F238E27FC236}">
                <a16:creationId xmlns:a16="http://schemas.microsoft.com/office/drawing/2014/main" id="{E3EDB294-D95C-02B1-8A71-336273552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553" y="2536493"/>
            <a:ext cx="1112103" cy="10453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4086" y="2788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487" y="623802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2347" y="2074511"/>
            <a:ext cx="914400" cy="914400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2221498"/>
            <a:ext cx="330491" cy="64647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1953761" y="2189150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6B0D07CB-6DFB-D2C6-2F4B-0A5B871DE5A3}"/>
              </a:ext>
            </a:extLst>
          </p:cNvPr>
          <p:cNvSpPr/>
          <p:nvPr/>
        </p:nvSpPr>
        <p:spPr>
          <a:xfrm>
            <a:off x="816822" y="6233576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3CB3FAC1-3D31-4A79-F63A-DE1DF9AED596}"/>
              </a:ext>
            </a:extLst>
          </p:cNvPr>
          <p:cNvSpPr/>
          <p:nvPr/>
        </p:nvSpPr>
        <p:spPr>
          <a:xfrm>
            <a:off x="480461" y="6601604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994FF986-24D2-EAEC-4F77-80D16BB68B9F}"/>
              </a:ext>
            </a:extLst>
          </p:cNvPr>
          <p:cNvSpPr/>
          <p:nvPr/>
        </p:nvSpPr>
        <p:spPr>
          <a:xfrm>
            <a:off x="1772061" y="633197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C1B5C60B-AD03-8804-18C1-1A776C8CF7D8}"/>
              </a:ext>
            </a:extLst>
          </p:cNvPr>
          <p:cNvSpPr/>
          <p:nvPr/>
        </p:nvSpPr>
        <p:spPr>
          <a:xfrm>
            <a:off x="1284386" y="6969632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32CF8630-BA26-1F47-B2E9-AC7DC5C9C7A6}"/>
              </a:ext>
            </a:extLst>
          </p:cNvPr>
          <p:cNvSpPr/>
          <p:nvPr/>
        </p:nvSpPr>
        <p:spPr>
          <a:xfrm>
            <a:off x="1581561" y="6669067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D0E22C-9EFD-8BC5-E550-513ACF56294D}"/>
              </a:ext>
            </a:extLst>
          </p:cNvPr>
          <p:cNvSpPr txBox="1"/>
          <p:nvPr/>
        </p:nvSpPr>
        <p:spPr>
          <a:xfrm>
            <a:off x="2674411" y="6588121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C399FB07-54B7-E203-5DF1-BDA523B97472}"/>
              </a:ext>
            </a:extLst>
          </p:cNvPr>
          <p:cNvSpPr/>
          <p:nvPr/>
        </p:nvSpPr>
        <p:spPr>
          <a:xfrm>
            <a:off x="331269" y="5114555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5555C3B-EDC8-6B63-CFB1-28617633AE85}"/>
              </a:ext>
            </a:extLst>
          </p:cNvPr>
          <p:cNvSpPr txBox="1"/>
          <p:nvPr/>
        </p:nvSpPr>
        <p:spPr>
          <a:xfrm>
            <a:off x="634774" y="4775410"/>
            <a:ext cx="203367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FF0000"/>
                </a:solidFill>
              </a:rPr>
              <a:t>CultivarA.fasta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8FB2BB6C-2B65-2200-0FE7-470257DDC152}"/>
              </a:ext>
            </a:extLst>
          </p:cNvPr>
          <p:cNvSpPr txBox="1"/>
          <p:nvPr/>
        </p:nvSpPr>
        <p:spPr>
          <a:xfrm>
            <a:off x="298122" y="5874172"/>
            <a:ext cx="2947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FF0000"/>
                </a:solidFill>
              </a:rPr>
              <a:t>Mutated_Cultivar_read.fastq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7E465980-75C5-71C5-EE00-B70682393D4A}"/>
              </a:ext>
            </a:extLst>
          </p:cNvPr>
          <p:cNvSpPr txBox="1"/>
          <p:nvPr/>
        </p:nvSpPr>
        <p:spPr>
          <a:xfrm>
            <a:off x="826991" y="1964251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1026" name="Picture 2" descr="National Center for Biotechnology Information">
            <a:extLst>
              <a:ext uri="{FF2B5EF4-FFF2-40B4-BE49-F238E27FC236}">
                <a16:creationId xmlns:a16="http://schemas.microsoft.com/office/drawing/2014/main" id="{E900418D-D29F-EDD5-CA91-904DD8DE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537751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C7A4C556-13E2-8193-9226-8ED6383BD775}"/>
              </a:ext>
            </a:extLst>
          </p:cNvPr>
          <p:cNvCxnSpPr/>
          <p:nvPr/>
        </p:nvCxnSpPr>
        <p:spPr>
          <a:xfrm>
            <a:off x="960120" y="2513831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564945A-E2C2-1C0D-80C9-5EA75EF92626}"/>
              </a:ext>
            </a:extLst>
          </p:cNvPr>
          <p:cNvCxnSpPr/>
          <p:nvPr/>
        </p:nvCxnSpPr>
        <p:spPr>
          <a:xfrm>
            <a:off x="1944471" y="2519088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0A610B7-6038-5839-8EBA-31E18F63564F}"/>
              </a:ext>
            </a:extLst>
          </p:cNvPr>
          <p:cNvSpPr txBox="1"/>
          <p:nvPr/>
        </p:nvSpPr>
        <p:spPr>
          <a:xfrm>
            <a:off x="826990" y="600016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D412B4DD-E49E-CC00-1510-2D8CED373601}"/>
              </a:ext>
            </a:extLst>
          </p:cNvPr>
          <p:cNvCxnSpPr/>
          <p:nvPr/>
        </p:nvCxnSpPr>
        <p:spPr>
          <a:xfrm>
            <a:off x="960120" y="1149596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AFBCA765-855B-7845-941F-418E2C922C7A}"/>
              </a:ext>
            </a:extLst>
          </p:cNvPr>
          <p:cNvGrpSpPr/>
          <p:nvPr/>
        </p:nvGrpSpPr>
        <p:grpSpPr>
          <a:xfrm>
            <a:off x="4554988" y="5571011"/>
            <a:ext cx="3354035" cy="1091345"/>
            <a:chOff x="1658836" y="5627823"/>
            <a:chExt cx="3354035" cy="1091345"/>
          </a:xfrm>
        </p:grpSpPr>
        <p:sp>
          <p:nvSpPr>
            <p:cNvPr id="5" name="吹き出し: 角を丸めた四角形 4">
              <a:extLst>
                <a:ext uri="{FF2B5EF4-FFF2-40B4-BE49-F238E27FC236}">
                  <a16:creationId xmlns:a16="http://schemas.microsoft.com/office/drawing/2014/main" id="{B4F978CB-8268-E2BB-9F3A-7ABBE4179688}"/>
                </a:ext>
              </a:extLst>
            </p:cNvPr>
            <p:cNvSpPr/>
            <p:nvPr/>
          </p:nvSpPr>
          <p:spPr>
            <a:xfrm>
              <a:off x="1669844" y="5627823"/>
              <a:ext cx="3311607" cy="210916"/>
            </a:xfrm>
            <a:prstGeom prst="wedgeRoundRectCallout">
              <a:avLst>
                <a:gd name="adj1" fmla="val 32487"/>
                <a:gd name="adj2" fmla="val -32938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ATGCATGCATGCATGC…………ATGCATCCA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吹き出し: 角を丸めた四角形 9">
              <a:extLst>
                <a:ext uri="{FF2B5EF4-FFF2-40B4-BE49-F238E27FC236}">
                  <a16:creationId xmlns:a16="http://schemas.microsoft.com/office/drawing/2014/main" id="{7E5F1B04-BF09-5763-3F6B-B16F34200AEF}"/>
                </a:ext>
              </a:extLst>
            </p:cNvPr>
            <p:cNvSpPr/>
            <p:nvPr/>
          </p:nvSpPr>
          <p:spPr>
            <a:xfrm>
              <a:off x="1658836" y="5965258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endParaRPr kumimoji="1" lang="ja-JP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吹き出し: 角を丸めた四角形 14">
              <a:extLst>
                <a:ext uri="{FF2B5EF4-FFF2-40B4-BE49-F238E27FC236}">
                  <a16:creationId xmlns:a16="http://schemas.microsoft.com/office/drawing/2014/main" id="{928220D8-E587-7A2B-24EC-9F280CC8A9D5}"/>
                </a:ext>
              </a:extLst>
            </p:cNvPr>
            <p:cNvSpPr/>
            <p:nvPr/>
          </p:nvSpPr>
          <p:spPr>
            <a:xfrm>
              <a:off x="2419247" y="6573282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CATGCA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吹き出し: 角を丸めた四角形 16">
              <a:extLst>
                <a:ext uri="{FF2B5EF4-FFF2-40B4-BE49-F238E27FC236}">
                  <a16:creationId xmlns:a16="http://schemas.microsoft.com/office/drawing/2014/main" id="{1AA312E4-AF70-2503-F9D0-D92025E6A315}"/>
                </a:ext>
              </a:extLst>
            </p:cNvPr>
            <p:cNvSpPr/>
            <p:nvPr/>
          </p:nvSpPr>
          <p:spPr>
            <a:xfrm>
              <a:off x="2094587" y="6167933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吹き出し: 角を丸めた四角形 18">
              <a:extLst>
                <a:ext uri="{FF2B5EF4-FFF2-40B4-BE49-F238E27FC236}">
                  <a16:creationId xmlns:a16="http://schemas.microsoft.com/office/drawing/2014/main" id="{AD8131ED-1841-D2F6-92B6-BBCB3282FD14}"/>
                </a:ext>
              </a:extLst>
            </p:cNvPr>
            <p:cNvSpPr/>
            <p:nvPr/>
          </p:nvSpPr>
          <p:spPr>
            <a:xfrm>
              <a:off x="3796281" y="5960667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吹き出し: 角を丸めた四角形 19">
              <a:extLst>
                <a:ext uri="{FF2B5EF4-FFF2-40B4-BE49-F238E27FC236}">
                  <a16:creationId xmlns:a16="http://schemas.microsoft.com/office/drawing/2014/main" id="{0497BE69-8606-1529-635E-82E51CF79532}"/>
                </a:ext>
              </a:extLst>
            </p:cNvPr>
            <p:cNvSpPr/>
            <p:nvPr/>
          </p:nvSpPr>
          <p:spPr>
            <a:xfrm>
              <a:off x="4014863" y="6164139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GCATCC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吹き出し: 角を丸めた四角形 21">
              <a:extLst>
                <a:ext uri="{FF2B5EF4-FFF2-40B4-BE49-F238E27FC236}">
                  <a16:creationId xmlns:a16="http://schemas.microsoft.com/office/drawing/2014/main" id="{C6C2B9F1-B92E-1F81-B7D4-4A10EF3182BD}"/>
                </a:ext>
              </a:extLst>
            </p:cNvPr>
            <p:cNvSpPr/>
            <p:nvPr/>
          </p:nvSpPr>
          <p:spPr>
            <a:xfrm>
              <a:off x="2094587" y="6370608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吹き出し: 角を丸めた四角形 23">
              <a:extLst>
                <a:ext uri="{FF2B5EF4-FFF2-40B4-BE49-F238E27FC236}">
                  <a16:creationId xmlns:a16="http://schemas.microsoft.com/office/drawing/2014/main" id="{8EF0EE06-47E6-6040-A109-3E0CA52A4BA2}"/>
                </a:ext>
              </a:extLst>
            </p:cNvPr>
            <p:cNvSpPr/>
            <p:nvPr/>
          </p:nvSpPr>
          <p:spPr>
            <a:xfrm>
              <a:off x="4126128" y="6367612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CATCCA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DCF76F07-AE52-392E-40EB-022E217BF81D}"/>
                </a:ext>
              </a:extLst>
            </p:cNvPr>
            <p:cNvSpPr txBox="1"/>
            <p:nvPr/>
          </p:nvSpPr>
          <p:spPr>
            <a:xfrm>
              <a:off x="3353701" y="6056575"/>
              <a:ext cx="412100" cy="3077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…</a:t>
              </a:r>
              <a:endParaRPr kumimoji="1" lang="ja-JP" altLang="en-US" sz="1400" dirty="0"/>
            </a:p>
          </p:txBody>
        </p:sp>
      </p:grp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38A81E8-39B8-1E54-B812-145BA24E4DCF}"/>
              </a:ext>
            </a:extLst>
          </p:cNvPr>
          <p:cNvSpPr txBox="1"/>
          <p:nvPr/>
        </p:nvSpPr>
        <p:spPr>
          <a:xfrm>
            <a:off x="3464046" y="5820515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Alignment</a:t>
            </a:r>
            <a:endParaRPr kumimoji="1" lang="ja-JP" altLang="en-US" sz="1400" b="1" dirty="0"/>
          </a:p>
        </p:txBody>
      </p:sp>
      <p:sp>
        <p:nvSpPr>
          <p:cNvPr id="36" name="フリーフォーム: 図形 35">
            <a:extLst>
              <a:ext uri="{FF2B5EF4-FFF2-40B4-BE49-F238E27FC236}">
                <a16:creationId xmlns:a16="http://schemas.microsoft.com/office/drawing/2014/main" id="{60CAC7EC-7057-E728-CD1E-2B223E4631BA}"/>
              </a:ext>
            </a:extLst>
          </p:cNvPr>
          <p:cNvSpPr/>
          <p:nvPr/>
        </p:nvSpPr>
        <p:spPr>
          <a:xfrm>
            <a:off x="3019589" y="5452017"/>
            <a:ext cx="467295" cy="1352550"/>
          </a:xfrm>
          <a:custGeom>
            <a:avLst/>
            <a:gdLst>
              <a:gd name="connsiteX0" fmla="*/ 0 w 467295"/>
              <a:gd name="connsiteY0" fmla="*/ 1352550 h 1352550"/>
              <a:gd name="connsiteX1" fmla="*/ 466725 w 467295"/>
              <a:gd name="connsiteY1" fmla="*/ 685800 h 1352550"/>
              <a:gd name="connsiteX2" fmla="*/ 76200 w 467295"/>
              <a:gd name="connsiteY2" fmla="*/ 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295" h="1352550">
                <a:moveTo>
                  <a:pt x="0" y="1352550"/>
                </a:moveTo>
                <a:cubicBezTo>
                  <a:pt x="227012" y="1131887"/>
                  <a:pt x="454025" y="911225"/>
                  <a:pt x="466725" y="685800"/>
                </a:cubicBezTo>
                <a:cubicBezTo>
                  <a:pt x="479425" y="460375"/>
                  <a:pt x="277812" y="230187"/>
                  <a:pt x="76200" y="0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69280E5-0BFD-4346-D141-5B5E5FAC600F}"/>
              </a:ext>
            </a:extLst>
          </p:cNvPr>
          <p:cNvCxnSpPr>
            <a:stCxn id="36" idx="1"/>
          </p:cNvCxnSpPr>
          <p:nvPr/>
        </p:nvCxnSpPr>
        <p:spPr>
          <a:xfrm flipV="1">
            <a:off x="3486314" y="6128292"/>
            <a:ext cx="9519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42C7AAD-75C2-C8E8-038D-FD8E8D6F0BD1}"/>
              </a:ext>
            </a:extLst>
          </p:cNvPr>
          <p:cNvCxnSpPr/>
          <p:nvPr/>
        </p:nvCxnSpPr>
        <p:spPr>
          <a:xfrm>
            <a:off x="2652660" y="1149596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5A2C3A5-C1F3-D1A9-F4F1-589BB1B9A0D4}"/>
              </a:ext>
            </a:extLst>
          </p:cNvPr>
          <p:cNvSpPr txBox="1"/>
          <p:nvPr/>
        </p:nvSpPr>
        <p:spPr>
          <a:xfrm>
            <a:off x="2935999" y="887986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EFCD94-1204-0CA8-E706-EACF923ACE24}"/>
              </a:ext>
            </a:extLst>
          </p:cNvPr>
          <p:cNvSpPr txBox="1"/>
          <p:nvPr/>
        </p:nvSpPr>
        <p:spPr>
          <a:xfrm>
            <a:off x="2935999" y="2274883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F85AB57B-3AEE-6115-94BA-A86251534364}"/>
              </a:ext>
            </a:extLst>
          </p:cNvPr>
          <p:cNvSpPr/>
          <p:nvPr/>
        </p:nvSpPr>
        <p:spPr>
          <a:xfrm>
            <a:off x="3703320" y="1356360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E2C4CC-0450-C69C-ADAC-DD5BB4599B5B}"/>
              </a:ext>
            </a:extLst>
          </p:cNvPr>
          <p:cNvSpPr txBox="1"/>
          <p:nvPr/>
        </p:nvSpPr>
        <p:spPr>
          <a:xfrm>
            <a:off x="3670025" y="1686681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CC98E01-0796-06F4-3053-A370836DEFDA}"/>
              </a:ext>
            </a:extLst>
          </p:cNvPr>
          <p:cNvSpPr txBox="1"/>
          <p:nvPr/>
        </p:nvSpPr>
        <p:spPr>
          <a:xfrm>
            <a:off x="2777427" y="1678729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06F8353-0D59-9847-D760-BB8943EA575B}"/>
              </a:ext>
            </a:extLst>
          </p:cNvPr>
          <p:cNvCxnSpPr/>
          <p:nvPr/>
        </p:nvCxnSpPr>
        <p:spPr>
          <a:xfrm>
            <a:off x="4335043" y="1840569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2859C6-70F3-6AD0-4022-0AB0C17FE693}"/>
              </a:ext>
            </a:extLst>
          </p:cNvPr>
          <p:cNvSpPr txBox="1"/>
          <p:nvPr/>
        </p:nvSpPr>
        <p:spPr>
          <a:xfrm>
            <a:off x="4676614" y="1678729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24A03A-4AB7-D3BC-B7F3-898A54C75375}"/>
              </a:ext>
            </a:extLst>
          </p:cNvPr>
          <p:cNvSpPr txBox="1"/>
          <p:nvPr/>
        </p:nvSpPr>
        <p:spPr>
          <a:xfrm>
            <a:off x="6637644" y="1686680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bcftools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F7BFD33-3CB6-C0FD-8CAA-9BD3D2A66A97}"/>
              </a:ext>
            </a:extLst>
          </p:cNvPr>
          <p:cNvCxnSpPr/>
          <p:nvPr/>
        </p:nvCxnSpPr>
        <p:spPr>
          <a:xfrm>
            <a:off x="5558023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D18CAC5-6BBF-5B72-9A10-64A6ABD6F158}"/>
              </a:ext>
            </a:extLst>
          </p:cNvPr>
          <p:cNvSpPr txBox="1"/>
          <p:nvPr/>
        </p:nvSpPr>
        <p:spPr>
          <a:xfrm>
            <a:off x="5617893" y="1684785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  <a:endParaRPr kumimoji="1" lang="ja-JP" altLang="en-US" sz="1400" dirty="0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006FCDBD-4918-DD3A-E313-6713EC7E87CB}"/>
              </a:ext>
            </a:extLst>
          </p:cNvPr>
          <p:cNvCxnSpPr/>
          <p:nvPr/>
        </p:nvCxnSpPr>
        <p:spPr>
          <a:xfrm>
            <a:off x="6421644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6CFF6B05-244B-FE3D-082A-F6824B87B58B}"/>
              </a:ext>
            </a:extLst>
          </p:cNvPr>
          <p:cNvCxnSpPr>
            <a:cxnSpLocks/>
          </p:cNvCxnSpPr>
          <p:nvPr/>
        </p:nvCxnSpPr>
        <p:spPr>
          <a:xfrm rot="5400000">
            <a:off x="6012606" y="2051100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5F5128E-B961-9E59-F198-8E0691348D12}"/>
              </a:ext>
            </a:extLst>
          </p:cNvPr>
          <p:cNvSpPr txBox="1"/>
          <p:nvPr/>
        </p:nvSpPr>
        <p:spPr>
          <a:xfrm>
            <a:off x="5907953" y="2174762"/>
            <a:ext cx="425305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igv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2CEC703-B683-EA3E-1EFD-E00AA4613DD6}"/>
              </a:ext>
            </a:extLst>
          </p:cNvPr>
          <p:cNvCxnSpPr/>
          <p:nvPr/>
        </p:nvCxnSpPr>
        <p:spPr>
          <a:xfrm>
            <a:off x="7509480" y="1842463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8637443-72B5-A487-8A40-9842D2F057CF}"/>
              </a:ext>
            </a:extLst>
          </p:cNvPr>
          <p:cNvSpPr txBox="1"/>
          <p:nvPr/>
        </p:nvSpPr>
        <p:spPr>
          <a:xfrm>
            <a:off x="7569350" y="1686680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VCF file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22EFE56-E2AF-2FEA-11E8-B3DAD0174AFF}"/>
              </a:ext>
            </a:extLst>
          </p:cNvPr>
          <p:cNvSpPr txBox="1"/>
          <p:nvPr/>
        </p:nvSpPr>
        <p:spPr>
          <a:xfrm>
            <a:off x="5367160" y="1311020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ED1AA0D-3687-A528-4D4F-71DABE87D426}"/>
              </a:ext>
            </a:extLst>
          </p:cNvPr>
          <p:cNvSpPr txBox="1"/>
          <p:nvPr/>
        </p:nvSpPr>
        <p:spPr>
          <a:xfrm>
            <a:off x="7209592" y="1310594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Genetic variants</a:t>
            </a:r>
            <a:endParaRPr kumimoji="1" lang="ja-JP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6421282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5C02F71-8F75-A74B-8031-DF07A80E8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597" y="4623825"/>
            <a:ext cx="2848806" cy="1886676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73ABA125-ED7B-8319-A078-CBA29F3EBFBB}"/>
              </a:ext>
            </a:extLst>
          </p:cNvPr>
          <p:cNvSpPr/>
          <p:nvPr/>
        </p:nvSpPr>
        <p:spPr>
          <a:xfrm>
            <a:off x="4441689" y="6161770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83">
            <a:extLst>
              <a:ext uri="{FF2B5EF4-FFF2-40B4-BE49-F238E27FC236}">
                <a16:creationId xmlns:a16="http://schemas.microsoft.com/office/drawing/2014/main" id="{D4994C1C-EA95-22AC-0AE1-6AE90711E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902151"/>
              </p:ext>
            </p:extLst>
          </p:nvPr>
        </p:nvGraphicFramePr>
        <p:xfrm>
          <a:off x="1489785" y="2420853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CA68CBA-4625-6DD0-1679-434F300752BE}"/>
              </a:ext>
            </a:extLst>
          </p:cNvPr>
          <p:cNvSpPr txBox="1"/>
          <p:nvPr/>
        </p:nvSpPr>
        <p:spPr>
          <a:xfrm>
            <a:off x="867012" y="2638432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7981F966-E129-6459-F9CB-B242B220C935}"/>
              </a:ext>
            </a:extLst>
          </p:cNvPr>
          <p:cNvSpPr/>
          <p:nvPr/>
        </p:nvSpPr>
        <p:spPr>
          <a:xfrm>
            <a:off x="1857064" y="3097763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D4C71561-F046-44ED-DF7C-F821B9DF7979}"/>
              </a:ext>
            </a:extLst>
          </p:cNvPr>
          <p:cNvSpPr/>
          <p:nvPr/>
        </p:nvSpPr>
        <p:spPr>
          <a:xfrm>
            <a:off x="3160084" y="3097763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73FE1FF0-C5D0-BFD5-C48E-21E8EC50C2D6}"/>
              </a:ext>
            </a:extLst>
          </p:cNvPr>
          <p:cNvSpPr/>
          <p:nvPr/>
        </p:nvSpPr>
        <p:spPr>
          <a:xfrm>
            <a:off x="3160084" y="3097763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D02168C4-34EE-F96D-7223-F66227643407}"/>
              </a:ext>
            </a:extLst>
          </p:cNvPr>
          <p:cNvSpPr/>
          <p:nvPr/>
        </p:nvSpPr>
        <p:spPr>
          <a:xfrm>
            <a:off x="3842074" y="3093953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A21242D-92B9-8A88-5948-90C40490ADE7}"/>
              </a:ext>
            </a:extLst>
          </p:cNvPr>
          <p:cNvCxnSpPr>
            <a:stCxn id="11" idx="1"/>
          </p:cNvCxnSpPr>
          <p:nvPr/>
        </p:nvCxnSpPr>
        <p:spPr>
          <a:xfrm flipH="1">
            <a:off x="3839045" y="3661643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グラフィックス 12" descr="計算機 単色塗りつぶし">
            <a:extLst>
              <a:ext uri="{FF2B5EF4-FFF2-40B4-BE49-F238E27FC236}">
                <a16:creationId xmlns:a16="http://schemas.microsoft.com/office/drawing/2014/main" id="{135D46AE-B0A4-5845-3FCA-B825A4B45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8050" y="3721109"/>
            <a:ext cx="681991" cy="681991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124F7CD-26E5-41CE-6173-21B6A426DD7A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155872" y="3638783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グラフィックス 14" descr="計算機 単色塗りつぶし">
            <a:extLst>
              <a:ext uri="{FF2B5EF4-FFF2-40B4-BE49-F238E27FC236}">
                <a16:creationId xmlns:a16="http://schemas.microsoft.com/office/drawing/2014/main" id="{100082C4-604F-B0A5-0D50-C4D9CAD94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6059" y="3715709"/>
            <a:ext cx="681991" cy="681991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CA59097-126E-8540-F91C-48008555EEEC}"/>
              </a:ext>
            </a:extLst>
          </p:cNvPr>
          <p:cNvSpPr txBox="1"/>
          <p:nvPr/>
        </p:nvSpPr>
        <p:spPr>
          <a:xfrm>
            <a:off x="1992977" y="3892526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B9207DF-24BF-D8A7-E24B-43C428644B16}"/>
              </a:ext>
            </a:extLst>
          </p:cNvPr>
          <p:cNvSpPr txBox="1"/>
          <p:nvPr/>
        </p:nvSpPr>
        <p:spPr>
          <a:xfrm>
            <a:off x="4028646" y="3710302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0490E78-0184-FE70-864F-CA5D9560AB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4821" y="1880484"/>
            <a:ext cx="359776" cy="538691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4546605-56BB-D1F8-5317-5435F8673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1151" y="1879158"/>
            <a:ext cx="338656" cy="50706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97A05A5C-77BC-ACC2-A84C-804A1F68E9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6650" y="1640319"/>
            <a:ext cx="503484" cy="75386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A826776-9849-FCED-0D79-60F5EC12A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6978" y="1879158"/>
            <a:ext cx="338656" cy="50706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854C4561-9F13-F097-B1ED-A6A380D4A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5619" y="1702897"/>
            <a:ext cx="446164" cy="668039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A2F9FF0-CE98-DC24-2EED-689CA50FD8C8}"/>
              </a:ext>
            </a:extLst>
          </p:cNvPr>
          <p:cNvSpPr txBox="1"/>
          <p:nvPr/>
        </p:nvSpPr>
        <p:spPr>
          <a:xfrm>
            <a:off x="4924910" y="1933025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D1A67F9-9635-4657-8EFB-D7A28B49C37B}"/>
              </a:ext>
            </a:extLst>
          </p:cNvPr>
          <p:cNvSpPr txBox="1"/>
          <p:nvPr/>
        </p:nvSpPr>
        <p:spPr>
          <a:xfrm>
            <a:off x="1690217" y="755291"/>
            <a:ext cx="31741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Which combination is best ?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7975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40C44E1-0ABA-7B4E-233E-A0636B4E6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64" y="2715432"/>
            <a:ext cx="761051" cy="113951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45701CB-B74B-E887-7B13-FDE362CD3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65" y="3906314"/>
            <a:ext cx="2196472" cy="156119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C55A6C7-8636-72D9-A845-208C8F4A7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948" y="3854947"/>
            <a:ext cx="2221701" cy="1555191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F6FC572-F419-757B-EA4A-6AAB5E397A5B}"/>
              </a:ext>
            </a:extLst>
          </p:cNvPr>
          <p:cNvGrpSpPr/>
          <p:nvPr/>
        </p:nvGrpSpPr>
        <p:grpSpPr>
          <a:xfrm>
            <a:off x="4833631" y="2715430"/>
            <a:ext cx="864394" cy="1139517"/>
            <a:chOff x="6451809" y="4837937"/>
            <a:chExt cx="864394" cy="1139517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B54B716-85B8-6464-3F0D-D87CCA2A2A4E}"/>
                </a:ext>
              </a:extLst>
            </p:cNvPr>
            <p:cNvGrpSpPr/>
            <p:nvPr/>
          </p:nvGrpSpPr>
          <p:grpSpPr>
            <a:xfrm>
              <a:off x="6451809" y="4837937"/>
              <a:ext cx="864394" cy="1139517"/>
              <a:chOff x="8746331" y="2007298"/>
              <a:chExt cx="864394" cy="1139517"/>
            </a:xfrm>
          </p:grpSpPr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305F07CD-66E8-F855-4A48-048C9917596D}"/>
                  </a:ext>
                </a:extLst>
              </p:cNvPr>
              <p:cNvGrpSpPr/>
              <p:nvPr/>
            </p:nvGrpSpPr>
            <p:grpSpPr>
              <a:xfrm>
                <a:off x="8746331" y="2007298"/>
                <a:ext cx="812888" cy="1139517"/>
                <a:chOff x="8746331" y="2007298"/>
                <a:chExt cx="812888" cy="1139517"/>
              </a:xfrm>
            </p:grpSpPr>
            <p:pic>
              <p:nvPicPr>
                <p:cNvPr id="16" name="図 15">
                  <a:extLst>
                    <a:ext uri="{FF2B5EF4-FFF2-40B4-BE49-F238E27FC236}">
                      <a16:creationId xmlns:a16="http://schemas.microsoft.com/office/drawing/2014/main" id="{BC238B3B-4E9B-E706-94A2-F093BDB5FA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798168" y="2007298"/>
                  <a:ext cx="761051" cy="1139517"/>
                </a:xfrm>
                <a:prstGeom prst="rect">
                  <a:avLst/>
                </a:prstGeom>
              </p:spPr>
            </p:pic>
            <p:sp>
              <p:nvSpPr>
                <p:cNvPr id="17" name="フリーフォーム: 図形 16">
                  <a:extLst>
                    <a:ext uri="{FF2B5EF4-FFF2-40B4-BE49-F238E27FC236}">
                      <a16:creationId xmlns:a16="http://schemas.microsoft.com/office/drawing/2014/main" id="{998CF0DD-5AE5-57B8-6BAD-E908406017A6}"/>
                    </a:ext>
                  </a:extLst>
                </p:cNvPr>
                <p:cNvSpPr/>
                <p:nvPr/>
              </p:nvSpPr>
              <p:spPr>
                <a:xfrm>
                  <a:off x="8746331" y="2097881"/>
                  <a:ext cx="323850" cy="302419"/>
                </a:xfrm>
                <a:custGeom>
                  <a:avLst/>
                  <a:gdLst>
                    <a:gd name="connsiteX0" fmla="*/ 200025 w 338138"/>
                    <a:gd name="connsiteY0" fmla="*/ 4763 h 302419"/>
                    <a:gd name="connsiteX1" fmla="*/ 290513 w 338138"/>
                    <a:gd name="connsiteY1" fmla="*/ 138113 h 302419"/>
                    <a:gd name="connsiteX2" fmla="*/ 338138 w 338138"/>
                    <a:gd name="connsiteY2" fmla="*/ 223838 h 302419"/>
                    <a:gd name="connsiteX3" fmla="*/ 238125 w 338138"/>
                    <a:gd name="connsiteY3" fmla="*/ 283369 h 302419"/>
                    <a:gd name="connsiteX4" fmla="*/ 78582 w 338138"/>
                    <a:gd name="connsiteY4" fmla="*/ 302419 h 302419"/>
                    <a:gd name="connsiteX5" fmla="*/ 0 w 338138"/>
                    <a:gd name="connsiteY5" fmla="*/ 183357 h 302419"/>
                    <a:gd name="connsiteX6" fmla="*/ 80963 w 338138"/>
                    <a:gd name="connsiteY6" fmla="*/ 0 h 302419"/>
                    <a:gd name="connsiteX7" fmla="*/ 200025 w 338138"/>
                    <a:gd name="connsiteY7" fmla="*/ 4763 h 302419"/>
                    <a:gd name="connsiteX0" fmla="*/ 200025 w 323850"/>
                    <a:gd name="connsiteY0" fmla="*/ 4763 h 302419"/>
                    <a:gd name="connsiteX1" fmla="*/ 290513 w 323850"/>
                    <a:gd name="connsiteY1" fmla="*/ 138113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00025 w 323850"/>
                    <a:gd name="connsiteY0" fmla="*/ 4763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42888 w 323850"/>
                    <a:gd name="connsiteY0" fmla="*/ 40482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42888 w 323850"/>
                    <a:gd name="connsiteY7" fmla="*/ 40482 h 302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3850" h="302419">
                      <a:moveTo>
                        <a:pt x="242888" y="40482"/>
                      </a:moveTo>
                      <a:lnTo>
                        <a:pt x="319088" y="169069"/>
                      </a:lnTo>
                      <a:lnTo>
                        <a:pt x="323850" y="211932"/>
                      </a:lnTo>
                      <a:lnTo>
                        <a:pt x="238125" y="283369"/>
                      </a:lnTo>
                      <a:lnTo>
                        <a:pt x="78582" y="302419"/>
                      </a:lnTo>
                      <a:lnTo>
                        <a:pt x="0" y="183357"/>
                      </a:lnTo>
                      <a:lnTo>
                        <a:pt x="80963" y="0"/>
                      </a:lnTo>
                      <a:lnTo>
                        <a:pt x="242888" y="4048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4" name="フリーフォーム: 図形 13">
                <a:extLst>
                  <a:ext uri="{FF2B5EF4-FFF2-40B4-BE49-F238E27FC236}">
                    <a16:creationId xmlns:a16="http://schemas.microsoft.com/office/drawing/2014/main" id="{DFC08086-7509-760F-1B22-3CCDACE5A41F}"/>
                  </a:ext>
                </a:extLst>
              </p:cNvPr>
              <p:cNvSpPr/>
              <p:nvPr/>
            </p:nvSpPr>
            <p:spPr>
              <a:xfrm>
                <a:off x="9022556" y="2109788"/>
                <a:ext cx="178594" cy="216693"/>
              </a:xfrm>
              <a:custGeom>
                <a:avLst/>
                <a:gdLst>
                  <a:gd name="connsiteX0" fmla="*/ 0 w 178594"/>
                  <a:gd name="connsiteY0" fmla="*/ 16668 h 216693"/>
                  <a:gd name="connsiteX1" fmla="*/ 26194 w 178594"/>
                  <a:gd name="connsiteY1" fmla="*/ 61912 h 216693"/>
                  <a:gd name="connsiteX2" fmla="*/ 52388 w 178594"/>
                  <a:gd name="connsiteY2" fmla="*/ 104775 h 216693"/>
                  <a:gd name="connsiteX3" fmla="*/ 71438 w 178594"/>
                  <a:gd name="connsiteY3" fmla="*/ 169068 h 216693"/>
                  <a:gd name="connsiteX4" fmla="*/ 178594 w 178594"/>
                  <a:gd name="connsiteY4" fmla="*/ 216693 h 216693"/>
                  <a:gd name="connsiteX5" fmla="*/ 166688 w 178594"/>
                  <a:gd name="connsiteY5" fmla="*/ 159543 h 216693"/>
                  <a:gd name="connsiteX6" fmla="*/ 102394 w 178594"/>
                  <a:gd name="connsiteY6" fmla="*/ 0 h 216693"/>
                  <a:gd name="connsiteX7" fmla="*/ 0 w 178594"/>
                  <a:gd name="connsiteY7" fmla="*/ 16668 h 216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8594" h="216693">
                    <a:moveTo>
                      <a:pt x="0" y="16668"/>
                    </a:moveTo>
                    <a:lnTo>
                      <a:pt x="26194" y="61912"/>
                    </a:lnTo>
                    <a:lnTo>
                      <a:pt x="52388" y="104775"/>
                    </a:lnTo>
                    <a:lnTo>
                      <a:pt x="71438" y="169068"/>
                    </a:lnTo>
                    <a:lnTo>
                      <a:pt x="178594" y="216693"/>
                    </a:lnTo>
                    <a:lnTo>
                      <a:pt x="166688" y="159543"/>
                    </a:lnTo>
                    <a:lnTo>
                      <a:pt x="102394" y="0"/>
                    </a:lnTo>
                    <a:lnTo>
                      <a:pt x="0" y="166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フリーフォーム: 図形 14">
                <a:extLst>
                  <a:ext uri="{FF2B5EF4-FFF2-40B4-BE49-F238E27FC236}">
                    <a16:creationId xmlns:a16="http://schemas.microsoft.com/office/drawing/2014/main" id="{2B214A17-1EC6-CB4C-4F0C-53663C452A0F}"/>
                  </a:ext>
                </a:extLst>
              </p:cNvPr>
              <p:cNvSpPr/>
              <p:nvPr/>
            </p:nvSpPr>
            <p:spPr>
              <a:xfrm>
                <a:off x="9253538" y="2388395"/>
                <a:ext cx="357187" cy="190499"/>
              </a:xfrm>
              <a:custGeom>
                <a:avLst/>
                <a:gdLst>
                  <a:gd name="connsiteX0" fmla="*/ 0 w 357187"/>
                  <a:gd name="connsiteY0" fmla="*/ 76200 h 173831"/>
                  <a:gd name="connsiteX1" fmla="*/ 16668 w 357187"/>
                  <a:gd name="connsiteY1" fmla="*/ 173831 h 173831"/>
                  <a:gd name="connsiteX2" fmla="*/ 176212 w 357187"/>
                  <a:gd name="connsiteY2" fmla="*/ 76200 h 173831"/>
                  <a:gd name="connsiteX3" fmla="*/ 316706 w 357187"/>
                  <a:gd name="connsiteY3" fmla="*/ 159543 h 173831"/>
                  <a:gd name="connsiteX4" fmla="*/ 357187 w 357187"/>
                  <a:gd name="connsiteY4" fmla="*/ 50006 h 173831"/>
                  <a:gd name="connsiteX5" fmla="*/ 259556 w 357187"/>
                  <a:gd name="connsiteY5" fmla="*/ 16668 h 173831"/>
                  <a:gd name="connsiteX6" fmla="*/ 116681 w 357187"/>
                  <a:gd name="connsiteY6" fmla="*/ 0 h 173831"/>
                  <a:gd name="connsiteX7" fmla="*/ 0 w 357187"/>
                  <a:gd name="connsiteY7" fmla="*/ 76200 h 173831"/>
                  <a:gd name="connsiteX0" fmla="*/ 0 w 357187"/>
                  <a:gd name="connsiteY0" fmla="*/ 92868 h 190499"/>
                  <a:gd name="connsiteX1" fmla="*/ 16668 w 357187"/>
                  <a:gd name="connsiteY1" fmla="*/ 190499 h 190499"/>
                  <a:gd name="connsiteX2" fmla="*/ 176212 w 357187"/>
                  <a:gd name="connsiteY2" fmla="*/ 92868 h 190499"/>
                  <a:gd name="connsiteX3" fmla="*/ 316706 w 357187"/>
                  <a:gd name="connsiteY3" fmla="*/ 176211 h 190499"/>
                  <a:gd name="connsiteX4" fmla="*/ 357187 w 357187"/>
                  <a:gd name="connsiteY4" fmla="*/ 66674 h 190499"/>
                  <a:gd name="connsiteX5" fmla="*/ 259556 w 357187"/>
                  <a:gd name="connsiteY5" fmla="*/ 33336 h 190499"/>
                  <a:gd name="connsiteX6" fmla="*/ 109538 w 357187"/>
                  <a:gd name="connsiteY6" fmla="*/ 0 h 190499"/>
                  <a:gd name="connsiteX7" fmla="*/ 0 w 357187"/>
                  <a:gd name="connsiteY7" fmla="*/ 92868 h 190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7187" h="190499">
                    <a:moveTo>
                      <a:pt x="0" y="92868"/>
                    </a:moveTo>
                    <a:lnTo>
                      <a:pt x="16668" y="190499"/>
                    </a:lnTo>
                    <a:lnTo>
                      <a:pt x="176212" y="92868"/>
                    </a:lnTo>
                    <a:lnTo>
                      <a:pt x="316706" y="176211"/>
                    </a:lnTo>
                    <a:lnTo>
                      <a:pt x="357187" y="66674"/>
                    </a:lnTo>
                    <a:lnTo>
                      <a:pt x="259556" y="33336"/>
                    </a:lnTo>
                    <a:lnTo>
                      <a:pt x="109538" y="0"/>
                    </a:lnTo>
                    <a:lnTo>
                      <a:pt x="0" y="928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E21E387B-46D6-6431-4953-669A53171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>
              <a:off x="6935678" y="5157120"/>
              <a:ext cx="329019" cy="92135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7713242F-2B2B-F55D-6229-595D49187B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0428908">
              <a:off x="6892579" y="5115261"/>
              <a:ext cx="329019" cy="92135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48708EB7-680F-3016-9963-38108AF69C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1186359">
              <a:off x="6899095" y="5177801"/>
              <a:ext cx="329019" cy="92135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9ED1B15D-BFEC-DDBA-1289-9F650E88EB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1461473">
              <a:off x="6906306" y="4940611"/>
              <a:ext cx="329019" cy="92135"/>
            </a:xfrm>
            <a:prstGeom prst="rect">
              <a:avLst/>
            </a:prstGeom>
          </p:spPr>
        </p:pic>
      </p:grpSp>
      <p:pic>
        <p:nvPicPr>
          <p:cNvPr id="18" name="図 17">
            <a:extLst>
              <a:ext uri="{FF2B5EF4-FFF2-40B4-BE49-F238E27FC236}">
                <a16:creationId xmlns:a16="http://schemas.microsoft.com/office/drawing/2014/main" id="{99E38518-D98F-194E-645B-FE623D6682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4850725" y="2901084"/>
            <a:ext cx="329019" cy="9213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5EB9554-08F8-89BF-46BF-C0E9B303D3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4852241" y="2874137"/>
            <a:ext cx="329019" cy="9213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092357F8-D04C-980F-C100-DEFEE515C4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4922650" y="2912248"/>
            <a:ext cx="329019" cy="92135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49CF17B-C3C4-E160-7B90-C933B28363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5251885" y="2787560"/>
            <a:ext cx="329019" cy="9213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211913FF-0D51-BB97-29FA-AADB11F584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5253401" y="2760613"/>
            <a:ext cx="329019" cy="9213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5C545CF-EAD8-8D03-56DA-310EA94AFC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5312335" y="2779080"/>
            <a:ext cx="329019" cy="9434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501DE300-BE1A-49C6-2A57-76DDB133F1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9563061" flipH="1">
            <a:off x="4827662" y="3023651"/>
            <a:ext cx="329019" cy="92135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4E918563-8B3F-F846-1F60-190F94F2A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413641" flipH="1">
            <a:off x="4819998" y="2926233"/>
            <a:ext cx="329019" cy="92135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A7D6A334-A4E6-C124-AC67-BDC4C5604B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13879" y="2968547"/>
            <a:ext cx="329019" cy="92135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F2B5F135-2E3B-DD1E-1091-BD4425AFF8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29982" y="2987162"/>
            <a:ext cx="329019" cy="92135"/>
          </a:xfrm>
          <a:prstGeom prst="rect">
            <a:avLst/>
          </a:prstGeom>
        </p:spPr>
      </p:pic>
      <p:sp>
        <p:nvSpPr>
          <p:cNvPr id="28" name="矢印: 右 27">
            <a:extLst>
              <a:ext uri="{FF2B5EF4-FFF2-40B4-BE49-F238E27FC236}">
                <a16:creationId xmlns:a16="http://schemas.microsoft.com/office/drawing/2014/main" id="{B70B98AA-B66F-66F9-8B07-9184EFB316B7}"/>
              </a:ext>
            </a:extLst>
          </p:cNvPr>
          <p:cNvSpPr/>
          <p:nvPr/>
        </p:nvSpPr>
        <p:spPr>
          <a:xfrm>
            <a:off x="3484167" y="3148335"/>
            <a:ext cx="280348" cy="4061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6951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00990D07-D4CD-9385-358B-6B2D64090718}"/>
              </a:ext>
            </a:extLst>
          </p:cNvPr>
          <p:cNvSpPr/>
          <p:nvPr/>
        </p:nvSpPr>
        <p:spPr>
          <a:xfrm>
            <a:off x="3001387" y="2705100"/>
            <a:ext cx="532388" cy="3333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4FB2FB7-DD07-7463-A5F6-7746B8950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E226E87-A657-5761-853A-03105FAE7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3FECC2B-5920-17F2-4125-42D7DE0CA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32" y="4257674"/>
            <a:ext cx="761051" cy="113951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FE19257-D95E-45AD-5955-01E25BEA1DCD}"/>
              </a:ext>
            </a:extLst>
          </p:cNvPr>
          <p:cNvSpPr txBox="1"/>
          <p:nvPr/>
        </p:nvSpPr>
        <p:spPr>
          <a:xfrm>
            <a:off x="1269983" y="4544109"/>
            <a:ext cx="1314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Hitomebore</a:t>
            </a:r>
            <a:endParaRPr kumimoji="1" lang="en-US" altLang="ja-JP" dirty="0"/>
          </a:p>
          <a:p>
            <a:r>
              <a:rPr kumimoji="1" lang="en-US" altLang="ja-JP" dirty="0"/>
              <a:t>GN: 110~</a:t>
            </a:r>
            <a:endParaRPr kumimoji="1" lang="ja-JP" altLang="en-US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659A4C7-57F0-3A6B-0D99-9F4055FE6993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433232" y="4257674"/>
            <a:ext cx="761051" cy="1139517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CA50D48-6488-58D0-F502-35B964661DDF}"/>
              </a:ext>
            </a:extLst>
          </p:cNvPr>
          <p:cNvSpPr txBox="1"/>
          <p:nvPr/>
        </p:nvSpPr>
        <p:spPr>
          <a:xfrm>
            <a:off x="5194283" y="4544109"/>
            <a:ext cx="1359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New cultivar</a:t>
            </a:r>
          </a:p>
          <a:p>
            <a:r>
              <a:rPr kumimoji="1" lang="en-US" altLang="ja-JP" dirty="0"/>
              <a:t>GN: ???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EB6A786-0500-7A3D-D38E-60AB2256AEA3}"/>
              </a:ext>
            </a:extLst>
          </p:cNvPr>
          <p:cNvSpPr txBox="1"/>
          <p:nvPr/>
        </p:nvSpPr>
        <p:spPr>
          <a:xfrm>
            <a:off x="4525056" y="4343399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b="1" dirty="0">
                <a:solidFill>
                  <a:srgbClr val="00B0F0"/>
                </a:solidFill>
              </a:rPr>
              <a:t>?</a:t>
            </a:r>
            <a:endParaRPr kumimoji="1" lang="ja-JP" altLang="en-US" sz="6600" b="1" dirty="0">
              <a:solidFill>
                <a:srgbClr val="00B0F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D620EFF-98C7-DD3D-9549-5E9545DB9BB1}"/>
              </a:ext>
            </a:extLst>
          </p:cNvPr>
          <p:cNvSpPr/>
          <p:nvPr/>
        </p:nvSpPr>
        <p:spPr>
          <a:xfrm>
            <a:off x="914400" y="386715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3446F2B-ADF8-A5AB-9815-C46800D0AD5A}"/>
              </a:ext>
            </a:extLst>
          </p:cNvPr>
          <p:cNvSpPr/>
          <p:nvPr/>
        </p:nvSpPr>
        <p:spPr>
          <a:xfrm>
            <a:off x="4807390" y="389867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701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9060CA5A-3304-D3C8-3AE2-A96DF4A123B5}"/>
              </a:ext>
            </a:extLst>
          </p:cNvPr>
          <p:cNvSpPr/>
          <p:nvPr/>
        </p:nvSpPr>
        <p:spPr>
          <a:xfrm rot="5400000">
            <a:off x="1340094" y="2616229"/>
            <a:ext cx="648000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72829AA-C0AC-017F-22BB-76ADFACDC887}"/>
              </a:ext>
            </a:extLst>
          </p:cNvPr>
          <p:cNvSpPr txBox="1"/>
          <p:nvPr/>
        </p:nvSpPr>
        <p:spPr>
          <a:xfrm>
            <a:off x="293072" y="175815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F11891B4-599A-738C-8367-235CB1102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894" y="1436106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A75BF0DA-7A55-87F4-3BFB-E78525BFE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1294" y="3031425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B6CD581-5AB1-131D-8C7E-BD52C45E1B86}"/>
              </a:ext>
            </a:extLst>
          </p:cNvPr>
          <p:cNvSpPr txBox="1"/>
          <p:nvPr/>
        </p:nvSpPr>
        <p:spPr>
          <a:xfrm>
            <a:off x="2016465" y="157014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55B5854-5EB0-801F-6597-2D5C236FBE6D}"/>
              </a:ext>
            </a:extLst>
          </p:cNvPr>
          <p:cNvSpPr txBox="1"/>
          <p:nvPr/>
        </p:nvSpPr>
        <p:spPr>
          <a:xfrm>
            <a:off x="619965" y="2469851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F0530F7-B5D5-8677-83EF-CEB2BF138C0E}"/>
              </a:ext>
            </a:extLst>
          </p:cNvPr>
          <p:cNvSpPr txBox="1"/>
          <p:nvPr/>
        </p:nvSpPr>
        <p:spPr>
          <a:xfrm>
            <a:off x="1958108" y="316545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9A2B5611-1FDD-6ADB-6ED7-16526DCD23B6}"/>
              </a:ext>
            </a:extLst>
          </p:cNvPr>
          <p:cNvSpPr/>
          <p:nvPr/>
        </p:nvSpPr>
        <p:spPr>
          <a:xfrm>
            <a:off x="2915624" y="1854499"/>
            <a:ext cx="2916000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…CATGAAGTCTTACCAAAGT…</a:t>
            </a:r>
            <a:endParaRPr kumimoji="1" lang="ja-JP" altLang="en-US" dirty="0"/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0A36C5A0-C9F1-05E2-7004-7CE8B4B3AFDC}"/>
              </a:ext>
            </a:extLst>
          </p:cNvPr>
          <p:cNvSpPr/>
          <p:nvPr/>
        </p:nvSpPr>
        <p:spPr>
          <a:xfrm>
            <a:off x="2915624" y="3383166"/>
            <a:ext cx="2916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…CATGAAGTCT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ACCAAAGT…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DCCEBE3-5CB6-FFCE-5C01-59855E5FD727}"/>
              </a:ext>
            </a:extLst>
          </p:cNvPr>
          <p:cNvSpPr txBox="1"/>
          <p:nvPr/>
        </p:nvSpPr>
        <p:spPr>
          <a:xfrm>
            <a:off x="873749" y="508282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977FEE06-7F68-8F74-F963-F0F7D1810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7571" y="4760778"/>
            <a:ext cx="914400" cy="914400"/>
          </a:xfrm>
          <a:prstGeom prst="rect">
            <a:avLst/>
          </a:prstGeom>
        </p:spPr>
      </p:pic>
      <p:pic>
        <p:nvPicPr>
          <p:cNvPr id="11" name="グラフィックス 10" descr="植物 単色塗りつぶし">
            <a:extLst>
              <a:ext uri="{FF2B5EF4-FFF2-40B4-BE49-F238E27FC236}">
                <a16:creationId xmlns:a16="http://schemas.microsoft.com/office/drawing/2014/main" id="{A3673150-5307-CDAF-DFDC-CD6281A26C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38982" y="4760778"/>
            <a:ext cx="914400" cy="91440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153C4E7-1D36-FF70-1959-FA0D66B453BB}"/>
              </a:ext>
            </a:extLst>
          </p:cNvPr>
          <p:cNvSpPr txBox="1"/>
          <p:nvPr/>
        </p:nvSpPr>
        <p:spPr>
          <a:xfrm>
            <a:off x="2597142" y="489481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FD8B11B-AB62-02E9-0F33-9A1F62F59F87}"/>
              </a:ext>
            </a:extLst>
          </p:cNvPr>
          <p:cNvSpPr txBox="1"/>
          <p:nvPr/>
        </p:nvSpPr>
        <p:spPr>
          <a:xfrm>
            <a:off x="4079512" y="489481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B05DC678-B74B-C79C-7C27-17AC82B29F8E}"/>
              </a:ext>
            </a:extLst>
          </p:cNvPr>
          <p:cNvSpPr/>
          <p:nvPr/>
        </p:nvSpPr>
        <p:spPr>
          <a:xfrm>
            <a:off x="3394828" y="5117111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0E1646C-9078-3935-FB39-0911D7C9AAA6}"/>
              </a:ext>
            </a:extLst>
          </p:cNvPr>
          <p:cNvSpPr txBox="1"/>
          <p:nvPr/>
        </p:nvSpPr>
        <p:spPr>
          <a:xfrm>
            <a:off x="3256420" y="4858902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540599D-68AF-07EE-2FBA-7ABF4459D568}"/>
              </a:ext>
            </a:extLst>
          </p:cNvPr>
          <p:cNvSpPr txBox="1"/>
          <p:nvPr/>
        </p:nvSpPr>
        <p:spPr>
          <a:xfrm>
            <a:off x="3529194" y="4310687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19" name="稲妻 18">
            <a:extLst>
              <a:ext uri="{FF2B5EF4-FFF2-40B4-BE49-F238E27FC236}">
                <a16:creationId xmlns:a16="http://schemas.microsoft.com/office/drawing/2014/main" id="{A667BEB1-04A9-CFC9-BD4E-43CA131D28B9}"/>
              </a:ext>
            </a:extLst>
          </p:cNvPr>
          <p:cNvSpPr/>
          <p:nvPr/>
        </p:nvSpPr>
        <p:spPr>
          <a:xfrm>
            <a:off x="3197140" y="4389198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9A6386B9-5ED0-7040-CB10-7F97C2746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694" y="6131959"/>
            <a:ext cx="914400" cy="914400"/>
          </a:xfrm>
          <a:prstGeom prst="rect">
            <a:avLst/>
          </a:prstGeom>
        </p:spPr>
      </p:pic>
      <p:pic>
        <p:nvPicPr>
          <p:cNvPr id="21" name="グラフィックス 20" descr="植物 単色塗りつぶし">
            <a:extLst>
              <a:ext uri="{FF2B5EF4-FFF2-40B4-BE49-F238E27FC236}">
                <a16:creationId xmlns:a16="http://schemas.microsoft.com/office/drawing/2014/main" id="{22D51FDD-4676-6724-1742-BAC06D1C99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0806" y="7269379"/>
            <a:ext cx="914400" cy="914400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CDE0518-DB60-8DF3-5CBE-F44682491B73}"/>
              </a:ext>
            </a:extLst>
          </p:cNvPr>
          <p:cNvSpPr txBox="1"/>
          <p:nvPr/>
        </p:nvSpPr>
        <p:spPr>
          <a:xfrm>
            <a:off x="1559265" y="626599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5EDACD2-EC51-6B24-43AB-870D44A4A41F}"/>
              </a:ext>
            </a:extLst>
          </p:cNvPr>
          <p:cNvSpPr txBox="1"/>
          <p:nvPr/>
        </p:nvSpPr>
        <p:spPr>
          <a:xfrm>
            <a:off x="1500908" y="7441705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24" name="吹き出し: 角を丸めた四角形 23">
            <a:extLst>
              <a:ext uri="{FF2B5EF4-FFF2-40B4-BE49-F238E27FC236}">
                <a16:creationId xmlns:a16="http://schemas.microsoft.com/office/drawing/2014/main" id="{EABE8818-448B-2860-1902-D908E867F714}"/>
              </a:ext>
            </a:extLst>
          </p:cNvPr>
          <p:cNvSpPr/>
          <p:nvPr/>
        </p:nvSpPr>
        <p:spPr>
          <a:xfrm>
            <a:off x="2441092" y="6549654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7B2178A0-36AB-EEAF-0A4B-3DFA9AAF5EBD}"/>
              </a:ext>
            </a:extLst>
          </p:cNvPr>
          <p:cNvSpPr/>
          <p:nvPr/>
        </p:nvSpPr>
        <p:spPr>
          <a:xfrm>
            <a:off x="2441092" y="7672743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2C23033-8F3C-BD41-D336-26602BA2FC78}"/>
              </a:ext>
            </a:extLst>
          </p:cNvPr>
          <p:cNvCxnSpPr/>
          <p:nvPr/>
        </p:nvCxnSpPr>
        <p:spPr>
          <a:xfrm>
            <a:off x="3041904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BB2FDD4D-DC43-950A-5F4E-DFC57DABF077}"/>
              </a:ext>
            </a:extLst>
          </p:cNvPr>
          <p:cNvCxnSpPr/>
          <p:nvPr/>
        </p:nvCxnSpPr>
        <p:spPr>
          <a:xfrm>
            <a:off x="4486656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7286796-3E24-14CB-B653-B24607E836A2}"/>
              </a:ext>
            </a:extLst>
          </p:cNvPr>
          <p:cNvCxnSpPr/>
          <p:nvPr/>
        </p:nvCxnSpPr>
        <p:spPr>
          <a:xfrm>
            <a:off x="5913120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F88BC32-4D84-56BC-1D02-8239E5E3AF7C}"/>
              </a:ext>
            </a:extLst>
          </p:cNvPr>
          <p:cNvSpPr txBox="1"/>
          <p:nvPr/>
        </p:nvSpPr>
        <p:spPr>
          <a:xfrm>
            <a:off x="3232220" y="8086010"/>
            <a:ext cx="2619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Which is causal mutation…?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34514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BA72D34-1A06-ABB4-ABEF-E23F23487382}"/>
              </a:ext>
            </a:extLst>
          </p:cNvPr>
          <p:cNvSpPr/>
          <p:nvPr/>
        </p:nvSpPr>
        <p:spPr>
          <a:xfrm>
            <a:off x="6217920" y="5623476"/>
            <a:ext cx="213360" cy="3205564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1AA0E63F-3C26-AE55-89FD-F4997ECDB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374" y="316375"/>
            <a:ext cx="914400" cy="914400"/>
          </a:xfrm>
          <a:prstGeom prst="rect">
            <a:avLst/>
          </a:prstGeom>
        </p:spPr>
      </p:pic>
      <p:pic>
        <p:nvPicPr>
          <p:cNvPr id="5" name="グラフィックス 4" descr="植物 単色塗りつぶし">
            <a:extLst>
              <a:ext uri="{FF2B5EF4-FFF2-40B4-BE49-F238E27FC236}">
                <a16:creationId xmlns:a16="http://schemas.microsoft.com/office/drawing/2014/main" id="{CFD1C479-E4C9-D5F9-9F3D-B2CECBB039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486" y="1453795"/>
            <a:ext cx="914400" cy="9144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AA798F9-13BF-E786-3E63-02F271302C62}"/>
              </a:ext>
            </a:extLst>
          </p:cNvPr>
          <p:cNvSpPr txBox="1"/>
          <p:nvPr/>
        </p:nvSpPr>
        <p:spPr>
          <a:xfrm>
            <a:off x="1284945" y="450409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B858790-9E5C-F92D-968E-5133CE4CAB33}"/>
              </a:ext>
            </a:extLst>
          </p:cNvPr>
          <p:cNvSpPr txBox="1"/>
          <p:nvPr/>
        </p:nvSpPr>
        <p:spPr>
          <a:xfrm>
            <a:off x="1226588" y="162612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92BF786A-6D9A-FAFC-A1BC-AF39C5F9F791}"/>
              </a:ext>
            </a:extLst>
          </p:cNvPr>
          <p:cNvSpPr/>
          <p:nvPr/>
        </p:nvSpPr>
        <p:spPr>
          <a:xfrm>
            <a:off x="2166772" y="734070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75D4CF76-B70E-252A-ADFC-A75B174F294F}"/>
              </a:ext>
            </a:extLst>
          </p:cNvPr>
          <p:cNvSpPr/>
          <p:nvPr/>
        </p:nvSpPr>
        <p:spPr>
          <a:xfrm>
            <a:off x="2166772" y="1857159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F20426C-5E1D-8F62-98FB-D217068AB2FC}"/>
              </a:ext>
            </a:extLst>
          </p:cNvPr>
          <p:cNvCxnSpPr/>
          <p:nvPr/>
        </p:nvCxnSpPr>
        <p:spPr>
          <a:xfrm>
            <a:off x="2767584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65E3478-F290-0EE5-A614-7E174D5F14D6}"/>
              </a:ext>
            </a:extLst>
          </p:cNvPr>
          <p:cNvCxnSpPr/>
          <p:nvPr/>
        </p:nvCxnSpPr>
        <p:spPr>
          <a:xfrm>
            <a:off x="4212336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74FC946-214D-2E4E-C1D3-6599CB7B7D1C}"/>
              </a:ext>
            </a:extLst>
          </p:cNvPr>
          <p:cNvCxnSpPr/>
          <p:nvPr/>
        </p:nvCxnSpPr>
        <p:spPr>
          <a:xfrm>
            <a:off x="5638800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67EC3A9-8AF5-40F4-E55D-60EB6A720B27}"/>
              </a:ext>
            </a:extLst>
          </p:cNvPr>
          <p:cNvSpPr txBox="1"/>
          <p:nvPr/>
        </p:nvSpPr>
        <p:spPr>
          <a:xfrm>
            <a:off x="2957900" y="2270426"/>
            <a:ext cx="2619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Which is causal mutation…?</a:t>
            </a:r>
            <a:endParaRPr kumimoji="1" lang="ja-JP" altLang="en-US" sz="1600" dirty="0"/>
          </a:p>
        </p:txBody>
      </p:sp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334" y="2901180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6228" y="2901180"/>
            <a:ext cx="914400" cy="914400"/>
          </a:xfrm>
          <a:prstGeom prst="rect">
            <a:avLst/>
          </a:prstGeom>
        </p:spPr>
      </p:pic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DCFBECFD-3135-3DE4-7A52-AD8201C3D275}"/>
              </a:ext>
            </a:extLst>
          </p:cNvPr>
          <p:cNvSpPr/>
          <p:nvPr/>
        </p:nvSpPr>
        <p:spPr>
          <a:xfrm>
            <a:off x="-2295728" y="3273242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333B9B94-8F63-99BF-4E6D-D2FD77B40026}"/>
              </a:ext>
            </a:extLst>
          </p:cNvPr>
          <p:cNvSpPr/>
          <p:nvPr/>
        </p:nvSpPr>
        <p:spPr>
          <a:xfrm>
            <a:off x="4385172" y="327324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2763521" y="3124413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/>
          <p:nvPr/>
        </p:nvCxnSpPr>
        <p:spPr>
          <a:xfrm>
            <a:off x="3234945" y="3563612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895093" y="399561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/>
          <p:nvPr/>
        </p:nvCxnSpPr>
        <p:spPr>
          <a:xfrm>
            <a:off x="3234945" y="4364944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2338089" y="4857904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5471985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7171227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8304057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6604813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51C235AF-CD7C-081C-C892-058CD9E04485}"/>
              </a:ext>
            </a:extLst>
          </p:cNvPr>
          <p:cNvSpPr/>
          <p:nvPr/>
        </p:nvSpPr>
        <p:spPr>
          <a:xfrm>
            <a:off x="2856307" y="5698050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TACAA……TGAAGTCA...</a:t>
            </a:r>
            <a:endParaRPr kumimoji="1" lang="ja-JP" altLang="en-US" dirty="0"/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1DDC5BC4-7A18-BFF3-5879-A3B42142AEE6}"/>
              </a:ext>
            </a:extLst>
          </p:cNvPr>
          <p:cNvSpPr/>
          <p:nvPr/>
        </p:nvSpPr>
        <p:spPr>
          <a:xfrm>
            <a:off x="2856307" y="6263538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TACAA……TGAAGTCA…</a:t>
            </a:r>
            <a:endParaRPr kumimoji="1" lang="ja-JP" altLang="en-US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7737641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6038399"/>
            <a:ext cx="665849" cy="665849"/>
          </a:xfrm>
          <a:prstGeom prst="rect">
            <a:avLst/>
          </a:prstGeom>
        </p:spPr>
      </p:pic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6A15DE45-10E8-5970-B73B-4A81ADA81063}"/>
              </a:ext>
            </a:extLst>
          </p:cNvPr>
          <p:cNvSpPr/>
          <p:nvPr/>
        </p:nvSpPr>
        <p:spPr>
          <a:xfrm>
            <a:off x="2859141" y="6829026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GGATAG……CATTACAA……TGAAGTCA…</a:t>
            </a:r>
            <a:endParaRPr kumimoji="1" lang="ja-JP" altLang="en-US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A4DC7CF2-C041-69A0-322F-D8C063C7CDB1}"/>
              </a:ext>
            </a:extLst>
          </p:cNvPr>
          <p:cNvSpPr/>
          <p:nvPr/>
        </p:nvSpPr>
        <p:spPr>
          <a:xfrm>
            <a:off x="2856307" y="7394514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3" name="吹き出し: 角を丸めた四角形 32">
            <a:extLst>
              <a:ext uri="{FF2B5EF4-FFF2-40B4-BE49-F238E27FC236}">
                <a16:creationId xmlns:a16="http://schemas.microsoft.com/office/drawing/2014/main" id="{708D814E-92C5-DD4F-F590-424D6F4EE5EF}"/>
              </a:ext>
            </a:extLst>
          </p:cNvPr>
          <p:cNvSpPr/>
          <p:nvPr/>
        </p:nvSpPr>
        <p:spPr>
          <a:xfrm>
            <a:off x="2859141" y="796000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3561C2C7-7661-658D-A5D8-D295E067AC40}"/>
              </a:ext>
            </a:extLst>
          </p:cNvPr>
          <p:cNvSpPr/>
          <p:nvPr/>
        </p:nvSpPr>
        <p:spPr>
          <a:xfrm>
            <a:off x="2856307" y="8525489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C858787-B3F0-171A-A083-6A5D51427CD1}"/>
              </a:ext>
            </a:extLst>
          </p:cNvPr>
          <p:cNvSpPr txBox="1"/>
          <p:nvPr/>
        </p:nvSpPr>
        <p:spPr>
          <a:xfrm>
            <a:off x="5421454" y="8866817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2" name="図 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D6D2EC85-2D83-C3B9-0627-1A8F1DE3759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00922" y="7210555"/>
            <a:ext cx="330491" cy="646478"/>
          </a:xfrm>
          <a:prstGeom prst="rect">
            <a:avLst/>
          </a:prstGeom>
        </p:spPr>
      </p:pic>
      <p:pic>
        <p:nvPicPr>
          <p:cNvPr id="3" name="図 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A5DE77B-C802-163E-109F-44ED96FA286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2" y="7774613"/>
            <a:ext cx="330491" cy="646478"/>
          </a:xfrm>
          <a:prstGeom prst="rect">
            <a:avLst/>
          </a:prstGeom>
        </p:spPr>
      </p:pic>
      <p:pic>
        <p:nvPicPr>
          <p:cNvPr id="37" name="図 3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25799D4-C635-8151-984C-19C21BDFA35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00921" y="8338671"/>
            <a:ext cx="330491" cy="646478"/>
          </a:xfrm>
          <a:prstGeom prst="rect">
            <a:avLst/>
          </a:prstGeom>
        </p:spPr>
      </p:pic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D4C4AE52-9CA6-845E-E3BF-ED72E0E62914}"/>
              </a:ext>
            </a:extLst>
          </p:cNvPr>
          <p:cNvCxnSpPr>
            <a:cxnSpLocks/>
          </p:cNvCxnSpPr>
          <p:nvPr/>
        </p:nvCxnSpPr>
        <p:spPr>
          <a:xfrm>
            <a:off x="821646" y="7505054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9E2F2E4-9431-2392-6D9F-FDF3BDBE5E95}"/>
              </a:ext>
            </a:extLst>
          </p:cNvPr>
          <p:cNvCxnSpPr>
            <a:cxnSpLocks/>
          </p:cNvCxnSpPr>
          <p:nvPr/>
        </p:nvCxnSpPr>
        <p:spPr>
          <a:xfrm>
            <a:off x="821646" y="8064281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512667FE-ECCE-1FD0-593E-26ABBD668D4A}"/>
              </a:ext>
            </a:extLst>
          </p:cNvPr>
          <p:cNvCxnSpPr>
            <a:cxnSpLocks/>
          </p:cNvCxnSpPr>
          <p:nvPr/>
        </p:nvCxnSpPr>
        <p:spPr>
          <a:xfrm>
            <a:off x="821646" y="8623508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80FBCBFA-FC82-82C1-B9AC-55D26E180BD8}"/>
              </a:ext>
            </a:extLst>
          </p:cNvPr>
          <p:cNvCxnSpPr>
            <a:cxnSpLocks/>
          </p:cNvCxnSpPr>
          <p:nvPr/>
        </p:nvCxnSpPr>
        <p:spPr>
          <a:xfrm>
            <a:off x="2017547" y="7505054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FE6B93EE-626E-0736-EFDA-DD684AB17B3E}"/>
              </a:ext>
            </a:extLst>
          </p:cNvPr>
          <p:cNvCxnSpPr>
            <a:cxnSpLocks/>
          </p:cNvCxnSpPr>
          <p:nvPr/>
        </p:nvCxnSpPr>
        <p:spPr>
          <a:xfrm>
            <a:off x="2017547" y="8064281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2A847E7-28A9-7299-169A-CDF66D0198C5}"/>
              </a:ext>
            </a:extLst>
          </p:cNvPr>
          <p:cNvCxnSpPr>
            <a:cxnSpLocks/>
          </p:cNvCxnSpPr>
          <p:nvPr/>
        </p:nvCxnSpPr>
        <p:spPr>
          <a:xfrm>
            <a:off x="2017547" y="8623508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図 4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5840C90-6FBD-C106-7347-B52E9798E5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1" y="5537140"/>
            <a:ext cx="330491" cy="646478"/>
          </a:xfrm>
          <a:prstGeom prst="rect">
            <a:avLst/>
          </a:prstGeom>
        </p:spPr>
      </p:pic>
      <p:pic>
        <p:nvPicPr>
          <p:cNvPr id="45" name="図 4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10738EF-9ACF-9013-C466-CD41CF92C95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24801" y="6101198"/>
            <a:ext cx="330491" cy="646478"/>
          </a:xfrm>
          <a:prstGeom prst="rect">
            <a:avLst/>
          </a:prstGeom>
        </p:spPr>
      </p:pic>
      <p:pic>
        <p:nvPicPr>
          <p:cNvPr id="46" name="図 45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1D3155D8-AF16-366B-8373-F67C7945EAA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0" y="6665256"/>
            <a:ext cx="330491" cy="646478"/>
          </a:xfrm>
          <a:prstGeom prst="rect">
            <a:avLst/>
          </a:prstGeom>
        </p:spPr>
      </p:pic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4065A047-89A9-3E16-4657-F11A12CEFFF8}"/>
              </a:ext>
            </a:extLst>
          </p:cNvPr>
          <p:cNvCxnSpPr>
            <a:cxnSpLocks/>
          </p:cNvCxnSpPr>
          <p:nvPr/>
        </p:nvCxnSpPr>
        <p:spPr>
          <a:xfrm>
            <a:off x="833585" y="5831639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DF2BB437-6A53-6CA0-E865-A6F5047844B5}"/>
              </a:ext>
            </a:extLst>
          </p:cNvPr>
          <p:cNvCxnSpPr>
            <a:cxnSpLocks/>
          </p:cNvCxnSpPr>
          <p:nvPr/>
        </p:nvCxnSpPr>
        <p:spPr>
          <a:xfrm>
            <a:off x="833585" y="6390866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EDC7961C-5EFF-A603-8DF4-00852576A0B9}"/>
              </a:ext>
            </a:extLst>
          </p:cNvPr>
          <p:cNvCxnSpPr>
            <a:cxnSpLocks/>
          </p:cNvCxnSpPr>
          <p:nvPr/>
        </p:nvCxnSpPr>
        <p:spPr>
          <a:xfrm>
            <a:off x="833585" y="6950093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8B23481D-C579-7DBD-9F0E-3A7B3387552B}"/>
              </a:ext>
            </a:extLst>
          </p:cNvPr>
          <p:cNvCxnSpPr>
            <a:cxnSpLocks/>
          </p:cNvCxnSpPr>
          <p:nvPr/>
        </p:nvCxnSpPr>
        <p:spPr>
          <a:xfrm>
            <a:off x="2029486" y="5831639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8795DF5D-4669-8C56-F99D-9506DD26A596}"/>
              </a:ext>
            </a:extLst>
          </p:cNvPr>
          <p:cNvCxnSpPr>
            <a:cxnSpLocks/>
          </p:cNvCxnSpPr>
          <p:nvPr/>
        </p:nvCxnSpPr>
        <p:spPr>
          <a:xfrm>
            <a:off x="2029486" y="639086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76934004-7513-99AE-8F20-03DC83247752}"/>
              </a:ext>
            </a:extLst>
          </p:cNvPr>
          <p:cNvCxnSpPr>
            <a:cxnSpLocks/>
          </p:cNvCxnSpPr>
          <p:nvPr/>
        </p:nvCxnSpPr>
        <p:spPr>
          <a:xfrm>
            <a:off x="2029486" y="6950093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80BA644-59D5-B9DF-09D1-5A7C5D6C9F92}"/>
              </a:ext>
            </a:extLst>
          </p:cNvPr>
          <p:cNvSpPr txBox="1"/>
          <p:nvPr/>
        </p:nvSpPr>
        <p:spPr>
          <a:xfrm>
            <a:off x="71953" y="5249176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932D9338-444C-87D4-3BEE-BAD03D50CABA}"/>
              </a:ext>
            </a:extLst>
          </p:cNvPr>
          <p:cNvSpPr txBox="1"/>
          <p:nvPr/>
        </p:nvSpPr>
        <p:spPr>
          <a:xfrm>
            <a:off x="1425458" y="5253104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70422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35EEE66-FF2B-B736-3EEF-08A4E7849AEC}"/>
              </a:ext>
            </a:extLst>
          </p:cNvPr>
          <p:cNvSpPr/>
          <p:nvPr/>
        </p:nvSpPr>
        <p:spPr>
          <a:xfrm>
            <a:off x="1770832" y="3499643"/>
            <a:ext cx="8150408" cy="225356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6540B4F5-E7FC-B7CA-BF84-C2EE173F34F1}"/>
              </a:ext>
            </a:extLst>
          </p:cNvPr>
          <p:cNvSpPr/>
          <p:nvPr/>
        </p:nvSpPr>
        <p:spPr>
          <a:xfrm>
            <a:off x="8691142" y="4259699"/>
            <a:ext cx="21336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BA72D34-1A06-ABB4-ABEF-E23F23487382}"/>
              </a:ext>
            </a:extLst>
          </p:cNvPr>
          <p:cNvSpPr/>
          <p:nvPr/>
        </p:nvSpPr>
        <p:spPr>
          <a:xfrm>
            <a:off x="-1209040" y="2299732"/>
            <a:ext cx="213360" cy="3205564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92BF786A-6D9A-FAFC-A1BC-AF39C5F9F791}"/>
              </a:ext>
            </a:extLst>
          </p:cNvPr>
          <p:cNvSpPr/>
          <p:nvPr/>
        </p:nvSpPr>
        <p:spPr>
          <a:xfrm>
            <a:off x="5347670" y="3853245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2148241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3847483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4980313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3281069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51C235AF-CD7C-081C-C892-058CD9E04485}"/>
              </a:ext>
            </a:extLst>
          </p:cNvPr>
          <p:cNvSpPr/>
          <p:nvPr/>
        </p:nvSpPr>
        <p:spPr>
          <a:xfrm>
            <a:off x="-4570653" y="2374306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TACAA……TGAAGTCA...</a:t>
            </a:r>
            <a:endParaRPr kumimoji="1" lang="ja-JP" altLang="en-US" dirty="0"/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1DDC5BC4-7A18-BFF3-5879-A3B42142AEE6}"/>
              </a:ext>
            </a:extLst>
          </p:cNvPr>
          <p:cNvSpPr/>
          <p:nvPr/>
        </p:nvSpPr>
        <p:spPr>
          <a:xfrm>
            <a:off x="-4570653" y="2939794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TACAA……TGAAGTCA…</a:t>
            </a:r>
            <a:endParaRPr kumimoji="1" lang="ja-JP" altLang="en-US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4413897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2714655"/>
            <a:ext cx="665849" cy="665849"/>
          </a:xfrm>
          <a:prstGeom prst="rect">
            <a:avLst/>
          </a:prstGeom>
        </p:spPr>
      </p:pic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6A15DE45-10E8-5970-B73B-4A81ADA81063}"/>
              </a:ext>
            </a:extLst>
          </p:cNvPr>
          <p:cNvSpPr/>
          <p:nvPr/>
        </p:nvSpPr>
        <p:spPr>
          <a:xfrm>
            <a:off x="-4567819" y="350528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GGATAG……CATTACAA……TGAAGTCA…</a:t>
            </a:r>
            <a:endParaRPr kumimoji="1" lang="ja-JP" altLang="en-US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A4DC7CF2-C041-69A0-322F-D8C063C7CDB1}"/>
              </a:ext>
            </a:extLst>
          </p:cNvPr>
          <p:cNvSpPr/>
          <p:nvPr/>
        </p:nvSpPr>
        <p:spPr>
          <a:xfrm>
            <a:off x="-4570653" y="4070770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3" name="吹き出し: 角を丸めた四角形 32">
            <a:extLst>
              <a:ext uri="{FF2B5EF4-FFF2-40B4-BE49-F238E27FC236}">
                <a16:creationId xmlns:a16="http://schemas.microsoft.com/office/drawing/2014/main" id="{708D814E-92C5-DD4F-F590-424D6F4EE5EF}"/>
              </a:ext>
            </a:extLst>
          </p:cNvPr>
          <p:cNvSpPr/>
          <p:nvPr/>
        </p:nvSpPr>
        <p:spPr>
          <a:xfrm>
            <a:off x="-4567819" y="4636258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3561C2C7-7661-658D-A5D8-D295E067AC40}"/>
              </a:ext>
            </a:extLst>
          </p:cNvPr>
          <p:cNvSpPr/>
          <p:nvPr/>
        </p:nvSpPr>
        <p:spPr>
          <a:xfrm>
            <a:off x="-4570653" y="5201745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C858787-B3F0-171A-A083-6A5D51427CD1}"/>
              </a:ext>
            </a:extLst>
          </p:cNvPr>
          <p:cNvSpPr txBox="1"/>
          <p:nvPr/>
        </p:nvSpPr>
        <p:spPr>
          <a:xfrm>
            <a:off x="-2005506" y="5543073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2" name="図 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329F652B-E699-F57D-F06C-DD54A371752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86306" y="3943999"/>
            <a:ext cx="330491" cy="646478"/>
          </a:xfrm>
          <a:prstGeom prst="rect">
            <a:avLst/>
          </a:prstGeom>
        </p:spPr>
      </p:pic>
      <p:pic>
        <p:nvPicPr>
          <p:cNvPr id="3" name="図 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5A841DB9-FBBD-3E8A-5869-C5AFA219F10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98246" y="4508057"/>
            <a:ext cx="330491" cy="646478"/>
          </a:xfrm>
          <a:prstGeom prst="rect">
            <a:avLst/>
          </a:prstGeom>
        </p:spPr>
      </p:pic>
      <p:pic>
        <p:nvPicPr>
          <p:cNvPr id="37" name="図 3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5C1F44D-0785-E095-D567-09190AD0258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86305" y="5072115"/>
            <a:ext cx="330491" cy="646478"/>
          </a:xfrm>
          <a:prstGeom prst="rect">
            <a:avLst/>
          </a:prstGeom>
        </p:spPr>
      </p:pic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6586DAE-F4DC-7EAF-E6B6-A9E051D1EEA8}"/>
              </a:ext>
            </a:extLst>
          </p:cNvPr>
          <p:cNvCxnSpPr>
            <a:cxnSpLocks/>
          </p:cNvCxnSpPr>
          <p:nvPr/>
        </p:nvCxnSpPr>
        <p:spPr>
          <a:xfrm>
            <a:off x="2424742" y="4187698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E6D7C50-10E7-A901-8E5A-5716DB030677}"/>
              </a:ext>
            </a:extLst>
          </p:cNvPr>
          <p:cNvCxnSpPr>
            <a:cxnSpLocks/>
          </p:cNvCxnSpPr>
          <p:nvPr/>
        </p:nvCxnSpPr>
        <p:spPr>
          <a:xfrm>
            <a:off x="2424742" y="4757085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D38D77FA-4029-6C73-AD11-10E1C48BF14B}"/>
              </a:ext>
            </a:extLst>
          </p:cNvPr>
          <p:cNvCxnSpPr>
            <a:cxnSpLocks/>
          </p:cNvCxnSpPr>
          <p:nvPr/>
        </p:nvCxnSpPr>
        <p:spPr>
          <a:xfrm>
            <a:off x="2424742" y="5326472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8" name="図 4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0097369B-433E-395A-3EC2-A8035DF6F82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58391" y="3856270"/>
            <a:ext cx="330491" cy="646478"/>
          </a:xfrm>
          <a:prstGeom prst="rect">
            <a:avLst/>
          </a:prstGeom>
        </p:spPr>
      </p:pic>
      <p:pic>
        <p:nvPicPr>
          <p:cNvPr id="49" name="図 4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1A2459CC-788C-8B6E-F778-ACB2B2C526A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31" y="4420328"/>
            <a:ext cx="330491" cy="646478"/>
          </a:xfrm>
          <a:prstGeom prst="rect">
            <a:avLst/>
          </a:prstGeom>
        </p:spPr>
      </p:pic>
      <p:pic>
        <p:nvPicPr>
          <p:cNvPr id="50" name="図 4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BF15818-F646-DB07-8DE0-393870482D8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58390" y="4984386"/>
            <a:ext cx="330491" cy="646478"/>
          </a:xfrm>
          <a:prstGeom prst="rect">
            <a:avLst/>
          </a:prstGeom>
        </p:spPr>
      </p:pic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86204D49-7D5C-42C4-952A-60FB8046644A}"/>
              </a:ext>
            </a:extLst>
          </p:cNvPr>
          <p:cNvCxnSpPr>
            <a:cxnSpLocks/>
          </p:cNvCxnSpPr>
          <p:nvPr/>
        </p:nvCxnSpPr>
        <p:spPr>
          <a:xfrm flipH="1">
            <a:off x="1284293" y="4169826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09AA499F-74AD-3AE2-514C-BDC6A51D28EA}"/>
              </a:ext>
            </a:extLst>
          </p:cNvPr>
          <p:cNvCxnSpPr>
            <a:cxnSpLocks/>
          </p:cNvCxnSpPr>
          <p:nvPr/>
        </p:nvCxnSpPr>
        <p:spPr>
          <a:xfrm flipH="1">
            <a:off x="1284293" y="4729053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FD328C6E-0DAD-DB10-45D8-16939B024831}"/>
              </a:ext>
            </a:extLst>
          </p:cNvPr>
          <p:cNvCxnSpPr>
            <a:cxnSpLocks/>
          </p:cNvCxnSpPr>
          <p:nvPr/>
        </p:nvCxnSpPr>
        <p:spPr>
          <a:xfrm flipH="1">
            <a:off x="1284293" y="5288280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6C308E83-0ADF-231E-5D17-0D3678B9F12C}"/>
              </a:ext>
            </a:extLst>
          </p:cNvPr>
          <p:cNvCxnSpPr>
            <a:cxnSpLocks/>
          </p:cNvCxnSpPr>
          <p:nvPr/>
        </p:nvCxnSpPr>
        <p:spPr>
          <a:xfrm flipH="1">
            <a:off x="-26346" y="416982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DF1820A1-968C-FCE1-A91D-DFCAF25C93DE}"/>
              </a:ext>
            </a:extLst>
          </p:cNvPr>
          <p:cNvCxnSpPr>
            <a:cxnSpLocks/>
          </p:cNvCxnSpPr>
          <p:nvPr/>
        </p:nvCxnSpPr>
        <p:spPr>
          <a:xfrm flipH="1">
            <a:off x="-26346" y="4729053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0857E558-6E7C-56FA-9C61-20F9CC918A5F}"/>
              </a:ext>
            </a:extLst>
          </p:cNvPr>
          <p:cNvCxnSpPr>
            <a:cxnSpLocks/>
          </p:cNvCxnSpPr>
          <p:nvPr/>
        </p:nvCxnSpPr>
        <p:spPr>
          <a:xfrm flipH="1">
            <a:off x="-26346" y="5288280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図 5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6824358-9423-E9EA-AA8F-7F5DF130794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30" y="2182855"/>
            <a:ext cx="330491" cy="646478"/>
          </a:xfrm>
          <a:prstGeom prst="rect">
            <a:avLst/>
          </a:prstGeom>
        </p:spPr>
      </p:pic>
      <p:pic>
        <p:nvPicPr>
          <p:cNvPr id="58" name="図 5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D068C6C9-FF6F-2FD5-9B5F-57EC9AD792E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82270" y="2746913"/>
            <a:ext cx="330491" cy="646478"/>
          </a:xfrm>
          <a:prstGeom prst="rect">
            <a:avLst/>
          </a:prstGeom>
        </p:spPr>
      </p:pic>
      <p:pic>
        <p:nvPicPr>
          <p:cNvPr id="59" name="図 5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7943313E-F3E0-90B5-9E17-ED3520B174B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29" y="3310971"/>
            <a:ext cx="330491" cy="646478"/>
          </a:xfrm>
          <a:prstGeom prst="rect">
            <a:avLst/>
          </a:prstGeom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75C46A8F-FC3B-276F-FC56-9BBD37D5AC0A}"/>
              </a:ext>
            </a:extLst>
          </p:cNvPr>
          <p:cNvCxnSpPr>
            <a:cxnSpLocks/>
          </p:cNvCxnSpPr>
          <p:nvPr/>
        </p:nvCxnSpPr>
        <p:spPr>
          <a:xfrm flipH="1">
            <a:off x="1296232" y="2496411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9905FA00-45F4-824E-8025-A6609551E750}"/>
              </a:ext>
            </a:extLst>
          </p:cNvPr>
          <p:cNvCxnSpPr>
            <a:cxnSpLocks/>
          </p:cNvCxnSpPr>
          <p:nvPr/>
        </p:nvCxnSpPr>
        <p:spPr>
          <a:xfrm flipH="1">
            <a:off x="1296232" y="3055638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94D313F-A1AA-389F-2BB1-5806DDB668C1}"/>
              </a:ext>
            </a:extLst>
          </p:cNvPr>
          <p:cNvCxnSpPr>
            <a:cxnSpLocks/>
          </p:cNvCxnSpPr>
          <p:nvPr/>
        </p:nvCxnSpPr>
        <p:spPr>
          <a:xfrm flipH="1">
            <a:off x="1296232" y="3614865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5E649BD8-D3A3-A661-9A8E-1AEAB6E268A1}"/>
              </a:ext>
            </a:extLst>
          </p:cNvPr>
          <p:cNvCxnSpPr>
            <a:cxnSpLocks/>
          </p:cNvCxnSpPr>
          <p:nvPr/>
        </p:nvCxnSpPr>
        <p:spPr>
          <a:xfrm flipH="1">
            <a:off x="-14407" y="2496411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BFC25510-5BCB-E9F5-C32D-9A48DEC7804A}"/>
              </a:ext>
            </a:extLst>
          </p:cNvPr>
          <p:cNvCxnSpPr>
            <a:cxnSpLocks/>
          </p:cNvCxnSpPr>
          <p:nvPr/>
        </p:nvCxnSpPr>
        <p:spPr>
          <a:xfrm flipH="1">
            <a:off x="-14407" y="3055638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F4CE2FE-A273-940A-913A-6A6EA73C7830}"/>
              </a:ext>
            </a:extLst>
          </p:cNvPr>
          <p:cNvCxnSpPr>
            <a:cxnSpLocks/>
          </p:cNvCxnSpPr>
          <p:nvPr/>
        </p:nvCxnSpPr>
        <p:spPr>
          <a:xfrm flipH="1">
            <a:off x="-14407" y="3614865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1A09E02-5683-DBE3-0412-63A389550D5B}"/>
              </a:ext>
            </a:extLst>
          </p:cNvPr>
          <p:cNvSpPr txBox="1"/>
          <p:nvPr/>
        </p:nvSpPr>
        <p:spPr>
          <a:xfrm>
            <a:off x="668695" y="1837420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80E5D364-5BA2-7F7C-EF13-025CC76CC540}"/>
              </a:ext>
            </a:extLst>
          </p:cNvPr>
          <p:cNvSpPr txBox="1"/>
          <p:nvPr/>
        </p:nvSpPr>
        <p:spPr>
          <a:xfrm>
            <a:off x="-610993" y="1839348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  <p:sp>
        <p:nvSpPr>
          <p:cNvPr id="68" name="右中かっこ 67">
            <a:extLst>
              <a:ext uri="{FF2B5EF4-FFF2-40B4-BE49-F238E27FC236}">
                <a16:creationId xmlns:a16="http://schemas.microsoft.com/office/drawing/2014/main" id="{D68EE024-8E93-4A49-86E7-2867EA107468}"/>
              </a:ext>
            </a:extLst>
          </p:cNvPr>
          <p:cNvSpPr/>
          <p:nvPr/>
        </p:nvSpPr>
        <p:spPr>
          <a:xfrm>
            <a:off x="3477392" y="3900654"/>
            <a:ext cx="340006" cy="1761135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0" name="図 69">
            <a:extLst>
              <a:ext uri="{FF2B5EF4-FFF2-40B4-BE49-F238E27FC236}">
                <a16:creationId xmlns:a16="http://schemas.microsoft.com/office/drawing/2014/main" id="{8ED27F80-0BBF-28E9-722C-B3C5D16CFF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462" y="4335412"/>
            <a:ext cx="419136" cy="891617"/>
          </a:xfrm>
          <a:prstGeom prst="rect">
            <a:avLst/>
          </a:prstGeom>
        </p:spPr>
      </p:pic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DBC25B32-513B-69BC-DAC1-4F774CE0EAF0}"/>
              </a:ext>
            </a:extLst>
          </p:cNvPr>
          <p:cNvSpPr txBox="1"/>
          <p:nvPr/>
        </p:nvSpPr>
        <p:spPr>
          <a:xfrm>
            <a:off x="3632707" y="3775547"/>
            <a:ext cx="91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mixed</a:t>
            </a:r>
          </a:p>
          <a:p>
            <a:pPr algn="ctr"/>
            <a:r>
              <a:rPr kumimoji="1" lang="en-US" altLang="ja-JP" sz="1600" b="1" dirty="0"/>
              <a:t>DNA</a:t>
            </a:r>
            <a:endParaRPr kumimoji="1" lang="ja-JP" altLang="en-US" sz="1600" b="1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F4FFB0BC-EFAB-ABE4-740F-66DEDDFCA53E}"/>
              </a:ext>
            </a:extLst>
          </p:cNvPr>
          <p:cNvSpPr txBox="1"/>
          <p:nvPr/>
        </p:nvSpPr>
        <p:spPr>
          <a:xfrm>
            <a:off x="3899059" y="4378306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07CDE9FB-B2C5-A26F-5985-6993BA087439}"/>
              </a:ext>
            </a:extLst>
          </p:cNvPr>
          <p:cNvCxnSpPr>
            <a:cxnSpLocks/>
          </p:cNvCxnSpPr>
          <p:nvPr/>
        </p:nvCxnSpPr>
        <p:spPr>
          <a:xfrm>
            <a:off x="4503086" y="479560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933A9043-2F5B-3A57-3213-9967D1A018AA}"/>
              </a:ext>
            </a:extLst>
          </p:cNvPr>
          <p:cNvSpPr/>
          <p:nvPr/>
        </p:nvSpPr>
        <p:spPr>
          <a:xfrm>
            <a:off x="5542845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</a:t>
            </a:r>
            <a:endParaRPr kumimoji="1" lang="ja-JP" altLang="en-US" dirty="0"/>
          </a:p>
        </p:txBody>
      </p:sp>
      <p:sp>
        <p:nvSpPr>
          <p:cNvPr id="78" name="吹き出し: 角を丸めた四角形 77">
            <a:extLst>
              <a:ext uri="{FF2B5EF4-FFF2-40B4-BE49-F238E27FC236}">
                <a16:creationId xmlns:a16="http://schemas.microsoft.com/office/drawing/2014/main" id="{B80E9E98-53AD-AA04-7463-1F88B3EC5928}"/>
              </a:ext>
            </a:extLst>
          </p:cNvPr>
          <p:cNvSpPr/>
          <p:nvPr/>
        </p:nvSpPr>
        <p:spPr>
          <a:xfrm>
            <a:off x="5687582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ATGGAT</a:t>
            </a:r>
            <a:endParaRPr kumimoji="1" lang="ja-JP" altLang="en-US" dirty="0"/>
          </a:p>
        </p:txBody>
      </p:sp>
      <p:sp>
        <p:nvSpPr>
          <p:cNvPr id="79" name="吹き出し: 角を丸めた四角形 78">
            <a:extLst>
              <a:ext uri="{FF2B5EF4-FFF2-40B4-BE49-F238E27FC236}">
                <a16:creationId xmlns:a16="http://schemas.microsoft.com/office/drawing/2014/main" id="{C121DCD2-6121-E53E-A3EC-F2F9FB1BCB87}"/>
              </a:ext>
            </a:extLst>
          </p:cNvPr>
          <p:cNvSpPr/>
          <p:nvPr/>
        </p:nvSpPr>
        <p:spPr>
          <a:xfrm>
            <a:off x="6921046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CATTAC</a:t>
            </a:r>
            <a:endParaRPr kumimoji="1" lang="ja-JP" altLang="en-US" dirty="0"/>
          </a:p>
        </p:txBody>
      </p:sp>
      <p:sp>
        <p:nvSpPr>
          <p:cNvPr id="80" name="吹き出し: 角を丸めた四角形 79">
            <a:extLst>
              <a:ext uri="{FF2B5EF4-FFF2-40B4-BE49-F238E27FC236}">
                <a16:creationId xmlns:a16="http://schemas.microsoft.com/office/drawing/2014/main" id="{1B98D397-D7D3-1A67-F934-0D98E4C0C44A}"/>
              </a:ext>
            </a:extLst>
          </p:cNvPr>
          <p:cNvSpPr/>
          <p:nvPr/>
        </p:nvSpPr>
        <p:spPr>
          <a:xfrm>
            <a:off x="7067086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</a:t>
            </a:r>
            <a:endParaRPr kumimoji="1" lang="ja-JP" altLang="en-US" dirty="0"/>
          </a:p>
        </p:txBody>
      </p:sp>
      <p:sp>
        <p:nvSpPr>
          <p:cNvPr id="81" name="吹き出し: 角を丸めた四角形 80">
            <a:extLst>
              <a:ext uri="{FF2B5EF4-FFF2-40B4-BE49-F238E27FC236}">
                <a16:creationId xmlns:a16="http://schemas.microsoft.com/office/drawing/2014/main" id="{7F8433B7-8257-60BA-3035-8C4A26EB4514}"/>
              </a:ext>
            </a:extLst>
          </p:cNvPr>
          <p:cNvSpPr/>
          <p:nvPr/>
        </p:nvSpPr>
        <p:spPr>
          <a:xfrm>
            <a:off x="8225492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</a:t>
            </a:r>
            <a:endParaRPr kumimoji="1" lang="ja-JP" altLang="en-US" dirty="0"/>
          </a:p>
        </p:txBody>
      </p:sp>
      <p:sp>
        <p:nvSpPr>
          <p:cNvPr id="82" name="吹き出し: 角を丸めた四角形 81">
            <a:extLst>
              <a:ext uri="{FF2B5EF4-FFF2-40B4-BE49-F238E27FC236}">
                <a16:creationId xmlns:a16="http://schemas.microsoft.com/office/drawing/2014/main" id="{C744D876-4583-F644-C520-3752FC72D7F4}"/>
              </a:ext>
            </a:extLst>
          </p:cNvPr>
          <p:cNvSpPr/>
          <p:nvPr/>
        </p:nvSpPr>
        <p:spPr>
          <a:xfrm>
            <a:off x="8337252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</a:t>
            </a:r>
            <a:endParaRPr kumimoji="1" lang="ja-JP" altLang="en-US" dirty="0"/>
          </a:p>
        </p:txBody>
      </p:sp>
      <p:sp>
        <p:nvSpPr>
          <p:cNvPr id="83" name="吹き出し: 角を丸めた四角形 82">
            <a:extLst>
              <a:ext uri="{FF2B5EF4-FFF2-40B4-BE49-F238E27FC236}">
                <a16:creationId xmlns:a16="http://schemas.microsoft.com/office/drawing/2014/main" id="{CC3B8762-F4AE-BF9A-BA3A-E4056FCBBA21}"/>
              </a:ext>
            </a:extLst>
          </p:cNvPr>
          <p:cNvSpPr/>
          <p:nvPr/>
        </p:nvSpPr>
        <p:spPr>
          <a:xfrm>
            <a:off x="8469332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</a:t>
            </a:r>
            <a:endParaRPr kumimoji="1" lang="ja-JP" altLang="en-US" dirty="0"/>
          </a:p>
        </p:txBody>
      </p:sp>
      <p:sp>
        <p:nvSpPr>
          <p:cNvPr id="84" name="吹き出し: 角を丸めた四角形 83">
            <a:extLst>
              <a:ext uri="{FF2B5EF4-FFF2-40B4-BE49-F238E27FC236}">
                <a16:creationId xmlns:a16="http://schemas.microsoft.com/office/drawing/2014/main" id="{B4D710A1-1E97-993E-CBBF-39695BFDD0F7}"/>
              </a:ext>
            </a:extLst>
          </p:cNvPr>
          <p:cNvSpPr/>
          <p:nvPr/>
        </p:nvSpPr>
        <p:spPr>
          <a:xfrm>
            <a:off x="7217492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TTACAA</a:t>
            </a:r>
            <a:endParaRPr kumimoji="1" lang="ja-JP" altLang="en-US" dirty="0"/>
          </a:p>
        </p:txBody>
      </p:sp>
      <p:sp>
        <p:nvSpPr>
          <p:cNvPr id="85" name="吹き出し: 角を丸めた四角形 84">
            <a:extLst>
              <a:ext uri="{FF2B5EF4-FFF2-40B4-BE49-F238E27FC236}">
                <a16:creationId xmlns:a16="http://schemas.microsoft.com/office/drawing/2014/main" id="{07FB9844-661B-72F2-CF5A-DABFE89DEF61}"/>
              </a:ext>
            </a:extLst>
          </p:cNvPr>
          <p:cNvSpPr/>
          <p:nvPr/>
        </p:nvSpPr>
        <p:spPr>
          <a:xfrm>
            <a:off x="5812958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</a:t>
            </a:r>
            <a:endParaRPr kumimoji="1" lang="ja-JP" altLang="en-US" dirty="0"/>
          </a:p>
        </p:txBody>
      </p:sp>
      <p:sp>
        <p:nvSpPr>
          <p:cNvPr id="87" name="吹き出し: 角を丸めた四角形 86">
            <a:extLst>
              <a:ext uri="{FF2B5EF4-FFF2-40B4-BE49-F238E27FC236}">
                <a16:creationId xmlns:a16="http://schemas.microsoft.com/office/drawing/2014/main" id="{CE357CCE-BFA4-2305-7369-74F3CA979DF3}"/>
              </a:ext>
            </a:extLst>
          </p:cNvPr>
          <p:cNvSpPr/>
          <p:nvPr/>
        </p:nvSpPr>
        <p:spPr>
          <a:xfrm>
            <a:off x="5812958" y="5201745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TGGATA</a:t>
            </a:r>
            <a:endParaRPr kumimoji="1" lang="ja-JP" altLang="en-US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7FDDAE7-1CA9-E915-1412-2513D0198D3C}"/>
              </a:ext>
            </a:extLst>
          </p:cNvPr>
          <p:cNvSpPr txBox="1"/>
          <p:nvPr/>
        </p:nvSpPr>
        <p:spPr>
          <a:xfrm>
            <a:off x="2289401" y="3533720"/>
            <a:ext cx="128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6EE67F3B-792D-E55D-1BDC-96E247979AF1}"/>
              </a:ext>
            </a:extLst>
          </p:cNvPr>
          <p:cNvSpPr txBox="1"/>
          <p:nvPr/>
        </p:nvSpPr>
        <p:spPr>
          <a:xfrm>
            <a:off x="7894676" y="5247520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ECC0AE1E-3071-53F3-2A6E-392F7B727C5F}"/>
              </a:ext>
            </a:extLst>
          </p:cNvPr>
          <p:cNvSpPr txBox="1"/>
          <p:nvPr/>
        </p:nvSpPr>
        <p:spPr>
          <a:xfrm>
            <a:off x="5251032" y="3499643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Reference genome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44357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334" y="2901180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6228" y="2901180"/>
            <a:ext cx="914400" cy="9144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2763521" y="3124413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/>
          <p:nvPr/>
        </p:nvCxnSpPr>
        <p:spPr>
          <a:xfrm>
            <a:off x="3234945" y="3563612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895093" y="399561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/>
          <p:nvPr/>
        </p:nvCxnSpPr>
        <p:spPr>
          <a:xfrm>
            <a:off x="3234945" y="4364944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2338089" y="4796944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6398" y="6571804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60811" y="5123649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29" y="5660357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833" y="5464772"/>
            <a:ext cx="665849" cy="665849"/>
          </a:xfrm>
          <a:prstGeom prst="rect">
            <a:avLst/>
          </a:prstGeom>
        </p:spPr>
      </p:pic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05940" y="5757496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218" y="6636016"/>
            <a:ext cx="665849" cy="665849"/>
          </a:xfrm>
          <a:prstGeom prst="rect">
            <a:avLst/>
          </a:prstGeom>
        </p:spPr>
      </p:pic>
      <p:pic>
        <p:nvPicPr>
          <p:cNvPr id="2" name="グラフィックス 1" descr="植物 単色塗りつぶし">
            <a:extLst>
              <a:ext uri="{FF2B5EF4-FFF2-40B4-BE49-F238E27FC236}">
                <a16:creationId xmlns:a16="http://schemas.microsoft.com/office/drawing/2014/main" id="{4DFF3B26-06B4-8D51-59D8-0F9C3B471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6291" y="6099308"/>
            <a:ext cx="665849" cy="665849"/>
          </a:xfrm>
          <a:prstGeom prst="rect">
            <a:avLst/>
          </a:prstGeom>
        </p:spPr>
      </p:pic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F80F627F-516C-AE6D-EE51-8091B96A95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077" y="6147153"/>
            <a:ext cx="665849" cy="665849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A0CE25EB-A960-F050-0AF9-48C9C5663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1672" y="5198557"/>
            <a:ext cx="665849" cy="665849"/>
          </a:xfrm>
          <a:prstGeom prst="rect">
            <a:avLst/>
          </a:prstGeom>
        </p:spPr>
      </p:pic>
      <p:pic>
        <p:nvPicPr>
          <p:cNvPr id="38" name="グラフィックス 37" descr="植物 単色塗りつぶし">
            <a:extLst>
              <a:ext uri="{FF2B5EF4-FFF2-40B4-BE49-F238E27FC236}">
                <a16:creationId xmlns:a16="http://schemas.microsoft.com/office/drawing/2014/main" id="{13BDD544-5445-B672-B606-E3BBD96BF8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63156" y="5284825"/>
            <a:ext cx="665849" cy="665849"/>
          </a:xfrm>
          <a:prstGeom prst="rect">
            <a:avLst/>
          </a:prstGeom>
        </p:spPr>
      </p:pic>
      <p:pic>
        <p:nvPicPr>
          <p:cNvPr id="39" name="グラフィックス 38" descr="植物 単色塗りつぶし">
            <a:extLst>
              <a:ext uri="{FF2B5EF4-FFF2-40B4-BE49-F238E27FC236}">
                <a16:creationId xmlns:a16="http://schemas.microsoft.com/office/drawing/2014/main" id="{6F281F40-8B28-18C1-A17F-CD5BABFB0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7307" y="6018278"/>
            <a:ext cx="665849" cy="665849"/>
          </a:xfrm>
          <a:prstGeom prst="rect">
            <a:avLst/>
          </a:prstGeom>
        </p:spPr>
      </p:pic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CE439453-4E61-2B22-50DB-52CD48E53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0445" y="5352429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93375594-5A05-B7B2-15D0-57D2327480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2518" y="6237337"/>
            <a:ext cx="665849" cy="665849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C60AE0B7-A28B-53B8-805F-AFB16CF76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6184" y="5581199"/>
            <a:ext cx="665849" cy="66584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4C1ACC07-8FA7-A7E0-1894-3CE96F94F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6669" y="6457229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EAF60247-45A6-79D2-83D5-E472571005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6455" y="6505074"/>
            <a:ext cx="665849" cy="665849"/>
          </a:xfrm>
          <a:prstGeom prst="rect">
            <a:avLst/>
          </a:prstGeom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532ABFC-76AB-97A1-0D71-D0D11B173581}"/>
              </a:ext>
            </a:extLst>
          </p:cNvPr>
          <p:cNvSpPr txBox="1"/>
          <p:nvPr/>
        </p:nvSpPr>
        <p:spPr>
          <a:xfrm>
            <a:off x="2417828" y="5810732"/>
            <a:ext cx="1763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71A19B7-A23F-A33D-C352-F5F4C0AF74D6}"/>
              </a:ext>
            </a:extLst>
          </p:cNvPr>
          <p:cNvSpPr txBox="1"/>
          <p:nvPr/>
        </p:nvSpPr>
        <p:spPr>
          <a:xfrm>
            <a:off x="4198900" y="3232134"/>
            <a:ext cx="315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78,101 SNPs in the genome</a:t>
            </a: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E0D2C3B4-1B51-017B-DB98-168DBA129037}"/>
              </a:ext>
            </a:extLst>
          </p:cNvPr>
          <p:cNvCxnSpPr>
            <a:cxnSpLocks/>
          </p:cNvCxnSpPr>
          <p:nvPr/>
        </p:nvCxnSpPr>
        <p:spPr>
          <a:xfrm>
            <a:off x="3299750" y="7301865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C27FB0AA-75CE-3763-577A-AB536278F9FB}"/>
              </a:ext>
            </a:extLst>
          </p:cNvPr>
          <p:cNvSpPr txBox="1"/>
          <p:nvPr/>
        </p:nvSpPr>
        <p:spPr>
          <a:xfrm>
            <a:off x="2489917" y="7828001"/>
            <a:ext cx="334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Sequencing (x Population size)</a:t>
            </a:r>
            <a:endParaRPr kumimoji="1" lang="ja-JP" altLang="en-US" b="1" dirty="0"/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E00E52F2-9FC3-A3BA-75B4-D703959725BB}"/>
              </a:ext>
            </a:extLst>
          </p:cNvPr>
          <p:cNvSpPr/>
          <p:nvPr/>
        </p:nvSpPr>
        <p:spPr>
          <a:xfrm>
            <a:off x="4350628" y="369560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G…T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A…C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T………T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A…C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G…T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A…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4734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18572</TotalTime>
  <Words>1832</Words>
  <Application>Microsoft Office PowerPoint</Application>
  <PresentationFormat>A4 210 x 297 mm</PresentationFormat>
  <Paragraphs>819</Paragraphs>
  <Slides>52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52</vt:i4>
      </vt:variant>
    </vt:vector>
  </HeadingPairs>
  <TitlesOfParts>
    <vt:vector size="61" baseType="lpstr">
      <vt:lpstr>BIZ UDPゴシック</vt:lpstr>
      <vt:lpstr>Arial</vt:lpstr>
      <vt:lpstr>Calibri</vt:lpstr>
      <vt:lpstr>Calibri Light</vt:lpstr>
      <vt:lpstr>Cambria Math</vt:lpstr>
      <vt:lpstr>Century Gothic</vt:lpstr>
      <vt:lpstr>Courier New</vt:lpstr>
      <vt:lpstr>Trade Gothic Next Heavy</vt:lpstr>
      <vt:lpstr>Office テーマ</vt:lpstr>
      <vt:lpstr>REGIONAL TRAINING COURSE  MUTATION BREEDING AND MOLECULAR TECHNIQUE FOR CROP IMPROVEMENT 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toshi</dc:creator>
  <cp:lastModifiedBy>Toshiyuki Sakai</cp:lastModifiedBy>
  <cp:revision>132</cp:revision>
  <dcterms:created xsi:type="dcterms:W3CDTF">2022-07-07T06:40:34Z</dcterms:created>
  <dcterms:modified xsi:type="dcterms:W3CDTF">2024-04-01T09:19:40Z</dcterms:modified>
</cp:coreProperties>
</file>