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307" r:id="rId8"/>
    <p:sldId id="308" r:id="rId9"/>
    <p:sldId id="309" r:id="rId10"/>
    <p:sldId id="310" r:id="rId11"/>
    <p:sldId id="311" r:id="rId12"/>
    <p:sldId id="312" r:id="rId13"/>
    <p:sldId id="313" r:id="rId14"/>
    <p:sldId id="314" r:id="rId15"/>
    <p:sldId id="315" r:id="rId16"/>
    <p:sldId id="316" r:id="rId17"/>
    <p:sldId id="295" r:id="rId18"/>
    <p:sldId id="301" r:id="rId19"/>
    <p:sldId id="302" r:id="rId20"/>
    <p:sldId id="303" r:id="rId21"/>
    <p:sldId id="304" r:id="rId22"/>
    <p:sldId id="305" r:id="rId23"/>
    <p:sldId id="306" r:id="rId24"/>
    <p:sldId id="299" r:id="rId25"/>
    <p:sldId id="300"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CFC"/>
    <a:srgbClr val="F4FBFB"/>
    <a:srgbClr val="05B050"/>
    <a:srgbClr val="777C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Stile chiaro 1 - Color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2"/>
    <p:restoredTop sz="94090" autoAdjust="0"/>
  </p:normalViewPr>
  <p:slideViewPr>
    <p:cSldViewPr snapToGrid="0">
      <p:cViewPr varScale="1">
        <p:scale>
          <a:sx n="104" d="100"/>
          <a:sy n="104" d="100"/>
        </p:scale>
        <p:origin x="1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F491A7-51B7-C7CD-3196-B425E0A7958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FF81046-8BF5-60A9-D228-8BA3EC7B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7DA3B7-8FC5-9B66-BB49-FB484DC27142}"/>
              </a:ext>
            </a:extLst>
          </p:cNvPr>
          <p:cNvSpPr>
            <a:spLocks noGrp="1"/>
          </p:cNvSpPr>
          <p:nvPr>
            <p:ph type="dt" sz="half" idx="10"/>
          </p:nvPr>
        </p:nvSpPr>
        <p:spPr/>
        <p:txBody>
          <a:bodyPr/>
          <a:lstStyle/>
          <a:p>
            <a:fld id="{5F82A626-9071-624E-BABC-5BADF9C68C65}" type="datetimeFigureOut">
              <a:rPr lang="it-IT" smtClean="0"/>
              <a:t>10/03/25</a:t>
            </a:fld>
            <a:endParaRPr lang="it-IT"/>
          </a:p>
        </p:txBody>
      </p:sp>
      <p:sp>
        <p:nvSpPr>
          <p:cNvPr id="5" name="Segnaposto piè di pagina 4">
            <a:extLst>
              <a:ext uri="{FF2B5EF4-FFF2-40B4-BE49-F238E27FC236}">
                <a16:creationId xmlns:a16="http://schemas.microsoft.com/office/drawing/2014/main" id="{F1729C26-E977-365B-2F2C-16AEC5F0CF4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03D6DF3-BC4A-B369-4762-1FC453F92705}"/>
              </a:ext>
            </a:extLst>
          </p:cNvPr>
          <p:cNvSpPr>
            <a:spLocks noGrp="1"/>
          </p:cNvSpPr>
          <p:nvPr>
            <p:ph type="sldNum" sz="quarter" idx="12"/>
          </p:nvPr>
        </p:nvSpPr>
        <p:spPr/>
        <p:txBody>
          <a:bodyPr/>
          <a:lstStyle/>
          <a:p>
            <a:fld id="{87AC5AE2-75AC-BD47-852C-0463E3908490}" type="slidenum">
              <a:rPr lang="it-IT" smtClean="0"/>
              <a:t>‹N›</a:t>
            </a:fld>
            <a:endParaRPr lang="it-IT"/>
          </a:p>
        </p:txBody>
      </p:sp>
    </p:spTree>
    <p:extLst>
      <p:ext uri="{BB962C8B-B14F-4D97-AF65-F5344CB8AC3E}">
        <p14:creationId xmlns:p14="http://schemas.microsoft.com/office/powerpoint/2010/main" val="230397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519E87-3170-2245-EF50-49920314C53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1527833-B20C-3DF4-1D09-29B65500B9A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13F643F-E78A-EF31-F143-431F4E9B23E6}"/>
              </a:ext>
            </a:extLst>
          </p:cNvPr>
          <p:cNvSpPr>
            <a:spLocks noGrp="1"/>
          </p:cNvSpPr>
          <p:nvPr>
            <p:ph type="dt" sz="half" idx="10"/>
          </p:nvPr>
        </p:nvSpPr>
        <p:spPr/>
        <p:txBody>
          <a:bodyPr/>
          <a:lstStyle/>
          <a:p>
            <a:fld id="{5F82A626-9071-624E-BABC-5BADF9C68C65}" type="datetimeFigureOut">
              <a:rPr lang="it-IT" smtClean="0"/>
              <a:t>10/03/25</a:t>
            </a:fld>
            <a:endParaRPr lang="it-IT"/>
          </a:p>
        </p:txBody>
      </p:sp>
      <p:sp>
        <p:nvSpPr>
          <p:cNvPr id="5" name="Segnaposto piè di pagina 4">
            <a:extLst>
              <a:ext uri="{FF2B5EF4-FFF2-40B4-BE49-F238E27FC236}">
                <a16:creationId xmlns:a16="http://schemas.microsoft.com/office/drawing/2014/main" id="{5CB2C998-26AA-194F-4AAA-ED5FEE1D09E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D22C7DE-502F-1AE0-B9A0-87AC291DFFEE}"/>
              </a:ext>
            </a:extLst>
          </p:cNvPr>
          <p:cNvSpPr>
            <a:spLocks noGrp="1"/>
          </p:cNvSpPr>
          <p:nvPr>
            <p:ph type="sldNum" sz="quarter" idx="12"/>
          </p:nvPr>
        </p:nvSpPr>
        <p:spPr/>
        <p:txBody>
          <a:bodyPr/>
          <a:lstStyle/>
          <a:p>
            <a:fld id="{87AC5AE2-75AC-BD47-852C-0463E3908490}" type="slidenum">
              <a:rPr lang="it-IT" smtClean="0"/>
              <a:t>‹N›</a:t>
            </a:fld>
            <a:endParaRPr lang="it-IT"/>
          </a:p>
        </p:txBody>
      </p:sp>
    </p:spTree>
    <p:extLst>
      <p:ext uri="{BB962C8B-B14F-4D97-AF65-F5344CB8AC3E}">
        <p14:creationId xmlns:p14="http://schemas.microsoft.com/office/powerpoint/2010/main" val="367642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BD501FEE-3EFC-836C-8330-BB0F426BA3E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C9471A6-C75B-3AFD-9C38-FB88FCF74D7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5EA2002-FE2E-4BBD-5FA4-B1D2E8DA11E5}"/>
              </a:ext>
            </a:extLst>
          </p:cNvPr>
          <p:cNvSpPr>
            <a:spLocks noGrp="1"/>
          </p:cNvSpPr>
          <p:nvPr>
            <p:ph type="dt" sz="half" idx="10"/>
          </p:nvPr>
        </p:nvSpPr>
        <p:spPr/>
        <p:txBody>
          <a:bodyPr/>
          <a:lstStyle/>
          <a:p>
            <a:fld id="{5F82A626-9071-624E-BABC-5BADF9C68C65}" type="datetimeFigureOut">
              <a:rPr lang="it-IT" smtClean="0"/>
              <a:t>10/03/25</a:t>
            </a:fld>
            <a:endParaRPr lang="it-IT"/>
          </a:p>
        </p:txBody>
      </p:sp>
      <p:sp>
        <p:nvSpPr>
          <p:cNvPr id="5" name="Segnaposto piè di pagina 4">
            <a:extLst>
              <a:ext uri="{FF2B5EF4-FFF2-40B4-BE49-F238E27FC236}">
                <a16:creationId xmlns:a16="http://schemas.microsoft.com/office/drawing/2014/main" id="{DA282E7F-6BFB-63D8-D9A8-6CBBB41067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C9BB576-2C8E-58D9-D36B-68462C4CCCF1}"/>
              </a:ext>
            </a:extLst>
          </p:cNvPr>
          <p:cNvSpPr>
            <a:spLocks noGrp="1"/>
          </p:cNvSpPr>
          <p:nvPr>
            <p:ph type="sldNum" sz="quarter" idx="12"/>
          </p:nvPr>
        </p:nvSpPr>
        <p:spPr/>
        <p:txBody>
          <a:bodyPr/>
          <a:lstStyle/>
          <a:p>
            <a:fld id="{87AC5AE2-75AC-BD47-852C-0463E3908490}" type="slidenum">
              <a:rPr lang="it-IT" smtClean="0"/>
              <a:t>‹N›</a:t>
            </a:fld>
            <a:endParaRPr lang="it-IT"/>
          </a:p>
        </p:txBody>
      </p:sp>
    </p:spTree>
    <p:extLst>
      <p:ext uri="{BB962C8B-B14F-4D97-AF65-F5344CB8AC3E}">
        <p14:creationId xmlns:p14="http://schemas.microsoft.com/office/powerpoint/2010/main" val="3368851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7F0440-92F3-8EFD-1008-408B65E4137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B99E87-F7E9-1A3B-C802-9213B8A8548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F39CC95-7406-7AF2-DA94-C24FF4BC136F}"/>
              </a:ext>
            </a:extLst>
          </p:cNvPr>
          <p:cNvSpPr>
            <a:spLocks noGrp="1"/>
          </p:cNvSpPr>
          <p:nvPr>
            <p:ph type="dt" sz="half" idx="10"/>
          </p:nvPr>
        </p:nvSpPr>
        <p:spPr/>
        <p:txBody>
          <a:bodyPr/>
          <a:lstStyle/>
          <a:p>
            <a:fld id="{5F82A626-9071-624E-BABC-5BADF9C68C65}" type="datetimeFigureOut">
              <a:rPr lang="it-IT" smtClean="0"/>
              <a:t>10/03/25</a:t>
            </a:fld>
            <a:endParaRPr lang="it-IT"/>
          </a:p>
        </p:txBody>
      </p:sp>
      <p:sp>
        <p:nvSpPr>
          <p:cNvPr id="5" name="Segnaposto piè di pagina 4">
            <a:extLst>
              <a:ext uri="{FF2B5EF4-FFF2-40B4-BE49-F238E27FC236}">
                <a16:creationId xmlns:a16="http://schemas.microsoft.com/office/drawing/2014/main" id="{2C433DD8-7A56-394F-14CF-A202BC5BA1C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FFDFE07-7B9F-668D-F6FE-4DC5DDFD8B83}"/>
              </a:ext>
            </a:extLst>
          </p:cNvPr>
          <p:cNvSpPr>
            <a:spLocks noGrp="1"/>
          </p:cNvSpPr>
          <p:nvPr>
            <p:ph type="sldNum" sz="quarter" idx="12"/>
          </p:nvPr>
        </p:nvSpPr>
        <p:spPr/>
        <p:txBody>
          <a:bodyPr/>
          <a:lstStyle/>
          <a:p>
            <a:fld id="{87AC5AE2-75AC-BD47-852C-0463E3908490}" type="slidenum">
              <a:rPr lang="it-IT" smtClean="0"/>
              <a:t>‹N›</a:t>
            </a:fld>
            <a:endParaRPr lang="it-IT"/>
          </a:p>
        </p:txBody>
      </p:sp>
    </p:spTree>
    <p:extLst>
      <p:ext uri="{BB962C8B-B14F-4D97-AF65-F5344CB8AC3E}">
        <p14:creationId xmlns:p14="http://schemas.microsoft.com/office/powerpoint/2010/main" val="424896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A69923-6B6C-5E9D-0A7E-8D6203D0FA7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8C2F594-7873-2FFA-4DA4-DA6F582E1C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2ABEFE8-E3B4-5B0C-A4B1-915110E04381}"/>
              </a:ext>
            </a:extLst>
          </p:cNvPr>
          <p:cNvSpPr>
            <a:spLocks noGrp="1"/>
          </p:cNvSpPr>
          <p:nvPr>
            <p:ph type="dt" sz="half" idx="10"/>
          </p:nvPr>
        </p:nvSpPr>
        <p:spPr/>
        <p:txBody>
          <a:bodyPr/>
          <a:lstStyle/>
          <a:p>
            <a:fld id="{5F82A626-9071-624E-BABC-5BADF9C68C65}" type="datetimeFigureOut">
              <a:rPr lang="it-IT" smtClean="0"/>
              <a:t>10/03/25</a:t>
            </a:fld>
            <a:endParaRPr lang="it-IT"/>
          </a:p>
        </p:txBody>
      </p:sp>
      <p:sp>
        <p:nvSpPr>
          <p:cNvPr id="5" name="Segnaposto piè di pagina 4">
            <a:extLst>
              <a:ext uri="{FF2B5EF4-FFF2-40B4-BE49-F238E27FC236}">
                <a16:creationId xmlns:a16="http://schemas.microsoft.com/office/drawing/2014/main" id="{9B0EAD7E-0C78-756C-6EAF-0867692B161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E286066-A1C4-D345-28A8-D25998319C78}"/>
              </a:ext>
            </a:extLst>
          </p:cNvPr>
          <p:cNvSpPr>
            <a:spLocks noGrp="1"/>
          </p:cNvSpPr>
          <p:nvPr>
            <p:ph type="sldNum" sz="quarter" idx="12"/>
          </p:nvPr>
        </p:nvSpPr>
        <p:spPr/>
        <p:txBody>
          <a:bodyPr/>
          <a:lstStyle/>
          <a:p>
            <a:fld id="{87AC5AE2-75AC-BD47-852C-0463E3908490}" type="slidenum">
              <a:rPr lang="it-IT" smtClean="0"/>
              <a:t>‹N›</a:t>
            </a:fld>
            <a:endParaRPr lang="it-IT"/>
          </a:p>
        </p:txBody>
      </p:sp>
    </p:spTree>
    <p:extLst>
      <p:ext uri="{BB962C8B-B14F-4D97-AF65-F5344CB8AC3E}">
        <p14:creationId xmlns:p14="http://schemas.microsoft.com/office/powerpoint/2010/main" val="186320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6DE3A5-CDBD-FC3D-0EB6-1117A68A44E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E135503-3C24-D952-D7F8-72C6D2BA297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D7BB776-4351-4992-171B-922B5F0E153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F1D67D6-4A1A-D45C-734A-98AD32A67E8D}"/>
              </a:ext>
            </a:extLst>
          </p:cNvPr>
          <p:cNvSpPr>
            <a:spLocks noGrp="1"/>
          </p:cNvSpPr>
          <p:nvPr>
            <p:ph type="dt" sz="half" idx="10"/>
          </p:nvPr>
        </p:nvSpPr>
        <p:spPr/>
        <p:txBody>
          <a:bodyPr/>
          <a:lstStyle/>
          <a:p>
            <a:fld id="{5F82A626-9071-624E-BABC-5BADF9C68C65}" type="datetimeFigureOut">
              <a:rPr lang="it-IT" smtClean="0"/>
              <a:t>10/03/25</a:t>
            </a:fld>
            <a:endParaRPr lang="it-IT"/>
          </a:p>
        </p:txBody>
      </p:sp>
      <p:sp>
        <p:nvSpPr>
          <p:cNvPr id="6" name="Segnaposto piè di pagina 5">
            <a:extLst>
              <a:ext uri="{FF2B5EF4-FFF2-40B4-BE49-F238E27FC236}">
                <a16:creationId xmlns:a16="http://schemas.microsoft.com/office/drawing/2014/main" id="{F8506AC1-7969-967C-2003-5A11C654765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515D702-2D84-5669-D5B6-E970CB1FE57F}"/>
              </a:ext>
            </a:extLst>
          </p:cNvPr>
          <p:cNvSpPr>
            <a:spLocks noGrp="1"/>
          </p:cNvSpPr>
          <p:nvPr>
            <p:ph type="sldNum" sz="quarter" idx="12"/>
          </p:nvPr>
        </p:nvSpPr>
        <p:spPr/>
        <p:txBody>
          <a:bodyPr/>
          <a:lstStyle/>
          <a:p>
            <a:fld id="{87AC5AE2-75AC-BD47-852C-0463E3908490}" type="slidenum">
              <a:rPr lang="it-IT" smtClean="0"/>
              <a:t>‹N›</a:t>
            </a:fld>
            <a:endParaRPr lang="it-IT"/>
          </a:p>
        </p:txBody>
      </p:sp>
    </p:spTree>
    <p:extLst>
      <p:ext uri="{BB962C8B-B14F-4D97-AF65-F5344CB8AC3E}">
        <p14:creationId xmlns:p14="http://schemas.microsoft.com/office/powerpoint/2010/main" val="198422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D2717A-7F58-9EEA-4331-30521A1DDDE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300CD7E-717E-0912-711D-9261D2250B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CA4939B-76F6-570F-A8D4-9B5A6047A2A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3F9A8BD-C80D-12F3-9DE5-74990C96F2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6B2EBD7-1849-B68C-D283-86A5CAC8FB3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9D97475-AC7B-617D-0C1A-B7A3B4DF260B}"/>
              </a:ext>
            </a:extLst>
          </p:cNvPr>
          <p:cNvSpPr>
            <a:spLocks noGrp="1"/>
          </p:cNvSpPr>
          <p:nvPr>
            <p:ph type="dt" sz="half" idx="10"/>
          </p:nvPr>
        </p:nvSpPr>
        <p:spPr/>
        <p:txBody>
          <a:bodyPr/>
          <a:lstStyle/>
          <a:p>
            <a:fld id="{5F82A626-9071-624E-BABC-5BADF9C68C65}" type="datetimeFigureOut">
              <a:rPr lang="it-IT" smtClean="0"/>
              <a:t>10/03/25</a:t>
            </a:fld>
            <a:endParaRPr lang="it-IT"/>
          </a:p>
        </p:txBody>
      </p:sp>
      <p:sp>
        <p:nvSpPr>
          <p:cNvPr id="8" name="Segnaposto piè di pagina 7">
            <a:extLst>
              <a:ext uri="{FF2B5EF4-FFF2-40B4-BE49-F238E27FC236}">
                <a16:creationId xmlns:a16="http://schemas.microsoft.com/office/drawing/2014/main" id="{2FB156C1-9AA8-F9B0-FDC6-22EC8335C6D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C44D387-B74E-3D47-BB1A-A594FEE6047E}"/>
              </a:ext>
            </a:extLst>
          </p:cNvPr>
          <p:cNvSpPr>
            <a:spLocks noGrp="1"/>
          </p:cNvSpPr>
          <p:nvPr>
            <p:ph type="sldNum" sz="quarter" idx="12"/>
          </p:nvPr>
        </p:nvSpPr>
        <p:spPr/>
        <p:txBody>
          <a:bodyPr/>
          <a:lstStyle/>
          <a:p>
            <a:fld id="{87AC5AE2-75AC-BD47-852C-0463E3908490}" type="slidenum">
              <a:rPr lang="it-IT" smtClean="0"/>
              <a:t>‹N›</a:t>
            </a:fld>
            <a:endParaRPr lang="it-IT"/>
          </a:p>
        </p:txBody>
      </p:sp>
    </p:spTree>
    <p:extLst>
      <p:ext uri="{BB962C8B-B14F-4D97-AF65-F5344CB8AC3E}">
        <p14:creationId xmlns:p14="http://schemas.microsoft.com/office/powerpoint/2010/main" val="4236201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097081-D008-83B4-8A47-52B141829B9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57E4C1F-7F63-0F75-EA8F-EBBF53BB2751}"/>
              </a:ext>
            </a:extLst>
          </p:cNvPr>
          <p:cNvSpPr>
            <a:spLocks noGrp="1"/>
          </p:cNvSpPr>
          <p:nvPr>
            <p:ph type="dt" sz="half" idx="10"/>
          </p:nvPr>
        </p:nvSpPr>
        <p:spPr/>
        <p:txBody>
          <a:bodyPr/>
          <a:lstStyle/>
          <a:p>
            <a:fld id="{5F82A626-9071-624E-BABC-5BADF9C68C65}" type="datetimeFigureOut">
              <a:rPr lang="it-IT" smtClean="0"/>
              <a:t>10/03/25</a:t>
            </a:fld>
            <a:endParaRPr lang="it-IT"/>
          </a:p>
        </p:txBody>
      </p:sp>
      <p:sp>
        <p:nvSpPr>
          <p:cNvPr id="4" name="Segnaposto piè di pagina 3">
            <a:extLst>
              <a:ext uri="{FF2B5EF4-FFF2-40B4-BE49-F238E27FC236}">
                <a16:creationId xmlns:a16="http://schemas.microsoft.com/office/drawing/2014/main" id="{5697ADA3-7A28-C690-C492-535F1E4A0259}"/>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2978A59-C2C4-5255-F729-A90B5AAEE820}"/>
              </a:ext>
            </a:extLst>
          </p:cNvPr>
          <p:cNvSpPr>
            <a:spLocks noGrp="1"/>
          </p:cNvSpPr>
          <p:nvPr>
            <p:ph type="sldNum" sz="quarter" idx="12"/>
          </p:nvPr>
        </p:nvSpPr>
        <p:spPr/>
        <p:txBody>
          <a:bodyPr/>
          <a:lstStyle/>
          <a:p>
            <a:fld id="{87AC5AE2-75AC-BD47-852C-0463E3908490}" type="slidenum">
              <a:rPr lang="it-IT" smtClean="0"/>
              <a:t>‹N›</a:t>
            </a:fld>
            <a:endParaRPr lang="it-IT"/>
          </a:p>
        </p:txBody>
      </p:sp>
    </p:spTree>
    <p:extLst>
      <p:ext uri="{BB962C8B-B14F-4D97-AF65-F5344CB8AC3E}">
        <p14:creationId xmlns:p14="http://schemas.microsoft.com/office/powerpoint/2010/main" val="1108239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CCEDA34-AEB3-A9D4-58E2-B0FF252DC1DF}"/>
              </a:ext>
            </a:extLst>
          </p:cNvPr>
          <p:cNvSpPr>
            <a:spLocks noGrp="1"/>
          </p:cNvSpPr>
          <p:nvPr>
            <p:ph type="dt" sz="half" idx="10"/>
          </p:nvPr>
        </p:nvSpPr>
        <p:spPr/>
        <p:txBody>
          <a:bodyPr/>
          <a:lstStyle/>
          <a:p>
            <a:fld id="{5F82A626-9071-624E-BABC-5BADF9C68C65}" type="datetimeFigureOut">
              <a:rPr lang="it-IT" smtClean="0"/>
              <a:t>10/03/25</a:t>
            </a:fld>
            <a:endParaRPr lang="it-IT"/>
          </a:p>
        </p:txBody>
      </p:sp>
      <p:sp>
        <p:nvSpPr>
          <p:cNvPr id="3" name="Segnaposto piè di pagina 2">
            <a:extLst>
              <a:ext uri="{FF2B5EF4-FFF2-40B4-BE49-F238E27FC236}">
                <a16:creationId xmlns:a16="http://schemas.microsoft.com/office/drawing/2014/main" id="{63449E83-93CC-C16D-5C2F-CFDFD91B2C3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3A5C9D1-4202-66BB-16F7-2A21A5E89BB3}"/>
              </a:ext>
            </a:extLst>
          </p:cNvPr>
          <p:cNvSpPr>
            <a:spLocks noGrp="1"/>
          </p:cNvSpPr>
          <p:nvPr>
            <p:ph type="sldNum" sz="quarter" idx="12"/>
          </p:nvPr>
        </p:nvSpPr>
        <p:spPr/>
        <p:txBody>
          <a:bodyPr/>
          <a:lstStyle/>
          <a:p>
            <a:fld id="{87AC5AE2-75AC-BD47-852C-0463E3908490}" type="slidenum">
              <a:rPr lang="it-IT" smtClean="0"/>
              <a:t>‹N›</a:t>
            </a:fld>
            <a:endParaRPr lang="it-IT"/>
          </a:p>
        </p:txBody>
      </p:sp>
    </p:spTree>
    <p:extLst>
      <p:ext uri="{BB962C8B-B14F-4D97-AF65-F5344CB8AC3E}">
        <p14:creationId xmlns:p14="http://schemas.microsoft.com/office/powerpoint/2010/main" val="310273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794011-A6B6-40BE-0C6E-BCF87319E25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F8E9735-B1A7-A54B-0DA5-2E103C750E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1A5E5C7-D753-EB50-7D34-91798E533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B538339-3A98-8676-196E-9EE3608876ED}"/>
              </a:ext>
            </a:extLst>
          </p:cNvPr>
          <p:cNvSpPr>
            <a:spLocks noGrp="1"/>
          </p:cNvSpPr>
          <p:nvPr>
            <p:ph type="dt" sz="half" idx="10"/>
          </p:nvPr>
        </p:nvSpPr>
        <p:spPr/>
        <p:txBody>
          <a:bodyPr/>
          <a:lstStyle/>
          <a:p>
            <a:fld id="{5F82A626-9071-624E-BABC-5BADF9C68C65}" type="datetimeFigureOut">
              <a:rPr lang="it-IT" smtClean="0"/>
              <a:t>10/03/25</a:t>
            </a:fld>
            <a:endParaRPr lang="it-IT"/>
          </a:p>
        </p:txBody>
      </p:sp>
      <p:sp>
        <p:nvSpPr>
          <p:cNvPr id="6" name="Segnaposto piè di pagina 5">
            <a:extLst>
              <a:ext uri="{FF2B5EF4-FFF2-40B4-BE49-F238E27FC236}">
                <a16:creationId xmlns:a16="http://schemas.microsoft.com/office/drawing/2014/main" id="{A682ECB4-ABD5-F144-BAA4-36C6D6831F9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DB34D0C-D0F1-5F29-2A43-7B5DAC1F7202}"/>
              </a:ext>
            </a:extLst>
          </p:cNvPr>
          <p:cNvSpPr>
            <a:spLocks noGrp="1"/>
          </p:cNvSpPr>
          <p:nvPr>
            <p:ph type="sldNum" sz="quarter" idx="12"/>
          </p:nvPr>
        </p:nvSpPr>
        <p:spPr/>
        <p:txBody>
          <a:bodyPr/>
          <a:lstStyle/>
          <a:p>
            <a:fld id="{87AC5AE2-75AC-BD47-852C-0463E3908490}" type="slidenum">
              <a:rPr lang="it-IT" smtClean="0"/>
              <a:t>‹N›</a:t>
            </a:fld>
            <a:endParaRPr lang="it-IT"/>
          </a:p>
        </p:txBody>
      </p:sp>
    </p:spTree>
    <p:extLst>
      <p:ext uri="{BB962C8B-B14F-4D97-AF65-F5344CB8AC3E}">
        <p14:creationId xmlns:p14="http://schemas.microsoft.com/office/powerpoint/2010/main" val="312615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C718E-3135-E691-352A-E4731671267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1929874-BA7A-D7B0-2488-CF4194C52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8389171-EEE1-7BD4-72DB-39B8F7407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236FCDC-8A42-09B3-E591-5B97C0505CD7}"/>
              </a:ext>
            </a:extLst>
          </p:cNvPr>
          <p:cNvSpPr>
            <a:spLocks noGrp="1"/>
          </p:cNvSpPr>
          <p:nvPr>
            <p:ph type="dt" sz="half" idx="10"/>
          </p:nvPr>
        </p:nvSpPr>
        <p:spPr/>
        <p:txBody>
          <a:bodyPr/>
          <a:lstStyle/>
          <a:p>
            <a:fld id="{5F82A626-9071-624E-BABC-5BADF9C68C65}" type="datetimeFigureOut">
              <a:rPr lang="it-IT" smtClean="0"/>
              <a:t>10/03/25</a:t>
            </a:fld>
            <a:endParaRPr lang="it-IT"/>
          </a:p>
        </p:txBody>
      </p:sp>
      <p:sp>
        <p:nvSpPr>
          <p:cNvPr id="6" name="Segnaposto piè di pagina 5">
            <a:extLst>
              <a:ext uri="{FF2B5EF4-FFF2-40B4-BE49-F238E27FC236}">
                <a16:creationId xmlns:a16="http://schemas.microsoft.com/office/drawing/2014/main" id="{8C287F94-8422-506C-96DD-2CA68DB76D1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6458E48-3D12-C3B5-05EE-B6AA96AD10A7}"/>
              </a:ext>
            </a:extLst>
          </p:cNvPr>
          <p:cNvSpPr>
            <a:spLocks noGrp="1"/>
          </p:cNvSpPr>
          <p:nvPr>
            <p:ph type="sldNum" sz="quarter" idx="12"/>
          </p:nvPr>
        </p:nvSpPr>
        <p:spPr/>
        <p:txBody>
          <a:bodyPr/>
          <a:lstStyle/>
          <a:p>
            <a:fld id="{87AC5AE2-75AC-BD47-852C-0463E3908490}" type="slidenum">
              <a:rPr lang="it-IT" smtClean="0"/>
              <a:t>‹N›</a:t>
            </a:fld>
            <a:endParaRPr lang="it-IT"/>
          </a:p>
        </p:txBody>
      </p:sp>
    </p:spTree>
    <p:extLst>
      <p:ext uri="{BB962C8B-B14F-4D97-AF65-F5344CB8AC3E}">
        <p14:creationId xmlns:p14="http://schemas.microsoft.com/office/powerpoint/2010/main" val="2516632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B34EC3D-C21F-9BA2-F51E-21E8F313D5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9362AA1-3213-B81A-0E11-32E08AABA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41F19FA-D20F-34C4-C942-E8AFC13A5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82A626-9071-624E-BABC-5BADF9C68C65}" type="datetimeFigureOut">
              <a:rPr lang="it-IT" smtClean="0"/>
              <a:t>10/03/25</a:t>
            </a:fld>
            <a:endParaRPr lang="it-IT"/>
          </a:p>
        </p:txBody>
      </p:sp>
      <p:sp>
        <p:nvSpPr>
          <p:cNvPr id="5" name="Segnaposto piè di pagina 4">
            <a:extLst>
              <a:ext uri="{FF2B5EF4-FFF2-40B4-BE49-F238E27FC236}">
                <a16:creationId xmlns:a16="http://schemas.microsoft.com/office/drawing/2014/main" id="{EF22096F-6B10-A630-A01D-86D0642DB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437E89C4-8888-2E3F-EFD2-22133A728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AC5AE2-75AC-BD47-852C-0463E3908490}" type="slidenum">
              <a:rPr lang="it-IT" smtClean="0"/>
              <a:t>‹N›</a:t>
            </a:fld>
            <a:endParaRPr lang="it-IT"/>
          </a:p>
        </p:txBody>
      </p:sp>
    </p:spTree>
    <p:extLst>
      <p:ext uri="{BB962C8B-B14F-4D97-AF65-F5344CB8AC3E}">
        <p14:creationId xmlns:p14="http://schemas.microsoft.com/office/powerpoint/2010/main" val="193291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809553A-BA01-86FE-8931-55E4A5C3CCD0}"/>
              </a:ext>
            </a:extLst>
          </p:cNvPr>
          <p:cNvSpPr txBox="1"/>
          <p:nvPr/>
        </p:nvSpPr>
        <p:spPr>
          <a:xfrm>
            <a:off x="1784604" y="1311788"/>
            <a:ext cx="8622792" cy="2862322"/>
          </a:xfrm>
          <a:prstGeom prst="rect">
            <a:avLst/>
          </a:prstGeom>
          <a:noFill/>
        </p:spPr>
        <p:txBody>
          <a:bodyPr wrap="square" rtlCol="0">
            <a:spAutoFit/>
          </a:bodyPr>
          <a:lstStyle/>
          <a:p>
            <a:pPr algn="ctr"/>
            <a:r>
              <a:rPr lang="it-IT" sz="3200" b="1" dirty="0">
                <a:solidFill>
                  <a:srgbClr val="0070C0"/>
                </a:solidFill>
                <a:latin typeface="Helvetica" pitchFamily="2" charset="0"/>
                <a:cs typeface="Times New Roman" panose="02020603050405020304" pitchFamily="18" charset="0"/>
              </a:rPr>
              <a:t>POLITECNICO DI BARI</a:t>
            </a:r>
          </a:p>
          <a:p>
            <a:pPr algn="ctr"/>
            <a:endParaRPr lang="it-IT" dirty="0"/>
          </a:p>
          <a:p>
            <a:pPr algn="ctr"/>
            <a:r>
              <a:rPr lang="it-IT" sz="2000" dirty="0">
                <a:latin typeface="Helvetica" pitchFamily="2" charset="0"/>
              </a:rPr>
              <a:t>DIPARTIMENTO DI INGEGNERIA ELETTRICA E DELL’INFORMAZIONE</a:t>
            </a:r>
          </a:p>
          <a:p>
            <a:pPr algn="ctr"/>
            <a:r>
              <a:rPr lang="it-IT" sz="2000" dirty="0">
                <a:latin typeface="Helvetica" pitchFamily="2" charset="0"/>
              </a:rPr>
              <a:t>LAUREA MAGISTRALE IN INGEGNERIA DELL’AUTOMAZIONE </a:t>
            </a:r>
          </a:p>
          <a:p>
            <a:pPr algn="ctr"/>
            <a:endParaRPr lang="it-IT" dirty="0"/>
          </a:p>
          <a:p>
            <a:pPr algn="ctr"/>
            <a:r>
              <a:rPr lang="it-IT" b="1" dirty="0">
                <a:solidFill>
                  <a:srgbClr val="0070C0"/>
                </a:solidFill>
                <a:latin typeface="Helvetica" pitchFamily="2" charset="0"/>
              </a:rPr>
              <a:t>ROBOTICS 1° MODULE : INDUSTRIAL HANDLING</a:t>
            </a:r>
          </a:p>
          <a:p>
            <a:pPr algn="ctr"/>
            <a:r>
              <a:rPr lang="it-IT" dirty="0">
                <a:latin typeface="Helvetica" pitchFamily="2" charset="0"/>
              </a:rPr>
              <a:t>Prof. Eng. Paolo Lino</a:t>
            </a:r>
          </a:p>
          <a:p>
            <a:pPr algn="ctr"/>
            <a:endParaRPr lang="it-IT" dirty="0">
              <a:latin typeface="Helvetica" pitchFamily="2" charset="0"/>
            </a:endParaRPr>
          </a:p>
          <a:p>
            <a:pPr algn="ctr"/>
            <a:r>
              <a:rPr lang="en-US" b="1" i="1" dirty="0"/>
              <a:t>MOTION CONTROL WITH TWO-LAYER NEURAL NETWORK</a:t>
            </a:r>
            <a:endParaRPr lang="it-IT" b="1" i="1" dirty="0">
              <a:latin typeface="Helvetica" pitchFamily="2" charset="0"/>
            </a:endParaRPr>
          </a:p>
        </p:txBody>
      </p:sp>
      <p:sp>
        <p:nvSpPr>
          <p:cNvPr id="32" name="Figura a mano libera 31">
            <a:extLst>
              <a:ext uri="{FF2B5EF4-FFF2-40B4-BE49-F238E27FC236}">
                <a16:creationId xmlns:a16="http://schemas.microsoft.com/office/drawing/2014/main" id="{6B99645F-9D9F-2306-DAF2-C28EF8A6AC72}"/>
              </a:ext>
            </a:extLst>
          </p:cNvPr>
          <p:cNvSpPr/>
          <p:nvPr/>
        </p:nvSpPr>
        <p:spPr>
          <a:xfrm>
            <a:off x="-1156427" y="4992742"/>
            <a:ext cx="14504854" cy="3648436"/>
          </a:xfrm>
          <a:custGeom>
            <a:avLst/>
            <a:gdLst>
              <a:gd name="connsiteX0" fmla="*/ 1075963 w 14504854"/>
              <a:gd name="connsiteY0" fmla="*/ 285509 h 3648436"/>
              <a:gd name="connsiteX1" fmla="*/ 2719026 w 14504854"/>
              <a:gd name="connsiteY1" fmla="*/ 1771409 h 3648436"/>
              <a:gd name="connsiteX2" fmla="*/ 7019563 w 14504854"/>
              <a:gd name="connsiteY2" fmla="*/ 556971 h 3648436"/>
              <a:gd name="connsiteX3" fmla="*/ 13291776 w 14504854"/>
              <a:gd name="connsiteY3" fmla="*/ 2942984 h 3648436"/>
              <a:gd name="connsiteX4" fmla="*/ 13320351 w 14504854"/>
              <a:gd name="connsiteY4" fmla="*/ 3371609 h 3648436"/>
              <a:gd name="connsiteX5" fmla="*/ 933088 w 14504854"/>
              <a:gd name="connsiteY5" fmla="*/ 3414471 h 3648436"/>
              <a:gd name="connsiteX6" fmla="*/ 904513 w 14504854"/>
              <a:gd name="connsiteY6" fmla="*/ 299796 h 3648436"/>
              <a:gd name="connsiteX7" fmla="*/ 1075963 w 14504854"/>
              <a:gd name="connsiteY7" fmla="*/ 285509 h 364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04854" h="3648436">
                <a:moveTo>
                  <a:pt x="1075963" y="285509"/>
                </a:moveTo>
                <a:cubicBezTo>
                  <a:pt x="1378382" y="530778"/>
                  <a:pt x="1728426" y="1726165"/>
                  <a:pt x="2719026" y="1771409"/>
                </a:cubicBezTo>
                <a:cubicBezTo>
                  <a:pt x="3709626" y="1816653"/>
                  <a:pt x="5257438" y="361709"/>
                  <a:pt x="7019563" y="556971"/>
                </a:cubicBezTo>
                <a:cubicBezTo>
                  <a:pt x="8781688" y="752233"/>
                  <a:pt x="12241645" y="2473878"/>
                  <a:pt x="13291776" y="2942984"/>
                </a:cubicBezTo>
                <a:cubicBezTo>
                  <a:pt x="14341907" y="3412090"/>
                  <a:pt x="15380132" y="3293028"/>
                  <a:pt x="13320351" y="3371609"/>
                </a:cubicBezTo>
                <a:cubicBezTo>
                  <a:pt x="11260570" y="3450190"/>
                  <a:pt x="3002394" y="3926440"/>
                  <a:pt x="933088" y="3414471"/>
                </a:cubicBezTo>
                <a:cubicBezTo>
                  <a:pt x="-1136218" y="2902502"/>
                  <a:pt x="878319" y="816527"/>
                  <a:pt x="904513" y="299796"/>
                </a:cubicBezTo>
                <a:cubicBezTo>
                  <a:pt x="930707" y="-216935"/>
                  <a:pt x="773544" y="40240"/>
                  <a:pt x="1075963" y="285509"/>
                </a:cubicBezTo>
                <a:close/>
              </a:path>
            </a:pathLst>
          </a:cu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B2BC4088-40D5-552C-092D-FC04785A3B85}"/>
              </a:ext>
            </a:extLst>
          </p:cNvPr>
          <p:cNvSpPr txBox="1"/>
          <p:nvPr/>
        </p:nvSpPr>
        <p:spPr>
          <a:xfrm>
            <a:off x="9973056" y="5657671"/>
            <a:ext cx="2218944" cy="1200329"/>
          </a:xfrm>
          <a:prstGeom prst="rect">
            <a:avLst/>
          </a:prstGeom>
          <a:noFill/>
        </p:spPr>
        <p:txBody>
          <a:bodyPr wrap="square" rtlCol="0">
            <a:spAutoFit/>
          </a:bodyPr>
          <a:lstStyle/>
          <a:p>
            <a:pPr algn="r"/>
            <a:r>
              <a:rPr lang="it-IT" dirty="0">
                <a:latin typeface="Helvetica" pitchFamily="2" charset="0"/>
              </a:rPr>
              <a:t>Students:</a:t>
            </a:r>
          </a:p>
          <a:p>
            <a:pPr algn="r"/>
            <a:r>
              <a:rPr lang="it-IT" dirty="0">
                <a:latin typeface="Helvetica" pitchFamily="2" charset="0"/>
              </a:rPr>
              <a:t>Nicola Saltarelli</a:t>
            </a:r>
          </a:p>
          <a:p>
            <a:pPr algn="r"/>
            <a:r>
              <a:rPr lang="it-IT" dirty="0">
                <a:latin typeface="Helvetica" pitchFamily="2" charset="0"/>
              </a:rPr>
              <a:t>Francesco Di Chio</a:t>
            </a:r>
          </a:p>
          <a:p>
            <a:pPr algn="r"/>
            <a:endParaRPr lang="it-IT" dirty="0">
              <a:latin typeface="Helvetica" pitchFamily="2" charset="0"/>
            </a:endParaRPr>
          </a:p>
        </p:txBody>
      </p:sp>
    </p:spTree>
    <p:extLst>
      <p:ext uri="{BB962C8B-B14F-4D97-AF65-F5344CB8AC3E}">
        <p14:creationId xmlns:p14="http://schemas.microsoft.com/office/powerpoint/2010/main" val="1463343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586D2-A9DD-5B43-0183-C1A9371F2401}"/>
            </a:ext>
          </a:extLst>
        </p:cNvPr>
        <p:cNvGrpSpPr/>
        <p:nvPr/>
      </p:nvGrpSpPr>
      <p:grpSpPr>
        <a:xfrm>
          <a:off x="0" y="0"/>
          <a:ext cx="0" cy="0"/>
          <a:chOff x="0" y="0"/>
          <a:chExt cx="0" cy="0"/>
        </a:xfrm>
      </p:grpSpPr>
      <p:sp>
        <p:nvSpPr>
          <p:cNvPr id="10" name="Rettangolo con angoli arrotondati 9">
            <a:extLst>
              <a:ext uri="{FF2B5EF4-FFF2-40B4-BE49-F238E27FC236}">
                <a16:creationId xmlns:a16="http://schemas.microsoft.com/office/drawing/2014/main" id="{A3E8D3D0-8D88-47F3-6F16-72CEF3B3D934}"/>
              </a:ext>
            </a:extLst>
          </p:cNvPr>
          <p:cNvSpPr/>
          <p:nvPr/>
        </p:nvSpPr>
        <p:spPr>
          <a:xfrm>
            <a:off x="3223461" y="452132"/>
            <a:ext cx="3066856"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B4EC4EDF-E754-0D81-0949-579B4890A6A3}"/>
              </a:ext>
            </a:extLst>
          </p:cNvPr>
          <p:cNvSpPr txBox="1"/>
          <p:nvPr/>
        </p:nvSpPr>
        <p:spPr>
          <a:xfrm>
            <a:off x="752355" y="1316599"/>
            <a:ext cx="10451940" cy="830997"/>
          </a:xfrm>
          <a:prstGeom prst="rect">
            <a:avLst/>
          </a:prstGeom>
          <a:noFill/>
        </p:spPr>
        <p:txBody>
          <a:bodyPr wrap="square" rtlCol="0">
            <a:spAutoFit/>
          </a:bodyPr>
          <a:lstStyle/>
          <a:p>
            <a:pPr algn="ctr"/>
            <a:r>
              <a:rPr lang="it-IT" sz="2400" b="1" dirty="0" err="1">
                <a:solidFill>
                  <a:srgbClr val="0070C0"/>
                </a:solidFill>
                <a:latin typeface="Helvetica" pitchFamily="2" charset="0"/>
              </a:rPr>
              <a:t>Neural</a:t>
            </a:r>
            <a:r>
              <a:rPr lang="it-IT" sz="2400" b="1" dirty="0">
                <a:solidFill>
                  <a:srgbClr val="0070C0"/>
                </a:solidFill>
                <a:latin typeface="Helvetica" pitchFamily="2" charset="0"/>
              </a:rPr>
              <a:t> Network with </a:t>
            </a:r>
            <a:r>
              <a:rPr lang="it-IT" sz="2400" b="1" dirty="0" err="1">
                <a:solidFill>
                  <a:srgbClr val="0070C0"/>
                </a:solidFill>
                <a:latin typeface="Helvetica" pitchFamily="2" charset="0"/>
              </a:rPr>
              <a:t>Unsupervided</a:t>
            </a:r>
            <a:r>
              <a:rPr lang="it-IT" sz="2400" b="1" dirty="0">
                <a:solidFill>
                  <a:srgbClr val="0070C0"/>
                </a:solidFill>
                <a:latin typeface="Helvetica" pitchFamily="2" charset="0"/>
              </a:rPr>
              <a:t> </a:t>
            </a:r>
            <a:r>
              <a:rPr lang="it-IT" sz="2400" b="1" dirty="0" err="1">
                <a:solidFill>
                  <a:srgbClr val="0070C0"/>
                </a:solidFill>
                <a:latin typeface="Helvetica" pitchFamily="2" charset="0"/>
              </a:rPr>
              <a:t>Backpropagation</a:t>
            </a:r>
            <a:r>
              <a:rPr lang="it-IT" sz="2400" b="1" dirty="0">
                <a:solidFill>
                  <a:srgbClr val="0070C0"/>
                </a:solidFill>
                <a:latin typeface="Helvetica" pitchFamily="2" charset="0"/>
              </a:rPr>
              <a:t> Tuning for the Ideal Case</a:t>
            </a:r>
          </a:p>
        </p:txBody>
      </p:sp>
      <p:sp>
        <p:nvSpPr>
          <p:cNvPr id="13" name="CasellaDiTesto 12">
            <a:extLst>
              <a:ext uri="{FF2B5EF4-FFF2-40B4-BE49-F238E27FC236}">
                <a16:creationId xmlns:a16="http://schemas.microsoft.com/office/drawing/2014/main" id="{8490D39F-3D19-0FDD-CAED-2C1CDB33C069}"/>
              </a:ext>
            </a:extLst>
          </p:cNvPr>
          <p:cNvSpPr txBox="1"/>
          <p:nvPr/>
        </p:nvSpPr>
        <p:spPr>
          <a:xfrm>
            <a:off x="5638800" y="2974258"/>
            <a:ext cx="914400" cy="914400"/>
          </a:xfrm>
          <a:prstGeom prst="rect">
            <a:avLst/>
          </a:prstGeom>
          <a:noFill/>
        </p:spPr>
        <p:txBody>
          <a:bodyPr wrap="square" rtlCol="0">
            <a:spAutoFit/>
          </a:bodyPr>
          <a:lstStyle/>
          <a:p>
            <a:endParaRPr lang="it-IT" dirty="0"/>
          </a:p>
        </p:txBody>
      </p:sp>
      <p:grpSp>
        <p:nvGrpSpPr>
          <p:cNvPr id="12" name="Gruppo 11">
            <a:extLst>
              <a:ext uri="{FF2B5EF4-FFF2-40B4-BE49-F238E27FC236}">
                <a16:creationId xmlns:a16="http://schemas.microsoft.com/office/drawing/2014/main" id="{9F17156C-D9B0-1433-04E0-F8DCDDEEDC4F}"/>
              </a:ext>
            </a:extLst>
          </p:cNvPr>
          <p:cNvGrpSpPr/>
          <p:nvPr/>
        </p:nvGrpSpPr>
        <p:grpSpPr>
          <a:xfrm>
            <a:off x="619728" y="570743"/>
            <a:ext cx="11405124" cy="348386"/>
            <a:chOff x="1015870" y="671482"/>
            <a:chExt cx="11405124" cy="348386"/>
          </a:xfrm>
        </p:grpSpPr>
        <p:sp>
          <p:nvSpPr>
            <p:cNvPr id="29" name="CasellaDiTesto 28">
              <a:extLst>
                <a:ext uri="{FF2B5EF4-FFF2-40B4-BE49-F238E27FC236}">
                  <a16:creationId xmlns:a16="http://schemas.microsoft.com/office/drawing/2014/main" id="{E7B6675C-5139-66E8-66AF-1C2B7EE243C9}"/>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solidFill>
                    <a:schemeClr val="bg1"/>
                  </a:solidFill>
                  <a:latin typeface="Helvetica" pitchFamily="2" charset="0"/>
                </a:rPr>
                <a:t>SIMULINK IMPLEMENTATION</a:t>
              </a:r>
            </a:p>
          </p:txBody>
        </p:sp>
        <p:sp>
          <p:nvSpPr>
            <p:cNvPr id="30" name="CasellaDiTesto 29">
              <a:extLst>
                <a:ext uri="{FF2B5EF4-FFF2-40B4-BE49-F238E27FC236}">
                  <a16:creationId xmlns:a16="http://schemas.microsoft.com/office/drawing/2014/main" id="{0E65616E-C290-43F8-3E88-D7C03F5F4848}"/>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latin typeface="Helvetica" pitchFamily="2" charset="0"/>
                </a:rPr>
                <a:t>PERFORMANCE EVALUATION</a:t>
              </a:r>
            </a:p>
          </p:txBody>
        </p:sp>
        <p:sp>
          <p:nvSpPr>
            <p:cNvPr id="31" name="CasellaDiTesto 30">
              <a:extLst>
                <a:ext uri="{FF2B5EF4-FFF2-40B4-BE49-F238E27FC236}">
                  <a16:creationId xmlns:a16="http://schemas.microsoft.com/office/drawing/2014/main" id="{DA8E2A55-29D6-0FC1-D195-F31ED2AA20CD}"/>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32" name="CasellaDiTesto 31">
              <a:extLst>
                <a:ext uri="{FF2B5EF4-FFF2-40B4-BE49-F238E27FC236}">
                  <a16:creationId xmlns:a16="http://schemas.microsoft.com/office/drawing/2014/main" id="{F23DAB89-2BE6-16DB-F581-A1D5E414C96D}"/>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pic>
        <p:nvPicPr>
          <p:cNvPr id="5" name="Immagine 4" descr="Immagine che contiene diagramma, Piano, Disegno tecnico, Rettangolo&#10;&#10;Il contenuto generato dall'IA potrebbe non essere corretto.">
            <a:extLst>
              <a:ext uri="{FF2B5EF4-FFF2-40B4-BE49-F238E27FC236}">
                <a16:creationId xmlns:a16="http://schemas.microsoft.com/office/drawing/2014/main" id="{16E3E2DB-5B0D-5E7E-5D53-9FB212FF6F2C}"/>
              </a:ext>
            </a:extLst>
          </p:cNvPr>
          <p:cNvPicPr>
            <a:picLocks noChangeAspect="1"/>
          </p:cNvPicPr>
          <p:nvPr/>
        </p:nvPicPr>
        <p:blipFill>
          <a:blip r:embed="rId2"/>
          <a:stretch>
            <a:fillRect/>
          </a:stretch>
        </p:blipFill>
        <p:spPr>
          <a:xfrm>
            <a:off x="183667" y="2974258"/>
            <a:ext cx="7254792" cy="3100290"/>
          </a:xfrm>
          <a:prstGeom prst="rect">
            <a:avLst/>
          </a:prstGeom>
        </p:spPr>
      </p:pic>
      <p:sp>
        <p:nvSpPr>
          <p:cNvPr id="8" name="CasellaDiTesto 7">
            <a:extLst>
              <a:ext uri="{FF2B5EF4-FFF2-40B4-BE49-F238E27FC236}">
                <a16:creationId xmlns:a16="http://schemas.microsoft.com/office/drawing/2014/main" id="{AD03A995-DAE3-8031-5B19-FBB2DC700FC5}"/>
              </a:ext>
            </a:extLst>
          </p:cNvPr>
          <p:cNvSpPr txBox="1"/>
          <p:nvPr/>
        </p:nvSpPr>
        <p:spPr>
          <a:xfrm>
            <a:off x="1373763" y="2197788"/>
            <a:ext cx="9209124" cy="369332"/>
          </a:xfrm>
          <a:prstGeom prst="rect">
            <a:avLst/>
          </a:prstGeom>
          <a:noFill/>
        </p:spPr>
        <p:txBody>
          <a:bodyPr wrap="none" rtlCol="0">
            <a:spAutoFit/>
          </a:bodyPr>
          <a:lstStyle/>
          <a:p>
            <a:pPr algn="ctr"/>
            <a:r>
              <a:rPr lang="it-IT" dirty="0"/>
              <a:t>The </a:t>
            </a:r>
            <a:r>
              <a:rPr lang="it-IT" dirty="0" err="1"/>
              <a:t>Simulink</a:t>
            </a:r>
            <a:r>
              <a:rPr lang="it-IT" dirty="0"/>
              <a:t> model </a:t>
            </a:r>
            <a:r>
              <a:rPr lang="it-IT" dirty="0" err="1"/>
              <a:t>implementing</a:t>
            </a:r>
            <a:r>
              <a:rPr lang="it-IT" dirty="0"/>
              <a:t> the first NN-</a:t>
            </a:r>
            <a:r>
              <a:rPr lang="it-IT" dirty="0" err="1"/>
              <a:t>based</a:t>
            </a:r>
            <a:r>
              <a:rPr lang="it-IT" dirty="0"/>
              <a:t> control technique </a:t>
            </a:r>
            <a:r>
              <a:rPr lang="it-IT" dirty="0" err="1"/>
              <a:t>is</a:t>
            </a:r>
            <a:r>
              <a:rPr lang="it-IT" dirty="0"/>
              <a:t> </a:t>
            </a:r>
            <a:r>
              <a:rPr lang="it-IT" dirty="0" err="1"/>
              <a:t>presented</a:t>
            </a:r>
            <a:r>
              <a:rPr lang="it-IT" dirty="0"/>
              <a:t> </a:t>
            </a:r>
            <a:r>
              <a:rPr lang="it-IT" dirty="0" err="1"/>
              <a:t>below</a:t>
            </a:r>
            <a:r>
              <a:rPr lang="it-IT" dirty="0"/>
              <a:t>.</a:t>
            </a:r>
          </a:p>
        </p:txBody>
      </p:sp>
      <p:pic>
        <p:nvPicPr>
          <p:cNvPr id="14" name="Immagine 13" descr="Immagine che contiene testo, schermata, Carattere, linea&#10;&#10;Il contenuto generato dall'IA potrebbe non essere corretto.">
            <a:extLst>
              <a:ext uri="{FF2B5EF4-FFF2-40B4-BE49-F238E27FC236}">
                <a16:creationId xmlns:a16="http://schemas.microsoft.com/office/drawing/2014/main" id="{2063F203-9782-E972-CD40-2F605520B2B2}"/>
              </a:ext>
            </a:extLst>
          </p:cNvPr>
          <p:cNvPicPr>
            <a:picLocks noChangeAspect="1"/>
          </p:cNvPicPr>
          <p:nvPr/>
        </p:nvPicPr>
        <p:blipFill>
          <a:blip r:embed="rId3"/>
          <a:stretch>
            <a:fillRect/>
          </a:stretch>
        </p:blipFill>
        <p:spPr>
          <a:xfrm>
            <a:off x="12641922" y="4390928"/>
            <a:ext cx="5105842" cy="2095682"/>
          </a:xfrm>
          <a:prstGeom prst="rect">
            <a:avLst/>
          </a:prstGeom>
        </p:spPr>
      </p:pic>
      <p:pic>
        <p:nvPicPr>
          <p:cNvPr id="2" name="Immagine 1" descr="Immagine che contiene testo, schermata, Carattere, documento&#10;&#10;Il contenuto generato dall'IA potrebbe non essere corretto.">
            <a:extLst>
              <a:ext uri="{FF2B5EF4-FFF2-40B4-BE49-F238E27FC236}">
                <a16:creationId xmlns:a16="http://schemas.microsoft.com/office/drawing/2014/main" id="{58C2B84A-855B-82FC-0D03-879B37E225E6}"/>
              </a:ext>
            </a:extLst>
          </p:cNvPr>
          <p:cNvPicPr>
            <a:picLocks noChangeAspect="1"/>
          </p:cNvPicPr>
          <p:nvPr/>
        </p:nvPicPr>
        <p:blipFill>
          <a:blip r:embed="rId4"/>
          <a:stretch>
            <a:fillRect/>
          </a:stretch>
        </p:blipFill>
        <p:spPr>
          <a:xfrm>
            <a:off x="7711258" y="2662552"/>
            <a:ext cx="4280114" cy="3807275"/>
          </a:xfrm>
          <a:prstGeom prst="rect">
            <a:avLst/>
          </a:prstGeom>
        </p:spPr>
      </p:pic>
      <p:cxnSp>
        <p:nvCxnSpPr>
          <p:cNvPr id="4" name="Connettore 2 3">
            <a:extLst>
              <a:ext uri="{FF2B5EF4-FFF2-40B4-BE49-F238E27FC236}">
                <a16:creationId xmlns:a16="http://schemas.microsoft.com/office/drawing/2014/main" id="{9E7B7A76-FBDF-4841-C2AE-1B45490BDE1F}"/>
              </a:ext>
            </a:extLst>
          </p:cNvPr>
          <p:cNvCxnSpPr/>
          <p:nvPr/>
        </p:nvCxnSpPr>
        <p:spPr>
          <a:xfrm>
            <a:off x="3935392" y="5405377"/>
            <a:ext cx="3503067" cy="0"/>
          </a:xfrm>
          <a:prstGeom prst="straightConnector1">
            <a:avLst/>
          </a:prstGeom>
          <a:ln w="317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0651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82AF4-4E61-F03D-A54F-994DD2CDF2E8}"/>
            </a:ext>
          </a:extLst>
        </p:cNvPr>
        <p:cNvGrpSpPr/>
        <p:nvPr/>
      </p:nvGrpSpPr>
      <p:grpSpPr>
        <a:xfrm>
          <a:off x="0" y="0"/>
          <a:ext cx="0" cy="0"/>
          <a:chOff x="0" y="0"/>
          <a:chExt cx="0" cy="0"/>
        </a:xfrm>
      </p:grpSpPr>
      <p:sp>
        <p:nvSpPr>
          <p:cNvPr id="10" name="Rettangolo con angoli arrotondati 9">
            <a:extLst>
              <a:ext uri="{FF2B5EF4-FFF2-40B4-BE49-F238E27FC236}">
                <a16:creationId xmlns:a16="http://schemas.microsoft.com/office/drawing/2014/main" id="{570D0450-09A9-83E9-9540-0E1826CD5DAB}"/>
              </a:ext>
            </a:extLst>
          </p:cNvPr>
          <p:cNvSpPr/>
          <p:nvPr/>
        </p:nvSpPr>
        <p:spPr>
          <a:xfrm>
            <a:off x="3223461" y="452132"/>
            <a:ext cx="3066856"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1BCD3EEA-185E-2EF2-46DC-1DA1327BBFCF}"/>
              </a:ext>
            </a:extLst>
          </p:cNvPr>
          <p:cNvSpPr txBox="1"/>
          <p:nvPr/>
        </p:nvSpPr>
        <p:spPr>
          <a:xfrm>
            <a:off x="752355" y="1316599"/>
            <a:ext cx="10451940" cy="830997"/>
          </a:xfrm>
          <a:prstGeom prst="rect">
            <a:avLst/>
          </a:prstGeom>
          <a:noFill/>
        </p:spPr>
        <p:txBody>
          <a:bodyPr wrap="square" rtlCol="0">
            <a:spAutoFit/>
          </a:bodyPr>
          <a:lstStyle/>
          <a:p>
            <a:pPr algn="ctr"/>
            <a:r>
              <a:rPr lang="it-IT" sz="2400" b="1" dirty="0" err="1">
                <a:solidFill>
                  <a:srgbClr val="0070C0"/>
                </a:solidFill>
                <a:latin typeface="Helvetica" pitchFamily="2" charset="0"/>
              </a:rPr>
              <a:t>Neural</a:t>
            </a:r>
            <a:r>
              <a:rPr lang="it-IT" sz="2400" b="1" dirty="0">
                <a:solidFill>
                  <a:srgbClr val="0070C0"/>
                </a:solidFill>
                <a:latin typeface="Helvetica" pitchFamily="2" charset="0"/>
              </a:rPr>
              <a:t> Network with </a:t>
            </a:r>
            <a:r>
              <a:rPr lang="it-IT" sz="2400" b="1" dirty="0" err="1">
                <a:solidFill>
                  <a:srgbClr val="0070C0"/>
                </a:solidFill>
                <a:latin typeface="Helvetica" pitchFamily="2" charset="0"/>
              </a:rPr>
              <a:t>Unsupervided</a:t>
            </a:r>
            <a:r>
              <a:rPr lang="it-IT" sz="2400" b="1" dirty="0">
                <a:solidFill>
                  <a:srgbClr val="0070C0"/>
                </a:solidFill>
                <a:latin typeface="Helvetica" pitchFamily="2" charset="0"/>
              </a:rPr>
              <a:t> </a:t>
            </a:r>
            <a:r>
              <a:rPr lang="it-IT" sz="2400" b="1" dirty="0" err="1">
                <a:solidFill>
                  <a:srgbClr val="0070C0"/>
                </a:solidFill>
                <a:latin typeface="Helvetica" pitchFamily="2" charset="0"/>
              </a:rPr>
              <a:t>Backpropagation</a:t>
            </a:r>
            <a:r>
              <a:rPr lang="it-IT" sz="2400" b="1" dirty="0">
                <a:solidFill>
                  <a:srgbClr val="0070C0"/>
                </a:solidFill>
                <a:latin typeface="Helvetica" pitchFamily="2" charset="0"/>
              </a:rPr>
              <a:t> Tuning for the Ideal Case</a:t>
            </a:r>
          </a:p>
        </p:txBody>
      </p:sp>
      <p:grpSp>
        <p:nvGrpSpPr>
          <p:cNvPr id="12" name="Gruppo 11">
            <a:extLst>
              <a:ext uri="{FF2B5EF4-FFF2-40B4-BE49-F238E27FC236}">
                <a16:creationId xmlns:a16="http://schemas.microsoft.com/office/drawing/2014/main" id="{59A4A387-1C6C-37E0-1DE5-C5184A3EBA96}"/>
              </a:ext>
            </a:extLst>
          </p:cNvPr>
          <p:cNvGrpSpPr/>
          <p:nvPr/>
        </p:nvGrpSpPr>
        <p:grpSpPr>
          <a:xfrm>
            <a:off x="619728" y="570743"/>
            <a:ext cx="11405124" cy="348386"/>
            <a:chOff x="1015870" y="671482"/>
            <a:chExt cx="11405124" cy="348386"/>
          </a:xfrm>
        </p:grpSpPr>
        <p:sp>
          <p:nvSpPr>
            <p:cNvPr id="29" name="CasellaDiTesto 28">
              <a:extLst>
                <a:ext uri="{FF2B5EF4-FFF2-40B4-BE49-F238E27FC236}">
                  <a16:creationId xmlns:a16="http://schemas.microsoft.com/office/drawing/2014/main" id="{C944A4B1-6B1E-E721-C8B5-83491CA9B387}"/>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solidFill>
                    <a:schemeClr val="bg1"/>
                  </a:solidFill>
                  <a:latin typeface="Helvetica" pitchFamily="2" charset="0"/>
                </a:rPr>
                <a:t>SIMULINK IMPLEMENTATION</a:t>
              </a:r>
            </a:p>
          </p:txBody>
        </p:sp>
        <p:sp>
          <p:nvSpPr>
            <p:cNvPr id="30" name="CasellaDiTesto 29">
              <a:extLst>
                <a:ext uri="{FF2B5EF4-FFF2-40B4-BE49-F238E27FC236}">
                  <a16:creationId xmlns:a16="http://schemas.microsoft.com/office/drawing/2014/main" id="{B83620B5-5E62-50B2-99A0-F8045979A2FD}"/>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latin typeface="Helvetica" pitchFamily="2" charset="0"/>
                </a:rPr>
                <a:t>PERFORMANCE EVALUATION</a:t>
              </a:r>
            </a:p>
          </p:txBody>
        </p:sp>
        <p:sp>
          <p:nvSpPr>
            <p:cNvPr id="31" name="CasellaDiTesto 30">
              <a:extLst>
                <a:ext uri="{FF2B5EF4-FFF2-40B4-BE49-F238E27FC236}">
                  <a16:creationId xmlns:a16="http://schemas.microsoft.com/office/drawing/2014/main" id="{3A82619E-DC6C-6833-9567-4E9C2E46FC52}"/>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32" name="CasellaDiTesto 31">
              <a:extLst>
                <a:ext uri="{FF2B5EF4-FFF2-40B4-BE49-F238E27FC236}">
                  <a16:creationId xmlns:a16="http://schemas.microsoft.com/office/drawing/2014/main" id="{BA6C6BC5-6866-8ADC-6C8D-19E942FD81DB}"/>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sp>
        <p:nvSpPr>
          <p:cNvPr id="8" name="CasellaDiTesto 7">
            <a:extLst>
              <a:ext uri="{FF2B5EF4-FFF2-40B4-BE49-F238E27FC236}">
                <a16:creationId xmlns:a16="http://schemas.microsoft.com/office/drawing/2014/main" id="{5ABC675E-11B2-C1D9-6216-9BD6C0A9F677}"/>
              </a:ext>
            </a:extLst>
          </p:cNvPr>
          <p:cNvSpPr txBox="1"/>
          <p:nvPr/>
        </p:nvSpPr>
        <p:spPr>
          <a:xfrm>
            <a:off x="614924" y="2197788"/>
            <a:ext cx="10726847" cy="923330"/>
          </a:xfrm>
          <a:prstGeom prst="rect">
            <a:avLst/>
          </a:prstGeom>
          <a:noFill/>
        </p:spPr>
        <p:txBody>
          <a:bodyPr wrap="none" rtlCol="0">
            <a:spAutoFit/>
          </a:bodyPr>
          <a:lstStyle/>
          <a:p>
            <a:pPr algn="ctr"/>
            <a:r>
              <a:rPr lang="it-IT" dirty="0"/>
              <a:t>The </a:t>
            </a:r>
            <a:r>
              <a:rPr lang="it-IT" dirty="0" err="1"/>
              <a:t>aim</a:t>
            </a:r>
            <a:r>
              <a:rPr lang="it-IT" dirty="0"/>
              <a:t> of NN- </a:t>
            </a:r>
            <a:r>
              <a:rPr lang="it-IT" dirty="0" err="1"/>
              <a:t>based</a:t>
            </a:r>
            <a:r>
              <a:rPr lang="it-IT" dirty="0"/>
              <a:t> controller </a:t>
            </a:r>
            <a:r>
              <a:rPr lang="it-IT" dirty="0" err="1"/>
              <a:t>is</a:t>
            </a:r>
            <a:r>
              <a:rPr lang="it-IT" dirty="0"/>
              <a:t> </a:t>
            </a:r>
            <a:r>
              <a:rPr lang="it-IT" dirty="0" err="1"/>
              <a:t>fot</a:t>
            </a:r>
            <a:r>
              <a:rPr lang="it-IT" dirty="0"/>
              <a:t> the robot </a:t>
            </a:r>
            <a:r>
              <a:rPr lang="it-IT" dirty="0" err="1"/>
              <a:t>manipulator</a:t>
            </a:r>
            <a:r>
              <a:rPr lang="it-IT" dirty="0"/>
              <a:t> to follow a </a:t>
            </a:r>
            <a:r>
              <a:rPr lang="it-IT" dirty="0" err="1"/>
              <a:t>prescribed</a:t>
            </a:r>
            <a:r>
              <a:rPr lang="it-IT" dirty="0"/>
              <a:t> </a:t>
            </a:r>
            <a:r>
              <a:rPr lang="it-IT" dirty="0" err="1"/>
              <a:t>trajecotry</a:t>
            </a:r>
            <a:r>
              <a:rPr lang="it-IT" dirty="0"/>
              <a:t> that </a:t>
            </a:r>
            <a:r>
              <a:rPr lang="it-IT" dirty="0" err="1"/>
              <a:t>carry</a:t>
            </a:r>
            <a:endParaRPr lang="it-IT" dirty="0"/>
          </a:p>
          <a:p>
            <a:pPr algn="ctr"/>
            <a:r>
              <a:rPr lang="it-IT" dirty="0"/>
              <a:t>the </a:t>
            </a:r>
            <a:r>
              <a:rPr lang="it-IT" dirty="0" err="1"/>
              <a:t>manipulator</a:t>
            </a:r>
            <a:r>
              <a:rPr lang="it-IT" dirty="0"/>
              <a:t> from </a:t>
            </a:r>
            <a:r>
              <a:rPr lang="en-US" dirty="0"/>
              <a:t>an upward elbow initial configuration to a fully extended arm downward configuration</a:t>
            </a:r>
          </a:p>
          <a:p>
            <a:pPr algn="ctr"/>
            <a:r>
              <a:rPr lang="en-US" dirty="0"/>
              <a:t> downward configuration, as shown below.</a:t>
            </a:r>
            <a:endParaRPr lang="it-IT" dirty="0"/>
          </a:p>
        </p:txBody>
      </p:sp>
      <p:pic>
        <p:nvPicPr>
          <p:cNvPr id="6" name="Immagine 5" descr="Immagine che contiene diagramma, schermata&#10;&#10;Il contenuto generato dall'IA potrebbe non essere corretto.">
            <a:extLst>
              <a:ext uri="{FF2B5EF4-FFF2-40B4-BE49-F238E27FC236}">
                <a16:creationId xmlns:a16="http://schemas.microsoft.com/office/drawing/2014/main" id="{C55BE545-1C8D-DE63-CA46-5ED60560AC39}"/>
              </a:ext>
            </a:extLst>
          </p:cNvPr>
          <p:cNvPicPr>
            <a:picLocks noChangeAspect="1"/>
          </p:cNvPicPr>
          <p:nvPr/>
        </p:nvPicPr>
        <p:blipFill>
          <a:blip r:embed="rId2"/>
          <a:stretch>
            <a:fillRect/>
          </a:stretch>
        </p:blipFill>
        <p:spPr>
          <a:xfrm>
            <a:off x="6773120" y="3171310"/>
            <a:ext cx="3767649" cy="3318628"/>
          </a:xfrm>
          <a:prstGeom prst="rect">
            <a:avLst/>
          </a:prstGeom>
        </p:spPr>
      </p:pic>
      <p:pic>
        <p:nvPicPr>
          <p:cNvPr id="11" name="Immagine 10" descr="Immagine che contiene cartone animato&#10;&#10;Il contenuto generato dall'IA potrebbe non essere corretto.">
            <a:extLst>
              <a:ext uri="{FF2B5EF4-FFF2-40B4-BE49-F238E27FC236}">
                <a16:creationId xmlns:a16="http://schemas.microsoft.com/office/drawing/2014/main" id="{81842E86-1570-6CD2-C600-63E442D80A3F}"/>
              </a:ext>
            </a:extLst>
          </p:cNvPr>
          <p:cNvPicPr>
            <a:picLocks noChangeAspect="1"/>
          </p:cNvPicPr>
          <p:nvPr/>
        </p:nvPicPr>
        <p:blipFill>
          <a:blip r:embed="rId3"/>
          <a:stretch>
            <a:fillRect/>
          </a:stretch>
        </p:blipFill>
        <p:spPr>
          <a:xfrm>
            <a:off x="989240" y="3090375"/>
            <a:ext cx="3767649" cy="3318628"/>
          </a:xfrm>
          <a:prstGeom prst="rect">
            <a:avLst/>
          </a:prstGeom>
        </p:spPr>
      </p:pic>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220C573E-FCB2-0C90-A002-FA566BA0342F}"/>
                  </a:ext>
                </a:extLst>
              </p:cNvPr>
              <p:cNvSpPr txBox="1"/>
              <p:nvPr/>
            </p:nvSpPr>
            <p:spPr>
              <a:xfrm>
                <a:off x="1294298" y="6389307"/>
                <a:ext cx="3152401" cy="307777"/>
              </a:xfrm>
              <a:prstGeom prst="rect">
                <a:avLst/>
              </a:prstGeom>
              <a:noFill/>
            </p:spPr>
            <p:txBody>
              <a:bodyPr wrap="none" rtlCol="0">
                <a:spAutoFit/>
              </a:bodyPr>
              <a:lstStyle/>
              <a:p>
                <a:r>
                  <a:rPr lang="it-IT" sz="1400" dirty="0"/>
                  <a:t>Initial </a:t>
                </a:r>
                <a:r>
                  <a:rPr lang="it-IT" sz="1400" dirty="0" err="1"/>
                  <a:t>configuration</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0</m:t>
                        </m:r>
                      </m:sub>
                    </m:sSub>
                    <m:r>
                      <a:rPr lang="it-IT" sz="1400" b="0" i="1" smtClean="0">
                        <a:latin typeface="Cambria Math" panose="02040503050406030204" pitchFamily="18" charset="0"/>
                      </a:rPr>
                      <m:t>=[0 0 0 0 0 0]</m:t>
                    </m:r>
                  </m:oMath>
                </a14:m>
                <a:r>
                  <a:rPr lang="it-IT" sz="1400" dirty="0"/>
                  <a:t>.</a:t>
                </a:r>
              </a:p>
            </p:txBody>
          </p:sp>
        </mc:Choice>
        <mc:Fallback xmlns="">
          <p:sp>
            <p:nvSpPr>
              <p:cNvPr id="15" name="CasellaDiTesto 14">
                <a:extLst>
                  <a:ext uri="{FF2B5EF4-FFF2-40B4-BE49-F238E27FC236}">
                    <a16:creationId xmlns:a16="http://schemas.microsoft.com/office/drawing/2014/main" id="{220C573E-FCB2-0C90-A002-FA566BA0342F}"/>
                  </a:ext>
                </a:extLst>
              </p:cNvPr>
              <p:cNvSpPr txBox="1">
                <a:spLocks noRot="1" noChangeAspect="1" noMove="1" noResize="1" noEditPoints="1" noAdjustHandles="1" noChangeArrowheads="1" noChangeShapeType="1" noTextEdit="1"/>
              </p:cNvSpPr>
              <p:nvPr/>
            </p:nvSpPr>
            <p:spPr>
              <a:xfrm>
                <a:off x="1294298" y="6389307"/>
                <a:ext cx="3152401" cy="307777"/>
              </a:xfrm>
              <a:prstGeom prst="rect">
                <a:avLst/>
              </a:prstGeom>
              <a:blipFill>
                <a:blip r:embed="rId4"/>
                <a:stretch>
                  <a:fillRect l="-402" t="-4000" b="-2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5147784A-6E9A-07AF-4BD1-E99F7D4934C1}"/>
                  </a:ext>
                </a:extLst>
              </p:cNvPr>
              <p:cNvSpPr txBox="1"/>
              <p:nvPr/>
            </p:nvSpPr>
            <p:spPr>
              <a:xfrm>
                <a:off x="6616455" y="6386570"/>
                <a:ext cx="4080977" cy="379463"/>
              </a:xfrm>
              <a:prstGeom prst="rect">
                <a:avLst/>
              </a:prstGeom>
              <a:noFill/>
            </p:spPr>
            <p:txBody>
              <a:bodyPr wrap="square">
                <a:spAutoFit/>
              </a:bodyPr>
              <a:lstStyle/>
              <a:p>
                <a:r>
                  <a:rPr lang="it-IT" sz="1400" dirty="0"/>
                  <a:t>final </a:t>
                </a:r>
                <a:r>
                  <a:rPr lang="it-IT" sz="1400" dirty="0" err="1"/>
                  <a:t>configuration</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𝑓</m:t>
                        </m:r>
                      </m:sub>
                    </m:sSub>
                    <m:r>
                      <a:rPr lang="it-IT" sz="1400" b="0" i="1" smtClean="0">
                        <a:latin typeface="Cambria Math" panose="02040503050406030204" pitchFamily="18" charset="0"/>
                      </a:rPr>
                      <m:t>=[−</m:t>
                    </m:r>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𝜋</m:t>
                        </m:r>
                      </m:num>
                      <m:den>
                        <m:r>
                          <a:rPr lang="it-IT" sz="1400" b="0" i="1" smtClean="0">
                            <a:latin typeface="Cambria Math" panose="02040503050406030204" pitchFamily="18" charset="0"/>
                          </a:rPr>
                          <m:t>6</m:t>
                        </m:r>
                      </m:den>
                    </m:f>
                    <m:r>
                      <a:rPr lang="it-IT" sz="1400" b="0" i="1" smtClean="0">
                        <a:latin typeface="Cambria Math" panose="02040503050406030204" pitchFamily="18" charset="0"/>
                      </a:rPr>
                      <m:t>  −</m:t>
                    </m:r>
                    <m:f>
                      <m:fPr>
                        <m:ctrlPr>
                          <a:rPr lang="it-IT" sz="1400" i="1">
                            <a:latin typeface="Cambria Math" panose="02040503050406030204" pitchFamily="18" charset="0"/>
                          </a:rPr>
                        </m:ctrlPr>
                      </m:fPr>
                      <m:num>
                        <m:r>
                          <a:rPr lang="it-IT" sz="1400" i="1">
                            <a:latin typeface="Cambria Math" panose="02040503050406030204" pitchFamily="18" charset="0"/>
                          </a:rPr>
                          <m:t>𝜋</m:t>
                        </m:r>
                      </m:num>
                      <m:den>
                        <m:r>
                          <a:rPr lang="it-IT" sz="1400" b="0" i="1" smtClean="0">
                            <a:latin typeface="Cambria Math" panose="02040503050406030204" pitchFamily="18" charset="0"/>
                          </a:rPr>
                          <m:t>3</m:t>
                        </m:r>
                      </m:den>
                    </m:f>
                    <m:r>
                      <a:rPr lang="it-IT" sz="1400" b="0" i="1" smtClean="0">
                        <a:latin typeface="Cambria Math" panose="02040503050406030204" pitchFamily="18" charset="0"/>
                      </a:rPr>
                      <m:t>   −</m:t>
                    </m:r>
                    <m:f>
                      <m:fPr>
                        <m:ctrlPr>
                          <a:rPr lang="it-IT" sz="1400" i="1">
                            <a:latin typeface="Cambria Math" panose="02040503050406030204" pitchFamily="18" charset="0"/>
                          </a:rPr>
                        </m:ctrlPr>
                      </m:fPr>
                      <m:num>
                        <m:r>
                          <a:rPr lang="it-IT" sz="1400" i="1">
                            <a:latin typeface="Cambria Math" panose="02040503050406030204" pitchFamily="18" charset="0"/>
                          </a:rPr>
                          <m:t>𝜋</m:t>
                        </m:r>
                      </m:num>
                      <m:den>
                        <m:r>
                          <a:rPr lang="it-IT" sz="1400" b="0" i="1" smtClean="0">
                            <a:latin typeface="Cambria Math" panose="02040503050406030204" pitchFamily="18" charset="0"/>
                          </a:rPr>
                          <m:t>2</m:t>
                        </m:r>
                      </m:den>
                    </m:f>
                    <m:r>
                      <a:rPr lang="it-IT" sz="1400" b="0" i="1" smtClean="0">
                        <a:latin typeface="Cambria Math" panose="02040503050406030204" pitchFamily="18" charset="0"/>
                      </a:rPr>
                      <m:t>    0   0   0]</m:t>
                    </m:r>
                  </m:oMath>
                </a14:m>
                <a:r>
                  <a:rPr lang="it-IT" sz="1400" dirty="0"/>
                  <a:t>.</a:t>
                </a:r>
              </a:p>
            </p:txBody>
          </p:sp>
        </mc:Choice>
        <mc:Fallback xmlns="">
          <p:sp>
            <p:nvSpPr>
              <p:cNvPr id="17" name="CasellaDiTesto 16">
                <a:extLst>
                  <a:ext uri="{FF2B5EF4-FFF2-40B4-BE49-F238E27FC236}">
                    <a16:creationId xmlns:a16="http://schemas.microsoft.com/office/drawing/2014/main" id="{5147784A-6E9A-07AF-4BD1-E99F7D4934C1}"/>
                  </a:ext>
                </a:extLst>
              </p:cNvPr>
              <p:cNvSpPr txBox="1">
                <a:spLocks noRot="1" noChangeAspect="1" noMove="1" noResize="1" noEditPoints="1" noAdjustHandles="1" noChangeArrowheads="1" noChangeShapeType="1" noTextEdit="1"/>
              </p:cNvSpPr>
              <p:nvPr/>
            </p:nvSpPr>
            <p:spPr>
              <a:xfrm>
                <a:off x="6616455" y="6386570"/>
                <a:ext cx="4080977" cy="379463"/>
              </a:xfrm>
              <a:prstGeom prst="rect">
                <a:avLst/>
              </a:prstGeom>
              <a:blipFill>
                <a:blip r:embed="rId5"/>
                <a:stretch>
                  <a:fillRect l="-310" b="-6667"/>
                </a:stretch>
              </a:blipFill>
            </p:spPr>
            <p:txBody>
              <a:bodyPr/>
              <a:lstStyle/>
              <a:p>
                <a:r>
                  <a:rPr lang="it-IT">
                    <a:noFill/>
                  </a:rPr>
                  <a:t> </a:t>
                </a:r>
              </a:p>
            </p:txBody>
          </p:sp>
        </mc:Fallback>
      </mc:AlternateContent>
      <p:pic>
        <p:nvPicPr>
          <p:cNvPr id="18" name="Immagine 17" descr="Immagine che contiene linea, Diagramma, diagramma, testo&#10;&#10;Il contenuto generato dall'IA potrebbe non essere corretto.">
            <a:extLst>
              <a:ext uri="{FF2B5EF4-FFF2-40B4-BE49-F238E27FC236}">
                <a16:creationId xmlns:a16="http://schemas.microsoft.com/office/drawing/2014/main" id="{F350C9A6-5259-3441-1C11-F3B530D102E1}"/>
              </a:ext>
            </a:extLst>
          </p:cNvPr>
          <p:cNvPicPr>
            <a:picLocks noChangeAspect="1"/>
          </p:cNvPicPr>
          <p:nvPr/>
        </p:nvPicPr>
        <p:blipFill>
          <a:blip r:embed="rId6"/>
          <a:stretch>
            <a:fillRect/>
          </a:stretch>
        </p:blipFill>
        <p:spPr>
          <a:xfrm>
            <a:off x="-6257950" y="2933104"/>
            <a:ext cx="6012000" cy="3269866"/>
          </a:xfrm>
          <a:prstGeom prst="rect">
            <a:avLst/>
          </a:prstGeom>
        </p:spPr>
      </p:pic>
      <p:pic>
        <p:nvPicPr>
          <p:cNvPr id="19" name="Immagine 18" descr="Immagine che contiene linea, diagramma, Diagramma, testo&#10;&#10;Il contenuto generato dall'IA potrebbe non essere corretto.">
            <a:extLst>
              <a:ext uri="{FF2B5EF4-FFF2-40B4-BE49-F238E27FC236}">
                <a16:creationId xmlns:a16="http://schemas.microsoft.com/office/drawing/2014/main" id="{AF96C79A-7CF8-8DAA-B9A9-CAE3B1A70B4D}"/>
              </a:ext>
            </a:extLst>
          </p:cNvPr>
          <p:cNvPicPr>
            <a:picLocks noChangeAspect="1"/>
          </p:cNvPicPr>
          <p:nvPr/>
        </p:nvPicPr>
        <p:blipFill>
          <a:blip r:embed="rId7"/>
          <a:stretch>
            <a:fillRect/>
          </a:stretch>
        </p:blipFill>
        <p:spPr>
          <a:xfrm>
            <a:off x="12528400" y="2933104"/>
            <a:ext cx="5895146" cy="3268800"/>
          </a:xfrm>
          <a:prstGeom prst="rect">
            <a:avLst/>
          </a:prstGeom>
        </p:spPr>
      </p:pic>
      <p:sp>
        <p:nvSpPr>
          <p:cNvPr id="20" name="CasellaDiTesto 19">
            <a:extLst>
              <a:ext uri="{FF2B5EF4-FFF2-40B4-BE49-F238E27FC236}">
                <a16:creationId xmlns:a16="http://schemas.microsoft.com/office/drawing/2014/main" id="{48467229-1DD0-466A-051B-F52E5DA44142}"/>
              </a:ext>
            </a:extLst>
          </p:cNvPr>
          <p:cNvSpPr txBox="1"/>
          <p:nvPr/>
        </p:nvSpPr>
        <p:spPr>
          <a:xfrm>
            <a:off x="-2947981" y="6201904"/>
            <a:ext cx="963534" cy="369332"/>
          </a:xfrm>
          <a:prstGeom prst="rect">
            <a:avLst/>
          </a:prstGeom>
          <a:noFill/>
        </p:spPr>
        <p:txBody>
          <a:bodyPr wrap="none" rtlCol="0">
            <a:spAutoFit/>
          </a:bodyPr>
          <a:lstStyle/>
          <a:p>
            <a:r>
              <a:rPr lang="it-IT" dirty="0"/>
              <a:t>Figure 1</a:t>
            </a:r>
          </a:p>
        </p:txBody>
      </p:sp>
      <p:sp>
        <p:nvSpPr>
          <p:cNvPr id="21" name="CasellaDiTesto 20">
            <a:extLst>
              <a:ext uri="{FF2B5EF4-FFF2-40B4-BE49-F238E27FC236}">
                <a16:creationId xmlns:a16="http://schemas.microsoft.com/office/drawing/2014/main" id="{1CBF409B-3CE9-7CDB-D1BC-DD8E13E4A75B}"/>
              </a:ext>
            </a:extLst>
          </p:cNvPr>
          <p:cNvSpPr txBox="1"/>
          <p:nvPr/>
        </p:nvSpPr>
        <p:spPr>
          <a:xfrm>
            <a:off x="14181026" y="6201904"/>
            <a:ext cx="963534" cy="369332"/>
          </a:xfrm>
          <a:prstGeom prst="rect">
            <a:avLst/>
          </a:prstGeom>
          <a:noFill/>
        </p:spPr>
        <p:txBody>
          <a:bodyPr wrap="square" rtlCol="0">
            <a:spAutoFit/>
          </a:bodyPr>
          <a:lstStyle/>
          <a:p>
            <a:r>
              <a:rPr lang="it-IT" dirty="0"/>
              <a:t>Figure 2</a:t>
            </a:r>
          </a:p>
        </p:txBody>
      </p:sp>
    </p:spTree>
    <p:extLst>
      <p:ext uri="{BB962C8B-B14F-4D97-AF65-F5344CB8AC3E}">
        <p14:creationId xmlns:p14="http://schemas.microsoft.com/office/powerpoint/2010/main" val="4290483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60E98-F36E-29C6-BD67-E46F91288E94}"/>
            </a:ext>
          </a:extLst>
        </p:cNvPr>
        <p:cNvGrpSpPr/>
        <p:nvPr/>
      </p:nvGrpSpPr>
      <p:grpSpPr>
        <a:xfrm>
          <a:off x="0" y="0"/>
          <a:ext cx="0" cy="0"/>
          <a:chOff x="0" y="0"/>
          <a:chExt cx="0" cy="0"/>
        </a:xfrm>
      </p:grpSpPr>
      <p:sp>
        <p:nvSpPr>
          <p:cNvPr id="10" name="Rettangolo con angoli arrotondati 9">
            <a:extLst>
              <a:ext uri="{FF2B5EF4-FFF2-40B4-BE49-F238E27FC236}">
                <a16:creationId xmlns:a16="http://schemas.microsoft.com/office/drawing/2014/main" id="{A1543B47-A0D7-313F-BAD9-FB26FD8968D9}"/>
              </a:ext>
            </a:extLst>
          </p:cNvPr>
          <p:cNvSpPr/>
          <p:nvPr/>
        </p:nvSpPr>
        <p:spPr>
          <a:xfrm>
            <a:off x="6528230" y="471796"/>
            <a:ext cx="3203732"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2EF584A2-9EB5-B758-4E50-8A7EDA7D888F}"/>
              </a:ext>
            </a:extLst>
          </p:cNvPr>
          <p:cNvSpPr txBox="1"/>
          <p:nvPr/>
        </p:nvSpPr>
        <p:spPr>
          <a:xfrm>
            <a:off x="752355" y="1316599"/>
            <a:ext cx="10451940" cy="830997"/>
          </a:xfrm>
          <a:prstGeom prst="rect">
            <a:avLst/>
          </a:prstGeom>
          <a:noFill/>
        </p:spPr>
        <p:txBody>
          <a:bodyPr wrap="square" rtlCol="0">
            <a:spAutoFit/>
          </a:bodyPr>
          <a:lstStyle/>
          <a:p>
            <a:pPr algn="ctr"/>
            <a:r>
              <a:rPr lang="it-IT" sz="2400" b="1" dirty="0" err="1">
                <a:solidFill>
                  <a:srgbClr val="0070C0"/>
                </a:solidFill>
                <a:latin typeface="Helvetica" pitchFamily="2" charset="0"/>
              </a:rPr>
              <a:t>Neural</a:t>
            </a:r>
            <a:r>
              <a:rPr lang="it-IT" sz="2400" b="1" dirty="0">
                <a:solidFill>
                  <a:srgbClr val="0070C0"/>
                </a:solidFill>
                <a:latin typeface="Helvetica" pitchFamily="2" charset="0"/>
              </a:rPr>
              <a:t> Network with </a:t>
            </a:r>
            <a:r>
              <a:rPr lang="it-IT" sz="2400" b="1" dirty="0" err="1">
                <a:solidFill>
                  <a:srgbClr val="0070C0"/>
                </a:solidFill>
                <a:latin typeface="Helvetica" pitchFamily="2" charset="0"/>
              </a:rPr>
              <a:t>Unsupervided</a:t>
            </a:r>
            <a:r>
              <a:rPr lang="it-IT" sz="2400" b="1" dirty="0">
                <a:solidFill>
                  <a:srgbClr val="0070C0"/>
                </a:solidFill>
                <a:latin typeface="Helvetica" pitchFamily="2" charset="0"/>
              </a:rPr>
              <a:t> </a:t>
            </a:r>
            <a:r>
              <a:rPr lang="it-IT" sz="2400" b="1" dirty="0" err="1">
                <a:solidFill>
                  <a:srgbClr val="0070C0"/>
                </a:solidFill>
                <a:latin typeface="Helvetica" pitchFamily="2" charset="0"/>
              </a:rPr>
              <a:t>Backpropagation</a:t>
            </a:r>
            <a:r>
              <a:rPr lang="it-IT" sz="2400" b="1" dirty="0">
                <a:solidFill>
                  <a:srgbClr val="0070C0"/>
                </a:solidFill>
                <a:latin typeface="Helvetica" pitchFamily="2" charset="0"/>
              </a:rPr>
              <a:t> Tuning for the Ideal Case</a:t>
            </a:r>
          </a:p>
        </p:txBody>
      </p:sp>
      <p:grpSp>
        <p:nvGrpSpPr>
          <p:cNvPr id="12" name="Gruppo 11">
            <a:extLst>
              <a:ext uri="{FF2B5EF4-FFF2-40B4-BE49-F238E27FC236}">
                <a16:creationId xmlns:a16="http://schemas.microsoft.com/office/drawing/2014/main" id="{A6E63825-73D7-0E3B-A357-4CE45CFE88AE}"/>
              </a:ext>
            </a:extLst>
          </p:cNvPr>
          <p:cNvGrpSpPr/>
          <p:nvPr/>
        </p:nvGrpSpPr>
        <p:grpSpPr>
          <a:xfrm>
            <a:off x="619728" y="570743"/>
            <a:ext cx="11405124" cy="348386"/>
            <a:chOff x="1015870" y="671482"/>
            <a:chExt cx="11405124" cy="348386"/>
          </a:xfrm>
        </p:grpSpPr>
        <p:sp>
          <p:nvSpPr>
            <p:cNvPr id="29" name="CasellaDiTesto 28">
              <a:extLst>
                <a:ext uri="{FF2B5EF4-FFF2-40B4-BE49-F238E27FC236}">
                  <a16:creationId xmlns:a16="http://schemas.microsoft.com/office/drawing/2014/main" id="{6E66D0E5-79DA-AE12-D1C1-46CE1A02EA1D}"/>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latin typeface="Helvetica" pitchFamily="2" charset="0"/>
                </a:rPr>
                <a:t>SIMULINK IMPLEMENTATION</a:t>
              </a:r>
            </a:p>
          </p:txBody>
        </p:sp>
        <p:sp>
          <p:nvSpPr>
            <p:cNvPr id="30" name="CasellaDiTesto 29">
              <a:extLst>
                <a:ext uri="{FF2B5EF4-FFF2-40B4-BE49-F238E27FC236}">
                  <a16:creationId xmlns:a16="http://schemas.microsoft.com/office/drawing/2014/main" id="{7DEC66D9-A644-D4CB-B92C-0EC8BD6E0E6C}"/>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solidFill>
                    <a:schemeClr val="bg1"/>
                  </a:solidFill>
                  <a:latin typeface="Helvetica" pitchFamily="2" charset="0"/>
                </a:rPr>
                <a:t>PERFORMANCE EVALUATION</a:t>
              </a:r>
            </a:p>
          </p:txBody>
        </p:sp>
        <p:sp>
          <p:nvSpPr>
            <p:cNvPr id="31" name="CasellaDiTesto 30">
              <a:extLst>
                <a:ext uri="{FF2B5EF4-FFF2-40B4-BE49-F238E27FC236}">
                  <a16:creationId xmlns:a16="http://schemas.microsoft.com/office/drawing/2014/main" id="{2D1F22DA-F723-8EAB-AA3C-54480D0F41CF}"/>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32" name="CasellaDiTesto 31">
              <a:extLst>
                <a:ext uri="{FF2B5EF4-FFF2-40B4-BE49-F238E27FC236}">
                  <a16:creationId xmlns:a16="http://schemas.microsoft.com/office/drawing/2014/main" id="{5567E967-EB73-B11C-CF58-DCFA845A42F0}"/>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sp>
        <p:nvSpPr>
          <p:cNvPr id="8" name="CasellaDiTesto 7">
            <a:extLst>
              <a:ext uri="{FF2B5EF4-FFF2-40B4-BE49-F238E27FC236}">
                <a16:creationId xmlns:a16="http://schemas.microsoft.com/office/drawing/2014/main" id="{5B56D44E-4A29-88CB-3F64-3DC2E8DC05DA}"/>
              </a:ext>
            </a:extLst>
          </p:cNvPr>
          <p:cNvSpPr txBox="1"/>
          <p:nvPr/>
        </p:nvSpPr>
        <p:spPr>
          <a:xfrm>
            <a:off x="469969" y="2197788"/>
            <a:ext cx="11016798" cy="646331"/>
          </a:xfrm>
          <a:prstGeom prst="rect">
            <a:avLst/>
          </a:prstGeom>
          <a:noFill/>
        </p:spPr>
        <p:txBody>
          <a:bodyPr wrap="none" rtlCol="0">
            <a:spAutoFit/>
          </a:bodyPr>
          <a:lstStyle/>
          <a:p>
            <a:pPr algn="ctr"/>
            <a:r>
              <a:rPr lang="it-IT" dirty="0" err="1"/>
              <a:t>Firsts</a:t>
            </a:r>
            <a:r>
              <a:rPr lang="it-IT" dirty="0"/>
              <a:t> </a:t>
            </a:r>
            <a:r>
              <a:rPr lang="it-IT" dirty="0" err="1"/>
              <a:t>evaluations</a:t>
            </a:r>
            <a:r>
              <a:rPr lang="it-IT" dirty="0"/>
              <a:t> on the tracking performance can be </a:t>
            </a:r>
            <a:r>
              <a:rPr lang="it-IT" dirty="0" err="1"/>
              <a:t>done</a:t>
            </a:r>
            <a:r>
              <a:rPr lang="it-IT" dirty="0"/>
              <a:t> </a:t>
            </a:r>
            <a:r>
              <a:rPr lang="it-IT" dirty="0" err="1"/>
              <a:t>observing</a:t>
            </a:r>
            <a:r>
              <a:rPr lang="it-IT" dirty="0"/>
              <a:t> the following </a:t>
            </a:r>
            <a:r>
              <a:rPr lang="it-IT" dirty="0" err="1"/>
              <a:t>figures</a:t>
            </a:r>
            <a:r>
              <a:rPr lang="it-IT" dirty="0"/>
              <a:t>, </a:t>
            </a:r>
            <a:r>
              <a:rPr lang="it-IT" dirty="0" err="1"/>
              <a:t>where</a:t>
            </a:r>
            <a:r>
              <a:rPr lang="it-IT" dirty="0"/>
              <a:t> </a:t>
            </a:r>
            <a:r>
              <a:rPr lang="en-US" dirty="0"/>
              <a:t>the desired</a:t>
            </a:r>
            <a:r>
              <a:rPr lang="it-IT" dirty="0"/>
              <a:t> </a:t>
            </a:r>
          </a:p>
          <a:p>
            <a:pPr algn="ctr"/>
            <a:r>
              <a:rPr lang="en-US" dirty="0"/>
              <a:t>and actual joints </a:t>
            </a:r>
            <a:r>
              <a:rPr lang="en-US" u="sng" dirty="0"/>
              <a:t>trajectories</a:t>
            </a:r>
            <a:r>
              <a:rPr lang="en-US" dirty="0"/>
              <a:t> evolution (Figure 1) and  the </a:t>
            </a:r>
            <a:r>
              <a:rPr lang="it-IT" dirty="0"/>
              <a:t>tracking </a:t>
            </a:r>
            <a:r>
              <a:rPr lang="it-IT" dirty="0" err="1"/>
              <a:t>error</a:t>
            </a:r>
            <a:r>
              <a:rPr lang="it-IT" dirty="0"/>
              <a:t> </a:t>
            </a:r>
            <a:r>
              <a:rPr lang="it-IT" dirty="0" err="1"/>
              <a:t>evolution</a:t>
            </a:r>
            <a:r>
              <a:rPr lang="it-IT" dirty="0"/>
              <a:t> (Figure 2) are </a:t>
            </a:r>
            <a:r>
              <a:rPr lang="it-IT" dirty="0" err="1"/>
              <a:t>plotted</a:t>
            </a:r>
            <a:r>
              <a:rPr lang="it-IT" dirty="0"/>
              <a:t>.</a:t>
            </a:r>
          </a:p>
        </p:txBody>
      </p:sp>
      <p:pic>
        <p:nvPicPr>
          <p:cNvPr id="3" name="Immagine 2" descr="Immagine che contiene linea, Diagramma, diagramma, testo&#10;&#10;Il contenuto generato dall'IA potrebbe non essere corretto.">
            <a:extLst>
              <a:ext uri="{FF2B5EF4-FFF2-40B4-BE49-F238E27FC236}">
                <a16:creationId xmlns:a16="http://schemas.microsoft.com/office/drawing/2014/main" id="{277DE9A8-0185-F99F-2756-DB222E931F01}"/>
              </a:ext>
            </a:extLst>
          </p:cNvPr>
          <p:cNvPicPr>
            <a:picLocks noChangeAspect="1"/>
          </p:cNvPicPr>
          <p:nvPr/>
        </p:nvPicPr>
        <p:blipFill>
          <a:blip r:embed="rId2"/>
          <a:stretch>
            <a:fillRect/>
          </a:stretch>
        </p:blipFill>
        <p:spPr>
          <a:xfrm>
            <a:off x="115684" y="3100193"/>
            <a:ext cx="5950469" cy="3236400"/>
          </a:xfrm>
          <a:prstGeom prst="rect">
            <a:avLst/>
          </a:prstGeom>
        </p:spPr>
      </p:pic>
      <p:pic>
        <p:nvPicPr>
          <p:cNvPr id="5" name="Immagine 4" descr="Immagine che contiene linea, diagramma, Diagramma, testo&#10;&#10;Il contenuto generato dall'IA potrebbe non essere corretto.">
            <a:extLst>
              <a:ext uri="{FF2B5EF4-FFF2-40B4-BE49-F238E27FC236}">
                <a16:creationId xmlns:a16="http://schemas.microsoft.com/office/drawing/2014/main" id="{4A35A44D-5D6E-FC7F-61F4-48C88C370A07}"/>
              </a:ext>
            </a:extLst>
          </p:cNvPr>
          <p:cNvPicPr>
            <a:picLocks noChangeAspect="1"/>
          </p:cNvPicPr>
          <p:nvPr/>
        </p:nvPicPr>
        <p:blipFill>
          <a:blip r:embed="rId3"/>
          <a:stretch>
            <a:fillRect/>
          </a:stretch>
        </p:blipFill>
        <p:spPr>
          <a:xfrm>
            <a:off x="6239602" y="3100193"/>
            <a:ext cx="5836714" cy="3236400"/>
          </a:xfrm>
          <a:prstGeom prst="rect">
            <a:avLst/>
          </a:prstGeom>
        </p:spPr>
      </p:pic>
      <p:pic>
        <p:nvPicPr>
          <p:cNvPr id="13" name="Immagine 12" descr="Immagine che contiene diagramma, schermata&#10;&#10;Il contenuto generato dall'IA potrebbe non essere corretto.">
            <a:extLst>
              <a:ext uri="{FF2B5EF4-FFF2-40B4-BE49-F238E27FC236}">
                <a16:creationId xmlns:a16="http://schemas.microsoft.com/office/drawing/2014/main" id="{F9B9FBA0-E6FE-3C4C-1EEB-04037F2B1B9C}"/>
              </a:ext>
            </a:extLst>
          </p:cNvPr>
          <p:cNvPicPr>
            <a:picLocks noChangeAspect="1"/>
          </p:cNvPicPr>
          <p:nvPr/>
        </p:nvPicPr>
        <p:blipFill>
          <a:blip r:embed="rId4"/>
          <a:stretch>
            <a:fillRect/>
          </a:stretch>
        </p:blipFill>
        <p:spPr>
          <a:xfrm>
            <a:off x="6773120" y="7261542"/>
            <a:ext cx="3767649" cy="3318628"/>
          </a:xfrm>
          <a:prstGeom prst="rect">
            <a:avLst/>
          </a:prstGeom>
        </p:spPr>
      </p:pic>
      <p:pic>
        <p:nvPicPr>
          <p:cNvPr id="14" name="Immagine 13" descr="Immagine che contiene cartone animato&#10;&#10;Il contenuto generato dall'IA potrebbe non essere corretto.">
            <a:extLst>
              <a:ext uri="{FF2B5EF4-FFF2-40B4-BE49-F238E27FC236}">
                <a16:creationId xmlns:a16="http://schemas.microsoft.com/office/drawing/2014/main" id="{5A8B0B7B-DAC9-8AC6-1C17-CEDD0199B7DA}"/>
              </a:ext>
            </a:extLst>
          </p:cNvPr>
          <p:cNvPicPr>
            <a:picLocks noChangeAspect="1"/>
          </p:cNvPicPr>
          <p:nvPr/>
        </p:nvPicPr>
        <p:blipFill>
          <a:blip r:embed="rId5"/>
          <a:stretch>
            <a:fillRect/>
          </a:stretch>
        </p:blipFill>
        <p:spPr>
          <a:xfrm>
            <a:off x="989240" y="7180607"/>
            <a:ext cx="3767649" cy="3318628"/>
          </a:xfrm>
          <a:prstGeom prst="rect">
            <a:avLst/>
          </a:prstGeom>
        </p:spPr>
      </p:pic>
      <p:sp>
        <p:nvSpPr>
          <p:cNvPr id="2" name="CasellaDiTesto 1">
            <a:extLst>
              <a:ext uri="{FF2B5EF4-FFF2-40B4-BE49-F238E27FC236}">
                <a16:creationId xmlns:a16="http://schemas.microsoft.com/office/drawing/2014/main" id="{AF045344-7076-3E7D-86C1-E32F559B9DB1}"/>
              </a:ext>
            </a:extLst>
          </p:cNvPr>
          <p:cNvSpPr txBox="1"/>
          <p:nvPr/>
        </p:nvSpPr>
        <p:spPr>
          <a:xfrm>
            <a:off x="353753" y="6499817"/>
            <a:ext cx="4488322" cy="215444"/>
          </a:xfrm>
          <a:prstGeom prst="rect">
            <a:avLst/>
          </a:prstGeom>
          <a:noFill/>
        </p:spPr>
        <p:txBody>
          <a:bodyPr wrap="square" rtlCol="0">
            <a:spAutoFit/>
          </a:bodyPr>
          <a:lstStyle/>
          <a:p>
            <a:r>
              <a:rPr lang="it-IT" sz="800" b="1" dirty="0">
                <a:latin typeface="Helvetica" pitchFamily="2" charset="0"/>
              </a:rPr>
              <a:t>Figure 1 : </a:t>
            </a:r>
            <a:r>
              <a:rPr lang="it-IT" sz="800" dirty="0" err="1">
                <a:solidFill>
                  <a:srgbClr val="000000"/>
                </a:solidFill>
                <a:effectLst/>
                <a:latin typeface="Helvetica" pitchFamily="2" charset="0"/>
              </a:rPr>
              <a:t>Desired</a:t>
            </a:r>
            <a:r>
              <a:rPr lang="it-IT" sz="800" dirty="0">
                <a:solidFill>
                  <a:srgbClr val="000000"/>
                </a:solidFill>
                <a:effectLst/>
                <a:latin typeface="Helvetica" pitchFamily="2" charset="0"/>
              </a:rPr>
              <a:t> and </a:t>
            </a:r>
            <a:r>
              <a:rPr lang="it-IT" sz="800" dirty="0" err="1">
                <a:solidFill>
                  <a:srgbClr val="000000"/>
                </a:solidFill>
                <a:effectLst/>
                <a:latin typeface="Helvetica" pitchFamily="2" charset="0"/>
              </a:rPr>
              <a:t>actual</a:t>
            </a:r>
            <a:r>
              <a:rPr lang="it-IT" sz="800" dirty="0">
                <a:solidFill>
                  <a:srgbClr val="000000"/>
                </a:solidFill>
                <a:effectLst/>
                <a:latin typeface="Helvetica" pitchFamily="2" charset="0"/>
              </a:rPr>
              <a:t> joint </a:t>
            </a:r>
            <a:r>
              <a:rPr lang="it-IT" sz="800" dirty="0" err="1">
                <a:solidFill>
                  <a:srgbClr val="000000"/>
                </a:solidFill>
                <a:effectLst/>
                <a:latin typeface="Helvetica" pitchFamily="2" charset="0"/>
              </a:rPr>
              <a:t>trajectories</a:t>
            </a:r>
            <a:r>
              <a:rPr lang="it-IT" sz="800" dirty="0">
                <a:solidFill>
                  <a:srgbClr val="000000"/>
                </a:solidFill>
                <a:effectLst/>
                <a:latin typeface="Helvetica" pitchFamily="2" charset="0"/>
              </a:rPr>
              <a:t> </a:t>
            </a:r>
            <a:r>
              <a:rPr lang="it-IT" sz="800" dirty="0" err="1">
                <a:solidFill>
                  <a:srgbClr val="000000"/>
                </a:solidFill>
                <a:effectLst/>
                <a:latin typeface="Helvetica" pitchFamily="2" charset="0"/>
              </a:rPr>
              <a:t>evolution</a:t>
            </a:r>
            <a:r>
              <a:rPr lang="it-IT" sz="800" dirty="0">
                <a:solidFill>
                  <a:srgbClr val="000000"/>
                </a:solidFill>
                <a:effectLst/>
                <a:latin typeface="Helvetica" pitchFamily="2" charset="0"/>
              </a:rPr>
              <a:t>.</a:t>
            </a:r>
            <a:endParaRPr lang="it-IT" sz="800" dirty="0">
              <a:latin typeface="Helvetica" pitchFamily="2" charset="0"/>
            </a:endParaRPr>
          </a:p>
        </p:txBody>
      </p:sp>
      <p:sp>
        <p:nvSpPr>
          <p:cNvPr id="4" name="CasellaDiTesto 3">
            <a:extLst>
              <a:ext uri="{FF2B5EF4-FFF2-40B4-BE49-F238E27FC236}">
                <a16:creationId xmlns:a16="http://schemas.microsoft.com/office/drawing/2014/main" id="{8E61115E-702E-905D-D2DA-7CF855EAB82A}"/>
              </a:ext>
            </a:extLst>
          </p:cNvPr>
          <p:cNvSpPr txBox="1"/>
          <p:nvPr/>
        </p:nvSpPr>
        <p:spPr>
          <a:xfrm>
            <a:off x="6459792" y="6484945"/>
            <a:ext cx="4488322" cy="215444"/>
          </a:xfrm>
          <a:prstGeom prst="rect">
            <a:avLst/>
          </a:prstGeom>
          <a:noFill/>
        </p:spPr>
        <p:txBody>
          <a:bodyPr wrap="square" rtlCol="0">
            <a:spAutoFit/>
          </a:bodyPr>
          <a:lstStyle/>
          <a:p>
            <a:r>
              <a:rPr lang="it-IT" sz="800" b="1" dirty="0">
                <a:latin typeface="Helvetica" pitchFamily="2" charset="0"/>
              </a:rPr>
              <a:t>Figure 2 : </a:t>
            </a:r>
            <a:r>
              <a:rPr lang="it-IT" sz="800" dirty="0">
                <a:solidFill>
                  <a:srgbClr val="000000"/>
                </a:solidFill>
                <a:latin typeface="Helvetica" pitchFamily="2" charset="0"/>
              </a:rPr>
              <a:t>Tracking </a:t>
            </a:r>
            <a:r>
              <a:rPr lang="it-IT" sz="800" dirty="0" err="1">
                <a:solidFill>
                  <a:srgbClr val="000000"/>
                </a:solidFill>
                <a:latin typeface="Helvetica" pitchFamily="2" charset="0"/>
              </a:rPr>
              <a:t>error</a:t>
            </a:r>
            <a:r>
              <a:rPr lang="it-IT" sz="800" dirty="0">
                <a:solidFill>
                  <a:srgbClr val="000000"/>
                </a:solidFill>
                <a:effectLst/>
                <a:latin typeface="Helvetica" pitchFamily="2" charset="0"/>
              </a:rPr>
              <a:t> </a:t>
            </a:r>
            <a:r>
              <a:rPr lang="it-IT" sz="800" dirty="0" err="1">
                <a:solidFill>
                  <a:srgbClr val="000000"/>
                </a:solidFill>
                <a:effectLst/>
                <a:latin typeface="Helvetica" pitchFamily="2" charset="0"/>
              </a:rPr>
              <a:t>evolution</a:t>
            </a:r>
            <a:r>
              <a:rPr lang="it-IT" sz="800" dirty="0">
                <a:solidFill>
                  <a:srgbClr val="000000"/>
                </a:solidFill>
                <a:effectLst/>
                <a:latin typeface="Helvetica" pitchFamily="2" charset="0"/>
              </a:rPr>
              <a:t>.</a:t>
            </a:r>
            <a:endParaRPr lang="it-IT" sz="800" dirty="0">
              <a:latin typeface="Helvetica" pitchFamily="2" charset="0"/>
            </a:endParaRPr>
          </a:p>
        </p:txBody>
      </p:sp>
    </p:spTree>
    <p:extLst>
      <p:ext uri="{BB962C8B-B14F-4D97-AF65-F5344CB8AC3E}">
        <p14:creationId xmlns:p14="http://schemas.microsoft.com/office/powerpoint/2010/main" val="8521302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7E401-2D19-C754-1278-22803308E65D}"/>
            </a:ext>
          </a:extLst>
        </p:cNvPr>
        <p:cNvGrpSpPr/>
        <p:nvPr/>
      </p:nvGrpSpPr>
      <p:grpSpPr>
        <a:xfrm>
          <a:off x="0" y="0"/>
          <a:ext cx="0" cy="0"/>
          <a:chOff x="0" y="0"/>
          <a:chExt cx="0" cy="0"/>
        </a:xfrm>
      </p:grpSpPr>
      <p:sp>
        <p:nvSpPr>
          <p:cNvPr id="9" name="CasellaDiTesto 8">
            <a:extLst>
              <a:ext uri="{FF2B5EF4-FFF2-40B4-BE49-F238E27FC236}">
                <a16:creationId xmlns:a16="http://schemas.microsoft.com/office/drawing/2014/main" id="{70CE4B8B-5352-CE64-4393-83EAEC58D9A0}"/>
              </a:ext>
            </a:extLst>
          </p:cNvPr>
          <p:cNvSpPr txBox="1"/>
          <p:nvPr/>
        </p:nvSpPr>
        <p:spPr>
          <a:xfrm>
            <a:off x="870029" y="1349944"/>
            <a:ext cx="10451940" cy="830997"/>
          </a:xfrm>
          <a:prstGeom prst="rect">
            <a:avLst/>
          </a:prstGeom>
          <a:noFill/>
        </p:spPr>
        <p:txBody>
          <a:bodyPr wrap="square" rtlCol="0">
            <a:spAutoFit/>
          </a:bodyPr>
          <a:lstStyle/>
          <a:p>
            <a:pPr algn="ctr"/>
            <a:r>
              <a:rPr lang="it-IT" sz="2400" b="1" dirty="0" err="1">
                <a:solidFill>
                  <a:srgbClr val="0070C0"/>
                </a:solidFill>
                <a:latin typeface="Helvetica" pitchFamily="2" charset="0"/>
              </a:rPr>
              <a:t>Neural</a:t>
            </a:r>
            <a:r>
              <a:rPr lang="it-IT" sz="2400" b="1" dirty="0">
                <a:solidFill>
                  <a:srgbClr val="0070C0"/>
                </a:solidFill>
                <a:latin typeface="Helvetica" pitchFamily="2" charset="0"/>
              </a:rPr>
              <a:t> Network with </a:t>
            </a:r>
            <a:r>
              <a:rPr lang="it-IT" sz="2400" b="1" dirty="0" err="1">
                <a:solidFill>
                  <a:srgbClr val="0070C0"/>
                </a:solidFill>
                <a:latin typeface="Helvetica" pitchFamily="2" charset="0"/>
              </a:rPr>
              <a:t>Unsupervided</a:t>
            </a:r>
            <a:r>
              <a:rPr lang="it-IT" sz="2400" b="1" dirty="0">
                <a:solidFill>
                  <a:srgbClr val="0070C0"/>
                </a:solidFill>
                <a:latin typeface="Helvetica" pitchFamily="2" charset="0"/>
              </a:rPr>
              <a:t> </a:t>
            </a:r>
            <a:r>
              <a:rPr lang="it-IT" sz="2400" b="1" dirty="0" err="1">
                <a:solidFill>
                  <a:srgbClr val="0070C0"/>
                </a:solidFill>
                <a:latin typeface="Helvetica" pitchFamily="2" charset="0"/>
              </a:rPr>
              <a:t>Backpropagation</a:t>
            </a:r>
            <a:r>
              <a:rPr lang="it-IT" sz="2400" b="1" dirty="0">
                <a:solidFill>
                  <a:srgbClr val="0070C0"/>
                </a:solidFill>
                <a:latin typeface="Helvetica" pitchFamily="2" charset="0"/>
              </a:rPr>
              <a:t> Tuning for the Ideal Case</a:t>
            </a:r>
          </a:p>
        </p:txBody>
      </p:sp>
      <p:sp>
        <p:nvSpPr>
          <p:cNvPr id="8" name="CasellaDiTesto 7">
            <a:extLst>
              <a:ext uri="{FF2B5EF4-FFF2-40B4-BE49-F238E27FC236}">
                <a16:creationId xmlns:a16="http://schemas.microsoft.com/office/drawing/2014/main" id="{7118BB95-B52C-D840-6FA3-7111DAC72C73}"/>
              </a:ext>
            </a:extLst>
          </p:cNvPr>
          <p:cNvSpPr txBox="1"/>
          <p:nvPr/>
        </p:nvSpPr>
        <p:spPr>
          <a:xfrm>
            <a:off x="377030" y="2197788"/>
            <a:ext cx="11437939" cy="923330"/>
          </a:xfrm>
          <a:prstGeom prst="rect">
            <a:avLst/>
          </a:prstGeom>
          <a:noFill/>
        </p:spPr>
        <p:txBody>
          <a:bodyPr wrap="none" rtlCol="0">
            <a:spAutoFit/>
          </a:bodyPr>
          <a:lstStyle/>
          <a:p>
            <a:pPr algn="ctr"/>
            <a:r>
              <a:rPr lang="en-US" dirty="0"/>
              <a:t>For a deeper and complete understanding of the control technique, an evaluation of the evolution of the control </a:t>
            </a:r>
          </a:p>
          <a:p>
            <a:pPr algn="ctr"/>
            <a:r>
              <a:rPr lang="en-US" dirty="0"/>
              <a:t>actions is necessary. Referring to the below, one can focus on the PD controller and Neural Network</a:t>
            </a:r>
          </a:p>
          <a:p>
            <a:pPr algn="ctr"/>
            <a:r>
              <a:rPr lang="en-US" dirty="0"/>
              <a:t>contributions on the total torque computed, that is simply their sum.</a:t>
            </a:r>
            <a:endParaRPr lang="it-IT" dirty="0"/>
          </a:p>
        </p:txBody>
      </p:sp>
      <p:pic>
        <p:nvPicPr>
          <p:cNvPr id="4" name="Immagine 3" descr="Immagine che contiene testo, linea, diagramma, Diagramma&#10;&#10;Il contenuto generato dall'IA potrebbe non essere corretto.">
            <a:extLst>
              <a:ext uri="{FF2B5EF4-FFF2-40B4-BE49-F238E27FC236}">
                <a16:creationId xmlns:a16="http://schemas.microsoft.com/office/drawing/2014/main" id="{1BF6C3FF-AEAE-68D4-489C-217B8C97A176}"/>
              </a:ext>
            </a:extLst>
          </p:cNvPr>
          <p:cNvPicPr>
            <a:picLocks noChangeAspect="1"/>
          </p:cNvPicPr>
          <p:nvPr/>
        </p:nvPicPr>
        <p:blipFill>
          <a:blip r:embed="rId2"/>
          <a:stretch>
            <a:fillRect/>
          </a:stretch>
        </p:blipFill>
        <p:spPr>
          <a:xfrm>
            <a:off x="3143585" y="3154637"/>
            <a:ext cx="5904828" cy="3362400"/>
          </a:xfrm>
          <a:prstGeom prst="rect">
            <a:avLst/>
          </a:prstGeom>
        </p:spPr>
      </p:pic>
      <p:sp>
        <p:nvSpPr>
          <p:cNvPr id="2" name="CasellaDiTesto 1">
            <a:extLst>
              <a:ext uri="{FF2B5EF4-FFF2-40B4-BE49-F238E27FC236}">
                <a16:creationId xmlns:a16="http://schemas.microsoft.com/office/drawing/2014/main" id="{8AE54A4C-C740-3467-5025-E1494792B2FC}"/>
              </a:ext>
            </a:extLst>
          </p:cNvPr>
          <p:cNvSpPr txBox="1"/>
          <p:nvPr/>
        </p:nvSpPr>
        <p:spPr>
          <a:xfrm>
            <a:off x="3223460" y="6550557"/>
            <a:ext cx="4488322" cy="215444"/>
          </a:xfrm>
          <a:prstGeom prst="rect">
            <a:avLst/>
          </a:prstGeom>
          <a:noFill/>
        </p:spPr>
        <p:txBody>
          <a:bodyPr wrap="square" rtlCol="0">
            <a:spAutoFit/>
          </a:bodyPr>
          <a:lstStyle/>
          <a:p>
            <a:r>
              <a:rPr lang="it-IT" sz="800" b="1" dirty="0">
                <a:latin typeface="Helvetica" pitchFamily="2" charset="0"/>
              </a:rPr>
              <a:t>Figure 3: </a:t>
            </a:r>
            <a:r>
              <a:rPr lang="it-IT" sz="800" dirty="0">
                <a:latin typeface="Helvetica" pitchFamily="2" charset="0"/>
              </a:rPr>
              <a:t>Control actions </a:t>
            </a:r>
            <a:r>
              <a:rPr lang="it-IT" sz="800" dirty="0" err="1">
                <a:latin typeface="Helvetica" pitchFamily="2" charset="0"/>
              </a:rPr>
              <a:t>evolution</a:t>
            </a:r>
            <a:r>
              <a:rPr lang="it-IT" sz="800" dirty="0">
                <a:latin typeface="Helvetica" pitchFamily="2" charset="0"/>
              </a:rPr>
              <a:t>.</a:t>
            </a:r>
          </a:p>
        </p:txBody>
      </p:sp>
      <p:sp>
        <p:nvSpPr>
          <p:cNvPr id="3" name="Rettangolo con angoli arrotondati 2">
            <a:extLst>
              <a:ext uri="{FF2B5EF4-FFF2-40B4-BE49-F238E27FC236}">
                <a16:creationId xmlns:a16="http://schemas.microsoft.com/office/drawing/2014/main" id="{085D532B-CE6D-9AC0-F243-06E244B245A9}"/>
              </a:ext>
            </a:extLst>
          </p:cNvPr>
          <p:cNvSpPr/>
          <p:nvPr/>
        </p:nvSpPr>
        <p:spPr>
          <a:xfrm>
            <a:off x="6528230" y="471796"/>
            <a:ext cx="3203732"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5" name="Gruppo 4">
            <a:extLst>
              <a:ext uri="{FF2B5EF4-FFF2-40B4-BE49-F238E27FC236}">
                <a16:creationId xmlns:a16="http://schemas.microsoft.com/office/drawing/2014/main" id="{4E80670D-CD9F-0F6F-63DE-3744F3E81735}"/>
              </a:ext>
            </a:extLst>
          </p:cNvPr>
          <p:cNvGrpSpPr/>
          <p:nvPr/>
        </p:nvGrpSpPr>
        <p:grpSpPr>
          <a:xfrm>
            <a:off x="619728" y="570743"/>
            <a:ext cx="11405124" cy="348386"/>
            <a:chOff x="1015870" y="671482"/>
            <a:chExt cx="11405124" cy="348386"/>
          </a:xfrm>
        </p:grpSpPr>
        <p:sp>
          <p:nvSpPr>
            <p:cNvPr id="6" name="CasellaDiTesto 5">
              <a:extLst>
                <a:ext uri="{FF2B5EF4-FFF2-40B4-BE49-F238E27FC236}">
                  <a16:creationId xmlns:a16="http://schemas.microsoft.com/office/drawing/2014/main" id="{19BDB95B-79A7-AA20-7E75-17D647A659FF}"/>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latin typeface="Helvetica" pitchFamily="2" charset="0"/>
                </a:rPr>
                <a:t>SIMULINK IMPLEMENTATION</a:t>
              </a:r>
            </a:p>
          </p:txBody>
        </p:sp>
        <p:sp>
          <p:nvSpPr>
            <p:cNvPr id="7" name="CasellaDiTesto 6">
              <a:extLst>
                <a:ext uri="{FF2B5EF4-FFF2-40B4-BE49-F238E27FC236}">
                  <a16:creationId xmlns:a16="http://schemas.microsoft.com/office/drawing/2014/main" id="{536414C7-1D0A-DB20-644D-2D63AB949D8D}"/>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solidFill>
                    <a:schemeClr val="bg1"/>
                  </a:solidFill>
                  <a:latin typeface="Helvetica" pitchFamily="2" charset="0"/>
                </a:rPr>
                <a:t>PERFORMANCE EVALUATION</a:t>
              </a:r>
            </a:p>
          </p:txBody>
        </p:sp>
        <p:sp>
          <p:nvSpPr>
            <p:cNvPr id="11" name="CasellaDiTesto 10">
              <a:extLst>
                <a:ext uri="{FF2B5EF4-FFF2-40B4-BE49-F238E27FC236}">
                  <a16:creationId xmlns:a16="http://schemas.microsoft.com/office/drawing/2014/main" id="{6D18876E-E99C-10C7-2A53-38525E044DCD}"/>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13" name="CasellaDiTesto 12">
              <a:extLst>
                <a:ext uri="{FF2B5EF4-FFF2-40B4-BE49-F238E27FC236}">
                  <a16:creationId xmlns:a16="http://schemas.microsoft.com/office/drawing/2014/main" id="{C8F5A2DE-1A05-E82B-7492-C827215DB28B}"/>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spTree>
    <p:extLst>
      <p:ext uri="{BB962C8B-B14F-4D97-AF65-F5344CB8AC3E}">
        <p14:creationId xmlns:p14="http://schemas.microsoft.com/office/powerpoint/2010/main" val="138150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asellaDiTesto 8">
            <a:extLst>
              <a:ext uri="{FF2B5EF4-FFF2-40B4-BE49-F238E27FC236}">
                <a16:creationId xmlns:a16="http://schemas.microsoft.com/office/drawing/2014/main" id="{DBC18573-7A90-D312-3E52-856156092BE8}"/>
              </a:ext>
            </a:extLst>
          </p:cNvPr>
          <p:cNvSpPr txBox="1"/>
          <p:nvPr/>
        </p:nvSpPr>
        <p:spPr>
          <a:xfrm>
            <a:off x="402336" y="1243474"/>
            <a:ext cx="11387328" cy="461665"/>
          </a:xfrm>
          <a:prstGeom prst="rect">
            <a:avLst/>
          </a:prstGeom>
          <a:noFill/>
        </p:spPr>
        <p:txBody>
          <a:bodyPr wrap="square" rtlCol="0">
            <a:spAutoFit/>
          </a:bodyPr>
          <a:lstStyle/>
          <a:p>
            <a:pPr algn="ctr"/>
            <a:r>
              <a:rPr lang="en-US" sz="2400" b="1" dirty="0">
                <a:solidFill>
                  <a:srgbClr val="0070C0"/>
                </a:solidFill>
                <a:latin typeface="Helvetica" pitchFamily="2" charset="0"/>
              </a:rPr>
              <a:t>Neural Network with Augmented Backprop Tuning for the General Case </a:t>
            </a:r>
            <a:endParaRPr lang="it-IT" sz="2400" b="1" dirty="0">
              <a:solidFill>
                <a:srgbClr val="0070C0"/>
              </a:solidFill>
              <a:latin typeface="Helvetica" pitchFamily="2" charset="0"/>
            </a:endParaRPr>
          </a:p>
        </p:txBody>
      </p:sp>
      <p:pic>
        <p:nvPicPr>
          <p:cNvPr id="16" name="Immagine 15" descr="Immagine che contiene diagramma, Piano, Disegno tecnico, schematico&#10;&#10;Il contenuto generato dall'IA potrebbe non essere corretto.">
            <a:extLst>
              <a:ext uri="{FF2B5EF4-FFF2-40B4-BE49-F238E27FC236}">
                <a16:creationId xmlns:a16="http://schemas.microsoft.com/office/drawing/2014/main" id="{E3C3DBEA-B343-967C-A117-F35557CC2B75}"/>
              </a:ext>
            </a:extLst>
          </p:cNvPr>
          <p:cNvPicPr>
            <a:picLocks noChangeAspect="1"/>
          </p:cNvPicPr>
          <p:nvPr/>
        </p:nvPicPr>
        <p:blipFill>
          <a:blip r:embed="rId2"/>
          <a:stretch>
            <a:fillRect/>
          </a:stretch>
        </p:blipFill>
        <p:spPr>
          <a:xfrm>
            <a:off x="402335" y="3163809"/>
            <a:ext cx="7499828" cy="3172784"/>
          </a:xfrm>
          <a:prstGeom prst="rect">
            <a:avLst/>
          </a:prstGeom>
        </p:spPr>
      </p:pic>
      <p:pic>
        <p:nvPicPr>
          <p:cNvPr id="21" name="Immagine 20" descr="Immagine che contiene testo, schermata, documento, Carattere&#10;&#10;Il contenuto generato dall'IA potrebbe non essere corretto.">
            <a:extLst>
              <a:ext uri="{FF2B5EF4-FFF2-40B4-BE49-F238E27FC236}">
                <a16:creationId xmlns:a16="http://schemas.microsoft.com/office/drawing/2014/main" id="{B0846012-3C25-29E8-C5C4-0041F6D041FE}"/>
              </a:ext>
            </a:extLst>
          </p:cNvPr>
          <p:cNvPicPr>
            <a:picLocks noChangeAspect="1"/>
          </p:cNvPicPr>
          <p:nvPr/>
        </p:nvPicPr>
        <p:blipFill>
          <a:blip r:embed="rId3"/>
          <a:stretch>
            <a:fillRect/>
          </a:stretch>
        </p:blipFill>
        <p:spPr>
          <a:xfrm>
            <a:off x="8799052" y="2974994"/>
            <a:ext cx="2990612" cy="3361599"/>
          </a:xfrm>
          <a:prstGeom prst="rect">
            <a:avLst/>
          </a:prstGeom>
        </p:spPr>
      </p:pic>
      <p:cxnSp>
        <p:nvCxnSpPr>
          <p:cNvPr id="33" name="Connettore 2 32">
            <a:extLst>
              <a:ext uri="{FF2B5EF4-FFF2-40B4-BE49-F238E27FC236}">
                <a16:creationId xmlns:a16="http://schemas.microsoft.com/office/drawing/2014/main" id="{741C9EA1-B22E-48A7-C024-A6EF07F82BE0}"/>
              </a:ext>
            </a:extLst>
          </p:cNvPr>
          <p:cNvCxnSpPr/>
          <p:nvPr/>
        </p:nvCxnSpPr>
        <p:spPr>
          <a:xfrm>
            <a:off x="4773175" y="5472545"/>
            <a:ext cx="3616604" cy="0"/>
          </a:xfrm>
          <a:prstGeom prst="straightConnector1">
            <a:avLst/>
          </a:prstGeom>
          <a:ln w="317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34" name="CasellaDiTesto 33">
            <a:extLst>
              <a:ext uri="{FF2B5EF4-FFF2-40B4-BE49-F238E27FC236}">
                <a16:creationId xmlns:a16="http://schemas.microsoft.com/office/drawing/2014/main" id="{BCD62A68-1411-AF83-E12B-3ECB041293D9}"/>
              </a:ext>
            </a:extLst>
          </p:cNvPr>
          <p:cNvSpPr txBox="1"/>
          <p:nvPr/>
        </p:nvSpPr>
        <p:spPr>
          <a:xfrm>
            <a:off x="1033435" y="1889263"/>
            <a:ext cx="10125129" cy="1477328"/>
          </a:xfrm>
          <a:prstGeom prst="rect">
            <a:avLst/>
          </a:prstGeom>
          <a:noFill/>
        </p:spPr>
        <p:txBody>
          <a:bodyPr wrap="square" rtlCol="0">
            <a:spAutoFit/>
          </a:bodyPr>
          <a:lstStyle/>
          <a:p>
            <a:pPr algn="ctr"/>
            <a:r>
              <a:rPr lang="it-IT" dirty="0">
                <a:latin typeface="Helvetica" pitchFamily="2" charset="0"/>
              </a:rPr>
              <a:t>The </a:t>
            </a:r>
            <a:r>
              <a:rPr lang="it-IT" dirty="0" err="1">
                <a:latin typeface="Helvetica" pitchFamily="2" charset="0"/>
              </a:rPr>
              <a:t>Simulink</a:t>
            </a:r>
            <a:r>
              <a:rPr lang="it-IT" dirty="0">
                <a:latin typeface="Helvetica" pitchFamily="2" charset="0"/>
              </a:rPr>
              <a:t> model </a:t>
            </a:r>
            <a:r>
              <a:rPr lang="it-IT" dirty="0" err="1">
                <a:latin typeface="Helvetica" pitchFamily="2" charset="0"/>
              </a:rPr>
              <a:t>used</a:t>
            </a:r>
            <a:r>
              <a:rPr lang="it-IT" dirty="0">
                <a:latin typeface="Helvetica" pitchFamily="2" charset="0"/>
              </a:rPr>
              <a:t> to </a:t>
            </a:r>
            <a:r>
              <a:rPr lang="it-IT" dirty="0" err="1">
                <a:latin typeface="Helvetica" pitchFamily="2" charset="0"/>
              </a:rPr>
              <a:t>implement</a:t>
            </a:r>
            <a:r>
              <a:rPr lang="it-IT" dirty="0">
                <a:latin typeface="Helvetica" pitchFamily="2" charset="0"/>
              </a:rPr>
              <a:t> the control </a:t>
            </a:r>
            <a:r>
              <a:rPr lang="it-IT" dirty="0" err="1">
                <a:latin typeface="Helvetica" pitchFamily="2" charset="0"/>
              </a:rPr>
              <a:t>based</a:t>
            </a:r>
            <a:r>
              <a:rPr lang="it-IT" dirty="0">
                <a:latin typeface="Helvetica" pitchFamily="2" charset="0"/>
              </a:rPr>
              <a:t> on </a:t>
            </a:r>
            <a:r>
              <a:rPr lang="it-IT" dirty="0" err="1">
                <a:latin typeface="Helvetica" pitchFamily="2" charset="0"/>
              </a:rPr>
              <a:t>Neural</a:t>
            </a:r>
            <a:r>
              <a:rPr lang="it-IT" dirty="0">
                <a:latin typeface="Helvetica" pitchFamily="2" charset="0"/>
              </a:rPr>
              <a:t> Network with </a:t>
            </a:r>
            <a:r>
              <a:rPr lang="it-IT" dirty="0" err="1">
                <a:latin typeface="Helvetica" pitchFamily="2" charset="0"/>
              </a:rPr>
              <a:t>Augmented</a:t>
            </a:r>
            <a:endParaRPr lang="it-IT" dirty="0">
              <a:latin typeface="Helvetica" pitchFamily="2" charset="0"/>
            </a:endParaRPr>
          </a:p>
          <a:p>
            <a:pPr algn="ctr"/>
            <a:r>
              <a:rPr lang="it-IT" dirty="0" err="1">
                <a:latin typeface="Helvetica" pitchFamily="2" charset="0"/>
              </a:rPr>
              <a:t>Backprop</a:t>
            </a:r>
            <a:r>
              <a:rPr lang="it-IT" dirty="0">
                <a:latin typeface="Helvetica" pitchFamily="2" charset="0"/>
              </a:rPr>
              <a:t> Tuning for the General Case </a:t>
            </a:r>
            <a:r>
              <a:rPr lang="it-IT" dirty="0" err="1">
                <a:latin typeface="Helvetica" pitchFamily="2" charset="0"/>
              </a:rPr>
              <a:t>is</a:t>
            </a:r>
            <a:r>
              <a:rPr lang="it-IT" dirty="0">
                <a:latin typeface="Helvetica" pitchFamily="2" charset="0"/>
              </a:rPr>
              <a:t> </a:t>
            </a:r>
            <a:r>
              <a:rPr lang="it-IT" dirty="0" err="1">
                <a:latin typeface="Helvetica" pitchFamily="2" charset="0"/>
              </a:rPr>
              <a:t>depicted</a:t>
            </a:r>
            <a:r>
              <a:rPr lang="it-IT" dirty="0">
                <a:latin typeface="Helvetica" pitchFamily="2" charset="0"/>
              </a:rPr>
              <a:t> in Figure 4. The MATLAB code </a:t>
            </a:r>
            <a:r>
              <a:rPr lang="it-IT" dirty="0" err="1">
                <a:latin typeface="Helvetica" pitchFamily="2" charset="0"/>
              </a:rPr>
              <a:t>that</a:t>
            </a:r>
            <a:r>
              <a:rPr lang="it-IT" dirty="0">
                <a:latin typeface="Helvetica" pitchFamily="2" charset="0"/>
              </a:rPr>
              <a:t> </a:t>
            </a:r>
            <a:r>
              <a:rPr lang="it-IT" dirty="0" err="1">
                <a:latin typeface="Helvetica" pitchFamily="2" charset="0"/>
              </a:rPr>
              <a:t>implements</a:t>
            </a:r>
            <a:r>
              <a:rPr lang="it-IT" dirty="0">
                <a:latin typeface="Helvetica" pitchFamily="2" charset="0"/>
              </a:rPr>
              <a:t> the </a:t>
            </a:r>
            <a:r>
              <a:rPr lang="it-IT" dirty="0" err="1">
                <a:latin typeface="Helvetica" pitchFamily="2" charset="0"/>
              </a:rPr>
              <a:t>neural</a:t>
            </a:r>
            <a:r>
              <a:rPr lang="it-IT" dirty="0">
                <a:latin typeface="Helvetica" pitchFamily="2" charset="0"/>
              </a:rPr>
              <a:t> network and the </a:t>
            </a:r>
            <a:r>
              <a:rPr lang="it-IT" dirty="0" err="1">
                <a:latin typeface="Helvetica" pitchFamily="2" charset="0"/>
              </a:rPr>
              <a:t>calculation</a:t>
            </a:r>
            <a:r>
              <a:rPr lang="it-IT" dirty="0">
                <a:latin typeface="Helvetica" pitchFamily="2" charset="0"/>
              </a:rPr>
              <a:t> of the </a:t>
            </a:r>
            <a:r>
              <a:rPr lang="it-IT" dirty="0" err="1">
                <a:latin typeface="Helvetica" pitchFamily="2" charset="0"/>
              </a:rPr>
              <a:t>robustifying</a:t>
            </a:r>
            <a:r>
              <a:rPr lang="it-IT" dirty="0">
                <a:latin typeface="Helvetica" pitchFamily="2" charset="0"/>
              </a:rPr>
              <a:t> </a:t>
            </a:r>
            <a:r>
              <a:rPr lang="it-IT" dirty="0" err="1">
                <a:latin typeface="Helvetica" pitchFamily="2" charset="0"/>
              </a:rPr>
              <a:t>term</a:t>
            </a:r>
            <a:r>
              <a:rPr lang="it-IT" dirty="0">
                <a:latin typeface="Helvetica" pitchFamily="2" charset="0"/>
              </a:rPr>
              <a:t> </a:t>
            </a:r>
            <a:r>
              <a:rPr lang="it-IT" dirty="0" err="1">
                <a:latin typeface="Helvetica" pitchFamily="2" charset="0"/>
              </a:rPr>
              <a:t>is</a:t>
            </a:r>
            <a:r>
              <a:rPr lang="it-IT" dirty="0">
                <a:latin typeface="Helvetica" pitchFamily="2" charset="0"/>
              </a:rPr>
              <a:t> </a:t>
            </a:r>
            <a:r>
              <a:rPr lang="it-IT" dirty="0" err="1">
                <a:latin typeface="Helvetica" pitchFamily="2" charset="0"/>
              </a:rPr>
              <a:t>shown</a:t>
            </a:r>
            <a:r>
              <a:rPr lang="it-IT" dirty="0">
                <a:latin typeface="Helvetica" pitchFamily="2" charset="0"/>
              </a:rPr>
              <a:t> in Figure 5.</a:t>
            </a:r>
          </a:p>
          <a:p>
            <a:pPr algn="ctr"/>
            <a:endParaRPr lang="it-IT" dirty="0">
              <a:latin typeface="Helvetica" pitchFamily="2" charset="0"/>
            </a:endParaRPr>
          </a:p>
          <a:p>
            <a:pPr algn="ctr"/>
            <a:endParaRPr lang="it-IT" dirty="0">
              <a:latin typeface="Helvetica" pitchFamily="2" charset="0"/>
            </a:endParaRPr>
          </a:p>
        </p:txBody>
      </p:sp>
      <p:sp>
        <p:nvSpPr>
          <p:cNvPr id="35" name="CasellaDiTesto 34">
            <a:extLst>
              <a:ext uri="{FF2B5EF4-FFF2-40B4-BE49-F238E27FC236}">
                <a16:creationId xmlns:a16="http://schemas.microsoft.com/office/drawing/2014/main" id="{5F057E8D-C37B-DFBC-EB61-C7BC0F1127B8}"/>
              </a:ext>
            </a:extLst>
          </p:cNvPr>
          <p:cNvSpPr txBox="1"/>
          <p:nvPr/>
        </p:nvSpPr>
        <p:spPr>
          <a:xfrm>
            <a:off x="402335" y="6427808"/>
            <a:ext cx="4488322" cy="338554"/>
          </a:xfrm>
          <a:prstGeom prst="rect">
            <a:avLst/>
          </a:prstGeom>
          <a:noFill/>
        </p:spPr>
        <p:txBody>
          <a:bodyPr wrap="square" rtlCol="0">
            <a:spAutoFit/>
          </a:bodyPr>
          <a:lstStyle/>
          <a:p>
            <a:r>
              <a:rPr lang="it-IT" sz="800" b="1" dirty="0">
                <a:latin typeface="Helvetica" pitchFamily="2" charset="0"/>
              </a:rPr>
              <a:t>Figure 4: </a:t>
            </a:r>
            <a:r>
              <a:rPr lang="it-IT" sz="800" dirty="0">
                <a:solidFill>
                  <a:srgbClr val="000000"/>
                </a:solidFill>
                <a:effectLst/>
                <a:latin typeface="Helvetica" pitchFamily="2" charset="0"/>
              </a:rPr>
              <a:t>Control </a:t>
            </a:r>
            <a:r>
              <a:rPr lang="it-IT" sz="800" dirty="0" err="1">
                <a:solidFill>
                  <a:srgbClr val="000000"/>
                </a:solidFill>
                <a:effectLst/>
                <a:latin typeface="Helvetica" pitchFamily="2" charset="0"/>
              </a:rPr>
              <a:t>scheme</a:t>
            </a:r>
            <a:r>
              <a:rPr lang="it-IT" sz="800" dirty="0">
                <a:solidFill>
                  <a:srgbClr val="000000"/>
                </a:solidFill>
                <a:effectLst/>
                <a:latin typeface="Helvetica" pitchFamily="2" charset="0"/>
              </a:rPr>
              <a:t> with </a:t>
            </a:r>
            <a:r>
              <a:rPr lang="it-IT" sz="800" dirty="0" err="1">
                <a:solidFill>
                  <a:srgbClr val="000000"/>
                </a:solidFill>
                <a:effectLst/>
                <a:latin typeface="Helvetica" pitchFamily="2" charset="0"/>
              </a:rPr>
              <a:t>Neural</a:t>
            </a:r>
            <a:r>
              <a:rPr lang="it-IT" sz="800" dirty="0">
                <a:solidFill>
                  <a:srgbClr val="000000"/>
                </a:solidFill>
                <a:effectLst/>
                <a:latin typeface="Helvetica" pitchFamily="2" charset="0"/>
              </a:rPr>
              <a:t> Network with </a:t>
            </a:r>
            <a:r>
              <a:rPr lang="it-IT" sz="800" dirty="0" err="1">
                <a:solidFill>
                  <a:srgbClr val="000000"/>
                </a:solidFill>
                <a:effectLst/>
                <a:latin typeface="Helvetica" pitchFamily="2" charset="0"/>
              </a:rPr>
              <a:t>Augmented</a:t>
            </a:r>
            <a:r>
              <a:rPr lang="it-IT" sz="800" dirty="0">
                <a:solidFill>
                  <a:srgbClr val="000000"/>
                </a:solidFill>
                <a:effectLst/>
                <a:latin typeface="Helvetica" pitchFamily="2" charset="0"/>
              </a:rPr>
              <a:t> </a:t>
            </a:r>
            <a:r>
              <a:rPr lang="it-IT" sz="800" dirty="0" err="1">
                <a:solidFill>
                  <a:srgbClr val="000000"/>
                </a:solidFill>
                <a:effectLst/>
                <a:latin typeface="Helvetica" pitchFamily="2" charset="0"/>
              </a:rPr>
              <a:t>Backprop</a:t>
            </a:r>
            <a:r>
              <a:rPr lang="it-IT" sz="800" dirty="0">
                <a:solidFill>
                  <a:srgbClr val="000000"/>
                </a:solidFill>
                <a:effectLst/>
                <a:latin typeface="Helvetica" pitchFamily="2" charset="0"/>
              </a:rPr>
              <a:t> Tuning</a:t>
            </a:r>
            <a:r>
              <a:rPr lang="it-IT" sz="800" dirty="0">
                <a:latin typeface="Helvetica" pitchFamily="2" charset="0"/>
              </a:rPr>
              <a:t>. </a:t>
            </a:r>
          </a:p>
          <a:p>
            <a:endParaRPr lang="it-IT" sz="800" dirty="0">
              <a:latin typeface="Helvetica" pitchFamily="2" charset="0"/>
            </a:endParaRPr>
          </a:p>
        </p:txBody>
      </p:sp>
      <p:sp>
        <p:nvSpPr>
          <p:cNvPr id="36" name="CasellaDiTesto 35">
            <a:extLst>
              <a:ext uri="{FF2B5EF4-FFF2-40B4-BE49-F238E27FC236}">
                <a16:creationId xmlns:a16="http://schemas.microsoft.com/office/drawing/2014/main" id="{65682161-56E5-DCDD-931D-A7B4F54C72A0}"/>
              </a:ext>
            </a:extLst>
          </p:cNvPr>
          <p:cNvSpPr txBox="1"/>
          <p:nvPr/>
        </p:nvSpPr>
        <p:spPr>
          <a:xfrm>
            <a:off x="8734797" y="6427808"/>
            <a:ext cx="4488322" cy="338554"/>
          </a:xfrm>
          <a:prstGeom prst="rect">
            <a:avLst/>
          </a:prstGeom>
          <a:noFill/>
        </p:spPr>
        <p:txBody>
          <a:bodyPr wrap="square" rtlCol="0">
            <a:spAutoFit/>
          </a:bodyPr>
          <a:lstStyle/>
          <a:p>
            <a:r>
              <a:rPr lang="it-IT" sz="800" b="1" dirty="0">
                <a:latin typeface="Helvetica" pitchFamily="2" charset="0"/>
              </a:rPr>
              <a:t>Figure 5: </a:t>
            </a:r>
            <a:r>
              <a:rPr lang="it-IT" sz="800" dirty="0">
                <a:solidFill>
                  <a:srgbClr val="000000"/>
                </a:solidFill>
                <a:effectLst/>
                <a:latin typeface="Helvetica" pitchFamily="2" charset="0"/>
              </a:rPr>
              <a:t>Code of the Matlab </a:t>
            </a:r>
            <a:r>
              <a:rPr lang="it-IT" sz="800" dirty="0" err="1">
                <a:solidFill>
                  <a:srgbClr val="000000"/>
                </a:solidFill>
                <a:effectLst/>
                <a:latin typeface="Helvetica" pitchFamily="2" charset="0"/>
              </a:rPr>
              <a:t>Function</a:t>
            </a:r>
            <a:r>
              <a:rPr lang="it-IT" sz="800" dirty="0">
                <a:latin typeface="Helvetica" pitchFamily="2" charset="0"/>
              </a:rPr>
              <a:t>. </a:t>
            </a:r>
          </a:p>
          <a:p>
            <a:endParaRPr lang="it-IT" sz="800" dirty="0">
              <a:latin typeface="Helvetica" pitchFamily="2" charset="0"/>
            </a:endParaRPr>
          </a:p>
        </p:txBody>
      </p:sp>
      <p:sp>
        <p:nvSpPr>
          <p:cNvPr id="42" name="Rettangolo con angoli arrotondati 41">
            <a:extLst>
              <a:ext uri="{FF2B5EF4-FFF2-40B4-BE49-F238E27FC236}">
                <a16:creationId xmlns:a16="http://schemas.microsoft.com/office/drawing/2014/main" id="{3B3F4C0F-FFA8-6921-4C2D-D0E5D40EA8F7}"/>
              </a:ext>
            </a:extLst>
          </p:cNvPr>
          <p:cNvSpPr/>
          <p:nvPr/>
        </p:nvSpPr>
        <p:spPr>
          <a:xfrm>
            <a:off x="3223461" y="452132"/>
            <a:ext cx="3066856"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43" name="Gruppo 42">
            <a:extLst>
              <a:ext uri="{FF2B5EF4-FFF2-40B4-BE49-F238E27FC236}">
                <a16:creationId xmlns:a16="http://schemas.microsoft.com/office/drawing/2014/main" id="{FC1F5DF3-3CF7-76FA-5F2E-9C9C29C961F7}"/>
              </a:ext>
            </a:extLst>
          </p:cNvPr>
          <p:cNvGrpSpPr/>
          <p:nvPr/>
        </p:nvGrpSpPr>
        <p:grpSpPr>
          <a:xfrm>
            <a:off x="619728" y="570743"/>
            <a:ext cx="11405124" cy="348386"/>
            <a:chOff x="1015870" y="671482"/>
            <a:chExt cx="11405124" cy="348386"/>
          </a:xfrm>
        </p:grpSpPr>
        <p:sp>
          <p:nvSpPr>
            <p:cNvPr id="44" name="CasellaDiTesto 43">
              <a:extLst>
                <a:ext uri="{FF2B5EF4-FFF2-40B4-BE49-F238E27FC236}">
                  <a16:creationId xmlns:a16="http://schemas.microsoft.com/office/drawing/2014/main" id="{D84704E8-2CD0-81E6-A6BB-85CE81D2BA5E}"/>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solidFill>
                    <a:schemeClr val="bg1"/>
                  </a:solidFill>
                  <a:latin typeface="Helvetica" pitchFamily="2" charset="0"/>
                </a:rPr>
                <a:t>SIMULINK IMPLEMENTATION</a:t>
              </a:r>
            </a:p>
          </p:txBody>
        </p:sp>
        <p:sp>
          <p:nvSpPr>
            <p:cNvPr id="45" name="CasellaDiTesto 44">
              <a:extLst>
                <a:ext uri="{FF2B5EF4-FFF2-40B4-BE49-F238E27FC236}">
                  <a16:creationId xmlns:a16="http://schemas.microsoft.com/office/drawing/2014/main" id="{957185A1-85A5-3147-9D18-EE9094C28735}"/>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latin typeface="Helvetica" pitchFamily="2" charset="0"/>
                </a:rPr>
                <a:t>PERFORMANCE EVALUATION</a:t>
              </a:r>
            </a:p>
          </p:txBody>
        </p:sp>
        <p:sp>
          <p:nvSpPr>
            <p:cNvPr id="48" name="CasellaDiTesto 47">
              <a:extLst>
                <a:ext uri="{FF2B5EF4-FFF2-40B4-BE49-F238E27FC236}">
                  <a16:creationId xmlns:a16="http://schemas.microsoft.com/office/drawing/2014/main" id="{D5AA35D6-0713-AB9C-F1EC-E79DDAF632FB}"/>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49" name="CasellaDiTesto 48">
              <a:extLst>
                <a:ext uri="{FF2B5EF4-FFF2-40B4-BE49-F238E27FC236}">
                  <a16:creationId xmlns:a16="http://schemas.microsoft.com/office/drawing/2014/main" id="{FCA200E5-2FA5-D5B6-2525-87A43CC5F8B2}"/>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spTree>
    <p:extLst>
      <p:ext uri="{BB962C8B-B14F-4D97-AF65-F5344CB8AC3E}">
        <p14:creationId xmlns:p14="http://schemas.microsoft.com/office/powerpoint/2010/main" val="3669783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B7071-C5B9-4ACE-A392-7143BA29DA47}"/>
            </a:ext>
          </a:extLst>
        </p:cNvPr>
        <p:cNvGrpSpPr/>
        <p:nvPr/>
      </p:nvGrpSpPr>
      <p:grpSpPr>
        <a:xfrm>
          <a:off x="0" y="0"/>
          <a:ext cx="0" cy="0"/>
          <a:chOff x="0" y="0"/>
          <a:chExt cx="0" cy="0"/>
        </a:xfrm>
      </p:grpSpPr>
      <p:pic>
        <p:nvPicPr>
          <p:cNvPr id="9" name="Immagine 8" descr="Immagine che contiene linea, Diagramma, diagramma, pendio&#10;&#10;Il contenuto generato dall'IA potrebbe non essere corretto.">
            <a:extLst>
              <a:ext uri="{FF2B5EF4-FFF2-40B4-BE49-F238E27FC236}">
                <a16:creationId xmlns:a16="http://schemas.microsoft.com/office/drawing/2014/main" id="{DE482F7F-4669-46DA-5E07-4FC792C29748}"/>
              </a:ext>
            </a:extLst>
          </p:cNvPr>
          <p:cNvPicPr>
            <a:picLocks noChangeAspect="1"/>
          </p:cNvPicPr>
          <p:nvPr/>
        </p:nvPicPr>
        <p:blipFill>
          <a:blip r:embed="rId2"/>
          <a:stretch>
            <a:fillRect/>
          </a:stretch>
        </p:blipFill>
        <p:spPr>
          <a:xfrm>
            <a:off x="0" y="3380291"/>
            <a:ext cx="6364975" cy="3235529"/>
          </a:xfrm>
          <a:prstGeom prst="rect">
            <a:avLst/>
          </a:prstGeom>
        </p:spPr>
      </p:pic>
      <p:pic>
        <p:nvPicPr>
          <p:cNvPr id="11" name="Immagine 10" descr="Immagine che contiene linea, Diagramma, diagramma, testo&#10;&#10;Il contenuto generato dall'IA potrebbe non essere corretto.">
            <a:extLst>
              <a:ext uri="{FF2B5EF4-FFF2-40B4-BE49-F238E27FC236}">
                <a16:creationId xmlns:a16="http://schemas.microsoft.com/office/drawing/2014/main" id="{9066DF36-E048-4A2F-881E-F8191E335A66}"/>
              </a:ext>
            </a:extLst>
          </p:cNvPr>
          <p:cNvPicPr>
            <a:picLocks noChangeAspect="1"/>
          </p:cNvPicPr>
          <p:nvPr/>
        </p:nvPicPr>
        <p:blipFill>
          <a:blip r:embed="rId3"/>
          <a:stretch>
            <a:fillRect/>
          </a:stretch>
        </p:blipFill>
        <p:spPr>
          <a:xfrm>
            <a:off x="5854736" y="3380291"/>
            <a:ext cx="6271011" cy="3187764"/>
          </a:xfrm>
          <a:prstGeom prst="rect">
            <a:avLst/>
          </a:prstGeom>
        </p:spPr>
      </p:pic>
      <p:sp>
        <p:nvSpPr>
          <p:cNvPr id="53" name="CasellaDiTesto 8">
            <a:extLst>
              <a:ext uri="{FF2B5EF4-FFF2-40B4-BE49-F238E27FC236}">
                <a16:creationId xmlns:a16="http://schemas.microsoft.com/office/drawing/2014/main" id="{5A965285-DC34-DF5D-DECA-A2CF07AA380C}"/>
              </a:ext>
            </a:extLst>
          </p:cNvPr>
          <p:cNvSpPr txBox="1"/>
          <p:nvPr/>
        </p:nvSpPr>
        <p:spPr>
          <a:xfrm>
            <a:off x="402336" y="1243474"/>
            <a:ext cx="11387328" cy="461665"/>
          </a:xfrm>
          <a:prstGeom prst="rect">
            <a:avLst/>
          </a:prstGeom>
          <a:noFill/>
        </p:spPr>
        <p:txBody>
          <a:bodyPr wrap="square" rtlCol="0">
            <a:spAutoFit/>
          </a:bodyPr>
          <a:lstStyle/>
          <a:p>
            <a:pPr algn="ctr"/>
            <a:r>
              <a:rPr lang="en-US" sz="2400" b="1" dirty="0">
                <a:solidFill>
                  <a:srgbClr val="0070C0"/>
                </a:solidFill>
                <a:latin typeface="Helvetica" pitchFamily="2" charset="0"/>
              </a:rPr>
              <a:t>Neural Network with Augmented Backprop Tuning for the General Case </a:t>
            </a:r>
            <a:endParaRPr lang="it-IT" sz="2400" b="1" dirty="0">
              <a:solidFill>
                <a:srgbClr val="0070C0"/>
              </a:solidFill>
              <a:latin typeface="Helvetica" pitchFamily="2" charset="0"/>
            </a:endParaRPr>
          </a:p>
        </p:txBody>
      </p:sp>
      <p:sp>
        <p:nvSpPr>
          <p:cNvPr id="34" name="CasellaDiTesto 33">
            <a:extLst>
              <a:ext uri="{FF2B5EF4-FFF2-40B4-BE49-F238E27FC236}">
                <a16:creationId xmlns:a16="http://schemas.microsoft.com/office/drawing/2014/main" id="{6D1F2B25-C69B-AE2A-0A8C-9BCC9553D6E2}"/>
              </a:ext>
            </a:extLst>
          </p:cNvPr>
          <p:cNvSpPr txBox="1"/>
          <p:nvPr/>
        </p:nvSpPr>
        <p:spPr>
          <a:xfrm>
            <a:off x="1033433" y="2596315"/>
            <a:ext cx="10125129" cy="646331"/>
          </a:xfrm>
          <a:prstGeom prst="rect">
            <a:avLst/>
          </a:prstGeom>
          <a:noFill/>
        </p:spPr>
        <p:txBody>
          <a:bodyPr wrap="square" rtlCol="0">
            <a:spAutoFit/>
          </a:bodyPr>
          <a:lstStyle/>
          <a:p>
            <a:pPr algn="ctr"/>
            <a:r>
              <a:rPr lang="it-IT" dirty="0" err="1">
                <a:solidFill>
                  <a:srgbClr val="000000"/>
                </a:solidFill>
                <a:effectLst/>
                <a:latin typeface="Helvetica" pitchFamily="2" charset="0"/>
              </a:rPr>
              <a:t>Even</a:t>
            </a:r>
            <a:r>
              <a:rPr lang="it-IT" dirty="0">
                <a:solidFill>
                  <a:srgbClr val="000000"/>
                </a:solidFill>
                <a:effectLst/>
                <a:latin typeface="Helvetica" pitchFamily="2" charset="0"/>
              </a:rPr>
              <a:t> with the </a:t>
            </a:r>
            <a:r>
              <a:rPr lang="it-IT" dirty="0" err="1">
                <a:solidFill>
                  <a:srgbClr val="000000"/>
                </a:solidFill>
                <a:effectLst/>
                <a:latin typeface="Helvetica" pitchFamily="2" charset="0"/>
              </a:rPr>
              <a:t>neural</a:t>
            </a:r>
            <a:r>
              <a:rPr lang="it-IT" dirty="0">
                <a:solidFill>
                  <a:srgbClr val="000000"/>
                </a:solidFill>
                <a:effectLst/>
                <a:latin typeface="Helvetica" pitchFamily="2" charset="0"/>
              </a:rPr>
              <a:t> network </a:t>
            </a:r>
            <a:r>
              <a:rPr lang="it-IT" dirty="0" err="1">
                <a:solidFill>
                  <a:srgbClr val="000000"/>
                </a:solidFill>
                <a:effectLst/>
                <a:latin typeface="Helvetica" pitchFamily="2" charset="0"/>
              </a:rPr>
              <a:t>implemented</a:t>
            </a:r>
            <a:r>
              <a:rPr lang="it-IT" dirty="0">
                <a:solidFill>
                  <a:srgbClr val="000000"/>
                </a:solidFill>
                <a:effectLst/>
                <a:latin typeface="Helvetica" pitchFamily="2" charset="0"/>
              </a:rPr>
              <a:t> </a:t>
            </a:r>
            <a:r>
              <a:rPr lang="it-IT" dirty="0" err="1">
                <a:solidFill>
                  <a:srgbClr val="000000"/>
                </a:solidFill>
                <a:effectLst/>
                <a:latin typeface="Helvetica" pitchFamily="2" charset="0"/>
              </a:rPr>
              <a:t>using</a:t>
            </a:r>
            <a:r>
              <a:rPr lang="it-IT" dirty="0">
                <a:solidFill>
                  <a:srgbClr val="000000"/>
                </a:solidFill>
                <a:effectLst/>
                <a:latin typeface="Helvetica" pitchFamily="2" charset="0"/>
              </a:rPr>
              <a:t> the second </a:t>
            </a:r>
            <a:r>
              <a:rPr lang="it-IT" dirty="0" err="1">
                <a:solidFill>
                  <a:srgbClr val="000000"/>
                </a:solidFill>
                <a:effectLst/>
                <a:latin typeface="Helvetica" pitchFamily="2" charset="0"/>
              </a:rPr>
              <a:t>backpropagation</a:t>
            </a:r>
            <a:r>
              <a:rPr lang="it-IT" dirty="0">
                <a:solidFill>
                  <a:srgbClr val="000000"/>
                </a:solidFill>
                <a:effectLst/>
                <a:latin typeface="Helvetica" pitchFamily="2" charset="0"/>
              </a:rPr>
              <a:t> </a:t>
            </a:r>
            <a:r>
              <a:rPr lang="it-IT" dirty="0" err="1">
                <a:solidFill>
                  <a:srgbClr val="000000"/>
                </a:solidFill>
                <a:effectLst/>
                <a:latin typeface="Helvetica" pitchFamily="2" charset="0"/>
              </a:rPr>
              <a:t>methodology</a:t>
            </a:r>
            <a:r>
              <a:rPr lang="it-IT" dirty="0">
                <a:solidFill>
                  <a:srgbClr val="000000"/>
                </a:solidFill>
                <a:effectLst/>
                <a:latin typeface="Helvetica" pitchFamily="2" charset="0"/>
              </a:rPr>
              <a:t>, the</a:t>
            </a:r>
          </a:p>
          <a:p>
            <a:pPr algn="ctr"/>
            <a:r>
              <a:rPr lang="it-IT" dirty="0">
                <a:solidFill>
                  <a:srgbClr val="000000"/>
                </a:solidFill>
                <a:effectLst/>
                <a:latin typeface="Helvetica" pitchFamily="2" charset="0"/>
              </a:rPr>
              <a:t>performance in </a:t>
            </a:r>
            <a:r>
              <a:rPr lang="it-IT" dirty="0" err="1">
                <a:solidFill>
                  <a:srgbClr val="000000"/>
                </a:solidFill>
                <a:effectLst/>
                <a:latin typeface="Helvetica" pitchFamily="2" charset="0"/>
              </a:rPr>
              <a:t>terms</a:t>
            </a:r>
            <a:r>
              <a:rPr lang="it-IT" dirty="0">
                <a:solidFill>
                  <a:srgbClr val="000000"/>
                </a:solidFill>
                <a:effectLst/>
                <a:latin typeface="Helvetica" pitchFamily="2" charset="0"/>
              </a:rPr>
              <a:t> of tracking capability </a:t>
            </a:r>
            <a:r>
              <a:rPr lang="it-IT" dirty="0" err="1">
                <a:solidFill>
                  <a:srgbClr val="000000"/>
                </a:solidFill>
                <a:effectLst/>
                <a:latin typeface="Helvetica" pitchFamily="2" charset="0"/>
              </a:rPr>
              <a:t>proves</a:t>
            </a:r>
            <a:r>
              <a:rPr lang="it-IT" dirty="0">
                <a:solidFill>
                  <a:srgbClr val="000000"/>
                </a:solidFill>
                <a:effectLst/>
                <a:latin typeface="Helvetica" pitchFamily="2" charset="0"/>
              </a:rPr>
              <a:t> to be </a:t>
            </a:r>
            <a:r>
              <a:rPr lang="it-IT" dirty="0" err="1">
                <a:solidFill>
                  <a:srgbClr val="000000"/>
                </a:solidFill>
                <a:effectLst/>
                <a:latin typeface="Helvetica" pitchFamily="2" charset="0"/>
              </a:rPr>
              <a:t>very</a:t>
            </a:r>
            <a:r>
              <a:rPr lang="it-IT" dirty="0">
                <a:solidFill>
                  <a:srgbClr val="000000"/>
                </a:solidFill>
                <a:effectLst/>
                <a:latin typeface="Helvetica" pitchFamily="2" charset="0"/>
              </a:rPr>
              <a:t> good.</a:t>
            </a:r>
          </a:p>
        </p:txBody>
      </p:sp>
      <p:sp>
        <p:nvSpPr>
          <p:cNvPr id="35" name="CasellaDiTesto 34">
            <a:extLst>
              <a:ext uri="{FF2B5EF4-FFF2-40B4-BE49-F238E27FC236}">
                <a16:creationId xmlns:a16="http://schemas.microsoft.com/office/drawing/2014/main" id="{10A56609-1BB4-70D4-5491-87A79B10B005}"/>
              </a:ext>
            </a:extLst>
          </p:cNvPr>
          <p:cNvSpPr txBox="1"/>
          <p:nvPr/>
        </p:nvSpPr>
        <p:spPr>
          <a:xfrm>
            <a:off x="669352" y="6510578"/>
            <a:ext cx="4488322" cy="215444"/>
          </a:xfrm>
          <a:prstGeom prst="rect">
            <a:avLst/>
          </a:prstGeom>
          <a:noFill/>
        </p:spPr>
        <p:txBody>
          <a:bodyPr wrap="square" rtlCol="0">
            <a:spAutoFit/>
          </a:bodyPr>
          <a:lstStyle/>
          <a:p>
            <a:r>
              <a:rPr lang="it-IT" sz="800" b="1" dirty="0">
                <a:latin typeface="Helvetica" pitchFamily="2" charset="0"/>
              </a:rPr>
              <a:t>Figure 6: </a:t>
            </a:r>
            <a:r>
              <a:rPr lang="it-IT" sz="800" dirty="0" err="1">
                <a:solidFill>
                  <a:srgbClr val="000000"/>
                </a:solidFill>
                <a:effectLst/>
                <a:latin typeface="Helvetica" pitchFamily="2" charset="0"/>
              </a:rPr>
              <a:t>Desired</a:t>
            </a:r>
            <a:r>
              <a:rPr lang="it-IT" sz="800" dirty="0">
                <a:solidFill>
                  <a:srgbClr val="000000"/>
                </a:solidFill>
                <a:effectLst/>
                <a:latin typeface="Helvetica" pitchFamily="2" charset="0"/>
              </a:rPr>
              <a:t> and </a:t>
            </a:r>
            <a:r>
              <a:rPr lang="it-IT" sz="800" dirty="0" err="1">
                <a:solidFill>
                  <a:srgbClr val="000000"/>
                </a:solidFill>
                <a:effectLst/>
                <a:latin typeface="Helvetica" pitchFamily="2" charset="0"/>
              </a:rPr>
              <a:t>actual</a:t>
            </a:r>
            <a:r>
              <a:rPr lang="it-IT" sz="800" dirty="0">
                <a:solidFill>
                  <a:srgbClr val="000000"/>
                </a:solidFill>
                <a:effectLst/>
                <a:latin typeface="Helvetica" pitchFamily="2" charset="0"/>
              </a:rPr>
              <a:t> joint </a:t>
            </a:r>
            <a:r>
              <a:rPr lang="it-IT" sz="800" dirty="0" err="1">
                <a:solidFill>
                  <a:srgbClr val="000000"/>
                </a:solidFill>
                <a:effectLst/>
                <a:latin typeface="Helvetica" pitchFamily="2" charset="0"/>
              </a:rPr>
              <a:t>trajectories</a:t>
            </a:r>
            <a:r>
              <a:rPr lang="it-IT" sz="800" dirty="0">
                <a:solidFill>
                  <a:srgbClr val="000000"/>
                </a:solidFill>
                <a:effectLst/>
                <a:latin typeface="Helvetica" pitchFamily="2" charset="0"/>
              </a:rPr>
              <a:t> </a:t>
            </a:r>
            <a:r>
              <a:rPr lang="it-IT" sz="800" dirty="0" err="1">
                <a:solidFill>
                  <a:srgbClr val="000000"/>
                </a:solidFill>
                <a:effectLst/>
                <a:latin typeface="Helvetica" pitchFamily="2" charset="0"/>
              </a:rPr>
              <a:t>evolution</a:t>
            </a:r>
            <a:r>
              <a:rPr lang="it-IT" sz="800" dirty="0">
                <a:solidFill>
                  <a:srgbClr val="000000"/>
                </a:solidFill>
                <a:effectLst/>
                <a:latin typeface="Helvetica" pitchFamily="2" charset="0"/>
              </a:rPr>
              <a:t>.</a:t>
            </a:r>
            <a:endParaRPr lang="it-IT" sz="800" dirty="0">
              <a:latin typeface="Helvetica" pitchFamily="2" charset="0"/>
            </a:endParaRPr>
          </a:p>
        </p:txBody>
      </p:sp>
      <p:sp>
        <p:nvSpPr>
          <p:cNvPr id="36" name="CasellaDiTesto 35">
            <a:extLst>
              <a:ext uri="{FF2B5EF4-FFF2-40B4-BE49-F238E27FC236}">
                <a16:creationId xmlns:a16="http://schemas.microsoft.com/office/drawing/2014/main" id="{7C0F38F6-1031-CCC7-2239-B29DAA5517CE}"/>
              </a:ext>
            </a:extLst>
          </p:cNvPr>
          <p:cNvSpPr txBox="1"/>
          <p:nvPr/>
        </p:nvSpPr>
        <p:spPr>
          <a:xfrm>
            <a:off x="6496377" y="6510578"/>
            <a:ext cx="4488322" cy="215444"/>
          </a:xfrm>
          <a:prstGeom prst="rect">
            <a:avLst/>
          </a:prstGeom>
          <a:noFill/>
        </p:spPr>
        <p:txBody>
          <a:bodyPr wrap="square" rtlCol="0">
            <a:spAutoFit/>
          </a:bodyPr>
          <a:lstStyle/>
          <a:p>
            <a:r>
              <a:rPr lang="it-IT" sz="800" b="1" dirty="0">
                <a:latin typeface="Helvetica" pitchFamily="2" charset="0"/>
              </a:rPr>
              <a:t>Figure 7: </a:t>
            </a:r>
            <a:r>
              <a:rPr lang="it-IT" sz="800" dirty="0">
                <a:latin typeface="Helvetica" pitchFamily="2" charset="0"/>
              </a:rPr>
              <a:t>Tracking </a:t>
            </a:r>
            <a:r>
              <a:rPr lang="it-IT" sz="800" dirty="0" err="1">
                <a:latin typeface="Helvetica" pitchFamily="2" charset="0"/>
              </a:rPr>
              <a:t>error</a:t>
            </a:r>
            <a:r>
              <a:rPr lang="it-IT" sz="800" dirty="0">
                <a:latin typeface="Helvetica" pitchFamily="2" charset="0"/>
              </a:rPr>
              <a:t> </a:t>
            </a:r>
            <a:r>
              <a:rPr lang="it-IT" sz="800" dirty="0" err="1">
                <a:latin typeface="Helvetica" pitchFamily="2" charset="0"/>
              </a:rPr>
              <a:t>evolution</a:t>
            </a:r>
            <a:r>
              <a:rPr lang="it-IT" sz="800" dirty="0">
                <a:latin typeface="Helvetica" pitchFamily="2" charset="0"/>
              </a:rPr>
              <a:t>. </a:t>
            </a:r>
          </a:p>
        </p:txBody>
      </p:sp>
      <p:grpSp>
        <p:nvGrpSpPr>
          <p:cNvPr id="2" name="Group 17">
            <a:extLst>
              <a:ext uri="{FF2B5EF4-FFF2-40B4-BE49-F238E27FC236}">
                <a16:creationId xmlns:a16="http://schemas.microsoft.com/office/drawing/2014/main" id="{0D0CC26A-C217-674A-80A0-397EA6162E82}"/>
              </a:ext>
            </a:extLst>
          </p:cNvPr>
          <p:cNvGrpSpPr/>
          <p:nvPr/>
        </p:nvGrpSpPr>
        <p:grpSpPr>
          <a:xfrm>
            <a:off x="3723270" y="1907367"/>
            <a:ext cx="4745457" cy="486720"/>
            <a:chOff x="0" y="573138"/>
            <a:chExt cx="5525729" cy="486720"/>
          </a:xfrm>
          <a:solidFill>
            <a:srgbClr val="002060"/>
          </a:solidFill>
        </p:grpSpPr>
        <p:sp>
          <p:nvSpPr>
            <p:cNvPr id="3" name="Rectangle: Rounded Corners 18">
              <a:extLst>
                <a:ext uri="{FF2B5EF4-FFF2-40B4-BE49-F238E27FC236}">
                  <a16:creationId xmlns:a16="http://schemas.microsoft.com/office/drawing/2014/main" id="{2BF6DB72-54ED-3C41-DDF9-0C53CE947785}"/>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5" name="Rectangle: Rounded Corners 4">
              <a:extLst>
                <a:ext uri="{FF2B5EF4-FFF2-40B4-BE49-F238E27FC236}">
                  <a16:creationId xmlns:a16="http://schemas.microsoft.com/office/drawing/2014/main" id="{817D0FF7-0B92-EEAB-15AE-C88CD9CEF521}"/>
                </a:ext>
              </a:extLst>
            </p:cNvPr>
            <p:cNvSpPr txBox="1"/>
            <p:nvPr/>
          </p:nvSpPr>
          <p:spPr>
            <a:xfrm>
              <a:off x="23760" y="596898"/>
              <a:ext cx="5478209" cy="4392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latin typeface="Helvetica" pitchFamily="2" charset="0"/>
                </a:rPr>
                <a:t>Tracking trajectory</a:t>
              </a:r>
              <a:endParaRPr lang="en-US" sz="1800" kern="1200" dirty="0">
                <a:latin typeface="Helvetica" pitchFamily="2" charset="0"/>
              </a:endParaRPr>
            </a:p>
          </p:txBody>
        </p:sp>
      </p:grpSp>
      <p:sp>
        <p:nvSpPr>
          <p:cNvPr id="14" name="Rettangolo con angoli arrotondati 13">
            <a:extLst>
              <a:ext uri="{FF2B5EF4-FFF2-40B4-BE49-F238E27FC236}">
                <a16:creationId xmlns:a16="http://schemas.microsoft.com/office/drawing/2014/main" id="{FB540D11-3B26-D98A-8FDC-5AD8BBDEA9E4}"/>
              </a:ext>
            </a:extLst>
          </p:cNvPr>
          <p:cNvSpPr/>
          <p:nvPr/>
        </p:nvSpPr>
        <p:spPr>
          <a:xfrm>
            <a:off x="6528230" y="471796"/>
            <a:ext cx="3203732"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5" name="Gruppo 14">
            <a:extLst>
              <a:ext uri="{FF2B5EF4-FFF2-40B4-BE49-F238E27FC236}">
                <a16:creationId xmlns:a16="http://schemas.microsoft.com/office/drawing/2014/main" id="{F2976405-6F23-80CA-EB53-942D3690ADD6}"/>
              </a:ext>
            </a:extLst>
          </p:cNvPr>
          <p:cNvGrpSpPr/>
          <p:nvPr/>
        </p:nvGrpSpPr>
        <p:grpSpPr>
          <a:xfrm>
            <a:off x="619728" y="570743"/>
            <a:ext cx="11405124" cy="348386"/>
            <a:chOff x="1015870" y="671482"/>
            <a:chExt cx="11405124" cy="348386"/>
          </a:xfrm>
        </p:grpSpPr>
        <p:sp>
          <p:nvSpPr>
            <p:cNvPr id="17" name="CasellaDiTesto 16">
              <a:extLst>
                <a:ext uri="{FF2B5EF4-FFF2-40B4-BE49-F238E27FC236}">
                  <a16:creationId xmlns:a16="http://schemas.microsoft.com/office/drawing/2014/main" id="{6B0A0FB2-EC58-9624-6A6F-96A883E6874B}"/>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latin typeface="Helvetica" pitchFamily="2" charset="0"/>
                </a:rPr>
                <a:t>SIMULINK IMPLEMENTATION</a:t>
              </a:r>
            </a:p>
          </p:txBody>
        </p:sp>
        <p:sp>
          <p:nvSpPr>
            <p:cNvPr id="18" name="CasellaDiTesto 17">
              <a:extLst>
                <a:ext uri="{FF2B5EF4-FFF2-40B4-BE49-F238E27FC236}">
                  <a16:creationId xmlns:a16="http://schemas.microsoft.com/office/drawing/2014/main" id="{11F4311B-B1D8-52D8-3A6C-A671859BB195}"/>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solidFill>
                    <a:schemeClr val="bg1"/>
                  </a:solidFill>
                  <a:latin typeface="Helvetica" pitchFamily="2" charset="0"/>
                </a:rPr>
                <a:t>PERFORMANCE EVALUATION</a:t>
              </a:r>
            </a:p>
          </p:txBody>
        </p:sp>
        <p:sp>
          <p:nvSpPr>
            <p:cNvPr id="19" name="CasellaDiTesto 18">
              <a:extLst>
                <a:ext uri="{FF2B5EF4-FFF2-40B4-BE49-F238E27FC236}">
                  <a16:creationId xmlns:a16="http://schemas.microsoft.com/office/drawing/2014/main" id="{483373B1-728D-2569-0C9F-D31E10D3D0D3}"/>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20" name="CasellaDiTesto 19">
              <a:extLst>
                <a:ext uri="{FF2B5EF4-FFF2-40B4-BE49-F238E27FC236}">
                  <a16:creationId xmlns:a16="http://schemas.microsoft.com/office/drawing/2014/main" id="{0BBFF65B-5920-95FD-F9F9-DB5ACEB08B76}"/>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pic>
        <p:nvPicPr>
          <p:cNvPr id="24" name="Immagine 23" descr="Immagine che contiene testo, linea, diagramma, Diagramma&#10;&#10;Il contenuto generato dall'IA potrebbe non essere corretto.">
            <a:extLst>
              <a:ext uri="{FF2B5EF4-FFF2-40B4-BE49-F238E27FC236}">
                <a16:creationId xmlns:a16="http://schemas.microsoft.com/office/drawing/2014/main" id="{1113F7DA-8E52-BFE8-AB67-5566F19DEE6D}"/>
              </a:ext>
            </a:extLst>
          </p:cNvPr>
          <p:cNvPicPr>
            <a:picLocks noChangeAspect="1"/>
          </p:cNvPicPr>
          <p:nvPr/>
        </p:nvPicPr>
        <p:blipFill>
          <a:blip r:embed="rId4"/>
          <a:stretch>
            <a:fillRect/>
          </a:stretch>
        </p:blipFill>
        <p:spPr>
          <a:xfrm>
            <a:off x="12802987" y="2766973"/>
            <a:ext cx="6676488" cy="3393882"/>
          </a:xfrm>
          <a:prstGeom prst="rect">
            <a:avLst/>
          </a:prstGeom>
        </p:spPr>
      </p:pic>
    </p:spTree>
    <p:extLst>
      <p:ext uri="{BB962C8B-B14F-4D97-AF65-F5344CB8AC3E}">
        <p14:creationId xmlns:p14="http://schemas.microsoft.com/office/powerpoint/2010/main" val="211140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8A9CD-B233-D50D-7F87-7D3562B76716}"/>
            </a:ext>
          </a:extLst>
        </p:cNvPr>
        <p:cNvGrpSpPr/>
        <p:nvPr/>
      </p:nvGrpSpPr>
      <p:grpSpPr>
        <a:xfrm>
          <a:off x="0" y="0"/>
          <a:ext cx="0" cy="0"/>
          <a:chOff x="0" y="0"/>
          <a:chExt cx="0" cy="0"/>
        </a:xfrm>
      </p:grpSpPr>
      <p:sp>
        <p:nvSpPr>
          <p:cNvPr id="53" name="CasellaDiTesto 8">
            <a:extLst>
              <a:ext uri="{FF2B5EF4-FFF2-40B4-BE49-F238E27FC236}">
                <a16:creationId xmlns:a16="http://schemas.microsoft.com/office/drawing/2014/main" id="{30C15570-FA80-7B3F-B88A-20C8CF7292E8}"/>
              </a:ext>
            </a:extLst>
          </p:cNvPr>
          <p:cNvSpPr txBox="1"/>
          <p:nvPr/>
        </p:nvSpPr>
        <p:spPr>
          <a:xfrm>
            <a:off x="402336" y="1243474"/>
            <a:ext cx="11387328" cy="461665"/>
          </a:xfrm>
          <a:prstGeom prst="rect">
            <a:avLst/>
          </a:prstGeom>
          <a:noFill/>
        </p:spPr>
        <p:txBody>
          <a:bodyPr wrap="square" rtlCol="0">
            <a:spAutoFit/>
          </a:bodyPr>
          <a:lstStyle/>
          <a:p>
            <a:pPr algn="ctr"/>
            <a:r>
              <a:rPr lang="en-US" sz="2400" b="1" dirty="0">
                <a:solidFill>
                  <a:srgbClr val="0070C0"/>
                </a:solidFill>
                <a:latin typeface="Helvetica" pitchFamily="2" charset="0"/>
              </a:rPr>
              <a:t>Neural Network with Augmented Backprop Tuning for the General Case </a:t>
            </a:r>
            <a:endParaRPr lang="it-IT" sz="2400" b="1" dirty="0">
              <a:solidFill>
                <a:srgbClr val="0070C0"/>
              </a:solidFill>
              <a:latin typeface="Helvetica" pitchFamily="2" charset="0"/>
            </a:endParaRPr>
          </a:p>
        </p:txBody>
      </p:sp>
      <p:sp>
        <p:nvSpPr>
          <p:cNvPr id="34" name="CasellaDiTesto 33">
            <a:extLst>
              <a:ext uri="{FF2B5EF4-FFF2-40B4-BE49-F238E27FC236}">
                <a16:creationId xmlns:a16="http://schemas.microsoft.com/office/drawing/2014/main" id="{01F040FE-002C-A640-BD8B-6F13AAFCB6AD}"/>
              </a:ext>
            </a:extLst>
          </p:cNvPr>
          <p:cNvSpPr txBox="1"/>
          <p:nvPr/>
        </p:nvSpPr>
        <p:spPr>
          <a:xfrm>
            <a:off x="770055" y="3448251"/>
            <a:ext cx="4745457" cy="2031325"/>
          </a:xfrm>
          <a:prstGeom prst="rect">
            <a:avLst/>
          </a:prstGeom>
          <a:noFill/>
        </p:spPr>
        <p:txBody>
          <a:bodyPr wrap="square" rtlCol="0">
            <a:spAutoFit/>
          </a:bodyPr>
          <a:lstStyle/>
          <a:p>
            <a:pPr algn="ctr"/>
            <a:r>
              <a:rPr lang="it-IT" dirty="0">
                <a:solidFill>
                  <a:srgbClr val="000000"/>
                </a:solidFill>
                <a:effectLst/>
                <a:latin typeface="Helvetica" pitchFamily="2" charset="0"/>
              </a:rPr>
              <a:t>The control action </a:t>
            </a:r>
            <a:r>
              <a:rPr lang="it-IT" dirty="0" err="1">
                <a:solidFill>
                  <a:srgbClr val="000000"/>
                </a:solidFill>
                <a:effectLst/>
                <a:latin typeface="Helvetica" pitchFamily="2" charset="0"/>
              </a:rPr>
              <a:t>computed</a:t>
            </a:r>
            <a:r>
              <a:rPr lang="it-IT" dirty="0">
                <a:solidFill>
                  <a:srgbClr val="000000"/>
                </a:solidFill>
                <a:effectLst/>
                <a:latin typeface="Helvetica" pitchFamily="2" charset="0"/>
              </a:rPr>
              <a:t> by the </a:t>
            </a:r>
            <a:r>
              <a:rPr lang="it-IT" dirty="0" err="1">
                <a:solidFill>
                  <a:srgbClr val="000000"/>
                </a:solidFill>
                <a:effectLst/>
                <a:latin typeface="Helvetica" pitchFamily="2" charset="0"/>
              </a:rPr>
              <a:t>neural</a:t>
            </a:r>
            <a:r>
              <a:rPr lang="it-IT" dirty="0">
                <a:solidFill>
                  <a:srgbClr val="000000"/>
                </a:solidFill>
                <a:effectLst/>
                <a:latin typeface="Helvetica" pitchFamily="2" charset="0"/>
              </a:rPr>
              <a:t> network-</a:t>
            </a:r>
            <a:r>
              <a:rPr lang="it-IT" dirty="0" err="1">
                <a:solidFill>
                  <a:srgbClr val="000000"/>
                </a:solidFill>
                <a:effectLst/>
                <a:latin typeface="Helvetica" pitchFamily="2" charset="0"/>
              </a:rPr>
              <a:t>based</a:t>
            </a:r>
            <a:r>
              <a:rPr lang="it-IT" dirty="0">
                <a:solidFill>
                  <a:srgbClr val="000000"/>
                </a:solidFill>
                <a:effectLst/>
                <a:latin typeface="Helvetica" pitchFamily="2" charset="0"/>
              </a:rPr>
              <a:t> controller </a:t>
            </a:r>
            <a:r>
              <a:rPr lang="it-IT" dirty="0" err="1">
                <a:solidFill>
                  <a:srgbClr val="000000"/>
                </a:solidFill>
                <a:effectLst/>
                <a:latin typeface="Helvetica" pitchFamily="2" charset="0"/>
              </a:rPr>
              <a:t>using</a:t>
            </a:r>
            <a:r>
              <a:rPr lang="it-IT" dirty="0">
                <a:solidFill>
                  <a:srgbClr val="000000"/>
                </a:solidFill>
                <a:effectLst/>
                <a:latin typeface="Helvetica" pitchFamily="2" charset="0"/>
              </a:rPr>
              <a:t> the second </a:t>
            </a:r>
            <a:r>
              <a:rPr lang="it-IT" dirty="0" err="1">
                <a:solidFill>
                  <a:srgbClr val="000000"/>
                </a:solidFill>
                <a:effectLst/>
                <a:latin typeface="Helvetica" pitchFamily="2" charset="0"/>
              </a:rPr>
              <a:t>backpropagation</a:t>
            </a:r>
            <a:r>
              <a:rPr lang="it-IT" dirty="0">
                <a:solidFill>
                  <a:srgbClr val="000000"/>
                </a:solidFill>
                <a:effectLst/>
                <a:latin typeface="Helvetica" pitchFamily="2" charset="0"/>
              </a:rPr>
              <a:t> </a:t>
            </a:r>
            <a:r>
              <a:rPr lang="it-IT" dirty="0" err="1">
                <a:solidFill>
                  <a:srgbClr val="000000"/>
                </a:solidFill>
                <a:effectLst/>
                <a:latin typeface="Helvetica" pitchFamily="2" charset="0"/>
              </a:rPr>
              <a:t>methodology</a:t>
            </a:r>
            <a:r>
              <a:rPr lang="it-IT" dirty="0">
                <a:solidFill>
                  <a:srgbClr val="000000"/>
                </a:solidFill>
                <a:effectLst/>
                <a:latin typeface="Helvetica" pitchFamily="2" charset="0"/>
              </a:rPr>
              <a:t> </a:t>
            </a:r>
            <a:r>
              <a:rPr lang="it-IT" dirty="0" err="1">
                <a:solidFill>
                  <a:srgbClr val="000000"/>
                </a:solidFill>
                <a:effectLst/>
                <a:latin typeface="Helvetica" pitchFamily="2" charset="0"/>
              </a:rPr>
              <a:t>consists</a:t>
            </a:r>
            <a:r>
              <a:rPr lang="it-IT" dirty="0">
                <a:solidFill>
                  <a:srgbClr val="000000"/>
                </a:solidFill>
                <a:effectLst/>
                <a:latin typeface="Helvetica" pitchFamily="2" charset="0"/>
              </a:rPr>
              <a:t> of </a:t>
            </a:r>
            <a:r>
              <a:rPr lang="it-IT" dirty="0" err="1">
                <a:solidFill>
                  <a:srgbClr val="000000"/>
                </a:solidFill>
                <a:effectLst/>
                <a:latin typeface="Helvetica" pitchFamily="2" charset="0"/>
              </a:rPr>
              <a:t>three</a:t>
            </a:r>
            <a:r>
              <a:rPr lang="it-IT" dirty="0">
                <a:solidFill>
                  <a:srgbClr val="000000"/>
                </a:solidFill>
                <a:effectLst/>
                <a:latin typeface="Helvetica" pitchFamily="2" charset="0"/>
              </a:rPr>
              <a:t> </a:t>
            </a:r>
            <a:r>
              <a:rPr lang="it-IT" dirty="0" err="1">
                <a:solidFill>
                  <a:srgbClr val="000000"/>
                </a:solidFill>
                <a:effectLst/>
                <a:latin typeface="Helvetica" pitchFamily="2" charset="0"/>
              </a:rPr>
              <a:t>components</a:t>
            </a:r>
            <a:r>
              <a:rPr lang="it-IT" dirty="0">
                <a:solidFill>
                  <a:srgbClr val="000000"/>
                </a:solidFill>
                <a:effectLst/>
                <a:latin typeface="Helvetica" pitchFamily="2" charset="0"/>
              </a:rPr>
              <a:t>: the PD control action, the </a:t>
            </a:r>
            <a:r>
              <a:rPr lang="it-IT" dirty="0" err="1">
                <a:solidFill>
                  <a:srgbClr val="000000"/>
                </a:solidFill>
                <a:effectLst/>
                <a:latin typeface="Helvetica" pitchFamily="2" charset="0"/>
              </a:rPr>
              <a:t>neural</a:t>
            </a:r>
            <a:r>
              <a:rPr lang="it-IT" dirty="0">
                <a:solidFill>
                  <a:srgbClr val="000000"/>
                </a:solidFill>
                <a:effectLst/>
                <a:latin typeface="Helvetica" pitchFamily="2" charset="0"/>
              </a:rPr>
              <a:t> network control action, and the control action </a:t>
            </a:r>
            <a:r>
              <a:rPr lang="it-IT" dirty="0" err="1">
                <a:solidFill>
                  <a:srgbClr val="000000"/>
                </a:solidFill>
                <a:effectLst/>
                <a:latin typeface="Helvetica" pitchFamily="2" charset="0"/>
              </a:rPr>
              <a:t>resulting</a:t>
            </a:r>
            <a:r>
              <a:rPr lang="it-IT" dirty="0">
                <a:solidFill>
                  <a:srgbClr val="000000"/>
                </a:solidFill>
                <a:effectLst/>
                <a:latin typeface="Helvetica" pitchFamily="2" charset="0"/>
              </a:rPr>
              <a:t> from the </a:t>
            </a:r>
            <a:r>
              <a:rPr lang="it-IT" dirty="0" err="1">
                <a:solidFill>
                  <a:srgbClr val="000000"/>
                </a:solidFill>
                <a:effectLst/>
                <a:latin typeface="Helvetica" pitchFamily="2" charset="0"/>
              </a:rPr>
              <a:t>robustifying</a:t>
            </a:r>
            <a:r>
              <a:rPr lang="it-IT" dirty="0">
                <a:solidFill>
                  <a:srgbClr val="000000"/>
                </a:solidFill>
                <a:effectLst/>
                <a:latin typeface="Helvetica" pitchFamily="2" charset="0"/>
              </a:rPr>
              <a:t> </a:t>
            </a:r>
            <a:r>
              <a:rPr lang="it-IT" dirty="0" err="1">
                <a:solidFill>
                  <a:srgbClr val="000000"/>
                </a:solidFill>
                <a:effectLst/>
                <a:latin typeface="Helvetica" pitchFamily="2" charset="0"/>
              </a:rPr>
              <a:t>term</a:t>
            </a:r>
            <a:r>
              <a:rPr lang="it-IT" dirty="0">
                <a:solidFill>
                  <a:srgbClr val="000000"/>
                </a:solidFill>
                <a:effectLst/>
                <a:latin typeface="Helvetica" pitchFamily="2" charset="0"/>
              </a:rPr>
              <a:t>, </a:t>
            </a:r>
            <a:r>
              <a:rPr lang="it-IT" dirty="0" err="1">
                <a:solidFill>
                  <a:srgbClr val="000000"/>
                </a:solidFill>
                <a:effectLst/>
                <a:latin typeface="Helvetica" pitchFamily="2" charset="0"/>
              </a:rPr>
              <a:t>as</a:t>
            </a:r>
            <a:r>
              <a:rPr lang="it-IT" dirty="0">
                <a:solidFill>
                  <a:srgbClr val="000000"/>
                </a:solidFill>
                <a:effectLst/>
                <a:latin typeface="Helvetica" pitchFamily="2" charset="0"/>
              </a:rPr>
              <a:t> </a:t>
            </a:r>
            <a:r>
              <a:rPr lang="it-IT" dirty="0" err="1">
                <a:solidFill>
                  <a:srgbClr val="000000"/>
                </a:solidFill>
                <a:effectLst/>
                <a:latin typeface="Helvetica" pitchFamily="2" charset="0"/>
              </a:rPr>
              <a:t>shown</a:t>
            </a:r>
            <a:r>
              <a:rPr lang="it-IT" dirty="0">
                <a:solidFill>
                  <a:srgbClr val="000000"/>
                </a:solidFill>
                <a:effectLst/>
                <a:latin typeface="Helvetica" pitchFamily="2" charset="0"/>
              </a:rPr>
              <a:t> in Figure 8.</a:t>
            </a:r>
          </a:p>
        </p:txBody>
      </p:sp>
      <p:sp>
        <p:nvSpPr>
          <p:cNvPr id="36" name="CasellaDiTesto 35">
            <a:extLst>
              <a:ext uri="{FF2B5EF4-FFF2-40B4-BE49-F238E27FC236}">
                <a16:creationId xmlns:a16="http://schemas.microsoft.com/office/drawing/2014/main" id="{7D51F40C-33B4-5BE8-5AE4-06B96BC8BDC1}"/>
              </a:ext>
            </a:extLst>
          </p:cNvPr>
          <p:cNvSpPr txBox="1"/>
          <p:nvPr/>
        </p:nvSpPr>
        <p:spPr>
          <a:xfrm>
            <a:off x="6242399" y="6160855"/>
            <a:ext cx="4488322" cy="215444"/>
          </a:xfrm>
          <a:prstGeom prst="rect">
            <a:avLst/>
          </a:prstGeom>
          <a:noFill/>
        </p:spPr>
        <p:txBody>
          <a:bodyPr wrap="square" rtlCol="0">
            <a:spAutoFit/>
          </a:bodyPr>
          <a:lstStyle/>
          <a:p>
            <a:r>
              <a:rPr lang="it-IT" sz="800" b="1" dirty="0">
                <a:latin typeface="Helvetica" pitchFamily="2" charset="0"/>
              </a:rPr>
              <a:t>Figure 8: </a:t>
            </a:r>
            <a:r>
              <a:rPr lang="it-IT" sz="800" dirty="0">
                <a:latin typeface="Helvetica" pitchFamily="2" charset="0"/>
              </a:rPr>
              <a:t>Control actions </a:t>
            </a:r>
            <a:r>
              <a:rPr lang="it-IT" sz="800" dirty="0" err="1">
                <a:latin typeface="Helvetica" pitchFamily="2" charset="0"/>
              </a:rPr>
              <a:t>evolution</a:t>
            </a:r>
            <a:r>
              <a:rPr lang="it-IT" sz="800" dirty="0">
                <a:latin typeface="Helvetica" pitchFamily="2" charset="0"/>
              </a:rPr>
              <a:t>.</a:t>
            </a:r>
          </a:p>
        </p:txBody>
      </p:sp>
      <p:grpSp>
        <p:nvGrpSpPr>
          <p:cNvPr id="2" name="Group 17">
            <a:extLst>
              <a:ext uri="{FF2B5EF4-FFF2-40B4-BE49-F238E27FC236}">
                <a16:creationId xmlns:a16="http://schemas.microsoft.com/office/drawing/2014/main" id="{78F9B117-702B-D2D7-35FC-9EF28DC9D69C}"/>
              </a:ext>
            </a:extLst>
          </p:cNvPr>
          <p:cNvGrpSpPr/>
          <p:nvPr/>
        </p:nvGrpSpPr>
        <p:grpSpPr>
          <a:xfrm>
            <a:off x="3723270" y="1907367"/>
            <a:ext cx="4745457" cy="486720"/>
            <a:chOff x="0" y="573138"/>
            <a:chExt cx="5525729" cy="486720"/>
          </a:xfrm>
          <a:solidFill>
            <a:srgbClr val="002060"/>
          </a:solidFill>
        </p:grpSpPr>
        <p:sp>
          <p:nvSpPr>
            <p:cNvPr id="3" name="Rectangle: Rounded Corners 18">
              <a:extLst>
                <a:ext uri="{FF2B5EF4-FFF2-40B4-BE49-F238E27FC236}">
                  <a16:creationId xmlns:a16="http://schemas.microsoft.com/office/drawing/2014/main" id="{4F104C6A-9309-495E-15DD-1C858FA5CD31}"/>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5" name="Rectangle: Rounded Corners 4">
              <a:extLst>
                <a:ext uri="{FF2B5EF4-FFF2-40B4-BE49-F238E27FC236}">
                  <a16:creationId xmlns:a16="http://schemas.microsoft.com/office/drawing/2014/main" id="{19CF330E-F9AB-2E1C-ECC0-36C5A11F9900}"/>
                </a:ext>
              </a:extLst>
            </p:cNvPr>
            <p:cNvSpPr txBox="1"/>
            <p:nvPr/>
          </p:nvSpPr>
          <p:spPr>
            <a:xfrm>
              <a:off x="23760" y="596898"/>
              <a:ext cx="5478209" cy="4392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latin typeface="Helvetica" pitchFamily="2" charset="0"/>
                </a:rPr>
                <a:t>Control action</a:t>
              </a:r>
            </a:p>
          </p:txBody>
        </p:sp>
      </p:grpSp>
      <p:pic>
        <p:nvPicPr>
          <p:cNvPr id="7" name="Immagine 6" descr="Immagine che contiene testo, linea, diagramma, Diagramma&#10;&#10;Il contenuto generato dall'IA potrebbe non essere corretto.">
            <a:extLst>
              <a:ext uri="{FF2B5EF4-FFF2-40B4-BE49-F238E27FC236}">
                <a16:creationId xmlns:a16="http://schemas.microsoft.com/office/drawing/2014/main" id="{060B1573-A71F-E882-4A1E-2AAB0AB48825}"/>
              </a:ext>
            </a:extLst>
          </p:cNvPr>
          <p:cNvPicPr>
            <a:picLocks noChangeAspect="1"/>
          </p:cNvPicPr>
          <p:nvPr/>
        </p:nvPicPr>
        <p:blipFill>
          <a:blip r:embed="rId2"/>
          <a:stretch>
            <a:fillRect/>
          </a:stretch>
        </p:blipFill>
        <p:spPr>
          <a:xfrm>
            <a:off x="5515512" y="2766973"/>
            <a:ext cx="6676488" cy="3393882"/>
          </a:xfrm>
          <a:prstGeom prst="rect">
            <a:avLst/>
          </a:prstGeom>
        </p:spPr>
      </p:pic>
      <p:sp>
        <p:nvSpPr>
          <p:cNvPr id="20" name="Rettangolo con angoli arrotondati 19">
            <a:extLst>
              <a:ext uri="{FF2B5EF4-FFF2-40B4-BE49-F238E27FC236}">
                <a16:creationId xmlns:a16="http://schemas.microsoft.com/office/drawing/2014/main" id="{807C8403-3596-F40D-C9F0-EDDD1F355CD0}"/>
              </a:ext>
            </a:extLst>
          </p:cNvPr>
          <p:cNvSpPr/>
          <p:nvPr/>
        </p:nvSpPr>
        <p:spPr>
          <a:xfrm>
            <a:off x="6528230" y="471796"/>
            <a:ext cx="3203732"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1" name="Gruppo 20">
            <a:extLst>
              <a:ext uri="{FF2B5EF4-FFF2-40B4-BE49-F238E27FC236}">
                <a16:creationId xmlns:a16="http://schemas.microsoft.com/office/drawing/2014/main" id="{1BF5AA6A-77EB-FFF4-5B84-7F040F22F825}"/>
              </a:ext>
            </a:extLst>
          </p:cNvPr>
          <p:cNvGrpSpPr/>
          <p:nvPr/>
        </p:nvGrpSpPr>
        <p:grpSpPr>
          <a:xfrm>
            <a:off x="619728" y="570743"/>
            <a:ext cx="11405124" cy="348386"/>
            <a:chOff x="1015870" y="671482"/>
            <a:chExt cx="11405124" cy="348386"/>
          </a:xfrm>
        </p:grpSpPr>
        <p:sp>
          <p:nvSpPr>
            <p:cNvPr id="22" name="CasellaDiTesto 21">
              <a:extLst>
                <a:ext uri="{FF2B5EF4-FFF2-40B4-BE49-F238E27FC236}">
                  <a16:creationId xmlns:a16="http://schemas.microsoft.com/office/drawing/2014/main" id="{CE1A9C72-7D9D-4AEC-E892-D7E6557D5D8A}"/>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latin typeface="Helvetica" pitchFamily="2" charset="0"/>
                </a:rPr>
                <a:t>SIMULINK IMPLEMENTATION</a:t>
              </a:r>
            </a:p>
          </p:txBody>
        </p:sp>
        <p:sp>
          <p:nvSpPr>
            <p:cNvPr id="23" name="CasellaDiTesto 22">
              <a:extLst>
                <a:ext uri="{FF2B5EF4-FFF2-40B4-BE49-F238E27FC236}">
                  <a16:creationId xmlns:a16="http://schemas.microsoft.com/office/drawing/2014/main" id="{6B821513-9E09-295B-7393-666C18B3433E}"/>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solidFill>
                    <a:schemeClr val="bg1"/>
                  </a:solidFill>
                  <a:latin typeface="Helvetica" pitchFamily="2" charset="0"/>
                </a:rPr>
                <a:t>PERFORMANCE EVALUATION</a:t>
              </a:r>
            </a:p>
          </p:txBody>
        </p:sp>
        <p:sp>
          <p:nvSpPr>
            <p:cNvPr id="24" name="CasellaDiTesto 23">
              <a:extLst>
                <a:ext uri="{FF2B5EF4-FFF2-40B4-BE49-F238E27FC236}">
                  <a16:creationId xmlns:a16="http://schemas.microsoft.com/office/drawing/2014/main" id="{A09075A4-3CED-A668-EB0E-6C4368FF4A1A}"/>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25" name="CasellaDiTesto 24">
              <a:extLst>
                <a:ext uri="{FF2B5EF4-FFF2-40B4-BE49-F238E27FC236}">
                  <a16:creationId xmlns:a16="http://schemas.microsoft.com/office/drawing/2014/main" id="{829E3E5C-E0D1-9A7C-4227-2F997AF9C614}"/>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pic>
        <p:nvPicPr>
          <p:cNvPr id="26" name="Immagine 25" descr="Immagine che contiene linea, Diagramma, diagramma, testo&#10;&#10;Il contenuto generato dall'IA potrebbe non essere corretto.">
            <a:extLst>
              <a:ext uri="{FF2B5EF4-FFF2-40B4-BE49-F238E27FC236}">
                <a16:creationId xmlns:a16="http://schemas.microsoft.com/office/drawing/2014/main" id="{3D482458-C9DA-BFBC-08A0-21C67FC19112}"/>
              </a:ext>
            </a:extLst>
          </p:cNvPr>
          <p:cNvPicPr>
            <a:picLocks noChangeAspect="1"/>
          </p:cNvPicPr>
          <p:nvPr/>
        </p:nvPicPr>
        <p:blipFill>
          <a:blip r:embed="rId3"/>
          <a:stretch>
            <a:fillRect/>
          </a:stretch>
        </p:blipFill>
        <p:spPr>
          <a:xfrm>
            <a:off x="5854736" y="7204141"/>
            <a:ext cx="6271011" cy="3187764"/>
          </a:xfrm>
          <a:prstGeom prst="rect">
            <a:avLst/>
          </a:prstGeom>
        </p:spPr>
      </p:pic>
      <p:pic>
        <p:nvPicPr>
          <p:cNvPr id="27" name="Immagine 26" descr="Immagine che contiene linea, Diagramma, diagramma, pendio&#10;&#10;Il contenuto generato dall'IA potrebbe non essere corretto.">
            <a:extLst>
              <a:ext uri="{FF2B5EF4-FFF2-40B4-BE49-F238E27FC236}">
                <a16:creationId xmlns:a16="http://schemas.microsoft.com/office/drawing/2014/main" id="{09EBC125-CB16-C262-0142-A43F8371359F}"/>
              </a:ext>
            </a:extLst>
          </p:cNvPr>
          <p:cNvPicPr>
            <a:picLocks noChangeAspect="1"/>
          </p:cNvPicPr>
          <p:nvPr/>
        </p:nvPicPr>
        <p:blipFill>
          <a:blip r:embed="rId4"/>
          <a:stretch>
            <a:fillRect/>
          </a:stretch>
        </p:blipFill>
        <p:spPr>
          <a:xfrm>
            <a:off x="0" y="7204141"/>
            <a:ext cx="6364975" cy="3235529"/>
          </a:xfrm>
          <a:prstGeom prst="rect">
            <a:avLst/>
          </a:prstGeom>
        </p:spPr>
      </p:pic>
    </p:spTree>
    <p:extLst>
      <p:ext uri="{BB962C8B-B14F-4D97-AF65-F5344CB8AC3E}">
        <p14:creationId xmlns:p14="http://schemas.microsoft.com/office/powerpoint/2010/main" val="2464174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98719-7A59-428C-ED0D-44A08327CA42}"/>
            </a:ext>
          </a:extLst>
        </p:cNvPr>
        <p:cNvGrpSpPr/>
        <p:nvPr/>
      </p:nvGrpSpPr>
      <p:grpSpPr>
        <a:xfrm>
          <a:off x="0" y="0"/>
          <a:ext cx="0" cy="0"/>
          <a:chOff x="0" y="0"/>
          <a:chExt cx="0" cy="0"/>
        </a:xfrm>
      </p:grpSpPr>
      <p:sp>
        <p:nvSpPr>
          <p:cNvPr id="53" name="CasellaDiTesto 8">
            <a:extLst>
              <a:ext uri="{FF2B5EF4-FFF2-40B4-BE49-F238E27FC236}">
                <a16:creationId xmlns:a16="http://schemas.microsoft.com/office/drawing/2014/main" id="{1D4E9DF9-0FD8-A94B-78A7-943001062EF3}"/>
              </a:ext>
            </a:extLst>
          </p:cNvPr>
          <p:cNvSpPr txBox="1"/>
          <p:nvPr/>
        </p:nvSpPr>
        <p:spPr>
          <a:xfrm>
            <a:off x="402336" y="1243474"/>
            <a:ext cx="11387328" cy="461665"/>
          </a:xfrm>
          <a:prstGeom prst="rect">
            <a:avLst/>
          </a:prstGeom>
          <a:noFill/>
        </p:spPr>
        <p:txBody>
          <a:bodyPr wrap="square" rtlCol="0">
            <a:spAutoFit/>
          </a:bodyPr>
          <a:lstStyle/>
          <a:p>
            <a:pPr algn="ctr"/>
            <a:r>
              <a:rPr lang="it-IT" sz="2400" b="1" dirty="0" err="1">
                <a:solidFill>
                  <a:srgbClr val="0070C0"/>
                </a:solidFill>
                <a:latin typeface="Helvetica" pitchFamily="2" charset="0"/>
              </a:rPr>
              <a:t>Simulation</a:t>
            </a:r>
            <a:r>
              <a:rPr lang="it-IT" sz="2400" b="1" dirty="0">
                <a:solidFill>
                  <a:srgbClr val="0070C0"/>
                </a:solidFill>
                <a:latin typeface="Helvetica" pitchFamily="2" charset="0"/>
              </a:rPr>
              <a:t> in the </a:t>
            </a:r>
            <a:r>
              <a:rPr lang="it-IT" sz="2400" b="1" dirty="0" err="1">
                <a:solidFill>
                  <a:srgbClr val="0070C0"/>
                </a:solidFill>
                <a:latin typeface="Helvetica" pitchFamily="2" charset="0"/>
              </a:rPr>
              <a:t>Presence</a:t>
            </a:r>
            <a:r>
              <a:rPr lang="it-IT" sz="2400" b="1" dirty="0">
                <a:solidFill>
                  <a:srgbClr val="0070C0"/>
                </a:solidFill>
                <a:latin typeface="Helvetica" pitchFamily="2" charset="0"/>
              </a:rPr>
              <a:t> of </a:t>
            </a:r>
            <a:r>
              <a:rPr lang="it-IT" sz="2400" b="1" dirty="0" err="1">
                <a:solidFill>
                  <a:srgbClr val="0070C0"/>
                </a:solidFill>
                <a:latin typeface="Helvetica" pitchFamily="2" charset="0"/>
              </a:rPr>
              <a:t>Disturbances</a:t>
            </a:r>
            <a:endParaRPr lang="it-IT" sz="2400" b="1" dirty="0">
              <a:solidFill>
                <a:srgbClr val="0070C0"/>
              </a:solidFill>
              <a:latin typeface="Helvetica" pitchFamily="2" charset="0"/>
            </a:endParaRPr>
          </a:p>
        </p:txBody>
      </p:sp>
      <p:sp>
        <p:nvSpPr>
          <p:cNvPr id="34" name="CasellaDiTesto 33">
            <a:extLst>
              <a:ext uri="{FF2B5EF4-FFF2-40B4-BE49-F238E27FC236}">
                <a16:creationId xmlns:a16="http://schemas.microsoft.com/office/drawing/2014/main" id="{CD9B1AA3-E622-1727-5E13-453A8BB5BF09}"/>
              </a:ext>
            </a:extLst>
          </p:cNvPr>
          <p:cNvSpPr txBox="1"/>
          <p:nvPr/>
        </p:nvSpPr>
        <p:spPr>
          <a:xfrm>
            <a:off x="402335" y="2251363"/>
            <a:ext cx="5268329" cy="2031325"/>
          </a:xfrm>
          <a:prstGeom prst="rect">
            <a:avLst/>
          </a:prstGeom>
          <a:noFill/>
        </p:spPr>
        <p:txBody>
          <a:bodyPr wrap="square" rtlCol="0">
            <a:spAutoFit/>
          </a:bodyPr>
          <a:lstStyle/>
          <a:p>
            <a:pPr algn="ctr"/>
            <a:r>
              <a:rPr lang="it-IT" dirty="0">
                <a:solidFill>
                  <a:srgbClr val="000000"/>
                </a:solidFill>
                <a:effectLst/>
                <a:latin typeface="Helvetica" pitchFamily="2" charset="0"/>
              </a:rPr>
              <a:t>To compare the </a:t>
            </a:r>
            <a:r>
              <a:rPr lang="it-IT" dirty="0" err="1">
                <a:solidFill>
                  <a:srgbClr val="000000"/>
                </a:solidFill>
                <a:effectLst/>
                <a:latin typeface="Helvetica" pitchFamily="2" charset="0"/>
              </a:rPr>
              <a:t>robustness</a:t>
            </a:r>
            <a:r>
              <a:rPr lang="it-IT" dirty="0">
                <a:solidFill>
                  <a:srgbClr val="000000"/>
                </a:solidFill>
                <a:effectLst/>
                <a:latin typeface="Helvetica" pitchFamily="2" charset="0"/>
              </a:rPr>
              <a:t> of the </a:t>
            </a:r>
            <a:r>
              <a:rPr lang="it-IT" dirty="0" err="1">
                <a:solidFill>
                  <a:srgbClr val="000000"/>
                </a:solidFill>
                <a:effectLst/>
                <a:latin typeface="Helvetica" pitchFamily="2" charset="0"/>
              </a:rPr>
              <a:t>two</a:t>
            </a:r>
            <a:r>
              <a:rPr lang="it-IT" dirty="0">
                <a:solidFill>
                  <a:srgbClr val="000000"/>
                </a:solidFill>
                <a:effectLst/>
                <a:latin typeface="Helvetica" pitchFamily="2" charset="0"/>
              </a:rPr>
              <a:t> </a:t>
            </a:r>
            <a:r>
              <a:rPr lang="it-IT" dirty="0" err="1">
                <a:solidFill>
                  <a:srgbClr val="000000"/>
                </a:solidFill>
                <a:effectLst/>
                <a:latin typeface="Helvetica" pitchFamily="2" charset="0"/>
              </a:rPr>
              <a:t>neural</a:t>
            </a:r>
            <a:r>
              <a:rPr lang="it-IT" dirty="0">
                <a:solidFill>
                  <a:srgbClr val="000000"/>
                </a:solidFill>
                <a:effectLst/>
                <a:latin typeface="Helvetica" pitchFamily="2" charset="0"/>
              </a:rPr>
              <a:t> network-</a:t>
            </a:r>
            <a:r>
              <a:rPr lang="it-IT" dirty="0" err="1">
                <a:solidFill>
                  <a:srgbClr val="000000"/>
                </a:solidFill>
                <a:effectLst/>
                <a:latin typeface="Helvetica" pitchFamily="2" charset="0"/>
              </a:rPr>
              <a:t>based</a:t>
            </a:r>
            <a:r>
              <a:rPr lang="it-IT" dirty="0">
                <a:solidFill>
                  <a:srgbClr val="000000"/>
                </a:solidFill>
                <a:effectLst/>
                <a:latin typeface="Helvetica" pitchFamily="2" charset="0"/>
              </a:rPr>
              <a:t> controllers, </a:t>
            </a:r>
            <a:r>
              <a:rPr lang="it-IT" dirty="0" err="1">
                <a:solidFill>
                  <a:srgbClr val="000000"/>
                </a:solidFill>
                <a:effectLst/>
                <a:latin typeface="Helvetica" pitchFamily="2" charset="0"/>
              </a:rPr>
              <a:t>tests</a:t>
            </a:r>
            <a:r>
              <a:rPr lang="it-IT" dirty="0">
                <a:solidFill>
                  <a:srgbClr val="000000"/>
                </a:solidFill>
                <a:effectLst/>
                <a:latin typeface="Helvetica" pitchFamily="2" charset="0"/>
              </a:rPr>
              <a:t> </a:t>
            </a:r>
            <a:r>
              <a:rPr lang="it-IT" dirty="0" err="1">
                <a:solidFill>
                  <a:srgbClr val="000000"/>
                </a:solidFill>
                <a:effectLst/>
                <a:latin typeface="Helvetica" pitchFamily="2" charset="0"/>
              </a:rPr>
              <a:t>were</a:t>
            </a:r>
            <a:r>
              <a:rPr lang="it-IT" dirty="0">
                <a:solidFill>
                  <a:srgbClr val="000000"/>
                </a:solidFill>
                <a:effectLst/>
                <a:latin typeface="Helvetica" pitchFamily="2" charset="0"/>
              </a:rPr>
              <a:t> </a:t>
            </a:r>
            <a:r>
              <a:rPr lang="it-IT" dirty="0" err="1">
                <a:solidFill>
                  <a:srgbClr val="000000"/>
                </a:solidFill>
                <a:effectLst/>
                <a:latin typeface="Helvetica" pitchFamily="2" charset="0"/>
              </a:rPr>
              <a:t>conducted</a:t>
            </a:r>
            <a:r>
              <a:rPr lang="it-IT" dirty="0">
                <a:solidFill>
                  <a:srgbClr val="000000"/>
                </a:solidFill>
                <a:effectLst/>
                <a:latin typeface="Helvetica" pitchFamily="2" charset="0"/>
              </a:rPr>
              <a:t> in the </a:t>
            </a:r>
            <a:r>
              <a:rPr lang="it-IT" dirty="0" err="1">
                <a:solidFill>
                  <a:srgbClr val="000000"/>
                </a:solidFill>
                <a:effectLst/>
                <a:latin typeface="Helvetica" pitchFamily="2" charset="0"/>
              </a:rPr>
              <a:t>presence</a:t>
            </a:r>
            <a:r>
              <a:rPr lang="it-IT" dirty="0">
                <a:solidFill>
                  <a:srgbClr val="000000"/>
                </a:solidFill>
                <a:effectLst/>
                <a:latin typeface="Helvetica" pitchFamily="2" charset="0"/>
              </a:rPr>
              <a:t> of a </a:t>
            </a:r>
            <a:r>
              <a:rPr lang="it-IT" dirty="0" err="1">
                <a:solidFill>
                  <a:srgbClr val="000000"/>
                </a:solidFill>
                <a:effectLst/>
                <a:latin typeface="Helvetica" pitchFamily="2" charset="0"/>
              </a:rPr>
              <a:t>sinusoidal</a:t>
            </a:r>
            <a:r>
              <a:rPr lang="it-IT" dirty="0">
                <a:solidFill>
                  <a:srgbClr val="000000"/>
                </a:solidFill>
                <a:effectLst/>
                <a:latin typeface="Helvetica" pitchFamily="2" charset="0"/>
              </a:rPr>
              <a:t> </a:t>
            </a:r>
            <a:r>
              <a:rPr lang="it-IT" dirty="0" err="1">
                <a:solidFill>
                  <a:srgbClr val="000000"/>
                </a:solidFill>
                <a:effectLst/>
                <a:latin typeface="Helvetica" pitchFamily="2" charset="0"/>
              </a:rPr>
              <a:t>disturbance</a:t>
            </a:r>
            <a:r>
              <a:rPr lang="it-IT" dirty="0">
                <a:solidFill>
                  <a:srgbClr val="000000"/>
                </a:solidFill>
                <a:effectLst/>
                <a:latin typeface="Helvetica" pitchFamily="2" charset="0"/>
              </a:rPr>
              <a:t> with an </a:t>
            </a:r>
            <a:r>
              <a:rPr lang="it-IT" dirty="0" err="1">
                <a:solidFill>
                  <a:srgbClr val="000000"/>
                </a:solidFill>
                <a:effectLst/>
                <a:latin typeface="Helvetica" pitchFamily="2" charset="0"/>
              </a:rPr>
              <a:t>amplitude</a:t>
            </a:r>
            <a:r>
              <a:rPr lang="it-IT" dirty="0">
                <a:solidFill>
                  <a:srgbClr val="000000"/>
                </a:solidFill>
                <a:effectLst/>
                <a:latin typeface="Helvetica" pitchFamily="2" charset="0"/>
              </a:rPr>
              <a:t> of [-0.692 -4.198 6.773 0 0 0] and a frequency of 1 rad/s. </a:t>
            </a:r>
          </a:p>
          <a:p>
            <a:pPr algn="ctr"/>
            <a:endParaRPr lang="it-IT" dirty="0">
              <a:solidFill>
                <a:srgbClr val="000000"/>
              </a:solidFill>
              <a:latin typeface="Helvetica" pitchFamily="2" charset="0"/>
            </a:endParaRPr>
          </a:p>
          <a:p>
            <a:pPr algn="ctr"/>
            <a:r>
              <a:rPr lang="it-IT" dirty="0">
                <a:solidFill>
                  <a:srgbClr val="000000"/>
                </a:solidFill>
                <a:effectLst/>
                <a:latin typeface="Helvetica" pitchFamily="2" charset="0"/>
              </a:rPr>
              <a:t>The </a:t>
            </a:r>
            <a:r>
              <a:rPr lang="it-IT" dirty="0" err="1">
                <a:solidFill>
                  <a:srgbClr val="000000"/>
                </a:solidFill>
                <a:effectLst/>
                <a:latin typeface="Helvetica" pitchFamily="2" charset="0"/>
              </a:rPr>
              <a:t>results</a:t>
            </a:r>
            <a:r>
              <a:rPr lang="it-IT" dirty="0">
                <a:solidFill>
                  <a:srgbClr val="000000"/>
                </a:solidFill>
                <a:effectLst/>
                <a:latin typeface="Helvetica" pitchFamily="2" charset="0"/>
              </a:rPr>
              <a:t> </a:t>
            </a:r>
            <a:r>
              <a:rPr lang="it-IT" dirty="0" err="1">
                <a:solidFill>
                  <a:srgbClr val="000000"/>
                </a:solidFill>
                <a:effectLst/>
                <a:latin typeface="Helvetica" pitchFamily="2" charset="0"/>
              </a:rPr>
              <a:t>will</a:t>
            </a:r>
            <a:r>
              <a:rPr lang="it-IT" dirty="0">
                <a:solidFill>
                  <a:srgbClr val="000000"/>
                </a:solidFill>
                <a:effectLst/>
                <a:latin typeface="Helvetica" pitchFamily="2" charset="0"/>
              </a:rPr>
              <a:t> be </a:t>
            </a:r>
            <a:r>
              <a:rPr lang="it-IT" dirty="0" err="1">
                <a:solidFill>
                  <a:srgbClr val="000000"/>
                </a:solidFill>
                <a:effectLst/>
                <a:latin typeface="Helvetica" pitchFamily="2" charset="0"/>
              </a:rPr>
              <a:t>presented</a:t>
            </a:r>
            <a:r>
              <a:rPr lang="it-IT" dirty="0">
                <a:solidFill>
                  <a:srgbClr val="000000"/>
                </a:solidFill>
                <a:effectLst/>
                <a:latin typeface="Helvetica" pitchFamily="2" charset="0"/>
              </a:rPr>
              <a:t> in </a:t>
            </a:r>
            <a:r>
              <a:rPr lang="it-IT" dirty="0" err="1">
                <a:solidFill>
                  <a:srgbClr val="000000"/>
                </a:solidFill>
                <a:effectLst/>
                <a:latin typeface="Helvetica" pitchFamily="2" charset="0"/>
              </a:rPr>
              <a:t>terms</a:t>
            </a:r>
            <a:r>
              <a:rPr lang="it-IT" dirty="0">
                <a:solidFill>
                  <a:srgbClr val="000000"/>
                </a:solidFill>
                <a:effectLst/>
                <a:latin typeface="Helvetica" pitchFamily="2" charset="0"/>
              </a:rPr>
              <a:t> of</a:t>
            </a:r>
            <a:r>
              <a:rPr lang="it-IT" dirty="0">
                <a:solidFill>
                  <a:srgbClr val="000000"/>
                </a:solidFill>
                <a:latin typeface="Helvetica" pitchFamily="2" charset="0"/>
              </a:rPr>
              <a:t>:</a:t>
            </a:r>
            <a:endParaRPr lang="it-IT" dirty="0">
              <a:solidFill>
                <a:srgbClr val="000000"/>
              </a:solidFill>
              <a:effectLst/>
              <a:latin typeface="Helvetica" pitchFamily="2" charset="0"/>
            </a:endParaRPr>
          </a:p>
        </p:txBody>
      </p:sp>
      <p:sp>
        <p:nvSpPr>
          <p:cNvPr id="36" name="CasellaDiTesto 35">
            <a:extLst>
              <a:ext uri="{FF2B5EF4-FFF2-40B4-BE49-F238E27FC236}">
                <a16:creationId xmlns:a16="http://schemas.microsoft.com/office/drawing/2014/main" id="{4101A438-0537-32CF-8254-4E11125E1E8A}"/>
              </a:ext>
            </a:extLst>
          </p:cNvPr>
          <p:cNvSpPr txBox="1"/>
          <p:nvPr/>
        </p:nvSpPr>
        <p:spPr>
          <a:xfrm>
            <a:off x="6293055" y="5604948"/>
            <a:ext cx="4488322" cy="215444"/>
          </a:xfrm>
          <a:prstGeom prst="rect">
            <a:avLst/>
          </a:prstGeom>
          <a:noFill/>
        </p:spPr>
        <p:txBody>
          <a:bodyPr wrap="square" rtlCol="0">
            <a:spAutoFit/>
          </a:bodyPr>
          <a:lstStyle/>
          <a:p>
            <a:r>
              <a:rPr lang="it-IT" sz="800" b="1" dirty="0">
                <a:latin typeface="Helvetica" pitchFamily="2" charset="0"/>
              </a:rPr>
              <a:t>Figure 9: </a:t>
            </a:r>
            <a:r>
              <a:rPr lang="it-IT" sz="800" dirty="0">
                <a:solidFill>
                  <a:srgbClr val="000000"/>
                </a:solidFill>
                <a:effectLst/>
                <a:latin typeface="Helvetica" pitchFamily="2" charset="0"/>
              </a:rPr>
              <a:t>Applied </a:t>
            </a:r>
            <a:r>
              <a:rPr lang="it-IT" sz="800" dirty="0" err="1">
                <a:solidFill>
                  <a:srgbClr val="000000"/>
                </a:solidFill>
                <a:effectLst/>
                <a:latin typeface="Helvetica" pitchFamily="2" charset="0"/>
              </a:rPr>
              <a:t>Disturbances</a:t>
            </a:r>
            <a:r>
              <a:rPr lang="it-IT" sz="800" dirty="0">
                <a:solidFill>
                  <a:srgbClr val="000000"/>
                </a:solidFill>
                <a:effectLst/>
                <a:latin typeface="Helvetica" pitchFamily="2" charset="0"/>
              </a:rPr>
              <a:t>.</a:t>
            </a:r>
          </a:p>
        </p:txBody>
      </p:sp>
      <p:grpSp>
        <p:nvGrpSpPr>
          <p:cNvPr id="15" name="Group 17">
            <a:extLst>
              <a:ext uri="{FF2B5EF4-FFF2-40B4-BE49-F238E27FC236}">
                <a16:creationId xmlns:a16="http://schemas.microsoft.com/office/drawing/2014/main" id="{9057B578-3699-C6AA-5876-561E69961745}"/>
              </a:ext>
            </a:extLst>
          </p:cNvPr>
          <p:cNvGrpSpPr/>
          <p:nvPr/>
        </p:nvGrpSpPr>
        <p:grpSpPr>
          <a:xfrm>
            <a:off x="605018" y="5307364"/>
            <a:ext cx="4745457" cy="486720"/>
            <a:chOff x="0" y="573138"/>
            <a:chExt cx="5525729" cy="486720"/>
          </a:xfrm>
          <a:solidFill>
            <a:srgbClr val="002060"/>
          </a:solidFill>
        </p:grpSpPr>
        <p:sp>
          <p:nvSpPr>
            <p:cNvPr id="16" name="Rectangle: Rounded Corners 18">
              <a:extLst>
                <a:ext uri="{FF2B5EF4-FFF2-40B4-BE49-F238E27FC236}">
                  <a16:creationId xmlns:a16="http://schemas.microsoft.com/office/drawing/2014/main" id="{ADAA0EC8-7C4C-8D83-CBE4-219AF0AC180E}"/>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7" name="Rectangle: Rounded Corners 4">
              <a:extLst>
                <a:ext uri="{FF2B5EF4-FFF2-40B4-BE49-F238E27FC236}">
                  <a16:creationId xmlns:a16="http://schemas.microsoft.com/office/drawing/2014/main" id="{AE877238-7759-0B2A-ADC5-E3FCA5646FC5}"/>
                </a:ext>
              </a:extLst>
            </p:cNvPr>
            <p:cNvSpPr txBox="1"/>
            <p:nvPr/>
          </p:nvSpPr>
          <p:spPr>
            <a:xfrm>
              <a:off x="23760" y="596898"/>
              <a:ext cx="5478209" cy="4392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latin typeface="Helvetica" pitchFamily="2" charset="0"/>
                </a:rPr>
                <a:t>Control action</a:t>
              </a:r>
            </a:p>
          </p:txBody>
        </p:sp>
      </p:grpSp>
      <p:grpSp>
        <p:nvGrpSpPr>
          <p:cNvPr id="18" name="Group 17">
            <a:extLst>
              <a:ext uri="{FF2B5EF4-FFF2-40B4-BE49-F238E27FC236}">
                <a16:creationId xmlns:a16="http://schemas.microsoft.com/office/drawing/2014/main" id="{0A39B3B2-CEFA-D275-DB63-2B143580AEEF}"/>
              </a:ext>
            </a:extLst>
          </p:cNvPr>
          <p:cNvGrpSpPr/>
          <p:nvPr/>
        </p:nvGrpSpPr>
        <p:grpSpPr>
          <a:xfrm>
            <a:off x="625423" y="4551666"/>
            <a:ext cx="4745457" cy="486720"/>
            <a:chOff x="0" y="573138"/>
            <a:chExt cx="5525729" cy="486720"/>
          </a:xfrm>
          <a:solidFill>
            <a:srgbClr val="002060"/>
          </a:solidFill>
        </p:grpSpPr>
        <p:sp>
          <p:nvSpPr>
            <p:cNvPr id="19" name="Rectangle: Rounded Corners 18">
              <a:extLst>
                <a:ext uri="{FF2B5EF4-FFF2-40B4-BE49-F238E27FC236}">
                  <a16:creationId xmlns:a16="http://schemas.microsoft.com/office/drawing/2014/main" id="{316D8093-32CB-4133-569C-54E4779DC905}"/>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20" name="Rectangle: Rounded Corners 4">
              <a:extLst>
                <a:ext uri="{FF2B5EF4-FFF2-40B4-BE49-F238E27FC236}">
                  <a16:creationId xmlns:a16="http://schemas.microsoft.com/office/drawing/2014/main" id="{67EE60A8-0D2D-265F-95CA-54F9B9165F0D}"/>
                </a:ext>
              </a:extLst>
            </p:cNvPr>
            <p:cNvSpPr txBox="1"/>
            <p:nvPr/>
          </p:nvSpPr>
          <p:spPr>
            <a:xfrm>
              <a:off x="23760" y="596898"/>
              <a:ext cx="5478209" cy="4392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latin typeface="Helvetica" pitchFamily="2" charset="0"/>
                </a:rPr>
                <a:t>Tracking error</a:t>
              </a:r>
            </a:p>
          </p:txBody>
        </p:sp>
      </p:grpSp>
      <p:pic>
        <p:nvPicPr>
          <p:cNvPr id="22" name="Immagine 21" descr="Immagine che contiene linea, diagramma, Diagramma&#10;&#10;Il contenuto generato dall'IA potrebbe non essere corretto.">
            <a:extLst>
              <a:ext uri="{FF2B5EF4-FFF2-40B4-BE49-F238E27FC236}">
                <a16:creationId xmlns:a16="http://schemas.microsoft.com/office/drawing/2014/main" id="{43A78E2C-ADBE-0E91-3A1D-9137F68E19C7}"/>
              </a:ext>
            </a:extLst>
          </p:cNvPr>
          <p:cNvPicPr>
            <a:picLocks noChangeAspect="1"/>
          </p:cNvPicPr>
          <p:nvPr/>
        </p:nvPicPr>
        <p:blipFill>
          <a:blip r:embed="rId2"/>
          <a:stretch>
            <a:fillRect/>
          </a:stretch>
        </p:blipFill>
        <p:spPr>
          <a:xfrm>
            <a:off x="5593968" y="2251363"/>
            <a:ext cx="6598032" cy="3363163"/>
          </a:xfrm>
          <a:prstGeom prst="rect">
            <a:avLst/>
          </a:prstGeom>
        </p:spPr>
      </p:pic>
      <p:sp>
        <p:nvSpPr>
          <p:cNvPr id="23" name="Rettangolo con angoli arrotondati 22">
            <a:extLst>
              <a:ext uri="{FF2B5EF4-FFF2-40B4-BE49-F238E27FC236}">
                <a16:creationId xmlns:a16="http://schemas.microsoft.com/office/drawing/2014/main" id="{B5CD044D-1997-6BF4-9B07-03F69EBDF63E}"/>
              </a:ext>
            </a:extLst>
          </p:cNvPr>
          <p:cNvSpPr/>
          <p:nvPr/>
        </p:nvSpPr>
        <p:spPr>
          <a:xfrm>
            <a:off x="6528230" y="471796"/>
            <a:ext cx="3203732"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4" name="Gruppo 23">
            <a:extLst>
              <a:ext uri="{FF2B5EF4-FFF2-40B4-BE49-F238E27FC236}">
                <a16:creationId xmlns:a16="http://schemas.microsoft.com/office/drawing/2014/main" id="{2B2C3574-9BA7-B7C3-FF5E-96152AA74365}"/>
              </a:ext>
            </a:extLst>
          </p:cNvPr>
          <p:cNvGrpSpPr/>
          <p:nvPr/>
        </p:nvGrpSpPr>
        <p:grpSpPr>
          <a:xfrm>
            <a:off x="619728" y="570743"/>
            <a:ext cx="11405124" cy="348386"/>
            <a:chOff x="1015870" y="671482"/>
            <a:chExt cx="11405124" cy="348386"/>
          </a:xfrm>
        </p:grpSpPr>
        <p:sp>
          <p:nvSpPr>
            <p:cNvPr id="25" name="CasellaDiTesto 24">
              <a:extLst>
                <a:ext uri="{FF2B5EF4-FFF2-40B4-BE49-F238E27FC236}">
                  <a16:creationId xmlns:a16="http://schemas.microsoft.com/office/drawing/2014/main" id="{0438B440-56EE-67B7-AAF4-FDF63A307669}"/>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latin typeface="Helvetica" pitchFamily="2" charset="0"/>
                </a:rPr>
                <a:t>SIMULINK IMPLEMENTATION</a:t>
              </a:r>
            </a:p>
          </p:txBody>
        </p:sp>
        <p:sp>
          <p:nvSpPr>
            <p:cNvPr id="26" name="CasellaDiTesto 25">
              <a:extLst>
                <a:ext uri="{FF2B5EF4-FFF2-40B4-BE49-F238E27FC236}">
                  <a16:creationId xmlns:a16="http://schemas.microsoft.com/office/drawing/2014/main" id="{FD0A5A9B-0BDB-1907-E485-821BF66C6A7E}"/>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solidFill>
                    <a:schemeClr val="bg1"/>
                  </a:solidFill>
                  <a:latin typeface="Helvetica" pitchFamily="2" charset="0"/>
                </a:rPr>
                <a:t>PERFORMANCE EVALUATION</a:t>
              </a:r>
            </a:p>
          </p:txBody>
        </p:sp>
        <p:sp>
          <p:nvSpPr>
            <p:cNvPr id="27" name="CasellaDiTesto 26">
              <a:extLst>
                <a:ext uri="{FF2B5EF4-FFF2-40B4-BE49-F238E27FC236}">
                  <a16:creationId xmlns:a16="http://schemas.microsoft.com/office/drawing/2014/main" id="{95C259A8-256C-9C30-3CEC-8261464F9BD1}"/>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28" name="CasellaDiTesto 27">
              <a:extLst>
                <a:ext uri="{FF2B5EF4-FFF2-40B4-BE49-F238E27FC236}">
                  <a16:creationId xmlns:a16="http://schemas.microsoft.com/office/drawing/2014/main" id="{001E3A01-EEB7-465B-3912-47F290ACF339}"/>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spTree>
    <p:extLst>
      <p:ext uri="{BB962C8B-B14F-4D97-AF65-F5344CB8AC3E}">
        <p14:creationId xmlns:p14="http://schemas.microsoft.com/office/powerpoint/2010/main" val="61933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C26DA-8CD7-3E78-2A9E-D02DF45BDD95}"/>
            </a:ext>
          </a:extLst>
        </p:cNvPr>
        <p:cNvGrpSpPr/>
        <p:nvPr/>
      </p:nvGrpSpPr>
      <p:grpSpPr>
        <a:xfrm>
          <a:off x="0" y="0"/>
          <a:ext cx="0" cy="0"/>
          <a:chOff x="0" y="0"/>
          <a:chExt cx="0" cy="0"/>
        </a:xfrm>
      </p:grpSpPr>
      <p:pic>
        <p:nvPicPr>
          <p:cNvPr id="21" name="Immagine 20" descr="Immagine che contiene linea, Diagramma, diagramma&#10;&#10;Il contenuto generato dall'IA potrebbe non essere corretto.">
            <a:extLst>
              <a:ext uri="{FF2B5EF4-FFF2-40B4-BE49-F238E27FC236}">
                <a16:creationId xmlns:a16="http://schemas.microsoft.com/office/drawing/2014/main" id="{6B222AF8-5D2D-ECA4-DB40-0D8B7AB43D26}"/>
              </a:ext>
            </a:extLst>
          </p:cNvPr>
          <p:cNvPicPr>
            <a:picLocks noChangeAspect="1"/>
          </p:cNvPicPr>
          <p:nvPr/>
        </p:nvPicPr>
        <p:blipFill>
          <a:blip r:embed="rId2"/>
          <a:stretch>
            <a:fillRect/>
          </a:stretch>
        </p:blipFill>
        <p:spPr>
          <a:xfrm>
            <a:off x="5842658" y="3215245"/>
            <a:ext cx="6349342" cy="3236400"/>
          </a:xfrm>
          <a:prstGeom prst="rect">
            <a:avLst/>
          </a:prstGeom>
        </p:spPr>
      </p:pic>
      <p:sp>
        <p:nvSpPr>
          <p:cNvPr id="53" name="CasellaDiTesto 8">
            <a:extLst>
              <a:ext uri="{FF2B5EF4-FFF2-40B4-BE49-F238E27FC236}">
                <a16:creationId xmlns:a16="http://schemas.microsoft.com/office/drawing/2014/main" id="{E2EEAB0B-4D16-ED5B-C8ED-6752E0C2937F}"/>
              </a:ext>
            </a:extLst>
          </p:cNvPr>
          <p:cNvSpPr txBox="1"/>
          <p:nvPr/>
        </p:nvSpPr>
        <p:spPr>
          <a:xfrm>
            <a:off x="402335" y="1242843"/>
            <a:ext cx="11387328" cy="461665"/>
          </a:xfrm>
          <a:prstGeom prst="rect">
            <a:avLst/>
          </a:prstGeom>
          <a:noFill/>
        </p:spPr>
        <p:txBody>
          <a:bodyPr wrap="square" rtlCol="0">
            <a:spAutoFit/>
          </a:bodyPr>
          <a:lstStyle/>
          <a:p>
            <a:pPr algn="ctr"/>
            <a:r>
              <a:rPr lang="it-IT" sz="2400" b="1" dirty="0" err="1">
                <a:solidFill>
                  <a:srgbClr val="0070C0"/>
                </a:solidFill>
                <a:latin typeface="Helvetica" pitchFamily="2" charset="0"/>
              </a:rPr>
              <a:t>Simulation</a:t>
            </a:r>
            <a:r>
              <a:rPr lang="it-IT" sz="2400" b="1" dirty="0">
                <a:solidFill>
                  <a:srgbClr val="0070C0"/>
                </a:solidFill>
                <a:latin typeface="Helvetica" pitchFamily="2" charset="0"/>
              </a:rPr>
              <a:t> in the </a:t>
            </a:r>
            <a:r>
              <a:rPr lang="it-IT" sz="2400" b="1" dirty="0" err="1">
                <a:solidFill>
                  <a:srgbClr val="0070C0"/>
                </a:solidFill>
                <a:latin typeface="Helvetica" pitchFamily="2" charset="0"/>
              </a:rPr>
              <a:t>Presence</a:t>
            </a:r>
            <a:r>
              <a:rPr lang="it-IT" sz="2400" b="1" dirty="0">
                <a:solidFill>
                  <a:srgbClr val="0070C0"/>
                </a:solidFill>
                <a:latin typeface="Helvetica" pitchFamily="2" charset="0"/>
              </a:rPr>
              <a:t> of </a:t>
            </a:r>
            <a:r>
              <a:rPr lang="it-IT" sz="2400" b="1" dirty="0" err="1">
                <a:solidFill>
                  <a:srgbClr val="0070C0"/>
                </a:solidFill>
                <a:latin typeface="Helvetica" pitchFamily="2" charset="0"/>
              </a:rPr>
              <a:t>Disturbances</a:t>
            </a:r>
            <a:endParaRPr lang="it-IT" sz="2400" b="1" dirty="0">
              <a:solidFill>
                <a:srgbClr val="0070C0"/>
              </a:solidFill>
              <a:latin typeface="Helvetica" pitchFamily="2" charset="0"/>
            </a:endParaRPr>
          </a:p>
        </p:txBody>
      </p:sp>
      <p:sp>
        <p:nvSpPr>
          <p:cNvPr id="36" name="CasellaDiTesto 35">
            <a:extLst>
              <a:ext uri="{FF2B5EF4-FFF2-40B4-BE49-F238E27FC236}">
                <a16:creationId xmlns:a16="http://schemas.microsoft.com/office/drawing/2014/main" id="{FF50AC9A-F931-8A82-5EB2-7BC66A72FBD2}"/>
              </a:ext>
            </a:extLst>
          </p:cNvPr>
          <p:cNvSpPr txBox="1"/>
          <p:nvPr/>
        </p:nvSpPr>
        <p:spPr>
          <a:xfrm>
            <a:off x="6242399" y="6411125"/>
            <a:ext cx="4488322" cy="215444"/>
          </a:xfrm>
          <a:prstGeom prst="rect">
            <a:avLst/>
          </a:prstGeom>
          <a:noFill/>
        </p:spPr>
        <p:txBody>
          <a:bodyPr wrap="square" rtlCol="0">
            <a:spAutoFit/>
          </a:bodyPr>
          <a:lstStyle/>
          <a:p>
            <a:r>
              <a:rPr lang="it-IT" sz="800" b="1" dirty="0">
                <a:latin typeface="Helvetica" pitchFamily="2" charset="0"/>
              </a:rPr>
              <a:t>Figure 11: </a:t>
            </a:r>
            <a:r>
              <a:rPr lang="it-IT" sz="800" dirty="0">
                <a:latin typeface="Helvetica" pitchFamily="2" charset="0"/>
              </a:rPr>
              <a:t>Tracking </a:t>
            </a:r>
            <a:r>
              <a:rPr lang="it-IT" sz="800" dirty="0" err="1">
                <a:latin typeface="Helvetica" pitchFamily="2" charset="0"/>
              </a:rPr>
              <a:t>error</a:t>
            </a:r>
            <a:r>
              <a:rPr lang="it-IT" sz="800" dirty="0">
                <a:latin typeface="Helvetica" pitchFamily="2" charset="0"/>
              </a:rPr>
              <a:t> with the second NN in the </a:t>
            </a:r>
            <a:r>
              <a:rPr lang="it-IT" sz="800" dirty="0" err="1">
                <a:latin typeface="Helvetica" pitchFamily="2" charset="0"/>
              </a:rPr>
              <a:t>presence</a:t>
            </a:r>
            <a:r>
              <a:rPr lang="it-IT" sz="800" dirty="0">
                <a:latin typeface="Helvetica" pitchFamily="2" charset="0"/>
              </a:rPr>
              <a:t> of </a:t>
            </a:r>
            <a:r>
              <a:rPr lang="it-IT" sz="800" dirty="0" err="1">
                <a:latin typeface="Helvetica" pitchFamily="2" charset="0"/>
              </a:rPr>
              <a:t>disturbance</a:t>
            </a:r>
            <a:r>
              <a:rPr lang="it-IT" sz="800" b="1" dirty="0">
                <a:latin typeface="Helvetica" pitchFamily="2" charset="0"/>
              </a:rPr>
              <a:t>.</a:t>
            </a:r>
          </a:p>
        </p:txBody>
      </p:sp>
      <p:grpSp>
        <p:nvGrpSpPr>
          <p:cNvPr id="2" name="Group 17">
            <a:extLst>
              <a:ext uri="{FF2B5EF4-FFF2-40B4-BE49-F238E27FC236}">
                <a16:creationId xmlns:a16="http://schemas.microsoft.com/office/drawing/2014/main" id="{E61AF4A0-860C-03B6-07C7-3147406BD587}"/>
              </a:ext>
            </a:extLst>
          </p:cNvPr>
          <p:cNvGrpSpPr/>
          <p:nvPr/>
        </p:nvGrpSpPr>
        <p:grpSpPr>
          <a:xfrm>
            <a:off x="3723271" y="1893282"/>
            <a:ext cx="4745457" cy="486720"/>
            <a:chOff x="0" y="573138"/>
            <a:chExt cx="5525729" cy="486720"/>
          </a:xfrm>
          <a:solidFill>
            <a:srgbClr val="002060"/>
          </a:solidFill>
        </p:grpSpPr>
        <p:sp>
          <p:nvSpPr>
            <p:cNvPr id="3" name="Rectangle: Rounded Corners 18">
              <a:extLst>
                <a:ext uri="{FF2B5EF4-FFF2-40B4-BE49-F238E27FC236}">
                  <a16:creationId xmlns:a16="http://schemas.microsoft.com/office/drawing/2014/main" id="{B607EED9-8088-A92C-4F18-8B6270BBF312}"/>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5" name="Rectangle: Rounded Corners 4">
              <a:extLst>
                <a:ext uri="{FF2B5EF4-FFF2-40B4-BE49-F238E27FC236}">
                  <a16:creationId xmlns:a16="http://schemas.microsoft.com/office/drawing/2014/main" id="{CD59DD95-35F7-DE3F-A650-763E20A6F4A5}"/>
                </a:ext>
              </a:extLst>
            </p:cNvPr>
            <p:cNvSpPr txBox="1"/>
            <p:nvPr/>
          </p:nvSpPr>
          <p:spPr>
            <a:xfrm>
              <a:off x="23760" y="596898"/>
              <a:ext cx="5478209" cy="4392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latin typeface="Helvetica" pitchFamily="2" charset="0"/>
                </a:rPr>
                <a:t>Tracking error</a:t>
              </a:r>
            </a:p>
          </p:txBody>
        </p:sp>
      </p:grpSp>
      <p:grpSp>
        <p:nvGrpSpPr>
          <p:cNvPr id="4" name="Group 1">
            <a:extLst>
              <a:ext uri="{FF2B5EF4-FFF2-40B4-BE49-F238E27FC236}">
                <a16:creationId xmlns:a16="http://schemas.microsoft.com/office/drawing/2014/main" id="{FD84EA69-E65A-C981-A6E5-4FD68EBE5EB6}"/>
              </a:ext>
            </a:extLst>
          </p:cNvPr>
          <p:cNvGrpSpPr/>
          <p:nvPr/>
        </p:nvGrpSpPr>
        <p:grpSpPr>
          <a:xfrm>
            <a:off x="888671" y="2632708"/>
            <a:ext cx="4572000" cy="486720"/>
            <a:chOff x="0" y="573138"/>
            <a:chExt cx="5525729" cy="486720"/>
          </a:xfrm>
          <a:solidFill>
            <a:srgbClr val="00B0F0"/>
          </a:solidFill>
        </p:grpSpPr>
        <p:sp>
          <p:nvSpPr>
            <p:cNvPr id="13" name="Rectangle: Rounded Corners 5">
              <a:extLst>
                <a:ext uri="{FF2B5EF4-FFF2-40B4-BE49-F238E27FC236}">
                  <a16:creationId xmlns:a16="http://schemas.microsoft.com/office/drawing/2014/main" id="{DAC2E929-50D1-1B7D-96D0-69C155ABD321}"/>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4" name="Rectangle: Rounded Corners 4">
              <a:extLst>
                <a:ext uri="{FF2B5EF4-FFF2-40B4-BE49-F238E27FC236}">
                  <a16:creationId xmlns:a16="http://schemas.microsoft.com/office/drawing/2014/main" id="{14927EC1-4BDD-61F1-24E7-CC830A6EAD38}"/>
                </a:ext>
              </a:extLst>
            </p:cNvPr>
            <p:cNvSpPr txBox="1"/>
            <p:nvPr/>
          </p:nvSpPr>
          <p:spPr>
            <a:xfrm>
              <a:off x="74133" y="596898"/>
              <a:ext cx="5324634" cy="4392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dirty="0">
                  <a:latin typeface="Helvetica" pitchFamily="2" charset="0"/>
                </a:rPr>
                <a:t>NN with the 1st backprop methodology </a:t>
              </a:r>
              <a:endParaRPr lang="en-US" sz="1800" kern="1200" dirty="0">
                <a:latin typeface="Helvetica" pitchFamily="2" charset="0"/>
              </a:endParaRPr>
            </a:p>
          </p:txBody>
        </p:sp>
      </p:grpSp>
      <p:grpSp>
        <p:nvGrpSpPr>
          <p:cNvPr id="15" name="Group 1">
            <a:extLst>
              <a:ext uri="{FF2B5EF4-FFF2-40B4-BE49-F238E27FC236}">
                <a16:creationId xmlns:a16="http://schemas.microsoft.com/office/drawing/2014/main" id="{87CC29DC-FFD6-579B-5843-ECA86E8A905E}"/>
              </a:ext>
            </a:extLst>
          </p:cNvPr>
          <p:cNvGrpSpPr/>
          <p:nvPr/>
        </p:nvGrpSpPr>
        <p:grpSpPr>
          <a:xfrm>
            <a:off x="6731331" y="2656468"/>
            <a:ext cx="4572000" cy="486720"/>
            <a:chOff x="0" y="573138"/>
            <a:chExt cx="5525729" cy="486720"/>
          </a:xfrm>
          <a:solidFill>
            <a:srgbClr val="00B0F0"/>
          </a:solidFill>
        </p:grpSpPr>
        <p:sp>
          <p:nvSpPr>
            <p:cNvPr id="16" name="Rectangle: Rounded Corners 5">
              <a:extLst>
                <a:ext uri="{FF2B5EF4-FFF2-40B4-BE49-F238E27FC236}">
                  <a16:creationId xmlns:a16="http://schemas.microsoft.com/office/drawing/2014/main" id="{FD7D3639-6E89-C962-9366-DE45100598CC}"/>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7" name="Rectangle: Rounded Corners 4">
              <a:extLst>
                <a:ext uri="{FF2B5EF4-FFF2-40B4-BE49-F238E27FC236}">
                  <a16:creationId xmlns:a16="http://schemas.microsoft.com/office/drawing/2014/main" id="{B0F8BD7B-F5A0-6471-59CA-2D3C8346A276}"/>
                </a:ext>
              </a:extLst>
            </p:cNvPr>
            <p:cNvSpPr txBox="1"/>
            <p:nvPr/>
          </p:nvSpPr>
          <p:spPr>
            <a:xfrm>
              <a:off x="74133" y="596898"/>
              <a:ext cx="5324634" cy="4392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dirty="0">
                  <a:latin typeface="Helvetica" pitchFamily="2" charset="0"/>
                </a:rPr>
                <a:t>NN with the 2nd backprop methodology </a:t>
              </a:r>
              <a:endParaRPr lang="en-US" sz="1800" kern="1200" dirty="0">
                <a:latin typeface="Helvetica" pitchFamily="2" charset="0"/>
              </a:endParaRPr>
            </a:p>
          </p:txBody>
        </p:sp>
      </p:grpSp>
      <p:pic>
        <p:nvPicPr>
          <p:cNvPr id="19" name="Immagine 18" descr="Immagine che contiene diagramma, linea, Diagramma&#10;&#10;Il contenuto generato dall'IA potrebbe non essere corretto.">
            <a:extLst>
              <a:ext uri="{FF2B5EF4-FFF2-40B4-BE49-F238E27FC236}">
                <a16:creationId xmlns:a16="http://schemas.microsoft.com/office/drawing/2014/main" id="{1F960F98-377B-2368-D17E-66ED57C495DE}"/>
              </a:ext>
            </a:extLst>
          </p:cNvPr>
          <p:cNvPicPr>
            <a:picLocks noChangeAspect="1"/>
          </p:cNvPicPr>
          <p:nvPr/>
        </p:nvPicPr>
        <p:blipFill>
          <a:blip r:embed="rId3"/>
          <a:stretch>
            <a:fillRect/>
          </a:stretch>
        </p:blipFill>
        <p:spPr>
          <a:xfrm>
            <a:off x="0" y="3225077"/>
            <a:ext cx="6349343" cy="3236400"/>
          </a:xfrm>
          <a:prstGeom prst="rect">
            <a:avLst/>
          </a:prstGeom>
        </p:spPr>
      </p:pic>
      <p:sp>
        <p:nvSpPr>
          <p:cNvPr id="22" name="CasellaDiTesto 21">
            <a:extLst>
              <a:ext uri="{FF2B5EF4-FFF2-40B4-BE49-F238E27FC236}">
                <a16:creationId xmlns:a16="http://schemas.microsoft.com/office/drawing/2014/main" id="{6E1E60ED-BC1F-CAF2-2E2D-840451F95A7F}"/>
              </a:ext>
            </a:extLst>
          </p:cNvPr>
          <p:cNvSpPr txBox="1"/>
          <p:nvPr/>
        </p:nvSpPr>
        <p:spPr>
          <a:xfrm>
            <a:off x="399742" y="6411125"/>
            <a:ext cx="4488322" cy="215444"/>
          </a:xfrm>
          <a:prstGeom prst="rect">
            <a:avLst/>
          </a:prstGeom>
          <a:noFill/>
        </p:spPr>
        <p:txBody>
          <a:bodyPr wrap="square" rtlCol="0">
            <a:spAutoFit/>
          </a:bodyPr>
          <a:lstStyle/>
          <a:p>
            <a:r>
              <a:rPr lang="it-IT" sz="800" b="1" dirty="0">
                <a:latin typeface="Helvetica" pitchFamily="2" charset="0"/>
              </a:rPr>
              <a:t>Figure 10: </a:t>
            </a:r>
            <a:r>
              <a:rPr lang="it-IT" sz="800" dirty="0">
                <a:latin typeface="Helvetica" pitchFamily="2" charset="0"/>
              </a:rPr>
              <a:t>Tracking </a:t>
            </a:r>
            <a:r>
              <a:rPr lang="it-IT" sz="800" dirty="0" err="1">
                <a:latin typeface="Helvetica" pitchFamily="2" charset="0"/>
              </a:rPr>
              <a:t>error</a:t>
            </a:r>
            <a:r>
              <a:rPr lang="it-IT" sz="800" dirty="0">
                <a:latin typeface="Helvetica" pitchFamily="2" charset="0"/>
              </a:rPr>
              <a:t> with the first NN in the </a:t>
            </a:r>
            <a:r>
              <a:rPr lang="it-IT" sz="800" dirty="0" err="1">
                <a:latin typeface="Helvetica" pitchFamily="2" charset="0"/>
              </a:rPr>
              <a:t>presence</a:t>
            </a:r>
            <a:r>
              <a:rPr lang="it-IT" sz="800" dirty="0">
                <a:latin typeface="Helvetica" pitchFamily="2" charset="0"/>
              </a:rPr>
              <a:t> of </a:t>
            </a:r>
            <a:r>
              <a:rPr lang="it-IT" sz="800" dirty="0" err="1">
                <a:latin typeface="Helvetica" pitchFamily="2" charset="0"/>
              </a:rPr>
              <a:t>disturbance</a:t>
            </a:r>
            <a:r>
              <a:rPr lang="it-IT" sz="800" dirty="0">
                <a:latin typeface="Helvetica" pitchFamily="2" charset="0"/>
              </a:rPr>
              <a:t>.</a:t>
            </a:r>
          </a:p>
        </p:txBody>
      </p:sp>
      <p:sp>
        <p:nvSpPr>
          <p:cNvPr id="23" name="Rettangolo con angoli arrotondati 22">
            <a:extLst>
              <a:ext uri="{FF2B5EF4-FFF2-40B4-BE49-F238E27FC236}">
                <a16:creationId xmlns:a16="http://schemas.microsoft.com/office/drawing/2014/main" id="{62188B42-8A20-2D10-FE6F-91D077B1AF12}"/>
              </a:ext>
            </a:extLst>
          </p:cNvPr>
          <p:cNvSpPr/>
          <p:nvPr/>
        </p:nvSpPr>
        <p:spPr>
          <a:xfrm>
            <a:off x="6528230" y="471796"/>
            <a:ext cx="3203732"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4" name="Gruppo 23">
            <a:extLst>
              <a:ext uri="{FF2B5EF4-FFF2-40B4-BE49-F238E27FC236}">
                <a16:creationId xmlns:a16="http://schemas.microsoft.com/office/drawing/2014/main" id="{1189D5F7-1B30-7890-1E29-3138B5B02536}"/>
              </a:ext>
            </a:extLst>
          </p:cNvPr>
          <p:cNvGrpSpPr/>
          <p:nvPr/>
        </p:nvGrpSpPr>
        <p:grpSpPr>
          <a:xfrm>
            <a:off x="619728" y="570743"/>
            <a:ext cx="11405124" cy="348386"/>
            <a:chOff x="1015870" y="671482"/>
            <a:chExt cx="11405124" cy="348386"/>
          </a:xfrm>
        </p:grpSpPr>
        <p:sp>
          <p:nvSpPr>
            <p:cNvPr id="25" name="CasellaDiTesto 24">
              <a:extLst>
                <a:ext uri="{FF2B5EF4-FFF2-40B4-BE49-F238E27FC236}">
                  <a16:creationId xmlns:a16="http://schemas.microsoft.com/office/drawing/2014/main" id="{5BF5CDB5-C4C5-788E-1CFF-BAF957C40A2F}"/>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latin typeface="Helvetica" pitchFamily="2" charset="0"/>
                </a:rPr>
                <a:t>SIMULINK IMPLEMENTATION</a:t>
              </a:r>
            </a:p>
          </p:txBody>
        </p:sp>
        <p:sp>
          <p:nvSpPr>
            <p:cNvPr id="26" name="CasellaDiTesto 25">
              <a:extLst>
                <a:ext uri="{FF2B5EF4-FFF2-40B4-BE49-F238E27FC236}">
                  <a16:creationId xmlns:a16="http://schemas.microsoft.com/office/drawing/2014/main" id="{1F65F14B-7B33-C3C0-3DF2-6BFFBD6BB322}"/>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solidFill>
                    <a:schemeClr val="bg1"/>
                  </a:solidFill>
                  <a:latin typeface="Helvetica" pitchFamily="2" charset="0"/>
                </a:rPr>
                <a:t>PERFORMANCE EVALUATION</a:t>
              </a:r>
            </a:p>
          </p:txBody>
        </p:sp>
        <p:sp>
          <p:nvSpPr>
            <p:cNvPr id="27" name="CasellaDiTesto 26">
              <a:extLst>
                <a:ext uri="{FF2B5EF4-FFF2-40B4-BE49-F238E27FC236}">
                  <a16:creationId xmlns:a16="http://schemas.microsoft.com/office/drawing/2014/main" id="{16456732-882C-14D4-3D0E-F21C735CA37D}"/>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28" name="CasellaDiTesto 27">
              <a:extLst>
                <a:ext uri="{FF2B5EF4-FFF2-40B4-BE49-F238E27FC236}">
                  <a16:creationId xmlns:a16="http://schemas.microsoft.com/office/drawing/2014/main" id="{9785C9D9-51C1-18FA-F743-9539EF1F102A}"/>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spTree>
    <p:extLst>
      <p:ext uri="{BB962C8B-B14F-4D97-AF65-F5344CB8AC3E}">
        <p14:creationId xmlns:p14="http://schemas.microsoft.com/office/powerpoint/2010/main" val="280664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3472A-C26C-FCDB-081F-B1E9568EF3C8}"/>
            </a:ext>
          </a:extLst>
        </p:cNvPr>
        <p:cNvGrpSpPr/>
        <p:nvPr/>
      </p:nvGrpSpPr>
      <p:grpSpPr>
        <a:xfrm>
          <a:off x="0" y="0"/>
          <a:ext cx="0" cy="0"/>
          <a:chOff x="0" y="0"/>
          <a:chExt cx="0" cy="0"/>
        </a:xfrm>
      </p:grpSpPr>
      <p:pic>
        <p:nvPicPr>
          <p:cNvPr id="23" name="Immagine 22" descr="Immagine che contiene testo, linea, diagramma, Diagramma&#10;&#10;Il contenuto generato dall'IA potrebbe non essere corretto.">
            <a:extLst>
              <a:ext uri="{FF2B5EF4-FFF2-40B4-BE49-F238E27FC236}">
                <a16:creationId xmlns:a16="http://schemas.microsoft.com/office/drawing/2014/main" id="{F4F2B3E9-CBCB-6BCA-66A9-2F601993EF72}"/>
              </a:ext>
            </a:extLst>
          </p:cNvPr>
          <p:cNvPicPr>
            <a:picLocks noChangeAspect="1"/>
          </p:cNvPicPr>
          <p:nvPr/>
        </p:nvPicPr>
        <p:blipFill>
          <a:blip r:embed="rId2"/>
          <a:stretch>
            <a:fillRect/>
          </a:stretch>
        </p:blipFill>
        <p:spPr>
          <a:xfrm>
            <a:off x="5842660" y="3248830"/>
            <a:ext cx="6349342" cy="3236400"/>
          </a:xfrm>
          <a:prstGeom prst="rect">
            <a:avLst/>
          </a:prstGeom>
        </p:spPr>
      </p:pic>
      <p:pic>
        <p:nvPicPr>
          <p:cNvPr id="18" name="Immagine 17" descr="Immagine che contiene testo, linea, diagramma, Diagramma&#10;&#10;Il contenuto generato dall'IA potrebbe non essere corretto.">
            <a:extLst>
              <a:ext uri="{FF2B5EF4-FFF2-40B4-BE49-F238E27FC236}">
                <a16:creationId xmlns:a16="http://schemas.microsoft.com/office/drawing/2014/main" id="{46D3AA67-F95B-31B6-29E1-6748081C0636}"/>
              </a:ext>
            </a:extLst>
          </p:cNvPr>
          <p:cNvPicPr>
            <a:picLocks noChangeAspect="1"/>
          </p:cNvPicPr>
          <p:nvPr/>
        </p:nvPicPr>
        <p:blipFill>
          <a:blip r:embed="rId3"/>
          <a:stretch>
            <a:fillRect/>
          </a:stretch>
        </p:blipFill>
        <p:spPr>
          <a:xfrm>
            <a:off x="0" y="3244000"/>
            <a:ext cx="6349342" cy="3236400"/>
          </a:xfrm>
          <a:prstGeom prst="rect">
            <a:avLst/>
          </a:prstGeom>
        </p:spPr>
      </p:pic>
      <p:sp>
        <p:nvSpPr>
          <p:cNvPr id="53" name="CasellaDiTesto 8">
            <a:extLst>
              <a:ext uri="{FF2B5EF4-FFF2-40B4-BE49-F238E27FC236}">
                <a16:creationId xmlns:a16="http://schemas.microsoft.com/office/drawing/2014/main" id="{53E191C4-ED57-CD5B-77E4-140A8E88262D}"/>
              </a:ext>
            </a:extLst>
          </p:cNvPr>
          <p:cNvSpPr txBox="1"/>
          <p:nvPr/>
        </p:nvSpPr>
        <p:spPr>
          <a:xfrm>
            <a:off x="402335" y="1242843"/>
            <a:ext cx="11387328" cy="461665"/>
          </a:xfrm>
          <a:prstGeom prst="rect">
            <a:avLst/>
          </a:prstGeom>
          <a:noFill/>
        </p:spPr>
        <p:txBody>
          <a:bodyPr wrap="square" rtlCol="0">
            <a:spAutoFit/>
          </a:bodyPr>
          <a:lstStyle/>
          <a:p>
            <a:pPr algn="ctr"/>
            <a:r>
              <a:rPr lang="it-IT" sz="2400" b="1" dirty="0" err="1">
                <a:solidFill>
                  <a:srgbClr val="0070C0"/>
                </a:solidFill>
                <a:latin typeface="Helvetica" pitchFamily="2" charset="0"/>
              </a:rPr>
              <a:t>Simulation</a:t>
            </a:r>
            <a:r>
              <a:rPr lang="it-IT" sz="2400" b="1" dirty="0">
                <a:solidFill>
                  <a:srgbClr val="0070C0"/>
                </a:solidFill>
                <a:latin typeface="Helvetica" pitchFamily="2" charset="0"/>
              </a:rPr>
              <a:t> in the </a:t>
            </a:r>
            <a:r>
              <a:rPr lang="it-IT" sz="2400" b="1" dirty="0" err="1">
                <a:solidFill>
                  <a:srgbClr val="0070C0"/>
                </a:solidFill>
                <a:latin typeface="Helvetica" pitchFamily="2" charset="0"/>
              </a:rPr>
              <a:t>Presence</a:t>
            </a:r>
            <a:r>
              <a:rPr lang="it-IT" sz="2400" b="1" dirty="0">
                <a:solidFill>
                  <a:srgbClr val="0070C0"/>
                </a:solidFill>
                <a:latin typeface="Helvetica" pitchFamily="2" charset="0"/>
              </a:rPr>
              <a:t> of </a:t>
            </a:r>
            <a:r>
              <a:rPr lang="it-IT" sz="2400" b="1" dirty="0" err="1">
                <a:solidFill>
                  <a:srgbClr val="0070C0"/>
                </a:solidFill>
                <a:latin typeface="Helvetica" pitchFamily="2" charset="0"/>
              </a:rPr>
              <a:t>Disturbances</a:t>
            </a:r>
            <a:endParaRPr lang="it-IT" sz="2400" b="1" dirty="0">
              <a:solidFill>
                <a:srgbClr val="0070C0"/>
              </a:solidFill>
              <a:latin typeface="Helvetica" pitchFamily="2" charset="0"/>
            </a:endParaRPr>
          </a:p>
        </p:txBody>
      </p:sp>
      <p:sp>
        <p:nvSpPr>
          <p:cNvPr id="36" name="CasellaDiTesto 35">
            <a:extLst>
              <a:ext uri="{FF2B5EF4-FFF2-40B4-BE49-F238E27FC236}">
                <a16:creationId xmlns:a16="http://schemas.microsoft.com/office/drawing/2014/main" id="{807A1E90-E6CE-C0E0-AE02-2C5086E11646}"/>
              </a:ext>
            </a:extLst>
          </p:cNvPr>
          <p:cNvSpPr txBox="1"/>
          <p:nvPr/>
        </p:nvSpPr>
        <p:spPr>
          <a:xfrm>
            <a:off x="6242399" y="6411125"/>
            <a:ext cx="4488322" cy="215444"/>
          </a:xfrm>
          <a:prstGeom prst="rect">
            <a:avLst/>
          </a:prstGeom>
          <a:noFill/>
        </p:spPr>
        <p:txBody>
          <a:bodyPr wrap="square" rtlCol="0">
            <a:spAutoFit/>
          </a:bodyPr>
          <a:lstStyle/>
          <a:p>
            <a:r>
              <a:rPr lang="it-IT" sz="800" b="1" dirty="0">
                <a:latin typeface="Helvetica" pitchFamily="2" charset="0"/>
              </a:rPr>
              <a:t>Figure 13: </a:t>
            </a:r>
            <a:r>
              <a:rPr lang="it-IT" sz="800" dirty="0">
                <a:latin typeface="Helvetica" pitchFamily="2" charset="0"/>
              </a:rPr>
              <a:t>Control actions with the second NN in the </a:t>
            </a:r>
            <a:r>
              <a:rPr lang="it-IT" sz="800" dirty="0" err="1">
                <a:latin typeface="Helvetica" pitchFamily="2" charset="0"/>
              </a:rPr>
              <a:t>presence</a:t>
            </a:r>
            <a:r>
              <a:rPr lang="it-IT" sz="800" dirty="0">
                <a:latin typeface="Helvetica" pitchFamily="2" charset="0"/>
              </a:rPr>
              <a:t> of </a:t>
            </a:r>
            <a:r>
              <a:rPr lang="it-IT" sz="800" dirty="0" err="1">
                <a:latin typeface="Helvetica" pitchFamily="2" charset="0"/>
              </a:rPr>
              <a:t>disturbance</a:t>
            </a:r>
            <a:r>
              <a:rPr lang="it-IT" sz="800" b="1" dirty="0">
                <a:latin typeface="Helvetica" pitchFamily="2" charset="0"/>
              </a:rPr>
              <a:t>.</a:t>
            </a:r>
          </a:p>
        </p:txBody>
      </p:sp>
      <p:grpSp>
        <p:nvGrpSpPr>
          <p:cNvPr id="2" name="Group 17">
            <a:extLst>
              <a:ext uri="{FF2B5EF4-FFF2-40B4-BE49-F238E27FC236}">
                <a16:creationId xmlns:a16="http://schemas.microsoft.com/office/drawing/2014/main" id="{2000BD40-0F37-5109-2E22-4EC3633AEAA2}"/>
              </a:ext>
            </a:extLst>
          </p:cNvPr>
          <p:cNvGrpSpPr/>
          <p:nvPr/>
        </p:nvGrpSpPr>
        <p:grpSpPr>
          <a:xfrm>
            <a:off x="3723271" y="1893282"/>
            <a:ext cx="4745457" cy="486720"/>
            <a:chOff x="0" y="573138"/>
            <a:chExt cx="5525729" cy="486720"/>
          </a:xfrm>
          <a:solidFill>
            <a:srgbClr val="002060"/>
          </a:solidFill>
        </p:grpSpPr>
        <p:sp>
          <p:nvSpPr>
            <p:cNvPr id="3" name="Rectangle: Rounded Corners 18">
              <a:extLst>
                <a:ext uri="{FF2B5EF4-FFF2-40B4-BE49-F238E27FC236}">
                  <a16:creationId xmlns:a16="http://schemas.microsoft.com/office/drawing/2014/main" id="{24B5CCE0-67F3-C6D4-457B-800AEED62168}"/>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5" name="Rectangle: Rounded Corners 4">
              <a:extLst>
                <a:ext uri="{FF2B5EF4-FFF2-40B4-BE49-F238E27FC236}">
                  <a16:creationId xmlns:a16="http://schemas.microsoft.com/office/drawing/2014/main" id="{6E6A5356-DB46-F3FE-6A89-FFC876208A05}"/>
                </a:ext>
              </a:extLst>
            </p:cNvPr>
            <p:cNvSpPr txBox="1"/>
            <p:nvPr/>
          </p:nvSpPr>
          <p:spPr>
            <a:xfrm>
              <a:off x="23760" y="596898"/>
              <a:ext cx="5478209" cy="4392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dirty="0">
                  <a:latin typeface="Helvetica" pitchFamily="2" charset="0"/>
                </a:rPr>
                <a:t>Control action</a:t>
              </a:r>
            </a:p>
          </p:txBody>
        </p:sp>
      </p:grpSp>
      <p:grpSp>
        <p:nvGrpSpPr>
          <p:cNvPr id="4" name="Group 1">
            <a:extLst>
              <a:ext uri="{FF2B5EF4-FFF2-40B4-BE49-F238E27FC236}">
                <a16:creationId xmlns:a16="http://schemas.microsoft.com/office/drawing/2014/main" id="{A6BDA5CD-BD79-1F40-7A2E-E50DF1CDF314}"/>
              </a:ext>
            </a:extLst>
          </p:cNvPr>
          <p:cNvGrpSpPr/>
          <p:nvPr/>
        </p:nvGrpSpPr>
        <p:grpSpPr>
          <a:xfrm>
            <a:off x="888671" y="2632708"/>
            <a:ext cx="4572000" cy="486720"/>
            <a:chOff x="0" y="573138"/>
            <a:chExt cx="5525729" cy="486720"/>
          </a:xfrm>
          <a:solidFill>
            <a:srgbClr val="00B0F0"/>
          </a:solidFill>
        </p:grpSpPr>
        <p:sp>
          <p:nvSpPr>
            <p:cNvPr id="13" name="Rectangle: Rounded Corners 5">
              <a:extLst>
                <a:ext uri="{FF2B5EF4-FFF2-40B4-BE49-F238E27FC236}">
                  <a16:creationId xmlns:a16="http://schemas.microsoft.com/office/drawing/2014/main" id="{D74342D7-3282-5CCC-73A4-A1CE6BCA8E60}"/>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4" name="Rectangle: Rounded Corners 4">
              <a:extLst>
                <a:ext uri="{FF2B5EF4-FFF2-40B4-BE49-F238E27FC236}">
                  <a16:creationId xmlns:a16="http://schemas.microsoft.com/office/drawing/2014/main" id="{D44AD364-97B9-78B2-949F-B1AF5B6B407B}"/>
                </a:ext>
              </a:extLst>
            </p:cNvPr>
            <p:cNvSpPr txBox="1"/>
            <p:nvPr/>
          </p:nvSpPr>
          <p:spPr>
            <a:xfrm>
              <a:off x="74133" y="596898"/>
              <a:ext cx="5324634" cy="4392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dirty="0">
                  <a:latin typeface="Helvetica" pitchFamily="2" charset="0"/>
                </a:rPr>
                <a:t>NN with the 1st backprop methodology </a:t>
              </a:r>
              <a:endParaRPr lang="en-US" sz="1800" kern="1200" dirty="0">
                <a:latin typeface="Helvetica" pitchFamily="2" charset="0"/>
              </a:endParaRPr>
            </a:p>
          </p:txBody>
        </p:sp>
      </p:grpSp>
      <p:grpSp>
        <p:nvGrpSpPr>
          <p:cNvPr id="15" name="Group 1">
            <a:extLst>
              <a:ext uri="{FF2B5EF4-FFF2-40B4-BE49-F238E27FC236}">
                <a16:creationId xmlns:a16="http://schemas.microsoft.com/office/drawing/2014/main" id="{F5CB1FAF-C674-93E4-A3F7-8C178925A0C7}"/>
              </a:ext>
            </a:extLst>
          </p:cNvPr>
          <p:cNvGrpSpPr/>
          <p:nvPr/>
        </p:nvGrpSpPr>
        <p:grpSpPr>
          <a:xfrm>
            <a:off x="6731331" y="2656468"/>
            <a:ext cx="4572000" cy="486720"/>
            <a:chOff x="0" y="573138"/>
            <a:chExt cx="5525729" cy="486720"/>
          </a:xfrm>
          <a:solidFill>
            <a:srgbClr val="00B0F0"/>
          </a:solidFill>
        </p:grpSpPr>
        <p:sp>
          <p:nvSpPr>
            <p:cNvPr id="16" name="Rectangle: Rounded Corners 5">
              <a:extLst>
                <a:ext uri="{FF2B5EF4-FFF2-40B4-BE49-F238E27FC236}">
                  <a16:creationId xmlns:a16="http://schemas.microsoft.com/office/drawing/2014/main" id="{A12D4623-848E-C60F-D6FE-6B04108E238A}"/>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7" name="Rectangle: Rounded Corners 4">
              <a:extLst>
                <a:ext uri="{FF2B5EF4-FFF2-40B4-BE49-F238E27FC236}">
                  <a16:creationId xmlns:a16="http://schemas.microsoft.com/office/drawing/2014/main" id="{2F142071-1F50-5190-8814-38F1B447D0ED}"/>
                </a:ext>
              </a:extLst>
            </p:cNvPr>
            <p:cNvSpPr txBox="1"/>
            <p:nvPr/>
          </p:nvSpPr>
          <p:spPr>
            <a:xfrm>
              <a:off x="74133" y="596898"/>
              <a:ext cx="5324634" cy="4392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defTabSz="800100">
                <a:lnSpc>
                  <a:spcPct val="90000"/>
                </a:lnSpc>
                <a:spcBef>
                  <a:spcPct val="0"/>
                </a:spcBef>
                <a:spcAft>
                  <a:spcPct val="35000"/>
                </a:spcAft>
              </a:pPr>
              <a:r>
                <a:rPr lang="en-US" dirty="0">
                  <a:latin typeface="Helvetica" pitchFamily="2" charset="0"/>
                </a:rPr>
                <a:t>NN with the 2nd backprop methodology </a:t>
              </a:r>
              <a:endParaRPr lang="en-US" sz="1800" kern="1200" dirty="0">
                <a:latin typeface="Helvetica" pitchFamily="2" charset="0"/>
              </a:endParaRPr>
            </a:p>
          </p:txBody>
        </p:sp>
      </p:grpSp>
      <p:sp>
        <p:nvSpPr>
          <p:cNvPr id="22" name="CasellaDiTesto 21">
            <a:extLst>
              <a:ext uri="{FF2B5EF4-FFF2-40B4-BE49-F238E27FC236}">
                <a16:creationId xmlns:a16="http://schemas.microsoft.com/office/drawing/2014/main" id="{EE21F185-379D-EE63-9B3D-59C4F7B750FD}"/>
              </a:ext>
            </a:extLst>
          </p:cNvPr>
          <p:cNvSpPr txBox="1"/>
          <p:nvPr/>
        </p:nvSpPr>
        <p:spPr>
          <a:xfrm>
            <a:off x="399742" y="6411125"/>
            <a:ext cx="4488322" cy="215444"/>
          </a:xfrm>
          <a:prstGeom prst="rect">
            <a:avLst/>
          </a:prstGeom>
          <a:noFill/>
        </p:spPr>
        <p:txBody>
          <a:bodyPr wrap="square" rtlCol="0">
            <a:spAutoFit/>
          </a:bodyPr>
          <a:lstStyle/>
          <a:p>
            <a:r>
              <a:rPr lang="it-IT" sz="800" b="1" dirty="0">
                <a:latin typeface="Helvetica" pitchFamily="2" charset="0"/>
              </a:rPr>
              <a:t>Figure 12: </a:t>
            </a:r>
            <a:r>
              <a:rPr lang="it-IT" sz="800" dirty="0">
                <a:latin typeface="Helvetica" pitchFamily="2" charset="0"/>
              </a:rPr>
              <a:t>Control actions with the first NN in the </a:t>
            </a:r>
            <a:r>
              <a:rPr lang="it-IT" sz="800" dirty="0" err="1">
                <a:latin typeface="Helvetica" pitchFamily="2" charset="0"/>
              </a:rPr>
              <a:t>presence</a:t>
            </a:r>
            <a:r>
              <a:rPr lang="it-IT" sz="800" dirty="0">
                <a:latin typeface="Helvetica" pitchFamily="2" charset="0"/>
              </a:rPr>
              <a:t> of </a:t>
            </a:r>
            <a:r>
              <a:rPr lang="it-IT" sz="800" dirty="0" err="1">
                <a:latin typeface="Helvetica" pitchFamily="2" charset="0"/>
              </a:rPr>
              <a:t>disturbance</a:t>
            </a:r>
            <a:r>
              <a:rPr lang="it-IT" sz="800" dirty="0">
                <a:latin typeface="Helvetica" pitchFamily="2" charset="0"/>
              </a:rPr>
              <a:t>.</a:t>
            </a:r>
          </a:p>
        </p:txBody>
      </p:sp>
      <p:sp>
        <p:nvSpPr>
          <p:cNvPr id="24" name="Rettangolo con angoli arrotondati 23">
            <a:extLst>
              <a:ext uri="{FF2B5EF4-FFF2-40B4-BE49-F238E27FC236}">
                <a16:creationId xmlns:a16="http://schemas.microsoft.com/office/drawing/2014/main" id="{269D1274-63B0-2678-96C4-C8FCBCF42ECE}"/>
              </a:ext>
            </a:extLst>
          </p:cNvPr>
          <p:cNvSpPr/>
          <p:nvPr/>
        </p:nvSpPr>
        <p:spPr>
          <a:xfrm>
            <a:off x="6528230" y="471796"/>
            <a:ext cx="3203732"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5" name="Gruppo 24">
            <a:extLst>
              <a:ext uri="{FF2B5EF4-FFF2-40B4-BE49-F238E27FC236}">
                <a16:creationId xmlns:a16="http://schemas.microsoft.com/office/drawing/2014/main" id="{8FAD0F00-A794-3CFA-0D45-8F24E1601C2D}"/>
              </a:ext>
            </a:extLst>
          </p:cNvPr>
          <p:cNvGrpSpPr/>
          <p:nvPr/>
        </p:nvGrpSpPr>
        <p:grpSpPr>
          <a:xfrm>
            <a:off x="619728" y="570743"/>
            <a:ext cx="11405124" cy="348386"/>
            <a:chOff x="1015870" y="671482"/>
            <a:chExt cx="11405124" cy="348386"/>
          </a:xfrm>
        </p:grpSpPr>
        <p:sp>
          <p:nvSpPr>
            <p:cNvPr id="26" name="CasellaDiTesto 25">
              <a:extLst>
                <a:ext uri="{FF2B5EF4-FFF2-40B4-BE49-F238E27FC236}">
                  <a16:creationId xmlns:a16="http://schemas.microsoft.com/office/drawing/2014/main" id="{25DB184A-514A-4BC2-B638-62B68DC5A7A0}"/>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latin typeface="Helvetica" pitchFamily="2" charset="0"/>
                </a:rPr>
                <a:t>SIMULINK IMPLEMENTATION</a:t>
              </a:r>
            </a:p>
          </p:txBody>
        </p:sp>
        <p:sp>
          <p:nvSpPr>
            <p:cNvPr id="27" name="CasellaDiTesto 26">
              <a:extLst>
                <a:ext uri="{FF2B5EF4-FFF2-40B4-BE49-F238E27FC236}">
                  <a16:creationId xmlns:a16="http://schemas.microsoft.com/office/drawing/2014/main" id="{2BF2C87A-AB30-0A4C-36EF-B23F5216E214}"/>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solidFill>
                    <a:schemeClr val="bg1"/>
                  </a:solidFill>
                  <a:latin typeface="Helvetica" pitchFamily="2" charset="0"/>
                </a:rPr>
                <a:t>PERFORMANCE EVALUATION</a:t>
              </a:r>
            </a:p>
          </p:txBody>
        </p:sp>
        <p:sp>
          <p:nvSpPr>
            <p:cNvPr id="28" name="CasellaDiTesto 27">
              <a:extLst>
                <a:ext uri="{FF2B5EF4-FFF2-40B4-BE49-F238E27FC236}">
                  <a16:creationId xmlns:a16="http://schemas.microsoft.com/office/drawing/2014/main" id="{C5F4B55A-3B39-5602-1D04-6BD1498B1888}"/>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29" name="CasellaDiTesto 28">
              <a:extLst>
                <a:ext uri="{FF2B5EF4-FFF2-40B4-BE49-F238E27FC236}">
                  <a16:creationId xmlns:a16="http://schemas.microsoft.com/office/drawing/2014/main" id="{6DBB907B-2EF6-5002-B2BD-9A4F61DD09C6}"/>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spTree>
    <p:extLst>
      <p:ext uri="{BB962C8B-B14F-4D97-AF65-F5344CB8AC3E}">
        <p14:creationId xmlns:p14="http://schemas.microsoft.com/office/powerpoint/2010/main" val="216882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69B606FD-8F76-A7E1-7657-2057DCB69430}"/>
              </a:ext>
            </a:extLst>
          </p:cNvPr>
          <p:cNvSpPr txBox="1"/>
          <p:nvPr/>
        </p:nvSpPr>
        <p:spPr>
          <a:xfrm>
            <a:off x="4935226" y="369399"/>
            <a:ext cx="2292096" cy="523220"/>
          </a:xfrm>
          <a:prstGeom prst="rect">
            <a:avLst/>
          </a:prstGeom>
          <a:noFill/>
        </p:spPr>
        <p:txBody>
          <a:bodyPr wrap="square" rtlCol="0">
            <a:spAutoFit/>
          </a:bodyPr>
          <a:lstStyle/>
          <a:p>
            <a:pPr algn="ctr"/>
            <a:r>
              <a:rPr lang="it-IT" sz="2800" b="1" dirty="0">
                <a:latin typeface="Helvetica" pitchFamily="2" charset="0"/>
              </a:rPr>
              <a:t>OVERVIEW</a:t>
            </a:r>
          </a:p>
        </p:txBody>
      </p:sp>
      <p:grpSp>
        <p:nvGrpSpPr>
          <p:cNvPr id="12" name="Gruppo 11">
            <a:extLst>
              <a:ext uri="{FF2B5EF4-FFF2-40B4-BE49-F238E27FC236}">
                <a16:creationId xmlns:a16="http://schemas.microsoft.com/office/drawing/2014/main" id="{462814AD-FBAC-F2DB-4731-9D48B54A6EAB}"/>
              </a:ext>
            </a:extLst>
          </p:cNvPr>
          <p:cNvGrpSpPr/>
          <p:nvPr/>
        </p:nvGrpSpPr>
        <p:grpSpPr>
          <a:xfrm>
            <a:off x="-21994" y="1902908"/>
            <a:ext cx="2801592" cy="2488945"/>
            <a:chOff x="1384488" y="1063151"/>
            <a:chExt cx="2801592" cy="2488945"/>
          </a:xfrm>
        </p:grpSpPr>
        <p:sp>
          <p:nvSpPr>
            <p:cNvPr id="3" name="Arco 2">
              <a:extLst>
                <a:ext uri="{FF2B5EF4-FFF2-40B4-BE49-F238E27FC236}">
                  <a16:creationId xmlns:a16="http://schemas.microsoft.com/office/drawing/2014/main" id="{768BD3B7-4A55-35ED-3C12-B80D75743628}"/>
                </a:ext>
              </a:extLst>
            </p:cNvPr>
            <p:cNvSpPr/>
            <p:nvPr/>
          </p:nvSpPr>
          <p:spPr>
            <a:xfrm>
              <a:off x="2926080" y="2292096"/>
              <a:ext cx="1260000" cy="1260000"/>
            </a:xfrm>
            <a:prstGeom prst="arc">
              <a:avLst>
                <a:gd name="adj1" fmla="val 16200000"/>
                <a:gd name="adj2" fmla="val 10821418"/>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cxnSp>
          <p:nvCxnSpPr>
            <p:cNvPr id="5" name="Connettore 1 4">
              <a:extLst>
                <a:ext uri="{FF2B5EF4-FFF2-40B4-BE49-F238E27FC236}">
                  <a16:creationId xmlns:a16="http://schemas.microsoft.com/office/drawing/2014/main" id="{813F9533-662B-7BD5-78B6-534630F1AB86}"/>
                </a:ext>
              </a:extLst>
            </p:cNvPr>
            <p:cNvCxnSpPr>
              <a:cxnSpLocks/>
            </p:cNvCxnSpPr>
            <p:nvPr/>
          </p:nvCxnSpPr>
          <p:spPr>
            <a:xfrm flipH="1">
              <a:off x="1384488" y="2913788"/>
              <a:ext cx="1560954" cy="0"/>
            </a:xfrm>
            <a:prstGeom prst="line">
              <a:avLst/>
            </a:prstGeom>
            <a:ln w="381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1" name="Connettore 1 10">
              <a:extLst>
                <a:ext uri="{FF2B5EF4-FFF2-40B4-BE49-F238E27FC236}">
                  <a16:creationId xmlns:a16="http://schemas.microsoft.com/office/drawing/2014/main" id="{8EA0040E-6387-64C9-4FED-7FA5584C5F1B}"/>
                </a:ext>
              </a:extLst>
            </p:cNvPr>
            <p:cNvCxnSpPr>
              <a:cxnSpLocks/>
            </p:cNvCxnSpPr>
            <p:nvPr/>
          </p:nvCxnSpPr>
          <p:spPr>
            <a:xfrm flipV="1">
              <a:off x="3578352" y="1063151"/>
              <a:ext cx="0" cy="1226971"/>
            </a:xfrm>
            <a:prstGeom prst="line">
              <a:avLst/>
            </a:prstGeom>
            <a:ln w="38100" cap="sq">
              <a:solidFill>
                <a:srgbClr val="0070C0"/>
              </a:solidFill>
              <a:tailEnd type="oval"/>
            </a:ln>
          </p:spPr>
          <p:style>
            <a:lnRef idx="2">
              <a:schemeClr val="accent1"/>
            </a:lnRef>
            <a:fillRef idx="0">
              <a:schemeClr val="accent1"/>
            </a:fillRef>
            <a:effectRef idx="1">
              <a:schemeClr val="accent1"/>
            </a:effectRef>
            <a:fontRef idx="minor">
              <a:schemeClr val="tx1"/>
            </a:fontRef>
          </p:style>
        </p:cxnSp>
      </p:grpSp>
      <p:grpSp>
        <p:nvGrpSpPr>
          <p:cNvPr id="13" name="Gruppo 12">
            <a:extLst>
              <a:ext uri="{FF2B5EF4-FFF2-40B4-BE49-F238E27FC236}">
                <a16:creationId xmlns:a16="http://schemas.microsoft.com/office/drawing/2014/main" id="{BBB740AA-0EB5-3068-F17D-B9639EB6F5B2}"/>
              </a:ext>
            </a:extLst>
          </p:cNvPr>
          <p:cNvGrpSpPr/>
          <p:nvPr/>
        </p:nvGrpSpPr>
        <p:grpSpPr>
          <a:xfrm rot="10800000">
            <a:off x="2779598" y="3122757"/>
            <a:ext cx="2502918" cy="2488945"/>
            <a:chOff x="2926080" y="1063151"/>
            <a:chExt cx="2502918" cy="2488945"/>
          </a:xfrm>
        </p:grpSpPr>
        <p:sp>
          <p:nvSpPr>
            <p:cNvPr id="14" name="Arco 13">
              <a:extLst>
                <a:ext uri="{FF2B5EF4-FFF2-40B4-BE49-F238E27FC236}">
                  <a16:creationId xmlns:a16="http://schemas.microsoft.com/office/drawing/2014/main" id="{3BF89B01-21A1-6016-61F5-6023333C97D3}"/>
                </a:ext>
              </a:extLst>
            </p:cNvPr>
            <p:cNvSpPr/>
            <p:nvPr/>
          </p:nvSpPr>
          <p:spPr>
            <a:xfrm>
              <a:off x="2926080" y="2292096"/>
              <a:ext cx="1260000" cy="1260000"/>
            </a:xfrm>
            <a:prstGeom prst="arc">
              <a:avLst>
                <a:gd name="adj1" fmla="val 21543494"/>
                <a:gd name="adj2" fmla="val 16244147"/>
              </a:avLst>
            </a:prstGeom>
            <a:ln w="38100">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cxnSp>
          <p:nvCxnSpPr>
            <p:cNvPr id="15" name="Connettore 1 14">
              <a:extLst>
                <a:ext uri="{FF2B5EF4-FFF2-40B4-BE49-F238E27FC236}">
                  <a16:creationId xmlns:a16="http://schemas.microsoft.com/office/drawing/2014/main" id="{80FDD28B-87EE-477E-56AE-CD3C7554C140}"/>
                </a:ext>
              </a:extLst>
            </p:cNvPr>
            <p:cNvCxnSpPr>
              <a:cxnSpLocks/>
            </p:cNvCxnSpPr>
            <p:nvPr/>
          </p:nvCxnSpPr>
          <p:spPr>
            <a:xfrm rot="10800000">
              <a:off x="4167292" y="2906570"/>
              <a:ext cx="1261706" cy="7418"/>
            </a:xfrm>
            <a:prstGeom prst="line">
              <a:avLst/>
            </a:prstGeom>
            <a:ln w="38100">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16" name="Connettore 1 15">
              <a:extLst>
                <a:ext uri="{FF2B5EF4-FFF2-40B4-BE49-F238E27FC236}">
                  <a16:creationId xmlns:a16="http://schemas.microsoft.com/office/drawing/2014/main" id="{073412F5-AA8F-24BF-1A13-36088345851F}"/>
                </a:ext>
              </a:extLst>
            </p:cNvPr>
            <p:cNvCxnSpPr>
              <a:cxnSpLocks/>
            </p:cNvCxnSpPr>
            <p:nvPr/>
          </p:nvCxnSpPr>
          <p:spPr>
            <a:xfrm flipV="1">
              <a:off x="3578352" y="1063151"/>
              <a:ext cx="0" cy="1226971"/>
            </a:xfrm>
            <a:prstGeom prst="line">
              <a:avLst/>
            </a:prstGeom>
            <a:ln w="38100" cap="sq">
              <a:solidFill>
                <a:srgbClr val="002060"/>
              </a:solidFill>
              <a:tailEnd type="oval"/>
            </a:ln>
          </p:spPr>
          <p:style>
            <a:lnRef idx="2">
              <a:schemeClr val="accent1"/>
            </a:lnRef>
            <a:fillRef idx="0">
              <a:schemeClr val="accent1"/>
            </a:fillRef>
            <a:effectRef idx="1">
              <a:schemeClr val="accent1"/>
            </a:effectRef>
            <a:fontRef idx="minor">
              <a:schemeClr val="tx1"/>
            </a:fontRef>
          </p:style>
        </p:cxnSp>
      </p:grpSp>
      <p:grpSp>
        <p:nvGrpSpPr>
          <p:cNvPr id="17" name="Gruppo 16">
            <a:extLst>
              <a:ext uri="{FF2B5EF4-FFF2-40B4-BE49-F238E27FC236}">
                <a16:creationId xmlns:a16="http://schemas.microsoft.com/office/drawing/2014/main" id="{BA2EFD84-F581-F550-FD52-A546B7F191B9}"/>
              </a:ext>
            </a:extLst>
          </p:cNvPr>
          <p:cNvGrpSpPr/>
          <p:nvPr/>
        </p:nvGrpSpPr>
        <p:grpSpPr>
          <a:xfrm>
            <a:off x="5282516" y="1910228"/>
            <a:ext cx="2838155" cy="2488945"/>
            <a:chOff x="1347925" y="1063151"/>
            <a:chExt cx="2838155" cy="2488945"/>
          </a:xfrm>
        </p:grpSpPr>
        <p:sp>
          <p:nvSpPr>
            <p:cNvPr id="18" name="Arco 17">
              <a:extLst>
                <a:ext uri="{FF2B5EF4-FFF2-40B4-BE49-F238E27FC236}">
                  <a16:creationId xmlns:a16="http://schemas.microsoft.com/office/drawing/2014/main" id="{172BC63F-2D5A-7919-1AE6-0DE62E2FCB25}"/>
                </a:ext>
              </a:extLst>
            </p:cNvPr>
            <p:cNvSpPr/>
            <p:nvPr/>
          </p:nvSpPr>
          <p:spPr>
            <a:xfrm>
              <a:off x="2926080" y="2292096"/>
              <a:ext cx="1260000" cy="1260000"/>
            </a:xfrm>
            <a:prstGeom prst="arc">
              <a:avLst>
                <a:gd name="adj1" fmla="val 16200000"/>
                <a:gd name="adj2" fmla="val 10821418"/>
              </a:avLst>
            </a:prstGeom>
            <a:ln w="38100">
              <a:solidFill>
                <a:srgbClr val="0070C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cxnSp>
          <p:nvCxnSpPr>
            <p:cNvPr id="19" name="Connettore 1 18">
              <a:extLst>
                <a:ext uri="{FF2B5EF4-FFF2-40B4-BE49-F238E27FC236}">
                  <a16:creationId xmlns:a16="http://schemas.microsoft.com/office/drawing/2014/main" id="{8CFD5C5A-CDB4-4090-6EDF-B629CD69F9DE}"/>
                </a:ext>
              </a:extLst>
            </p:cNvPr>
            <p:cNvCxnSpPr>
              <a:cxnSpLocks/>
            </p:cNvCxnSpPr>
            <p:nvPr/>
          </p:nvCxnSpPr>
          <p:spPr>
            <a:xfrm flipH="1">
              <a:off x="1347925" y="2913788"/>
              <a:ext cx="1597517" cy="49"/>
            </a:xfrm>
            <a:prstGeom prst="line">
              <a:avLst/>
            </a:prstGeom>
            <a:ln w="38100">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20" name="Connettore 1 19">
              <a:extLst>
                <a:ext uri="{FF2B5EF4-FFF2-40B4-BE49-F238E27FC236}">
                  <a16:creationId xmlns:a16="http://schemas.microsoft.com/office/drawing/2014/main" id="{C32A9BA2-6DDC-9DC0-2D0B-BC4BE0A1DFDB}"/>
                </a:ext>
              </a:extLst>
            </p:cNvPr>
            <p:cNvCxnSpPr>
              <a:cxnSpLocks/>
            </p:cNvCxnSpPr>
            <p:nvPr/>
          </p:nvCxnSpPr>
          <p:spPr>
            <a:xfrm flipV="1">
              <a:off x="3578352" y="1063151"/>
              <a:ext cx="0" cy="1226971"/>
            </a:xfrm>
            <a:prstGeom prst="line">
              <a:avLst/>
            </a:prstGeom>
            <a:ln w="38100" cap="sq">
              <a:solidFill>
                <a:srgbClr val="0070C0"/>
              </a:solidFill>
              <a:tailEnd type="oval"/>
            </a:ln>
          </p:spPr>
          <p:style>
            <a:lnRef idx="2">
              <a:schemeClr val="accent1"/>
            </a:lnRef>
            <a:fillRef idx="0">
              <a:schemeClr val="accent1"/>
            </a:fillRef>
            <a:effectRef idx="1">
              <a:schemeClr val="accent1"/>
            </a:effectRef>
            <a:fontRef idx="minor">
              <a:schemeClr val="tx1"/>
            </a:fontRef>
          </p:style>
        </p:cxnSp>
      </p:grpSp>
      <p:sp>
        <p:nvSpPr>
          <p:cNvPr id="27" name="Ovale 26">
            <a:extLst>
              <a:ext uri="{FF2B5EF4-FFF2-40B4-BE49-F238E27FC236}">
                <a16:creationId xmlns:a16="http://schemas.microsoft.com/office/drawing/2014/main" id="{2B5FFC51-827F-46C0-CD51-1DD7C08D8F53}"/>
              </a:ext>
            </a:extLst>
          </p:cNvPr>
          <p:cNvSpPr/>
          <p:nvPr/>
        </p:nvSpPr>
        <p:spPr>
          <a:xfrm>
            <a:off x="1664189" y="3282283"/>
            <a:ext cx="972000" cy="972000"/>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33" name="Gruppo 32">
            <a:extLst>
              <a:ext uri="{FF2B5EF4-FFF2-40B4-BE49-F238E27FC236}">
                <a16:creationId xmlns:a16="http://schemas.microsoft.com/office/drawing/2014/main" id="{C452F511-D1A6-B47D-ED21-3BBC41F58F6C}"/>
              </a:ext>
            </a:extLst>
          </p:cNvPr>
          <p:cNvGrpSpPr/>
          <p:nvPr/>
        </p:nvGrpSpPr>
        <p:grpSpPr>
          <a:xfrm rot="10800000">
            <a:off x="8102743" y="3147380"/>
            <a:ext cx="2578930" cy="2488945"/>
            <a:chOff x="2926080" y="1063151"/>
            <a:chExt cx="2578930" cy="2488945"/>
          </a:xfrm>
        </p:grpSpPr>
        <p:sp>
          <p:nvSpPr>
            <p:cNvPr id="34" name="Arco 33">
              <a:extLst>
                <a:ext uri="{FF2B5EF4-FFF2-40B4-BE49-F238E27FC236}">
                  <a16:creationId xmlns:a16="http://schemas.microsoft.com/office/drawing/2014/main" id="{77C8AADC-F333-C3D0-C836-36AB389C06F1}"/>
                </a:ext>
              </a:extLst>
            </p:cNvPr>
            <p:cNvSpPr/>
            <p:nvPr/>
          </p:nvSpPr>
          <p:spPr>
            <a:xfrm>
              <a:off x="2926080" y="2292096"/>
              <a:ext cx="1260000" cy="1260000"/>
            </a:xfrm>
            <a:prstGeom prst="arc">
              <a:avLst>
                <a:gd name="adj1" fmla="val 21543494"/>
                <a:gd name="adj2" fmla="val 16244147"/>
              </a:avLst>
            </a:prstGeom>
            <a:ln w="38100">
              <a:solidFill>
                <a:srgbClr val="00206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dirty="0"/>
            </a:p>
          </p:txBody>
        </p:sp>
        <p:cxnSp>
          <p:nvCxnSpPr>
            <p:cNvPr id="35" name="Connettore 1 34">
              <a:extLst>
                <a:ext uri="{FF2B5EF4-FFF2-40B4-BE49-F238E27FC236}">
                  <a16:creationId xmlns:a16="http://schemas.microsoft.com/office/drawing/2014/main" id="{F291AB81-BE98-1E5E-C538-A540A4C8234C}"/>
                </a:ext>
              </a:extLst>
            </p:cNvPr>
            <p:cNvCxnSpPr>
              <a:cxnSpLocks/>
            </p:cNvCxnSpPr>
            <p:nvPr/>
          </p:nvCxnSpPr>
          <p:spPr>
            <a:xfrm rot="10800000">
              <a:off x="4167292" y="2906570"/>
              <a:ext cx="1337718" cy="0"/>
            </a:xfrm>
            <a:prstGeom prst="line">
              <a:avLst/>
            </a:prstGeom>
            <a:ln w="38100">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36" name="Connettore 1 35">
              <a:extLst>
                <a:ext uri="{FF2B5EF4-FFF2-40B4-BE49-F238E27FC236}">
                  <a16:creationId xmlns:a16="http://schemas.microsoft.com/office/drawing/2014/main" id="{FAC1EBFF-2783-5871-F781-EF957972BB55}"/>
                </a:ext>
              </a:extLst>
            </p:cNvPr>
            <p:cNvCxnSpPr>
              <a:cxnSpLocks/>
            </p:cNvCxnSpPr>
            <p:nvPr/>
          </p:nvCxnSpPr>
          <p:spPr>
            <a:xfrm flipV="1">
              <a:off x="3578352" y="1063151"/>
              <a:ext cx="0" cy="1226971"/>
            </a:xfrm>
            <a:prstGeom prst="line">
              <a:avLst/>
            </a:prstGeom>
            <a:ln w="38100" cap="sq">
              <a:solidFill>
                <a:srgbClr val="002060"/>
              </a:solidFill>
              <a:tailEnd type="oval"/>
            </a:ln>
          </p:spPr>
          <p:style>
            <a:lnRef idx="2">
              <a:schemeClr val="accent1"/>
            </a:lnRef>
            <a:fillRef idx="0">
              <a:schemeClr val="accent1"/>
            </a:fillRef>
            <a:effectRef idx="1">
              <a:schemeClr val="accent1"/>
            </a:effectRef>
            <a:fontRef idx="minor">
              <a:schemeClr val="tx1"/>
            </a:fontRef>
          </p:style>
        </p:cxnSp>
      </p:grpSp>
      <p:cxnSp>
        <p:nvCxnSpPr>
          <p:cNvPr id="47" name="Connettore 1 46">
            <a:extLst>
              <a:ext uri="{FF2B5EF4-FFF2-40B4-BE49-F238E27FC236}">
                <a16:creationId xmlns:a16="http://schemas.microsoft.com/office/drawing/2014/main" id="{46E3310C-DCA9-F144-2A8A-1B2008ED2161}"/>
              </a:ext>
            </a:extLst>
          </p:cNvPr>
          <p:cNvCxnSpPr>
            <a:cxnSpLocks/>
          </p:cNvCxnSpPr>
          <p:nvPr/>
        </p:nvCxnSpPr>
        <p:spPr>
          <a:xfrm flipH="1">
            <a:off x="10672890" y="3798370"/>
            <a:ext cx="1560954" cy="0"/>
          </a:xfrm>
          <a:prstGeom prst="line">
            <a:avLst/>
          </a:prstGeom>
          <a:ln w="38100">
            <a:solidFill>
              <a:srgbClr val="002060"/>
            </a:solidFill>
          </a:ln>
        </p:spPr>
        <p:style>
          <a:lnRef idx="2">
            <a:schemeClr val="accent1"/>
          </a:lnRef>
          <a:fillRef idx="0">
            <a:schemeClr val="accent1"/>
          </a:fillRef>
          <a:effectRef idx="1">
            <a:schemeClr val="accent1"/>
          </a:effectRef>
          <a:fontRef idx="minor">
            <a:schemeClr val="tx1"/>
          </a:fontRef>
        </p:style>
      </p:cxnSp>
      <p:sp>
        <p:nvSpPr>
          <p:cNvPr id="50" name="Ovale 49">
            <a:extLst>
              <a:ext uri="{FF2B5EF4-FFF2-40B4-BE49-F238E27FC236}">
                <a16:creationId xmlns:a16="http://schemas.microsoft.com/office/drawing/2014/main" id="{B3BFCEA7-ABB1-2D23-22D7-2B3425AF27B2}"/>
              </a:ext>
            </a:extLst>
          </p:cNvPr>
          <p:cNvSpPr/>
          <p:nvPr/>
        </p:nvSpPr>
        <p:spPr>
          <a:xfrm>
            <a:off x="4166515" y="3274865"/>
            <a:ext cx="972000" cy="972000"/>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23FA2991-6ABF-5060-BC43-4594667FB293}"/>
              </a:ext>
            </a:extLst>
          </p:cNvPr>
          <p:cNvSpPr/>
          <p:nvPr/>
        </p:nvSpPr>
        <p:spPr>
          <a:xfrm>
            <a:off x="7010247" y="3284686"/>
            <a:ext cx="972000" cy="972000"/>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Ovale 51">
            <a:extLst>
              <a:ext uri="{FF2B5EF4-FFF2-40B4-BE49-F238E27FC236}">
                <a16:creationId xmlns:a16="http://schemas.microsoft.com/office/drawing/2014/main" id="{1042B38D-F1D4-7048-8752-BE51569768C3}"/>
              </a:ext>
            </a:extLst>
          </p:cNvPr>
          <p:cNvSpPr/>
          <p:nvPr/>
        </p:nvSpPr>
        <p:spPr>
          <a:xfrm>
            <a:off x="9565673" y="3291379"/>
            <a:ext cx="972000" cy="972000"/>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0" name="Immagine 59" descr="Immagine che contiene schermata, Elementi grafici, design&#10;&#10;Descrizione generata automaticamente">
            <a:extLst>
              <a:ext uri="{FF2B5EF4-FFF2-40B4-BE49-F238E27FC236}">
                <a16:creationId xmlns:a16="http://schemas.microsoft.com/office/drawing/2014/main" id="{A4712AF1-2DBD-6B83-E153-72D1DBCEA514}"/>
              </a:ext>
            </a:extLst>
          </p:cNvPr>
          <p:cNvPicPr>
            <a:picLocks noChangeAspect="1"/>
          </p:cNvPicPr>
          <p:nvPr/>
        </p:nvPicPr>
        <p:blipFill>
          <a:blip r:embed="rId2"/>
          <a:stretch>
            <a:fillRect/>
          </a:stretch>
        </p:blipFill>
        <p:spPr>
          <a:xfrm>
            <a:off x="4456698" y="3555906"/>
            <a:ext cx="409918" cy="409918"/>
          </a:xfrm>
          <a:prstGeom prst="rect">
            <a:avLst/>
          </a:prstGeom>
        </p:spPr>
      </p:pic>
      <p:pic>
        <p:nvPicPr>
          <p:cNvPr id="62" name="Immagine 61" descr="Immagine che contiene schermata, Elementi grafici, Policromia, grafica&#10;&#10;Descrizione generata automaticamente">
            <a:extLst>
              <a:ext uri="{FF2B5EF4-FFF2-40B4-BE49-F238E27FC236}">
                <a16:creationId xmlns:a16="http://schemas.microsoft.com/office/drawing/2014/main" id="{C82C740B-6FAB-5C9C-8490-A273D13C9433}"/>
              </a:ext>
            </a:extLst>
          </p:cNvPr>
          <p:cNvPicPr>
            <a:picLocks noChangeAspect="1"/>
          </p:cNvPicPr>
          <p:nvPr/>
        </p:nvPicPr>
        <p:blipFill>
          <a:blip r:embed="rId3"/>
          <a:stretch>
            <a:fillRect/>
          </a:stretch>
        </p:blipFill>
        <p:spPr>
          <a:xfrm>
            <a:off x="1966333" y="3547220"/>
            <a:ext cx="411073" cy="411073"/>
          </a:xfrm>
          <a:prstGeom prst="rect">
            <a:avLst/>
          </a:prstGeom>
        </p:spPr>
      </p:pic>
      <p:pic>
        <p:nvPicPr>
          <p:cNvPr id="66" name="Immagine 65" descr="Immagine che contiene schermata, Elementi grafici, Carattere, simbolo&#10;&#10;Descrizione generata automaticamente">
            <a:extLst>
              <a:ext uri="{FF2B5EF4-FFF2-40B4-BE49-F238E27FC236}">
                <a16:creationId xmlns:a16="http://schemas.microsoft.com/office/drawing/2014/main" id="{B279DC18-81F9-03F3-2688-DDA1E58A876F}"/>
              </a:ext>
            </a:extLst>
          </p:cNvPr>
          <p:cNvPicPr>
            <a:picLocks noChangeAspect="1"/>
          </p:cNvPicPr>
          <p:nvPr/>
        </p:nvPicPr>
        <p:blipFill>
          <a:blip r:embed="rId4"/>
          <a:stretch>
            <a:fillRect/>
          </a:stretch>
        </p:blipFill>
        <p:spPr>
          <a:xfrm>
            <a:off x="7306114" y="3587706"/>
            <a:ext cx="410399" cy="410399"/>
          </a:xfrm>
          <a:prstGeom prst="rect">
            <a:avLst/>
          </a:prstGeom>
        </p:spPr>
      </p:pic>
      <p:sp>
        <p:nvSpPr>
          <p:cNvPr id="69" name="CasellaDiTesto 68">
            <a:extLst>
              <a:ext uri="{FF2B5EF4-FFF2-40B4-BE49-F238E27FC236}">
                <a16:creationId xmlns:a16="http://schemas.microsoft.com/office/drawing/2014/main" id="{9DAB9719-71C4-0A7B-03B4-220E1B0F2780}"/>
              </a:ext>
            </a:extLst>
          </p:cNvPr>
          <p:cNvSpPr txBox="1"/>
          <p:nvPr/>
        </p:nvSpPr>
        <p:spPr>
          <a:xfrm>
            <a:off x="1234273" y="1462662"/>
            <a:ext cx="1875192" cy="307777"/>
          </a:xfrm>
          <a:prstGeom prst="rect">
            <a:avLst/>
          </a:prstGeom>
          <a:noFill/>
        </p:spPr>
        <p:txBody>
          <a:bodyPr wrap="square" rtlCol="0">
            <a:spAutoFit/>
          </a:bodyPr>
          <a:lstStyle/>
          <a:p>
            <a:pPr algn="ctr"/>
            <a:r>
              <a:rPr lang="it-IT" sz="1400" dirty="0">
                <a:solidFill>
                  <a:srgbClr val="0070C0"/>
                </a:solidFill>
                <a:latin typeface="Helvetica" pitchFamily="2" charset="0"/>
              </a:rPr>
              <a:t>STATE OF THE ART</a:t>
            </a:r>
          </a:p>
        </p:txBody>
      </p:sp>
      <p:sp>
        <p:nvSpPr>
          <p:cNvPr id="70" name="CasellaDiTesto 69">
            <a:extLst>
              <a:ext uri="{FF2B5EF4-FFF2-40B4-BE49-F238E27FC236}">
                <a16:creationId xmlns:a16="http://schemas.microsoft.com/office/drawing/2014/main" id="{8BE91089-419E-2171-C6A0-7D70137C0BF0}"/>
              </a:ext>
            </a:extLst>
          </p:cNvPr>
          <p:cNvSpPr txBox="1"/>
          <p:nvPr/>
        </p:nvSpPr>
        <p:spPr>
          <a:xfrm>
            <a:off x="3692647" y="5758709"/>
            <a:ext cx="1875192" cy="523220"/>
          </a:xfrm>
          <a:prstGeom prst="rect">
            <a:avLst/>
          </a:prstGeom>
          <a:noFill/>
        </p:spPr>
        <p:txBody>
          <a:bodyPr wrap="square" rtlCol="0">
            <a:spAutoFit/>
          </a:bodyPr>
          <a:lstStyle/>
          <a:p>
            <a:pPr algn="ctr"/>
            <a:r>
              <a:rPr lang="it-IT" sz="1400" dirty="0">
                <a:solidFill>
                  <a:srgbClr val="002060"/>
                </a:solidFill>
                <a:latin typeface="Helvetica" pitchFamily="2" charset="0"/>
              </a:rPr>
              <a:t>SIMULINK IMPLEMENTATION</a:t>
            </a:r>
          </a:p>
        </p:txBody>
      </p:sp>
      <p:sp>
        <p:nvSpPr>
          <p:cNvPr id="71" name="CasellaDiTesto 70">
            <a:extLst>
              <a:ext uri="{FF2B5EF4-FFF2-40B4-BE49-F238E27FC236}">
                <a16:creationId xmlns:a16="http://schemas.microsoft.com/office/drawing/2014/main" id="{EC444DAC-A47C-25AC-1D3F-8BD3A2EB0AAB}"/>
              </a:ext>
            </a:extLst>
          </p:cNvPr>
          <p:cNvSpPr txBox="1"/>
          <p:nvPr/>
        </p:nvSpPr>
        <p:spPr>
          <a:xfrm>
            <a:off x="6575347" y="1305345"/>
            <a:ext cx="1875192" cy="523220"/>
          </a:xfrm>
          <a:prstGeom prst="rect">
            <a:avLst/>
          </a:prstGeom>
          <a:noFill/>
        </p:spPr>
        <p:txBody>
          <a:bodyPr wrap="square" rtlCol="0">
            <a:spAutoFit/>
          </a:bodyPr>
          <a:lstStyle/>
          <a:p>
            <a:pPr algn="ctr"/>
            <a:r>
              <a:rPr lang="it-IT" sz="1400" dirty="0">
                <a:solidFill>
                  <a:srgbClr val="0070C0"/>
                </a:solidFill>
                <a:latin typeface="Helvetica" pitchFamily="2" charset="0"/>
              </a:rPr>
              <a:t>PERFORMANCE EVALUATION</a:t>
            </a:r>
          </a:p>
        </p:txBody>
      </p:sp>
      <p:sp>
        <p:nvSpPr>
          <p:cNvPr id="72" name="CasellaDiTesto 71">
            <a:extLst>
              <a:ext uri="{FF2B5EF4-FFF2-40B4-BE49-F238E27FC236}">
                <a16:creationId xmlns:a16="http://schemas.microsoft.com/office/drawing/2014/main" id="{7468C6D2-6B03-401B-003E-F6F668628AE3}"/>
              </a:ext>
            </a:extLst>
          </p:cNvPr>
          <p:cNvSpPr txBox="1"/>
          <p:nvPr/>
        </p:nvSpPr>
        <p:spPr>
          <a:xfrm>
            <a:off x="8877242" y="5758709"/>
            <a:ext cx="2304317" cy="307777"/>
          </a:xfrm>
          <a:prstGeom prst="rect">
            <a:avLst/>
          </a:prstGeom>
          <a:noFill/>
        </p:spPr>
        <p:txBody>
          <a:bodyPr wrap="square" rtlCol="0">
            <a:spAutoFit/>
          </a:bodyPr>
          <a:lstStyle/>
          <a:p>
            <a:pPr algn="ctr"/>
            <a:r>
              <a:rPr lang="it-IT" sz="1400" dirty="0">
                <a:solidFill>
                  <a:srgbClr val="002060"/>
                </a:solidFill>
                <a:latin typeface="Helvetica" pitchFamily="2" charset="0"/>
              </a:rPr>
              <a:t>CONCLUSIONS</a:t>
            </a:r>
          </a:p>
        </p:txBody>
      </p:sp>
      <p:sp>
        <p:nvSpPr>
          <p:cNvPr id="77" name="CasellaDiTesto 76">
            <a:extLst>
              <a:ext uri="{FF2B5EF4-FFF2-40B4-BE49-F238E27FC236}">
                <a16:creationId xmlns:a16="http://schemas.microsoft.com/office/drawing/2014/main" id="{15249101-4B48-C5FB-5589-CD009C9CD82F}"/>
              </a:ext>
            </a:extLst>
          </p:cNvPr>
          <p:cNvSpPr txBox="1"/>
          <p:nvPr/>
        </p:nvSpPr>
        <p:spPr>
          <a:xfrm>
            <a:off x="1083769" y="4570046"/>
            <a:ext cx="2131657" cy="646331"/>
          </a:xfrm>
          <a:prstGeom prst="rect">
            <a:avLst/>
          </a:prstGeom>
          <a:noFill/>
        </p:spPr>
        <p:txBody>
          <a:bodyPr wrap="square" rtlCol="0">
            <a:spAutoFit/>
          </a:bodyPr>
          <a:lstStyle/>
          <a:p>
            <a:pPr algn="ctr"/>
            <a:r>
              <a:rPr lang="it-IT" sz="1200" dirty="0">
                <a:latin typeface="Helvetica" pitchFamily="2" charset="0"/>
              </a:rPr>
              <a:t>Brief </a:t>
            </a:r>
            <a:r>
              <a:rPr lang="it-IT" sz="1200" dirty="0" err="1">
                <a:latin typeface="Helvetica" pitchFamily="2" charset="0"/>
              </a:rPr>
              <a:t>overview</a:t>
            </a:r>
            <a:r>
              <a:rPr lang="it-IT" sz="1200" dirty="0">
                <a:latin typeface="Helvetica" pitchFamily="2" charset="0"/>
              </a:rPr>
              <a:t> on </a:t>
            </a:r>
            <a:r>
              <a:rPr lang="it-IT" sz="1200" dirty="0" err="1">
                <a:latin typeface="Helvetica" pitchFamily="2" charset="0"/>
              </a:rPr>
              <a:t>classical</a:t>
            </a:r>
            <a:r>
              <a:rPr lang="it-IT" sz="1200" dirty="0">
                <a:latin typeface="Helvetica" pitchFamily="2" charset="0"/>
              </a:rPr>
              <a:t> control strategies and </a:t>
            </a:r>
            <a:r>
              <a:rPr lang="it-IT" sz="1200" dirty="0" err="1">
                <a:latin typeface="Helvetica" pitchFamily="2" charset="0"/>
              </a:rPr>
              <a:t>neural</a:t>
            </a:r>
            <a:r>
              <a:rPr lang="it-IT" sz="1200" dirty="0">
                <a:latin typeface="Helvetica" pitchFamily="2" charset="0"/>
              </a:rPr>
              <a:t> networks.</a:t>
            </a:r>
          </a:p>
        </p:txBody>
      </p:sp>
      <p:sp>
        <p:nvSpPr>
          <p:cNvPr id="78" name="CasellaDiTesto 77">
            <a:extLst>
              <a:ext uri="{FF2B5EF4-FFF2-40B4-BE49-F238E27FC236}">
                <a16:creationId xmlns:a16="http://schemas.microsoft.com/office/drawing/2014/main" id="{CD5AD12C-FB6F-C15A-A5D9-DCACDDCAA96B}"/>
              </a:ext>
            </a:extLst>
          </p:cNvPr>
          <p:cNvSpPr txBox="1"/>
          <p:nvPr/>
        </p:nvSpPr>
        <p:spPr>
          <a:xfrm>
            <a:off x="3388368" y="2104416"/>
            <a:ext cx="2483750" cy="646331"/>
          </a:xfrm>
          <a:prstGeom prst="rect">
            <a:avLst/>
          </a:prstGeom>
          <a:noFill/>
        </p:spPr>
        <p:txBody>
          <a:bodyPr wrap="square" rtlCol="0">
            <a:spAutoFit/>
          </a:bodyPr>
          <a:lstStyle/>
          <a:p>
            <a:pPr algn="ctr"/>
            <a:r>
              <a:rPr lang="it-IT" sz="1200" dirty="0" err="1">
                <a:latin typeface="Helvetica" pitchFamily="2" charset="0"/>
              </a:rPr>
              <a:t>Creation</a:t>
            </a:r>
            <a:r>
              <a:rPr lang="it-IT" sz="1200" dirty="0">
                <a:latin typeface="Helvetica" pitchFamily="2" charset="0"/>
              </a:rPr>
              <a:t> of the NN-</a:t>
            </a:r>
            <a:r>
              <a:rPr lang="it-IT" sz="1200" dirty="0" err="1">
                <a:latin typeface="Helvetica" pitchFamily="2" charset="0"/>
              </a:rPr>
              <a:t>based</a:t>
            </a:r>
            <a:r>
              <a:rPr lang="it-IT" sz="1200" dirty="0">
                <a:latin typeface="Helvetica" pitchFamily="2" charset="0"/>
              </a:rPr>
              <a:t> controllers in </a:t>
            </a:r>
            <a:r>
              <a:rPr lang="it-IT" sz="1200" dirty="0" err="1">
                <a:latin typeface="Helvetica" pitchFamily="2" charset="0"/>
              </a:rPr>
              <a:t>Simulink</a:t>
            </a:r>
            <a:r>
              <a:rPr lang="it-IT" sz="1200" dirty="0">
                <a:latin typeface="Helvetica" pitchFamily="2" charset="0"/>
              </a:rPr>
              <a:t> , with </a:t>
            </a:r>
            <a:r>
              <a:rPr lang="it-IT" sz="1200" dirty="0" err="1">
                <a:latin typeface="Helvetica" pitchFamily="2" charset="0"/>
              </a:rPr>
              <a:t>two</a:t>
            </a:r>
            <a:r>
              <a:rPr lang="it-IT" sz="1200" dirty="0">
                <a:latin typeface="Helvetica" pitchFamily="2" charset="0"/>
              </a:rPr>
              <a:t> </a:t>
            </a:r>
            <a:r>
              <a:rPr lang="it-IT" sz="1200" dirty="0" err="1">
                <a:latin typeface="Helvetica" pitchFamily="2" charset="0"/>
              </a:rPr>
              <a:t>different</a:t>
            </a:r>
            <a:r>
              <a:rPr lang="it-IT" sz="1200" dirty="0">
                <a:latin typeface="Helvetica" pitchFamily="2" charset="0"/>
              </a:rPr>
              <a:t> weight tuning rules.</a:t>
            </a:r>
          </a:p>
        </p:txBody>
      </p:sp>
      <p:sp>
        <p:nvSpPr>
          <p:cNvPr id="79" name="CasellaDiTesto 78">
            <a:extLst>
              <a:ext uri="{FF2B5EF4-FFF2-40B4-BE49-F238E27FC236}">
                <a16:creationId xmlns:a16="http://schemas.microsoft.com/office/drawing/2014/main" id="{87C714BC-E123-0017-635C-C0788DAB2509}"/>
              </a:ext>
            </a:extLst>
          </p:cNvPr>
          <p:cNvSpPr txBox="1"/>
          <p:nvPr/>
        </p:nvSpPr>
        <p:spPr>
          <a:xfrm>
            <a:off x="6263739" y="4579985"/>
            <a:ext cx="2453864" cy="1015663"/>
          </a:xfrm>
          <a:prstGeom prst="rect">
            <a:avLst/>
          </a:prstGeom>
          <a:noFill/>
        </p:spPr>
        <p:txBody>
          <a:bodyPr wrap="square" rtlCol="0">
            <a:spAutoFit/>
          </a:bodyPr>
          <a:lstStyle/>
          <a:p>
            <a:pPr algn="ctr"/>
            <a:r>
              <a:rPr lang="it-IT" sz="1200" dirty="0">
                <a:latin typeface="Helvetica" pitchFamily="2" charset="0"/>
              </a:rPr>
              <a:t>Performance </a:t>
            </a:r>
            <a:r>
              <a:rPr lang="it-IT" sz="1200" dirty="0" err="1">
                <a:latin typeface="Helvetica" pitchFamily="2" charset="0"/>
              </a:rPr>
              <a:t>evaluation</a:t>
            </a:r>
            <a:r>
              <a:rPr lang="it-IT" sz="1200" dirty="0">
                <a:latin typeface="Helvetica" pitchFamily="2" charset="0"/>
              </a:rPr>
              <a:t> of the controllers in </a:t>
            </a:r>
            <a:r>
              <a:rPr lang="it-IT" sz="1200" dirty="0" err="1">
                <a:latin typeface="Helvetica" pitchFamily="2" charset="0"/>
              </a:rPr>
              <a:t>presence</a:t>
            </a:r>
            <a:r>
              <a:rPr lang="it-IT" sz="1200" dirty="0">
                <a:latin typeface="Helvetica" pitchFamily="2" charset="0"/>
              </a:rPr>
              <a:t> and in </a:t>
            </a:r>
            <a:r>
              <a:rPr lang="it-IT" sz="1200" dirty="0" err="1">
                <a:latin typeface="Helvetica" pitchFamily="2" charset="0"/>
              </a:rPr>
              <a:t>absence</a:t>
            </a:r>
            <a:r>
              <a:rPr lang="it-IT" sz="1200" dirty="0">
                <a:latin typeface="Helvetica" pitchFamily="2" charset="0"/>
              </a:rPr>
              <a:t> of </a:t>
            </a:r>
            <a:r>
              <a:rPr lang="it-IT" sz="1200" dirty="0" err="1">
                <a:latin typeface="Helvetica" pitchFamily="2" charset="0"/>
              </a:rPr>
              <a:t>disturbances</a:t>
            </a:r>
            <a:r>
              <a:rPr lang="it-IT" sz="1200" dirty="0">
                <a:latin typeface="Helvetica" pitchFamily="2" charset="0"/>
              </a:rPr>
              <a:t> and </a:t>
            </a:r>
            <a:r>
              <a:rPr lang="en-US" sz="1200" dirty="0">
                <a:latin typeface="Helvetica" pitchFamily="2" charset="0"/>
              </a:rPr>
              <a:t>compared to other control strategies.</a:t>
            </a:r>
            <a:endParaRPr lang="it-IT" sz="1200" dirty="0">
              <a:latin typeface="Helvetica" pitchFamily="2" charset="0"/>
            </a:endParaRPr>
          </a:p>
        </p:txBody>
      </p:sp>
      <p:sp>
        <p:nvSpPr>
          <p:cNvPr id="80" name="CasellaDiTesto 79">
            <a:extLst>
              <a:ext uri="{FF2B5EF4-FFF2-40B4-BE49-F238E27FC236}">
                <a16:creationId xmlns:a16="http://schemas.microsoft.com/office/drawing/2014/main" id="{D575C84F-1601-2790-E929-1A7CD97E062F}"/>
              </a:ext>
            </a:extLst>
          </p:cNvPr>
          <p:cNvSpPr txBox="1"/>
          <p:nvPr/>
        </p:nvSpPr>
        <p:spPr>
          <a:xfrm>
            <a:off x="8860235" y="2213210"/>
            <a:ext cx="2338329" cy="830997"/>
          </a:xfrm>
          <a:prstGeom prst="rect">
            <a:avLst/>
          </a:prstGeom>
          <a:noFill/>
        </p:spPr>
        <p:txBody>
          <a:bodyPr wrap="square" rtlCol="0">
            <a:spAutoFit/>
          </a:bodyPr>
          <a:lstStyle/>
          <a:p>
            <a:pPr algn="ctr"/>
            <a:r>
              <a:rPr lang="en-US" sz="1200" dirty="0">
                <a:latin typeface="Helvetica" panose="020B0604020202020204"/>
                <a:cs typeface="Helvetica" panose="020B0604020202020204"/>
              </a:rPr>
              <a:t>Key advantages and disadvantages of the NN-based control strategy and future works.</a:t>
            </a:r>
            <a:endParaRPr lang="it-IT" sz="1200" dirty="0">
              <a:latin typeface="Helvetica" panose="020B0604020202020204"/>
              <a:cs typeface="Helvetica" panose="020B0604020202020204"/>
            </a:endParaRPr>
          </a:p>
        </p:txBody>
      </p:sp>
      <p:pic>
        <p:nvPicPr>
          <p:cNvPr id="8" name="Immagine 7" descr="Immagine che contiene cerchio, Policromia, Elementi grafici, schermata&#10;&#10;Il contenuto generato dall'IA potrebbe non essere corretto.">
            <a:extLst>
              <a:ext uri="{FF2B5EF4-FFF2-40B4-BE49-F238E27FC236}">
                <a16:creationId xmlns:a16="http://schemas.microsoft.com/office/drawing/2014/main" id="{FFAA843B-CD7D-AD3F-1F10-7906EBF68372}"/>
              </a:ext>
            </a:extLst>
          </p:cNvPr>
          <p:cNvPicPr>
            <a:picLocks noChangeAspect="1"/>
          </p:cNvPicPr>
          <p:nvPr/>
        </p:nvPicPr>
        <p:blipFill>
          <a:blip r:embed="rId5"/>
          <a:stretch>
            <a:fillRect/>
          </a:stretch>
        </p:blipFill>
        <p:spPr>
          <a:xfrm>
            <a:off x="9868745" y="3572179"/>
            <a:ext cx="410399" cy="410399"/>
          </a:xfrm>
          <a:prstGeom prst="rect">
            <a:avLst/>
          </a:prstGeom>
        </p:spPr>
      </p:pic>
    </p:spTree>
    <p:extLst>
      <p:ext uri="{BB962C8B-B14F-4D97-AF65-F5344CB8AC3E}">
        <p14:creationId xmlns:p14="http://schemas.microsoft.com/office/powerpoint/2010/main" val="3172992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070B0-D621-1DEF-DA04-BD9B5F023AAD}"/>
            </a:ext>
          </a:extLst>
        </p:cNvPr>
        <p:cNvGrpSpPr/>
        <p:nvPr/>
      </p:nvGrpSpPr>
      <p:grpSpPr>
        <a:xfrm>
          <a:off x="0" y="0"/>
          <a:ext cx="0" cy="0"/>
          <a:chOff x="0" y="0"/>
          <a:chExt cx="0" cy="0"/>
        </a:xfrm>
      </p:grpSpPr>
      <p:pic>
        <p:nvPicPr>
          <p:cNvPr id="6" name="Immagine 5" descr="Immagine che contiene linea, Diagramma, diagramma, pendio&#10;&#10;Il contenuto generato dall'IA potrebbe non essere corretto.">
            <a:extLst>
              <a:ext uri="{FF2B5EF4-FFF2-40B4-BE49-F238E27FC236}">
                <a16:creationId xmlns:a16="http://schemas.microsoft.com/office/drawing/2014/main" id="{6AA9217C-FB2B-E77D-8746-8523975D4769}"/>
              </a:ext>
            </a:extLst>
          </p:cNvPr>
          <p:cNvPicPr>
            <a:picLocks noChangeAspect="1"/>
          </p:cNvPicPr>
          <p:nvPr/>
        </p:nvPicPr>
        <p:blipFill>
          <a:blip r:embed="rId2"/>
          <a:stretch>
            <a:fillRect/>
          </a:stretch>
        </p:blipFill>
        <p:spPr>
          <a:xfrm>
            <a:off x="5595464" y="2225757"/>
            <a:ext cx="6596536" cy="3362400"/>
          </a:xfrm>
          <a:prstGeom prst="rect">
            <a:avLst/>
          </a:prstGeom>
        </p:spPr>
      </p:pic>
      <p:sp>
        <p:nvSpPr>
          <p:cNvPr id="53" name="CasellaDiTesto 8">
            <a:extLst>
              <a:ext uri="{FF2B5EF4-FFF2-40B4-BE49-F238E27FC236}">
                <a16:creationId xmlns:a16="http://schemas.microsoft.com/office/drawing/2014/main" id="{CB6E7585-D553-1615-2A13-9445BB8089EC}"/>
              </a:ext>
            </a:extLst>
          </p:cNvPr>
          <p:cNvSpPr txBox="1"/>
          <p:nvPr/>
        </p:nvSpPr>
        <p:spPr>
          <a:xfrm>
            <a:off x="402336" y="1243474"/>
            <a:ext cx="11387328" cy="461665"/>
          </a:xfrm>
          <a:prstGeom prst="rect">
            <a:avLst/>
          </a:prstGeom>
          <a:noFill/>
        </p:spPr>
        <p:txBody>
          <a:bodyPr wrap="square" rtlCol="0">
            <a:spAutoFit/>
          </a:bodyPr>
          <a:lstStyle/>
          <a:p>
            <a:pPr algn="ctr"/>
            <a:r>
              <a:rPr lang="it-IT" sz="2400" b="1" dirty="0">
                <a:solidFill>
                  <a:srgbClr val="0070C0"/>
                </a:solidFill>
                <a:latin typeface="Helvetica" pitchFamily="2" charset="0"/>
              </a:rPr>
              <a:t>Inverse Dynamics Control</a:t>
            </a:r>
          </a:p>
        </p:txBody>
      </p:sp>
      <p:sp>
        <p:nvSpPr>
          <p:cNvPr id="34" name="CasellaDiTesto 33">
            <a:extLst>
              <a:ext uri="{FF2B5EF4-FFF2-40B4-BE49-F238E27FC236}">
                <a16:creationId xmlns:a16="http://schemas.microsoft.com/office/drawing/2014/main" id="{7D6037A2-BA3A-D5F9-3D2F-2B710FADC3C2}"/>
              </a:ext>
            </a:extLst>
          </p:cNvPr>
          <p:cNvSpPr txBox="1"/>
          <p:nvPr/>
        </p:nvSpPr>
        <p:spPr>
          <a:xfrm>
            <a:off x="402335" y="2039316"/>
            <a:ext cx="5496611" cy="3970318"/>
          </a:xfrm>
          <a:prstGeom prst="rect">
            <a:avLst/>
          </a:prstGeom>
          <a:noFill/>
        </p:spPr>
        <p:txBody>
          <a:bodyPr wrap="square" rtlCol="0">
            <a:spAutoFit/>
          </a:bodyPr>
          <a:lstStyle/>
          <a:p>
            <a:pPr algn="ctr"/>
            <a:r>
              <a:rPr lang="it-IT" dirty="0">
                <a:solidFill>
                  <a:srgbClr val="000000"/>
                </a:solidFill>
                <a:effectLst/>
                <a:latin typeface="Helvetica" pitchFamily="2" charset="0"/>
              </a:rPr>
              <a:t>The </a:t>
            </a:r>
            <a:r>
              <a:rPr lang="it-IT" dirty="0" err="1">
                <a:solidFill>
                  <a:srgbClr val="000000"/>
                </a:solidFill>
                <a:effectLst/>
                <a:latin typeface="Helvetica" pitchFamily="2" charset="0"/>
              </a:rPr>
              <a:t>final</a:t>
            </a:r>
            <a:r>
              <a:rPr lang="it-IT" dirty="0">
                <a:solidFill>
                  <a:srgbClr val="000000"/>
                </a:solidFill>
                <a:effectLst/>
                <a:latin typeface="Helvetica" pitchFamily="2" charset="0"/>
              </a:rPr>
              <a:t> test </a:t>
            </a:r>
            <a:r>
              <a:rPr lang="it-IT" dirty="0" err="1">
                <a:solidFill>
                  <a:srgbClr val="000000"/>
                </a:solidFill>
                <a:effectLst/>
                <a:latin typeface="Helvetica" pitchFamily="2" charset="0"/>
              </a:rPr>
              <a:t>conducted</a:t>
            </a:r>
            <a:r>
              <a:rPr lang="it-IT" dirty="0">
                <a:solidFill>
                  <a:srgbClr val="000000"/>
                </a:solidFill>
                <a:effectLst/>
                <a:latin typeface="Helvetica" pitchFamily="2" charset="0"/>
              </a:rPr>
              <a:t> </a:t>
            </a:r>
            <a:r>
              <a:rPr lang="it-IT" dirty="0" err="1">
                <a:solidFill>
                  <a:srgbClr val="000000"/>
                </a:solidFill>
                <a:effectLst/>
                <a:latin typeface="Helvetica" pitchFamily="2" charset="0"/>
              </a:rPr>
              <a:t>concerns</a:t>
            </a:r>
            <a:r>
              <a:rPr lang="it-IT" dirty="0">
                <a:solidFill>
                  <a:srgbClr val="000000"/>
                </a:solidFill>
                <a:effectLst/>
                <a:latin typeface="Helvetica" pitchFamily="2" charset="0"/>
              </a:rPr>
              <a:t> </a:t>
            </a:r>
            <a:r>
              <a:rPr lang="it-IT" dirty="0" err="1">
                <a:solidFill>
                  <a:srgbClr val="000000"/>
                </a:solidFill>
                <a:effectLst/>
                <a:latin typeface="Helvetica" pitchFamily="2" charset="0"/>
              </a:rPr>
              <a:t>motion</a:t>
            </a:r>
            <a:r>
              <a:rPr lang="it-IT" dirty="0">
                <a:solidFill>
                  <a:srgbClr val="000000"/>
                </a:solidFill>
                <a:effectLst/>
                <a:latin typeface="Helvetica" pitchFamily="2" charset="0"/>
              </a:rPr>
              <a:t> control </a:t>
            </a:r>
            <a:r>
              <a:rPr lang="it-IT" dirty="0" err="1">
                <a:solidFill>
                  <a:srgbClr val="000000"/>
                </a:solidFill>
                <a:effectLst/>
                <a:latin typeface="Helvetica" pitchFamily="2" charset="0"/>
              </a:rPr>
              <a:t>using</a:t>
            </a:r>
            <a:r>
              <a:rPr lang="it-IT" dirty="0">
                <a:solidFill>
                  <a:srgbClr val="000000"/>
                </a:solidFill>
                <a:effectLst/>
                <a:latin typeface="Helvetica" pitchFamily="2" charset="0"/>
              </a:rPr>
              <a:t> inverse dynamics. </a:t>
            </a:r>
          </a:p>
          <a:p>
            <a:pPr algn="ctr"/>
            <a:r>
              <a:rPr lang="it-IT" dirty="0" err="1">
                <a:solidFill>
                  <a:srgbClr val="000000"/>
                </a:solidFill>
                <a:effectLst/>
                <a:latin typeface="Helvetica" pitchFamily="2" charset="0"/>
              </a:rPr>
              <a:t>Since</a:t>
            </a:r>
            <a:r>
              <a:rPr lang="it-IT" dirty="0">
                <a:solidFill>
                  <a:srgbClr val="000000"/>
                </a:solidFill>
                <a:effectLst/>
                <a:latin typeface="Helvetica" pitchFamily="2" charset="0"/>
              </a:rPr>
              <a:t> inverse dynamics control </a:t>
            </a:r>
            <a:r>
              <a:rPr lang="it-IT" dirty="0" err="1">
                <a:solidFill>
                  <a:srgbClr val="000000"/>
                </a:solidFill>
                <a:effectLst/>
                <a:latin typeface="Helvetica" pitchFamily="2" charset="0"/>
              </a:rPr>
              <a:t>is</a:t>
            </a:r>
            <a:r>
              <a:rPr lang="it-IT" dirty="0">
                <a:solidFill>
                  <a:srgbClr val="000000"/>
                </a:solidFill>
                <a:effectLst/>
                <a:latin typeface="Helvetica" pitchFamily="2" charset="0"/>
              </a:rPr>
              <a:t> a </a:t>
            </a:r>
            <a:r>
              <a:rPr lang="it-IT" dirty="0" err="1">
                <a:solidFill>
                  <a:srgbClr val="000000"/>
                </a:solidFill>
                <a:effectLst/>
                <a:latin typeface="Helvetica" pitchFamily="2" charset="0"/>
              </a:rPr>
              <a:t>theoretical</a:t>
            </a:r>
            <a:r>
              <a:rPr lang="it-IT" dirty="0">
                <a:solidFill>
                  <a:srgbClr val="000000"/>
                </a:solidFill>
                <a:effectLst/>
                <a:latin typeface="Helvetica" pitchFamily="2" charset="0"/>
              </a:rPr>
              <a:t> </a:t>
            </a:r>
            <a:r>
              <a:rPr lang="it-IT" dirty="0" err="1">
                <a:solidFill>
                  <a:srgbClr val="000000"/>
                </a:solidFill>
                <a:effectLst/>
                <a:latin typeface="Helvetica" pitchFamily="2" charset="0"/>
              </a:rPr>
              <a:t>approach</a:t>
            </a:r>
            <a:r>
              <a:rPr lang="it-IT" dirty="0">
                <a:solidFill>
                  <a:srgbClr val="000000"/>
                </a:solidFill>
                <a:effectLst/>
                <a:latin typeface="Helvetica" pitchFamily="2" charset="0"/>
              </a:rPr>
              <a:t>, </a:t>
            </a:r>
            <a:r>
              <a:rPr lang="it-IT" dirty="0" err="1">
                <a:solidFill>
                  <a:srgbClr val="000000"/>
                </a:solidFill>
                <a:effectLst/>
                <a:latin typeface="Helvetica" pitchFamily="2" charset="0"/>
              </a:rPr>
              <a:t>as</a:t>
            </a:r>
            <a:r>
              <a:rPr lang="it-IT" dirty="0">
                <a:solidFill>
                  <a:srgbClr val="000000"/>
                </a:solidFill>
                <a:effectLst/>
                <a:latin typeface="Helvetica" pitchFamily="2" charset="0"/>
              </a:rPr>
              <a:t> </a:t>
            </a:r>
            <a:r>
              <a:rPr lang="it-IT" dirty="0" err="1">
                <a:solidFill>
                  <a:srgbClr val="000000"/>
                </a:solidFill>
                <a:effectLst/>
                <a:latin typeface="Helvetica" pitchFamily="2" charset="0"/>
              </a:rPr>
              <a:t>it</a:t>
            </a:r>
            <a:r>
              <a:rPr lang="it-IT" dirty="0">
                <a:solidFill>
                  <a:srgbClr val="000000"/>
                </a:solidFill>
                <a:effectLst/>
                <a:latin typeface="Helvetica" pitchFamily="2" charset="0"/>
              </a:rPr>
              <a:t> </a:t>
            </a:r>
            <a:r>
              <a:rPr lang="it-IT" dirty="0" err="1">
                <a:solidFill>
                  <a:srgbClr val="000000"/>
                </a:solidFill>
                <a:effectLst/>
                <a:latin typeface="Helvetica" pitchFamily="2" charset="0"/>
              </a:rPr>
              <a:t>requires</a:t>
            </a:r>
            <a:r>
              <a:rPr lang="it-IT" dirty="0">
                <a:solidFill>
                  <a:srgbClr val="000000"/>
                </a:solidFill>
                <a:effectLst/>
                <a:latin typeface="Helvetica" pitchFamily="2" charset="0"/>
              </a:rPr>
              <a:t> </a:t>
            </a:r>
            <a:r>
              <a:rPr lang="it-IT" dirty="0" err="1">
                <a:solidFill>
                  <a:srgbClr val="000000"/>
                </a:solidFill>
                <a:effectLst/>
                <a:latin typeface="Helvetica" pitchFamily="2" charset="0"/>
              </a:rPr>
              <a:t>exact</a:t>
            </a:r>
            <a:r>
              <a:rPr lang="it-IT" dirty="0">
                <a:solidFill>
                  <a:srgbClr val="000000"/>
                </a:solidFill>
                <a:effectLst/>
                <a:latin typeface="Helvetica" pitchFamily="2" charset="0"/>
              </a:rPr>
              <a:t> knowledge</a:t>
            </a:r>
          </a:p>
          <a:p>
            <a:pPr algn="ctr"/>
            <a:r>
              <a:rPr lang="it-IT" dirty="0">
                <a:solidFill>
                  <a:srgbClr val="000000"/>
                </a:solidFill>
                <a:effectLst/>
                <a:latin typeface="Helvetica" pitchFamily="2" charset="0"/>
              </a:rPr>
              <a:t>of </a:t>
            </a:r>
            <a:r>
              <a:rPr lang="it-IT" dirty="0" err="1">
                <a:solidFill>
                  <a:srgbClr val="000000"/>
                </a:solidFill>
                <a:effectLst/>
                <a:latin typeface="Helvetica" pitchFamily="2" charset="0"/>
              </a:rPr>
              <a:t>all</a:t>
            </a:r>
            <a:r>
              <a:rPr lang="it-IT" dirty="0">
                <a:solidFill>
                  <a:srgbClr val="000000"/>
                </a:solidFill>
                <a:effectLst/>
                <a:latin typeface="Helvetica" pitchFamily="2" charset="0"/>
              </a:rPr>
              <a:t> the </a:t>
            </a:r>
            <a:r>
              <a:rPr lang="it-IT" dirty="0" err="1">
                <a:solidFill>
                  <a:srgbClr val="000000"/>
                </a:solidFill>
                <a:effectLst/>
                <a:latin typeface="Helvetica" pitchFamily="2" charset="0"/>
              </a:rPr>
              <a:t>matrices</a:t>
            </a:r>
            <a:r>
              <a:rPr lang="it-IT" dirty="0">
                <a:solidFill>
                  <a:srgbClr val="000000"/>
                </a:solidFill>
                <a:effectLst/>
                <a:latin typeface="Helvetica" pitchFamily="2" charset="0"/>
              </a:rPr>
              <a:t> </a:t>
            </a:r>
            <a:r>
              <a:rPr lang="it-IT" dirty="0" err="1">
                <a:solidFill>
                  <a:srgbClr val="000000"/>
                </a:solidFill>
                <a:effectLst/>
                <a:latin typeface="Helvetica" pitchFamily="2" charset="0"/>
              </a:rPr>
              <a:t>that</a:t>
            </a:r>
            <a:r>
              <a:rPr lang="it-IT" dirty="0">
                <a:solidFill>
                  <a:srgbClr val="000000"/>
                </a:solidFill>
                <a:effectLst/>
                <a:latin typeface="Helvetica" pitchFamily="2" charset="0"/>
              </a:rPr>
              <a:t> </a:t>
            </a:r>
            <a:r>
              <a:rPr lang="it-IT" dirty="0" err="1">
                <a:solidFill>
                  <a:srgbClr val="000000"/>
                </a:solidFill>
                <a:effectLst/>
                <a:latin typeface="Helvetica" pitchFamily="2" charset="0"/>
              </a:rPr>
              <a:t>define</a:t>
            </a:r>
            <a:r>
              <a:rPr lang="it-IT" dirty="0">
                <a:solidFill>
                  <a:srgbClr val="000000"/>
                </a:solidFill>
                <a:effectLst/>
                <a:latin typeface="Helvetica" pitchFamily="2" charset="0"/>
              </a:rPr>
              <a:t> the </a:t>
            </a:r>
            <a:r>
              <a:rPr lang="it-IT" dirty="0" err="1">
                <a:solidFill>
                  <a:srgbClr val="000000"/>
                </a:solidFill>
                <a:effectLst/>
                <a:latin typeface="Helvetica" pitchFamily="2" charset="0"/>
              </a:rPr>
              <a:t>manipulator’s</a:t>
            </a:r>
            <a:r>
              <a:rPr lang="it-IT" dirty="0">
                <a:solidFill>
                  <a:srgbClr val="000000"/>
                </a:solidFill>
                <a:effectLst/>
                <a:latin typeface="Helvetica" pitchFamily="2" charset="0"/>
              </a:rPr>
              <a:t> dynamics, a </a:t>
            </a:r>
            <a:r>
              <a:rPr lang="it-IT" dirty="0" err="1">
                <a:solidFill>
                  <a:srgbClr val="000000"/>
                </a:solidFill>
                <a:effectLst/>
                <a:latin typeface="Helvetica" pitchFamily="2" charset="0"/>
              </a:rPr>
              <a:t>simulation</a:t>
            </a:r>
            <a:r>
              <a:rPr lang="it-IT" dirty="0">
                <a:solidFill>
                  <a:srgbClr val="000000"/>
                </a:solidFill>
                <a:effectLst/>
                <a:latin typeface="Helvetica" pitchFamily="2" charset="0"/>
              </a:rPr>
              <a:t> </a:t>
            </a:r>
            <a:r>
              <a:rPr lang="it-IT" dirty="0" err="1">
                <a:solidFill>
                  <a:srgbClr val="000000"/>
                </a:solidFill>
                <a:effectLst/>
                <a:latin typeface="Helvetica" pitchFamily="2" charset="0"/>
              </a:rPr>
              <a:t>was</a:t>
            </a:r>
            <a:r>
              <a:rPr lang="it-IT" dirty="0">
                <a:solidFill>
                  <a:srgbClr val="000000"/>
                </a:solidFill>
                <a:effectLst/>
                <a:latin typeface="Helvetica" pitchFamily="2" charset="0"/>
              </a:rPr>
              <a:t> </a:t>
            </a:r>
            <a:r>
              <a:rPr lang="it-IT" dirty="0" err="1">
                <a:solidFill>
                  <a:srgbClr val="000000"/>
                </a:solidFill>
                <a:effectLst/>
                <a:latin typeface="Helvetica" pitchFamily="2" charset="0"/>
              </a:rPr>
              <a:t>performed</a:t>
            </a:r>
            <a:r>
              <a:rPr lang="it-IT" dirty="0">
                <a:solidFill>
                  <a:srgbClr val="000000"/>
                </a:solidFill>
                <a:effectLst/>
                <a:latin typeface="Helvetica" pitchFamily="2" charset="0"/>
              </a:rPr>
              <a:t> in </a:t>
            </a:r>
            <a:r>
              <a:rPr lang="it-IT" dirty="0" err="1">
                <a:solidFill>
                  <a:srgbClr val="000000"/>
                </a:solidFill>
                <a:effectLst/>
                <a:latin typeface="Helvetica" pitchFamily="2" charset="0"/>
              </a:rPr>
              <a:t>which</a:t>
            </a:r>
            <a:endParaRPr lang="it-IT" dirty="0">
              <a:solidFill>
                <a:srgbClr val="000000"/>
              </a:solidFill>
              <a:effectLst/>
              <a:latin typeface="Helvetica" pitchFamily="2" charset="0"/>
            </a:endParaRPr>
          </a:p>
          <a:p>
            <a:pPr algn="ctr"/>
            <a:r>
              <a:rPr lang="it-IT" dirty="0">
                <a:solidFill>
                  <a:srgbClr val="000000"/>
                </a:solidFill>
                <a:effectLst/>
                <a:latin typeface="Helvetica" pitchFamily="2" charset="0"/>
              </a:rPr>
              <a:t>the masses of the </a:t>
            </a:r>
            <a:r>
              <a:rPr lang="it-IT" dirty="0" err="1">
                <a:solidFill>
                  <a:srgbClr val="000000"/>
                </a:solidFill>
                <a:effectLst/>
                <a:latin typeface="Helvetica" pitchFamily="2" charset="0"/>
              </a:rPr>
              <a:t>manipulator’s</a:t>
            </a:r>
            <a:r>
              <a:rPr lang="it-IT" dirty="0">
                <a:solidFill>
                  <a:srgbClr val="000000"/>
                </a:solidFill>
                <a:effectLst/>
                <a:latin typeface="Helvetica" pitchFamily="2" charset="0"/>
              </a:rPr>
              <a:t> links </a:t>
            </a:r>
            <a:r>
              <a:rPr lang="it-IT" dirty="0" err="1">
                <a:solidFill>
                  <a:srgbClr val="000000"/>
                </a:solidFill>
                <a:effectLst/>
                <a:latin typeface="Helvetica" pitchFamily="2" charset="0"/>
              </a:rPr>
              <a:t>were</a:t>
            </a:r>
            <a:r>
              <a:rPr lang="it-IT" dirty="0">
                <a:solidFill>
                  <a:srgbClr val="000000"/>
                </a:solidFill>
                <a:effectLst/>
                <a:latin typeface="Helvetica" pitchFamily="2" charset="0"/>
              </a:rPr>
              <a:t> </a:t>
            </a:r>
            <a:r>
              <a:rPr lang="it-IT" dirty="0" err="1">
                <a:solidFill>
                  <a:srgbClr val="000000"/>
                </a:solidFill>
                <a:effectLst/>
                <a:latin typeface="Helvetica" pitchFamily="2" charset="0"/>
              </a:rPr>
              <a:t>modified</a:t>
            </a:r>
            <a:r>
              <a:rPr lang="it-IT" dirty="0">
                <a:solidFill>
                  <a:srgbClr val="000000"/>
                </a:solidFill>
                <a:latin typeface="Helvetica" pitchFamily="2" charset="0"/>
              </a:rPr>
              <a:t>:</a:t>
            </a:r>
          </a:p>
          <a:p>
            <a:pPr algn="ctr"/>
            <a:endParaRPr lang="it-IT" dirty="0">
              <a:solidFill>
                <a:srgbClr val="000000"/>
              </a:solidFill>
              <a:latin typeface="Helvetica" pitchFamily="2" charset="0"/>
            </a:endParaRPr>
          </a:p>
          <a:p>
            <a:pPr marL="285750" indent="-285750" algn="ctr">
              <a:buFont typeface="Arial" panose="020B0604020202020204" pitchFamily="34" charset="0"/>
              <a:buChar char="•"/>
            </a:pPr>
            <a:r>
              <a:rPr lang="it-IT" dirty="0">
                <a:solidFill>
                  <a:srgbClr val="000000"/>
                </a:solidFill>
                <a:effectLst/>
                <a:latin typeface="Helvetica" pitchFamily="2" charset="0"/>
              </a:rPr>
              <a:t>The mass of link 1 </a:t>
            </a:r>
            <a:r>
              <a:rPr lang="it-IT" dirty="0" err="1">
                <a:solidFill>
                  <a:srgbClr val="000000"/>
                </a:solidFill>
                <a:effectLst/>
                <a:latin typeface="Helvetica" pitchFamily="2" charset="0"/>
              </a:rPr>
              <a:t>was</a:t>
            </a:r>
            <a:r>
              <a:rPr lang="it-IT" dirty="0">
                <a:solidFill>
                  <a:srgbClr val="000000"/>
                </a:solidFill>
                <a:effectLst/>
                <a:latin typeface="Helvetica" pitchFamily="2" charset="0"/>
              </a:rPr>
              <a:t> </a:t>
            </a:r>
            <a:r>
              <a:rPr lang="it-IT" dirty="0" err="1">
                <a:solidFill>
                  <a:srgbClr val="000000"/>
                </a:solidFill>
                <a:effectLst/>
                <a:latin typeface="Helvetica" pitchFamily="2" charset="0"/>
              </a:rPr>
              <a:t>decreased</a:t>
            </a:r>
            <a:r>
              <a:rPr lang="it-IT" dirty="0">
                <a:solidFill>
                  <a:srgbClr val="000000"/>
                </a:solidFill>
                <a:latin typeface="Helvetica" pitchFamily="2" charset="0"/>
              </a:rPr>
              <a:t> </a:t>
            </a:r>
            <a:r>
              <a:rPr lang="it-IT" dirty="0">
                <a:solidFill>
                  <a:srgbClr val="000000"/>
                </a:solidFill>
                <a:effectLst/>
                <a:latin typeface="Helvetica" pitchFamily="2" charset="0"/>
              </a:rPr>
              <a:t>by 0.2 kg, </a:t>
            </a:r>
          </a:p>
          <a:p>
            <a:pPr marL="285750" indent="-285750" algn="ctr">
              <a:buFont typeface="Arial" panose="020B0604020202020204" pitchFamily="34" charset="0"/>
              <a:buChar char="•"/>
            </a:pPr>
            <a:r>
              <a:rPr lang="it-IT" dirty="0">
                <a:solidFill>
                  <a:srgbClr val="000000"/>
                </a:solidFill>
                <a:latin typeface="Helvetica" pitchFamily="2" charset="0"/>
              </a:rPr>
              <a:t>T</a:t>
            </a:r>
            <a:r>
              <a:rPr lang="it-IT" dirty="0">
                <a:solidFill>
                  <a:srgbClr val="000000"/>
                </a:solidFill>
                <a:effectLst/>
                <a:latin typeface="Helvetica" pitchFamily="2" charset="0"/>
              </a:rPr>
              <a:t>he mass of link 2 </a:t>
            </a:r>
            <a:r>
              <a:rPr lang="it-IT" dirty="0" err="1">
                <a:solidFill>
                  <a:srgbClr val="000000"/>
                </a:solidFill>
                <a:effectLst/>
                <a:latin typeface="Helvetica" pitchFamily="2" charset="0"/>
              </a:rPr>
              <a:t>was</a:t>
            </a:r>
            <a:r>
              <a:rPr lang="it-IT" dirty="0">
                <a:solidFill>
                  <a:srgbClr val="000000"/>
                </a:solidFill>
                <a:effectLst/>
                <a:latin typeface="Helvetica" pitchFamily="2" charset="0"/>
              </a:rPr>
              <a:t> </a:t>
            </a:r>
            <a:r>
              <a:rPr lang="it-IT" dirty="0" err="1">
                <a:solidFill>
                  <a:srgbClr val="000000"/>
                </a:solidFill>
                <a:effectLst/>
                <a:latin typeface="Helvetica" pitchFamily="2" charset="0"/>
              </a:rPr>
              <a:t>decreased</a:t>
            </a:r>
            <a:r>
              <a:rPr lang="it-IT" dirty="0">
                <a:solidFill>
                  <a:srgbClr val="000000"/>
                </a:solidFill>
                <a:effectLst/>
                <a:latin typeface="Helvetica" pitchFamily="2" charset="0"/>
              </a:rPr>
              <a:t> by 0.1 kg,   </a:t>
            </a:r>
          </a:p>
          <a:p>
            <a:pPr marL="285750" indent="-285750" algn="ctr">
              <a:buFont typeface="Arial" panose="020B0604020202020204" pitchFamily="34" charset="0"/>
              <a:buChar char="•"/>
            </a:pPr>
            <a:r>
              <a:rPr lang="it-IT" dirty="0">
                <a:solidFill>
                  <a:srgbClr val="000000"/>
                </a:solidFill>
                <a:latin typeface="Helvetica" pitchFamily="2" charset="0"/>
              </a:rPr>
              <a:t>T</a:t>
            </a:r>
            <a:r>
              <a:rPr lang="it-IT" dirty="0">
                <a:solidFill>
                  <a:srgbClr val="000000"/>
                </a:solidFill>
                <a:effectLst/>
                <a:latin typeface="Helvetica" pitchFamily="2" charset="0"/>
              </a:rPr>
              <a:t>he mass of link 3 </a:t>
            </a:r>
            <a:r>
              <a:rPr lang="it-IT" dirty="0" err="1">
                <a:solidFill>
                  <a:srgbClr val="000000"/>
                </a:solidFill>
                <a:effectLst/>
                <a:latin typeface="Helvetica" pitchFamily="2" charset="0"/>
              </a:rPr>
              <a:t>was</a:t>
            </a:r>
            <a:r>
              <a:rPr lang="it-IT" dirty="0">
                <a:solidFill>
                  <a:srgbClr val="000000"/>
                </a:solidFill>
                <a:effectLst/>
                <a:latin typeface="Helvetica" pitchFamily="2" charset="0"/>
              </a:rPr>
              <a:t> </a:t>
            </a:r>
            <a:r>
              <a:rPr lang="it-IT" dirty="0" err="1">
                <a:solidFill>
                  <a:srgbClr val="000000"/>
                </a:solidFill>
                <a:effectLst/>
                <a:latin typeface="Helvetica" pitchFamily="2" charset="0"/>
              </a:rPr>
              <a:t>increased</a:t>
            </a:r>
            <a:r>
              <a:rPr lang="it-IT" dirty="0">
                <a:solidFill>
                  <a:srgbClr val="000000"/>
                </a:solidFill>
                <a:effectLst/>
                <a:latin typeface="Helvetica" pitchFamily="2" charset="0"/>
              </a:rPr>
              <a:t> by 0.5 kg,</a:t>
            </a:r>
            <a:endParaRPr lang="it-IT" dirty="0">
              <a:solidFill>
                <a:srgbClr val="000000"/>
              </a:solidFill>
              <a:latin typeface="Helvetica" pitchFamily="2" charset="0"/>
            </a:endParaRPr>
          </a:p>
          <a:p>
            <a:pPr marL="285750" indent="-285750" algn="ctr">
              <a:buFont typeface="Arial" panose="020B0604020202020204" pitchFamily="34" charset="0"/>
              <a:buChar char="•"/>
            </a:pPr>
            <a:r>
              <a:rPr lang="it-IT" dirty="0">
                <a:solidFill>
                  <a:srgbClr val="000000"/>
                </a:solidFill>
                <a:latin typeface="Helvetica" pitchFamily="2" charset="0"/>
              </a:rPr>
              <a:t>T</a:t>
            </a:r>
            <a:r>
              <a:rPr lang="it-IT" dirty="0">
                <a:solidFill>
                  <a:srgbClr val="000000"/>
                </a:solidFill>
                <a:effectLst/>
                <a:latin typeface="Helvetica" pitchFamily="2" charset="0"/>
              </a:rPr>
              <a:t>he mass of link 4 </a:t>
            </a:r>
            <a:r>
              <a:rPr lang="it-IT" dirty="0" err="1">
                <a:solidFill>
                  <a:srgbClr val="000000"/>
                </a:solidFill>
                <a:effectLst/>
                <a:latin typeface="Helvetica" pitchFamily="2" charset="0"/>
              </a:rPr>
              <a:t>was</a:t>
            </a:r>
            <a:r>
              <a:rPr lang="it-IT" dirty="0">
                <a:solidFill>
                  <a:srgbClr val="000000"/>
                </a:solidFill>
                <a:effectLst/>
                <a:latin typeface="Helvetica" pitchFamily="2" charset="0"/>
              </a:rPr>
              <a:t> </a:t>
            </a:r>
            <a:r>
              <a:rPr lang="it-IT" dirty="0" err="1">
                <a:solidFill>
                  <a:srgbClr val="000000"/>
                </a:solidFill>
                <a:effectLst/>
                <a:latin typeface="Helvetica" pitchFamily="2" charset="0"/>
              </a:rPr>
              <a:t>increased</a:t>
            </a:r>
            <a:r>
              <a:rPr lang="it-IT" dirty="0">
                <a:solidFill>
                  <a:srgbClr val="000000"/>
                </a:solidFill>
                <a:effectLst/>
                <a:latin typeface="Helvetica" pitchFamily="2" charset="0"/>
              </a:rPr>
              <a:t> by 0.1 kg,</a:t>
            </a:r>
          </a:p>
          <a:p>
            <a:pPr marL="285750" indent="-285750" algn="ctr">
              <a:buFont typeface="Arial" panose="020B0604020202020204" pitchFamily="34" charset="0"/>
              <a:buChar char="•"/>
            </a:pPr>
            <a:r>
              <a:rPr lang="it-IT" dirty="0">
                <a:solidFill>
                  <a:srgbClr val="000000"/>
                </a:solidFill>
                <a:latin typeface="Helvetica" pitchFamily="2" charset="0"/>
              </a:rPr>
              <a:t>T</a:t>
            </a:r>
            <a:r>
              <a:rPr lang="it-IT" dirty="0">
                <a:solidFill>
                  <a:srgbClr val="000000"/>
                </a:solidFill>
                <a:effectLst/>
                <a:latin typeface="Helvetica" pitchFamily="2" charset="0"/>
              </a:rPr>
              <a:t>he mass of link 5 </a:t>
            </a:r>
            <a:r>
              <a:rPr lang="it-IT" dirty="0" err="1">
                <a:solidFill>
                  <a:srgbClr val="000000"/>
                </a:solidFill>
                <a:effectLst/>
                <a:latin typeface="Helvetica" pitchFamily="2" charset="0"/>
              </a:rPr>
              <a:t>was</a:t>
            </a:r>
            <a:r>
              <a:rPr lang="it-IT" dirty="0">
                <a:solidFill>
                  <a:srgbClr val="000000"/>
                </a:solidFill>
                <a:effectLst/>
                <a:latin typeface="Helvetica" pitchFamily="2" charset="0"/>
              </a:rPr>
              <a:t> </a:t>
            </a:r>
            <a:r>
              <a:rPr lang="it-IT" dirty="0" err="1">
                <a:solidFill>
                  <a:srgbClr val="000000"/>
                </a:solidFill>
                <a:effectLst/>
                <a:latin typeface="Helvetica" pitchFamily="2" charset="0"/>
              </a:rPr>
              <a:t>increased</a:t>
            </a:r>
            <a:r>
              <a:rPr lang="it-IT" dirty="0">
                <a:solidFill>
                  <a:srgbClr val="000000"/>
                </a:solidFill>
                <a:effectLst/>
                <a:latin typeface="Helvetica" pitchFamily="2" charset="0"/>
              </a:rPr>
              <a:t> by 0.6 kg,</a:t>
            </a:r>
          </a:p>
          <a:p>
            <a:pPr marL="285750" indent="-285750" algn="ctr">
              <a:buFont typeface="Arial" panose="020B0604020202020204" pitchFamily="34" charset="0"/>
              <a:buChar char="•"/>
            </a:pPr>
            <a:r>
              <a:rPr lang="it-IT" dirty="0">
                <a:solidFill>
                  <a:srgbClr val="000000"/>
                </a:solidFill>
                <a:effectLst/>
                <a:latin typeface="Helvetica" pitchFamily="2" charset="0"/>
              </a:rPr>
              <a:t>The</a:t>
            </a:r>
            <a:r>
              <a:rPr lang="it-IT" dirty="0">
                <a:solidFill>
                  <a:srgbClr val="000000"/>
                </a:solidFill>
                <a:latin typeface="Helvetica" pitchFamily="2" charset="0"/>
              </a:rPr>
              <a:t> </a:t>
            </a:r>
            <a:r>
              <a:rPr lang="it-IT" dirty="0">
                <a:solidFill>
                  <a:srgbClr val="000000"/>
                </a:solidFill>
                <a:effectLst/>
                <a:latin typeface="Helvetica" pitchFamily="2" charset="0"/>
              </a:rPr>
              <a:t>mass of link 6 </a:t>
            </a:r>
            <a:r>
              <a:rPr lang="it-IT" dirty="0" err="1">
                <a:solidFill>
                  <a:srgbClr val="000000"/>
                </a:solidFill>
                <a:effectLst/>
                <a:latin typeface="Helvetica" pitchFamily="2" charset="0"/>
              </a:rPr>
              <a:t>was</a:t>
            </a:r>
            <a:r>
              <a:rPr lang="it-IT" dirty="0">
                <a:solidFill>
                  <a:srgbClr val="000000"/>
                </a:solidFill>
                <a:effectLst/>
                <a:latin typeface="Helvetica" pitchFamily="2" charset="0"/>
              </a:rPr>
              <a:t> </a:t>
            </a:r>
            <a:r>
              <a:rPr lang="it-IT" dirty="0" err="1">
                <a:solidFill>
                  <a:srgbClr val="000000"/>
                </a:solidFill>
                <a:effectLst/>
                <a:latin typeface="Helvetica" pitchFamily="2" charset="0"/>
              </a:rPr>
              <a:t>increased</a:t>
            </a:r>
            <a:r>
              <a:rPr lang="it-IT" dirty="0">
                <a:solidFill>
                  <a:srgbClr val="000000"/>
                </a:solidFill>
                <a:effectLst/>
                <a:latin typeface="Helvetica" pitchFamily="2" charset="0"/>
              </a:rPr>
              <a:t> by 0.4 kg. </a:t>
            </a:r>
          </a:p>
        </p:txBody>
      </p:sp>
      <p:sp>
        <p:nvSpPr>
          <p:cNvPr id="36" name="CasellaDiTesto 35">
            <a:extLst>
              <a:ext uri="{FF2B5EF4-FFF2-40B4-BE49-F238E27FC236}">
                <a16:creationId xmlns:a16="http://schemas.microsoft.com/office/drawing/2014/main" id="{A7E8DD29-614A-91D3-C5E6-3A69F9A416EB}"/>
              </a:ext>
            </a:extLst>
          </p:cNvPr>
          <p:cNvSpPr txBox="1"/>
          <p:nvPr/>
        </p:nvSpPr>
        <p:spPr>
          <a:xfrm>
            <a:off x="6293055" y="5588157"/>
            <a:ext cx="4488322" cy="215444"/>
          </a:xfrm>
          <a:prstGeom prst="rect">
            <a:avLst/>
          </a:prstGeom>
          <a:noFill/>
        </p:spPr>
        <p:txBody>
          <a:bodyPr wrap="square" rtlCol="0">
            <a:spAutoFit/>
          </a:bodyPr>
          <a:lstStyle/>
          <a:p>
            <a:r>
              <a:rPr lang="it-IT" sz="800" b="1" dirty="0">
                <a:latin typeface="Helvetica" pitchFamily="2" charset="0"/>
              </a:rPr>
              <a:t>Figure 14: </a:t>
            </a:r>
            <a:r>
              <a:rPr lang="it-IT" sz="800" dirty="0" err="1">
                <a:solidFill>
                  <a:srgbClr val="000000"/>
                </a:solidFill>
                <a:effectLst/>
                <a:latin typeface="Helvetica" pitchFamily="2" charset="0"/>
              </a:rPr>
              <a:t>Desired</a:t>
            </a:r>
            <a:r>
              <a:rPr lang="it-IT" sz="800" dirty="0">
                <a:solidFill>
                  <a:srgbClr val="000000"/>
                </a:solidFill>
                <a:effectLst/>
                <a:latin typeface="Helvetica" pitchFamily="2" charset="0"/>
              </a:rPr>
              <a:t> and </a:t>
            </a:r>
            <a:r>
              <a:rPr lang="it-IT" sz="800" dirty="0" err="1">
                <a:solidFill>
                  <a:srgbClr val="000000"/>
                </a:solidFill>
                <a:effectLst/>
                <a:latin typeface="Helvetica" pitchFamily="2" charset="0"/>
              </a:rPr>
              <a:t>actual</a:t>
            </a:r>
            <a:r>
              <a:rPr lang="it-IT" sz="800" dirty="0">
                <a:solidFill>
                  <a:srgbClr val="000000"/>
                </a:solidFill>
                <a:effectLst/>
                <a:latin typeface="Helvetica" pitchFamily="2" charset="0"/>
              </a:rPr>
              <a:t> joint </a:t>
            </a:r>
            <a:r>
              <a:rPr lang="it-IT" sz="800" dirty="0" err="1">
                <a:solidFill>
                  <a:srgbClr val="000000"/>
                </a:solidFill>
                <a:effectLst/>
                <a:latin typeface="Helvetica" pitchFamily="2" charset="0"/>
              </a:rPr>
              <a:t>trajectories</a:t>
            </a:r>
            <a:r>
              <a:rPr lang="it-IT" sz="800" dirty="0">
                <a:solidFill>
                  <a:srgbClr val="000000"/>
                </a:solidFill>
                <a:effectLst/>
                <a:latin typeface="Helvetica" pitchFamily="2" charset="0"/>
              </a:rPr>
              <a:t> with inverse dynamics control.</a:t>
            </a:r>
          </a:p>
        </p:txBody>
      </p:sp>
      <p:sp>
        <p:nvSpPr>
          <p:cNvPr id="4" name="Rettangolo con angoli arrotondati 3">
            <a:extLst>
              <a:ext uri="{FF2B5EF4-FFF2-40B4-BE49-F238E27FC236}">
                <a16:creationId xmlns:a16="http://schemas.microsoft.com/office/drawing/2014/main" id="{8C030CCA-0F41-5204-55F2-BE77248D880D}"/>
              </a:ext>
            </a:extLst>
          </p:cNvPr>
          <p:cNvSpPr/>
          <p:nvPr/>
        </p:nvSpPr>
        <p:spPr>
          <a:xfrm>
            <a:off x="6528230" y="471796"/>
            <a:ext cx="3203732"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5" name="Gruppo 4">
            <a:extLst>
              <a:ext uri="{FF2B5EF4-FFF2-40B4-BE49-F238E27FC236}">
                <a16:creationId xmlns:a16="http://schemas.microsoft.com/office/drawing/2014/main" id="{DDCCBF86-2BD7-55B4-8ED7-C3C64B2E346B}"/>
              </a:ext>
            </a:extLst>
          </p:cNvPr>
          <p:cNvGrpSpPr/>
          <p:nvPr/>
        </p:nvGrpSpPr>
        <p:grpSpPr>
          <a:xfrm>
            <a:off x="619728" y="570743"/>
            <a:ext cx="11405124" cy="348386"/>
            <a:chOff x="1015870" y="671482"/>
            <a:chExt cx="11405124" cy="348386"/>
          </a:xfrm>
        </p:grpSpPr>
        <p:sp>
          <p:nvSpPr>
            <p:cNvPr id="7" name="CasellaDiTesto 6">
              <a:extLst>
                <a:ext uri="{FF2B5EF4-FFF2-40B4-BE49-F238E27FC236}">
                  <a16:creationId xmlns:a16="http://schemas.microsoft.com/office/drawing/2014/main" id="{946F956D-DA5A-A9FD-1D46-2ABFCD740C31}"/>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latin typeface="Helvetica" pitchFamily="2" charset="0"/>
                </a:rPr>
                <a:t>SIMULINK IMPLEMENTATION</a:t>
              </a:r>
            </a:p>
          </p:txBody>
        </p:sp>
        <p:sp>
          <p:nvSpPr>
            <p:cNvPr id="13" name="CasellaDiTesto 12">
              <a:extLst>
                <a:ext uri="{FF2B5EF4-FFF2-40B4-BE49-F238E27FC236}">
                  <a16:creationId xmlns:a16="http://schemas.microsoft.com/office/drawing/2014/main" id="{1B3BCD72-9F88-A1FD-8133-D035D2858269}"/>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solidFill>
                    <a:schemeClr val="bg1"/>
                  </a:solidFill>
                  <a:latin typeface="Helvetica" pitchFamily="2" charset="0"/>
                </a:rPr>
                <a:t>PERFORMANCE EVALUATION</a:t>
              </a:r>
            </a:p>
          </p:txBody>
        </p:sp>
        <p:sp>
          <p:nvSpPr>
            <p:cNvPr id="14" name="CasellaDiTesto 13">
              <a:extLst>
                <a:ext uri="{FF2B5EF4-FFF2-40B4-BE49-F238E27FC236}">
                  <a16:creationId xmlns:a16="http://schemas.microsoft.com/office/drawing/2014/main" id="{71AE1FD6-0A3E-2905-B869-7DF119CD9FED}"/>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21" name="CasellaDiTesto 20">
              <a:extLst>
                <a:ext uri="{FF2B5EF4-FFF2-40B4-BE49-F238E27FC236}">
                  <a16:creationId xmlns:a16="http://schemas.microsoft.com/office/drawing/2014/main" id="{1E9D0403-9980-09C6-B3D7-4B5F2911E9C9}"/>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spTree>
    <p:extLst>
      <p:ext uri="{BB962C8B-B14F-4D97-AF65-F5344CB8AC3E}">
        <p14:creationId xmlns:p14="http://schemas.microsoft.com/office/powerpoint/2010/main" val="3419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C34E3E22-D6AF-0AA0-2083-BB81A50B5976}"/>
              </a:ext>
            </a:extLst>
          </p:cNvPr>
          <p:cNvSpPr txBox="1"/>
          <p:nvPr/>
        </p:nvSpPr>
        <p:spPr>
          <a:xfrm>
            <a:off x="3524250" y="448348"/>
            <a:ext cx="5143500" cy="523220"/>
          </a:xfrm>
          <a:prstGeom prst="rect">
            <a:avLst/>
          </a:prstGeom>
          <a:noFill/>
        </p:spPr>
        <p:txBody>
          <a:bodyPr wrap="square" rtlCol="0">
            <a:spAutoFit/>
          </a:bodyPr>
          <a:lstStyle/>
          <a:p>
            <a:pPr algn="ctr"/>
            <a:r>
              <a:rPr lang="it-IT" sz="2800" b="1" dirty="0">
                <a:solidFill>
                  <a:srgbClr val="002060"/>
                </a:solidFill>
                <a:latin typeface="Helvetica" pitchFamily="2" charset="0"/>
              </a:rPr>
              <a:t>CONCLUSIONS</a:t>
            </a:r>
          </a:p>
        </p:txBody>
      </p:sp>
      <p:sp>
        <p:nvSpPr>
          <p:cNvPr id="2" name="CasellaDiTesto 1">
            <a:extLst>
              <a:ext uri="{FF2B5EF4-FFF2-40B4-BE49-F238E27FC236}">
                <a16:creationId xmlns:a16="http://schemas.microsoft.com/office/drawing/2014/main" id="{6B942210-A986-E020-1969-2B6305F61AE3}"/>
              </a:ext>
            </a:extLst>
          </p:cNvPr>
          <p:cNvSpPr txBox="1"/>
          <p:nvPr/>
        </p:nvSpPr>
        <p:spPr>
          <a:xfrm>
            <a:off x="957072" y="1286201"/>
            <a:ext cx="10277856" cy="923330"/>
          </a:xfrm>
          <a:prstGeom prst="rect">
            <a:avLst/>
          </a:prstGeom>
          <a:noFill/>
        </p:spPr>
        <p:txBody>
          <a:bodyPr wrap="square" rtlCol="0">
            <a:spAutoFit/>
          </a:bodyPr>
          <a:lstStyle/>
          <a:p>
            <a:pPr algn="ctr"/>
            <a:r>
              <a:rPr lang="it-IT" dirty="0">
                <a:latin typeface="Helvetica" pitchFamily="2" charset="0"/>
              </a:rPr>
              <a:t>In </a:t>
            </a:r>
            <a:r>
              <a:rPr lang="it-IT" dirty="0" err="1">
                <a:latin typeface="Helvetica" pitchFamily="2" charset="0"/>
              </a:rPr>
              <a:t>this</a:t>
            </a:r>
            <a:r>
              <a:rPr lang="it-IT" dirty="0">
                <a:latin typeface="Helvetica" pitchFamily="2" charset="0"/>
              </a:rPr>
              <a:t> study, a </a:t>
            </a:r>
            <a:r>
              <a:rPr lang="it-IT" dirty="0" err="1">
                <a:latin typeface="Helvetica" pitchFamily="2" charset="0"/>
              </a:rPr>
              <a:t>centralized</a:t>
            </a:r>
            <a:r>
              <a:rPr lang="it-IT" dirty="0">
                <a:latin typeface="Helvetica" pitchFamily="2" charset="0"/>
              </a:rPr>
              <a:t> </a:t>
            </a:r>
            <a:r>
              <a:rPr lang="it-IT" dirty="0" err="1">
                <a:latin typeface="Helvetica" pitchFamily="2" charset="0"/>
              </a:rPr>
              <a:t>motion</a:t>
            </a:r>
            <a:r>
              <a:rPr lang="it-IT" dirty="0">
                <a:latin typeface="Helvetica" pitchFamily="2" charset="0"/>
              </a:rPr>
              <a:t> control technique </a:t>
            </a:r>
            <a:r>
              <a:rPr lang="it-IT" dirty="0" err="1">
                <a:latin typeface="Helvetica" pitchFamily="2" charset="0"/>
              </a:rPr>
              <a:t>based</a:t>
            </a:r>
            <a:r>
              <a:rPr lang="it-IT" dirty="0">
                <a:latin typeface="Helvetica" pitchFamily="2" charset="0"/>
              </a:rPr>
              <a:t> on a PD controller with a </a:t>
            </a:r>
            <a:r>
              <a:rPr lang="it-IT" dirty="0" err="1">
                <a:latin typeface="Helvetica" pitchFamily="2" charset="0"/>
              </a:rPr>
              <a:t>neural</a:t>
            </a:r>
            <a:r>
              <a:rPr lang="it-IT" dirty="0">
                <a:latin typeface="Helvetica" pitchFamily="2" charset="0"/>
              </a:rPr>
              <a:t> network </a:t>
            </a:r>
            <a:r>
              <a:rPr lang="it-IT" dirty="0" err="1">
                <a:latin typeface="Helvetica" pitchFamily="2" charset="0"/>
              </a:rPr>
              <a:t>was</a:t>
            </a:r>
            <a:r>
              <a:rPr lang="it-IT" dirty="0">
                <a:latin typeface="Helvetica" pitchFamily="2" charset="0"/>
              </a:rPr>
              <a:t> </a:t>
            </a:r>
            <a:r>
              <a:rPr lang="it-IT" dirty="0" err="1">
                <a:latin typeface="Helvetica" pitchFamily="2" charset="0"/>
              </a:rPr>
              <a:t>implemented</a:t>
            </a:r>
            <a:r>
              <a:rPr lang="it-IT" dirty="0">
                <a:latin typeface="Helvetica" pitchFamily="2" charset="0"/>
              </a:rPr>
              <a:t>. Two </a:t>
            </a:r>
            <a:r>
              <a:rPr lang="it-IT" dirty="0" err="1">
                <a:latin typeface="Helvetica" pitchFamily="2" charset="0"/>
              </a:rPr>
              <a:t>different</a:t>
            </a:r>
            <a:r>
              <a:rPr lang="it-IT" dirty="0">
                <a:latin typeface="Helvetica" pitchFamily="2" charset="0"/>
              </a:rPr>
              <a:t> </a:t>
            </a:r>
            <a:r>
              <a:rPr lang="it-IT" dirty="0" err="1">
                <a:latin typeface="Helvetica" pitchFamily="2" charset="0"/>
              </a:rPr>
              <a:t>neural</a:t>
            </a:r>
            <a:r>
              <a:rPr lang="it-IT" dirty="0">
                <a:latin typeface="Helvetica" pitchFamily="2" charset="0"/>
              </a:rPr>
              <a:t> networks </a:t>
            </a:r>
            <a:r>
              <a:rPr lang="it-IT" dirty="0" err="1">
                <a:latin typeface="Helvetica" pitchFamily="2" charset="0"/>
              </a:rPr>
              <a:t>were</a:t>
            </a:r>
            <a:r>
              <a:rPr lang="it-IT" dirty="0">
                <a:latin typeface="Helvetica" pitchFamily="2" charset="0"/>
              </a:rPr>
              <a:t> </a:t>
            </a:r>
            <a:r>
              <a:rPr lang="it-IT" dirty="0" err="1">
                <a:latin typeface="Helvetica" pitchFamily="2" charset="0"/>
              </a:rPr>
              <a:t>developed</a:t>
            </a:r>
            <a:r>
              <a:rPr lang="it-IT" dirty="0">
                <a:latin typeface="Helvetica" pitchFamily="2" charset="0"/>
              </a:rPr>
              <a:t>, </a:t>
            </a:r>
            <a:r>
              <a:rPr lang="it-IT" dirty="0" err="1">
                <a:latin typeface="Helvetica" pitchFamily="2" charset="0"/>
              </a:rPr>
              <a:t>each</a:t>
            </a:r>
            <a:r>
              <a:rPr lang="it-IT" dirty="0">
                <a:latin typeface="Helvetica" pitchFamily="2" charset="0"/>
              </a:rPr>
              <a:t> </a:t>
            </a:r>
            <a:r>
              <a:rPr lang="it-IT" dirty="0" err="1">
                <a:latin typeface="Helvetica" pitchFamily="2" charset="0"/>
              </a:rPr>
              <a:t>employing</a:t>
            </a:r>
            <a:r>
              <a:rPr lang="it-IT" dirty="0">
                <a:latin typeface="Helvetica" pitchFamily="2" charset="0"/>
              </a:rPr>
              <a:t> a </a:t>
            </a:r>
            <a:r>
              <a:rPr lang="it-IT" dirty="0" err="1">
                <a:latin typeface="Helvetica" pitchFamily="2" charset="0"/>
              </a:rPr>
              <a:t>distinct</a:t>
            </a:r>
            <a:r>
              <a:rPr lang="it-IT" dirty="0">
                <a:latin typeface="Helvetica" pitchFamily="2" charset="0"/>
              </a:rPr>
              <a:t> weight update </a:t>
            </a:r>
            <a:r>
              <a:rPr lang="it-IT" dirty="0" err="1">
                <a:latin typeface="Helvetica" pitchFamily="2" charset="0"/>
              </a:rPr>
              <a:t>methodology</a:t>
            </a:r>
            <a:r>
              <a:rPr lang="it-IT" dirty="0">
                <a:latin typeface="Helvetica" pitchFamily="2" charset="0"/>
              </a:rPr>
              <a:t>. </a:t>
            </a:r>
          </a:p>
        </p:txBody>
      </p:sp>
      <p:graphicFrame>
        <p:nvGraphicFramePr>
          <p:cNvPr id="5" name="Tabella 4">
            <a:extLst>
              <a:ext uri="{FF2B5EF4-FFF2-40B4-BE49-F238E27FC236}">
                <a16:creationId xmlns:a16="http://schemas.microsoft.com/office/drawing/2014/main" id="{F6A577F1-4CE0-F494-E37C-E739125DB0F2}"/>
              </a:ext>
            </a:extLst>
          </p:cNvPr>
          <p:cNvGraphicFramePr>
            <a:graphicFrameLocks noGrp="1"/>
          </p:cNvGraphicFramePr>
          <p:nvPr>
            <p:extLst>
              <p:ext uri="{D42A27DB-BD31-4B8C-83A1-F6EECF244321}">
                <p14:modId xmlns:p14="http://schemas.microsoft.com/office/powerpoint/2010/main" val="2536542553"/>
              </p:ext>
            </p:extLst>
          </p:nvPr>
        </p:nvGraphicFramePr>
        <p:xfrm>
          <a:off x="1331228" y="2524165"/>
          <a:ext cx="9529544" cy="1809670"/>
        </p:xfrm>
        <a:graphic>
          <a:graphicData uri="http://schemas.openxmlformats.org/drawingml/2006/table">
            <a:tbl>
              <a:tblPr firstRow="1" bandRow="1">
                <a:tableStyleId>{5C22544A-7EE6-4342-B048-85BDC9FD1C3A}</a:tableStyleId>
              </a:tblPr>
              <a:tblGrid>
                <a:gridCol w="4764772">
                  <a:extLst>
                    <a:ext uri="{9D8B030D-6E8A-4147-A177-3AD203B41FA5}">
                      <a16:colId xmlns:a16="http://schemas.microsoft.com/office/drawing/2014/main" val="3965904615"/>
                    </a:ext>
                  </a:extLst>
                </a:gridCol>
                <a:gridCol w="4764772">
                  <a:extLst>
                    <a:ext uri="{9D8B030D-6E8A-4147-A177-3AD203B41FA5}">
                      <a16:colId xmlns:a16="http://schemas.microsoft.com/office/drawing/2014/main" val="1166990323"/>
                    </a:ext>
                  </a:extLst>
                </a:gridCol>
              </a:tblGrid>
              <a:tr h="448477">
                <a:tc>
                  <a:txBody>
                    <a:bodyPr/>
                    <a:lstStyle/>
                    <a:p>
                      <a:pPr algn="ctr"/>
                      <a:r>
                        <a:rPr lang="it-IT" sz="1600" dirty="0">
                          <a:latin typeface="Helvetica" pitchFamily="2" charset="0"/>
                        </a:rPr>
                        <a:t>ADVANTAGES OF THE NEURAL NETWORK</a:t>
                      </a:r>
                    </a:p>
                  </a:txBody>
                  <a:tcPr anchor="ctr">
                    <a:solidFill>
                      <a:srgbClr val="002060"/>
                    </a:solidFill>
                  </a:tcPr>
                </a:tc>
                <a:tc>
                  <a:txBody>
                    <a:bodyPr/>
                    <a:lstStyle/>
                    <a:p>
                      <a:pPr algn="ctr"/>
                      <a:r>
                        <a:rPr lang="it-IT" sz="1600" dirty="0">
                          <a:latin typeface="Helvetica" pitchFamily="2" charset="0"/>
                        </a:rPr>
                        <a:t>DISADVANTAGES OF THE NEURAL NETWORK</a:t>
                      </a:r>
                    </a:p>
                  </a:txBody>
                  <a:tcPr anchor="ctr">
                    <a:solidFill>
                      <a:srgbClr val="002060"/>
                    </a:solidFill>
                  </a:tcPr>
                </a:tc>
                <a:extLst>
                  <a:ext uri="{0D108BD9-81ED-4DB2-BD59-A6C34878D82A}">
                    <a16:rowId xmlns:a16="http://schemas.microsoft.com/office/drawing/2014/main" val="1543720413"/>
                  </a:ext>
                </a:extLst>
              </a:tr>
              <a:tr h="453731">
                <a:tc>
                  <a:txBody>
                    <a:bodyPr/>
                    <a:lstStyle/>
                    <a:p>
                      <a:pPr algn="ctr"/>
                      <a:r>
                        <a:rPr lang="it-IT" sz="1600" dirty="0">
                          <a:latin typeface="Helvetica" pitchFamily="2" charset="0"/>
                        </a:rPr>
                        <a:t>No </a:t>
                      </a:r>
                      <a:r>
                        <a:rPr lang="it-IT" sz="1600" dirty="0" err="1">
                          <a:latin typeface="Helvetica" pitchFamily="2" charset="0"/>
                        </a:rPr>
                        <a:t>prior</a:t>
                      </a:r>
                      <a:r>
                        <a:rPr lang="it-IT" sz="1600" dirty="0">
                          <a:latin typeface="Helvetica" pitchFamily="2" charset="0"/>
                        </a:rPr>
                        <a:t> knowledge of the </a:t>
                      </a:r>
                      <a:r>
                        <a:rPr lang="it-IT" sz="1600" dirty="0" err="1">
                          <a:latin typeface="Helvetica" pitchFamily="2" charset="0"/>
                        </a:rPr>
                        <a:t>manipulator</a:t>
                      </a:r>
                      <a:r>
                        <a:rPr lang="it-IT" sz="1600" dirty="0">
                          <a:latin typeface="Helvetica" pitchFamily="2" charset="0"/>
                        </a:rPr>
                        <a:t> dynamics</a:t>
                      </a:r>
                    </a:p>
                  </a:txBody>
                  <a:tcPr anchor="ctr"/>
                </a:tc>
                <a:tc>
                  <a:txBody>
                    <a:bodyPr/>
                    <a:lstStyle/>
                    <a:p>
                      <a:pPr algn="ctr"/>
                      <a:r>
                        <a:rPr lang="it-IT" sz="1600" dirty="0" err="1">
                          <a:latin typeface="Helvetica" pitchFamily="2" charset="0"/>
                        </a:rPr>
                        <a:t>Requires</a:t>
                      </a:r>
                      <a:r>
                        <a:rPr lang="it-IT" sz="1600" dirty="0">
                          <a:latin typeface="Helvetica" pitchFamily="2" charset="0"/>
                        </a:rPr>
                        <a:t> case-by-case </a:t>
                      </a:r>
                      <a:r>
                        <a:rPr lang="it-IT" sz="1600" dirty="0" err="1">
                          <a:latin typeface="Helvetica" pitchFamily="2" charset="0"/>
                        </a:rPr>
                        <a:t>parameter</a:t>
                      </a:r>
                      <a:r>
                        <a:rPr lang="it-IT" sz="1600" dirty="0">
                          <a:latin typeface="Helvetica" pitchFamily="2" charset="0"/>
                        </a:rPr>
                        <a:t> tuning</a:t>
                      </a:r>
                    </a:p>
                  </a:txBody>
                  <a:tcPr anchor="ctr"/>
                </a:tc>
                <a:extLst>
                  <a:ext uri="{0D108BD9-81ED-4DB2-BD59-A6C34878D82A}">
                    <a16:rowId xmlns:a16="http://schemas.microsoft.com/office/drawing/2014/main" val="2382549091"/>
                  </a:ext>
                </a:extLst>
              </a:tr>
              <a:tr h="453731">
                <a:tc>
                  <a:txBody>
                    <a:bodyPr/>
                    <a:lstStyle/>
                    <a:p>
                      <a:pPr algn="ctr"/>
                      <a:r>
                        <a:rPr lang="it-IT" sz="1600" dirty="0" err="1">
                          <a:latin typeface="Helvetica" pitchFamily="2" charset="0"/>
                        </a:rPr>
                        <a:t>Robustness</a:t>
                      </a:r>
                      <a:r>
                        <a:rPr lang="it-IT" sz="1600" dirty="0">
                          <a:latin typeface="Helvetica" pitchFamily="2" charset="0"/>
                        </a:rPr>
                        <a:t> to </a:t>
                      </a:r>
                      <a:r>
                        <a:rPr lang="it-IT" sz="1600" dirty="0" err="1">
                          <a:latin typeface="Helvetica" pitchFamily="2" charset="0"/>
                        </a:rPr>
                        <a:t>disturbances</a:t>
                      </a:r>
                      <a:r>
                        <a:rPr lang="it-IT" sz="1600" dirty="0">
                          <a:latin typeface="Helvetica" pitchFamily="2" charset="0"/>
                        </a:rPr>
                        <a:t> and </a:t>
                      </a:r>
                      <a:r>
                        <a:rPr lang="it-IT" sz="1600" dirty="0" err="1">
                          <a:latin typeface="Helvetica" pitchFamily="2" charset="0"/>
                        </a:rPr>
                        <a:t>uncertainties</a:t>
                      </a:r>
                      <a:endParaRPr lang="it-IT" sz="1600" dirty="0">
                        <a:latin typeface="Helvetica" pitchFamily="2" charset="0"/>
                      </a:endParaRPr>
                    </a:p>
                  </a:txBody>
                  <a:tcPr anchor="ctr"/>
                </a:tc>
                <a:tc>
                  <a:txBody>
                    <a:bodyPr/>
                    <a:lstStyle/>
                    <a:p>
                      <a:pPr algn="ctr"/>
                      <a:r>
                        <a:rPr lang="it-IT" sz="1600" dirty="0">
                          <a:latin typeface="Helvetica" pitchFamily="2" charset="0"/>
                        </a:rPr>
                        <a:t>High </a:t>
                      </a:r>
                      <a:r>
                        <a:rPr lang="it-IT" sz="1600" dirty="0" err="1">
                          <a:latin typeface="Helvetica" pitchFamily="2" charset="0"/>
                        </a:rPr>
                        <a:t>computational</a:t>
                      </a:r>
                      <a:r>
                        <a:rPr lang="it-IT" sz="1600" dirty="0">
                          <a:latin typeface="Helvetica" pitchFamily="2" charset="0"/>
                        </a:rPr>
                        <a:t> cost </a:t>
                      </a:r>
                    </a:p>
                  </a:txBody>
                  <a:tcPr anchor="ctr"/>
                </a:tc>
                <a:extLst>
                  <a:ext uri="{0D108BD9-81ED-4DB2-BD59-A6C34878D82A}">
                    <a16:rowId xmlns:a16="http://schemas.microsoft.com/office/drawing/2014/main" val="2610961838"/>
                  </a:ext>
                </a:extLst>
              </a:tr>
              <a:tr h="453731">
                <a:tc>
                  <a:txBody>
                    <a:bodyPr/>
                    <a:lstStyle/>
                    <a:p>
                      <a:pPr algn="ctr"/>
                      <a:r>
                        <a:rPr lang="it-IT" sz="1600" dirty="0">
                          <a:latin typeface="Helvetica" pitchFamily="2" charset="0"/>
                        </a:rPr>
                        <a:t>Online tuning </a:t>
                      </a:r>
                      <a:r>
                        <a:rPr lang="it-IT" sz="1600" dirty="0" err="1">
                          <a:latin typeface="Helvetica" pitchFamily="2" charset="0"/>
                        </a:rPr>
                        <a:t>without</a:t>
                      </a:r>
                      <a:r>
                        <a:rPr lang="it-IT" sz="1600" dirty="0">
                          <a:latin typeface="Helvetica" pitchFamily="2" charset="0"/>
                        </a:rPr>
                        <a:t> </a:t>
                      </a:r>
                      <a:r>
                        <a:rPr lang="it-IT" sz="1600" dirty="0" err="1">
                          <a:latin typeface="Helvetica" pitchFamily="2" charset="0"/>
                        </a:rPr>
                        <a:t>pre</a:t>
                      </a:r>
                      <a:r>
                        <a:rPr lang="it-IT" sz="1600" dirty="0">
                          <a:latin typeface="Helvetica" pitchFamily="2" charset="0"/>
                        </a:rPr>
                        <a:t>-training</a:t>
                      </a:r>
                    </a:p>
                  </a:txBody>
                  <a:tcPr anchor="ctr"/>
                </a:tc>
                <a:tc>
                  <a:txBody>
                    <a:bodyPr/>
                    <a:lstStyle/>
                    <a:p>
                      <a:pPr algn="ctr"/>
                      <a:r>
                        <a:rPr lang="it-IT" sz="1600" dirty="0" err="1">
                          <a:latin typeface="Helvetica" pitchFamily="2" charset="0"/>
                        </a:rPr>
                        <a:t>Dependence</a:t>
                      </a:r>
                      <a:r>
                        <a:rPr lang="it-IT" sz="1600" dirty="0">
                          <a:latin typeface="Helvetica" pitchFamily="2" charset="0"/>
                        </a:rPr>
                        <a:t> on PD </a:t>
                      </a:r>
                      <a:r>
                        <a:rPr lang="it-IT" sz="1600" dirty="0" err="1">
                          <a:latin typeface="Helvetica" pitchFamily="2" charset="0"/>
                        </a:rPr>
                        <a:t>parameters</a:t>
                      </a:r>
                      <a:endParaRPr lang="it-IT" sz="1600" dirty="0">
                        <a:latin typeface="Helvetica" pitchFamily="2" charset="0"/>
                      </a:endParaRPr>
                    </a:p>
                  </a:txBody>
                  <a:tcPr anchor="ctr"/>
                </a:tc>
                <a:extLst>
                  <a:ext uri="{0D108BD9-81ED-4DB2-BD59-A6C34878D82A}">
                    <a16:rowId xmlns:a16="http://schemas.microsoft.com/office/drawing/2014/main" val="2664700228"/>
                  </a:ext>
                </a:extLst>
              </a:tr>
            </a:tbl>
          </a:graphicData>
        </a:graphic>
      </p:graphicFrame>
      <p:sp>
        <p:nvSpPr>
          <p:cNvPr id="7" name="CasellaDiTesto 6">
            <a:extLst>
              <a:ext uri="{FF2B5EF4-FFF2-40B4-BE49-F238E27FC236}">
                <a16:creationId xmlns:a16="http://schemas.microsoft.com/office/drawing/2014/main" id="{4A53815E-F1BB-721F-14AD-B81307F4EDF6}"/>
              </a:ext>
            </a:extLst>
          </p:cNvPr>
          <p:cNvSpPr txBox="1"/>
          <p:nvPr/>
        </p:nvSpPr>
        <p:spPr>
          <a:xfrm>
            <a:off x="957072" y="4862348"/>
            <a:ext cx="10277856" cy="369332"/>
          </a:xfrm>
          <a:prstGeom prst="rect">
            <a:avLst/>
          </a:prstGeom>
          <a:noFill/>
        </p:spPr>
        <p:txBody>
          <a:bodyPr wrap="square" rtlCol="0">
            <a:spAutoFit/>
          </a:bodyPr>
          <a:lstStyle/>
          <a:p>
            <a:pPr algn="ctr"/>
            <a:r>
              <a:rPr lang="it-IT" dirty="0" err="1">
                <a:solidFill>
                  <a:srgbClr val="0E0E0E"/>
                </a:solidFill>
                <a:effectLst/>
                <a:latin typeface="Helvetica" pitchFamily="2" charset="0"/>
              </a:rPr>
              <a:t>As</a:t>
            </a:r>
            <a:r>
              <a:rPr lang="it-IT" dirty="0">
                <a:solidFill>
                  <a:srgbClr val="0E0E0E"/>
                </a:solidFill>
                <a:effectLst/>
                <a:latin typeface="Helvetica" pitchFamily="2" charset="0"/>
              </a:rPr>
              <a:t> future </a:t>
            </a:r>
            <a:r>
              <a:rPr lang="it-IT" dirty="0" err="1">
                <a:solidFill>
                  <a:srgbClr val="0E0E0E"/>
                </a:solidFill>
                <a:effectLst/>
                <a:latin typeface="Helvetica" pitchFamily="2" charset="0"/>
              </a:rPr>
              <a:t>developments</a:t>
            </a:r>
            <a:r>
              <a:rPr lang="it-IT" dirty="0">
                <a:solidFill>
                  <a:srgbClr val="0E0E0E"/>
                </a:solidFill>
                <a:effectLst/>
                <a:latin typeface="Helvetica" pitchFamily="2" charset="0"/>
              </a:rPr>
              <a:t> for </a:t>
            </a:r>
            <a:r>
              <a:rPr lang="it-IT" dirty="0" err="1">
                <a:solidFill>
                  <a:srgbClr val="0E0E0E"/>
                </a:solidFill>
                <a:effectLst/>
                <a:latin typeface="Helvetica" pitchFamily="2" charset="0"/>
              </a:rPr>
              <a:t>this</a:t>
            </a:r>
            <a:r>
              <a:rPr lang="it-IT" dirty="0">
                <a:solidFill>
                  <a:srgbClr val="0E0E0E"/>
                </a:solidFill>
                <a:effectLst/>
                <a:latin typeface="Helvetica" pitchFamily="2" charset="0"/>
              </a:rPr>
              <a:t> project, the following </a:t>
            </a:r>
            <a:r>
              <a:rPr lang="it-IT" dirty="0" err="1">
                <a:solidFill>
                  <a:srgbClr val="0E0E0E"/>
                </a:solidFill>
                <a:effectLst/>
                <a:latin typeface="Helvetica" pitchFamily="2" charset="0"/>
              </a:rPr>
              <a:t>objectives</a:t>
            </a:r>
            <a:r>
              <a:rPr lang="it-IT" dirty="0">
                <a:solidFill>
                  <a:srgbClr val="0E0E0E"/>
                </a:solidFill>
                <a:effectLst/>
                <a:latin typeface="Helvetica" pitchFamily="2" charset="0"/>
              </a:rPr>
              <a:t> are </a:t>
            </a:r>
            <a:r>
              <a:rPr lang="it-IT" dirty="0" err="1">
                <a:solidFill>
                  <a:srgbClr val="0E0E0E"/>
                </a:solidFill>
                <a:effectLst/>
                <a:latin typeface="Helvetica" pitchFamily="2" charset="0"/>
              </a:rPr>
              <a:t>planned</a:t>
            </a:r>
            <a:r>
              <a:rPr lang="it-IT" dirty="0">
                <a:solidFill>
                  <a:srgbClr val="0E0E0E"/>
                </a:solidFill>
                <a:effectLst/>
                <a:latin typeface="Helvetica" pitchFamily="2" charset="0"/>
              </a:rPr>
              <a:t>:</a:t>
            </a:r>
          </a:p>
        </p:txBody>
      </p:sp>
      <p:grpSp>
        <p:nvGrpSpPr>
          <p:cNvPr id="8" name="Group 1">
            <a:extLst>
              <a:ext uri="{FF2B5EF4-FFF2-40B4-BE49-F238E27FC236}">
                <a16:creationId xmlns:a16="http://schemas.microsoft.com/office/drawing/2014/main" id="{C36A1E28-1387-F00A-8397-2E7097E91F3F}"/>
              </a:ext>
            </a:extLst>
          </p:cNvPr>
          <p:cNvGrpSpPr/>
          <p:nvPr/>
        </p:nvGrpSpPr>
        <p:grpSpPr>
          <a:xfrm>
            <a:off x="6416259" y="5625614"/>
            <a:ext cx="3471428" cy="486720"/>
            <a:chOff x="0" y="573138"/>
            <a:chExt cx="5525729" cy="486720"/>
          </a:xfrm>
          <a:solidFill>
            <a:srgbClr val="002060"/>
          </a:solidFill>
        </p:grpSpPr>
        <p:sp>
          <p:nvSpPr>
            <p:cNvPr id="9" name="Rectangle: Rounded Corners 5">
              <a:extLst>
                <a:ext uri="{FF2B5EF4-FFF2-40B4-BE49-F238E27FC236}">
                  <a16:creationId xmlns:a16="http://schemas.microsoft.com/office/drawing/2014/main" id="{85995D32-65D8-5662-530B-484688D05FD4}"/>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0" name="Rectangle: Rounded Corners 4">
              <a:extLst>
                <a:ext uri="{FF2B5EF4-FFF2-40B4-BE49-F238E27FC236}">
                  <a16:creationId xmlns:a16="http://schemas.microsoft.com/office/drawing/2014/main" id="{14C7070C-BDE9-9714-7326-1C20D164FCED}"/>
                </a:ext>
              </a:extLst>
            </p:cNvPr>
            <p:cNvSpPr txBox="1"/>
            <p:nvPr/>
          </p:nvSpPr>
          <p:spPr>
            <a:xfrm>
              <a:off x="23760" y="596898"/>
              <a:ext cx="5478209" cy="4392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it-IT" b="1" dirty="0" err="1"/>
                <a:t>Tests</a:t>
              </a:r>
              <a:r>
                <a:rPr lang="it-IT" b="1" dirty="0"/>
                <a:t> on a Real System</a:t>
              </a:r>
              <a:endParaRPr lang="it-IT" dirty="0"/>
            </a:p>
          </p:txBody>
        </p:sp>
      </p:grpSp>
      <p:grpSp>
        <p:nvGrpSpPr>
          <p:cNvPr id="11" name="Group 1">
            <a:extLst>
              <a:ext uri="{FF2B5EF4-FFF2-40B4-BE49-F238E27FC236}">
                <a16:creationId xmlns:a16="http://schemas.microsoft.com/office/drawing/2014/main" id="{9B3CB65A-FF9D-D713-B556-59A3F74D23F5}"/>
              </a:ext>
            </a:extLst>
          </p:cNvPr>
          <p:cNvGrpSpPr/>
          <p:nvPr/>
        </p:nvGrpSpPr>
        <p:grpSpPr>
          <a:xfrm>
            <a:off x="2304315" y="5607809"/>
            <a:ext cx="3471428" cy="486720"/>
            <a:chOff x="0" y="573138"/>
            <a:chExt cx="5525729" cy="486720"/>
          </a:xfrm>
          <a:solidFill>
            <a:srgbClr val="002060"/>
          </a:solidFill>
        </p:grpSpPr>
        <p:sp>
          <p:nvSpPr>
            <p:cNvPr id="12" name="Rectangle: Rounded Corners 5">
              <a:extLst>
                <a:ext uri="{FF2B5EF4-FFF2-40B4-BE49-F238E27FC236}">
                  <a16:creationId xmlns:a16="http://schemas.microsoft.com/office/drawing/2014/main" id="{F3F37FB1-8385-FED6-38F5-5F6F6F86F802}"/>
                </a:ext>
              </a:extLst>
            </p:cNvPr>
            <p:cNvSpPr/>
            <p:nvPr/>
          </p:nvSpPr>
          <p:spPr>
            <a:xfrm>
              <a:off x="0" y="573138"/>
              <a:ext cx="5525729" cy="486720"/>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it-IT"/>
            </a:p>
          </p:txBody>
        </p:sp>
        <p:sp>
          <p:nvSpPr>
            <p:cNvPr id="13" name="Rectangle: Rounded Corners 4">
              <a:extLst>
                <a:ext uri="{FF2B5EF4-FFF2-40B4-BE49-F238E27FC236}">
                  <a16:creationId xmlns:a16="http://schemas.microsoft.com/office/drawing/2014/main" id="{2BCA2390-2B3F-8432-5F23-1CC388A8E52D}"/>
                </a:ext>
              </a:extLst>
            </p:cNvPr>
            <p:cNvSpPr txBox="1"/>
            <p:nvPr/>
          </p:nvSpPr>
          <p:spPr>
            <a:xfrm>
              <a:off x="23760" y="596898"/>
              <a:ext cx="5478209" cy="439200"/>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algn="ctr"/>
              <a:r>
                <a:rPr lang="it-IT" b="1" dirty="0">
                  <a:solidFill>
                    <a:schemeClr val="bg1"/>
                  </a:solidFill>
                </a:rPr>
                <a:t>N</a:t>
              </a:r>
              <a:r>
                <a:rPr lang="it-IT" b="1" dirty="0">
                  <a:solidFill>
                    <a:schemeClr val="bg1"/>
                  </a:solidFill>
                  <a:effectLst/>
                </a:rPr>
                <a:t>ew tuning weights strategies</a:t>
              </a:r>
            </a:p>
          </p:txBody>
        </p:sp>
      </p:grpSp>
      <p:sp>
        <p:nvSpPr>
          <p:cNvPr id="3" name="Figura a mano libera 2">
            <a:extLst>
              <a:ext uri="{FF2B5EF4-FFF2-40B4-BE49-F238E27FC236}">
                <a16:creationId xmlns:a16="http://schemas.microsoft.com/office/drawing/2014/main" id="{AE5AE895-7FBB-2248-FD72-EE3B9BED72CD}"/>
              </a:ext>
            </a:extLst>
          </p:cNvPr>
          <p:cNvSpPr/>
          <p:nvPr/>
        </p:nvSpPr>
        <p:spPr>
          <a:xfrm>
            <a:off x="-1156427" y="6772774"/>
            <a:ext cx="14504854" cy="3648436"/>
          </a:xfrm>
          <a:custGeom>
            <a:avLst/>
            <a:gdLst>
              <a:gd name="connsiteX0" fmla="*/ 1075963 w 14504854"/>
              <a:gd name="connsiteY0" fmla="*/ 285509 h 3648436"/>
              <a:gd name="connsiteX1" fmla="*/ 2719026 w 14504854"/>
              <a:gd name="connsiteY1" fmla="*/ 1771409 h 3648436"/>
              <a:gd name="connsiteX2" fmla="*/ 7019563 w 14504854"/>
              <a:gd name="connsiteY2" fmla="*/ 556971 h 3648436"/>
              <a:gd name="connsiteX3" fmla="*/ 13291776 w 14504854"/>
              <a:gd name="connsiteY3" fmla="*/ 2942984 h 3648436"/>
              <a:gd name="connsiteX4" fmla="*/ 13320351 w 14504854"/>
              <a:gd name="connsiteY4" fmla="*/ 3371609 h 3648436"/>
              <a:gd name="connsiteX5" fmla="*/ 933088 w 14504854"/>
              <a:gd name="connsiteY5" fmla="*/ 3414471 h 3648436"/>
              <a:gd name="connsiteX6" fmla="*/ 904513 w 14504854"/>
              <a:gd name="connsiteY6" fmla="*/ 299796 h 3648436"/>
              <a:gd name="connsiteX7" fmla="*/ 1075963 w 14504854"/>
              <a:gd name="connsiteY7" fmla="*/ 285509 h 364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04854" h="3648436">
                <a:moveTo>
                  <a:pt x="1075963" y="285509"/>
                </a:moveTo>
                <a:cubicBezTo>
                  <a:pt x="1378382" y="530778"/>
                  <a:pt x="1728426" y="1726165"/>
                  <a:pt x="2719026" y="1771409"/>
                </a:cubicBezTo>
                <a:cubicBezTo>
                  <a:pt x="3709626" y="1816653"/>
                  <a:pt x="5257438" y="361709"/>
                  <a:pt x="7019563" y="556971"/>
                </a:cubicBezTo>
                <a:cubicBezTo>
                  <a:pt x="8781688" y="752233"/>
                  <a:pt x="12241645" y="2473878"/>
                  <a:pt x="13291776" y="2942984"/>
                </a:cubicBezTo>
                <a:cubicBezTo>
                  <a:pt x="14341907" y="3412090"/>
                  <a:pt x="15380132" y="3293028"/>
                  <a:pt x="13320351" y="3371609"/>
                </a:cubicBezTo>
                <a:cubicBezTo>
                  <a:pt x="11260570" y="3450190"/>
                  <a:pt x="3002394" y="3926440"/>
                  <a:pt x="933088" y="3414471"/>
                </a:cubicBezTo>
                <a:cubicBezTo>
                  <a:pt x="-1136218" y="2902502"/>
                  <a:pt x="878319" y="816527"/>
                  <a:pt x="904513" y="299796"/>
                </a:cubicBezTo>
                <a:cubicBezTo>
                  <a:pt x="930707" y="-216935"/>
                  <a:pt x="773544" y="40240"/>
                  <a:pt x="1075963" y="285509"/>
                </a:cubicBezTo>
                <a:close/>
              </a:path>
            </a:pathLst>
          </a:cu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90360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testo, Carattere, logo, schermata&#10;&#10;Descrizione generata automaticamente">
            <a:extLst>
              <a:ext uri="{FF2B5EF4-FFF2-40B4-BE49-F238E27FC236}">
                <a16:creationId xmlns:a16="http://schemas.microsoft.com/office/drawing/2014/main" id="{F205F5CF-C289-7DB0-D42E-D00555C28299}"/>
              </a:ext>
            </a:extLst>
          </p:cNvPr>
          <p:cNvPicPr>
            <a:picLocks noChangeAspect="1"/>
          </p:cNvPicPr>
          <p:nvPr/>
        </p:nvPicPr>
        <p:blipFill>
          <a:blip r:embed="rId2"/>
          <a:stretch>
            <a:fillRect/>
          </a:stretch>
        </p:blipFill>
        <p:spPr>
          <a:xfrm>
            <a:off x="2380393" y="49162"/>
            <a:ext cx="7772400" cy="2305155"/>
          </a:xfrm>
          <a:prstGeom prst="rect">
            <a:avLst/>
          </a:prstGeom>
        </p:spPr>
      </p:pic>
      <p:sp>
        <p:nvSpPr>
          <p:cNvPr id="4" name="CasellaDiTesto 3">
            <a:extLst>
              <a:ext uri="{FF2B5EF4-FFF2-40B4-BE49-F238E27FC236}">
                <a16:creationId xmlns:a16="http://schemas.microsoft.com/office/drawing/2014/main" id="{E809553A-BA01-86FE-8931-55E4A5C3CCD0}"/>
              </a:ext>
            </a:extLst>
          </p:cNvPr>
          <p:cNvSpPr txBox="1"/>
          <p:nvPr/>
        </p:nvSpPr>
        <p:spPr>
          <a:xfrm>
            <a:off x="3544529" y="3136612"/>
            <a:ext cx="5102942" cy="584775"/>
          </a:xfrm>
          <a:prstGeom prst="rect">
            <a:avLst/>
          </a:prstGeom>
          <a:noFill/>
        </p:spPr>
        <p:txBody>
          <a:bodyPr wrap="square" rtlCol="0">
            <a:spAutoFit/>
          </a:bodyPr>
          <a:lstStyle/>
          <a:p>
            <a:pPr algn="ctr"/>
            <a:r>
              <a:rPr lang="it-IT" sz="3200" b="1" dirty="0">
                <a:solidFill>
                  <a:srgbClr val="002060"/>
                </a:solidFill>
                <a:latin typeface="Helvetica" pitchFamily="2" charset="0"/>
                <a:cs typeface="Times New Roman" panose="02020603050405020304" pitchFamily="18" charset="0"/>
              </a:rPr>
              <a:t>Thanks for </a:t>
            </a:r>
            <a:r>
              <a:rPr lang="it-IT" sz="3200" b="1" dirty="0" err="1">
                <a:solidFill>
                  <a:srgbClr val="002060"/>
                </a:solidFill>
                <a:latin typeface="Helvetica" pitchFamily="2" charset="0"/>
                <a:cs typeface="Times New Roman" panose="02020603050405020304" pitchFamily="18" charset="0"/>
              </a:rPr>
              <a:t>your</a:t>
            </a:r>
            <a:r>
              <a:rPr lang="it-IT" sz="3200" b="1" dirty="0">
                <a:solidFill>
                  <a:srgbClr val="002060"/>
                </a:solidFill>
                <a:latin typeface="Helvetica" pitchFamily="2" charset="0"/>
                <a:cs typeface="Times New Roman" panose="02020603050405020304" pitchFamily="18" charset="0"/>
              </a:rPr>
              <a:t> </a:t>
            </a:r>
            <a:r>
              <a:rPr lang="it-IT" sz="3200" b="1" dirty="0" err="1">
                <a:solidFill>
                  <a:srgbClr val="002060"/>
                </a:solidFill>
                <a:latin typeface="Helvetica" pitchFamily="2" charset="0"/>
                <a:cs typeface="Times New Roman" panose="02020603050405020304" pitchFamily="18" charset="0"/>
              </a:rPr>
              <a:t>attention</a:t>
            </a:r>
            <a:endParaRPr lang="it-IT" b="1" i="1" dirty="0">
              <a:solidFill>
                <a:srgbClr val="002060"/>
              </a:solidFill>
              <a:latin typeface="Helvetica" pitchFamily="2" charset="0"/>
            </a:endParaRPr>
          </a:p>
        </p:txBody>
      </p:sp>
      <p:sp>
        <p:nvSpPr>
          <p:cNvPr id="32" name="Figura a mano libera 31">
            <a:extLst>
              <a:ext uri="{FF2B5EF4-FFF2-40B4-BE49-F238E27FC236}">
                <a16:creationId xmlns:a16="http://schemas.microsoft.com/office/drawing/2014/main" id="{6B99645F-9D9F-2306-DAF2-C28EF8A6AC72}"/>
              </a:ext>
            </a:extLst>
          </p:cNvPr>
          <p:cNvSpPr/>
          <p:nvPr/>
        </p:nvSpPr>
        <p:spPr>
          <a:xfrm>
            <a:off x="-1156427" y="4992742"/>
            <a:ext cx="14504854" cy="3648436"/>
          </a:xfrm>
          <a:custGeom>
            <a:avLst/>
            <a:gdLst>
              <a:gd name="connsiteX0" fmla="*/ 1075963 w 14504854"/>
              <a:gd name="connsiteY0" fmla="*/ 285509 h 3648436"/>
              <a:gd name="connsiteX1" fmla="*/ 2719026 w 14504854"/>
              <a:gd name="connsiteY1" fmla="*/ 1771409 h 3648436"/>
              <a:gd name="connsiteX2" fmla="*/ 7019563 w 14504854"/>
              <a:gd name="connsiteY2" fmla="*/ 556971 h 3648436"/>
              <a:gd name="connsiteX3" fmla="*/ 13291776 w 14504854"/>
              <a:gd name="connsiteY3" fmla="*/ 2942984 h 3648436"/>
              <a:gd name="connsiteX4" fmla="*/ 13320351 w 14504854"/>
              <a:gd name="connsiteY4" fmla="*/ 3371609 h 3648436"/>
              <a:gd name="connsiteX5" fmla="*/ 933088 w 14504854"/>
              <a:gd name="connsiteY5" fmla="*/ 3414471 h 3648436"/>
              <a:gd name="connsiteX6" fmla="*/ 904513 w 14504854"/>
              <a:gd name="connsiteY6" fmla="*/ 299796 h 3648436"/>
              <a:gd name="connsiteX7" fmla="*/ 1075963 w 14504854"/>
              <a:gd name="connsiteY7" fmla="*/ 285509 h 3648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04854" h="3648436">
                <a:moveTo>
                  <a:pt x="1075963" y="285509"/>
                </a:moveTo>
                <a:cubicBezTo>
                  <a:pt x="1378382" y="530778"/>
                  <a:pt x="1728426" y="1726165"/>
                  <a:pt x="2719026" y="1771409"/>
                </a:cubicBezTo>
                <a:cubicBezTo>
                  <a:pt x="3709626" y="1816653"/>
                  <a:pt x="5257438" y="361709"/>
                  <a:pt x="7019563" y="556971"/>
                </a:cubicBezTo>
                <a:cubicBezTo>
                  <a:pt x="8781688" y="752233"/>
                  <a:pt x="12241645" y="2473878"/>
                  <a:pt x="13291776" y="2942984"/>
                </a:cubicBezTo>
                <a:cubicBezTo>
                  <a:pt x="14341907" y="3412090"/>
                  <a:pt x="15380132" y="3293028"/>
                  <a:pt x="13320351" y="3371609"/>
                </a:cubicBezTo>
                <a:cubicBezTo>
                  <a:pt x="11260570" y="3450190"/>
                  <a:pt x="3002394" y="3926440"/>
                  <a:pt x="933088" y="3414471"/>
                </a:cubicBezTo>
                <a:cubicBezTo>
                  <a:pt x="-1136218" y="2902502"/>
                  <a:pt x="878319" y="816527"/>
                  <a:pt x="904513" y="299796"/>
                </a:cubicBezTo>
                <a:cubicBezTo>
                  <a:pt x="930707" y="-216935"/>
                  <a:pt x="773544" y="40240"/>
                  <a:pt x="1075963" y="285509"/>
                </a:cubicBezTo>
                <a:close/>
              </a:path>
            </a:pathLst>
          </a:cu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641168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con angoli arrotondati 9">
            <a:extLst>
              <a:ext uri="{FF2B5EF4-FFF2-40B4-BE49-F238E27FC236}">
                <a16:creationId xmlns:a16="http://schemas.microsoft.com/office/drawing/2014/main" id="{63AF0EEE-3C0C-97E9-9408-A846E1322413}"/>
              </a:ext>
            </a:extLst>
          </p:cNvPr>
          <p:cNvSpPr/>
          <p:nvPr/>
        </p:nvSpPr>
        <p:spPr>
          <a:xfrm>
            <a:off x="296184" y="452132"/>
            <a:ext cx="2790212"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2" name="Gruppo 21">
            <a:extLst>
              <a:ext uri="{FF2B5EF4-FFF2-40B4-BE49-F238E27FC236}">
                <a16:creationId xmlns:a16="http://schemas.microsoft.com/office/drawing/2014/main" id="{CCEF9C7A-FA81-9B73-3216-1A713BC3B43E}"/>
              </a:ext>
            </a:extLst>
          </p:cNvPr>
          <p:cNvGrpSpPr/>
          <p:nvPr/>
        </p:nvGrpSpPr>
        <p:grpSpPr>
          <a:xfrm>
            <a:off x="619728" y="570743"/>
            <a:ext cx="11405124" cy="348386"/>
            <a:chOff x="1015870" y="671482"/>
            <a:chExt cx="11405124" cy="348386"/>
          </a:xfrm>
        </p:grpSpPr>
        <p:sp>
          <p:nvSpPr>
            <p:cNvPr id="5" name="CasellaDiTesto 4">
              <a:extLst>
                <a:ext uri="{FF2B5EF4-FFF2-40B4-BE49-F238E27FC236}">
                  <a16:creationId xmlns:a16="http://schemas.microsoft.com/office/drawing/2014/main" id="{1E985F93-E46F-A15B-1B0E-5030C3F14C30}"/>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latin typeface="Helvetica" pitchFamily="2" charset="0"/>
                </a:rPr>
                <a:t>SIMULINK IMPLEMENTATION</a:t>
              </a:r>
            </a:p>
          </p:txBody>
        </p:sp>
        <p:sp>
          <p:nvSpPr>
            <p:cNvPr id="7" name="CasellaDiTesto 6">
              <a:extLst>
                <a:ext uri="{FF2B5EF4-FFF2-40B4-BE49-F238E27FC236}">
                  <a16:creationId xmlns:a16="http://schemas.microsoft.com/office/drawing/2014/main" id="{902EC88E-8220-416C-5346-DA1438E95526}"/>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latin typeface="Helvetica" pitchFamily="2" charset="0"/>
                </a:rPr>
                <a:t>PERFORMANCE EVALUATION</a:t>
              </a:r>
            </a:p>
          </p:txBody>
        </p:sp>
        <p:sp>
          <p:nvSpPr>
            <p:cNvPr id="8" name="CasellaDiTesto 7">
              <a:extLst>
                <a:ext uri="{FF2B5EF4-FFF2-40B4-BE49-F238E27FC236}">
                  <a16:creationId xmlns:a16="http://schemas.microsoft.com/office/drawing/2014/main" id="{B0F788F2-9574-25EE-43F9-418FBC2D53E3}"/>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4" name="CasellaDiTesto 3">
              <a:extLst>
                <a:ext uri="{FF2B5EF4-FFF2-40B4-BE49-F238E27FC236}">
                  <a16:creationId xmlns:a16="http://schemas.microsoft.com/office/drawing/2014/main" id="{3B07E6C5-D787-C5FB-7517-891BB2D04B3D}"/>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solidFill>
                    <a:schemeClr val="bg1"/>
                  </a:solidFill>
                  <a:latin typeface="Helvetica" pitchFamily="2" charset="0"/>
                </a:rPr>
                <a:t>STATE OF THE ART</a:t>
              </a:r>
            </a:p>
          </p:txBody>
        </p:sp>
      </p:grpSp>
      <p:sp>
        <p:nvSpPr>
          <p:cNvPr id="2" name="CasellaDiTesto 1">
            <a:extLst>
              <a:ext uri="{FF2B5EF4-FFF2-40B4-BE49-F238E27FC236}">
                <a16:creationId xmlns:a16="http://schemas.microsoft.com/office/drawing/2014/main" id="{3ADB9747-017A-C524-5DB5-A9650F25C18A}"/>
              </a:ext>
            </a:extLst>
          </p:cNvPr>
          <p:cNvSpPr txBox="1"/>
          <p:nvPr/>
        </p:nvSpPr>
        <p:spPr>
          <a:xfrm>
            <a:off x="616835" y="3093749"/>
            <a:ext cx="6583680" cy="2031325"/>
          </a:xfrm>
          <a:prstGeom prst="rect">
            <a:avLst/>
          </a:prstGeom>
          <a:noFill/>
        </p:spPr>
        <p:txBody>
          <a:bodyPr wrap="square" rtlCol="0">
            <a:spAutoFit/>
          </a:bodyPr>
          <a:lstStyle/>
          <a:p>
            <a:pPr algn="ctr"/>
            <a:r>
              <a:rPr lang="it-IT" dirty="0">
                <a:latin typeface="Helvetica" panose="020B0604020202020204"/>
                <a:cs typeface="Helvetica" panose="020B0604020202020204"/>
              </a:rPr>
              <a:t>PID control </a:t>
            </a:r>
            <a:r>
              <a:rPr lang="it-IT" dirty="0" err="1">
                <a:latin typeface="Helvetica" panose="020B0604020202020204"/>
                <a:cs typeface="Helvetica" panose="020B0604020202020204"/>
              </a:rPr>
              <a:t>algorithms</a:t>
            </a:r>
            <a:r>
              <a:rPr lang="it-IT" dirty="0">
                <a:latin typeface="Helvetica" panose="020B0604020202020204"/>
                <a:cs typeface="Helvetica" panose="020B0604020202020204"/>
              </a:rPr>
              <a:t> are </a:t>
            </a:r>
            <a:r>
              <a:rPr lang="it-IT" dirty="0" err="1">
                <a:latin typeface="Helvetica" panose="020B0604020202020204"/>
                <a:cs typeface="Helvetica" panose="020B0604020202020204"/>
              </a:rPr>
              <a:t>implemented</a:t>
            </a:r>
            <a:r>
              <a:rPr lang="it-IT" dirty="0">
                <a:latin typeface="Helvetica" panose="020B0604020202020204"/>
                <a:cs typeface="Helvetica" panose="020B0604020202020204"/>
              </a:rPr>
              <a:t> in </a:t>
            </a:r>
            <a:r>
              <a:rPr lang="it-IT" dirty="0" err="1">
                <a:latin typeface="Helvetica" panose="020B0604020202020204"/>
                <a:cs typeface="Helvetica" panose="020B0604020202020204"/>
              </a:rPr>
              <a:t>most</a:t>
            </a:r>
            <a:r>
              <a:rPr lang="it-IT" dirty="0">
                <a:latin typeface="Helvetica" panose="020B0604020202020204"/>
                <a:cs typeface="Helvetica" panose="020B0604020202020204"/>
              </a:rPr>
              <a:t> of </a:t>
            </a:r>
            <a:r>
              <a:rPr lang="it-IT" dirty="0" err="1">
                <a:latin typeface="Helvetica" panose="020B0604020202020204"/>
                <a:cs typeface="Helvetica" panose="020B0604020202020204"/>
              </a:rPr>
              <a:t>commercially</a:t>
            </a:r>
            <a:r>
              <a:rPr lang="it-IT" dirty="0">
                <a:latin typeface="Helvetica" panose="020B0604020202020204"/>
                <a:cs typeface="Helvetica" panose="020B0604020202020204"/>
              </a:rPr>
              <a:t> </a:t>
            </a:r>
            <a:r>
              <a:rPr lang="it-IT" dirty="0" err="1">
                <a:latin typeface="Helvetica" panose="020B0604020202020204"/>
                <a:cs typeface="Helvetica" panose="020B0604020202020204"/>
              </a:rPr>
              <a:t>available</a:t>
            </a:r>
            <a:r>
              <a:rPr lang="it-IT" dirty="0">
                <a:latin typeface="Helvetica" panose="020B0604020202020204"/>
                <a:cs typeface="Helvetica" panose="020B0604020202020204"/>
              </a:rPr>
              <a:t> controllers, </a:t>
            </a:r>
            <a:r>
              <a:rPr lang="it-IT" dirty="0" err="1">
                <a:latin typeface="Helvetica" panose="020B0604020202020204"/>
                <a:cs typeface="Helvetica" panose="020B0604020202020204"/>
              </a:rPr>
              <a:t>but</a:t>
            </a:r>
            <a:r>
              <a:rPr lang="it-IT" dirty="0">
                <a:latin typeface="Helvetica" panose="020B0604020202020204"/>
                <a:cs typeface="Helvetica" panose="020B0604020202020204"/>
              </a:rPr>
              <a:t> </a:t>
            </a:r>
            <a:r>
              <a:rPr lang="it-IT" dirty="0" err="1">
                <a:latin typeface="Helvetica" panose="020B0604020202020204"/>
                <a:cs typeface="Helvetica" panose="020B0604020202020204"/>
              </a:rPr>
              <a:t>they</a:t>
            </a:r>
            <a:r>
              <a:rPr lang="it-IT" dirty="0">
                <a:latin typeface="Helvetica" panose="020B0604020202020204"/>
                <a:cs typeface="Helvetica" panose="020B0604020202020204"/>
              </a:rPr>
              <a:t> </a:t>
            </a:r>
            <a:r>
              <a:rPr lang="it-IT" dirty="0" err="1">
                <a:latin typeface="Helvetica" panose="020B0604020202020204"/>
                <a:cs typeface="Helvetica" panose="020B0604020202020204"/>
              </a:rPr>
              <a:t>not</a:t>
            </a:r>
            <a:r>
              <a:rPr lang="it-IT" dirty="0">
                <a:latin typeface="Helvetica" panose="020B0604020202020204"/>
                <a:cs typeface="Helvetica" panose="020B0604020202020204"/>
              </a:rPr>
              <a:t> </a:t>
            </a:r>
            <a:r>
              <a:rPr lang="en-US" dirty="0">
                <a:latin typeface="Helvetica" panose="020B0604020202020204"/>
                <a:cs typeface="Helvetica" panose="020B0604020202020204"/>
              </a:rPr>
              <a:t>allow accurate dynamic trajectory following. Adaptive and inverse dynamic control techniques can provide good tracking performance, but are strongly limited by the need of the exact knowledge of the system to be controlled.</a:t>
            </a:r>
          </a:p>
          <a:p>
            <a:pPr algn="ctr"/>
            <a:r>
              <a:rPr lang="en-US" dirty="0">
                <a:latin typeface="Helvetica" panose="020B0604020202020204"/>
                <a:cs typeface="Helvetica" panose="020B0604020202020204"/>
              </a:rPr>
              <a:t>NN-based control techniques can overcome this limitations.</a:t>
            </a:r>
            <a:endParaRPr lang="it-IT" dirty="0">
              <a:latin typeface="Helvetica" panose="020B0604020202020204"/>
              <a:cs typeface="Helvetica" panose="020B0604020202020204"/>
            </a:endParaRPr>
          </a:p>
        </p:txBody>
      </p:sp>
      <p:sp>
        <p:nvSpPr>
          <p:cNvPr id="3" name="CasellaDiTesto 2">
            <a:extLst>
              <a:ext uri="{FF2B5EF4-FFF2-40B4-BE49-F238E27FC236}">
                <a16:creationId xmlns:a16="http://schemas.microsoft.com/office/drawing/2014/main" id="{42242222-96B5-BC86-F3F6-5F9D864A01AE}"/>
              </a:ext>
            </a:extLst>
          </p:cNvPr>
          <p:cNvSpPr txBox="1"/>
          <p:nvPr/>
        </p:nvSpPr>
        <p:spPr>
          <a:xfrm>
            <a:off x="2428368" y="1543662"/>
            <a:ext cx="7335263" cy="461665"/>
          </a:xfrm>
          <a:prstGeom prst="rect">
            <a:avLst/>
          </a:prstGeom>
          <a:noFill/>
        </p:spPr>
        <p:txBody>
          <a:bodyPr wrap="square" rtlCol="0">
            <a:spAutoFit/>
          </a:bodyPr>
          <a:lstStyle/>
          <a:p>
            <a:pPr algn="ctr"/>
            <a:r>
              <a:rPr lang="it-IT" sz="2400" b="1" dirty="0" err="1">
                <a:solidFill>
                  <a:srgbClr val="0070C0"/>
                </a:solidFill>
                <a:latin typeface="Helvetica" pitchFamily="2" charset="0"/>
              </a:rPr>
              <a:t>Why</a:t>
            </a:r>
            <a:r>
              <a:rPr lang="it-IT" sz="2400" b="1" dirty="0">
                <a:solidFill>
                  <a:srgbClr val="0070C0"/>
                </a:solidFill>
                <a:latin typeface="Helvetica" pitchFamily="2" charset="0"/>
              </a:rPr>
              <a:t> </a:t>
            </a:r>
            <a:r>
              <a:rPr lang="it-IT" sz="2400" b="1" dirty="0" err="1">
                <a:solidFill>
                  <a:srgbClr val="0070C0"/>
                </a:solidFill>
                <a:latin typeface="Helvetica" pitchFamily="2" charset="0"/>
              </a:rPr>
              <a:t>choose</a:t>
            </a:r>
            <a:r>
              <a:rPr lang="it-IT" sz="2400" b="1" dirty="0">
                <a:solidFill>
                  <a:srgbClr val="0070C0"/>
                </a:solidFill>
                <a:latin typeface="Helvetica" pitchFamily="2" charset="0"/>
              </a:rPr>
              <a:t> a </a:t>
            </a:r>
            <a:r>
              <a:rPr lang="it-IT" sz="2400" b="1" dirty="0" err="1">
                <a:solidFill>
                  <a:srgbClr val="0070C0"/>
                </a:solidFill>
                <a:latin typeface="Helvetica" pitchFamily="2" charset="0"/>
              </a:rPr>
              <a:t>Neural</a:t>
            </a:r>
            <a:r>
              <a:rPr lang="it-IT" sz="2400" b="1" dirty="0">
                <a:solidFill>
                  <a:srgbClr val="0070C0"/>
                </a:solidFill>
                <a:latin typeface="Helvetica" pitchFamily="2" charset="0"/>
              </a:rPr>
              <a:t> Network-</a:t>
            </a:r>
            <a:r>
              <a:rPr lang="it-IT" sz="2400" b="1" dirty="0" err="1">
                <a:solidFill>
                  <a:srgbClr val="0070C0"/>
                </a:solidFill>
                <a:latin typeface="Helvetica" pitchFamily="2" charset="0"/>
              </a:rPr>
              <a:t>based</a:t>
            </a:r>
            <a:r>
              <a:rPr lang="it-IT" sz="2400" b="1" dirty="0">
                <a:solidFill>
                  <a:srgbClr val="0070C0"/>
                </a:solidFill>
                <a:latin typeface="Helvetica" pitchFamily="2" charset="0"/>
              </a:rPr>
              <a:t> </a:t>
            </a:r>
            <a:r>
              <a:rPr lang="it-IT" sz="2400" b="1" dirty="0" err="1">
                <a:solidFill>
                  <a:srgbClr val="0070C0"/>
                </a:solidFill>
                <a:latin typeface="Helvetica" pitchFamily="2" charset="0"/>
              </a:rPr>
              <a:t>approach</a:t>
            </a:r>
            <a:endParaRPr lang="it-IT" sz="2400" b="1" dirty="0">
              <a:solidFill>
                <a:srgbClr val="0070C0"/>
              </a:solidFill>
              <a:latin typeface="Helvetica" pitchFamily="2" charset="0"/>
            </a:endParaRPr>
          </a:p>
        </p:txBody>
      </p:sp>
      <p:pic>
        <p:nvPicPr>
          <p:cNvPr id="12" name="Immagine 11" descr="Immagine che contiene Attrezzature mediche&#10;&#10;Descrizione generata automaticamente">
            <a:extLst>
              <a:ext uri="{FF2B5EF4-FFF2-40B4-BE49-F238E27FC236}">
                <a16:creationId xmlns:a16="http://schemas.microsoft.com/office/drawing/2014/main" id="{B3EE631E-1249-AD3D-BBFA-5FBEE6B53368}"/>
              </a:ext>
            </a:extLst>
          </p:cNvPr>
          <p:cNvPicPr>
            <a:picLocks noChangeAspect="1"/>
          </p:cNvPicPr>
          <p:nvPr/>
        </p:nvPicPr>
        <p:blipFill>
          <a:blip r:embed="rId2"/>
          <a:stretch>
            <a:fillRect/>
          </a:stretch>
        </p:blipFill>
        <p:spPr>
          <a:xfrm>
            <a:off x="7671106" y="2681255"/>
            <a:ext cx="3904059" cy="2846710"/>
          </a:xfrm>
          <a:prstGeom prst="rect">
            <a:avLst/>
          </a:prstGeom>
        </p:spPr>
      </p:pic>
    </p:spTree>
    <p:extLst>
      <p:ext uri="{BB962C8B-B14F-4D97-AF65-F5344CB8AC3E}">
        <p14:creationId xmlns:p14="http://schemas.microsoft.com/office/powerpoint/2010/main" val="3478134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669B6-37D9-781E-E9F0-FFB6C3B800E5}"/>
            </a:ext>
          </a:extLst>
        </p:cNvPr>
        <p:cNvGrpSpPr/>
        <p:nvPr/>
      </p:nvGrpSpPr>
      <p:grpSpPr>
        <a:xfrm>
          <a:off x="0" y="0"/>
          <a:ext cx="0" cy="0"/>
          <a:chOff x="0" y="0"/>
          <a:chExt cx="0" cy="0"/>
        </a:xfrm>
      </p:grpSpPr>
      <p:sp>
        <p:nvSpPr>
          <p:cNvPr id="10" name="Rettangolo con angoli arrotondati 9">
            <a:extLst>
              <a:ext uri="{FF2B5EF4-FFF2-40B4-BE49-F238E27FC236}">
                <a16:creationId xmlns:a16="http://schemas.microsoft.com/office/drawing/2014/main" id="{6CDEE816-5FE4-88BC-3EB1-36215E99854A}"/>
              </a:ext>
            </a:extLst>
          </p:cNvPr>
          <p:cNvSpPr/>
          <p:nvPr/>
        </p:nvSpPr>
        <p:spPr>
          <a:xfrm>
            <a:off x="296184" y="452132"/>
            <a:ext cx="2790212"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2" name="Gruppo 21">
            <a:extLst>
              <a:ext uri="{FF2B5EF4-FFF2-40B4-BE49-F238E27FC236}">
                <a16:creationId xmlns:a16="http://schemas.microsoft.com/office/drawing/2014/main" id="{E377480E-5275-EE26-8DA6-113A9286EEA4}"/>
              </a:ext>
            </a:extLst>
          </p:cNvPr>
          <p:cNvGrpSpPr/>
          <p:nvPr/>
        </p:nvGrpSpPr>
        <p:grpSpPr>
          <a:xfrm>
            <a:off x="619728" y="570743"/>
            <a:ext cx="11405124" cy="348386"/>
            <a:chOff x="1015870" y="671482"/>
            <a:chExt cx="11405124" cy="348386"/>
          </a:xfrm>
        </p:grpSpPr>
        <p:sp>
          <p:nvSpPr>
            <p:cNvPr id="5" name="CasellaDiTesto 4">
              <a:extLst>
                <a:ext uri="{FF2B5EF4-FFF2-40B4-BE49-F238E27FC236}">
                  <a16:creationId xmlns:a16="http://schemas.microsoft.com/office/drawing/2014/main" id="{30E5C729-BD1F-20F8-41B2-68450F3E29F8}"/>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latin typeface="Helvetica" pitchFamily="2" charset="0"/>
                </a:rPr>
                <a:t>SIMULINK IMPLEMENTATION</a:t>
              </a:r>
            </a:p>
          </p:txBody>
        </p:sp>
        <p:sp>
          <p:nvSpPr>
            <p:cNvPr id="7" name="CasellaDiTesto 6">
              <a:extLst>
                <a:ext uri="{FF2B5EF4-FFF2-40B4-BE49-F238E27FC236}">
                  <a16:creationId xmlns:a16="http://schemas.microsoft.com/office/drawing/2014/main" id="{A9E15CF8-9DDE-901E-09FE-A9A860C8105E}"/>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latin typeface="Helvetica" pitchFamily="2" charset="0"/>
                </a:rPr>
                <a:t>PERFORMANCE EVALUATION</a:t>
              </a:r>
            </a:p>
          </p:txBody>
        </p:sp>
        <p:sp>
          <p:nvSpPr>
            <p:cNvPr id="8" name="CasellaDiTesto 7">
              <a:extLst>
                <a:ext uri="{FF2B5EF4-FFF2-40B4-BE49-F238E27FC236}">
                  <a16:creationId xmlns:a16="http://schemas.microsoft.com/office/drawing/2014/main" id="{A045ACEA-B16A-6E7D-BE32-F95D8DEA9F65}"/>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4" name="CasellaDiTesto 3">
              <a:extLst>
                <a:ext uri="{FF2B5EF4-FFF2-40B4-BE49-F238E27FC236}">
                  <a16:creationId xmlns:a16="http://schemas.microsoft.com/office/drawing/2014/main" id="{9243B55C-B588-326E-1356-F18C64EF5AC2}"/>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solidFill>
                    <a:schemeClr val="bg1"/>
                  </a:solidFill>
                  <a:latin typeface="Helvetica" pitchFamily="2" charset="0"/>
                </a:rPr>
                <a:t>STATE OF THE ART</a:t>
              </a:r>
            </a:p>
          </p:txBody>
        </p:sp>
      </p:grpSp>
      <p:sp>
        <p:nvSpPr>
          <p:cNvPr id="2" name="CasellaDiTesto 1">
            <a:extLst>
              <a:ext uri="{FF2B5EF4-FFF2-40B4-BE49-F238E27FC236}">
                <a16:creationId xmlns:a16="http://schemas.microsoft.com/office/drawing/2014/main" id="{97982142-8588-3583-8C07-A9D59705F3A7}"/>
              </a:ext>
            </a:extLst>
          </p:cNvPr>
          <p:cNvSpPr txBox="1"/>
          <p:nvPr/>
        </p:nvSpPr>
        <p:spPr>
          <a:xfrm>
            <a:off x="479768" y="2782669"/>
            <a:ext cx="6583680" cy="646331"/>
          </a:xfrm>
          <a:prstGeom prst="rect">
            <a:avLst/>
          </a:prstGeom>
          <a:noFill/>
        </p:spPr>
        <p:txBody>
          <a:bodyPr wrap="square" rtlCol="0">
            <a:spAutoFit/>
          </a:bodyPr>
          <a:lstStyle/>
          <a:p>
            <a:pPr algn="just"/>
            <a:endParaRPr lang="it-IT">
              <a:latin typeface="Helvetica" panose="020B0604020202020204"/>
              <a:cs typeface="Helvetica" panose="020B0604020202020204"/>
            </a:endParaRPr>
          </a:p>
          <a:p>
            <a:pPr algn="just"/>
            <a:endParaRPr lang="it-IT" dirty="0">
              <a:latin typeface="Helvetica" pitchFamily="2" charset="0"/>
            </a:endParaRPr>
          </a:p>
        </p:txBody>
      </p:sp>
      <p:pic>
        <p:nvPicPr>
          <p:cNvPr id="9" name="Immagine 8" descr="Immagine che contiene diagramma, cerchio, linea, Carattere&#10;&#10;Il contenuto generato dall'IA potrebbe non essere corretto.">
            <a:extLst>
              <a:ext uri="{FF2B5EF4-FFF2-40B4-BE49-F238E27FC236}">
                <a16:creationId xmlns:a16="http://schemas.microsoft.com/office/drawing/2014/main" id="{F40EE6CA-AC56-C943-516B-C94BF04F26E5}"/>
              </a:ext>
            </a:extLst>
          </p:cNvPr>
          <p:cNvPicPr>
            <a:picLocks noChangeAspect="1"/>
          </p:cNvPicPr>
          <p:nvPr/>
        </p:nvPicPr>
        <p:blipFill>
          <a:blip r:embed="rId2"/>
          <a:stretch>
            <a:fillRect/>
          </a:stretch>
        </p:blipFill>
        <p:spPr>
          <a:xfrm>
            <a:off x="877246" y="2988745"/>
            <a:ext cx="3895554" cy="2297716"/>
          </a:xfrm>
          <a:prstGeom prst="rect">
            <a:avLst/>
          </a:prstGeom>
        </p:spPr>
      </p:pic>
      <p:sp>
        <p:nvSpPr>
          <p:cNvPr id="16" name="CasellaDiTesto 15">
            <a:extLst>
              <a:ext uri="{FF2B5EF4-FFF2-40B4-BE49-F238E27FC236}">
                <a16:creationId xmlns:a16="http://schemas.microsoft.com/office/drawing/2014/main" id="{203EC18F-CC7B-A406-CD71-0CA4E72449CA}"/>
              </a:ext>
            </a:extLst>
          </p:cNvPr>
          <p:cNvSpPr txBox="1"/>
          <p:nvPr/>
        </p:nvSpPr>
        <p:spPr>
          <a:xfrm>
            <a:off x="5032735" y="3255136"/>
            <a:ext cx="6583680" cy="2031325"/>
          </a:xfrm>
          <a:prstGeom prst="rect">
            <a:avLst/>
          </a:prstGeom>
          <a:noFill/>
        </p:spPr>
        <p:txBody>
          <a:bodyPr wrap="square" rtlCol="0">
            <a:spAutoFit/>
          </a:bodyPr>
          <a:lstStyle/>
          <a:p>
            <a:pPr algn="ctr"/>
            <a:r>
              <a:rPr lang="it-IT" dirty="0">
                <a:latin typeface="Helvetica" panose="020B0604020202020204"/>
                <a:cs typeface="Helvetica" panose="020B0604020202020204"/>
              </a:rPr>
              <a:t>The NN base </a:t>
            </a:r>
            <a:r>
              <a:rPr lang="it-IT" dirty="0" err="1">
                <a:latin typeface="Helvetica" panose="020B0604020202020204"/>
                <a:cs typeface="Helvetica" panose="020B0604020202020204"/>
              </a:rPr>
              <a:t>element</a:t>
            </a:r>
            <a:r>
              <a:rPr lang="it-IT" dirty="0">
                <a:latin typeface="Helvetica" panose="020B0604020202020204"/>
                <a:cs typeface="Helvetica" panose="020B0604020202020204"/>
              </a:rPr>
              <a:t> </a:t>
            </a:r>
            <a:r>
              <a:rPr lang="it-IT" dirty="0" err="1">
                <a:latin typeface="Helvetica" panose="020B0604020202020204"/>
                <a:cs typeface="Helvetica" panose="020B0604020202020204"/>
              </a:rPr>
              <a:t>is</a:t>
            </a:r>
            <a:r>
              <a:rPr lang="it-IT" dirty="0">
                <a:latin typeface="Helvetica" panose="020B0604020202020204"/>
                <a:cs typeface="Helvetica" panose="020B0604020202020204"/>
              </a:rPr>
              <a:t> the </a:t>
            </a:r>
            <a:r>
              <a:rPr lang="it-IT" dirty="0" err="1">
                <a:latin typeface="Helvetica" panose="020B0604020202020204"/>
                <a:cs typeface="Helvetica" panose="020B0604020202020204"/>
              </a:rPr>
              <a:t>neuron</a:t>
            </a:r>
            <a:r>
              <a:rPr lang="it-IT" dirty="0">
                <a:latin typeface="Helvetica" panose="020B0604020202020204"/>
                <a:cs typeface="Helvetica" panose="020B0604020202020204"/>
              </a:rPr>
              <a:t>, a MISO system </a:t>
            </a:r>
            <a:r>
              <a:rPr lang="it-IT" dirty="0" err="1">
                <a:latin typeface="Helvetica" panose="020B0604020202020204"/>
                <a:cs typeface="Helvetica" panose="020B0604020202020204"/>
              </a:rPr>
              <a:t>where</a:t>
            </a:r>
            <a:r>
              <a:rPr lang="it-IT" dirty="0">
                <a:latin typeface="Helvetica" panose="020B0604020202020204"/>
                <a:cs typeface="Helvetica" panose="020B0604020202020204"/>
              </a:rPr>
              <a:t> the inputs </a:t>
            </a:r>
            <a:r>
              <a:rPr lang="en-US" dirty="0">
                <a:latin typeface="Helvetica" panose="020B0604020202020204"/>
                <a:cs typeface="Helvetica" panose="020B0604020202020204"/>
              </a:rPr>
              <a:t>are connected to the neuron through synaptic weights.</a:t>
            </a:r>
          </a:p>
          <a:p>
            <a:pPr algn="ctr"/>
            <a:r>
              <a:rPr lang="en-US" dirty="0">
                <a:latin typeface="Helvetica" panose="020B0604020202020204"/>
                <a:cs typeface="Helvetica" panose="020B0604020202020204"/>
              </a:rPr>
              <a:t>Each neuron contains a basic mathematical function (typically a sigmoid function) that processes the weighted inputs and provides the output as the activation function applicated to weighted sum of the inputs, plus a bias.</a:t>
            </a:r>
            <a:endParaRPr lang="it-IT" dirty="0">
              <a:latin typeface="Helvetica" panose="020B0604020202020204"/>
              <a:cs typeface="Helvetica" panose="020B0604020202020204"/>
            </a:endParaRPr>
          </a:p>
          <a:p>
            <a:pPr algn="ctr"/>
            <a:endParaRPr lang="it-IT" dirty="0">
              <a:latin typeface="Helvetica" pitchFamily="2" charset="0"/>
            </a:endParaRPr>
          </a:p>
        </p:txBody>
      </p:sp>
      <p:pic>
        <p:nvPicPr>
          <p:cNvPr id="19" name="Immagine 18" descr="Immagine che contiene diagramma, mappa, linea&#10;&#10;Il contenuto generato dall'IA potrebbe non essere corretto.">
            <a:extLst>
              <a:ext uri="{FF2B5EF4-FFF2-40B4-BE49-F238E27FC236}">
                <a16:creationId xmlns:a16="http://schemas.microsoft.com/office/drawing/2014/main" id="{3CC7ACEB-8693-566C-6601-E0CFE4F4AD11}"/>
              </a:ext>
            </a:extLst>
          </p:cNvPr>
          <p:cNvPicPr>
            <a:picLocks noChangeAspect="1"/>
          </p:cNvPicPr>
          <p:nvPr/>
        </p:nvPicPr>
        <p:blipFill>
          <a:blip r:embed="rId3"/>
          <a:stretch>
            <a:fillRect/>
          </a:stretch>
        </p:blipFill>
        <p:spPr>
          <a:xfrm>
            <a:off x="0" y="7007117"/>
            <a:ext cx="5057454" cy="3230245"/>
          </a:xfrm>
          <a:prstGeom prst="rect">
            <a:avLst/>
          </a:prstGeom>
        </p:spPr>
      </p:pic>
      <p:sp>
        <p:nvSpPr>
          <p:cNvPr id="20" name="CasellaDiTesto 19">
            <a:extLst>
              <a:ext uri="{FF2B5EF4-FFF2-40B4-BE49-F238E27FC236}">
                <a16:creationId xmlns:a16="http://schemas.microsoft.com/office/drawing/2014/main" id="{21B50A44-B662-173E-904A-9156EB588D1C}"/>
              </a:ext>
            </a:extLst>
          </p:cNvPr>
          <p:cNvSpPr txBox="1"/>
          <p:nvPr/>
        </p:nvSpPr>
        <p:spPr>
          <a:xfrm>
            <a:off x="5032735" y="6959181"/>
            <a:ext cx="6583680" cy="3693319"/>
          </a:xfrm>
          <a:prstGeom prst="rect">
            <a:avLst/>
          </a:prstGeom>
          <a:noFill/>
        </p:spPr>
        <p:txBody>
          <a:bodyPr wrap="square" rtlCol="0">
            <a:spAutoFit/>
          </a:bodyPr>
          <a:lstStyle/>
          <a:p>
            <a:pPr algn="just"/>
            <a:r>
              <a:rPr lang="en-US" dirty="0">
                <a:latin typeface="Helvetica" panose="020B0604020202020204"/>
                <a:cs typeface="Helvetica" panose="020B0604020202020204"/>
              </a:rPr>
              <a:t>A neural network (NN) is thus a system composed of interconnected neurons, arranged as an directed graph. Generally the NN are organized into layers : input, output and hidden ones.</a:t>
            </a:r>
          </a:p>
          <a:p>
            <a:pPr algn="just"/>
            <a:r>
              <a:rPr lang="en-US" dirty="0">
                <a:latin typeface="Helvetica" pitchFamily="2" charset="0"/>
              </a:rPr>
              <a:t>The NN architecture allows neural networks to learn complex relationships between inputs and outputs, by changing the values of synaptic weights according to precise techniques for updating weights.</a:t>
            </a:r>
          </a:p>
          <a:p>
            <a:pPr algn="just"/>
            <a:endParaRPr lang="en-US" dirty="0">
              <a:latin typeface="Helvetica" pitchFamily="2" charset="0"/>
            </a:endParaRPr>
          </a:p>
          <a:p>
            <a:pPr algn="just"/>
            <a:r>
              <a:rPr lang="en-US" dirty="0">
                <a:latin typeface="Helvetica" panose="020B0604020202020204"/>
                <a:cs typeface="Helvetica" panose="020B0604020202020204"/>
              </a:rPr>
              <a:t>One of the most </a:t>
            </a:r>
            <a:r>
              <a:rPr lang="en-US" dirty="0" err="1">
                <a:latin typeface="Helvetica" panose="020B0604020202020204"/>
                <a:cs typeface="Helvetica" panose="020B0604020202020204"/>
              </a:rPr>
              <a:t>relevent</a:t>
            </a:r>
            <a:r>
              <a:rPr lang="en-US" dirty="0">
                <a:latin typeface="Helvetica" panose="020B0604020202020204"/>
                <a:cs typeface="Helvetica" panose="020B0604020202020204"/>
              </a:rPr>
              <a:t> and used multilayer perceptron in the control applications is the Two Layers NN thanks to the </a:t>
            </a:r>
            <a:r>
              <a:rPr lang="it-IT" dirty="0" err="1">
                <a:latin typeface="Helvetica" panose="020B0604020202020204"/>
                <a:cs typeface="Helvetica" panose="020B0604020202020204"/>
              </a:rPr>
              <a:t>universal</a:t>
            </a:r>
            <a:r>
              <a:rPr lang="it-IT" dirty="0">
                <a:latin typeface="Helvetica" panose="020B0604020202020204"/>
                <a:cs typeface="Helvetica" panose="020B0604020202020204"/>
              </a:rPr>
              <a:t> </a:t>
            </a:r>
            <a:r>
              <a:rPr lang="it-IT" dirty="0" err="1">
                <a:latin typeface="Helvetica" panose="020B0604020202020204"/>
                <a:cs typeface="Helvetica" panose="020B0604020202020204"/>
              </a:rPr>
              <a:t>function</a:t>
            </a:r>
            <a:r>
              <a:rPr lang="it-IT" dirty="0">
                <a:latin typeface="Helvetica" panose="020B0604020202020204"/>
                <a:cs typeface="Helvetica" panose="020B0604020202020204"/>
              </a:rPr>
              <a:t> </a:t>
            </a:r>
            <a:r>
              <a:rPr lang="it-IT" dirty="0" err="1">
                <a:latin typeface="Helvetica" panose="020B0604020202020204"/>
                <a:cs typeface="Helvetica" panose="020B0604020202020204"/>
              </a:rPr>
              <a:t>approximation</a:t>
            </a:r>
            <a:r>
              <a:rPr lang="it-IT" dirty="0">
                <a:latin typeface="Helvetica" panose="020B0604020202020204"/>
                <a:cs typeface="Helvetica" panose="020B0604020202020204"/>
              </a:rPr>
              <a:t> </a:t>
            </a:r>
            <a:r>
              <a:rPr lang="it-IT" dirty="0" err="1">
                <a:latin typeface="Helvetica" panose="020B0604020202020204"/>
                <a:cs typeface="Helvetica" panose="020B0604020202020204"/>
              </a:rPr>
              <a:t>property</a:t>
            </a:r>
            <a:endParaRPr lang="en-US" dirty="0">
              <a:latin typeface="Helvetica" panose="020B0604020202020204"/>
              <a:cs typeface="Helvetica" panose="020B0604020202020204"/>
            </a:endParaRPr>
          </a:p>
          <a:p>
            <a:pPr algn="just"/>
            <a:endParaRPr lang="it-IT" dirty="0">
              <a:latin typeface="Helvetica" pitchFamily="2" charset="0"/>
            </a:endParaRPr>
          </a:p>
        </p:txBody>
      </p:sp>
      <p:sp>
        <p:nvSpPr>
          <p:cNvPr id="21" name="CasellaDiTesto 20">
            <a:extLst>
              <a:ext uri="{FF2B5EF4-FFF2-40B4-BE49-F238E27FC236}">
                <a16:creationId xmlns:a16="http://schemas.microsoft.com/office/drawing/2014/main" id="{2367D31D-971E-C613-D1BE-78295F64F72A}"/>
              </a:ext>
            </a:extLst>
          </p:cNvPr>
          <p:cNvSpPr txBox="1"/>
          <p:nvPr/>
        </p:nvSpPr>
        <p:spPr>
          <a:xfrm>
            <a:off x="2804160" y="1571539"/>
            <a:ext cx="6583680" cy="461665"/>
          </a:xfrm>
          <a:prstGeom prst="rect">
            <a:avLst/>
          </a:prstGeom>
          <a:noFill/>
        </p:spPr>
        <p:txBody>
          <a:bodyPr wrap="square" rtlCol="0">
            <a:spAutoFit/>
          </a:bodyPr>
          <a:lstStyle/>
          <a:p>
            <a:pPr algn="ctr"/>
            <a:r>
              <a:rPr lang="it-IT" sz="2400" b="1" dirty="0">
                <a:solidFill>
                  <a:srgbClr val="0070C0"/>
                </a:solidFill>
                <a:latin typeface="Helvetica" pitchFamily="2" charset="0"/>
              </a:rPr>
              <a:t>Background on </a:t>
            </a:r>
            <a:r>
              <a:rPr lang="it-IT" sz="2400" b="1" dirty="0" err="1">
                <a:solidFill>
                  <a:srgbClr val="0070C0"/>
                </a:solidFill>
                <a:latin typeface="Helvetica" pitchFamily="2" charset="0"/>
              </a:rPr>
              <a:t>Neural</a:t>
            </a:r>
            <a:r>
              <a:rPr lang="it-IT" sz="2400" b="1" dirty="0">
                <a:solidFill>
                  <a:srgbClr val="0070C0"/>
                </a:solidFill>
                <a:latin typeface="Helvetica" pitchFamily="2" charset="0"/>
              </a:rPr>
              <a:t> Network</a:t>
            </a:r>
          </a:p>
        </p:txBody>
      </p:sp>
    </p:spTree>
    <p:extLst>
      <p:ext uri="{BB962C8B-B14F-4D97-AF65-F5344CB8AC3E}">
        <p14:creationId xmlns:p14="http://schemas.microsoft.com/office/powerpoint/2010/main" val="523461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38AFD-D477-3BBF-C38B-DD51A050E18B}"/>
            </a:ext>
          </a:extLst>
        </p:cNvPr>
        <p:cNvGrpSpPr/>
        <p:nvPr/>
      </p:nvGrpSpPr>
      <p:grpSpPr>
        <a:xfrm>
          <a:off x="0" y="0"/>
          <a:ext cx="0" cy="0"/>
          <a:chOff x="0" y="0"/>
          <a:chExt cx="0" cy="0"/>
        </a:xfrm>
      </p:grpSpPr>
      <p:sp>
        <p:nvSpPr>
          <p:cNvPr id="10" name="Rettangolo con angoli arrotondati 9">
            <a:extLst>
              <a:ext uri="{FF2B5EF4-FFF2-40B4-BE49-F238E27FC236}">
                <a16:creationId xmlns:a16="http://schemas.microsoft.com/office/drawing/2014/main" id="{CE9893E2-1F9D-4DFF-BA49-49040E32B4F6}"/>
              </a:ext>
            </a:extLst>
          </p:cNvPr>
          <p:cNvSpPr/>
          <p:nvPr/>
        </p:nvSpPr>
        <p:spPr>
          <a:xfrm>
            <a:off x="296184" y="452132"/>
            <a:ext cx="2790212"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2" name="Gruppo 21">
            <a:extLst>
              <a:ext uri="{FF2B5EF4-FFF2-40B4-BE49-F238E27FC236}">
                <a16:creationId xmlns:a16="http://schemas.microsoft.com/office/drawing/2014/main" id="{CF52EE0D-398B-D978-6140-A23149A8B8A2}"/>
              </a:ext>
            </a:extLst>
          </p:cNvPr>
          <p:cNvGrpSpPr/>
          <p:nvPr/>
        </p:nvGrpSpPr>
        <p:grpSpPr>
          <a:xfrm>
            <a:off x="619728" y="570743"/>
            <a:ext cx="11405124" cy="348386"/>
            <a:chOff x="1015870" y="671482"/>
            <a:chExt cx="11405124" cy="348386"/>
          </a:xfrm>
        </p:grpSpPr>
        <p:sp>
          <p:nvSpPr>
            <p:cNvPr id="5" name="CasellaDiTesto 4">
              <a:extLst>
                <a:ext uri="{FF2B5EF4-FFF2-40B4-BE49-F238E27FC236}">
                  <a16:creationId xmlns:a16="http://schemas.microsoft.com/office/drawing/2014/main" id="{63CAD064-7580-2BBF-C027-64520228A52E}"/>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latin typeface="Helvetica" pitchFamily="2" charset="0"/>
                </a:rPr>
                <a:t>SIMULINK IMPLEMENTATION</a:t>
              </a:r>
            </a:p>
          </p:txBody>
        </p:sp>
        <p:sp>
          <p:nvSpPr>
            <p:cNvPr id="7" name="CasellaDiTesto 6">
              <a:extLst>
                <a:ext uri="{FF2B5EF4-FFF2-40B4-BE49-F238E27FC236}">
                  <a16:creationId xmlns:a16="http://schemas.microsoft.com/office/drawing/2014/main" id="{D5D0B48F-FB78-1309-FC67-3C4955721EDC}"/>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latin typeface="Helvetica" pitchFamily="2" charset="0"/>
                </a:rPr>
                <a:t>PERFORMANCE EVALUATION</a:t>
              </a:r>
            </a:p>
          </p:txBody>
        </p:sp>
        <p:sp>
          <p:nvSpPr>
            <p:cNvPr id="8" name="CasellaDiTesto 7">
              <a:extLst>
                <a:ext uri="{FF2B5EF4-FFF2-40B4-BE49-F238E27FC236}">
                  <a16:creationId xmlns:a16="http://schemas.microsoft.com/office/drawing/2014/main" id="{1DBE88FF-127F-3DF3-D947-336BFB605FFC}"/>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4" name="CasellaDiTesto 3">
              <a:extLst>
                <a:ext uri="{FF2B5EF4-FFF2-40B4-BE49-F238E27FC236}">
                  <a16:creationId xmlns:a16="http://schemas.microsoft.com/office/drawing/2014/main" id="{1FD62CBF-8D1E-A8F5-5187-C843D694BEA7}"/>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solidFill>
                    <a:schemeClr val="bg1"/>
                  </a:solidFill>
                  <a:latin typeface="Helvetica" pitchFamily="2" charset="0"/>
                </a:rPr>
                <a:t>STATE OF THE ART</a:t>
              </a:r>
            </a:p>
          </p:txBody>
        </p:sp>
      </p:grpSp>
      <p:sp>
        <p:nvSpPr>
          <p:cNvPr id="2" name="CasellaDiTesto 1">
            <a:extLst>
              <a:ext uri="{FF2B5EF4-FFF2-40B4-BE49-F238E27FC236}">
                <a16:creationId xmlns:a16="http://schemas.microsoft.com/office/drawing/2014/main" id="{A53D43FE-533F-E664-3004-C3E3AADEFFC7}"/>
              </a:ext>
            </a:extLst>
          </p:cNvPr>
          <p:cNvSpPr txBox="1"/>
          <p:nvPr/>
        </p:nvSpPr>
        <p:spPr>
          <a:xfrm>
            <a:off x="479768" y="2782669"/>
            <a:ext cx="6583680" cy="646331"/>
          </a:xfrm>
          <a:prstGeom prst="rect">
            <a:avLst/>
          </a:prstGeom>
          <a:noFill/>
        </p:spPr>
        <p:txBody>
          <a:bodyPr wrap="square" rtlCol="0">
            <a:spAutoFit/>
          </a:bodyPr>
          <a:lstStyle/>
          <a:p>
            <a:pPr algn="just"/>
            <a:endParaRPr lang="it-IT">
              <a:latin typeface="Helvetica" panose="020B0604020202020204"/>
              <a:cs typeface="Helvetica" panose="020B0604020202020204"/>
            </a:endParaRPr>
          </a:p>
          <a:p>
            <a:pPr algn="just"/>
            <a:endParaRPr lang="it-IT" dirty="0">
              <a:latin typeface="Helvetica" pitchFamily="2" charset="0"/>
            </a:endParaRPr>
          </a:p>
        </p:txBody>
      </p:sp>
      <p:sp>
        <p:nvSpPr>
          <p:cNvPr id="3" name="CasellaDiTesto 2">
            <a:extLst>
              <a:ext uri="{FF2B5EF4-FFF2-40B4-BE49-F238E27FC236}">
                <a16:creationId xmlns:a16="http://schemas.microsoft.com/office/drawing/2014/main" id="{BD3091EC-45D7-4A4E-29DA-59D0D7DE0E3A}"/>
              </a:ext>
            </a:extLst>
          </p:cNvPr>
          <p:cNvSpPr txBox="1"/>
          <p:nvPr/>
        </p:nvSpPr>
        <p:spPr>
          <a:xfrm>
            <a:off x="2804160" y="1578031"/>
            <a:ext cx="6583680" cy="461665"/>
          </a:xfrm>
          <a:prstGeom prst="rect">
            <a:avLst/>
          </a:prstGeom>
          <a:noFill/>
        </p:spPr>
        <p:txBody>
          <a:bodyPr wrap="square" rtlCol="0">
            <a:spAutoFit/>
          </a:bodyPr>
          <a:lstStyle/>
          <a:p>
            <a:pPr algn="ctr"/>
            <a:r>
              <a:rPr lang="it-IT" sz="2400" b="1" dirty="0">
                <a:solidFill>
                  <a:srgbClr val="0070C0"/>
                </a:solidFill>
                <a:latin typeface="Helvetica" pitchFamily="2" charset="0"/>
              </a:rPr>
              <a:t>Background on </a:t>
            </a:r>
            <a:r>
              <a:rPr lang="it-IT" sz="2400" b="1" dirty="0" err="1">
                <a:solidFill>
                  <a:srgbClr val="0070C0"/>
                </a:solidFill>
                <a:latin typeface="Helvetica" pitchFamily="2" charset="0"/>
              </a:rPr>
              <a:t>Neural</a:t>
            </a:r>
            <a:r>
              <a:rPr lang="it-IT" sz="2400" b="1" dirty="0">
                <a:solidFill>
                  <a:srgbClr val="0070C0"/>
                </a:solidFill>
                <a:latin typeface="Helvetica" pitchFamily="2" charset="0"/>
              </a:rPr>
              <a:t> Network</a:t>
            </a:r>
          </a:p>
        </p:txBody>
      </p:sp>
      <p:pic>
        <p:nvPicPr>
          <p:cNvPr id="9" name="Immagine 8" descr="Immagine che contiene diagramma, cerchio, linea, Carattere&#10;&#10;Il contenuto generato dall'IA potrebbe non essere corretto.">
            <a:extLst>
              <a:ext uri="{FF2B5EF4-FFF2-40B4-BE49-F238E27FC236}">
                <a16:creationId xmlns:a16="http://schemas.microsoft.com/office/drawing/2014/main" id="{411B0260-93B8-17CF-4C52-CC618C89AE5B}"/>
              </a:ext>
            </a:extLst>
          </p:cNvPr>
          <p:cNvPicPr>
            <a:picLocks noChangeAspect="1"/>
          </p:cNvPicPr>
          <p:nvPr/>
        </p:nvPicPr>
        <p:blipFill>
          <a:blip r:embed="rId2"/>
          <a:stretch>
            <a:fillRect/>
          </a:stretch>
        </p:blipFill>
        <p:spPr>
          <a:xfrm>
            <a:off x="-4595075" y="2626171"/>
            <a:ext cx="3895554" cy="2297716"/>
          </a:xfrm>
          <a:prstGeom prst="rect">
            <a:avLst/>
          </a:prstGeom>
        </p:spPr>
      </p:pic>
      <p:sp>
        <p:nvSpPr>
          <p:cNvPr id="16" name="CasellaDiTesto 15">
            <a:extLst>
              <a:ext uri="{FF2B5EF4-FFF2-40B4-BE49-F238E27FC236}">
                <a16:creationId xmlns:a16="http://schemas.microsoft.com/office/drawing/2014/main" id="{B77AA3A0-49D3-4F7B-06B4-3175BBAB328A}"/>
              </a:ext>
            </a:extLst>
          </p:cNvPr>
          <p:cNvSpPr txBox="1"/>
          <p:nvPr/>
        </p:nvSpPr>
        <p:spPr>
          <a:xfrm>
            <a:off x="5322386" y="2626171"/>
            <a:ext cx="6583680" cy="3693319"/>
          </a:xfrm>
          <a:prstGeom prst="rect">
            <a:avLst/>
          </a:prstGeom>
          <a:noFill/>
        </p:spPr>
        <p:txBody>
          <a:bodyPr wrap="square" rtlCol="0">
            <a:spAutoFit/>
          </a:bodyPr>
          <a:lstStyle/>
          <a:p>
            <a:pPr algn="ctr"/>
            <a:r>
              <a:rPr lang="en-US" dirty="0">
                <a:latin typeface="Helvetica" panose="020B0604020202020204"/>
                <a:cs typeface="Helvetica" panose="020B0604020202020204"/>
              </a:rPr>
              <a:t>A neural network (NN) is thus a system composed of interconnected neurons, arranged as an directed graph. Generally the NN are organized into layers : input, output and hidden ones.</a:t>
            </a:r>
          </a:p>
          <a:p>
            <a:pPr algn="ctr"/>
            <a:r>
              <a:rPr lang="en-US" dirty="0">
                <a:latin typeface="Helvetica" pitchFamily="2" charset="0"/>
              </a:rPr>
              <a:t>The NN architecture allows neural networks to learn complex relationships between inputs and outputs, by changing the values of synaptic weights according to precise techniques for updating weights.</a:t>
            </a:r>
          </a:p>
          <a:p>
            <a:pPr algn="ctr"/>
            <a:endParaRPr lang="en-US" dirty="0">
              <a:latin typeface="Helvetica" pitchFamily="2" charset="0"/>
            </a:endParaRPr>
          </a:p>
          <a:p>
            <a:pPr algn="ctr"/>
            <a:r>
              <a:rPr lang="en-US" dirty="0">
                <a:latin typeface="Helvetica" panose="020B0604020202020204"/>
                <a:cs typeface="Helvetica" panose="020B0604020202020204"/>
              </a:rPr>
              <a:t>One of the most </a:t>
            </a:r>
            <a:r>
              <a:rPr lang="en-US" dirty="0" err="1">
                <a:latin typeface="Helvetica" panose="020B0604020202020204"/>
                <a:cs typeface="Helvetica" panose="020B0604020202020204"/>
              </a:rPr>
              <a:t>relevent</a:t>
            </a:r>
            <a:r>
              <a:rPr lang="en-US" dirty="0">
                <a:latin typeface="Helvetica" panose="020B0604020202020204"/>
                <a:cs typeface="Helvetica" panose="020B0604020202020204"/>
              </a:rPr>
              <a:t> and used multilayer perceptron in the control applications is the Two Layers NN thanks to the </a:t>
            </a:r>
            <a:r>
              <a:rPr lang="it-IT" dirty="0" err="1">
                <a:latin typeface="Helvetica" panose="020B0604020202020204"/>
                <a:cs typeface="Helvetica" panose="020B0604020202020204"/>
              </a:rPr>
              <a:t>universal</a:t>
            </a:r>
            <a:r>
              <a:rPr lang="it-IT" dirty="0">
                <a:latin typeface="Helvetica" panose="020B0604020202020204"/>
                <a:cs typeface="Helvetica" panose="020B0604020202020204"/>
              </a:rPr>
              <a:t> </a:t>
            </a:r>
            <a:r>
              <a:rPr lang="it-IT" dirty="0" err="1">
                <a:latin typeface="Helvetica" panose="020B0604020202020204"/>
                <a:cs typeface="Helvetica" panose="020B0604020202020204"/>
              </a:rPr>
              <a:t>function</a:t>
            </a:r>
            <a:r>
              <a:rPr lang="it-IT" dirty="0">
                <a:latin typeface="Helvetica" panose="020B0604020202020204"/>
                <a:cs typeface="Helvetica" panose="020B0604020202020204"/>
              </a:rPr>
              <a:t> </a:t>
            </a:r>
            <a:r>
              <a:rPr lang="it-IT" dirty="0" err="1">
                <a:latin typeface="Helvetica" panose="020B0604020202020204"/>
                <a:cs typeface="Helvetica" panose="020B0604020202020204"/>
              </a:rPr>
              <a:t>approximation</a:t>
            </a:r>
            <a:r>
              <a:rPr lang="it-IT" dirty="0">
                <a:latin typeface="Helvetica" panose="020B0604020202020204"/>
                <a:cs typeface="Helvetica" panose="020B0604020202020204"/>
              </a:rPr>
              <a:t> </a:t>
            </a:r>
            <a:r>
              <a:rPr lang="it-IT" dirty="0" err="1">
                <a:latin typeface="Helvetica" panose="020B0604020202020204"/>
                <a:cs typeface="Helvetica" panose="020B0604020202020204"/>
              </a:rPr>
              <a:t>property</a:t>
            </a:r>
            <a:r>
              <a:rPr lang="it-IT" dirty="0">
                <a:latin typeface="Helvetica" panose="020B0604020202020204"/>
                <a:cs typeface="Helvetica" panose="020B0604020202020204"/>
              </a:rPr>
              <a:t>.</a:t>
            </a:r>
            <a:endParaRPr lang="en-US" dirty="0">
              <a:latin typeface="Helvetica" panose="020B0604020202020204"/>
              <a:cs typeface="Helvetica" panose="020B0604020202020204"/>
            </a:endParaRPr>
          </a:p>
          <a:p>
            <a:pPr algn="ctr"/>
            <a:endParaRPr lang="it-IT" dirty="0">
              <a:latin typeface="Helvetica" pitchFamily="2" charset="0"/>
            </a:endParaRPr>
          </a:p>
        </p:txBody>
      </p:sp>
      <p:pic>
        <p:nvPicPr>
          <p:cNvPr id="11" name="Immagine 10" descr="Immagine che contiene diagramma, mappa, linea&#10;&#10;Il contenuto generato dall'IA potrebbe non essere corretto.">
            <a:extLst>
              <a:ext uri="{FF2B5EF4-FFF2-40B4-BE49-F238E27FC236}">
                <a16:creationId xmlns:a16="http://schemas.microsoft.com/office/drawing/2014/main" id="{05CB2D95-C69B-CE6D-FE92-F14E34C023A2}"/>
              </a:ext>
            </a:extLst>
          </p:cNvPr>
          <p:cNvPicPr>
            <a:picLocks noChangeAspect="1"/>
          </p:cNvPicPr>
          <p:nvPr/>
        </p:nvPicPr>
        <p:blipFill>
          <a:blip r:embed="rId3"/>
          <a:stretch>
            <a:fillRect/>
          </a:stretch>
        </p:blipFill>
        <p:spPr>
          <a:xfrm>
            <a:off x="275433" y="2782669"/>
            <a:ext cx="5057454" cy="3230245"/>
          </a:xfrm>
          <a:prstGeom prst="rect">
            <a:avLst/>
          </a:prstGeom>
        </p:spPr>
      </p:pic>
      <p:sp>
        <p:nvSpPr>
          <p:cNvPr id="12" name="CasellaDiTesto 11">
            <a:extLst>
              <a:ext uri="{FF2B5EF4-FFF2-40B4-BE49-F238E27FC236}">
                <a16:creationId xmlns:a16="http://schemas.microsoft.com/office/drawing/2014/main" id="{D435C6AC-A262-CA14-C0BD-0E625DB96B55}"/>
              </a:ext>
            </a:extLst>
          </p:cNvPr>
          <p:cNvSpPr txBox="1"/>
          <p:nvPr/>
        </p:nvSpPr>
        <p:spPr>
          <a:xfrm>
            <a:off x="12439375" y="2691967"/>
            <a:ext cx="6583680" cy="2031325"/>
          </a:xfrm>
          <a:prstGeom prst="rect">
            <a:avLst/>
          </a:prstGeom>
          <a:noFill/>
        </p:spPr>
        <p:txBody>
          <a:bodyPr wrap="square" rtlCol="0">
            <a:spAutoFit/>
          </a:bodyPr>
          <a:lstStyle/>
          <a:p>
            <a:pPr algn="just"/>
            <a:r>
              <a:rPr lang="it-IT" dirty="0">
                <a:latin typeface="Helvetica" panose="020B0604020202020204"/>
                <a:cs typeface="Helvetica" panose="020B0604020202020204"/>
              </a:rPr>
              <a:t>The NN base </a:t>
            </a:r>
            <a:r>
              <a:rPr lang="it-IT" dirty="0" err="1">
                <a:latin typeface="Helvetica" panose="020B0604020202020204"/>
                <a:cs typeface="Helvetica" panose="020B0604020202020204"/>
              </a:rPr>
              <a:t>element</a:t>
            </a:r>
            <a:r>
              <a:rPr lang="it-IT" dirty="0">
                <a:latin typeface="Helvetica" panose="020B0604020202020204"/>
                <a:cs typeface="Helvetica" panose="020B0604020202020204"/>
              </a:rPr>
              <a:t> </a:t>
            </a:r>
            <a:r>
              <a:rPr lang="it-IT" dirty="0" err="1">
                <a:latin typeface="Helvetica" panose="020B0604020202020204"/>
                <a:cs typeface="Helvetica" panose="020B0604020202020204"/>
              </a:rPr>
              <a:t>is</a:t>
            </a:r>
            <a:r>
              <a:rPr lang="it-IT" dirty="0">
                <a:latin typeface="Helvetica" panose="020B0604020202020204"/>
                <a:cs typeface="Helvetica" panose="020B0604020202020204"/>
              </a:rPr>
              <a:t> the </a:t>
            </a:r>
            <a:r>
              <a:rPr lang="it-IT" dirty="0" err="1">
                <a:latin typeface="Helvetica" panose="020B0604020202020204"/>
                <a:cs typeface="Helvetica" panose="020B0604020202020204"/>
              </a:rPr>
              <a:t>neuron</a:t>
            </a:r>
            <a:r>
              <a:rPr lang="it-IT" dirty="0">
                <a:latin typeface="Helvetica" panose="020B0604020202020204"/>
                <a:cs typeface="Helvetica" panose="020B0604020202020204"/>
              </a:rPr>
              <a:t>, a MISO system </a:t>
            </a:r>
            <a:r>
              <a:rPr lang="it-IT" dirty="0" err="1">
                <a:latin typeface="Helvetica" panose="020B0604020202020204"/>
                <a:cs typeface="Helvetica" panose="020B0604020202020204"/>
              </a:rPr>
              <a:t>where</a:t>
            </a:r>
            <a:r>
              <a:rPr lang="it-IT" dirty="0">
                <a:latin typeface="Helvetica" panose="020B0604020202020204"/>
                <a:cs typeface="Helvetica" panose="020B0604020202020204"/>
              </a:rPr>
              <a:t> the inputs </a:t>
            </a:r>
            <a:r>
              <a:rPr lang="en-US" dirty="0">
                <a:latin typeface="Helvetica" panose="020B0604020202020204"/>
                <a:cs typeface="Helvetica" panose="020B0604020202020204"/>
              </a:rPr>
              <a:t>are connected to the neuron through synaptic weights.</a:t>
            </a:r>
          </a:p>
          <a:p>
            <a:pPr algn="just"/>
            <a:r>
              <a:rPr lang="en-US" dirty="0">
                <a:latin typeface="Helvetica" panose="020B0604020202020204"/>
                <a:cs typeface="Helvetica" panose="020B0604020202020204"/>
              </a:rPr>
              <a:t>Each neuron contains a basic mathematical function (typically a sigmoid function) that processes the weighted inputs and provides the output as the activation function applicated to weighted sum of the inputs, plus a bias.</a:t>
            </a:r>
            <a:endParaRPr lang="it-IT" dirty="0">
              <a:latin typeface="Helvetica" panose="020B0604020202020204"/>
              <a:cs typeface="Helvetica" panose="020B0604020202020204"/>
            </a:endParaRPr>
          </a:p>
          <a:p>
            <a:pPr algn="just"/>
            <a:endParaRPr lang="it-IT" dirty="0">
              <a:latin typeface="Helvetica" pitchFamily="2" charset="0"/>
            </a:endParaRPr>
          </a:p>
        </p:txBody>
      </p:sp>
    </p:spTree>
    <p:extLst>
      <p:ext uri="{BB962C8B-B14F-4D97-AF65-F5344CB8AC3E}">
        <p14:creationId xmlns:p14="http://schemas.microsoft.com/office/powerpoint/2010/main" val="3782673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F1162-B235-390E-87ED-46CC914EEB50}"/>
            </a:ext>
          </a:extLst>
        </p:cNvPr>
        <p:cNvGrpSpPr/>
        <p:nvPr/>
      </p:nvGrpSpPr>
      <p:grpSpPr>
        <a:xfrm>
          <a:off x="0" y="0"/>
          <a:ext cx="0" cy="0"/>
          <a:chOff x="0" y="0"/>
          <a:chExt cx="0" cy="0"/>
        </a:xfrm>
      </p:grpSpPr>
      <p:sp>
        <p:nvSpPr>
          <p:cNvPr id="10" name="Rettangolo con angoli arrotondati 9">
            <a:extLst>
              <a:ext uri="{FF2B5EF4-FFF2-40B4-BE49-F238E27FC236}">
                <a16:creationId xmlns:a16="http://schemas.microsoft.com/office/drawing/2014/main" id="{AEB977AA-F839-BC1F-D720-C253DA522078}"/>
              </a:ext>
            </a:extLst>
          </p:cNvPr>
          <p:cNvSpPr/>
          <p:nvPr/>
        </p:nvSpPr>
        <p:spPr>
          <a:xfrm>
            <a:off x="3223461" y="452132"/>
            <a:ext cx="3066856"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D7EC3416-0892-EFC0-88AB-F20A93AC212A}"/>
              </a:ext>
            </a:extLst>
          </p:cNvPr>
          <p:cNvSpPr txBox="1"/>
          <p:nvPr/>
        </p:nvSpPr>
        <p:spPr>
          <a:xfrm>
            <a:off x="5638800" y="2974258"/>
            <a:ext cx="914400" cy="914400"/>
          </a:xfrm>
          <a:prstGeom prst="rect">
            <a:avLst/>
          </a:prstGeom>
          <a:noFill/>
        </p:spPr>
        <p:txBody>
          <a:bodyPr wrap="square" rtlCol="0">
            <a:spAutoFit/>
          </a:bodyPr>
          <a:lstStyle/>
          <a:p>
            <a:endParaRPr lang="it-IT"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0CD05DB5-B9A7-D0C7-EFE7-A11C7A0A91CC}"/>
                  </a:ext>
                </a:extLst>
              </p:cNvPr>
              <p:cNvSpPr txBox="1"/>
              <p:nvPr/>
            </p:nvSpPr>
            <p:spPr>
              <a:xfrm>
                <a:off x="-324507" y="2544295"/>
                <a:ext cx="5662288"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𝑚</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𝑞</m:t>
                          </m:r>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d>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r>
                        <a:rPr lang="it-IT" b="0" i="1" smtClean="0">
                          <a:latin typeface="Cambria Math" panose="02040503050406030204" pitchFamily="18" charset="0"/>
                        </a:rPr>
                        <m:t>𝐹</m:t>
                      </m:r>
                      <m:d>
                        <m:dPr>
                          <m:ctrlPr>
                            <a:rPr lang="it-IT" b="0" i="1" smtClean="0">
                              <a:latin typeface="Cambria Math" panose="02040503050406030204" pitchFamily="18" charset="0"/>
                            </a:rPr>
                          </m:ctrlPr>
                        </m:d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d>
                      <m:r>
                        <a:rPr lang="it-IT" b="0" i="1" smtClean="0">
                          <a:latin typeface="Cambria Math" panose="02040503050406030204" pitchFamily="18" charset="0"/>
                        </a:rPr>
                        <m:t>+</m:t>
                      </m:r>
                      <m:r>
                        <a:rPr lang="it-IT" b="0" i="1" smtClean="0">
                          <a:latin typeface="Cambria Math" panose="02040503050406030204" pitchFamily="18" charset="0"/>
                        </a:rPr>
                        <m:t>𝐺</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i="1">
                              <a:latin typeface="Cambria Math" panose="02040503050406030204" pitchFamily="18" charset="0"/>
                            </a:rPr>
                            <m:t>𝜏</m:t>
                          </m:r>
                        </m:e>
                        <m:sub>
                          <m:r>
                            <a:rPr lang="it-IT" b="0" i="1" smtClean="0">
                              <a:latin typeface="Cambria Math" panose="02040503050406030204" pitchFamily="18" charset="0"/>
                            </a:rPr>
                            <m:t>𝑑</m:t>
                          </m:r>
                        </m:sub>
                      </m:sSub>
                      <m:r>
                        <a:rPr lang="it-IT" b="0" i="1" smtClean="0">
                          <a:latin typeface="Cambria Math" panose="02040503050406030204" pitchFamily="18" charset="0"/>
                        </a:rPr>
                        <m:t>=</m:t>
                      </m:r>
                      <m:r>
                        <a:rPr lang="it-IT" b="0" i="1" smtClean="0">
                          <a:latin typeface="Cambria Math" panose="02040503050406030204" pitchFamily="18" charset="0"/>
                        </a:rPr>
                        <m:t>𝜏</m:t>
                      </m:r>
                    </m:oMath>
                  </m:oMathPara>
                </a14:m>
                <a:endParaRPr lang="it-IT" dirty="0"/>
              </a:p>
            </p:txBody>
          </p:sp>
        </mc:Choice>
        <mc:Fallback xmlns="">
          <p:sp>
            <p:nvSpPr>
              <p:cNvPr id="15" name="CasellaDiTesto 14">
                <a:extLst>
                  <a:ext uri="{FF2B5EF4-FFF2-40B4-BE49-F238E27FC236}">
                    <a16:creationId xmlns:a16="http://schemas.microsoft.com/office/drawing/2014/main" id="{0CD05DB5-B9A7-D0C7-EFE7-A11C7A0A91CC}"/>
                  </a:ext>
                </a:extLst>
              </p:cNvPr>
              <p:cNvSpPr txBox="1">
                <a:spLocks noRot="1" noChangeAspect="1" noMove="1" noResize="1" noEditPoints="1" noAdjustHandles="1" noChangeArrowheads="1" noChangeShapeType="1" noTextEdit="1"/>
              </p:cNvSpPr>
              <p:nvPr/>
            </p:nvSpPr>
            <p:spPr>
              <a:xfrm>
                <a:off x="-324507" y="2544295"/>
                <a:ext cx="5662288" cy="369332"/>
              </a:xfrm>
              <a:prstGeom prst="rect">
                <a:avLst/>
              </a:prstGeom>
              <a:blipFill>
                <a:blip r:embed="rId2"/>
                <a:stretch>
                  <a:fillRect b="-6557"/>
                </a:stretch>
              </a:blipFill>
            </p:spPr>
            <p:txBody>
              <a:bodyPr/>
              <a:lstStyle/>
              <a:p>
                <a:r>
                  <a:rPr lang="it-IT">
                    <a:noFill/>
                  </a:rPr>
                  <a:t> </a:t>
                </a:r>
              </a:p>
            </p:txBody>
          </p:sp>
        </mc:Fallback>
      </mc:AlternateContent>
      <p:grpSp>
        <p:nvGrpSpPr>
          <p:cNvPr id="12" name="Gruppo 11">
            <a:extLst>
              <a:ext uri="{FF2B5EF4-FFF2-40B4-BE49-F238E27FC236}">
                <a16:creationId xmlns:a16="http://schemas.microsoft.com/office/drawing/2014/main" id="{8A4C0056-FA2E-165D-CFA4-6CD510F02CE7}"/>
              </a:ext>
            </a:extLst>
          </p:cNvPr>
          <p:cNvGrpSpPr/>
          <p:nvPr/>
        </p:nvGrpSpPr>
        <p:grpSpPr>
          <a:xfrm>
            <a:off x="619728" y="570743"/>
            <a:ext cx="11405124" cy="348386"/>
            <a:chOff x="1015870" y="671482"/>
            <a:chExt cx="11405124" cy="348386"/>
          </a:xfrm>
        </p:grpSpPr>
        <p:sp>
          <p:nvSpPr>
            <p:cNvPr id="29" name="CasellaDiTesto 28">
              <a:extLst>
                <a:ext uri="{FF2B5EF4-FFF2-40B4-BE49-F238E27FC236}">
                  <a16:creationId xmlns:a16="http://schemas.microsoft.com/office/drawing/2014/main" id="{ACB51F21-6BD1-7622-EEBC-D0349BDCE5BE}"/>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solidFill>
                    <a:schemeClr val="bg1"/>
                  </a:solidFill>
                  <a:latin typeface="Helvetica" pitchFamily="2" charset="0"/>
                </a:rPr>
                <a:t>SIMULINK IMPLEMENTATION</a:t>
              </a:r>
            </a:p>
          </p:txBody>
        </p:sp>
        <p:sp>
          <p:nvSpPr>
            <p:cNvPr id="30" name="CasellaDiTesto 29">
              <a:extLst>
                <a:ext uri="{FF2B5EF4-FFF2-40B4-BE49-F238E27FC236}">
                  <a16:creationId xmlns:a16="http://schemas.microsoft.com/office/drawing/2014/main" id="{013FE6A2-50A8-EE1C-82A2-A738FFDD84D2}"/>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latin typeface="Helvetica" pitchFamily="2" charset="0"/>
                </a:rPr>
                <a:t>PERFORMANCE EVALUATION</a:t>
              </a:r>
            </a:p>
          </p:txBody>
        </p:sp>
        <p:sp>
          <p:nvSpPr>
            <p:cNvPr id="31" name="CasellaDiTesto 30">
              <a:extLst>
                <a:ext uri="{FF2B5EF4-FFF2-40B4-BE49-F238E27FC236}">
                  <a16:creationId xmlns:a16="http://schemas.microsoft.com/office/drawing/2014/main" id="{C15B52F6-E6C1-6268-6826-528114B7FC15}"/>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32" name="CasellaDiTesto 31">
              <a:extLst>
                <a:ext uri="{FF2B5EF4-FFF2-40B4-BE49-F238E27FC236}">
                  <a16:creationId xmlns:a16="http://schemas.microsoft.com/office/drawing/2014/main" id="{79756D72-3E3E-B643-84D8-F7DBDCB9B251}"/>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25686A28-8377-4D6D-8992-40B35AC099BD}"/>
                  </a:ext>
                </a:extLst>
              </p:cNvPr>
              <p:cNvSpPr txBox="1"/>
              <p:nvPr/>
            </p:nvSpPr>
            <p:spPr>
              <a:xfrm>
                <a:off x="-2435096" y="5759285"/>
                <a:ext cx="2116990"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solidFill>
                            <a:srgbClr val="C00000"/>
                          </a:solidFill>
                          <a:latin typeface="Cambria Math" panose="02040503050406030204" pitchFamily="18" charset="0"/>
                        </a:rPr>
                        <m:t>𝜏</m:t>
                      </m:r>
                      <m:r>
                        <a:rPr lang="it-IT" b="0" i="1" smtClean="0">
                          <a:solidFill>
                            <a:srgbClr val="C00000"/>
                          </a:solidFill>
                          <a:latin typeface="Cambria Math" panose="02040503050406030204" pitchFamily="18" charset="0"/>
                        </a:rPr>
                        <m:t>= </m:t>
                      </m:r>
                      <m:acc>
                        <m:accPr>
                          <m:chr m:val="̂"/>
                          <m:ctrlPr>
                            <a:rPr lang="it-IT" b="0" i="1" smtClean="0">
                              <a:solidFill>
                                <a:srgbClr val="C00000"/>
                              </a:solidFill>
                              <a:latin typeface="Cambria Math" panose="02040503050406030204" pitchFamily="18" charset="0"/>
                            </a:rPr>
                          </m:ctrlPr>
                        </m:accPr>
                        <m:e>
                          <m:r>
                            <a:rPr lang="it-IT" b="0" i="1" smtClean="0">
                              <a:solidFill>
                                <a:srgbClr val="C00000"/>
                              </a:solidFill>
                              <a:latin typeface="Cambria Math" panose="02040503050406030204" pitchFamily="18" charset="0"/>
                            </a:rPr>
                            <m:t>𝑓</m:t>
                          </m:r>
                        </m:e>
                      </m:acc>
                      <m:d>
                        <m:dPr>
                          <m:ctrlPr>
                            <a:rPr lang="it-IT" b="0" i="1" smtClean="0">
                              <a:solidFill>
                                <a:srgbClr val="C00000"/>
                              </a:solidFill>
                              <a:latin typeface="Cambria Math" panose="02040503050406030204" pitchFamily="18" charset="0"/>
                            </a:rPr>
                          </m:ctrlPr>
                        </m:dPr>
                        <m:e>
                          <m:r>
                            <a:rPr lang="it-IT" b="0" i="1" smtClean="0">
                              <a:solidFill>
                                <a:srgbClr val="C00000"/>
                              </a:solidFill>
                              <a:latin typeface="Cambria Math" panose="02040503050406030204" pitchFamily="18" charset="0"/>
                            </a:rPr>
                            <m:t>𝑥</m:t>
                          </m:r>
                        </m:e>
                      </m:d>
                      <m:r>
                        <a:rPr lang="it-IT" b="0" i="1" smtClean="0">
                          <a:solidFill>
                            <a:srgbClr val="C00000"/>
                          </a:solidFill>
                          <a:latin typeface="Cambria Math" panose="02040503050406030204" pitchFamily="18" charset="0"/>
                        </a:rPr>
                        <m:t>+ </m:t>
                      </m:r>
                      <m:sSub>
                        <m:sSubPr>
                          <m:ctrlPr>
                            <a:rPr lang="it-IT" b="0" i="1" smtClean="0">
                              <a:solidFill>
                                <a:srgbClr val="C00000"/>
                              </a:solidFill>
                              <a:latin typeface="Cambria Math" panose="02040503050406030204" pitchFamily="18" charset="0"/>
                            </a:rPr>
                          </m:ctrlPr>
                        </m:sSubPr>
                        <m:e>
                          <m:r>
                            <a:rPr lang="it-IT" b="0" i="1" smtClean="0">
                              <a:solidFill>
                                <a:srgbClr val="C00000"/>
                              </a:solidFill>
                              <a:latin typeface="Cambria Math" panose="02040503050406030204" pitchFamily="18" charset="0"/>
                            </a:rPr>
                            <m:t>𝐾</m:t>
                          </m:r>
                        </m:e>
                        <m:sub>
                          <m:r>
                            <a:rPr lang="it-IT" b="0" i="1" smtClean="0">
                              <a:solidFill>
                                <a:srgbClr val="C00000"/>
                              </a:solidFill>
                              <a:latin typeface="Cambria Math" panose="02040503050406030204" pitchFamily="18" charset="0"/>
                            </a:rPr>
                            <m:t>𝑣</m:t>
                          </m:r>
                        </m:sub>
                      </m:sSub>
                      <m:r>
                        <a:rPr lang="it-IT" b="0" i="1" smtClean="0">
                          <a:solidFill>
                            <a:srgbClr val="C00000"/>
                          </a:solidFill>
                          <a:latin typeface="Cambria Math" panose="02040503050406030204" pitchFamily="18" charset="0"/>
                        </a:rPr>
                        <m:t>𝑟</m:t>
                      </m:r>
                      <m:r>
                        <a:rPr lang="it-IT" b="0" i="1" smtClean="0">
                          <a:solidFill>
                            <a:srgbClr val="C00000"/>
                          </a:solidFill>
                          <a:latin typeface="Cambria Math" panose="02040503050406030204" pitchFamily="18" charset="0"/>
                        </a:rPr>
                        <m:t> −</m:t>
                      </m:r>
                      <m:r>
                        <a:rPr lang="it-IT" b="0" i="1" smtClean="0">
                          <a:solidFill>
                            <a:srgbClr val="C00000"/>
                          </a:solidFill>
                          <a:latin typeface="Cambria Math" panose="02040503050406030204" pitchFamily="18" charset="0"/>
                        </a:rPr>
                        <m:t>𝑣</m:t>
                      </m:r>
                    </m:oMath>
                  </m:oMathPara>
                </a14:m>
                <a:endParaRPr lang="it-IT" dirty="0">
                  <a:solidFill>
                    <a:srgbClr val="C00000"/>
                  </a:solidFill>
                </a:endParaRPr>
              </a:p>
            </p:txBody>
          </p:sp>
        </mc:Choice>
        <mc:Fallback xmlns="">
          <p:sp>
            <p:nvSpPr>
              <p:cNvPr id="43" name="CasellaDiTesto 42">
                <a:extLst>
                  <a:ext uri="{FF2B5EF4-FFF2-40B4-BE49-F238E27FC236}">
                    <a16:creationId xmlns:a16="http://schemas.microsoft.com/office/drawing/2014/main" id="{25686A28-8377-4D6D-8992-40B35AC099BD}"/>
                  </a:ext>
                </a:extLst>
              </p:cNvPr>
              <p:cNvSpPr txBox="1">
                <a:spLocks noRot="1" noChangeAspect="1" noMove="1" noResize="1" noEditPoints="1" noAdjustHandles="1" noChangeArrowheads="1" noChangeShapeType="1" noTextEdit="1"/>
              </p:cNvSpPr>
              <p:nvPr/>
            </p:nvSpPr>
            <p:spPr>
              <a:xfrm>
                <a:off x="-2435096" y="5759285"/>
                <a:ext cx="2116990" cy="292581"/>
              </a:xfrm>
              <a:prstGeom prst="rect">
                <a:avLst/>
              </a:prstGeom>
              <a:blipFill>
                <a:blip r:embed="rId3"/>
                <a:stretch>
                  <a:fillRect l="-1441" t="-27083" r="-1153" b="-33333"/>
                </a:stretch>
              </a:blipFill>
            </p:spPr>
            <p:txBody>
              <a:bodyPr/>
              <a:lstStyle/>
              <a:p>
                <a:r>
                  <a:rPr lang="it-IT">
                    <a:noFill/>
                  </a:rPr>
                  <a:t> </a:t>
                </a:r>
              </a:p>
            </p:txBody>
          </p:sp>
        </mc:Fallback>
      </mc:AlternateContent>
      <p:pic>
        <p:nvPicPr>
          <p:cNvPr id="2" name="Immagine 1" descr="Immagine che contiene diagramma, testo, Piano, linea&#10;&#10;Il contenuto generato dall'IA potrebbe non essere corretto.">
            <a:extLst>
              <a:ext uri="{FF2B5EF4-FFF2-40B4-BE49-F238E27FC236}">
                <a16:creationId xmlns:a16="http://schemas.microsoft.com/office/drawing/2014/main" id="{A2729B7B-6C60-5B0E-3458-3A34F74E2D01}"/>
              </a:ext>
            </a:extLst>
          </p:cNvPr>
          <p:cNvPicPr>
            <a:picLocks noChangeAspect="1"/>
          </p:cNvPicPr>
          <p:nvPr/>
        </p:nvPicPr>
        <p:blipFill>
          <a:blip r:embed="rId4"/>
          <a:stretch>
            <a:fillRect/>
          </a:stretch>
        </p:blipFill>
        <p:spPr>
          <a:xfrm>
            <a:off x="12678283" y="2406340"/>
            <a:ext cx="5950569" cy="3217981"/>
          </a:xfrm>
          <a:prstGeom prst="rect">
            <a:avLst/>
          </a:prstGeom>
        </p:spPr>
      </p:pic>
      <p:sp>
        <p:nvSpPr>
          <p:cNvPr id="4" name="CasellaDiTesto 3">
            <a:extLst>
              <a:ext uri="{FF2B5EF4-FFF2-40B4-BE49-F238E27FC236}">
                <a16:creationId xmlns:a16="http://schemas.microsoft.com/office/drawing/2014/main" id="{E86A7DC0-6066-0CD2-5B37-C089D9A6CCC8}"/>
              </a:ext>
            </a:extLst>
          </p:cNvPr>
          <p:cNvSpPr txBox="1"/>
          <p:nvPr/>
        </p:nvSpPr>
        <p:spPr>
          <a:xfrm>
            <a:off x="2636319" y="1455495"/>
            <a:ext cx="6919361" cy="461665"/>
          </a:xfrm>
          <a:prstGeom prst="rect">
            <a:avLst/>
          </a:prstGeom>
          <a:noFill/>
        </p:spPr>
        <p:txBody>
          <a:bodyPr wrap="square" rtlCol="0">
            <a:spAutoFit/>
          </a:bodyPr>
          <a:lstStyle/>
          <a:p>
            <a:pPr algn="ctr"/>
            <a:r>
              <a:rPr lang="it-IT" sz="2400" b="1" dirty="0">
                <a:solidFill>
                  <a:srgbClr val="0070C0"/>
                </a:solidFill>
                <a:latin typeface="Helvetica" pitchFamily="2" charset="0"/>
              </a:rPr>
              <a:t>Dynamics </a:t>
            </a:r>
            <a:r>
              <a:rPr lang="it-IT" sz="2400" b="1" dirty="0" err="1">
                <a:solidFill>
                  <a:srgbClr val="0070C0"/>
                </a:solidFill>
                <a:latin typeface="Helvetica" pitchFamily="2" charset="0"/>
              </a:rPr>
              <a:t>equations</a:t>
            </a:r>
            <a:r>
              <a:rPr lang="it-IT" sz="2400" b="1" dirty="0">
                <a:solidFill>
                  <a:srgbClr val="0070C0"/>
                </a:solidFill>
                <a:latin typeface="Helvetica" pitchFamily="2" charset="0"/>
              </a:rPr>
              <a:t> and controller </a:t>
            </a:r>
            <a:r>
              <a:rPr lang="it-IT" sz="2400" b="1" dirty="0" err="1">
                <a:solidFill>
                  <a:srgbClr val="0070C0"/>
                </a:solidFill>
                <a:latin typeface="Helvetica" pitchFamily="2" charset="0"/>
              </a:rPr>
              <a:t>structure</a:t>
            </a:r>
            <a:endParaRPr lang="it-IT" sz="2400" b="1" dirty="0">
              <a:solidFill>
                <a:srgbClr val="0070C0"/>
              </a:solidFill>
              <a:latin typeface="Helvetica" pitchFamily="2" charset="0"/>
            </a:endParaRPr>
          </a:p>
        </p:txBody>
      </p:sp>
    </p:spTree>
    <p:extLst>
      <p:ext uri="{BB962C8B-B14F-4D97-AF65-F5344CB8AC3E}">
        <p14:creationId xmlns:p14="http://schemas.microsoft.com/office/powerpoint/2010/main" val="24569888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A58F4-B0A2-C6C0-219F-E65A4E8BA508}"/>
            </a:ext>
          </a:extLst>
        </p:cNvPr>
        <p:cNvGrpSpPr/>
        <p:nvPr/>
      </p:nvGrpSpPr>
      <p:grpSpPr>
        <a:xfrm>
          <a:off x="0" y="0"/>
          <a:ext cx="0" cy="0"/>
          <a:chOff x="0" y="0"/>
          <a:chExt cx="0" cy="0"/>
        </a:xfrm>
      </p:grpSpPr>
      <p:sp>
        <p:nvSpPr>
          <p:cNvPr id="10" name="Rettangolo con angoli arrotondati 9">
            <a:extLst>
              <a:ext uri="{FF2B5EF4-FFF2-40B4-BE49-F238E27FC236}">
                <a16:creationId xmlns:a16="http://schemas.microsoft.com/office/drawing/2014/main" id="{C03E271A-DC02-37C9-AEA0-AD019F103798}"/>
              </a:ext>
            </a:extLst>
          </p:cNvPr>
          <p:cNvSpPr/>
          <p:nvPr/>
        </p:nvSpPr>
        <p:spPr>
          <a:xfrm>
            <a:off x="3223461" y="452132"/>
            <a:ext cx="3066856"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00DAAE8F-5FCF-CD78-7744-4BCD1F808432}"/>
              </a:ext>
            </a:extLst>
          </p:cNvPr>
          <p:cNvSpPr txBox="1"/>
          <p:nvPr/>
        </p:nvSpPr>
        <p:spPr>
          <a:xfrm>
            <a:off x="5638800" y="2974258"/>
            <a:ext cx="914400" cy="914400"/>
          </a:xfrm>
          <a:prstGeom prst="rect">
            <a:avLst/>
          </a:prstGeom>
          <a:noFill/>
        </p:spPr>
        <p:txBody>
          <a:bodyPr wrap="square" rtlCol="0">
            <a:spAutoFit/>
          </a:bodyPr>
          <a:lstStyle/>
          <a:p>
            <a:endParaRPr lang="it-IT"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67850557-86C5-A643-B156-669C99769F2B}"/>
                  </a:ext>
                </a:extLst>
              </p:cNvPr>
              <p:cNvSpPr txBox="1"/>
              <p:nvPr/>
            </p:nvSpPr>
            <p:spPr>
              <a:xfrm>
                <a:off x="-324507" y="2544295"/>
                <a:ext cx="5662288"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𝑚</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𝑞</m:t>
                          </m:r>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d>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r>
                        <a:rPr lang="it-IT" b="0" i="1" smtClean="0">
                          <a:latin typeface="Cambria Math" panose="02040503050406030204" pitchFamily="18" charset="0"/>
                        </a:rPr>
                        <m:t>𝐹</m:t>
                      </m:r>
                      <m:d>
                        <m:dPr>
                          <m:ctrlPr>
                            <a:rPr lang="it-IT" b="0" i="1" smtClean="0">
                              <a:latin typeface="Cambria Math" panose="02040503050406030204" pitchFamily="18" charset="0"/>
                            </a:rPr>
                          </m:ctrlPr>
                        </m:d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d>
                      <m:r>
                        <a:rPr lang="it-IT" b="0" i="1" smtClean="0">
                          <a:latin typeface="Cambria Math" panose="02040503050406030204" pitchFamily="18" charset="0"/>
                        </a:rPr>
                        <m:t>+</m:t>
                      </m:r>
                      <m:r>
                        <a:rPr lang="it-IT" b="0" i="1" smtClean="0">
                          <a:latin typeface="Cambria Math" panose="02040503050406030204" pitchFamily="18" charset="0"/>
                        </a:rPr>
                        <m:t>𝐺</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i="1">
                              <a:latin typeface="Cambria Math" panose="02040503050406030204" pitchFamily="18" charset="0"/>
                            </a:rPr>
                            <m:t>𝜏</m:t>
                          </m:r>
                        </m:e>
                        <m:sub>
                          <m:r>
                            <a:rPr lang="it-IT" b="0" i="1" smtClean="0">
                              <a:latin typeface="Cambria Math" panose="02040503050406030204" pitchFamily="18" charset="0"/>
                            </a:rPr>
                            <m:t>𝑑</m:t>
                          </m:r>
                        </m:sub>
                      </m:sSub>
                      <m:r>
                        <a:rPr lang="it-IT" b="0" i="1" smtClean="0">
                          <a:latin typeface="Cambria Math" panose="02040503050406030204" pitchFamily="18" charset="0"/>
                        </a:rPr>
                        <m:t>=</m:t>
                      </m:r>
                      <m:r>
                        <a:rPr lang="it-IT" b="0" i="1" smtClean="0">
                          <a:latin typeface="Cambria Math" panose="02040503050406030204" pitchFamily="18" charset="0"/>
                        </a:rPr>
                        <m:t>𝜏</m:t>
                      </m:r>
                    </m:oMath>
                  </m:oMathPara>
                </a14:m>
                <a:endParaRPr lang="it-IT" dirty="0"/>
              </a:p>
            </p:txBody>
          </p:sp>
        </mc:Choice>
        <mc:Fallback xmlns="">
          <p:sp>
            <p:nvSpPr>
              <p:cNvPr id="15" name="CasellaDiTesto 14">
                <a:extLst>
                  <a:ext uri="{FF2B5EF4-FFF2-40B4-BE49-F238E27FC236}">
                    <a16:creationId xmlns:a16="http://schemas.microsoft.com/office/drawing/2014/main" id="{67850557-86C5-A643-B156-669C99769F2B}"/>
                  </a:ext>
                </a:extLst>
              </p:cNvPr>
              <p:cNvSpPr txBox="1">
                <a:spLocks noRot="1" noChangeAspect="1" noMove="1" noResize="1" noEditPoints="1" noAdjustHandles="1" noChangeArrowheads="1" noChangeShapeType="1" noTextEdit="1"/>
              </p:cNvSpPr>
              <p:nvPr/>
            </p:nvSpPr>
            <p:spPr>
              <a:xfrm>
                <a:off x="-324507" y="2544295"/>
                <a:ext cx="5662288" cy="369332"/>
              </a:xfrm>
              <a:prstGeom prst="rect">
                <a:avLst/>
              </a:prstGeom>
              <a:blipFill>
                <a:blip r:embed="rId2"/>
                <a:stretch>
                  <a:fillRect b="-6557"/>
                </a:stretch>
              </a:blipFill>
            </p:spPr>
            <p:txBody>
              <a:bodyPr/>
              <a:lstStyle/>
              <a:p>
                <a:r>
                  <a:rPr lang="it-IT">
                    <a:noFill/>
                  </a:rPr>
                  <a:t> </a:t>
                </a:r>
              </a:p>
            </p:txBody>
          </p:sp>
        </mc:Fallback>
      </mc:AlternateContent>
      <p:grpSp>
        <p:nvGrpSpPr>
          <p:cNvPr id="12" name="Gruppo 11">
            <a:extLst>
              <a:ext uri="{FF2B5EF4-FFF2-40B4-BE49-F238E27FC236}">
                <a16:creationId xmlns:a16="http://schemas.microsoft.com/office/drawing/2014/main" id="{29F9E513-C8A6-DE33-C2F8-284E76709475}"/>
              </a:ext>
            </a:extLst>
          </p:cNvPr>
          <p:cNvGrpSpPr/>
          <p:nvPr/>
        </p:nvGrpSpPr>
        <p:grpSpPr>
          <a:xfrm>
            <a:off x="619728" y="570743"/>
            <a:ext cx="11405124" cy="348386"/>
            <a:chOff x="1015870" y="671482"/>
            <a:chExt cx="11405124" cy="348386"/>
          </a:xfrm>
        </p:grpSpPr>
        <p:sp>
          <p:nvSpPr>
            <p:cNvPr id="29" name="CasellaDiTesto 28">
              <a:extLst>
                <a:ext uri="{FF2B5EF4-FFF2-40B4-BE49-F238E27FC236}">
                  <a16:creationId xmlns:a16="http://schemas.microsoft.com/office/drawing/2014/main" id="{06BEEB8C-7A83-C8C7-F107-8B2798B569E4}"/>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solidFill>
                    <a:schemeClr val="bg1"/>
                  </a:solidFill>
                  <a:latin typeface="Helvetica" pitchFamily="2" charset="0"/>
                </a:rPr>
                <a:t>SIMULINK IMPLEMENTATION</a:t>
              </a:r>
            </a:p>
          </p:txBody>
        </p:sp>
        <p:sp>
          <p:nvSpPr>
            <p:cNvPr id="30" name="CasellaDiTesto 29">
              <a:extLst>
                <a:ext uri="{FF2B5EF4-FFF2-40B4-BE49-F238E27FC236}">
                  <a16:creationId xmlns:a16="http://schemas.microsoft.com/office/drawing/2014/main" id="{2FCECC6F-C6A0-19F0-EBC2-FFE138118616}"/>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latin typeface="Helvetica" pitchFamily="2" charset="0"/>
                </a:rPr>
                <a:t>PERFORMANCE EVALUATION</a:t>
              </a:r>
            </a:p>
          </p:txBody>
        </p:sp>
        <p:sp>
          <p:nvSpPr>
            <p:cNvPr id="31" name="CasellaDiTesto 30">
              <a:extLst>
                <a:ext uri="{FF2B5EF4-FFF2-40B4-BE49-F238E27FC236}">
                  <a16:creationId xmlns:a16="http://schemas.microsoft.com/office/drawing/2014/main" id="{8E30D1E0-451C-31EA-E262-C5617E2B9768}"/>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32" name="CasellaDiTesto 31">
              <a:extLst>
                <a:ext uri="{FF2B5EF4-FFF2-40B4-BE49-F238E27FC236}">
                  <a16:creationId xmlns:a16="http://schemas.microsoft.com/office/drawing/2014/main" id="{F67242C4-9499-ACDE-08E8-C0A60D703278}"/>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F69F2E80-FAAC-FECF-DE0C-3D4F7ABD2288}"/>
                  </a:ext>
                </a:extLst>
              </p:cNvPr>
              <p:cNvSpPr txBox="1"/>
              <p:nvPr/>
            </p:nvSpPr>
            <p:spPr>
              <a:xfrm>
                <a:off x="332378" y="3394805"/>
                <a:ext cx="1257973" cy="4938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i="1" smtClean="0">
                              <a:latin typeface="Cambria Math" panose="02040503050406030204" pitchFamily="18" charset="0"/>
                            </a:rPr>
                          </m:ctrlPr>
                        </m:dPr>
                        <m:e>
                          <m:eqArr>
                            <m:eqArrPr>
                              <m:ctrlPr>
                                <a:rPr lang="it-IT" i="1" smtClean="0">
                                  <a:latin typeface="Cambria Math" panose="02040503050406030204" pitchFamily="18" charset="0"/>
                                </a:rPr>
                              </m:ctrlPr>
                            </m:eqArrPr>
                            <m:e>
                              <m:r>
                                <a:rPr lang="it-IT" b="0" i="1" smtClean="0">
                                  <a:latin typeface="Cambria Math" panose="02040503050406030204" pitchFamily="18" charset="0"/>
                                </a:rPr>
                                <m:t>𝑒</m:t>
                              </m:r>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𝑞</m:t>
                                  </m:r>
                                </m:e>
                                <m:sub>
                                  <m:r>
                                    <a:rPr lang="it-IT" b="0" i="1" smtClean="0">
                                      <a:latin typeface="Cambria Math" panose="02040503050406030204" pitchFamily="18" charset="0"/>
                                    </a:rPr>
                                    <m:t>𝑑</m:t>
                                  </m:r>
                                </m:sub>
                              </m:sSub>
                              <m:r>
                                <a:rPr lang="it-IT" b="0" i="1" smtClean="0">
                                  <a:latin typeface="Cambria Math" panose="02040503050406030204" pitchFamily="18" charset="0"/>
                                </a:rPr>
                                <m:t>−</m:t>
                              </m:r>
                              <m:r>
                                <a:rPr lang="it-IT" b="0" i="1" smtClean="0">
                                  <a:latin typeface="Cambria Math" panose="02040503050406030204" pitchFamily="18" charset="0"/>
                                </a:rPr>
                                <m:t>𝑞</m:t>
                              </m:r>
                            </m:e>
                            <m:e>
                              <m:r>
                                <a:rPr lang="it-IT" b="0" i="1" smtClean="0">
                                  <a:latin typeface="Cambria Math" panose="02040503050406030204" pitchFamily="18" charset="0"/>
                                </a:rPr>
                                <m:t>𝑟</m:t>
                              </m:r>
                              <m:r>
                                <a:rPr lang="it-IT" b="0" i="1" smtClean="0">
                                  <a:latin typeface="Cambria Math" panose="02040503050406030204" pitchFamily="18" charset="0"/>
                                </a:rPr>
                                <m:t>= </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𝑒</m:t>
                                  </m:r>
                                </m:e>
                              </m:acc>
                              <m:r>
                                <a:rPr lang="it-IT" b="0" i="1" smtClean="0">
                                  <a:latin typeface="Cambria Math" panose="02040503050406030204" pitchFamily="18" charset="0"/>
                                </a:rPr>
                                <m:t>+</m:t>
                              </m:r>
                              <m:r>
                                <a:rPr lang="it-IT" b="0" i="1" smtClean="0">
                                  <a:latin typeface="Cambria Math" panose="02040503050406030204" pitchFamily="18" charset="0"/>
                                </a:rPr>
                                <m:t>𝜆</m:t>
                              </m:r>
                              <m:r>
                                <a:rPr lang="it-IT" b="0" i="1" smtClean="0">
                                  <a:latin typeface="Cambria Math" panose="02040503050406030204" pitchFamily="18" charset="0"/>
                                </a:rPr>
                                <m:t>𝑒</m:t>
                              </m:r>
                            </m:e>
                          </m:eqArr>
                        </m:e>
                      </m:d>
                    </m:oMath>
                  </m:oMathPara>
                </a14:m>
                <a:endParaRPr lang="it-IT" dirty="0"/>
              </a:p>
            </p:txBody>
          </p:sp>
        </mc:Choice>
        <mc:Fallback xmlns="">
          <p:sp>
            <p:nvSpPr>
              <p:cNvPr id="40" name="CasellaDiTesto 39">
                <a:extLst>
                  <a:ext uri="{FF2B5EF4-FFF2-40B4-BE49-F238E27FC236}">
                    <a16:creationId xmlns:a16="http://schemas.microsoft.com/office/drawing/2014/main" id="{F69F2E80-FAAC-FECF-DE0C-3D4F7ABD2288}"/>
                  </a:ext>
                </a:extLst>
              </p:cNvPr>
              <p:cNvSpPr txBox="1">
                <a:spLocks noRot="1" noChangeAspect="1" noMove="1" noResize="1" noEditPoints="1" noAdjustHandles="1" noChangeArrowheads="1" noChangeShapeType="1" noTextEdit="1"/>
              </p:cNvSpPr>
              <p:nvPr/>
            </p:nvSpPr>
            <p:spPr>
              <a:xfrm>
                <a:off x="332378" y="3394805"/>
                <a:ext cx="1257973" cy="49385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7CC8F790-3466-26BA-7E82-11F7BB183B21}"/>
                  </a:ext>
                </a:extLst>
              </p:cNvPr>
              <p:cNvSpPr txBox="1"/>
              <p:nvPr/>
            </p:nvSpPr>
            <p:spPr>
              <a:xfrm>
                <a:off x="375888" y="4271102"/>
                <a:ext cx="2935547" cy="27699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𝑀</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𝑟</m:t>
                          </m:r>
                        </m:e>
                      </m:acc>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𝑚</m:t>
                          </m:r>
                        </m:sub>
                      </m:sSub>
                      <m:r>
                        <a:rPr lang="it-IT" b="0" i="1" smtClean="0">
                          <a:latin typeface="Cambria Math" panose="02040503050406030204" pitchFamily="18" charset="0"/>
                        </a:rPr>
                        <m:t>𝑟</m:t>
                      </m:r>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𝜏</m:t>
                          </m:r>
                        </m:e>
                        <m:sub>
                          <m:r>
                            <a:rPr lang="it-IT" b="0" i="1" smtClean="0">
                              <a:latin typeface="Cambria Math" panose="02040503050406030204" pitchFamily="18" charset="0"/>
                            </a:rPr>
                            <m:t>𝑑</m:t>
                          </m:r>
                        </m:sub>
                      </m:sSub>
                      <m:r>
                        <a:rPr lang="it-IT" b="0" i="1" smtClean="0">
                          <a:latin typeface="Cambria Math" panose="02040503050406030204" pitchFamily="18" charset="0"/>
                        </a:rPr>
                        <m:t> −</m:t>
                      </m:r>
                      <m:r>
                        <a:rPr lang="it-IT" b="0" i="1" smtClean="0">
                          <a:latin typeface="Cambria Math" panose="02040503050406030204" pitchFamily="18" charset="0"/>
                        </a:rPr>
                        <m:t>𝜏</m:t>
                      </m:r>
                    </m:oMath>
                  </m:oMathPara>
                </a14:m>
                <a:endParaRPr lang="it-IT" dirty="0"/>
              </a:p>
            </p:txBody>
          </p:sp>
        </mc:Choice>
        <mc:Fallback xmlns="">
          <p:sp>
            <p:nvSpPr>
              <p:cNvPr id="41" name="CasellaDiTesto 40">
                <a:extLst>
                  <a:ext uri="{FF2B5EF4-FFF2-40B4-BE49-F238E27FC236}">
                    <a16:creationId xmlns:a16="http://schemas.microsoft.com/office/drawing/2014/main" id="{7CC8F790-3466-26BA-7E82-11F7BB183B21}"/>
                  </a:ext>
                </a:extLst>
              </p:cNvPr>
              <p:cNvSpPr txBox="1">
                <a:spLocks noRot="1" noChangeAspect="1" noMove="1" noResize="1" noEditPoints="1" noAdjustHandles="1" noChangeArrowheads="1" noChangeShapeType="1" noTextEdit="1"/>
              </p:cNvSpPr>
              <p:nvPr/>
            </p:nvSpPr>
            <p:spPr>
              <a:xfrm>
                <a:off x="375888" y="4271102"/>
                <a:ext cx="2935547" cy="276999"/>
              </a:xfrm>
              <a:prstGeom prst="rect">
                <a:avLst/>
              </a:prstGeom>
              <a:blipFill>
                <a:blip r:embed="rId4"/>
                <a:stretch>
                  <a:fillRect l="-2911" t="-4444" b="-3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B81BC96D-5DA7-ADB8-BA8F-EA0DFBBAD521}"/>
                  </a:ext>
                </a:extLst>
              </p:cNvPr>
              <p:cNvSpPr txBox="1"/>
              <p:nvPr/>
            </p:nvSpPr>
            <p:spPr>
              <a:xfrm>
                <a:off x="332378" y="4710405"/>
                <a:ext cx="58625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𝑀</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sub>
                              <m:r>
                                <a:rPr lang="it-IT" b="0" i="1" smtClean="0">
                                  <a:latin typeface="Cambria Math" panose="02040503050406030204" pitchFamily="18" charset="0"/>
                                </a:rPr>
                                <m:t>𝑑</m:t>
                              </m:r>
                            </m:sub>
                          </m:sSub>
                          <m:r>
                            <a:rPr lang="it-IT" b="0" i="1" smtClean="0">
                              <a:latin typeface="Cambria Math" panose="02040503050406030204" pitchFamily="18" charset="0"/>
                            </a:rPr>
                            <m:t>+</m:t>
                          </m:r>
                          <m:r>
                            <a:rPr lang="it-IT" b="0" i="1" smtClean="0">
                              <a:latin typeface="Cambria Math" panose="02040503050406030204" pitchFamily="18" charset="0"/>
                            </a:rPr>
                            <m:t>𝜆</m:t>
                          </m:r>
                          <m:r>
                            <a:rPr lang="it-IT" b="0" i="1" smtClean="0">
                              <a:latin typeface="Cambria Math" panose="02040503050406030204" pitchFamily="18" charset="0"/>
                            </a:rPr>
                            <m:t>𝑒</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𝑚</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𝑞</m:t>
                          </m:r>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d>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sub>
                              <m:r>
                                <a:rPr lang="it-IT" b="0" i="1" smtClean="0">
                                  <a:latin typeface="Cambria Math" panose="02040503050406030204" pitchFamily="18" charset="0"/>
                                </a:rPr>
                                <m:t>𝑑</m:t>
                              </m:r>
                            </m:sub>
                          </m:sSub>
                          <m:r>
                            <a:rPr lang="it-IT" b="0" i="1" smtClean="0">
                              <a:latin typeface="Cambria Math" panose="02040503050406030204" pitchFamily="18" charset="0"/>
                            </a:rPr>
                            <m:t>+</m:t>
                          </m:r>
                          <m:r>
                            <a:rPr lang="it-IT" b="0" i="1" smtClean="0">
                              <a:latin typeface="Cambria Math" panose="02040503050406030204" pitchFamily="18" charset="0"/>
                            </a:rPr>
                            <m:t>𝜆</m:t>
                          </m:r>
                          <m:r>
                            <a:rPr lang="it-IT" b="0" i="1" smtClean="0">
                              <a:latin typeface="Cambria Math" panose="02040503050406030204" pitchFamily="18" charset="0"/>
                            </a:rPr>
                            <m:t>𝑒</m:t>
                          </m:r>
                        </m:e>
                      </m:d>
                      <m:r>
                        <a:rPr lang="it-IT" b="0" i="1" smtClean="0">
                          <a:latin typeface="Cambria Math" panose="02040503050406030204" pitchFamily="18" charset="0"/>
                        </a:rPr>
                        <m:t>+</m:t>
                      </m:r>
                      <m:r>
                        <a:rPr lang="it-IT" b="0" i="1" smtClean="0">
                          <a:latin typeface="Cambria Math" panose="02040503050406030204" pitchFamily="18" charset="0"/>
                        </a:rPr>
                        <m:t>𝐹</m:t>
                      </m:r>
                      <m:d>
                        <m:dPr>
                          <m:ctrlPr>
                            <a:rPr lang="it-IT" b="0" i="1" smtClean="0">
                              <a:latin typeface="Cambria Math" panose="02040503050406030204" pitchFamily="18" charset="0"/>
                            </a:rPr>
                          </m:ctrlPr>
                        </m:d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d>
                      <m:r>
                        <a:rPr lang="it-IT" b="0" i="1" smtClean="0">
                          <a:latin typeface="Cambria Math" panose="02040503050406030204" pitchFamily="18" charset="0"/>
                        </a:rPr>
                        <m:t>+</m:t>
                      </m:r>
                      <m:r>
                        <a:rPr lang="it-IT" b="0" i="1" smtClean="0">
                          <a:latin typeface="Cambria Math" panose="02040503050406030204" pitchFamily="18" charset="0"/>
                        </a:rPr>
                        <m:t>𝐺</m:t>
                      </m:r>
                      <m:r>
                        <a:rPr lang="it-IT" b="0" i="1" smtClean="0">
                          <a:latin typeface="Cambria Math" panose="02040503050406030204" pitchFamily="18" charset="0"/>
                        </a:rPr>
                        <m:t>(</m:t>
                      </m:r>
                      <m:r>
                        <a:rPr lang="it-IT" b="0" i="1" smtClean="0">
                          <a:latin typeface="Cambria Math" panose="02040503050406030204" pitchFamily="18" charset="0"/>
                        </a:rPr>
                        <m:t>𝑞</m:t>
                      </m:r>
                      <m:r>
                        <a:rPr lang="it-IT" b="0" i="1" smtClean="0">
                          <a:latin typeface="Cambria Math" panose="02040503050406030204" pitchFamily="18" charset="0"/>
                        </a:rPr>
                        <m:t>)</m:t>
                      </m:r>
                    </m:oMath>
                  </m:oMathPara>
                </a14:m>
                <a:endParaRPr lang="it-IT" dirty="0"/>
              </a:p>
            </p:txBody>
          </p:sp>
        </mc:Choice>
        <mc:Fallback xmlns="">
          <p:sp>
            <p:nvSpPr>
              <p:cNvPr id="42" name="CasellaDiTesto 41">
                <a:extLst>
                  <a:ext uri="{FF2B5EF4-FFF2-40B4-BE49-F238E27FC236}">
                    <a16:creationId xmlns:a16="http://schemas.microsoft.com/office/drawing/2014/main" id="{B81BC96D-5DA7-ADB8-BA8F-EA0DFBBAD521}"/>
                  </a:ext>
                </a:extLst>
              </p:cNvPr>
              <p:cNvSpPr txBox="1">
                <a:spLocks noRot="1" noChangeAspect="1" noMove="1" noResize="1" noEditPoints="1" noAdjustHandles="1" noChangeArrowheads="1" noChangeShapeType="1" noTextEdit="1"/>
              </p:cNvSpPr>
              <p:nvPr/>
            </p:nvSpPr>
            <p:spPr>
              <a:xfrm>
                <a:off x="332378" y="4710405"/>
                <a:ext cx="5862567" cy="276999"/>
              </a:xfrm>
              <a:prstGeom prst="rect">
                <a:avLst/>
              </a:prstGeom>
              <a:blipFill>
                <a:blip r:embed="rId5"/>
                <a:stretch>
                  <a:fillRect l="-624" t="-4444" r="-624" b="-3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3" name="CasellaDiTesto 42">
                <a:extLst>
                  <a:ext uri="{FF2B5EF4-FFF2-40B4-BE49-F238E27FC236}">
                    <a16:creationId xmlns:a16="http://schemas.microsoft.com/office/drawing/2014/main" id="{8E8E8B70-72FF-8F5C-A7B8-BE8BE8104868}"/>
                  </a:ext>
                </a:extLst>
              </p:cNvPr>
              <p:cNvSpPr txBox="1"/>
              <p:nvPr/>
            </p:nvSpPr>
            <p:spPr>
              <a:xfrm>
                <a:off x="-2435096" y="5759285"/>
                <a:ext cx="2116990"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solidFill>
                            <a:srgbClr val="C00000"/>
                          </a:solidFill>
                          <a:latin typeface="Cambria Math" panose="02040503050406030204" pitchFamily="18" charset="0"/>
                        </a:rPr>
                        <m:t>𝜏</m:t>
                      </m:r>
                      <m:r>
                        <a:rPr lang="it-IT" b="0" i="1" smtClean="0">
                          <a:solidFill>
                            <a:srgbClr val="C00000"/>
                          </a:solidFill>
                          <a:latin typeface="Cambria Math" panose="02040503050406030204" pitchFamily="18" charset="0"/>
                        </a:rPr>
                        <m:t>= </m:t>
                      </m:r>
                      <m:acc>
                        <m:accPr>
                          <m:chr m:val="̂"/>
                          <m:ctrlPr>
                            <a:rPr lang="it-IT" b="0" i="1" smtClean="0">
                              <a:solidFill>
                                <a:srgbClr val="C00000"/>
                              </a:solidFill>
                              <a:latin typeface="Cambria Math" panose="02040503050406030204" pitchFamily="18" charset="0"/>
                            </a:rPr>
                          </m:ctrlPr>
                        </m:accPr>
                        <m:e>
                          <m:r>
                            <a:rPr lang="it-IT" b="0" i="1" smtClean="0">
                              <a:solidFill>
                                <a:srgbClr val="C00000"/>
                              </a:solidFill>
                              <a:latin typeface="Cambria Math" panose="02040503050406030204" pitchFamily="18" charset="0"/>
                            </a:rPr>
                            <m:t>𝑓</m:t>
                          </m:r>
                        </m:e>
                      </m:acc>
                      <m:d>
                        <m:dPr>
                          <m:ctrlPr>
                            <a:rPr lang="it-IT" b="0" i="1" smtClean="0">
                              <a:solidFill>
                                <a:srgbClr val="C00000"/>
                              </a:solidFill>
                              <a:latin typeface="Cambria Math" panose="02040503050406030204" pitchFamily="18" charset="0"/>
                            </a:rPr>
                          </m:ctrlPr>
                        </m:dPr>
                        <m:e>
                          <m:r>
                            <a:rPr lang="it-IT" b="0" i="1" smtClean="0">
                              <a:solidFill>
                                <a:srgbClr val="C00000"/>
                              </a:solidFill>
                              <a:latin typeface="Cambria Math" panose="02040503050406030204" pitchFamily="18" charset="0"/>
                            </a:rPr>
                            <m:t>𝑥</m:t>
                          </m:r>
                        </m:e>
                      </m:d>
                      <m:r>
                        <a:rPr lang="it-IT" b="0" i="1" smtClean="0">
                          <a:solidFill>
                            <a:srgbClr val="C00000"/>
                          </a:solidFill>
                          <a:latin typeface="Cambria Math" panose="02040503050406030204" pitchFamily="18" charset="0"/>
                        </a:rPr>
                        <m:t>+ </m:t>
                      </m:r>
                      <m:sSub>
                        <m:sSubPr>
                          <m:ctrlPr>
                            <a:rPr lang="it-IT" b="0" i="1" smtClean="0">
                              <a:solidFill>
                                <a:srgbClr val="C00000"/>
                              </a:solidFill>
                              <a:latin typeface="Cambria Math" panose="02040503050406030204" pitchFamily="18" charset="0"/>
                            </a:rPr>
                          </m:ctrlPr>
                        </m:sSubPr>
                        <m:e>
                          <m:r>
                            <a:rPr lang="it-IT" b="0" i="1" smtClean="0">
                              <a:solidFill>
                                <a:srgbClr val="C00000"/>
                              </a:solidFill>
                              <a:latin typeface="Cambria Math" panose="02040503050406030204" pitchFamily="18" charset="0"/>
                            </a:rPr>
                            <m:t>𝐾</m:t>
                          </m:r>
                        </m:e>
                        <m:sub>
                          <m:r>
                            <a:rPr lang="it-IT" b="0" i="1" smtClean="0">
                              <a:solidFill>
                                <a:srgbClr val="C00000"/>
                              </a:solidFill>
                              <a:latin typeface="Cambria Math" panose="02040503050406030204" pitchFamily="18" charset="0"/>
                            </a:rPr>
                            <m:t>𝑣</m:t>
                          </m:r>
                        </m:sub>
                      </m:sSub>
                      <m:r>
                        <a:rPr lang="it-IT" b="0" i="1" smtClean="0">
                          <a:solidFill>
                            <a:srgbClr val="C00000"/>
                          </a:solidFill>
                          <a:latin typeface="Cambria Math" panose="02040503050406030204" pitchFamily="18" charset="0"/>
                        </a:rPr>
                        <m:t>𝑟</m:t>
                      </m:r>
                      <m:r>
                        <a:rPr lang="it-IT" b="0" i="1" smtClean="0">
                          <a:solidFill>
                            <a:srgbClr val="C00000"/>
                          </a:solidFill>
                          <a:latin typeface="Cambria Math" panose="02040503050406030204" pitchFamily="18" charset="0"/>
                        </a:rPr>
                        <m:t> −</m:t>
                      </m:r>
                      <m:r>
                        <a:rPr lang="it-IT" b="0" i="1" smtClean="0">
                          <a:solidFill>
                            <a:srgbClr val="C00000"/>
                          </a:solidFill>
                          <a:latin typeface="Cambria Math" panose="02040503050406030204" pitchFamily="18" charset="0"/>
                        </a:rPr>
                        <m:t>𝑣</m:t>
                      </m:r>
                    </m:oMath>
                  </m:oMathPara>
                </a14:m>
                <a:endParaRPr lang="it-IT" dirty="0">
                  <a:solidFill>
                    <a:srgbClr val="C00000"/>
                  </a:solidFill>
                </a:endParaRPr>
              </a:p>
            </p:txBody>
          </p:sp>
        </mc:Choice>
        <mc:Fallback xmlns="">
          <p:sp>
            <p:nvSpPr>
              <p:cNvPr id="43" name="CasellaDiTesto 42">
                <a:extLst>
                  <a:ext uri="{FF2B5EF4-FFF2-40B4-BE49-F238E27FC236}">
                    <a16:creationId xmlns:a16="http://schemas.microsoft.com/office/drawing/2014/main" id="{8E8E8B70-72FF-8F5C-A7B8-BE8BE8104868}"/>
                  </a:ext>
                </a:extLst>
              </p:cNvPr>
              <p:cNvSpPr txBox="1">
                <a:spLocks noRot="1" noChangeAspect="1" noMove="1" noResize="1" noEditPoints="1" noAdjustHandles="1" noChangeArrowheads="1" noChangeShapeType="1" noTextEdit="1"/>
              </p:cNvSpPr>
              <p:nvPr/>
            </p:nvSpPr>
            <p:spPr>
              <a:xfrm>
                <a:off x="-2435096" y="5759285"/>
                <a:ext cx="2116990" cy="292581"/>
              </a:xfrm>
              <a:prstGeom prst="rect">
                <a:avLst/>
              </a:prstGeom>
              <a:blipFill>
                <a:blip r:embed="rId6"/>
                <a:stretch>
                  <a:fillRect l="-1441" t="-27083" r="-1153" b="-33333"/>
                </a:stretch>
              </a:blipFill>
            </p:spPr>
            <p:txBody>
              <a:bodyPr/>
              <a:lstStyle/>
              <a:p>
                <a:r>
                  <a:rPr lang="it-IT">
                    <a:noFill/>
                  </a:rPr>
                  <a:t> </a:t>
                </a:r>
              </a:p>
            </p:txBody>
          </p:sp>
        </mc:Fallback>
      </mc:AlternateContent>
      <p:pic>
        <p:nvPicPr>
          <p:cNvPr id="2" name="Immagine 1" descr="Immagine che contiene diagramma, testo, Piano, linea&#10;&#10;Il contenuto generato dall'IA potrebbe non essere corretto.">
            <a:extLst>
              <a:ext uri="{FF2B5EF4-FFF2-40B4-BE49-F238E27FC236}">
                <a16:creationId xmlns:a16="http://schemas.microsoft.com/office/drawing/2014/main" id="{336F9F58-17FC-8A7D-D08B-A41B3FD20B56}"/>
              </a:ext>
            </a:extLst>
          </p:cNvPr>
          <p:cNvPicPr>
            <a:picLocks noChangeAspect="1"/>
          </p:cNvPicPr>
          <p:nvPr/>
        </p:nvPicPr>
        <p:blipFill>
          <a:blip r:embed="rId7"/>
          <a:stretch>
            <a:fillRect/>
          </a:stretch>
        </p:blipFill>
        <p:spPr>
          <a:xfrm>
            <a:off x="12678283" y="2406340"/>
            <a:ext cx="5950569" cy="3217981"/>
          </a:xfrm>
          <a:prstGeom prst="rect">
            <a:avLst/>
          </a:prstGeom>
        </p:spPr>
      </p:pic>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AA1721FD-0B6F-31E2-D74F-35EFEAAA1476}"/>
                  </a:ext>
                </a:extLst>
              </p:cNvPr>
              <p:cNvSpPr txBox="1"/>
              <p:nvPr/>
            </p:nvSpPr>
            <p:spPr>
              <a:xfrm>
                <a:off x="365977" y="5149708"/>
                <a:ext cx="2602636" cy="288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𝑥</m:t>
                      </m:r>
                      <m:r>
                        <a:rPr lang="it-IT" b="0" i="1" smtClean="0">
                          <a:latin typeface="Cambria Math" panose="02040503050406030204" pitchFamily="18" charset="0"/>
                        </a:rPr>
                        <m:t> ≡</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𝑒</m:t>
                              </m:r>
                            </m:e>
                            <m:sup>
                              <m:r>
                                <a:rPr lang="it-IT" b="0" i="1" smtClean="0">
                                  <a:latin typeface="Cambria Math" panose="02040503050406030204" pitchFamily="18" charset="0"/>
                                  <a:ea typeface="Cambria Math" panose="02040503050406030204" pitchFamily="18" charset="0"/>
                                </a:rPr>
                                <m:t>𝑇</m:t>
                              </m:r>
                            </m:sup>
                          </m:sSup>
                          <m:r>
                            <a:rPr lang="it-IT" b="0" i="1" smtClean="0">
                              <a:latin typeface="Cambria Math" panose="02040503050406030204" pitchFamily="18" charset="0"/>
                              <a:ea typeface="Cambria Math" panose="02040503050406030204" pitchFamily="18" charset="0"/>
                            </a:rPr>
                            <m:t>, </m:t>
                          </m:r>
                          <m:sSup>
                            <m:sSupPr>
                              <m:ctrlPr>
                                <a:rPr lang="it-IT" b="0" i="1" smtClean="0">
                                  <a:latin typeface="Cambria Math" panose="02040503050406030204" pitchFamily="18" charset="0"/>
                                </a:rPr>
                              </m:ctrlPr>
                            </m:s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𝑒</m:t>
                                  </m:r>
                                </m:e>
                              </m:acc>
                            </m:e>
                            <m:sup>
                              <m:r>
                                <a:rPr lang="it-IT" b="0" i="1" smtClean="0">
                                  <a:latin typeface="Cambria Math" panose="02040503050406030204" pitchFamily="18" charset="0"/>
                                </a:rPr>
                                <m:t>𝑇</m:t>
                              </m:r>
                            </m:sup>
                          </m:sSup>
                          <m:r>
                            <a:rPr lang="it-IT" b="0" i="1" smtClean="0">
                              <a:latin typeface="Cambria Math" panose="02040503050406030204" pitchFamily="18" charset="0"/>
                            </a:rPr>
                            <m:t>, </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 </m:t>
                              </m:r>
                              <m:r>
                                <a:rPr lang="it-IT" b="0" i="1" smtClean="0">
                                  <a:latin typeface="Cambria Math" panose="02040503050406030204" pitchFamily="18" charset="0"/>
                                </a:rPr>
                                <m:t>𝑞</m:t>
                              </m:r>
                            </m:e>
                            <m:sub>
                              <m:r>
                                <a:rPr lang="it-IT" b="0" i="1" smtClean="0">
                                  <a:latin typeface="Cambria Math" panose="02040503050406030204" pitchFamily="18" charset="0"/>
                                </a:rPr>
                                <m:t>𝑑</m:t>
                              </m:r>
                            </m:sub>
                            <m:sup>
                              <m:r>
                                <a:rPr lang="it-IT" b="0" i="1" smtClean="0">
                                  <a:latin typeface="Cambria Math" panose="02040503050406030204" pitchFamily="18" charset="0"/>
                                </a:rPr>
                                <m:t>𝑇</m:t>
                              </m:r>
                            </m:sup>
                          </m:sSubSup>
                          <m:r>
                            <a:rPr lang="it-IT" b="0" i="1" smtClean="0">
                              <a:latin typeface="Cambria Math" panose="02040503050406030204" pitchFamily="18" charset="0"/>
                            </a:rPr>
                            <m:t>, </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 </m:t>
                                  </m:r>
                                  <m:r>
                                    <a:rPr lang="it-IT" b="0" i="1" smtClean="0">
                                      <a:latin typeface="Cambria Math" panose="02040503050406030204" pitchFamily="18" charset="0"/>
                                    </a:rPr>
                                    <m:t>𝑞</m:t>
                                  </m:r>
                                </m:e>
                              </m:acc>
                            </m:e>
                            <m:sub>
                              <m:r>
                                <a:rPr lang="it-IT" b="0" i="1" smtClean="0">
                                  <a:latin typeface="Cambria Math" panose="02040503050406030204" pitchFamily="18" charset="0"/>
                                </a:rPr>
                                <m:t>𝑑</m:t>
                              </m:r>
                            </m:sub>
                            <m:sup>
                              <m:r>
                                <a:rPr lang="it-IT" b="0" i="1" smtClean="0">
                                  <a:latin typeface="Cambria Math" panose="02040503050406030204" pitchFamily="18" charset="0"/>
                                </a:rPr>
                                <m:t>𝑇</m:t>
                              </m:r>
                            </m:sup>
                          </m:sSubSup>
                          <m:r>
                            <a:rPr lang="it-IT" b="0" i="1" smtClean="0">
                              <a:latin typeface="Cambria Math" panose="02040503050406030204" pitchFamily="18" charset="0"/>
                            </a:rPr>
                            <m:t>, </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 </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sub>
                              <m:r>
                                <a:rPr lang="it-IT" b="0" i="1" smtClean="0">
                                  <a:latin typeface="Cambria Math" panose="02040503050406030204" pitchFamily="18" charset="0"/>
                                </a:rPr>
                                <m:t>𝑑</m:t>
                              </m:r>
                            </m:sub>
                            <m:sup>
                              <m:r>
                                <a:rPr lang="it-IT" b="0" i="1" smtClean="0">
                                  <a:latin typeface="Cambria Math" panose="02040503050406030204" pitchFamily="18" charset="0"/>
                                </a:rPr>
                                <m:t>𝑇</m:t>
                              </m:r>
                            </m:sup>
                          </m:sSubSup>
                          <m:r>
                            <a:rPr lang="it-IT" b="0" i="1" smtClean="0">
                              <a:latin typeface="Cambria Math" panose="02040503050406030204" pitchFamily="18" charset="0"/>
                              <a:ea typeface="Cambria Math" panose="02040503050406030204" pitchFamily="18" charset="0"/>
                            </a:rPr>
                            <m:t>]</m:t>
                          </m:r>
                        </m:e>
                        <m:sup>
                          <m:r>
                            <a:rPr lang="it-IT" b="0" i="1" smtClean="0">
                              <a:latin typeface="Cambria Math" panose="02040503050406030204" pitchFamily="18" charset="0"/>
                              <a:ea typeface="Cambria Math" panose="02040503050406030204" pitchFamily="18" charset="0"/>
                            </a:rPr>
                            <m:t>𝑇</m:t>
                          </m:r>
                        </m:sup>
                      </m:sSup>
                    </m:oMath>
                  </m:oMathPara>
                </a14:m>
                <a:endParaRPr lang="it-IT" dirty="0"/>
              </a:p>
            </p:txBody>
          </p:sp>
        </mc:Choice>
        <mc:Fallback xmlns="">
          <p:sp>
            <p:nvSpPr>
              <p:cNvPr id="3" name="CasellaDiTesto 2">
                <a:extLst>
                  <a:ext uri="{FF2B5EF4-FFF2-40B4-BE49-F238E27FC236}">
                    <a16:creationId xmlns:a16="http://schemas.microsoft.com/office/drawing/2014/main" id="{AA1721FD-0B6F-31E2-D74F-35EFEAAA1476}"/>
                  </a:ext>
                </a:extLst>
              </p:cNvPr>
              <p:cNvSpPr txBox="1">
                <a:spLocks noRot="1" noChangeAspect="1" noMove="1" noResize="1" noEditPoints="1" noAdjustHandles="1" noChangeArrowheads="1" noChangeShapeType="1" noTextEdit="1"/>
              </p:cNvSpPr>
              <p:nvPr/>
            </p:nvSpPr>
            <p:spPr>
              <a:xfrm>
                <a:off x="365977" y="5149708"/>
                <a:ext cx="2602636" cy="288092"/>
              </a:xfrm>
              <a:prstGeom prst="rect">
                <a:avLst/>
              </a:prstGeom>
              <a:blipFill>
                <a:blip r:embed="rId8"/>
                <a:stretch>
                  <a:fillRect t="-2128" b="-36170"/>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A26E7AE1-9716-66D7-9304-A8FF070C19FE}"/>
              </a:ext>
            </a:extLst>
          </p:cNvPr>
          <p:cNvSpPr txBox="1"/>
          <p:nvPr/>
        </p:nvSpPr>
        <p:spPr>
          <a:xfrm>
            <a:off x="2636319" y="1455495"/>
            <a:ext cx="6919361" cy="461665"/>
          </a:xfrm>
          <a:prstGeom prst="rect">
            <a:avLst/>
          </a:prstGeom>
          <a:noFill/>
        </p:spPr>
        <p:txBody>
          <a:bodyPr wrap="square" rtlCol="0">
            <a:spAutoFit/>
          </a:bodyPr>
          <a:lstStyle/>
          <a:p>
            <a:pPr algn="ctr"/>
            <a:r>
              <a:rPr lang="it-IT" sz="2400" b="1" dirty="0">
                <a:solidFill>
                  <a:srgbClr val="0070C0"/>
                </a:solidFill>
                <a:latin typeface="Helvetica" pitchFamily="2" charset="0"/>
              </a:rPr>
              <a:t>Dynamics </a:t>
            </a:r>
            <a:r>
              <a:rPr lang="it-IT" sz="2400" b="1" dirty="0" err="1">
                <a:solidFill>
                  <a:srgbClr val="0070C0"/>
                </a:solidFill>
                <a:latin typeface="Helvetica" pitchFamily="2" charset="0"/>
              </a:rPr>
              <a:t>equations</a:t>
            </a:r>
            <a:r>
              <a:rPr lang="it-IT" sz="2400" b="1" dirty="0">
                <a:solidFill>
                  <a:srgbClr val="0070C0"/>
                </a:solidFill>
                <a:latin typeface="Helvetica" pitchFamily="2" charset="0"/>
              </a:rPr>
              <a:t> and controller </a:t>
            </a:r>
            <a:r>
              <a:rPr lang="it-IT" sz="2400" b="1" dirty="0" err="1">
                <a:solidFill>
                  <a:srgbClr val="0070C0"/>
                </a:solidFill>
                <a:latin typeface="Helvetica" pitchFamily="2" charset="0"/>
              </a:rPr>
              <a:t>structure</a:t>
            </a:r>
            <a:endParaRPr lang="it-IT" sz="2400" b="1" dirty="0">
              <a:solidFill>
                <a:srgbClr val="0070C0"/>
              </a:solidFill>
              <a:latin typeface="Helvetica" pitchFamily="2" charset="0"/>
            </a:endParaRPr>
          </a:p>
        </p:txBody>
      </p:sp>
    </p:spTree>
    <p:extLst>
      <p:ext uri="{BB962C8B-B14F-4D97-AF65-F5344CB8AC3E}">
        <p14:creationId xmlns:p14="http://schemas.microsoft.com/office/powerpoint/2010/main" val="28442064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5D6BC-92D9-EB95-7138-94D51F54AF58}"/>
            </a:ext>
          </a:extLst>
        </p:cNvPr>
        <p:cNvGrpSpPr/>
        <p:nvPr/>
      </p:nvGrpSpPr>
      <p:grpSpPr>
        <a:xfrm>
          <a:off x="0" y="0"/>
          <a:ext cx="0" cy="0"/>
          <a:chOff x="0" y="0"/>
          <a:chExt cx="0" cy="0"/>
        </a:xfrm>
      </p:grpSpPr>
      <p:sp>
        <p:nvSpPr>
          <p:cNvPr id="10" name="Rettangolo con angoli arrotondati 9">
            <a:extLst>
              <a:ext uri="{FF2B5EF4-FFF2-40B4-BE49-F238E27FC236}">
                <a16:creationId xmlns:a16="http://schemas.microsoft.com/office/drawing/2014/main" id="{0665DB24-22CD-B6D8-1A90-52555AAECCAE}"/>
              </a:ext>
            </a:extLst>
          </p:cNvPr>
          <p:cNvSpPr/>
          <p:nvPr/>
        </p:nvSpPr>
        <p:spPr>
          <a:xfrm>
            <a:off x="3223461" y="452132"/>
            <a:ext cx="3066856"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1FDA3DF3-41F1-B911-B7FE-26E0B6344806}"/>
              </a:ext>
            </a:extLst>
          </p:cNvPr>
          <p:cNvSpPr txBox="1"/>
          <p:nvPr/>
        </p:nvSpPr>
        <p:spPr>
          <a:xfrm>
            <a:off x="2636319" y="1455495"/>
            <a:ext cx="6919361" cy="461665"/>
          </a:xfrm>
          <a:prstGeom prst="rect">
            <a:avLst/>
          </a:prstGeom>
          <a:noFill/>
        </p:spPr>
        <p:txBody>
          <a:bodyPr wrap="square" rtlCol="0">
            <a:spAutoFit/>
          </a:bodyPr>
          <a:lstStyle/>
          <a:p>
            <a:pPr algn="ctr"/>
            <a:r>
              <a:rPr lang="it-IT" sz="2400" b="1" dirty="0">
                <a:solidFill>
                  <a:srgbClr val="0070C0"/>
                </a:solidFill>
                <a:latin typeface="Helvetica" pitchFamily="2" charset="0"/>
              </a:rPr>
              <a:t>Dynamics </a:t>
            </a:r>
            <a:r>
              <a:rPr lang="it-IT" sz="2400" b="1" dirty="0" err="1">
                <a:solidFill>
                  <a:srgbClr val="0070C0"/>
                </a:solidFill>
                <a:latin typeface="Helvetica" pitchFamily="2" charset="0"/>
              </a:rPr>
              <a:t>equations</a:t>
            </a:r>
            <a:r>
              <a:rPr lang="it-IT" sz="2400" b="1" dirty="0">
                <a:solidFill>
                  <a:srgbClr val="0070C0"/>
                </a:solidFill>
                <a:latin typeface="Helvetica" pitchFamily="2" charset="0"/>
              </a:rPr>
              <a:t> and controller </a:t>
            </a:r>
            <a:r>
              <a:rPr lang="it-IT" sz="2400" b="1" dirty="0" err="1">
                <a:solidFill>
                  <a:srgbClr val="0070C0"/>
                </a:solidFill>
                <a:latin typeface="Helvetica" pitchFamily="2" charset="0"/>
              </a:rPr>
              <a:t>structure</a:t>
            </a:r>
            <a:endParaRPr lang="it-IT" sz="2400" b="1" dirty="0">
              <a:solidFill>
                <a:srgbClr val="0070C0"/>
              </a:solidFill>
              <a:latin typeface="Helvetica" pitchFamily="2" charset="0"/>
            </a:endParaRPr>
          </a:p>
        </p:txBody>
      </p:sp>
      <p:sp>
        <p:nvSpPr>
          <p:cNvPr id="13" name="CasellaDiTesto 12">
            <a:extLst>
              <a:ext uri="{FF2B5EF4-FFF2-40B4-BE49-F238E27FC236}">
                <a16:creationId xmlns:a16="http://schemas.microsoft.com/office/drawing/2014/main" id="{5A5A0303-61AC-64C7-0F54-FF6D6BB7B6F9}"/>
              </a:ext>
            </a:extLst>
          </p:cNvPr>
          <p:cNvSpPr txBox="1"/>
          <p:nvPr/>
        </p:nvSpPr>
        <p:spPr>
          <a:xfrm>
            <a:off x="5638800" y="2974258"/>
            <a:ext cx="914400" cy="914400"/>
          </a:xfrm>
          <a:prstGeom prst="rect">
            <a:avLst/>
          </a:prstGeom>
          <a:noFill/>
        </p:spPr>
        <p:txBody>
          <a:bodyPr wrap="square" rtlCol="0">
            <a:spAutoFit/>
          </a:bodyPr>
          <a:lstStyle/>
          <a:p>
            <a:endParaRPr lang="it-IT"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CD7DB4D8-768D-461E-AA44-CDA5C9D8B850}"/>
                  </a:ext>
                </a:extLst>
              </p:cNvPr>
              <p:cNvSpPr txBox="1"/>
              <p:nvPr/>
            </p:nvSpPr>
            <p:spPr>
              <a:xfrm>
                <a:off x="-324507" y="2544295"/>
                <a:ext cx="5662288"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𝑀</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𝑚</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𝑞</m:t>
                          </m:r>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d>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r>
                        <a:rPr lang="it-IT" b="0" i="1" smtClean="0">
                          <a:latin typeface="Cambria Math" panose="02040503050406030204" pitchFamily="18" charset="0"/>
                        </a:rPr>
                        <m:t>+</m:t>
                      </m:r>
                      <m:r>
                        <a:rPr lang="it-IT" b="0" i="1" smtClean="0">
                          <a:latin typeface="Cambria Math" panose="02040503050406030204" pitchFamily="18" charset="0"/>
                        </a:rPr>
                        <m:t>𝐹</m:t>
                      </m:r>
                      <m:d>
                        <m:dPr>
                          <m:ctrlPr>
                            <a:rPr lang="it-IT" b="0" i="1" smtClean="0">
                              <a:latin typeface="Cambria Math" panose="02040503050406030204" pitchFamily="18" charset="0"/>
                            </a:rPr>
                          </m:ctrlPr>
                        </m:d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d>
                      <m:r>
                        <a:rPr lang="it-IT" b="0" i="1" smtClean="0">
                          <a:latin typeface="Cambria Math" panose="02040503050406030204" pitchFamily="18" charset="0"/>
                        </a:rPr>
                        <m:t>+</m:t>
                      </m:r>
                      <m:r>
                        <a:rPr lang="it-IT" b="0" i="1" smtClean="0">
                          <a:latin typeface="Cambria Math" panose="02040503050406030204" pitchFamily="18" charset="0"/>
                        </a:rPr>
                        <m:t>𝐺</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i="1">
                              <a:latin typeface="Cambria Math" panose="02040503050406030204" pitchFamily="18" charset="0"/>
                            </a:rPr>
                            <m:t>𝜏</m:t>
                          </m:r>
                        </m:e>
                        <m:sub>
                          <m:r>
                            <a:rPr lang="it-IT" b="0" i="1" smtClean="0">
                              <a:latin typeface="Cambria Math" panose="02040503050406030204" pitchFamily="18" charset="0"/>
                            </a:rPr>
                            <m:t>𝑑</m:t>
                          </m:r>
                        </m:sub>
                      </m:sSub>
                      <m:r>
                        <a:rPr lang="it-IT" b="0" i="1" smtClean="0">
                          <a:latin typeface="Cambria Math" panose="02040503050406030204" pitchFamily="18" charset="0"/>
                        </a:rPr>
                        <m:t>=</m:t>
                      </m:r>
                      <m:r>
                        <a:rPr lang="it-IT" b="0" i="1" smtClean="0">
                          <a:latin typeface="Cambria Math" panose="02040503050406030204" pitchFamily="18" charset="0"/>
                        </a:rPr>
                        <m:t>𝜏</m:t>
                      </m:r>
                    </m:oMath>
                  </m:oMathPara>
                </a14:m>
                <a:endParaRPr lang="it-IT" dirty="0"/>
              </a:p>
            </p:txBody>
          </p:sp>
        </mc:Choice>
        <mc:Fallback xmlns="">
          <p:sp>
            <p:nvSpPr>
              <p:cNvPr id="15" name="CasellaDiTesto 14">
                <a:extLst>
                  <a:ext uri="{FF2B5EF4-FFF2-40B4-BE49-F238E27FC236}">
                    <a16:creationId xmlns:a16="http://schemas.microsoft.com/office/drawing/2014/main" id="{CD7DB4D8-768D-461E-AA44-CDA5C9D8B850}"/>
                  </a:ext>
                </a:extLst>
              </p:cNvPr>
              <p:cNvSpPr txBox="1">
                <a:spLocks noRot="1" noChangeAspect="1" noMove="1" noResize="1" noEditPoints="1" noAdjustHandles="1" noChangeArrowheads="1" noChangeShapeType="1" noTextEdit="1"/>
              </p:cNvSpPr>
              <p:nvPr/>
            </p:nvSpPr>
            <p:spPr>
              <a:xfrm>
                <a:off x="-324507" y="2544295"/>
                <a:ext cx="5662288" cy="369332"/>
              </a:xfrm>
              <a:prstGeom prst="rect">
                <a:avLst/>
              </a:prstGeom>
              <a:blipFill>
                <a:blip r:embed="rId2"/>
                <a:stretch>
                  <a:fillRect b="-6557"/>
                </a:stretch>
              </a:blipFill>
            </p:spPr>
            <p:txBody>
              <a:bodyPr/>
              <a:lstStyle/>
              <a:p>
                <a:r>
                  <a:rPr lang="it-IT">
                    <a:noFill/>
                  </a:rPr>
                  <a:t> </a:t>
                </a:r>
              </a:p>
            </p:txBody>
          </p:sp>
        </mc:Fallback>
      </mc:AlternateContent>
      <p:grpSp>
        <p:nvGrpSpPr>
          <p:cNvPr id="12" name="Gruppo 11">
            <a:extLst>
              <a:ext uri="{FF2B5EF4-FFF2-40B4-BE49-F238E27FC236}">
                <a16:creationId xmlns:a16="http://schemas.microsoft.com/office/drawing/2014/main" id="{E8AA79A6-BEA2-EC05-B2FD-C175F8C88AFF}"/>
              </a:ext>
            </a:extLst>
          </p:cNvPr>
          <p:cNvGrpSpPr/>
          <p:nvPr/>
        </p:nvGrpSpPr>
        <p:grpSpPr>
          <a:xfrm>
            <a:off x="619728" y="570743"/>
            <a:ext cx="11405124" cy="348386"/>
            <a:chOff x="1015870" y="671482"/>
            <a:chExt cx="11405124" cy="348386"/>
          </a:xfrm>
        </p:grpSpPr>
        <p:sp>
          <p:nvSpPr>
            <p:cNvPr id="29" name="CasellaDiTesto 28">
              <a:extLst>
                <a:ext uri="{FF2B5EF4-FFF2-40B4-BE49-F238E27FC236}">
                  <a16:creationId xmlns:a16="http://schemas.microsoft.com/office/drawing/2014/main" id="{5AF09FEA-D942-D354-9683-CBB824F98CA2}"/>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solidFill>
                    <a:schemeClr val="bg1"/>
                  </a:solidFill>
                  <a:latin typeface="Helvetica" pitchFamily="2" charset="0"/>
                </a:rPr>
                <a:t>SIMULINK IMPLEMENTATION</a:t>
              </a:r>
            </a:p>
          </p:txBody>
        </p:sp>
        <p:sp>
          <p:nvSpPr>
            <p:cNvPr id="30" name="CasellaDiTesto 29">
              <a:extLst>
                <a:ext uri="{FF2B5EF4-FFF2-40B4-BE49-F238E27FC236}">
                  <a16:creationId xmlns:a16="http://schemas.microsoft.com/office/drawing/2014/main" id="{92A07809-F952-9759-4C7E-03FC365F9B6C}"/>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latin typeface="Helvetica" pitchFamily="2" charset="0"/>
                </a:rPr>
                <a:t>PERFORMANCE EVALUATION</a:t>
              </a:r>
            </a:p>
          </p:txBody>
        </p:sp>
        <p:sp>
          <p:nvSpPr>
            <p:cNvPr id="31" name="CasellaDiTesto 30">
              <a:extLst>
                <a:ext uri="{FF2B5EF4-FFF2-40B4-BE49-F238E27FC236}">
                  <a16:creationId xmlns:a16="http://schemas.microsoft.com/office/drawing/2014/main" id="{8A470894-F0F6-39B1-6B9B-F8DB08674887}"/>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32" name="CasellaDiTesto 31">
              <a:extLst>
                <a:ext uri="{FF2B5EF4-FFF2-40B4-BE49-F238E27FC236}">
                  <a16:creationId xmlns:a16="http://schemas.microsoft.com/office/drawing/2014/main" id="{6F40F97D-27DD-2796-EAF9-FEBC8D41B565}"/>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mc:AlternateContent xmlns:mc="http://schemas.openxmlformats.org/markup-compatibility/2006" xmlns:a14="http://schemas.microsoft.com/office/drawing/2010/main">
        <mc:Choice Requires="a14">
          <p:sp>
            <p:nvSpPr>
              <p:cNvPr id="40" name="CasellaDiTesto 39">
                <a:extLst>
                  <a:ext uri="{FF2B5EF4-FFF2-40B4-BE49-F238E27FC236}">
                    <a16:creationId xmlns:a16="http://schemas.microsoft.com/office/drawing/2014/main" id="{35D8111D-71D5-DA71-1EAF-F1C4861DDA75}"/>
                  </a:ext>
                </a:extLst>
              </p:cNvPr>
              <p:cNvSpPr txBox="1"/>
              <p:nvPr/>
            </p:nvSpPr>
            <p:spPr>
              <a:xfrm>
                <a:off x="332378" y="3394805"/>
                <a:ext cx="1257973" cy="4938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i="1" smtClean="0">
                              <a:latin typeface="Cambria Math" panose="02040503050406030204" pitchFamily="18" charset="0"/>
                            </a:rPr>
                          </m:ctrlPr>
                        </m:dPr>
                        <m:e>
                          <m:eqArr>
                            <m:eqArrPr>
                              <m:ctrlPr>
                                <a:rPr lang="it-IT" i="1" smtClean="0">
                                  <a:latin typeface="Cambria Math" panose="02040503050406030204" pitchFamily="18" charset="0"/>
                                </a:rPr>
                              </m:ctrlPr>
                            </m:eqArrPr>
                            <m:e>
                              <m:r>
                                <a:rPr lang="it-IT" b="0" i="1" smtClean="0">
                                  <a:latin typeface="Cambria Math" panose="02040503050406030204" pitchFamily="18" charset="0"/>
                                </a:rPr>
                                <m:t>𝑒</m:t>
                              </m:r>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𝑞</m:t>
                                  </m:r>
                                </m:e>
                                <m:sub>
                                  <m:r>
                                    <a:rPr lang="it-IT" b="0" i="1" smtClean="0">
                                      <a:latin typeface="Cambria Math" panose="02040503050406030204" pitchFamily="18" charset="0"/>
                                    </a:rPr>
                                    <m:t>𝑑</m:t>
                                  </m:r>
                                </m:sub>
                              </m:sSub>
                              <m:r>
                                <a:rPr lang="it-IT" b="0" i="1" smtClean="0">
                                  <a:latin typeface="Cambria Math" panose="02040503050406030204" pitchFamily="18" charset="0"/>
                                </a:rPr>
                                <m:t>−</m:t>
                              </m:r>
                              <m:r>
                                <a:rPr lang="it-IT" b="0" i="1" smtClean="0">
                                  <a:latin typeface="Cambria Math" panose="02040503050406030204" pitchFamily="18" charset="0"/>
                                </a:rPr>
                                <m:t>𝑞</m:t>
                              </m:r>
                            </m:e>
                            <m:e>
                              <m:r>
                                <a:rPr lang="it-IT" b="0" i="1" smtClean="0">
                                  <a:latin typeface="Cambria Math" panose="02040503050406030204" pitchFamily="18" charset="0"/>
                                </a:rPr>
                                <m:t>𝑟</m:t>
                              </m:r>
                              <m:r>
                                <a:rPr lang="it-IT" b="0" i="1" smtClean="0">
                                  <a:latin typeface="Cambria Math" panose="02040503050406030204" pitchFamily="18" charset="0"/>
                                </a:rPr>
                                <m:t>= </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𝑒</m:t>
                                  </m:r>
                                </m:e>
                              </m:acc>
                              <m:r>
                                <a:rPr lang="it-IT" b="0" i="1" smtClean="0">
                                  <a:latin typeface="Cambria Math" panose="02040503050406030204" pitchFamily="18" charset="0"/>
                                </a:rPr>
                                <m:t>+</m:t>
                              </m:r>
                              <m:r>
                                <a:rPr lang="it-IT" b="0" i="1" smtClean="0">
                                  <a:latin typeface="Cambria Math" panose="02040503050406030204" pitchFamily="18" charset="0"/>
                                </a:rPr>
                                <m:t>𝜆</m:t>
                              </m:r>
                              <m:r>
                                <a:rPr lang="it-IT" b="0" i="1" smtClean="0">
                                  <a:latin typeface="Cambria Math" panose="02040503050406030204" pitchFamily="18" charset="0"/>
                                </a:rPr>
                                <m:t>𝑒</m:t>
                              </m:r>
                            </m:e>
                          </m:eqArr>
                        </m:e>
                      </m:d>
                    </m:oMath>
                  </m:oMathPara>
                </a14:m>
                <a:endParaRPr lang="it-IT" dirty="0"/>
              </a:p>
            </p:txBody>
          </p:sp>
        </mc:Choice>
        <mc:Fallback xmlns="">
          <p:sp>
            <p:nvSpPr>
              <p:cNvPr id="40" name="CasellaDiTesto 39">
                <a:extLst>
                  <a:ext uri="{FF2B5EF4-FFF2-40B4-BE49-F238E27FC236}">
                    <a16:creationId xmlns:a16="http://schemas.microsoft.com/office/drawing/2014/main" id="{35D8111D-71D5-DA71-1EAF-F1C4861DDA75}"/>
                  </a:ext>
                </a:extLst>
              </p:cNvPr>
              <p:cNvSpPr txBox="1">
                <a:spLocks noRot="1" noChangeAspect="1" noMove="1" noResize="1" noEditPoints="1" noAdjustHandles="1" noChangeArrowheads="1" noChangeShapeType="1" noTextEdit="1"/>
              </p:cNvSpPr>
              <p:nvPr/>
            </p:nvSpPr>
            <p:spPr>
              <a:xfrm>
                <a:off x="332378" y="3394805"/>
                <a:ext cx="1257973" cy="49385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8FEFD4DD-003C-A014-D028-D8954600C675}"/>
                  </a:ext>
                </a:extLst>
              </p:cNvPr>
              <p:cNvSpPr txBox="1"/>
              <p:nvPr/>
            </p:nvSpPr>
            <p:spPr>
              <a:xfrm>
                <a:off x="375888" y="4271102"/>
                <a:ext cx="2935547" cy="27699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it-IT" b="0" i="1" smtClean="0">
                          <a:latin typeface="Cambria Math" panose="02040503050406030204" pitchFamily="18" charset="0"/>
                        </a:rPr>
                        <m:t>𝑀</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𝑟</m:t>
                          </m:r>
                        </m:e>
                      </m:acc>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𝑚</m:t>
                          </m:r>
                        </m:sub>
                      </m:sSub>
                      <m:r>
                        <a:rPr lang="it-IT" b="0" i="1" smtClean="0">
                          <a:latin typeface="Cambria Math" panose="02040503050406030204" pitchFamily="18" charset="0"/>
                        </a:rPr>
                        <m:t>𝑟</m:t>
                      </m:r>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𝜏</m:t>
                          </m:r>
                        </m:e>
                        <m:sub>
                          <m:r>
                            <a:rPr lang="it-IT" b="0" i="1" smtClean="0">
                              <a:latin typeface="Cambria Math" panose="02040503050406030204" pitchFamily="18" charset="0"/>
                            </a:rPr>
                            <m:t>𝑑</m:t>
                          </m:r>
                        </m:sub>
                      </m:sSub>
                      <m:r>
                        <a:rPr lang="it-IT" b="0" i="1" smtClean="0">
                          <a:latin typeface="Cambria Math" panose="02040503050406030204" pitchFamily="18" charset="0"/>
                        </a:rPr>
                        <m:t> −</m:t>
                      </m:r>
                      <m:r>
                        <a:rPr lang="it-IT" b="0" i="1" smtClean="0">
                          <a:latin typeface="Cambria Math" panose="02040503050406030204" pitchFamily="18" charset="0"/>
                        </a:rPr>
                        <m:t>𝜏</m:t>
                      </m:r>
                    </m:oMath>
                  </m:oMathPara>
                </a14:m>
                <a:endParaRPr lang="it-IT" dirty="0"/>
              </a:p>
            </p:txBody>
          </p:sp>
        </mc:Choice>
        <mc:Fallback xmlns="">
          <p:sp>
            <p:nvSpPr>
              <p:cNvPr id="41" name="CasellaDiTesto 40">
                <a:extLst>
                  <a:ext uri="{FF2B5EF4-FFF2-40B4-BE49-F238E27FC236}">
                    <a16:creationId xmlns:a16="http://schemas.microsoft.com/office/drawing/2014/main" id="{8FEFD4DD-003C-A014-D028-D8954600C675}"/>
                  </a:ext>
                </a:extLst>
              </p:cNvPr>
              <p:cNvSpPr txBox="1">
                <a:spLocks noRot="1" noChangeAspect="1" noMove="1" noResize="1" noEditPoints="1" noAdjustHandles="1" noChangeArrowheads="1" noChangeShapeType="1" noTextEdit="1"/>
              </p:cNvSpPr>
              <p:nvPr/>
            </p:nvSpPr>
            <p:spPr>
              <a:xfrm>
                <a:off x="375888" y="4271102"/>
                <a:ext cx="2935547" cy="276999"/>
              </a:xfrm>
              <a:prstGeom prst="rect">
                <a:avLst/>
              </a:prstGeom>
              <a:blipFill>
                <a:blip r:embed="rId4"/>
                <a:stretch>
                  <a:fillRect l="-2911" t="-4444" b="-3555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2" name="CasellaDiTesto 41">
                <a:extLst>
                  <a:ext uri="{FF2B5EF4-FFF2-40B4-BE49-F238E27FC236}">
                    <a16:creationId xmlns:a16="http://schemas.microsoft.com/office/drawing/2014/main" id="{1151C0D9-E08E-A020-468F-26CCE09F3E2C}"/>
                  </a:ext>
                </a:extLst>
              </p:cNvPr>
              <p:cNvSpPr txBox="1"/>
              <p:nvPr/>
            </p:nvSpPr>
            <p:spPr>
              <a:xfrm>
                <a:off x="332378" y="4710405"/>
                <a:ext cx="58625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a:rPr lang="it-IT" b="0" i="1" smtClean="0">
                          <a:latin typeface="Cambria Math" panose="02040503050406030204" pitchFamily="18" charset="0"/>
                        </a:rPr>
                        <m:t>𝑀</m:t>
                      </m:r>
                      <m:d>
                        <m:dPr>
                          <m:ctrlPr>
                            <a:rPr lang="it-IT" b="0" i="1" smtClean="0">
                              <a:latin typeface="Cambria Math" panose="02040503050406030204" pitchFamily="18" charset="0"/>
                            </a:rPr>
                          </m:ctrlPr>
                        </m:dPr>
                        <m:e>
                          <m:r>
                            <a:rPr lang="it-IT" b="0" i="1" smtClean="0">
                              <a:latin typeface="Cambria Math" panose="02040503050406030204" pitchFamily="18" charset="0"/>
                            </a:rPr>
                            <m:t>𝑞</m:t>
                          </m:r>
                        </m:e>
                      </m:d>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sub>
                              <m:r>
                                <a:rPr lang="it-IT" b="0" i="1" smtClean="0">
                                  <a:latin typeface="Cambria Math" panose="02040503050406030204" pitchFamily="18" charset="0"/>
                                </a:rPr>
                                <m:t>𝑑</m:t>
                              </m:r>
                            </m:sub>
                          </m:sSub>
                          <m:r>
                            <a:rPr lang="it-IT" b="0" i="1" smtClean="0">
                              <a:latin typeface="Cambria Math" panose="02040503050406030204" pitchFamily="18" charset="0"/>
                            </a:rPr>
                            <m:t>+</m:t>
                          </m:r>
                          <m:r>
                            <a:rPr lang="it-IT" b="0" i="1" smtClean="0">
                              <a:latin typeface="Cambria Math" panose="02040503050406030204" pitchFamily="18" charset="0"/>
                            </a:rPr>
                            <m:t>𝜆</m:t>
                          </m:r>
                          <m:r>
                            <a:rPr lang="it-IT" b="0" i="1" smtClean="0">
                              <a:latin typeface="Cambria Math" panose="02040503050406030204" pitchFamily="18" charset="0"/>
                            </a:rPr>
                            <m:t>𝑒</m:t>
                          </m:r>
                        </m:e>
                      </m:d>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𝑉</m:t>
                          </m:r>
                        </m:e>
                        <m:sub>
                          <m:r>
                            <a:rPr lang="it-IT" b="0" i="1" smtClean="0">
                              <a:latin typeface="Cambria Math" panose="02040503050406030204" pitchFamily="18" charset="0"/>
                            </a:rPr>
                            <m:t>𝑚</m:t>
                          </m:r>
                        </m:sub>
                      </m:sSub>
                      <m:d>
                        <m:dPr>
                          <m:ctrlPr>
                            <a:rPr lang="it-IT" b="0" i="1" smtClean="0">
                              <a:latin typeface="Cambria Math" panose="02040503050406030204" pitchFamily="18" charset="0"/>
                            </a:rPr>
                          </m:ctrlPr>
                        </m:dPr>
                        <m:e>
                          <m:r>
                            <a:rPr lang="it-IT" b="0" i="1" smtClean="0">
                              <a:latin typeface="Cambria Math" panose="02040503050406030204" pitchFamily="18" charset="0"/>
                            </a:rPr>
                            <m:t>𝑞</m:t>
                          </m:r>
                          <m:r>
                            <a:rPr lang="it-IT" b="0" i="1" smtClean="0">
                              <a:latin typeface="Cambria Math" panose="02040503050406030204" pitchFamily="18" charset="0"/>
                            </a:rPr>
                            <m:t>,</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d>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sub>
                              <m:r>
                                <a:rPr lang="it-IT" b="0" i="1" smtClean="0">
                                  <a:latin typeface="Cambria Math" panose="02040503050406030204" pitchFamily="18" charset="0"/>
                                </a:rPr>
                                <m:t>𝑑</m:t>
                              </m:r>
                            </m:sub>
                          </m:sSub>
                          <m:r>
                            <a:rPr lang="it-IT" b="0" i="1" smtClean="0">
                              <a:latin typeface="Cambria Math" panose="02040503050406030204" pitchFamily="18" charset="0"/>
                            </a:rPr>
                            <m:t>+</m:t>
                          </m:r>
                          <m:r>
                            <a:rPr lang="it-IT" b="0" i="1" smtClean="0">
                              <a:latin typeface="Cambria Math" panose="02040503050406030204" pitchFamily="18" charset="0"/>
                            </a:rPr>
                            <m:t>𝜆</m:t>
                          </m:r>
                          <m:r>
                            <a:rPr lang="it-IT" b="0" i="1" smtClean="0">
                              <a:latin typeface="Cambria Math" panose="02040503050406030204" pitchFamily="18" charset="0"/>
                            </a:rPr>
                            <m:t>𝑒</m:t>
                          </m:r>
                        </m:e>
                      </m:d>
                      <m:r>
                        <a:rPr lang="it-IT" b="0" i="1" smtClean="0">
                          <a:latin typeface="Cambria Math" panose="02040503050406030204" pitchFamily="18" charset="0"/>
                        </a:rPr>
                        <m:t>+</m:t>
                      </m:r>
                      <m:r>
                        <a:rPr lang="it-IT" b="0" i="1" smtClean="0">
                          <a:latin typeface="Cambria Math" panose="02040503050406030204" pitchFamily="18" charset="0"/>
                        </a:rPr>
                        <m:t>𝐹</m:t>
                      </m:r>
                      <m:d>
                        <m:dPr>
                          <m:ctrlPr>
                            <a:rPr lang="it-IT" b="0" i="1" smtClean="0">
                              <a:latin typeface="Cambria Math" panose="02040503050406030204" pitchFamily="18" charset="0"/>
                            </a:rPr>
                          </m:ctrlPr>
                        </m:d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d>
                      <m:r>
                        <a:rPr lang="it-IT" b="0" i="1" smtClean="0">
                          <a:latin typeface="Cambria Math" panose="02040503050406030204" pitchFamily="18" charset="0"/>
                        </a:rPr>
                        <m:t>+</m:t>
                      </m:r>
                      <m:r>
                        <a:rPr lang="it-IT" b="0" i="1" smtClean="0">
                          <a:latin typeface="Cambria Math" panose="02040503050406030204" pitchFamily="18" charset="0"/>
                        </a:rPr>
                        <m:t>𝐺</m:t>
                      </m:r>
                      <m:r>
                        <a:rPr lang="it-IT" b="0" i="1" smtClean="0">
                          <a:latin typeface="Cambria Math" panose="02040503050406030204" pitchFamily="18" charset="0"/>
                        </a:rPr>
                        <m:t>(</m:t>
                      </m:r>
                      <m:r>
                        <a:rPr lang="it-IT" b="0" i="1" smtClean="0">
                          <a:latin typeface="Cambria Math" panose="02040503050406030204" pitchFamily="18" charset="0"/>
                        </a:rPr>
                        <m:t>𝑞</m:t>
                      </m:r>
                      <m:r>
                        <a:rPr lang="it-IT" b="0" i="1" smtClean="0">
                          <a:latin typeface="Cambria Math" panose="02040503050406030204" pitchFamily="18" charset="0"/>
                        </a:rPr>
                        <m:t>)</m:t>
                      </m:r>
                    </m:oMath>
                  </m:oMathPara>
                </a14:m>
                <a:endParaRPr lang="it-IT" dirty="0"/>
              </a:p>
            </p:txBody>
          </p:sp>
        </mc:Choice>
        <mc:Fallback xmlns="">
          <p:sp>
            <p:nvSpPr>
              <p:cNvPr id="42" name="CasellaDiTesto 41">
                <a:extLst>
                  <a:ext uri="{FF2B5EF4-FFF2-40B4-BE49-F238E27FC236}">
                    <a16:creationId xmlns:a16="http://schemas.microsoft.com/office/drawing/2014/main" id="{1151C0D9-E08E-A020-468F-26CCE09F3E2C}"/>
                  </a:ext>
                </a:extLst>
              </p:cNvPr>
              <p:cNvSpPr txBox="1">
                <a:spLocks noRot="1" noChangeAspect="1" noMove="1" noResize="1" noEditPoints="1" noAdjustHandles="1" noChangeArrowheads="1" noChangeShapeType="1" noTextEdit="1"/>
              </p:cNvSpPr>
              <p:nvPr/>
            </p:nvSpPr>
            <p:spPr>
              <a:xfrm>
                <a:off x="332378" y="4710405"/>
                <a:ext cx="5862567" cy="276999"/>
              </a:xfrm>
              <a:prstGeom prst="rect">
                <a:avLst/>
              </a:prstGeom>
              <a:blipFill>
                <a:blip r:embed="rId5"/>
                <a:stretch>
                  <a:fillRect l="-624" t="-4444" r="-624" b="-35556"/>
                </a:stretch>
              </a:blipFill>
            </p:spPr>
            <p:txBody>
              <a:bodyPr/>
              <a:lstStyle/>
              <a:p>
                <a:r>
                  <a:rPr lang="it-IT">
                    <a:noFill/>
                  </a:rPr>
                  <a:t> </a:t>
                </a:r>
              </a:p>
            </p:txBody>
          </p:sp>
        </mc:Fallback>
      </mc:AlternateContent>
      <p:pic>
        <p:nvPicPr>
          <p:cNvPr id="45" name="Immagine 44" descr="Immagine che contiene diagramma, testo, Piano, linea&#10;&#10;Il contenuto generato dall'IA potrebbe non essere corretto.">
            <a:extLst>
              <a:ext uri="{FF2B5EF4-FFF2-40B4-BE49-F238E27FC236}">
                <a16:creationId xmlns:a16="http://schemas.microsoft.com/office/drawing/2014/main" id="{C8838C5E-57D5-983B-37AA-A31854517E0E}"/>
              </a:ext>
            </a:extLst>
          </p:cNvPr>
          <p:cNvPicPr>
            <a:picLocks noChangeAspect="1"/>
          </p:cNvPicPr>
          <p:nvPr/>
        </p:nvPicPr>
        <p:blipFill>
          <a:blip r:embed="rId6"/>
          <a:stretch>
            <a:fillRect/>
          </a:stretch>
        </p:blipFill>
        <p:spPr>
          <a:xfrm>
            <a:off x="6114923" y="2406340"/>
            <a:ext cx="5950569" cy="3217981"/>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102011B4-1594-37C3-9E62-C5EF18118BB7}"/>
                  </a:ext>
                </a:extLst>
              </p:cNvPr>
              <p:cNvSpPr txBox="1"/>
              <p:nvPr/>
            </p:nvSpPr>
            <p:spPr>
              <a:xfrm>
                <a:off x="365977" y="5149708"/>
                <a:ext cx="2602636" cy="288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𝑥</m:t>
                      </m:r>
                      <m:r>
                        <a:rPr lang="it-IT" b="0" i="1" smtClean="0">
                          <a:latin typeface="Cambria Math" panose="02040503050406030204" pitchFamily="18" charset="0"/>
                        </a:rPr>
                        <m:t> ≡</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𝑒</m:t>
                              </m:r>
                            </m:e>
                            <m:sup>
                              <m:r>
                                <a:rPr lang="it-IT" b="0" i="1" smtClean="0">
                                  <a:latin typeface="Cambria Math" panose="02040503050406030204" pitchFamily="18" charset="0"/>
                                  <a:ea typeface="Cambria Math" panose="02040503050406030204" pitchFamily="18" charset="0"/>
                                </a:rPr>
                                <m:t>𝑇</m:t>
                              </m:r>
                            </m:sup>
                          </m:sSup>
                          <m:r>
                            <a:rPr lang="it-IT" b="0" i="1" smtClean="0">
                              <a:latin typeface="Cambria Math" panose="02040503050406030204" pitchFamily="18" charset="0"/>
                              <a:ea typeface="Cambria Math" panose="02040503050406030204" pitchFamily="18" charset="0"/>
                            </a:rPr>
                            <m:t>, </m:t>
                          </m:r>
                          <m:sSup>
                            <m:sSupPr>
                              <m:ctrlPr>
                                <a:rPr lang="it-IT" b="0" i="1" smtClean="0">
                                  <a:latin typeface="Cambria Math" panose="02040503050406030204" pitchFamily="18" charset="0"/>
                                </a:rPr>
                              </m:ctrlPr>
                            </m:s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𝑒</m:t>
                                  </m:r>
                                </m:e>
                              </m:acc>
                            </m:e>
                            <m:sup>
                              <m:r>
                                <a:rPr lang="it-IT" b="0" i="1" smtClean="0">
                                  <a:latin typeface="Cambria Math" panose="02040503050406030204" pitchFamily="18" charset="0"/>
                                </a:rPr>
                                <m:t>𝑇</m:t>
                              </m:r>
                            </m:sup>
                          </m:sSup>
                          <m:r>
                            <a:rPr lang="it-IT" b="0" i="1" smtClean="0">
                              <a:latin typeface="Cambria Math" panose="02040503050406030204" pitchFamily="18" charset="0"/>
                            </a:rPr>
                            <m:t>, </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 </m:t>
                              </m:r>
                              <m:r>
                                <a:rPr lang="it-IT" b="0" i="1" smtClean="0">
                                  <a:latin typeface="Cambria Math" panose="02040503050406030204" pitchFamily="18" charset="0"/>
                                </a:rPr>
                                <m:t>𝑞</m:t>
                              </m:r>
                            </m:e>
                            <m:sub>
                              <m:r>
                                <a:rPr lang="it-IT" b="0" i="1" smtClean="0">
                                  <a:latin typeface="Cambria Math" panose="02040503050406030204" pitchFamily="18" charset="0"/>
                                </a:rPr>
                                <m:t>𝑑</m:t>
                              </m:r>
                            </m:sub>
                            <m:sup>
                              <m:r>
                                <a:rPr lang="it-IT" b="0" i="1" smtClean="0">
                                  <a:latin typeface="Cambria Math" panose="02040503050406030204" pitchFamily="18" charset="0"/>
                                </a:rPr>
                                <m:t>𝑇</m:t>
                              </m:r>
                            </m:sup>
                          </m:sSubSup>
                          <m:r>
                            <a:rPr lang="it-IT" b="0" i="1" smtClean="0">
                              <a:latin typeface="Cambria Math" panose="02040503050406030204" pitchFamily="18" charset="0"/>
                            </a:rPr>
                            <m:t>, </m:t>
                          </m:r>
                          <m:sSubSup>
                            <m:sSubSupPr>
                              <m:ctrlPr>
                                <a:rPr lang="it-IT" b="0" i="1" smtClean="0">
                                  <a:latin typeface="Cambria Math" panose="02040503050406030204" pitchFamily="18" charset="0"/>
                                </a:rPr>
                              </m:ctrlPr>
                            </m:sSubSupPr>
                            <m:e>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 </m:t>
                                  </m:r>
                                  <m:r>
                                    <a:rPr lang="it-IT" b="0" i="1" smtClean="0">
                                      <a:latin typeface="Cambria Math" panose="02040503050406030204" pitchFamily="18" charset="0"/>
                                    </a:rPr>
                                    <m:t>𝑞</m:t>
                                  </m:r>
                                </m:e>
                              </m:acc>
                            </m:e>
                            <m:sub>
                              <m:r>
                                <a:rPr lang="it-IT" b="0" i="1" smtClean="0">
                                  <a:latin typeface="Cambria Math" panose="02040503050406030204" pitchFamily="18" charset="0"/>
                                </a:rPr>
                                <m:t>𝑑</m:t>
                              </m:r>
                            </m:sub>
                            <m:sup>
                              <m:r>
                                <a:rPr lang="it-IT" b="0" i="1" smtClean="0">
                                  <a:latin typeface="Cambria Math" panose="02040503050406030204" pitchFamily="18" charset="0"/>
                                </a:rPr>
                                <m:t>𝑇</m:t>
                              </m:r>
                            </m:sup>
                          </m:sSubSup>
                          <m:r>
                            <a:rPr lang="it-IT" b="0" i="1" smtClean="0">
                              <a:latin typeface="Cambria Math" panose="02040503050406030204" pitchFamily="18" charset="0"/>
                            </a:rPr>
                            <m:t>, </m:t>
                          </m:r>
                          <m:sSubSup>
                            <m:sSubSupPr>
                              <m:ctrlPr>
                                <a:rPr lang="it-IT" b="0" i="1" smtClean="0">
                                  <a:latin typeface="Cambria Math" panose="02040503050406030204" pitchFamily="18" charset="0"/>
                                </a:rPr>
                              </m:ctrlPr>
                            </m:sSubSupPr>
                            <m:e>
                              <m:r>
                                <a:rPr lang="it-IT" b="0" i="1" smtClean="0">
                                  <a:latin typeface="Cambria Math" panose="02040503050406030204" pitchFamily="18" charset="0"/>
                                </a:rPr>
                                <m:t> </m:t>
                              </m:r>
                              <m:acc>
                                <m:accPr>
                                  <m:chr m:val="̈"/>
                                  <m:ctrlPr>
                                    <a:rPr lang="it-IT" b="0" i="1" smtClean="0">
                                      <a:latin typeface="Cambria Math" panose="02040503050406030204" pitchFamily="18" charset="0"/>
                                    </a:rPr>
                                  </m:ctrlPr>
                                </m:accPr>
                                <m:e>
                                  <m:r>
                                    <a:rPr lang="it-IT" b="0" i="1" smtClean="0">
                                      <a:latin typeface="Cambria Math" panose="02040503050406030204" pitchFamily="18" charset="0"/>
                                    </a:rPr>
                                    <m:t>𝑞</m:t>
                                  </m:r>
                                </m:e>
                              </m:acc>
                            </m:e>
                            <m:sub>
                              <m:r>
                                <a:rPr lang="it-IT" b="0" i="1" smtClean="0">
                                  <a:latin typeface="Cambria Math" panose="02040503050406030204" pitchFamily="18" charset="0"/>
                                </a:rPr>
                                <m:t>𝑑</m:t>
                              </m:r>
                            </m:sub>
                            <m:sup>
                              <m:r>
                                <a:rPr lang="it-IT" b="0" i="1" smtClean="0">
                                  <a:latin typeface="Cambria Math" panose="02040503050406030204" pitchFamily="18" charset="0"/>
                                </a:rPr>
                                <m:t>𝑇</m:t>
                              </m:r>
                            </m:sup>
                          </m:sSubSup>
                          <m:r>
                            <a:rPr lang="it-IT" b="0" i="1" smtClean="0">
                              <a:latin typeface="Cambria Math" panose="02040503050406030204" pitchFamily="18" charset="0"/>
                              <a:ea typeface="Cambria Math" panose="02040503050406030204" pitchFamily="18" charset="0"/>
                            </a:rPr>
                            <m:t>]</m:t>
                          </m:r>
                        </m:e>
                        <m:sup>
                          <m:r>
                            <a:rPr lang="it-IT" b="0" i="1" smtClean="0">
                              <a:latin typeface="Cambria Math" panose="02040503050406030204" pitchFamily="18" charset="0"/>
                              <a:ea typeface="Cambria Math" panose="02040503050406030204" pitchFamily="18" charset="0"/>
                            </a:rPr>
                            <m:t>𝑇</m:t>
                          </m:r>
                        </m:sup>
                      </m:sSup>
                    </m:oMath>
                  </m:oMathPara>
                </a14:m>
                <a:endParaRPr lang="it-IT" dirty="0"/>
              </a:p>
            </p:txBody>
          </p:sp>
        </mc:Choice>
        <mc:Fallback xmlns="">
          <p:sp>
            <p:nvSpPr>
              <p:cNvPr id="2" name="CasellaDiTesto 1">
                <a:extLst>
                  <a:ext uri="{FF2B5EF4-FFF2-40B4-BE49-F238E27FC236}">
                    <a16:creationId xmlns:a16="http://schemas.microsoft.com/office/drawing/2014/main" id="{102011B4-1594-37C3-9E62-C5EF18118BB7}"/>
                  </a:ext>
                </a:extLst>
              </p:cNvPr>
              <p:cNvSpPr txBox="1">
                <a:spLocks noRot="1" noChangeAspect="1" noMove="1" noResize="1" noEditPoints="1" noAdjustHandles="1" noChangeArrowheads="1" noChangeShapeType="1" noTextEdit="1"/>
              </p:cNvSpPr>
              <p:nvPr/>
            </p:nvSpPr>
            <p:spPr>
              <a:xfrm>
                <a:off x="365977" y="5149708"/>
                <a:ext cx="2602636" cy="288092"/>
              </a:xfrm>
              <a:prstGeom prst="rect">
                <a:avLst/>
              </a:prstGeom>
              <a:blipFill>
                <a:blip r:embed="rId7"/>
                <a:stretch>
                  <a:fillRect t="-2128" b="-3617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C1004E50-BA0E-1226-960F-141B4605C4BA}"/>
                  </a:ext>
                </a:extLst>
              </p:cNvPr>
              <p:cNvSpPr txBox="1"/>
              <p:nvPr/>
            </p:nvSpPr>
            <p:spPr>
              <a:xfrm>
                <a:off x="365977" y="5759285"/>
                <a:ext cx="2116990" cy="2925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solidFill>
                            <a:srgbClr val="C00000"/>
                          </a:solidFill>
                          <a:latin typeface="Cambria Math" panose="02040503050406030204" pitchFamily="18" charset="0"/>
                        </a:rPr>
                        <m:t>𝜏</m:t>
                      </m:r>
                      <m:r>
                        <a:rPr lang="it-IT" b="0" i="1" smtClean="0">
                          <a:solidFill>
                            <a:srgbClr val="C00000"/>
                          </a:solidFill>
                          <a:latin typeface="Cambria Math" panose="02040503050406030204" pitchFamily="18" charset="0"/>
                        </a:rPr>
                        <m:t>= </m:t>
                      </m:r>
                      <m:acc>
                        <m:accPr>
                          <m:chr m:val="̂"/>
                          <m:ctrlPr>
                            <a:rPr lang="it-IT" b="0" i="1" smtClean="0">
                              <a:solidFill>
                                <a:srgbClr val="C00000"/>
                              </a:solidFill>
                              <a:latin typeface="Cambria Math" panose="02040503050406030204" pitchFamily="18" charset="0"/>
                            </a:rPr>
                          </m:ctrlPr>
                        </m:accPr>
                        <m:e>
                          <m:r>
                            <a:rPr lang="it-IT" b="0" i="1" smtClean="0">
                              <a:solidFill>
                                <a:srgbClr val="C00000"/>
                              </a:solidFill>
                              <a:latin typeface="Cambria Math" panose="02040503050406030204" pitchFamily="18" charset="0"/>
                            </a:rPr>
                            <m:t>𝑓</m:t>
                          </m:r>
                        </m:e>
                      </m:acc>
                      <m:d>
                        <m:dPr>
                          <m:ctrlPr>
                            <a:rPr lang="it-IT" b="0" i="1" smtClean="0">
                              <a:solidFill>
                                <a:srgbClr val="C00000"/>
                              </a:solidFill>
                              <a:latin typeface="Cambria Math" panose="02040503050406030204" pitchFamily="18" charset="0"/>
                            </a:rPr>
                          </m:ctrlPr>
                        </m:dPr>
                        <m:e>
                          <m:r>
                            <a:rPr lang="it-IT" b="0" i="1" smtClean="0">
                              <a:solidFill>
                                <a:srgbClr val="C00000"/>
                              </a:solidFill>
                              <a:latin typeface="Cambria Math" panose="02040503050406030204" pitchFamily="18" charset="0"/>
                            </a:rPr>
                            <m:t>𝑥</m:t>
                          </m:r>
                        </m:e>
                      </m:d>
                      <m:r>
                        <a:rPr lang="it-IT" b="0" i="1" smtClean="0">
                          <a:solidFill>
                            <a:srgbClr val="C00000"/>
                          </a:solidFill>
                          <a:latin typeface="Cambria Math" panose="02040503050406030204" pitchFamily="18" charset="0"/>
                        </a:rPr>
                        <m:t>+ </m:t>
                      </m:r>
                      <m:sSub>
                        <m:sSubPr>
                          <m:ctrlPr>
                            <a:rPr lang="it-IT" b="0" i="1" smtClean="0">
                              <a:solidFill>
                                <a:srgbClr val="C00000"/>
                              </a:solidFill>
                              <a:latin typeface="Cambria Math" panose="02040503050406030204" pitchFamily="18" charset="0"/>
                            </a:rPr>
                          </m:ctrlPr>
                        </m:sSubPr>
                        <m:e>
                          <m:r>
                            <a:rPr lang="it-IT" b="0" i="1" smtClean="0">
                              <a:solidFill>
                                <a:srgbClr val="C00000"/>
                              </a:solidFill>
                              <a:latin typeface="Cambria Math" panose="02040503050406030204" pitchFamily="18" charset="0"/>
                            </a:rPr>
                            <m:t>𝐾</m:t>
                          </m:r>
                        </m:e>
                        <m:sub>
                          <m:r>
                            <a:rPr lang="it-IT" b="0" i="1" smtClean="0">
                              <a:solidFill>
                                <a:srgbClr val="C00000"/>
                              </a:solidFill>
                              <a:latin typeface="Cambria Math" panose="02040503050406030204" pitchFamily="18" charset="0"/>
                            </a:rPr>
                            <m:t>𝑣</m:t>
                          </m:r>
                        </m:sub>
                      </m:sSub>
                      <m:r>
                        <a:rPr lang="it-IT" b="0" i="1" smtClean="0">
                          <a:solidFill>
                            <a:srgbClr val="C00000"/>
                          </a:solidFill>
                          <a:latin typeface="Cambria Math" panose="02040503050406030204" pitchFamily="18" charset="0"/>
                        </a:rPr>
                        <m:t>𝑟</m:t>
                      </m:r>
                      <m:r>
                        <a:rPr lang="it-IT" b="0" i="1" smtClean="0">
                          <a:solidFill>
                            <a:srgbClr val="C00000"/>
                          </a:solidFill>
                          <a:latin typeface="Cambria Math" panose="02040503050406030204" pitchFamily="18" charset="0"/>
                        </a:rPr>
                        <m:t> −</m:t>
                      </m:r>
                      <m:r>
                        <a:rPr lang="it-IT" b="0" i="1" smtClean="0">
                          <a:solidFill>
                            <a:srgbClr val="C00000"/>
                          </a:solidFill>
                          <a:latin typeface="Cambria Math" panose="02040503050406030204" pitchFamily="18" charset="0"/>
                        </a:rPr>
                        <m:t>𝑣</m:t>
                      </m:r>
                    </m:oMath>
                  </m:oMathPara>
                </a14:m>
                <a:endParaRPr lang="it-IT" dirty="0">
                  <a:solidFill>
                    <a:srgbClr val="C00000"/>
                  </a:solidFill>
                </a:endParaRPr>
              </a:p>
            </p:txBody>
          </p:sp>
        </mc:Choice>
        <mc:Fallback xmlns="">
          <p:sp>
            <p:nvSpPr>
              <p:cNvPr id="3" name="CasellaDiTesto 2">
                <a:extLst>
                  <a:ext uri="{FF2B5EF4-FFF2-40B4-BE49-F238E27FC236}">
                    <a16:creationId xmlns:a16="http://schemas.microsoft.com/office/drawing/2014/main" id="{C1004E50-BA0E-1226-960F-141B4605C4BA}"/>
                  </a:ext>
                </a:extLst>
              </p:cNvPr>
              <p:cNvSpPr txBox="1">
                <a:spLocks noRot="1" noChangeAspect="1" noMove="1" noResize="1" noEditPoints="1" noAdjustHandles="1" noChangeArrowheads="1" noChangeShapeType="1" noTextEdit="1"/>
              </p:cNvSpPr>
              <p:nvPr/>
            </p:nvSpPr>
            <p:spPr>
              <a:xfrm>
                <a:off x="365977" y="5759285"/>
                <a:ext cx="2116990" cy="292581"/>
              </a:xfrm>
              <a:prstGeom prst="rect">
                <a:avLst/>
              </a:prstGeom>
              <a:blipFill>
                <a:blip r:embed="rId8"/>
                <a:stretch>
                  <a:fillRect l="-1441" t="-27083" r="-1153" b="-33333"/>
                </a:stretch>
              </a:blipFill>
            </p:spPr>
            <p:txBody>
              <a:bodyPr/>
              <a:lstStyle/>
              <a:p>
                <a:r>
                  <a:rPr lang="it-IT">
                    <a:noFill/>
                  </a:rPr>
                  <a:t> </a:t>
                </a:r>
              </a:p>
            </p:txBody>
          </p:sp>
        </mc:Fallback>
      </mc:AlternateContent>
    </p:spTree>
    <p:extLst>
      <p:ext uri="{BB962C8B-B14F-4D97-AF65-F5344CB8AC3E}">
        <p14:creationId xmlns:p14="http://schemas.microsoft.com/office/powerpoint/2010/main" val="20946280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B3CE0-A1A6-55D9-5E46-ADE72FDD7B5A}"/>
            </a:ext>
          </a:extLst>
        </p:cNvPr>
        <p:cNvGrpSpPr/>
        <p:nvPr/>
      </p:nvGrpSpPr>
      <p:grpSpPr>
        <a:xfrm>
          <a:off x="0" y="0"/>
          <a:ext cx="0" cy="0"/>
          <a:chOff x="0" y="0"/>
          <a:chExt cx="0" cy="0"/>
        </a:xfrm>
      </p:grpSpPr>
      <p:sp>
        <p:nvSpPr>
          <p:cNvPr id="10" name="Rettangolo con angoli arrotondati 9">
            <a:extLst>
              <a:ext uri="{FF2B5EF4-FFF2-40B4-BE49-F238E27FC236}">
                <a16:creationId xmlns:a16="http://schemas.microsoft.com/office/drawing/2014/main" id="{209CF102-07BE-19A7-5FD9-CFB7AE24D6D1}"/>
              </a:ext>
            </a:extLst>
          </p:cNvPr>
          <p:cNvSpPr/>
          <p:nvPr/>
        </p:nvSpPr>
        <p:spPr>
          <a:xfrm>
            <a:off x="3223461" y="452132"/>
            <a:ext cx="3066856" cy="536448"/>
          </a:xfrm>
          <a:prstGeom prst="round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7A2B76F5-62EB-438B-B650-E5D162F009E0}"/>
              </a:ext>
            </a:extLst>
          </p:cNvPr>
          <p:cNvSpPr txBox="1"/>
          <p:nvPr/>
        </p:nvSpPr>
        <p:spPr>
          <a:xfrm>
            <a:off x="752355" y="1316599"/>
            <a:ext cx="10451940" cy="461665"/>
          </a:xfrm>
          <a:prstGeom prst="rect">
            <a:avLst/>
          </a:prstGeom>
          <a:noFill/>
        </p:spPr>
        <p:txBody>
          <a:bodyPr wrap="square" rtlCol="0">
            <a:spAutoFit/>
          </a:bodyPr>
          <a:lstStyle/>
          <a:p>
            <a:pPr algn="ctr"/>
            <a:r>
              <a:rPr lang="it-IT" sz="2400" b="1" dirty="0" err="1">
                <a:solidFill>
                  <a:srgbClr val="0070C0"/>
                </a:solidFill>
                <a:latin typeface="Helvetica" pitchFamily="2" charset="0"/>
              </a:rPr>
              <a:t>Neural</a:t>
            </a:r>
            <a:r>
              <a:rPr lang="it-IT" sz="2400" b="1" dirty="0">
                <a:solidFill>
                  <a:srgbClr val="0070C0"/>
                </a:solidFill>
                <a:latin typeface="Helvetica" pitchFamily="2" charset="0"/>
              </a:rPr>
              <a:t> Network with </a:t>
            </a:r>
            <a:r>
              <a:rPr lang="it-IT" sz="2400" b="1" dirty="0" err="1">
                <a:solidFill>
                  <a:srgbClr val="0070C0"/>
                </a:solidFill>
                <a:latin typeface="Helvetica" pitchFamily="2" charset="0"/>
              </a:rPr>
              <a:t>usupervided</a:t>
            </a:r>
            <a:r>
              <a:rPr lang="it-IT" sz="2400" b="1" dirty="0">
                <a:solidFill>
                  <a:srgbClr val="0070C0"/>
                </a:solidFill>
                <a:latin typeface="Helvetica" pitchFamily="2" charset="0"/>
              </a:rPr>
              <a:t> </a:t>
            </a:r>
            <a:r>
              <a:rPr lang="it-IT" sz="2400" b="1" dirty="0" err="1">
                <a:solidFill>
                  <a:srgbClr val="0070C0"/>
                </a:solidFill>
                <a:latin typeface="Helvetica" pitchFamily="2" charset="0"/>
              </a:rPr>
              <a:t>backpropagation</a:t>
            </a:r>
            <a:r>
              <a:rPr lang="it-IT" sz="2400" b="1" dirty="0">
                <a:solidFill>
                  <a:srgbClr val="0070C0"/>
                </a:solidFill>
                <a:latin typeface="Helvetica" pitchFamily="2" charset="0"/>
              </a:rPr>
              <a:t> tuning of weights</a:t>
            </a:r>
          </a:p>
        </p:txBody>
      </p:sp>
      <p:sp>
        <p:nvSpPr>
          <p:cNvPr id="13" name="CasellaDiTesto 12">
            <a:extLst>
              <a:ext uri="{FF2B5EF4-FFF2-40B4-BE49-F238E27FC236}">
                <a16:creationId xmlns:a16="http://schemas.microsoft.com/office/drawing/2014/main" id="{C829F613-8210-9357-E341-580DF330BB06}"/>
              </a:ext>
            </a:extLst>
          </p:cNvPr>
          <p:cNvSpPr txBox="1"/>
          <p:nvPr/>
        </p:nvSpPr>
        <p:spPr>
          <a:xfrm>
            <a:off x="5638800" y="2974258"/>
            <a:ext cx="914400" cy="914400"/>
          </a:xfrm>
          <a:prstGeom prst="rect">
            <a:avLst/>
          </a:prstGeom>
          <a:noFill/>
        </p:spPr>
        <p:txBody>
          <a:bodyPr wrap="square" rtlCol="0">
            <a:spAutoFit/>
          </a:bodyPr>
          <a:lstStyle/>
          <a:p>
            <a:endParaRPr lang="it-IT" dirty="0"/>
          </a:p>
        </p:txBody>
      </p:sp>
      <p:grpSp>
        <p:nvGrpSpPr>
          <p:cNvPr id="12" name="Gruppo 11">
            <a:extLst>
              <a:ext uri="{FF2B5EF4-FFF2-40B4-BE49-F238E27FC236}">
                <a16:creationId xmlns:a16="http://schemas.microsoft.com/office/drawing/2014/main" id="{2D3CC165-7963-98CA-DC6B-C9F21269CF5D}"/>
              </a:ext>
            </a:extLst>
          </p:cNvPr>
          <p:cNvGrpSpPr/>
          <p:nvPr/>
        </p:nvGrpSpPr>
        <p:grpSpPr>
          <a:xfrm>
            <a:off x="619728" y="570743"/>
            <a:ext cx="11405124" cy="348386"/>
            <a:chOff x="1015870" y="671482"/>
            <a:chExt cx="11405124" cy="348386"/>
          </a:xfrm>
        </p:grpSpPr>
        <p:sp>
          <p:nvSpPr>
            <p:cNvPr id="29" name="CasellaDiTesto 28">
              <a:extLst>
                <a:ext uri="{FF2B5EF4-FFF2-40B4-BE49-F238E27FC236}">
                  <a16:creationId xmlns:a16="http://schemas.microsoft.com/office/drawing/2014/main" id="{A4A974F3-FDB6-52F3-C207-E1CA84AFE7A3}"/>
                </a:ext>
              </a:extLst>
            </p:cNvPr>
            <p:cNvSpPr txBox="1"/>
            <p:nvPr/>
          </p:nvSpPr>
          <p:spPr>
            <a:xfrm>
              <a:off x="3619602" y="671482"/>
              <a:ext cx="3098680" cy="338554"/>
            </a:xfrm>
            <a:prstGeom prst="rect">
              <a:avLst/>
            </a:prstGeom>
            <a:noFill/>
          </p:spPr>
          <p:txBody>
            <a:bodyPr wrap="square" rtlCol="0">
              <a:spAutoFit/>
            </a:bodyPr>
            <a:lstStyle/>
            <a:p>
              <a:pPr algn="ctr"/>
              <a:r>
                <a:rPr lang="it-IT" sz="1600" b="1" dirty="0">
                  <a:solidFill>
                    <a:schemeClr val="bg1"/>
                  </a:solidFill>
                  <a:latin typeface="Helvetica" pitchFamily="2" charset="0"/>
                </a:rPr>
                <a:t>SIMULINK IMPLEMENTATION</a:t>
              </a:r>
            </a:p>
          </p:txBody>
        </p:sp>
        <p:sp>
          <p:nvSpPr>
            <p:cNvPr id="30" name="CasellaDiTesto 29">
              <a:extLst>
                <a:ext uri="{FF2B5EF4-FFF2-40B4-BE49-F238E27FC236}">
                  <a16:creationId xmlns:a16="http://schemas.microsoft.com/office/drawing/2014/main" id="{47C6F460-A83B-18D2-E862-B412B17067CB}"/>
                </a:ext>
              </a:extLst>
            </p:cNvPr>
            <p:cNvSpPr txBox="1"/>
            <p:nvPr/>
          </p:nvSpPr>
          <p:spPr>
            <a:xfrm>
              <a:off x="6855934" y="671482"/>
              <a:ext cx="3340608" cy="338554"/>
            </a:xfrm>
            <a:prstGeom prst="rect">
              <a:avLst/>
            </a:prstGeom>
            <a:noFill/>
          </p:spPr>
          <p:txBody>
            <a:bodyPr wrap="square" rtlCol="0">
              <a:spAutoFit/>
            </a:bodyPr>
            <a:lstStyle/>
            <a:p>
              <a:pPr algn="ctr"/>
              <a:r>
                <a:rPr lang="it-IT" sz="1600" b="1" dirty="0">
                  <a:latin typeface="Helvetica" pitchFamily="2" charset="0"/>
                </a:rPr>
                <a:t>PERFORMANCE EVALUATION</a:t>
              </a:r>
            </a:p>
          </p:txBody>
        </p:sp>
        <p:sp>
          <p:nvSpPr>
            <p:cNvPr id="31" name="CasellaDiTesto 30">
              <a:extLst>
                <a:ext uri="{FF2B5EF4-FFF2-40B4-BE49-F238E27FC236}">
                  <a16:creationId xmlns:a16="http://schemas.microsoft.com/office/drawing/2014/main" id="{04FC6205-0C54-72CA-8CB7-2D942E6FD9F8}"/>
                </a:ext>
              </a:extLst>
            </p:cNvPr>
            <p:cNvSpPr txBox="1"/>
            <p:nvPr/>
          </p:nvSpPr>
          <p:spPr>
            <a:xfrm>
              <a:off x="9893433" y="681314"/>
              <a:ext cx="2527561" cy="338554"/>
            </a:xfrm>
            <a:prstGeom prst="rect">
              <a:avLst/>
            </a:prstGeom>
            <a:noFill/>
          </p:spPr>
          <p:txBody>
            <a:bodyPr wrap="square" rtlCol="0">
              <a:spAutoFit/>
            </a:bodyPr>
            <a:lstStyle/>
            <a:p>
              <a:pPr algn="ctr"/>
              <a:r>
                <a:rPr lang="it-IT" sz="1600" b="1" dirty="0">
                  <a:latin typeface="Helvetica" pitchFamily="2" charset="0"/>
                </a:rPr>
                <a:t>CONCLUSIONS</a:t>
              </a:r>
            </a:p>
          </p:txBody>
        </p:sp>
        <p:sp>
          <p:nvSpPr>
            <p:cNvPr id="32" name="CasellaDiTesto 31">
              <a:extLst>
                <a:ext uri="{FF2B5EF4-FFF2-40B4-BE49-F238E27FC236}">
                  <a16:creationId xmlns:a16="http://schemas.microsoft.com/office/drawing/2014/main" id="{5E365E1D-9A76-FD09-F08E-82DC9DDB017D}"/>
                </a:ext>
              </a:extLst>
            </p:cNvPr>
            <p:cNvSpPr txBox="1"/>
            <p:nvPr/>
          </p:nvSpPr>
          <p:spPr>
            <a:xfrm>
              <a:off x="1015870" y="681314"/>
              <a:ext cx="2143124" cy="338554"/>
            </a:xfrm>
            <a:prstGeom prst="rect">
              <a:avLst/>
            </a:prstGeom>
            <a:noFill/>
          </p:spPr>
          <p:txBody>
            <a:bodyPr wrap="square" rtlCol="0">
              <a:spAutoFit/>
            </a:bodyPr>
            <a:lstStyle/>
            <a:p>
              <a:pPr algn="ctr"/>
              <a:r>
                <a:rPr lang="it-IT" sz="1600" b="1" dirty="0">
                  <a:latin typeface="Helvetica" pitchFamily="2" charset="0"/>
                </a:rPr>
                <a:t>STATE OF THE ART</a:t>
              </a:r>
            </a:p>
          </p:txBody>
        </p:sp>
      </p:grpSp>
      <p:pic>
        <p:nvPicPr>
          <p:cNvPr id="5" name="Immagine 4" descr="Immagine che contiene diagramma, Piano, Disegno tecnico, Rettangolo&#10;&#10;Il contenuto generato dall'IA potrebbe non essere corretto.">
            <a:extLst>
              <a:ext uri="{FF2B5EF4-FFF2-40B4-BE49-F238E27FC236}">
                <a16:creationId xmlns:a16="http://schemas.microsoft.com/office/drawing/2014/main" id="{2CBE77A9-81C4-2A27-F53D-B1CC9ED95407}"/>
              </a:ext>
            </a:extLst>
          </p:cNvPr>
          <p:cNvPicPr>
            <a:picLocks noChangeAspect="1"/>
          </p:cNvPicPr>
          <p:nvPr/>
        </p:nvPicPr>
        <p:blipFill>
          <a:blip r:embed="rId2"/>
          <a:stretch>
            <a:fillRect/>
          </a:stretch>
        </p:blipFill>
        <p:spPr>
          <a:xfrm>
            <a:off x="183667" y="2974258"/>
            <a:ext cx="7254792" cy="3100290"/>
          </a:xfrm>
          <a:prstGeom prst="rect">
            <a:avLst/>
          </a:prstGeom>
        </p:spPr>
      </p:pic>
      <p:sp>
        <p:nvSpPr>
          <p:cNvPr id="8" name="CasellaDiTesto 7">
            <a:extLst>
              <a:ext uri="{FF2B5EF4-FFF2-40B4-BE49-F238E27FC236}">
                <a16:creationId xmlns:a16="http://schemas.microsoft.com/office/drawing/2014/main" id="{A9B53AC1-4750-365A-2BAC-6A0045335EAB}"/>
              </a:ext>
            </a:extLst>
          </p:cNvPr>
          <p:cNvSpPr txBox="1"/>
          <p:nvPr/>
        </p:nvSpPr>
        <p:spPr>
          <a:xfrm>
            <a:off x="1430221" y="2035742"/>
            <a:ext cx="9096208" cy="369332"/>
          </a:xfrm>
          <a:prstGeom prst="rect">
            <a:avLst/>
          </a:prstGeom>
          <a:noFill/>
        </p:spPr>
        <p:txBody>
          <a:bodyPr wrap="none" rtlCol="0">
            <a:spAutoFit/>
          </a:bodyPr>
          <a:lstStyle/>
          <a:p>
            <a:pPr algn="ctr"/>
            <a:r>
              <a:rPr lang="it-IT" dirty="0"/>
              <a:t>The </a:t>
            </a:r>
            <a:r>
              <a:rPr lang="it-IT" dirty="0" err="1"/>
              <a:t>simulink</a:t>
            </a:r>
            <a:r>
              <a:rPr lang="it-IT" dirty="0"/>
              <a:t> model </a:t>
            </a:r>
            <a:r>
              <a:rPr lang="it-IT" dirty="0" err="1"/>
              <a:t>implemented</a:t>
            </a:r>
            <a:r>
              <a:rPr lang="it-IT" dirty="0"/>
              <a:t> the first NN-</a:t>
            </a:r>
            <a:r>
              <a:rPr lang="it-IT" dirty="0" err="1"/>
              <a:t>based</a:t>
            </a:r>
            <a:r>
              <a:rPr lang="it-IT" dirty="0"/>
              <a:t> control technique </a:t>
            </a:r>
            <a:r>
              <a:rPr lang="it-IT" dirty="0" err="1"/>
              <a:t>is</a:t>
            </a:r>
            <a:r>
              <a:rPr lang="it-IT" dirty="0"/>
              <a:t> </a:t>
            </a:r>
            <a:r>
              <a:rPr lang="it-IT" dirty="0" err="1"/>
              <a:t>presented</a:t>
            </a:r>
            <a:r>
              <a:rPr lang="it-IT" dirty="0"/>
              <a:t> </a:t>
            </a:r>
            <a:r>
              <a:rPr lang="it-IT" dirty="0" err="1"/>
              <a:t>below</a:t>
            </a:r>
            <a:r>
              <a:rPr lang="it-IT" dirty="0"/>
              <a:t>.</a:t>
            </a:r>
          </a:p>
        </p:txBody>
      </p:sp>
      <p:pic>
        <p:nvPicPr>
          <p:cNvPr id="14" name="Immagine 13" descr="Immagine che contiene testo, schermata, Carattere, linea&#10;&#10;Il contenuto generato dall'IA potrebbe non essere corretto.">
            <a:extLst>
              <a:ext uri="{FF2B5EF4-FFF2-40B4-BE49-F238E27FC236}">
                <a16:creationId xmlns:a16="http://schemas.microsoft.com/office/drawing/2014/main" id="{BA730B62-09BE-D4AE-CDEF-1536FF79E3AC}"/>
              </a:ext>
            </a:extLst>
          </p:cNvPr>
          <p:cNvPicPr>
            <a:picLocks noChangeAspect="1"/>
          </p:cNvPicPr>
          <p:nvPr/>
        </p:nvPicPr>
        <p:blipFill>
          <a:blip r:embed="rId3"/>
          <a:stretch>
            <a:fillRect/>
          </a:stretch>
        </p:blipFill>
        <p:spPr>
          <a:xfrm>
            <a:off x="6322140" y="4390928"/>
            <a:ext cx="5105842" cy="2095682"/>
          </a:xfrm>
          <a:prstGeom prst="rect">
            <a:avLst/>
          </a:prstGeom>
        </p:spPr>
      </p:pic>
      <p:pic>
        <p:nvPicPr>
          <p:cNvPr id="17" name="Immagine 16" descr="Immagine che contiene testo, schermata, Carattere, documento&#10;&#10;Il contenuto generato dall'IA potrebbe non essere corretto.">
            <a:extLst>
              <a:ext uri="{FF2B5EF4-FFF2-40B4-BE49-F238E27FC236}">
                <a16:creationId xmlns:a16="http://schemas.microsoft.com/office/drawing/2014/main" id="{E9362A53-1ED3-AA14-A8DC-C5B8FA078410}"/>
              </a:ext>
            </a:extLst>
          </p:cNvPr>
          <p:cNvPicPr>
            <a:picLocks noChangeAspect="1"/>
          </p:cNvPicPr>
          <p:nvPr/>
        </p:nvPicPr>
        <p:blipFill>
          <a:blip r:embed="rId4"/>
          <a:stretch>
            <a:fillRect/>
          </a:stretch>
        </p:blipFill>
        <p:spPr>
          <a:xfrm>
            <a:off x="12387434" y="2662552"/>
            <a:ext cx="4280114" cy="3807275"/>
          </a:xfrm>
          <a:prstGeom prst="rect">
            <a:avLst/>
          </a:prstGeom>
        </p:spPr>
      </p:pic>
    </p:spTree>
    <p:extLst>
      <p:ext uri="{BB962C8B-B14F-4D97-AF65-F5344CB8AC3E}">
        <p14:creationId xmlns:p14="http://schemas.microsoft.com/office/powerpoint/2010/main" val="21765345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71DDE675770643A5CCB7AD7A23F843" ma:contentTypeVersion="17" ma:contentTypeDescription="Create a new document." ma:contentTypeScope="" ma:versionID="c28de9917311849bd078502859a7a357">
  <xsd:schema xmlns:xsd="http://www.w3.org/2001/XMLSchema" xmlns:xs="http://www.w3.org/2001/XMLSchema" xmlns:p="http://schemas.microsoft.com/office/2006/metadata/properties" xmlns:ns2="7aadfdec-8cc5-438a-949b-30c6e1f37fab" xmlns:ns3="a89ccaa1-bb1f-45f9-a8dc-fb5ce438ba08" targetNamespace="http://schemas.microsoft.com/office/2006/metadata/properties" ma:root="true" ma:fieldsID="d179d725f576db93680f2476c2e5b679" ns2:_="" ns3:_="">
    <xsd:import namespace="7aadfdec-8cc5-438a-949b-30c6e1f37fab"/>
    <xsd:import namespace="a89ccaa1-bb1f-45f9-a8dc-fb5ce438ba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adfdec-8cc5-438a-949b-30c6e1f37f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5ef9682-6c55-4541-b5a3-cf23735ee82a" ma:termSetId="09814cd3-568e-fe90-9814-8d621ff8fb84" ma:anchorId="fba54fb3-c3e1-fe81-a776-ca4b69148c4d" ma:open="true" ma:isKeyword="false">
      <xsd:complexType>
        <xsd:sequence>
          <xsd:element ref="pc:Terms" minOccurs="0" maxOccurs="1"/>
        </xsd:sequence>
      </xsd:complex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9ccaa1-bb1f-45f9-a8dc-fb5ce438ba0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1883f65b-e1f8-4d8c-9e9a-574a1df10151}" ma:internalName="TaxCatchAll" ma:showField="CatchAllData" ma:web="a89ccaa1-bb1f-45f9-a8dc-fb5ce438ba08">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a89ccaa1-bb1f-45f9-a8dc-fb5ce438ba08" xsi:nil="true"/>
    <lcf76f155ced4ddcb4097134ff3c332f xmlns="7aadfdec-8cc5-438a-949b-30c6e1f37fa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D14DDD7-013E-4239-8F77-79EB23672B40}">
  <ds:schemaRefs>
    <ds:schemaRef ds:uri="http://schemas.microsoft.com/sharepoint/v3/contenttype/forms"/>
  </ds:schemaRefs>
</ds:datastoreItem>
</file>

<file path=customXml/itemProps2.xml><?xml version="1.0" encoding="utf-8"?>
<ds:datastoreItem xmlns:ds="http://schemas.openxmlformats.org/officeDocument/2006/customXml" ds:itemID="{73A0D71F-FE1C-4ED8-960A-FB336B4893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adfdec-8cc5-438a-949b-30c6e1f37fab"/>
    <ds:schemaRef ds:uri="a89ccaa1-bb1f-45f9-a8dc-fb5ce438ba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0E0267-F75A-4241-9515-ED1AC1C58951}">
  <ds:schemaRefs>
    <ds:schemaRef ds:uri="http://schemas.microsoft.com/office/2006/documentManagement/types"/>
    <ds:schemaRef ds:uri="123cce8b-2130-4c77-9c27-8d723a159b71"/>
    <ds:schemaRef ds:uri="http://www.w3.org/XML/1998/namespace"/>
    <ds:schemaRef ds:uri="http://purl.org/dc/elements/1.1/"/>
    <ds:schemaRef ds:uri="a3ce158b-ec14-46ff-a44b-3134233168ec"/>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a89ccaa1-bb1f-45f9-a8dc-fb5ce438ba08"/>
    <ds:schemaRef ds:uri="7aadfdec-8cc5-438a-949b-30c6e1f37fab"/>
  </ds:schemaRefs>
</ds:datastoreItem>
</file>

<file path=docProps/app.xml><?xml version="1.0" encoding="utf-8"?>
<Properties xmlns="http://schemas.openxmlformats.org/officeDocument/2006/extended-properties" xmlns:vt="http://schemas.openxmlformats.org/officeDocument/2006/docPropsVTypes">
  <TotalTime>531</TotalTime>
  <Words>1667</Words>
  <Application>Microsoft Macintosh PowerPoint</Application>
  <PresentationFormat>Widescreen</PresentationFormat>
  <Paragraphs>210</Paragraphs>
  <Slides>22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22</vt:i4>
      </vt:variant>
    </vt:vector>
  </HeadingPairs>
  <TitlesOfParts>
    <vt:vector size="28" baseType="lpstr">
      <vt:lpstr>Aptos</vt:lpstr>
      <vt:lpstr>Aptos Display</vt:lpstr>
      <vt:lpstr>Arial</vt:lpstr>
      <vt:lpstr>Cambria Math</vt:lpstr>
      <vt:lpstr>Helvetica</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SALTARELLI NICOLA</dc:creator>
  <cp:lastModifiedBy>SALTARELLI NICOLA</cp:lastModifiedBy>
  <cp:revision>53</cp:revision>
  <dcterms:created xsi:type="dcterms:W3CDTF">2024-08-25T08:46:25Z</dcterms:created>
  <dcterms:modified xsi:type="dcterms:W3CDTF">2025-03-10T08:51:30Z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0x0101000171DDE675770643A5CCB7AD7A23F843</vt:lpwstr>
  </property>
</Properties>
</file>