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92" r:id="rId3"/>
    <p:sldId id="330" r:id="rId4"/>
    <p:sldId id="331" r:id="rId5"/>
    <p:sldId id="315" r:id="rId6"/>
    <p:sldId id="332" r:id="rId7"/>
    <p:sldId id="333" r:id="rId8"/>
    <p:sldId id="344" r:id="rId9"/>
    <p:sldId id="316" r:id="rId10"/>
    <p:sldId id="313" r:id="rId11"/>
    <p:sldId id="334" r:id="rId12"/>
    <p:sldId id="335" r:id="rId13"/>
    <p:sldId id="336" r:id="rId14"/>
    <p:sldId id="337" r:id="rId15"/>
    <p:sldId id="338" r:id="rId16"/>
    <p:sldId id="339" r:id="rId17"/>
    <p:sldId id="340" r:id="rId18"/>
    <p:sldId id="341" r:id="rId19"/>
    <p:sldId id="342" r:id="rId20"/>
    <p:sldId id="320" r:id="rId21"/>
    <p:sldId id="343" r:id="rId22"/>
    <p:sldId id="321" r:id="rId23"/>
    <p:sldId id="296" r:id="rId24"/>
  </p:sldIdLst>
  <p:sldSz cx="12192000" cy="6858000"/>
  <p:notesSz cx="9313863"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0822" autoAdjust="0"/>
  </p:normalViewPr>
  <p:slideViewPr>
    <p:cSldViewPr snapToGrid="0">
      <p:cViewPr varScale="1">
        <p:scale>
          <a:sx n="76" d="100"/>
          <a:sy n="76" d="100"/>
        </p:scale>
        <p:origin x="238"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425"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5264" y="0"/>
            <a:ext cx="4037012" cy="344488"/>
          </a:xfrm>
          <a:prstGeom prst="rect">
            <a:avLst/>
          </a:prstGeom>
        </p:spPr>
        <p:txBody>
          <a:bodyPr vert="horz" lIns="91440" tIns="45720" rIns="91440" bIns="45720" rtlCol="0"/>
          <a:lstStyle>
            <a:lvl1pPr algn="r">
              <a:defRPr sz="1200"/>
            </a:lvl1pPr>
          </a:lstStyle>
          <a:p>
            <a:fld id="{97336852-1CAC-493E-B309-917B0C300E0E}" type="datetimeFigureOut">
              <a:rPr lang="en-US" smtClean="0"/>
              <a:t>10/13/2023</a:t>
            </a:fld>
            <a:endParaRPr lang="en-US"/>
          </a:p>
        </p:txBody>
      </p:sp>
      <p:sp>
        <p:nvSpPr>
          <p:cNvPr id="4" name="Slide Image Placeholder 3"/>
          <p:cNvSpPr>
            <a:spLocks noGrp="1" noRot="1" noChangeAspect="1"/>
          </p:cNvSpPr>
          <p:nvPr>
            <p:ph type="sldImg" idx="2"/>
          </p:nvPr>
        </p:nvSpPr>
        <p:spPr>
          <a:xfrm>
            <a:off x="2600325" y="857250"/>
            <a:ext cx="4113213"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864" y="3300413"/>
            <a:ext cx="7450137"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13514"/>
            <a:ext cx="4035425"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5264" y="6513514"/>
            <a:ext cx="4037012" cy="344487"/>
          </a:xfrm>
          <a:prstGeom prst="rect">
            <a:avLst/>
          </a:prstGeom>
        </p:spPr>
        <p:txBody>
          <a:bodyPr vert="horz" lIns="91440" tIns="45720" rIns="91440" bIns="45720" rtlCol="0" anchor="b"/>
          <a:lstStyle>
            <a:lvl1pPr algn="r">
              <a:defRPr sz="1200"/>
            </a:lvl1pPr>
          </a:lstStyle>
          <a:p>
            <a:fld id="{FD8884B0-4EF4-4856-9898-D18B089229FB}" type="slidenum">
              <a:rPr lang="en-US" smtClean="0"/>
              <a:t>‹#›</a:t>
            </a:fld>
            <a:endParaRPr lang="en-US"/>
          </a:p>
        </p:txBody>
      </p:sp>
    </p:spTree>
    <p:extLst>
      <p:ext uri="{BB962C8B-B14F-4D97-AF65-F5344CB8AC3E}">
        <p14:creationId xmlns:p14="http://schemas.microsoft.com/office/powerpoint/2010/main" val="407809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planning helps allocate resources efficiently. This includes human resources, hardware, software, and budget. By knowing what's needed and when, you can prevent resource shortages and overages., A well-planned project is more likely to be delivered on time. It helps you set realistic deadlines, identify potential delays, and plan for contingencies., Identifying and addressing potential risks is a vital part of project planning. By anticipating challenges and uncertainties, you can take proactive measures to mitigate risks, reducing the likelihood of costly setbacks., Project planning helps define the project scope clearly. This ensures that the project team and stakeholders have a shared understanding of what needs to be delivered, reducing scope creep., Planning facilitates communication and collaboration among team members and stakeholders. When everyone knows the project plan, roles, and responsibilities, it enhances coordination and decision-making. Planning should include quality control and assurance processes. This ensures that the final product meets or exceeds quality standards and user expectations., Proper planning helps keep the project within budget. By estimating costs and monitoring expenses, you can avoid financial overruns.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2</a:t>
            </a:fld>
            <a:endParaRPr lang="en-US"/>
          </a:p>
        </p:txBody>
      </p:sp>
    </p:spTree>
    <p:extLst>
      <p:ext uri="{BB962C8B-B14F-4D97-AF65-F5344CB8AC3E}">
        <p14:creationId xmlns:p14="http://schemas.microsoft.com/office/powerpoint/2010/main" val="328733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software development, agile methodologies like Scrum and Kanban are prevalent. These methodologies require a well-structured plan for iterative development, where adaptability is key.,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Meeting or exceeding stakeholder expectations is essential. A well-planned project increases the chances of delivering a product that aligns with stakeholders' needs and goals., Planning generates documentation that can be useful throughout the project's lifecycle and beyond. It provides a reference for decision-making and can be a valuable resource for future projects., When issues arise during the project, a well-structured plan can serve as a basis for problem-solving. It helps in quickly assessing the impact of issues and determining appropriate solutions., By regularly reviewing and updating the project plan, you can implement lessons learned from previous projects, fostering a culture of continuous improvement.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11</a:t>
            </a:fld>
            <a:endParaRPr lang="en-US"/>
          </a:p>
        </p:txBody>
      </p:sp>
    </p:spTree>
    <p:extLst>
      <p:ext uri="{BB962C8B-B14F-4D97-AF65-F5344CB8AC3E}">
        <p14:creationId xmlns:p14="http://schemas.microsoft.com/office/powerpoint/2010/main" val="63180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12</a:t>
            </a:fld>
            <a:endParaRPr lang="en-US"/>
          </a:p>
        </p:txBody>
      </p:sp>
    </p:spTree>
    <p:extLst>
      <p:ext uri="{BB962C8B-B14F-4D97-AF65-F5344CB8AC3E}">
        <p14:creationId xmlns:p14="http://schemas.microsoft.com/office/powerpoint/2010/main" val="427418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13</a:t>
            </a:fld>
            <a:endParaRPr lang="en-US"/>
          </a:p>
        </p:txBody>
      </p:sp>
    </p:spTree>
    <p:extLst>
      <p:ext uri="{BB962C8B-B14F-4D97-AF65-F5344CB8AC3E}">
        <p14:creationId xmlns:p14="http://schemas.microsoft.com/office/powerpoint/2010/main" val="290413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14</a:t>
            </a:fld>
            <a:endParaRPr lang="en-US"/>
          </a:p>
        </p:txBody>
      </p:sp>
    </p:spTree>
    <p:extLst>
      <p:ext uri="{BB962C8B-B14F-4D97-AF65-F5344CB8AC3E}">
        <p14:creationId xmlns:p14="http://schemas.microsoft.com/office/powerpoint/2010/main" val="2537667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15</a:t>
            </a:fld>
            <a:endParaRPr lang="en-US"/>
          </a:p>
        </p:txBody>
      </p:sp>
    </p:spTree>
    <p:extLst>
      <p:ext uri="{BB962C8B-B14F-4D97-AF65-F5344CB8AC3E}">
        <p14:creationId xmlns:p14="http://schemas.microsoft.com/office/powerpoint/2010/main" val="60406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16</a:t>
            </a:fld>
            <a:endParaRPr lang="en-US"/>
          </a:p>
        </p:txBody>
      </p:sp>
    </p:spTree>
    <p:extLst>
      <p:ext uri="{BB962C8B-B14F-4D97-AF65-F5344CB8AC3E}">
        <p14:creationId xmlns:p14="http://schemas.microsoft.com/office/powerpoint/2010/main" val="482779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17</a:t>
            </a:fld>
            <a:endParaRPr lang="en-US"/>
          </a:p>
        </p:txBody>
      </p:sp>
    </p:spTree>
    <p:extLst>
      <p:ext uri="{BB962C8B-B14F-4D97-AF65-F5344CB8AC3E}">
        <p14:creationId xmlns:p14="http://schemas.microsoft.com/office/powerpoint/2010/main" val="3525585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18</a:t>
            </a:fld>
            <a:endParaRPr lang="en-US"/>
          </a:p>
        </p:txBody>
      </p:sp>
    </p:spTree>
    <p:extLst>
      <p:ext uri="{BB962C8B-B14F-4D97-AF65-F5344CB8AC3E}">
        <p14:creationId xmlns:p14="http://schemas.microsoft.com/office/powerpoint/2010/main" val="428541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19</a:t>
            </a:fld>
            <a:endParaRPr lang="en-US"/>
          </a:p>
        </p:txBody>
      </p:sp>
    </p:spTree>
    <p:extLst>
      <p:ext uri="{BB962C8B-B14F-4D97-AF65-F5344CB8AC3E}">
        <p14:creationId xmlns:p14="http://schemas.microsoft.com/office/powerpoint/2010/main" val="2439972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20</a:t>
            </a:fld>
            <a:endParaRPr lang="en-US"/>
          </a:p>
        </p:txBody>
      </p:sp>
    </p:spTree>
    <p:extLst>
      <p:ext uri="{BB962C8B-B14F-4D97-AF65-F5344CB8AC3E}">
        <p14:creationId xmlns:p14="http://schemas.microsoft.com/office/powerpoint/2010/main" val="350426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software development, agile methodologies like Scrum and Kanban are prevalent. These methodologies require a well-structured plan for iterative development, where adaptability is key.,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Meeting or exceeding stakeholder expectations is essential. A well-planned project increases the chances of delivering a product that aligns with stakeholders' needs and goals., Planning generates documentation that can be useful throughout the project's lifecycle and beyond. It provides a reference for decision-making and can be a valuable resource for future projects., When issues arise during the project, a well-structured plan can serve as a basis for problem-solving. It helps in quickly assessing the impact of issues and determining appropriate solutions., By regularly reviewing and updating the project plan, you can implement lessons learned from previous projects, fostering a culture of continuous improvement.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3</a:t>
            </a:fld>
            <a:endParaRPr lang="en-US"/>
          </a:p>
        </p:txBody>
      </p:sp>
    </p:spTree>
    <p:extLst>
      <p:ext uri="{BB962C8B-B14F-4D97-AF65-F5344CB8AC3E}">
        <p14:creationId xmlns:p14="http://schemas.microsoft.com/office/powerpoint/2010/main" val="524923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21</a:t>
            </a:fld>
            <a:endParaRPr lang="en-US"/>
          </a:p>
        </p:txBody>
      </p:sp>
    </p:spTree>
    <p:extLst>
      <p:ext uri="{BB962C8B-B14F-4D97-AF65-F5344CB8AC3E}">
        <p14:creationId xmlns:p14="http://schemas.microsoft.com/office/powerpoint/2010/main" val="384383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22</a:t>
            </a:fld>
            <a:endParaRPr lang="en-US"/>
          </a:p>
        </p:txBody>
      </p:sp>
    </p:spTree>
    <p:extLst>
      <p:ext uri="{BB962C8B-B14F-4D97-AF65-F5344CB8AC3E}">
        <p14:creationId xmlns:p14="http://schemas.microsoft.com/office/powerpoint/2010/main" val="495925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23</a:t>
            </a:fld>
            <a:endParaRPr lang="en-US"/>
          </a:p>
        </p:txBody>
      </p:sp>
    </p:spTree>
    <p:extLst>
      <p:ext uri="{BB962C8B-B14F-4D97-AF65-F5344CB8AC3E}">
        <p14:creationId xmlns:p14="http://schemas.microsoft.com/office/powerpoint/2010/main" val="427664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4</a:t>
            </a:fld>
            <a:endParaRPr lang="en-US"/>
          </a:p>
        </p:txBody>
      </p:sp>
    </p:spTree>
    <p:extLst>
      <p:ext uri="{BB962C8B-B14F-4D97-AF65-F5344CB8AC3E}">
        <p14:creationId xmlns:p14="http://schemas.microsoft.com/office/powerpoint/2010/main" val="327494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5</a:t>
            </a:fld>
            <a:endParaRPr lang="en-US"/>
          </a:p>
        </p:txBody>
      </p:sp>
    </p:spTree>
    <p:extLst>
      <p:ext uri="{BB962C8B-B14F-4D97-AF65-F5344CB8AC3E}">
        <p14:creationId xmlns:p14="http://schemas.microsoft.com/office/powerpoint/2010/main" val="127429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6</a:t>
            </a:fld>
            <a:endParaRPr lang="en-US"/>
          </a:p>
        </p:txBody>
      </p:sp>
    </p:spTree>
    <p:extLst>
      <p:ext uri="{BB962C8B-B14F-4D97-AF65-F5344CB8AC3E}">
        <p14:creationId xmlns:p14="http://schemas.microsoft.com/office/powerpoint/2010/main" val="30812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7</a:t>
            </a:fld>
            <a:endParaRPr lang="en-US"/>
          </a:p>
        </p:txBody>
      </p:sp>
    </p:spTree>
    <p:extLst>
      <p:ext uri="{BB962C8B-B14F-4D97-AF65-F5344CB8AC3E}">
        <p14:creationId xmlns:p14="http://schemas.microsoft.com/office/powerpoint/2010/main" val="352701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8</a:t>
            </a:fld>
            <a:endParaRPr lang="en-US"/>
          </a:p>
        </p:txBody>
      </p:sp>
    </p:spTree>
    <p:extLst>
      <p:ext uri="{BB962C8B-B14F-4D97-AF65-F5344CB8AC3E}">
        <p14:creationId xmlns:p14="http://schemas.microsoft.com/office/powerpoint/2010/main" val="1172580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9</a:t>
            </a:fld>
            <a:endParaRPr lang="en-US"/>
          </a:p>
        </p:txBody>
      </p:sp>
    </p:spTree>
    <p:extLst>
      <p:ext uri="{BB962C8B-B14F-4D97-AF65-F5344CB8AC3E}">
        <p14:creationId xmlns:p14="http://schemas.microsoft.com/office/powerpoint/2010/main" val="339250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10</a:t>
            </a:fld>
            <a:endParaRPr lang="en-US"/>
          </a:p>
        </p:txBody>
      </p:sp>
    </p:spTree>
    <p:extLst>
      <p:ext uri="{BB962C8B-B14F-4D97-AF65-F5344CB8AC3E}">
        <p14:creationId xmlns:p14="http://schemas.microsoft.com/office/powerpoint/2010/main" val="141467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8AD-BBE2-4183-9D81-ECDA799B8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171AFB4-99D1-4F28-B830-DEBE10AF5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78E2B5-7EBD-43B4-A49A-D0DBCA1E117D}"/>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5" name="Footer Placeholder 4">
            <a:extLst>
              <a:ext uri="{FF2B5EF4-FFF2-40B4-BE49-F238E27FC236}">
                <a16:creationId xmlns:a16="http://schemas.microsoft.com/office/drawing/2014/main" id="{76963EBD-4BC6-44B5-8F5D-D48808018E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E5FB83-76DA-4336-95BC-56A172EF0CB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6219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E492-9F0A-4B18-B03C-EE0A44AD3C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6A2A5A-58F4-4252-B9FE-C2E1ED04FE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B4549D-4243-41C6-A5E0-931EF4648889}"/>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5" name="Footer Placeholder 4">
            <a:extLst>
              <a:ext uri="{FF2B5EF4-FFF2-40B4-BE49-F238E27FC236}">
                <a16:creationId xmlns:a16="http://schemas.microsoft.com/office/drawing/2014/main" id="{243ADF90-CF89-48DE-A408-10ECE72186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29482C-0DF7-46D6-92DD-85766160DC1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194606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FC281-67A1-491A-A83E-7B817E6913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CAE0F8-590B-40B2-8787-F283B9FE3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967323-7634-4F80-AC7E-7964F8B323A7}"/>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5" name="Footer Placeholder 4">
            <a:extLst>
              <a:ext uri="{FF2B5EF4-FFF2-40B4-BE49-F238E27FC236}">
                <a16:creationId xmlns:a16="http://schemas.microsoft.com/office/drawing/2014/main" id="{08CBB997-1A51-45A2-A276-F8C7AA3CA3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3C2875-2552-406C-AF10-67A985ECE0D3}"/>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326694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4F9E-BB03-410A-91E9-B7C642801C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EE94F4-4598-4179-AF2D-56E5F912B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464856-B567-41C1-A1A4-1B3727865D16}"/>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5" name="Footer Placeholder 4">
            <a:extLst>
              <a:ext uri="{FF2B5EF4-FFF2-40B4-BE49-F238E27FC236}">
                <a16:creationId xmlns:a16="http://schemas.microsoft.com/office/drawing/2014/main" id="{849ECA88-73B5-4103-9BEA-4C7D3E06C2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FD4627-2C0B-4876-97CC-1FEE01916248}"/>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3870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F4C0-10C0-4F35-BFD7-FCDBCF81AC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342FE1-C3BF-45B4-88DB-A2A2B7748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C56BC-5F9D-4F50-9FE0-493DC7145528}"/>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5" name="Footer Placeholder 4">
            <a:extLst>
              <a:ext uri="{FF2B5EF4-FFF2-40B4-BE49-F238E27FC236}">
                <a16:creationId xmlns:a16="http://schemas.microsoft.com/office/drawing/2014/main" id="{75336B80-D236-431A-9B34-4FD1179D0F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AC0F1C-8ABA-4412-9FB5-5C946F0FBB6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400408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C75D-D15E-4B26-808D-45A10BB186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77B3AF-DA87-4D8B-BB45-1467A77141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1D5265-4617-4D44-B38A-4F8177C65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48BF50-0F83-4ED7-9EC0-E63BB167B847}"/>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6" name="Footer Placeholder 5">
            <a:extLst>
              <a:ext uri="{FF2B5EF4-FFF2-40B4-BE49-F238E27FC236}">
                <a16:creationId xmlns:a16="http://schemas.microsoft.com/office/drawing/2014/main" id="{63D2572D-0719-4886-B647-20C932FA72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03B5E1-843B-430D-BB39-2BA8BE844129}"/>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399032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9D7D-0769-49D2-8288-F5971DFEC6F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F38AC2-45E1-4306-8C1F-403221700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4AF24A-FCB2-467A-B234-D3542C1730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BB1028-8AC3-4778-948C-BA768ED97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52EC7-F8B6-42FF-81AD-8AFEC4B24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23FB8E-7EDA-4C2A-9EEC-72BDF52BE2BB}"/>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8" name="Footer Placeholder 7">
            <a:extLst>
              <a:ext uri="{FF2B5EF4-FFF2-40B4-BE49-F238E27FC236}">
                <a16:creationId xmlns:a16="http://schemas.microsoft.com/office/drawing/2014/main" id="{32EF406E-6B7B-49F6-A928-A0073778EA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D0C9DD-851C-4834-84B0-0FD9BD88CEB6}"/>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403938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A03D-0597-4FDD-AA40-32320516B0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FCDC33-49D4-4941-8070-C1CA78FCDA0F}"/>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4" name="Footer Placeholder 3">
            <a:extLst>
              <a:ext uri="{FF2B5EF4-FFF2-40B4-BE49-F238E27FC236}">
                <a16:creationId xmlns:a16="http://schemas.microsoft.com/office/drawing/2014/main" id="{5953E6B8-F56D-4069-9BD9-60DF9CF277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9F1F3-EFAB-479C-A4BA-EC01A383FAA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2063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FFEFA9-D5E8-47D4-8C0F-DAFAC5E2BDE8}"/>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3" name="Footer Placeholder 2">
            <a:extLst>
              <a:ext uri="{FF2B5EF4-FFF2-40B4-BE49-F238E27FC236}">
                <a16:creationId xmlns:a16="http://schemas.microsoft.com/office/drawing/2014/main" id="{E396DCFC-50A7-47F0-9378-541B2A1F3F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97A6F-18FA-4629-A46C-7B7ECC5CDADC}"/>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121887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D60D-3A6D-4F0D-895E-F9284578F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C03199-B23A-4CBF-AF19-B2358D88E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619484-6C90-425F-9832-11A54D38A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5EAB5-EC8D-48B2-A8CA-A66D4D458344}"/>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6" name="Footer Placeholder 5">
            <a:extLst>
              <a:ext uri="{FF2B5EF4-FFF2-40B4-BE49-F238E27FC236}">
                <a16:creationId xmlns:a16="http://schemas.microsoft.com/office/drawing/2014/main" id="{822B196D-E309-43EA-8A11-60233D8A44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399EAD-1664-4C56-B397-9B0B4340650B}"/>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67545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AA5B-291A-4739-8628-305698EB8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6ED256-D119-4B87-A391-408796BD6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EE5B342-F06C-4C18-9494-9696ABB01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73C44-A060-4E12-8DE8-F70F24A18463}"/>
              </a:ext>
            </a:extLst>
          </p:cNvPr>
          <p:cNvSpPr>
            <a:spLocks noGrp="1"/>
          </p:cNvSpPr>
          <p:nvPr>
            <p:ph type="dt" sz="half" idx="10"/>
          </p:nvPr>
        </p:nvSpPr>
        <p:spPr/>
        <p:txBody>
          <a:bodyPr/>
          <a:lstStyle/>
          <a:p>
            <a:fld id="{A2016648-33A1-4421-A2B6-FC9E7D1A1BB7}" type="datetimeFigureOut">
              <a:rPr lang="en-GB" smtClean="0"/>
              <a:t>13/10/2023</a:t>
            </a:fld>
            <a:endParaRPr lang="en-GB"/>
          </a:p>
        </p:txBody>
      </p:sp>
      <p:sp>
        <p:nvSpPr>
          <p:cNvPr id="6" name="Footer Placeholder 5">
            <a:extLst>
              <a:ext uri="{FF2B5EF4-FFF2-40B4-BE49-F238E27FC236}">
                <a16:creationId xmlns:a16="http://schemas.microsoft.com/office/drawing/2014/main" id="{CBBB968C-EAA5-46EF-99FF-AC4A68FF4D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C4588A-69A3-42E2-8248-0D9574BF161D}"/>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305269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BE3BE-52A3-4755-8C27-4FBA8ADA7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BEC0AC-C051-47B0-B5DB-0552AD52A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128AAF-609E-44E4-BD03-F0130FA5A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16648-33A1-4421-A2B6-FC9E7D1A1BB7}" type="datetimeFigureOut">
              <a:rPr lang="en-GB" smtClean="0"/>
              <a:t>13/10/2023</a:t>
            </a:fld>
            <a:endParaRPr lang="en-GB"/>
          </a:p>
        </p:txBody>
      </p:sp>
      <p:sp>
        <p:nvSpPr>
          <p:cNvPr id="5" name="Footer Placeholder 4">
            <a:extLst>
              <a:ext uri="{FF2B5EF4-FFF2-40B4-BE49-F238E27FC236}">
                <a16:creationId xmlns:a16="http://schemas.microsoft.com/office/drawing/2014/main" id="{22A2BF70-5279-4E00-9FC8-05F5F0B30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1B034A8-46B4-4898-80E5-674C936B4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AFC76-1553-4678-BDB3-77587A1CA3C2}" type="slidenum">
              <a:rPr lang="en-GB" smtClean="0"/>
              <a:t>‹#›</a:t>
            </a:fld>
            <a:endParaRPr lang="en-GB"/>
          </a:p>
        </p:txBody>
      </p:sp>
    </p:spTree>
    <p:extLst>
      <p:ext uri="{BB962C8B-B14F-4D97-AF65-F5344CB8AC3E}">
        <p14:creationId xmlns:p14="http://schemas.microsoft.com/office/powerpoint/2010/main" val="1039589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84B96B9-B227-4186-9F74-FFB29540E622}"/>
              </a:ext>
            </a:extLst>
          </p:cNvPr>
          <p:cNvSpPr txBox="1">
            <a:spLocks/>
          </p:cNvSpPr>
          <p:nvPr/>
        </p:nvSpPr>
        <p:spPr>
          <a:xfrm>
            <a:off x="1602107" y="343740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Module 3:</a:t>
            </a:r>
          </a:p>
          <a:p>
            <a:pPr algn="ctr"/>
            <a:r>
              <a:rPr lang="en-US" sz="2800" dirty="0"/>
              <a:t>Project Planning for Technology and Software Development Projects</a:t>
            </a:r>
          </a:p>
        </p:txBody>
      </p:sp>
      <p:sp>
        <p:nvSpPr>
          <p:cNvPr id="13" name="Title 1">
            <a:extLst>
              <a:ext uri="{FF2B5EF4-FFF2-40B4-BE49-F238E27FC236}">
                <a16:creationId xmlns:a16="http://schemas.microsoft.com/office/drawing/2014/main" id="{3FDEB95C-922A-4DB8-B0DD-6A82EC445266}"/>
              </a:ext>
            </a:extLst>
          </p:cNvPr>
          <p:cNvSpPr txBox="1">
            <a:spLocks/>
          </p:cNvSpPr>
          <p:nvPr/>
        </p:nvSpPr>
        <p:spPr>
          <a:xfrm>
            <a:off x="9517240" y="6383085"/>
            <a:ext cx="2617365" cy="440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dirty="0">
                <a:latin typeface="Courier New" panose="02070309020205020404" pitchFamily="49" charset="0"/>
                <a:cs typeface="Courier New" panose="02070309020205020404" pitchFamily="49" charset="0"/>
              </a:rPr>
              <a:t>October 2023</a:t>
            </a:r>
          </a:p>
        </p:txBody>
      </p:sp>
      <p:sp>
        <p:nvSpPr>
          <p:cNvPr id="9" name="TextBox 8">
            <a:extLst>
              <a:ext uri="{FF2B5EF4-FFF2-40B4-BE49-F238E27FC236}">
                <a16:creationId xmlns:a16="http://schemas.microsoft.com/office/drawing/2014/main" id="{09D9FC14-D738-4B68-BE86-D80F215E6D6C}"/>
              </a:ext>
            </a:extLst>
          </p:cNvPr>
          <p:cNvSpPr txBox="1"/>
          <p:nvPr/>
        </p:nvSpPr>
        <p:spPr>
          <a:xfrm>
            <a:off x="1" y="5434956"/>
            <a:ext cx="5618920" cy="1621505"/>
          </a:xfrm>
          <a:prstGeom prst="rect">
            <a:avLst/>
          </a:prstGeom>
          <a:solidFill>
            <a:schemeClr val="bg1">
              <a:lumMod val="95000"/>
            </a:schemeClr>
          </a:solidFill>
          <a:ln>
            <a:solidFill>
              <a:schemeClr val="bg1">
                <a:lumMod val="95000"/>
              </a:schemeClr>
            </a:solidFill>
          </a:ln>
        </p:spPr>
        <p:txBody>
          <a:bodyPr wrap="square" rtlCol="0">
            <a:spAutoFit/>
          </a:bodyPr>
          <a:lstStyle/>
          <a:p>
            <a:endParaRPr lang="en-US" dirty="0"/>
          </a:p>
        </p:txBody>
      </p:sp>
      <p:sp>
        <p:nvSpPr>
          <p:cNvPr id="11" name="Title 1">
            <a:extLst>
              <a:ext uri="{FF2B5EF4-FFF2-40B4-BE49-F238E27FC236}">
                <a16:creationId xmlns:a16="http://schemas.microsoft.com/office/drawing/2014/main" id="{1123E54C-4AB1-4E27-A3A3-0E7904539599}"/>
              </a:ext>
            </a:extLst>
          </p:cNvPr>
          <p:cNvSpPr txBox="1">
            <a:spLocks/>
          </p:cNvSpPr>
          <p:nvPr/>
        </p:nvSpPr>
        <p:spPr>
          <a:xfrm>
            <a:off x="-30995" y="5497842"/>
            <a:ext cx="5579166"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t>Simon F. Lubambo</a:t>
            </a:r>
          </a:p>
          <a:p>
            <a:r>
              <a:rPr lang="en-GB" sz="2000" b="1" dirty="0">
                <a:solidFill>
                  <a:schemeClr val="bg2">
                    <a:lumMod val="25000"/>
                  </a:schemeClr>
                </a:solidFill>
              </a:rPr>
              <a:t>Software Engineer</a:t>
            </a:r>
          </a:p>
          <a:p>
            <a:r>
              <a:rPr lang="en-GB" sz="2600" b="1" dirty="0">
                <a:solidFill>
                  <a:srgbClr val="002060"/>
                </a:solidFill>
              </a:rPr>
              <a:t>Department of Computing &amp; Technology</a:t>
            </a:r>
          </a:p>
          <a:p>
            <a:r>
              <a:rPr lang="en-GB" sz="2400" dirty="0">
                <a:solidFill>
                  <a:srgbClr val="C00000"/>
                </a:solidFill>
              </a:rPr>
              <a:t>Faculty of Engineering, Design &amp; Technology</a:t>
            </a:r>
          </a:p>
        </p:txBody>
      </p:sp>
      <p:pic>
        <p:nvPicPr>
          <p:cNvPr id="3" name="Picture 2">
            <a:extLst>
              <a:ext uri="{FF2B5EF4-FFF2-40B4-BE49-F238E27FC236}">
                <a16:creationId xmlns:a16="http://schemas.microsoft.com/office/drawing/2014/main" id="{DD5E6C00-B269-92E8-D7E2-C89974472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625" y="34595"/>
            <a:ext cx="4036376" cy="1318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A90913-4F94-0B9E-1884-ADC1872A4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5" y="238004"/>
            <a:ext cx="2397008" cy="519572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22A5773-4A0C-BED5-1290-51E3D8C97594}"/>
              </a:ext>
            </a:extLst>
          </p:cNvPr>
          <p:cNvSpPr txBox="1">
            <a:spLocks/>
          </p:cNvSpPr>
          <p:nvPr/>
        </p:nvSpPr>
        <p:spPr>
          <a:xfrm>
            <a:off x="2366012" y="2171786"/>
            <a:ext cx="9825987" cy="1325563"/>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ICT3117: IT Project Management</a:t>
            </a:r>
            <a:endParaRPr lang="en-GB" dirty="0">
              <a:solidFill>
                <a:schemeClr val="bg1"/>
              </a:solidFill>
            </a:endParaRPr>
          </a:p>
        </p:txBody>
      </p:sp>
    </p:spTree>
    <p:extLst>
      <p:ext uri="{BB962C8B-B14F-4D97-AF65-F5344CB8AC3E}">
        <p14:creationId xmlns:p14="http://schemas.microsoft.com/office/powerpoint/2010/main" val="285705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400"/>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Kanban</a:t>
            </a:r>
            <a:endParaRPr lang="en-US" sz="4000" dirty="0">
              <a:solidFill>
                <a:schemeClr val="bg1"/>
              </a:solidFill>
            </a:endParaRPr>
          </a:p>
        </p:txBody>
      </p:sp>
      <p:pic>
        <p:nvPicPr>
          <p:cNvPr id="3074" name="Picture 2" descr="ProjectManager's kanban software, showing tasks from a sprint plan">
            <a:extLst>
              <a:ext uri="{FF2B5EF4-FFF2-40B4-BE49-F238E27FC236}">
                <a16:creationId xmlns:a16="http://schemas.microsoft.com/office/drawing/2014/main" id="{CCF53BF5-144B-5111-2D99-E6879C9D3C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289" y="1142737"/>
            <a:ext cx="9471723" cy="590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23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algn="just"/>
            <a:endParaRPr lang="en-US" dirty="0"/>
          </a:p>
          <a:p>
            <a:pPr algn="just"/>
            <a:endParaRPr lang="en-US" dirty="0"/>
          </a:p>
          <a:p>
            <a:pPr algn="just"/>
            <a:r>
              <a:rPr lang="en-US" dirty="0"/>
              <a:t>Breaking Down Work Structure</a:t>
            </a:r>
          </a:p>
          <a:p>
            <a:pPr algn="just"/>
            <a:r>
              <a:rPr lang="en-US" b="1" dirty="0"/>
              <a:t>Activity Sequencing and Scheduling</a:t>
            </a:r>
          </a:p>
          <a:p>
            <a:pPr algn="just"/>
            <a:r>
              <a:rPr lang="en-US" dirty="0"/>
              <a:t>Estimating Activity Durations and Resources</a:t>
            </a:r>
          </a:p>
          <a:p>
            <a:pPr algn="just"/>
            <a:r>
              <a:rPr lang="en-US" dirty="0"/>
              <a:t>Developing a Project Schedule with Timelines</a:t>
            </a:r>
          </a:p>
          <a:p>
            <a:pPr algn="just"/>
            <a:r>
              <a:rPr lang="en-US" dirty="0"/>
              <a:t>Risk Identification and Assessment</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Outline</a:t>
            </a:r>
            <a:endParaRPr lang="en-US" sz="4000" dirty="0">
              <a:solidFill>
                <a:schemeClr val="bg1"/>
              </a:solidFill>
            </a:endParaRPr>
          </a:p>
        </p:txBody>
      </p:sp>
    </p:spTree>
    <p:extLst>
      <p:ext uri="{BB962C8B-B14F-4D97-AF65-F5344CB8AC3E}">
        <p14:creationId xmlns:p14="http://schemas.microsoft.com/office/powerpoint/2010/main" val="2904436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435568" y="1427570"/>
            <a:ext cx="10515600" cy="4759416"/>
          </a:xfrm>
        </p:spPr>
        <p:txBody>
          <a:bodyPr>
            <a:noAutofit/>
          </a:bodyPr>
          <a:lstStyle/>
          <a:p>
            <a:pPr marL="0" indent="0" algn="just">
              <a:buNone/>
            </a:pPr>
            <a:endParaRPr lang="en-US" dirty="0"/>
          </a:p>
          <a:p>
            <a:pPr algn="just"/>
            <a:r>
              <a:rPr lang="en-US" b="1" dirty="0"/>
              <a:t>Activity Dependencies</a:t>
            </a:r>
            <a:r>
              <a:rPr lang="en-US" dirty="0"/>
              <a:t>: Identify dependencies between activities. Some tasks can only start after others have been completed. Dependencies can be categorized as:</a:t>
            </a:r>
          </a:p>
          <a:p>
            <a:pPr algn="just"/>
            <a:endParaRPr lang="en-US" dirty="0"/>
          </a:p>
          <a:p>
            <a:pPr lvl="1" algn="just"/>
            <a:r>
              <a:rPr lang="en-US" dirty="0"/>
              <a:t>Finish-to-Start (FS): Activity B can only start after Activity A finishes.</a:t>
            </a:r>
          </a:p>
          <a:p>
            <a:pPr lvl="1" algn="just"/>
            <a:r>
              <a:rPr lang="en-US" dirty="0"/>
              <a:t>Start-to-Start (SS): Activity B can start as soon as Activity A starts.</a:t>
            </a:r>
          </a:p>
          <a:p>
            <a:pPr lvl="1" algn="just"/>
            <a:r>
              <a:rPr lang="en-US" dirty="0"/>
              <a:t>Finish-to-Finish (FF): Activity B can only finish after Activity A finishes.</a:t>
            </a:r>
          </a:p>
          <a:p>
            <a:pPr lvl="1" algn="just"/>
            <a:r>
              <a:rPr lang="en-US" dirty="0"/>
              <a:t>Start-to-Finish (SF): Activity B can finish as soon as Activity A starts.</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Activity Sequencing and Scheduling</a:t>
            </a:r>
          </a:p>
        </p:txBody>
      </p:sp>
    </p:spTree>
    <p:extLst>
      <p:ext uri="{BB962C8B-B14F-4D97-AF65-F5344CB8AC3E}">
        <p14:creationId xmlns:p14="http://schemas.microsoft.com/office/powerpoint/2010/main" val="121807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435568" y="1427570"/>
            <a:ext cx="10515600" cy="4759416"/>
          </a:xfrm>
        </p:spPr>
        <p:txBody>
          <a:bodyPr>
            <a:noAutofit/>
          </a:bodyPr>
          <a:lstStyle/>
          <a:p>
            <a:pPr marL="0" indent="0" algn="just">
              <a:buNone/>
            </a:pPr>
            <a:endParaRPr lang="en-US" dirty="0"/>
          </a:p>
          <a:p>
            <a:pPr algn="just"/>
            <a:r>
              <a:rPr lang="en-US" sz="2400" b="1" dirty="0"/>
              <a:t>Sequence Activities: </a:t>
            </a:r>
            <a:r>
              <a:rPr lang="en-US" sz="2400" dirty="0"/>
              <a:t>Arrange the activities in a logical sequence based on their dependencies. Start with the initial activity and proceed through the project. This sequence should create a path from the project's start to its completion.</a:t>
            </a:r>
          </a:p>
          <a:p>
            <a:pPr algn="just"/>
            <a:r>
              <a:rPr lang="en-US" sz="2400" b="1" dirty="0"/>
              <a:t>Create a Network Diagram</a:t>
            </a:r>
            <a:r>
              <a:rPr lang="en-US" sz="2400" dirty="0"/>
              <a:t>: A network diagram, such as a Precedence Diagramming Method (PDM) or a Project Evaluation and Review Technique (PERT) chart, can help visualize the sequence of activities. In a PDM, activities are represented as nodes, and dependencies as arrows.</a:t>
            </a:r>
          </a:p>
          <a:p>
            <a:pPr algn="just"/>
            <a:r>
              <a:rPr lang="en-US" sz="2400" b="1" dirty="0"/>
              <a:t>Critical Path Analysis</a:t>
            </a:r>
            <a:r>
              <a:rPr lang="en-US" sz="2400" dirty="0"/>
              <a:t>: The critical path is the longest sequence of activities that determines the minimum time required to complete the project. Identifying the critical path is vital for project schedule management.</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Activity Sequencing and Scheduling</a:t>
            </a:r>
          </a:p>
        </p:txBody>
      </p:sp>
    </p:spTree>
    <p:extLst>
      <p:ext uri="{BB962C8B-B14F-4D97-AF65-F5344CB8AC3E}">
        <p14:creationId xmlns:p14="http://schemas.microsoft.com/office/powerpoint/2010/main" val="315912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492412"/>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solidFill>
                  <a:srgbClr val="FFD966"/>
                </a:solidFill>
              </a:rPr>
              <a:t>PERT Chart</a:t>
            </a:r>
            <a:endParaRPr lang="en-US" sz="2000" dirty="0">
              <a:solidFill>
                <a:schemeClr val="bg1"/>
              </a:solidFill>
            </a:endParaRPr>
          </a:p>
        </p:txBody>
      </p:sp>
      <p:pic>
        <p:nvPicPr>
          <p:cNvPr id="2050" name="Picture 2" descr="PERT chart example">
            <a:extLst>
              <a:ext uri="{FF2B5EF4-FFF2-40B4-BE49-F238E27FC236}">
                <a16:creationId xmlns:a16="http://schemas.microsoft.com/office/drawing/2014/main" id="{681594F9-E1C7-E4F7-0C0D-7978A1042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715" y="839796"/>
            <a:ext cx="10785231" cy="583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0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algn="just"/>
            <a:endParaRPr lang="en-US" dirty="0"/>
          </a:p>
          <a:p>
            <a:pPr algn="just"/>
            <a:endParaRPr lang="en-US" dirty="0"/>
          </a:p>
          <a:p>
            <a:pPr algn="just"/>
            <a:r>
              <a:rPr lang="en-US" dirty="0"/>
              <a:t>Breaking Down Work Structure</a:t>
            </a:r>
          </a:p>
          <a:p>
            <a:pPr algn="just"/>
            <a:r>
              <a:rPr lang="en-US" dirty="0"/>
              <a:t>Activity Sequencing and Scheduling</a:t>
            </a:r>
          </a:p>
          <a:p>
            <a:pPr algn="just"/>
            <a:r>
              <a:rPr lang="en-US" b="1" dirty="0"/>
              <a:t>Estimating Activity Durations and Resources</a:t>
            </a:r>
          </a:p>
          <a:p>
            <a:pPr algn="just"/>
            <a:r>
              <a:rPr lang="en-US" dirty="0"/>
              <a:t>Developing a Project Schedule with Timelines</a:t>
            </a:r>
          </a:p>
          <a:p>
            <a:pPr algn="just"/>
            <a:r>
              <a:rPr lang="en-US" dirty="0"/>
              <a:t>Risk Identification and Assessment</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Outline</a:t>
            </a:r>
            <a:endParaRPr lang="en-US" sz="4000" dirty="0">
              <a:solidFill>
                <a:schemeClr val="bg1"/>
              </a:solidFill>
            </a:endParaRPr>
          </a:p>
        </p:txBody>
      </p:sp>
    </p:spTree>
    <p:extLst>
      <p:ext uri="{BB962C8B-B14F-4D97-AF65-F5344CB8AC3E}">
        <p14:creationId xmlns:p14="http://schemas.microsoft.com/office/powerpoint/2010/main" val="238939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435568" y="1427570"/>
            <a:ext cx="10515600" cy="4759416"/>
          </a:xfrm>
        </p:spPr>
        <p:txBody>
          <a:bodyPr>
            <a:noAutofit/>
          </a:bodyPr>
          <a:lstStyle/>
          <a:p>
            <a:pPr algn="just"/>
            <a:endParaRPr lang="en-US" dirty="0"/>
          </a:p>
          <a:p>
            <a:pPr algn="just"/>
            <a:endParaRPr lang="en-US" dirty="0"/>
          </a:p>
          <a:p>
            <a:pPr algn="just"/>
            <a:endParaRPr lang="en-US" dirty="0"/>
          </a:p>
          <a:p>
            <a:pPr algn="just"/>
            <a:r>
              <a:rPr lang="en-US" dirty="0"/>
              <a:t>Estimation is a critical aspect of project management, as it helps determine the time, cost, and resources required to complete a project successfully. Various techniques are used to make accurate estimates.</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861744"/>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dirty="0">
                <a:solidFill>
                  <a:srgbClr val="FFD966"/>
                </a:solidFill>
              </a:rPr>
              <a:t>Estimating Activity Durations and Resources</a:t>
            </a:r>
          </a:p>
        </p:txBody>
      </p:sp>
    </p:spTree>
    <p:extLst>
      <p:ext uri="{BB962C8B-B14F-4D97-AF65-F5344CB8AC3E}">
        <p14:creationId xmlns:p14="http://schemas.microsoft.com/office/powerpoint/2010/main" val="157640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marL="0" indent="0" algn="just">
              <a:buNone/>
            </a:pPr>
            <a:endParaRPr lang="en-US" dirty="0"/>
          </a:p>
          <a:p>
            <a:pPr algn="just"/>
            <a:r>
              <a:rPr lang="en-US" dirty="0"/>
              <a:t>Expert Judgment</a:t>
            </a:r>
          </a:p>
          <a:p>
            <a:pPr lvl="1" algn="just"/>
            <a:r>
              <a:rPr lang="en-US" dirty="0"/>
              <a:t>This involves seeking input and insights from individuals who have significant experience or expertise in the relevant domain or field.</a:t>
            </a:r>
          </a:p>
          <a:p>
            <a:pPr lvl="1" algn="just"/>
            <a:r>
              <a:rPr lang="en-US" dirty="0"/>
              <a:t>Expert judgment is especially useful in complex or specialized projects where historical data may not be available.</a:t>
            </a:r>
          </a:p>
          <a:p>
            <a:pPr algn="just"/>
            <a:r>
              <a:rPr lang="en-US" dirty="0"/>
              <a:t>Historical Data</a:t>
            </a:r>
          </a:p>
          <a:p>
            <a:pPr lvl="1" algn="just"/>
            <a:r>
              <a:rPr lang="en-US" dirty="0"/>
              <a:t>Historical data-based estimation relies on past project information and performance data to forecast future project outcomes. </a:t>
            </a:r>
          </a:p>
          <a:p>
            <a:pPr lvl="1" algn="just"/>
            <a:r>
              <a:rPr lang="en-US" dirty="0"/>
              <a:t>It is effective when there's a repository of well-documented and relevant project data.</a:t>
            </a:r>
          </a:p>
          <a:p>
            <a:pPr lvl="1" algn="just"/>
            <a:endParaRPr lang="en-US" dirty="0"/>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Estimation techniques</a:t>
            </a:r>
          </a:p>
        </p:txBody>
      </p:sp>
    </p:spTree>
    <p:extLst>
      <p:ext uri="{BB962C8B-B14F-4D97-AF65-F5344CB8AC3E}">
        <p14:creationId xmlns:p14="http://schemas.microsoft.com/office/powerpoint/2010/main" val="120366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marL="0" indent="0" algn="just">
              <a:buNone/>
            </a:pPr>
            <a:endParaRPr lang="en-US" dirty="0"/>
          </a:p>
          <a:p>
            <a:pPr marL="0" indent="0" algn="just">
              <a:buNone/>
            </a:pPr>
            <a:endParaRPr lang="en-US" dirty="0"/>
          </a:p>
          <a:p>
            <a:pPr marL="0" indent="0" algn="just">
              <a:buNone/>
            </a:pPr>
            <a:endParaRPr lang="en-US" dirty="0"/>
          </a:p>
          <a:p>
            <a:pPr algn="just"/>
            <a:r>
              <a:rPr lang="en-US" dirty="0"/>
              <a:t>Analogous Estimation</a:t>
            </a:r>
          </a:p>
          <a:p>
            <a:pPr lvl="1" algn="just"/>
            <a:r>
              <a:rPr lang="en-US" dirty="0"/>
              <a:t>Also known as top-down estimation, involves drawing parallels between the current project and similar past projects to make estimates.</a:t>
            </a:r>
          </a:p>
          <a:p>
            <a:pPr lvl="1" algn="just"/>
            <a:r>
              <a:rPr lang="en-US" dirty="0"/>
              <a:t>Analogous estimation is helpful when historical data is limited, but there are similar projects to compare with.</a:t>
            </a:r>
          </a:p>
          <a:p>
            <a:pPr lvl="1" algn="just"/>
            <a:endParaRPr lang="en-US" dirty="0"/>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Estimation techniques</a:t>
            </a:r>
          </a:p>
        </p:txBody>
      </p:sp>
    </p:spTree>
    <p:extLst>
      <p:ext uri="{BB962C8B-B14F-4D97-AF65-F5344CB8AC3E}">
        <p14:creationId xmlns:p14="http://schemas.microsoft.com/office/powerpoint/2010/main" val="299002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algn="just"/>
            <a:endParaRPr lang="en-US" dirty="0"/>
          </a:p>
          <a:p>
            <a:pPr algn="just"/>
            <a:endParaRPr lang="en-US" dirty="0"/>
          </a:p>
          <a:p>
            <a:pPr algn="just"/>
            <a:r>
              <a:rPr lang="en-US" dirty="0"/>
              <a:t>Breaking Down Work Structure</a:t>
            </a:r>
          </a:p>
          <a:p>
            <a:pPr algn="just"/>
            <a:r>
              <a:rPr lang="en-US" dirty="0"/>
              <a:t>Activity Sequencing and Scheduling</a:t>
            </a:r>
          </a:p>
          <a:p>
            <a:pPr algn="just"/>
            <a:r>
              <a:rPr lang="en-US" dirty="0"/>
              <a:t>Estimating Activity Durations and Resources</a:t>
            </a:r>
          </a:p>
          <a:p>
            <a:pPr algn="just"/>
            <a:r>
              <a:rPr lang="en-US" b="1" dirty="0"/>
              <a:t>Developing a Project Schedule with Timelines</a:t>
            </a:r>
          </a:p>
          <a:p>
            <a:pPr algn="just"/>
            <a:r>
              <a:rPr lang="en-US" dirty="0"/>
              <a:t>Risk Identification and Assessment</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Outline</a:t>
            </a:r>
            <a:endParaRPr lang="en-US" sz="4000" dirty="0">
              <a:solidFill>
                <a:schemeClr val="bg1"/>
              </a:solidFill>
            </a:endParaRPr>
          </a:p>
        </p:txBody>
      </p:sp>
    </p:spTree>
    <p:extLst>
      <p:ext uri="{BB962C8B-B14F-4D97-AF65-F5344CB8AC3E}">
        <p14:creationId xmlns:p14="http://schemas.microsoft.com/office/powerpoint/2010/main" val="35890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marL="0" indent="0" algn="just">
              <a:buNone/>
            </a:pPr>
            <a:r>
              <a:rPr lang="en-US" dirty="0"/>
              <a:t>Well-structured project planning plays a crucial role in technology and software development for several reasons:</a:t>
            </a:r>
          </a:p>
          <a:p>
            <a:pPr algn="just"/>
            <a:r>
              <a:rPr lang="en-US" dirty="0"/>
              <a:t>Resource Allocation</a:t>
            </a:r>
          </a:p>
          <a:p>
            <a:pPr algn="just"/>
            <a:r>
              <a:rPr lang="en-US" dirty="0"/>
              <a:t>Timely Delivery</a:t>
            </a:r>
          </a:p>
          <a:p>
            <a:pPr algn="just"/>
            <a:r>
              <a:rPr lang="en-US" dirty="0"/>
              <a:t>Risk Mitigation</a:t>
            </a:r>
          </a:p>
          <a:p>
            <a:pPr algn="just"/>
            <a:r>
              <a:rPr lang="en-US" dirty="0"/>
              <a:t>Scope Management</a:t>
            </a:r>
          </a:p>
          <a:p>
            <a:pPr algn="just"/>
            <a:r>
              <a:rPr lang="en-US" dirty="0"/>
              <a:t>Communication</a:t>
            </a:r>
          </a:p>
          <a:p>
            <a:pPr algn="just"/>
            <a:r>
              <a:rPr lang="en-US" dirty="0"/>
              <a:t>Quality Assurance</a:t>
            </a:r>
          </a:p>
          <a:p>
            <a:pPr algn="just"/>
            <a:r>
              <a:rPr lang="en-US" dirty="0"/>
              <a:t>Budget Control</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400"/>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Introduction</a:t>
            </a:r>
            <a:endParaRPr lang="en-US" sz="4000" dirty="0">
              <a:solidFill>
                <a:schemeClr val="bg1"/>
              </a:solidFill>
            </a:endParaRPr>
          </a:p>
        </p:txBody>
      </p:sp>
    </p:spTree>
    <p:extLst>
      <p:ext uri="{BB962C8B-B14F-4D97-AF65-F5344CB8AC3E}">
        <p14:creationId xmlns:p14="http://schemas.microsoft.com/office/powerpoint/2010/main" val="2396690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Project Schedule</a:t>
            </a:r>
          </a:p>
        </p:txBody>
      </p:sp>
      <p:sp>
        <p:nvSpPr>
          <p:cNvPr id="3" name="TextBox 2">
            <a:extLst>
              <a:ext uri="{FF2B5EF4-FFF2-40B4-BE49-F238E27FC236}">
                <a16:creationId xmlns:a16="http://schemas.microsoft.com/office/drawing/2014/main" id="{2BEE0B72-4F8D-0233-B0F1-7B70B75DFBDD}"/>
              </a:ext>
            </a:extLst>
          </p:cNvPr>
          <p:cNvSpPr txBox="1"/>
          <p:nvPr/>
        </p:nvSpPr>
        <p:spPr>
          <a:xfrm>
            <a:off x="945946" y="2388385"/>
            <a:ext cx="9582539" cy="2554545"/>
          </a:xfrm>
          <a:prstGeom prst="rect">
            <a:avLst/>
          </a:prstGeom>
          <a:noFill/>
        </p:spPr>
        <p:txBody>
          <a:bodyPr wrap="square">
            <a:spAutoFit/>
          </a:bodyPr>
          <a:lstStyle/>
          <a:p>
            <a:pPr marL="457200" indent="-457200" algn="just">
              <a:buFont typeface="Arial" panose="020B0604020202020204" pitchFamily="34" charset="0"/>
              <a:buChar char="•"/>
            </a:pPr>
            <a:r>
              <a:rPr lang="en-US" sz="3200" dirty="0"/>
              <a:t>Creating a </a:t>
            </a:r>
            <a:r>
              <a:rPr lang="en-US" sz="3200" b="1" dirty="0"/>
              <a:t>Project Schedule </a:t>
            </a:r>
            <a:r>
              <a:rPr lang="en-US" sz="3200" dirty="0"/>
              <a:t>is an </a:t>
            </a:r>
            <a:r>
              <a:rPr lang="en-US" sz="3200" b="1" dirty="0"/>
              <a:t>iterative process </a:t>
            </a:r>
            <a:r>
              <a:rPr lang="en-US" sz="3200" dirty="0"/>
              <a:t>that requires ongoing attention and management. </a:t>
            </a:r>
          </a:p>
          <a:p>
            <a:pPr marL="457200" indent="-457200" algn="just">
              <a:buFont typeface="Arial" panose="020B0604020202020204" pitchFamily="34" charset="0"/>
              <a:buChar char="•"/>
            </a:pPr>
            <a:r>
              <a:rPr lang="en-US" sz="3200" dirty="0"/>
              <a:t>A well-structured schedule helps ensure that activities are completed in a logical sequence and that the project is executed efficiently and on time.</a:t>
            </a:r>
          </a:p>
        </p:txBody>
      </p:sp>
    </p:spTree>
    <p:extLst>
      <p:ext uri="{BB962C8B-B14F-4D97-AF65-F5344CB8AC3E}">
        <p14:creationId xmlns:p14="http://schemas.microsoft.com/office/powerpoint/2010/main" val="222929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algn="just"/>
            <a:endParaRPr lang="en-US" dirty="0"/>
          </a:p>
          <a:p>
            <a:pPr algn="just"/>
            <a:endParaRPr lang="en-US" dirty="0"/>
          </a:p>
          <a:p>
            <a:pPr algn="just"/>
            <a:r>
              <a:rPr lang="en-US" dirty="0"/>
              <a:t>Breaking Down Work Structure</a:t>
            </a:r>
          </a:p>
          <a:p>
            <a:pPr algn="just"/>
            <a:r>
              <a:rPr lang="en-US" dirty="0"/>
              <a:t>Activity Sequencing and Scheduling</a:t>
            </a:r>
          </a:p>
          <a:p>
            <a:pPr algn="just"/>
            <a:r>
              <a:rPr lang="en-US" dirty="0"/>
              <a:t>Estimating Activity Durations and Resources</a:t>
            </a:r>
          </a:p>
          <a:p>
            <a:pPr algn="just"/>
            <a:r>
              <a:rPr lang="en-US" dirty="0"/>
              <a:t>Developing a Project Schedule with Timelines</a:t>
            </a:r>
          </a:p>
          <a:p>
            <a:pPr algn="just"/>
            <a:r>
              <a:rPr lang="en-US" b="1" dirty="0"/>
              <a:t>Risk Identification and Assessment</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Outline</a:t>
            </a:r>
            <a:endParaRPr lang="en-US" sz="4000" dirty="0">
              <a:solidFill>
                <a:schemeClr val="bg1"/>
              </a:solidFill>
            </a:endParaRPr>
          </a:p>
        </p:txBody>
      </p:sp>
    </p:spTree>
    <p:extLst>
      <p:ext uri="{BB962C8B-B14F-4D97-AF65-F5344CB8AC3E}">
        <p14:creationId xmlns:p14="http://schemas.microsoft.com/office/powerpoint/2010/main" val="386041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Risk Identification and Assessment</a:t>
            </a:r>
          </a:p>
        </p:txBody>
      </p:sp>
      <p:sp>
        <p:nvSpPr>
          <p:cNvPr id="2" name="Content Placeholder 2">
            <a:extLst>
              <a:ext uri="{FF2B5EF4-FFF2-40B4-BE49-F238E27FC236}">
                <a16:creationId xmlns:a16="http://schemas.microsoft.com/office/drawing/2014/main" id="{C8CEAC51-BA49-A553-486A-C85E96BF46D7}"/>
              </a:ext>
            </a:extLst>
          </p:cNvPr>
          <p:cNvSpPr>
            <a:spLocks noGrp="1"/>
          </p:cNvSpPr>
          <p:nvPr>
            <p:ph idx="1"/>
          </p:nvPr>
        </p:nvSpPr>
        <p:spPr>
          <a:xfrm>
            <a:off x="581144" y="1361973"/>
            <a:ext cx="10515600" cy="5003305"/>
          </a:xfrm>
        </p:spPr>
        <p:txBody>
          <a:bodyPr>
            <a:noAutofit/>
          </a:bodyPr>
          <a:lstStyle/>
          <a:p>
            <a:pPr algn="just"/>
            <a:r>
              <a:rPr lang="en-US" dirty="0"/>
              <a:t>Importance of Identifying and Assessing Risks:</a:t>
            </a:r>
          </a:p>
          <a:p>
            <a:pPr lvl="1" algn="just"/>
            <a:r>
              <a:rPr lang="en-US" dirty="0"/>
              <a:t>Proactive Risk Management.</a:t>
            </a:r>
          </a:p>
          <a:p>
            <a:pPr lvl="1" algn="just"/>
            <a:r>
              <a:rPr lang="en-US" dirty="0"/>
              <a:t>Risk Mitigation.</a:t>
            </a:r>
          </a:p>
          <a:p>
            <a:pPr lvl="1" algn="just"/>
            <a:r>
              <a:rPr lang="en-US" dirty="0"/>
              <a:t>Cost and Schedule Control</a:t>
            </a:r>
          </a:p>
          <a:p>
            <a:pPr algn="just"/>
            <a:r>
              <a:rPr lang="en-US" dirty="0"/>
              <a:t>Common Risk Assessment Techniques and Tools</a:t>
            </a:r>
          </a:p>
          <a:p>
            <a:pPr lvl="1" algn="just"/>
            <a:r>
              <a:rPr lang="en-US" dirty="0"/>
              <a:t>Risk Matrices. </a:t>
            </a:r>
          </a:p>
          <a:p>
            <a:pPr lvl="1" algn="just"/>
            <a:r>
              <a:rPr lang="en-US" dirty="0"/>
              <a:t>SWOT Analysis.</a:t>
            </a:r>
          </a:p>
          <a:p>
            <a:pPr lvl="1" algn="just"/>
            <a:r>
              <a:rPr lang="en-US" dirty="0"/>
              <a:t>Delphi Method (Expert Opinions)</a:t>
            </a:r>
          </a:p>
          <a:p>
            <a:pPr lvl="1" algn="just"/>
            <a:r>
              <a:rPr lang="en-US" dirty="0"/>
              <a:t>Brainstorming</a:t>
            </a:r>
          </a:p>
          <a:p>
            <a:pPr lvl="1" algn="just"/>
            <a:r>
              <a:rPr lang="en-US" dirty="0"/>
              <a:t>Checklists</a:t>
            </a:r>
          </a:p>
          <a:p>
            <a:pPr lvl="1" algn="just"/>
            <a:r>
              <a:rPr lang="en-US" dirty="0"/>
              <a:t>Risk Registers</a:t>
            </a:r>
          </a:p>
          <a:p>
            <a:pPr lvl="1" algn="just"/>
            <a:r>
              <a:rPr lang="en-US" dirty="0"/>
              <a:t>Historical Data Analysis</a:t>
            </a:r>
          </a:p>
          <a:p>
            <a:pPr lvl="1" algn="just"/>
            <a:endParaRPr lang="en-US" dirty="0"/>
          </a:p>
        </p:txBody>
      </p:sp>
    </p:spTree>
    <p:extLst>
      <p:ext uri="{BB962C8B-B14F-4D97-AF65-F5344CB8AC3E}">
        <p14:creationId xmlns:p14="http://schemas.microsoft.com/office/powerpoint/2010/main" val="419127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low confidence">
            <a:extLst>
              <a:ext uri="{FF2B5EF4-FFF2-40B4-BE49-F238E27FC236}">
                <a16:creationId xmlns:a16="http://schemas.microsoft.com/office/drawing/2014/main" id="{C27F4F25-6524-5E0F-5995-A76BF327C7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4" y="1181100"/>
            <a:ext cx="12191166" cy="4495800"/>
          </a:xfrm>
        </p:spPr>
      </p:pic>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7511BDC-5DC1-FCEE-5F93-A4FBD89E1942}"/>
              </a:ext>
            </a:extLst>
          </p:cNvPr>
          <p:cNvSpPr txBox="1">
            <a:spLocks/>
          </p:cNvSpPr>
          <p:nvPr/>
        </p:nvSpPr>
        <p:spPr>
          <a:xfrm>
            <a:off x="3604286" y="2678783"/>
            <a:ext cx="4983428" cy="902617"/>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000" b="1" dirty="0">
                <a:solidFill>
                  <a:srgbClr val="FFFF00"/>
                </a:solidFill>
                <a:latin typeface="Century Gothic" panose="020B0502020202020204" pitchFamily="34" charset="0"/>
              </a:rPr>
              <a:t>Questions </a:t>
            </a:r>
          </a:p>
          <a:p>
            <a:pPr algn="ctr">
              <a:lnSpc>
                <a:spcPct val="100000"/>
              </a:lnSpc>
            </a:pPr>
            <a:r>
              <a:rPr lang="en-US" sz="7000" b="1" dirty="0">
                <a:solidFill>
                  <a:srgbClr val="FFFF00"/>
                </a:solidFill>
                <a:latin typeface="Century Gothic" panose="020B0502020202020204" pitchFamily="34" charset="0"/>
              </a:rPr>
              <a:t>????</a:t>
            </a:r>
            <a:endParaRPr lang="en-GB" sz="7000" b="1" u="sng" dirty="0">
              <a:solidFill>
                <a:srgbClr val="FFFF00"/>
              </a:solidFill>
              <a:latin typeface="Century Gothic" panose="020B0502020202020204" pitchFamily="34" charset="0"/>
            </a:endParaRPr>
          </a:p>
        </p:txBody>
      </p:sp>
    </p:spTree>
    <p:extLst>
      <p:ext uri="{BB962C8B-B14F-4D97-AF65-F5344CB8AC3E}">
        <p14:creationId xmlns:p14="http://schemas.microsoft.com/office/powerpoint/2010/main" val="365231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algn="just"/>
            <a:endParaRPr lang="en-US" dirty="0"/>
          </a:p>
          <a:p>
            <a:pPr algn="just"/>
            <a:endParaRPr lang="en-US" dirty="0"/>
          </a:p>
          <a:p>
            <a:pPr algn="just"/>
            <a:r>
              <a:rPr lang="en-US" dirty="0"/>
              <a:t>Agile Adaptation</a:t>
            </a:r>
          </a:p>
          <a:p>
            <a:pPr algn="just"/>
            <a:r>
              <a:rPr lang="en-US" dirty="0"/>
              <a:t>Stakeholder Satisfaction</a:t>
            </a:r>
          </a:p>
          <a:p>
            <a:pPr algn="just"/>
            <a:r>
              <a:rPr lang="en-US" dirty="0"/>
              <a:t>Documentation</a:t>
            </a:r>
          </a:p>
          <a:p>
            <a:pPr algn="just"/>
            <a:r>
              <a:rPr lang="en-US" dirty="0"/>
              <a:t>Efficient Problem Solving</a:t>
            </a:r>
          </a:p>
          <a:p>
            <a:pPr algn="just"/>
            <a:r>
              <a:rPr lang="en-US" dirty="0"/>
              <a:t>Continuous Improvement</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400"/>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Introduction</a:t>
            </a:r>
            <a:endParaRPr lang="en-US" sz="4000" dirty="0">
              <a:solidFill>
                <a:schemeClr val="bg1"/>
              </a:solidFill>
            </a:endParaRPr>
          </a:p>
        </p:txBody>
      </p:sp>
    </p:spTree>
    <p:extLst>
      <p:ext uri="{BB962C8B-B14F-4D97-AF65-F5344CB8AC3E}">
        <p14:creationId xmlns:p14="http://schemas.microsoft.com/office/powerpoint/2010/main" val="60250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algn="just"/>
            <a:endParaRPr lang="en-US" dirty="0"/>
          </a:p>
          <a:p>
            <a:pPr algn="just"/>
            <a:endParaRPr lang="en-US" dirty="0"/>
          </a:p>
          <a:p>
            <a:pPr algn="just"/>
            <a:r>
              <a:rPr lang="en-US" b="1" dirty="0"/>
              <a:t>Breaking Down Work Structure</a:t>
            </a:r>
          </a:p>
          <a:p>
            <a:pPr algn="just"/>
            <a:r>
              <a:rPr lang="en-US" dirty="0"/>
              <a:t>Activity Sequencing and Scheduling</a:t>
            </a:r>
          </a:p>
          <a:p>
            <a:pPr algn="just"/>
            <a:r>
              <a:rPr lang="en-US" dirty="0"/>
              <a:t>Estimating Activity Durations and Resources</a:t>
            </a:r>
          </a:p>
          <a:p>
            <a:pPr algn="just"/>
            <a:r>
              <a:rPr lang="en-US" dirty="0"/>
              <a:t>Developing a Project Schedule with Timelines</a:t>
            </a:r>
          </a:p>
          <a:p>
            <a:pPr algn="just"/>
            <a:r>
              <a:rPr lang="en-US" dirty="0"/>
              <a:t>Risk Identification and Assessment</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Outline</a:t>
            </a:r>
            <a:endParaRPr lang="en-US" sz="4000" dirty="0">
              <a:solidFill>
                <a:schemeClr val="bg1"/>
              </a:solidFill>
            </a:endParaRPr>
          </a:p>
        </p:txBody>
      </p:sp>
    </p:spTree>
    <p:extLst>
      <p:ext uri="{BB962C8B-B14F-4D97-AF65-F5344CB8AC3E}">
        <p14:creationId xmlns:p14="http://schemas.microsoft.com/office/powerpoint/2010/main" val="401553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435568" y="1427570"/>
            <a:ext cx="10515600" cy="4759416"/>
          </a:xfrm>
        </p:spPr>
        <p:txBody>
          <a:bodyPr>
            <a:noAutofit/>
          </a:bodyPr>
          <a:lstStyle/>
          <a:p>
            <a:pPr algn="just"/>
            <a:endParaRPr lang="en-US" dirty="0"/>
          </a:p>
          <a:p>
            <a:pPr algn="just"/>
            <a:endParaRPr lang="en-US" dirty="0"/>
          </a:p>
          <a:p>
            <a:pPr algn="just"/>
            <a:r>
              <a:rPr lang="en-US" dirty="0"/>
              <a:t>Breaking Down Work Structure is often referred to as a </a:t>
            </a:r>
            <a:r>
              <a:rPr lang="en-US" b="1" dirty="0"/>
              <a:t>Work Breakdown Structure (WBS). </a:t>
            </a:r>
          </a:p>
          <a:p>
            <a:pPr algn="just"/>
            <a:r>
              <a:rPr lang="en-US" dirty="0"/>
              <a:t>A work breakdown structure (WBS) is a </a:t>
            </a:r>
            <a:r>
              <a:rPr lang="en-US" b="1" dirty="0"/>
              <a:t>visual</a:t>
            </a:r>
            <a:r>
              <a:rPr lang="en-US" dirty="0"/>
              <a:t>, </a:t>
            </a:r>
            <a:r>
              <a:rPr lang="en-US" b="1" dirty="0"/>
              <a:t>hierarchical</a:t>
            </a:r>
            <a:r>
              <a:rPr lang="en-US" dirty="0"/>
              <a:t> and </a:t>
            </a:r>
            <a:r>
              <a:rPr lang="en-US" b="1" dirty="0"/>
              <a:t>deliverable-oriented</a:t>
            </a:r>
            <a:r>
              <a:rPr lang="en-US" dirty="0"/>
              <a:t> deconstruction of a project. </a:t>
            </a:r>
          </a:p>
          <a:p>
            <a:pPr algn="just"/>
            <a:r>
              <a:rPr lang="en-US" dirty="0"/>
              <a:t>It is a helpful diagram for project managers because it allows them to break down their </a:t>
            </a:r>
            <a:r>
              <a:rPr lang="en-US" b="1" dirty="0"/>
              <a:t>project scope </a:t>
            </a:r>
            <a:r>
              <a:rPr lang="en-US" dirty="0"/>
              <a:t>and </a:t>
            </a:r>
            <a:r>
              <a:rPr lang="en-US" b="1" dirty="0"/>
              <a:t>visualize all the tasks </a:t>
            </a:r>
            <a:r>
              <a:rPr lang="en-US" dirty="0"/>
              <a:t>required to complete their projects.</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Breaking Down Work Structure</a:t>
            </a:r>
          </a:p>
        </p:txBody>
      </p:sp>
    </p:spTree>
    <p:extLst>
      <p:ext uri="{BB962C8B-B14F-4D97-AF65-F5344CB8AC3E}">
        <p14:creationId xmlns:p14="http://schemas.microsoft.com/office/powerpoint/2010/main" val="18192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BC9EDA9-A209-BD32-2964-68B7AD50626E}"/>
              </a:ext>
            </a:extLst>
          </p:cNvPr>
          <p:cNvPicPr>
            <a:picLocks noGrp="1" noChangeAspect="1"/>
          </p:cNvPicPr>
          <p:nvPr>
            <p:ph idx="1"/>
          </p:nvPr>
        </p:nvPicPr>
        <p:blipFill>
          <a:blip r:embed="rId3"/>
          <a:stretch>
            <a:fillRect/>
          </a:stretch>
        </p:blipFill>
        <p:spPr>
          <a:xfrm>
            <a:off x="2018942" y="1473200"/>
            <a:ext cx="7719454" cy="4759325"/>
          </a:xfrm>
          <a:prstGeom prst="rect">
            <a:avLst/>
          </a:prstGeom>
        </p:spPr>
      </p:pic>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Breaking Down Work Structure</a:t>
            </a:r>
          </a:p>
        </p:txBody>
      </p:sp>
    </p:spTree>
    <p:extLst>
      <p:ext uri="{BB962C8B-B14F-4D97-AF65-F5344CB8AC3E}">
        <p14:creationId xmlns:p14="http://schemas.microsoft.com/office/powerpoint/2010/main" val="287437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marL="0" indent="0" algn="just">
              <a:buNone/>
            </a:pPr>
            <a:endParaRPr lang="en-US" dirty="0"/>
          </a:p>
          <a:p>
            <a:pPr algn="just"/>
            <a:r>
              <a:rPr lang="en-US" dirty="0"/>
              <a:t>Deliverable-Based Work Breakdown Structure</a:t>
            </a:r>
          </a:p>
          <a:p>
            <a:pPr lvl="1" algn="just"/>
            <a:r>
              <a:rPr lang="en-US" dirty="0"/>
              <a:t>This first breaks down the project into all the major areas of the project scope as control accounts and then divides those into project deliverables and work packages.</a:t>
            </a:r>
          </a:p>
          <a:p>
            <a:pPr algn="just"/>
            <a:r>
              <a:rPr lang="en-US" dirty="0"/>
              <a:t>Phase-based</a:t>
            </a:r>
          </a:p>
          <a:p>
            <a:pPr lvl="1" algn="just"/>
            <a:r>
              <a:rPr lang="en-US" dirty="0"/>
              <a:t>This displays the final deliverable on top, with the WBS levels below showing the five phases of a project (initiation, planning, execution, control and closeout). Just as in the deliverable-based WBS, the project phases are divided into project deliverables and work packages.</a:t>
            </a:r>
          </a:p>
          <a:p>
            <a:pPr lvl="1" algn="just"/>
            <a:endParaRPr lang="en-US" dirty="0"/>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WBS Types</a:t>
            </a:r>
          </a:p>
        </p:txBody>
      </p:sp>
    </p:spTree>
    <p:extLst>
      <p:ext uri="{BB962C8B-B14F-4D97-AF65-F5344CB8AC3E}">
        <p14:creationId xmlns:p14="http://schemas.microsoft.com/office/powerpoint/2010/main" val="241430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2300E-56FD-3A8A-C746-5605DF0338A7}"/>
              </a:ext>
            </a:extLst>
          </p:cNvPr>
          <p:cNvSpPr>
            <a:spLocks noGrp="1"/>
          </p:cNvSpPr>
          <p:nvPr>
            <p:ph idx="1"/>
          </p:nvPr>
        </p:nvSpPr>
        <p:spPr>
          <a:xfrm>
            <a:off x="668054" y="1415691"/>
            <a:ext cx="10515600" cy="5003305"/>
          </a:xfrm>
        </p:spPr>
        <p:txBody>
          <a:bodyPr>
            <a:noAutofit/>
          </a:bodyPr>
          <a:lstStyle/>
          <a:p>
            <a:pPr marL="0" indent="0" algn="just">
              <a:buNone/>
            </a:pPr>
            <a:endParaRPr lang="en-US" dirty="0"/>
          </a:p>
          <a:p>
            <a:pPr algn="just"/>
            <a:r>
              <a:rPr lang="en-US" dirty="0"/>
              <a:t>Deliverable-Based Work Breakdown Structure</a:t>
            </a:r>
          </a:p>
          <a:p>
            <a:pPr lvl="1" algn="just"/>
            <a:r>
              <a:rPr lang="en-US" dirty="0"/>
              <a:t>This first breaks down the project into all the major areas of the project scope as control accounts and then divides those into project deliverables and work packages.</a:t>
            </a:r>
          </a:p>
          <a:p>
            <a:pPr algn="just"/>
            <a:r>
              <a:rPr lang="en-US" dirty="0"/>
              <a:t>Phase-based</a:t>
            </a:r>
          </a:p>
          <a:p>
            <a:pPr lvl="1" algn="just"/>
            <a:r>
              <a:rPr lang="en-US" dirty="0"/>
              <a:t>This displays the final deliverable on top, with the WBS levels below showing the five phases of a project (initiation, planning, execution, control and closeout). Just as in the deliverable-based WBS, the project phases are divided into project deliverables and work packages.</a:t>
            </a:r>
          </a:p>
          <a:p>
            <a:pPr lvl="1" algn="just"/>
            <a:endParaRPr lang="en-US" dirty="0"/>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923299"/>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dirty="0">
                <a:solidFill>
                  <a:srgbClr val="FFD966"/>
                </a:solidFill>
              </a:rPr>
              <a:t>WBS Types</a:t>
            </a:r>
          </a:p>
        </p:txBody>
      </p:sp>
    </p:spTree>
    <p:extLst>
      <p:ext uri="{BB962C8B-B14F-4D97-AF65-F5344CB8AC3E}">
        <p14:creationId xmlns:p14="http://schemas.microsoft.com/office/powerpoint/2010/main" val="26747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AE42DD9B-338C-FCCB-7120-A6E07A49F630}"/>
              </a:ext>
            </a:extLst>
          </p:cNvPr>
          <p:cNvSpPr txBox="1"/>
          <p:nvPr/>
        </p:nvSpPr>
        <p:spPr>
          <a:xfrm>
            <a:off x="203200" y="219337"/>
            <a:ext cx="10515600" cy="492412"/>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solidFill>
                  <a:srgbClr val="FFD966"/>
                </a:solidFill>
              </a:rPr>
              <a:t>Gant Chart</a:t>
            </a:r>
            <a:endParaRPr lang="en-US" sz="2000" dirty="0">
              <a:solidFill>
                <a:schemeClr val="bg1"/>
              </a:solidFill>
            </a:endParaRPr>
          </a:p>
        </p:txBody>
      </p:sp>
      <p:pic>
        <p:nvPicPr>
          <p:cNvPr id="1026" name="Picture 2" descr="ProjectManager's Gantt chart, showing a timeline based on the a WBS column">
            <a:extLst>
              <a:ext uri="{FF2B5EF4-FFF2-40B4-BE49-F238E27FC236}">
                <a16:creationId xmlns:a16="http://schemas.microsoft.com/office/drawing/2014/main" id="{688BDF07-839D-C66E-7545-D6621C10E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090" y="838654"/>
            <a:ext cx="11217310" cy="584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15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9853</TotalTime>
  <Words>1426</Words>
  <Application>Microsoft Office PowerPoint</Application>
  <PresentationFormat>Widescreen</PresentationFormat>
  <Paragraphs>175</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Century Gothic</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Innocent</dc:creator>
  <cp:lastModifiedBy>Simon Lubambo</cp:lastModifiedBy>
  <cp:revision>109</cp:revision>
  <cp:lastPrinted>2021-10-05T04:12:11Z</cp:lastPrinted>
  <dcterms:created xsi:type="dcterms:W3CDTF">2021-07-24T16:09:14Z</dcterms:created>
  <dcterms:modified xsi:type="dcterms:W3CDTF">2023-10-13T04:29:39Z</dcterms:modified>
</cp:coreProperties>
</file>