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73" r:id="rId6"/>
    <p:sldId id="260" r:id="rId7"/>
    <p:sldId id="261" r:id="rId8"/>
    <p:sldId id="262" r:id="rId9"/>
    <p:sldId id="263" r:id="rId10"/>
    <p:sldId id="264" r:id="rId11"/>
    <p:sldId id="267" r:id="rId12"/>
    <p:sldId id="265" r:id="rId13"/>
    <p:sldId id="266" r:id="rId14"/>
    <p:sldId id="268" r:id="rId15"/>
    <p:sldId id="269" r:id="rId16"/>
    <p:sldId id="270" r:id="rId17"/>
    <p:sldId id="272" r:id="rId18"/>
    <p:sldId id="271" r:id="rId19"/>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682" autoAdjust="0"/>
    <p:restoredTop sz="94660"/>
  </p:normalViewPr>
  <p:slideViewPr>
    <p:cSldViewPr snapToGrid="0">
      <p:cViewPr varScale="1">
        <p:scale>
          <a:sx n="113" d="100"/>
          <a:sy n="113" d="100"/>
        </p:scale>
        <p:origin x="126" y="1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nl-NL" smtClean="0"/>
              <a:t>Klik om de stijl te bewerken</a:t>
            </a:r>
            <a:endParaRPr lang="nl-NL"/>
          </a:p>
        </p:txBody>
      </p:sp>
      <p:sp>
        <p:nvSpPr>
          <p:cNvPr id="3" name="Ond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smtClean="0"/>
              <a:t>Klik om de ondertitelstijl van het model te bewerken</a:t>
            </a:r>
            <a:endParaRPr lang="nl-NL"/>
          </a:p>
        </p:txBody>
      </p:sp>
      <p:sp>
        <p:nvSpPr>
          <p:cNvPr id="4" name="Tijdelijke aanduiding voor datum 3"/>
          <p:cNvSpPr>
            <a:spLocks noGrp="1"/>
          </p:cNvSpPr>
          <p:nvPr>
            <p:ph type="dt" sz="half" idx="10"/>
          </p:nvPr>
        </p:nvSpPr>
        <p:spPr/>
        <p:txBody>
          <a:bodyPr/>
          <a:lstStyle/>
          <a:p>
            <a:fld id="{F4201A3B-620A-438A-B04E-23FCDD2DFA2D}" type="datetimeFigureOut">
              <a:rPr lang="nl-NL" smtClean="0"/>
              <a:t>6-4-2023</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831B0D5D-EF3B-49C5-BAAD-08EB37C6177E}" type="slidenum">
              <a:rPr lang="nl-NL" smtClean="0"/>
              <a:t>‹nr.›</a:t>
            </a:fld>
            <a:endParaRPr lang="nl-NL"/>
          </a:p>
        </p:txBody>
      </p:sp>
    </p:spTree>
    <p:extLst>
      <p:ext uri="{BB962C8B-B14F-4D97-AF65-F5344CB8AC3E}">
        <p14:creationId xmlns:p14="http://schemas.microsoft.com/office/powerpoint/2010/main" val="23557093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verticale tekst 2"/>
          <p:cNvSpPr>
            <a:spLocks noGrp="1"/>
          </p:cNvSpPr>
          <p:nvPr>
            <p:ph type="body" orient="vert" idx="1"/>
          </p:nvPr>
        </p:nvSpPr>
        <p:spPr/>
        <p:txBody>
          <a:bodyPr vert="eaVert"/>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datum 3"/>
          <p:cNvSpPr>
            <a:spLocks noGrp="1"/>
          </p:cNvSpPr>
          <p:nvPr>
            <p:ph type="dt" sz="half" idx="10"/>
          </p:nvPr>
        </p:nvSpPr>
        <p:spPr/>
        <p:txBody>
          <a:bodyPr/>
          <a:lstStyle/>
          <a:p>
            <a:fld id="{F4201A3B-620A-438A-B04E-23FCDD2DFA2D}" type="datetimeFigureOut">
              <a:rPr lang="nl-NL" smtClean="0"/>
              <a:t>6-4-2023</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831B0D5D-EF3B-49C5-BAAD-08EB37C6177E}" type="slidenum">
              <a:rPr lang="nl-NL" smtClean="0"/>
              <a:t>‹nr.›</a:t>
            </a:fld>
            <a:endParaRPr lang="nl-NL"/>
          </a:p>
        </p:txBody>
      </p:sp>
    </p:spTree>
    <p:extLst>
      <p:ext uri="{BB962C8B-B14F-4D97-AF65-F5344CB8AC3E}">
        <p14:creationId xmlns:p14="http://schemas.microsoft.com/office/powerpoint/2010/main" val="18093687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8724900" y="365125"/>
            <a:ext cx="2628900" cy="5811838"/>
          </a:xfrm>
        </p:spPr>
        <p:txBody>
          <a:bodyPr vert="eaVert"/>
          <a:lstStyle/>
          <a:p>
            <a:r>
              <a:rPr lang="nl-NL" smtClean="0"/>
              <a:t>Klik om de stijl te bewerken</a:t>
            </a:r>
            <a:endParaRPr lang="nl-NL"/>
          </a:p>
        </p:txBody>
      </p:sp>
      <p:sp>
        <p:nvSpPr>
          <p:cNvPr id="3" name="Tijdelijke aanduiding voor verticale tekst 2"/>
          <p:cNvSpPr>
            <a:spLocks noGrp="1"/>
          </p:cNvSpPr>
          <p:nvPr>
            <p:ph type="body" orient="vert" idx="1"/>
          </p:nvPr>
        </p:nvSpPr>
        <p:spPr>
          <a:xfrm>
            <a:off x="838200" y="365125"/>
            <a:ext cx="7734300" cy="5811838"/>
          </a:xfrm>
        </p:spPr>
        <p:txBody>
          <a:bodyPr vert="eaVert"/>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datum 3"/>
          <p:cNvSpPr>
            <a:spLocks noGrp="1"/>
          </p:cNvSpPr>
          <p:nvPr>
            <p:ph type="dt" sz="half" idx="10"/>
          </p:nvPr>
        </p:nvSpPr>
        <p:spPr/>
        <p:txBody>
          <a:bodyPr/>
          <a:lstStyle/>
          <a:p>
            <a:fld id="{F4201A3B-620A-438A-B04E-23FCDD2DFA2D}" type="datetimeFigureOut">
              <a:rPr lang="nl-NL" smtClean="0"/>
              <a:t>6-4-2023</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831B0D5D-EF3B-49C5-BAAD-08EB37C6177E}" type="slidenum">
              <a:rPr lang="nl-NL" smtClean="0"/>
              <a:t>‹nr.›</a:t>
            </a:fld>
            <a:endParaRPr lang="nl-NL"/>
          </a:p>
        </p:txBody>
      </p:sp>
    </p:spTree>
    <p:extLst>
      <p:ext uri="{BB962C8B-B14F-4D97-AF65-F5344CB8AC3E}">
        <p14:creationId xmlns:p14="http://schemas.microsoft.com/office/powerpoint/2010/main" val="26227336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inhoud 2"/>
          <p:cNvSpPr>
            <a:spLocks noGrp="1"/>
          </p:cNvSpPr>
          <p:nvPr>
            <p:ph idx="1"/>
          </p:nvPr>
        </p:nvSpPr>
        <p:spPr/>
        <p:txBody>
          <a:bodyPr/>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datum 3"/>
          <p:cNvSpPr>
            <a:spLocks noGrp="1"/>
          </p:cNvSpPr>
          <p:nvPr>
            <p:ph type="dt" sz="half" idx="10"/>
          </p:nvPr>
        </p:nvSpPr>
        <p:spPr/>
        <p:txBody>
          <a:bodyPr/>
          <a:lstStyle/>
          <a:p>
            <a:fld id="{F4201A3B-620A-438A-B04E-23FCDD2DFA2D}" type="datetimeFigureOut">
              <a:rPr lang="nl-NL" smtClean="0"/>
              <a:t>6-4-2023</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831B0D5D-EF3B-49C5-BAAD-08EB37C6177E}" type="slidenum">
              <a:rPr lang="nl-NL" smtClean="0"/>
              <a:t>‹nr.›</a:t>
            </a:fld>
            <a:endParaRPr lang="nl-NL"/>
          </a:p>
        </p:txBody>
      </p:sp>
    </p:spTree>
    <p:extLst>
      <p:ext uri="{BB962C8B-B14F-4D97-AF65-F5344CB8AC3E}">
        <p14:creationId xmlns:p14="http://schemas.microsoft.com/office/powerpoint/2010/main" val="9373142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nl-NL" smtClean="0"/>
              <a:t>Klik om de stijl te bewerken</a:t>
            </a:r>
            <a:endParaRPr lang="nl-NL"/>
          </a:p>
        </p:txBody>
      </p:sp>
      <p:sp>
        <p:nvSpPr>
          <p:cNvPr id="3" name="Tijdelijke aanduiding voor tekst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smtClean="0"/>
              <a:t>Tekststijl van het model bewerken</a:t>
            </a:r>
          </a:p>
        </p:txBody>
      </p:sp>
      <p:sp>
        <p:nvSpPr>
          <p:cNvPr id="4" name="Tijdelijke aanduiding voor datum 3"/>
          <p:cNvSpPr>
            <a:spLocks noGrp="1"/>
          </p:cNvSpPr>
          <p:nvPr>
            <p:ph type="dt" sz="half" idx="10"/>
          </p:nvPr>
        </p:nvSpPr>
        <p:spPr/>
        <p:txBody>
          <a:bodyPr/>
          <a:lstStyle/>
          <a:p>
            <a:fld id="{F4201A3B-620A-438A-B04E-23FCDD2DFA2D}" type="datetimeFigureOut">
              <a:rPr lang="nl-NL" smtClean="0"/>
              <a:t>6-4-2023</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831B0D5D-EF3B-49C5-BAAD-08EB37C6177E}" type="slidenum">
              <a:rPr lang="nl-NL" smtClean="0"/>
              <a:t>‹nr.›</a:t>
            </a:fld>
            <a:endParaRPr lang="nl-NL"/>
          </a:p>
        </p:txBody>
      </p:sp>
    </p:spTree>
    <p:extLst>
      <p:ext uri="{BB962C8B-B14F-4D97-AF65-F5344CB8AC3E}">
        <p14:creationId xmlns:p14="http://schemas.microsoft.com/office/powerpoint/2010/main" val="8066101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inhoud 2"/>
          <p:cNvSpPr>
            <a:spLocks noGrp="1"/>
          </p:cNvSpPr>
          <p:nvPr>
            <p:ph sz="half" idx="1"/>
          </p:nvPr>
        </p:nvSpPr>
        <p:spPr>
          <a:xfrm>
            <a:off x="838200" y="1825625"/>
            <a:ext cx="5181600" cy="4351338"/>
          </a:xfrm>
        </p:spPr>
        <p:txBody>
          <a:bodyPr/>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inhoud 3"/>
          <p:cNvSpPr>
            <a:spLocks noGrp="1"/>
          </p:cNvSpPr>
          <p:nvPr>
            <p:ph sz="half" idx="2"/>
          </p:nvPr>
        </p:nvSpPr>
        <p:spPr>
          <a:xfrm>
            <a:off x="6172200" y="1825625"/>
            <a:ext cx="5181600" cy="4351338"/>
          </a:xfrm>
        </p:spPr>
        <p:txBody>
          <a:bodyPr/>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5" name="Tijdelijke aanduiding voor datum 4"/>
          <p:cNvSpPr>
            <a:spLocks noGrp="1"/>
          </p:cNvSpPr>
          <p:nvPr>
            <p:ph type="dt" sz="half" idx="10"/>
          </p:nvPr>
        </p:nvSpPr>
        <p:spPr/>
        <p:txBody>
          <a:bodyPr/>
          <a:lstStyle/>
          <a:p>
            <a:fld id="{F4201A3B-620A-438A-B04E-23FCDD2DFA2D}" type="datetimeFigureOut">
              <a:rPr lang="nl-NL" smtClean="0"/>
              <a:t>6-4-2023</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831B0D5D-EF3B-49C5-BAAD-08EB37C6177E}" type="slidenum">
              <a:rPr lang="nl-NL" smtClean="0"/>
              <a:t>‹nr.›</a:t>
            </a:fld>
            <a:endParaRPr lang="nl-NL"/>
          </a:p>
        </p:txBody>
      </p:sp>
    </p:spTree>
    <p:extLst>
      <p:ext uri="{BB962C8B-B14F-4D97-AF65-F5344CB8AC3E}">
        <p14:creationId xmlns:p14="http://schemas.microsoft.com/office/powerpoint/2010/main" val="3221013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nl-NL" smtClean="0"/>
              <a:t>Klik om de stijl te bewerken</a:t>
            </a:r>
            <a:endParaRPr lang="nl-NL"/>
          </a:p>
        </p:txBody>
      </p:sp>
      <p:sp>
        <p:nvSpPr>
          <p:cNvPr id="3" name="Tijdelijke aanduiding voor teks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Tekststijl van het model bewerken</a:t>
            </a:r>
          </a:p>
        </p:txBody>
      </p:sp>
      <p:sp>
        <p:nvSpPr>
          <p:cNvPr id="4" name="Tijdelijke aanduiding voor inhoud 3"/>
          <p:cNvSpPr>
            <a:spLocks noGrp="1"/>
          </p:cNvSpPr>
          <p:nvPr>
            <p:ph sz="half" idx="2"/>
          </p:nvPr>
        </p:nvSpPr>
        <p:spPr>
          <a:xfrm>
            <a:off x="839788" y="2505075"/>
            <a:ext cx="5157787" cy="3684588"/>
          </a:xfrm>
        </p:spPr>
        <p:txBody>
          <a:bodyPr/>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5" name="Tijdelijke aanduiding voor teks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Tekststijl van het model bewerken</a:t>
            </a:r>
          </a:p>
        </p:txBody>
      </p:sp>
      <p:sp>
        <p:nvSpPr>
          <p:cNvPr id="6" name="Tijdelijke aanduiding voor inhoud 5"/>
          <p:cNvSpPr>
            <a:spLocks noGrp="1"/>
          </p:cNvSpPr>
          <p:nvPr>
            <p:ph sz="quarter" idx="4"/>
          </p:nvPr>
        </p:nvSpPr>
        <p:spPr>
          <a:xfrm>
            <a:off x="6172200" y="2505075"/>
            <a:ext cx="5183188" cy="3684588"/>
          </a:xfrm>
        </p:spPr>
        <p:txBody>
          <a:bodyPr/>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7" name="Tijdelijke aanduiding voor datum 6"/>
          <p:cNvSpPr>
            <a:spLocks noGrp="1"/>
          </p:cNvSpPr>
          <p:nvPr>
            <p:ph type="dt" sz="half" idx="10"/>
          </p:nvPr>
        </p:nvSpPr>
        <p:spPr/>
        <p:txBody>
          <a:bodyPr/>
          <a:lstStyle/>
          <a:p>
            <a:fld id="{F4201A3B-620A-438A-B04E-23FCDD2DFA2D}" type="datetimeFigureOut">
              <a:rPr lang="nl-NL" smtClean="0"/>
              <a:t>6-4-2023</a:t>
            </a:fld>
            <a:endParaRPr lang="nl-NL"/>
          </a:p>
        </p:txBody>
      </p:sp>
      <p:sp>
        <p:nvSpPr>
          <p:cNvPr id="8" name="Tijdelijke aanduiding voor voettekst 7"/>
          <p:cNvSpPr>
            <a:spLocks noGrp="1"/>
          </p:cNvSpPr>
          <p:nvPr>
            <p:ph type="ftr" sz="quarter" idx="11"/>
          </p:nvPr>
        </p:nvSpPr>
        <p:spPr/>
        <p:txBody>
          <a:bodyPr/>
          <a:lstStyle/>
          <a:p>
            <a:endParaRPr lang="nl-NL"/>
          </a:p>
        </p:txBody>
      </p:sp>
      <p:sp>
        <p:nvSpPr>
          <p:cNvPr id="9" name="Tijdelijke aanduiding voor dianummer 8"/>
          <p:cNvSpPr>
            <a:spLocks noGrp="1"/>
          </p:cNvSpPr>
          <p:nvPr>
            <p:ph type="sldNum" sz="quarter" idx="12"/>
          </p:nvPr>
        </p:nvSpPr>
        <p:spPr/>
        <p:txBody>
          <a:bodyPr/>
          <a:lstStyle/>
          <a:p>
            <a:fld id="{831B0D5D-EF3B-49C5-BAAD-08EB37C6177E}" type="slidenum">
              <a:rPr lang="nl-NL" smtClean="0"/>
              <a:t>‹nr.›</a:t>
            </a:fld>
            <a:endParaRPr lang="nl-NL"/>
          </a:p>
        </p:txBody>
      </p:sp>
    </p:spTree>
    <p:extLst>
      <p:ext uri="{BB962C8B-B14F-4D97-AF65-F5344CB8AC3E}">
        <p14:creationId xmlns:p14="http://schemas.microsoft.com/office/powerpoint/2010/main" val="23667625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datum 2"/>
          <p:cNvSpPr>
            <a:spLocks noGrp="1"/>
          </p:cNvSpPr>
          <p:nvPr>
            <p:ph type="dt" sz="half" idx="10"/>
          </p:nvPr>
        </p:nvSpPr>
        <p:spPr/>
        <p:txBody>
          <a:bodyPr/>
          <a:lstStyle/>
          <a:p>
            <a:fld id="{F4201A3B-620A-438A-B04E-23FCDD2DFA2D}" type="datetimeFigureOut">
              <a:rPr lang="nl-NL" smtClean="0"/>
              <a:t>6-4-2023</a:t>
            </a:fld>
            <a:endParaRPr lang="nl-NL"/>
          </a:p>
        </p:txBody>
      </p:sp>
      <p:sp>
        <p:nvSpPr>
          <p:cNvPr id="4" name="Tijdelijke aanduiding voor voettekst 3"/>
          <p:cNvSpPr>
            <a:spLocks noGrp="1"/>
          </p:cNvSpPr>
          <p:nvPr>
            <p:ph type="ftr" sz="quarter" idx="11"/>
          </p:nvPr>
        </p:nvSpPr>
        <p:spPr/>
        <p:txBody>
          <a:bodyPr/>
          <a:lstStyle/>
          <a:p>
            <a:endParaRPr lang="nl-NL"/>
          </a:p>
        </p:txBody>
      </p:sp>
      <p:sp>
        <p:nvSpPr>
          <p:cNvPr id="5" name="Tijdelijke aanduiding voor dianummer 4"/>
          <p:cNvSpPr>
            <a:spLocks noGrp="1"/>
          </p:cNvSpPr>
          <p:nvPr>
            <p:ph type="sldNum" sz="quarter" idx="12"/>
          </p:nvPr>
        </p:nvSpPr>
        <p:spPr/>
        <p:txBody>
          <a:bodyPr/>
          <a:lstStyle/>
          <a:p>
            <a:fld id="{831B0D5D-EF3B-49C5-BAAD-08EB37C6177E}" type="slidenum">
              <a:rPr lang="nl-NL" smtClean="0"/>
              <a:t>‹nr.›</a:t>
            </a:fld>
            <a:endParaRPr lang="nl-NL"/>
          </a:p>
        </p:txBody>
      </p:sp>
    </p:spTree>
    <p:extLst>
      <p:ext uri="{BB962C8B-B14F-4D97-AF65-F5344CB8AC3E}">
        <p14:creationId xmlns:p14="http://schemas.microsoft.com/office/powerpoint/2010/main" val="3143504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fld id="{F4201A3B-620A-438A-B04E-23FCDD2DFA2D}" type="datetimeFigureOut">
              <a:rPr lang="nl-NL" smtClean="0"/>
              <a:t>6-4-2023</a:t>
            </a:fld>
            <a:endParaRPr lang="nl-NL"/>
          </a:p>
        </p:txBody>
      </p:sp>
      <p:sp>
        <p:nvSpPr>
          <p:cNvPr id="3" name="Tijdelijke aanduiding voor voettekst 2"/>
          <p:cNvSpPr>
            <a:spLocks noGrp="1"/>
          </p:cNvSpPr>
          <p:nvPr>
            <p:ph type="ftr" sz="quarter" idx="11"/>
          </p:nvPr>
        </p:nvSpPr>
        <p:spPr/>
        <p:txBody>
          <a:bodyPr/>
          <a:lstStyle/>
          <a:p>
            <a:endParaRPr lang="nl-NL"/>
          </a:p>
        </p:txBody>
      </p:sp>
      <p:sp>
        <p:nvSpPr>
          <p:cNvPr id="4" name="Tijdelijke aanduiding voor dianummer 3"/>
          <p:cNvSpPr>
            <a:spLocks noGrp="1"/>
          </p:cNvSpPr>
          <p:nvPr>
            <p:ph type="sldNum" sz="quarter" idx="12"/>
          </p:nvPr>
        </p:nvSpPr>
        <p:spPr/>
        <p:txBody>
          <a:bodyPr/>
          <a:lstStyle/>
          <a:p>
            <a:fld id="{831B0D5D-EF3B-49C5-BAAD-08EB37C6177E}" type="slidenum">
              <a:rPr lang="nl-NL" smtClean="0"/>
              <a:t>‹nr.›</a:t>
            </a:fld>
            <a:endParaRPr lang="nl-NL"/>
          </a:p>
        </p:txBody>
      </p:sp>
    </p:spTree>
    <p:extLst>
      <p:ext uri="{BB962C8B-B14F-4D97-AF65-F5344CB8AC3E}">
        <p14:creationId xmlns:p14="http://schemas.microsoft.com/office/powerpoint/2010/main" val="8883619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nl-NL" smtClean="0"/>
              <a:t>Klik om de stijl te bewerken</a:t>
            </a:r>
            <a:endParaRPr lang="nl-NL"/>
          </a:p>
        </p:txBody>
      </p:sp>
      <p:sp>
        <p:nvSpPr>
          <p:cNvPr id="3" name="Tijdelijke aanduiding voor inhoud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teks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smtClean="0"/>
              <a:t>Tekststijl van het model bewerken</a:t>
            </a:r>
          </a:p>
        </p:txBody>
      </p:sp>
      <p:sp>
        <p:nvSpPr>
          <p:cNvPr id="5" name="Tijdelijke aanduiding voor datum 4"/>
          <p:cNvSpPr>
            <a:spLocks noGrp="1"/>
          </p:cNvSpPr>
          <p:nvPr>
            <p:ph type="dt" sz="half" idx="10"/>
          </p:nvPr>
        </p:nvSpPr>
        <p:spPr/>
        <p:txBody>
          <a:bodyPr/>
          <a:lstStyle/>
          <a:p>
            <a:fld id="{F4201A3B-620A-438A-B04E-23FCDD2DFA2D}" type="datetimeFigureOut">
              <a:rPr lang="nl-NL" smtClean="0"/>
              <a:t>6-4-2023</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831B0D5D-EF3B-49C5-BAAD-08EB37C6177E}" type="slidenum">
              <a:rPr lang="nl-NL" smtClean="0"/>
              <a:t>‹nr.›</a:t>
            </a:fld>
            <a:endParaRPr lang="nl-NL"/>
          </a:p>
        </p:txBody>
      </p:sp>
    </p:spTree>
    <p:extLst>
      <p:ext uri="{BB962C8B-B14F-4D97-AF65-F5344CB8AC3E}">
        <p14:creationId xmlns:p14="http://schemas.microsoft.com/office/powerpoint/2010/main" val="17663065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nl-NL" smtClean="0"/>
              <a:t>Klik om de stijl te bewerken</a:t>
            </a:r>
            <a:endParaRPr lang="nl-NL"/>
          </a:p>
        </p:txBody>
      </p:sp>
      <p:sp>
        <p:nvSpPr>
          <p:cNvPr id="3" name="Tijdelijke aanduiding voor afbeelding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ijdelijke aanduiding voor teks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smtClean="0"/>
              <a:t>Tekststijl van het model bewerken</a:t>
            </a:r>
          </a:p>
        </p:txBody>
      </p:sp>
      <p:sp>
        <p:nvSpPr>
          <p:cNvPr id="5" name="Tijdelijke aanduiding voor datum 4"/>
          <p:cNvSpPr>
            <a:spLocks noGrp="1"/>
          </p:cNvSpPr>
          <p:nvPr>
            <p:ph type="dt" sz="half" idx="10"/>
          </p:nvPr>
        </p:nvSpPr>
        <p:spPr/>
        <p:txBody>
          <a:bodyPr/>
          <a:lstStyle/>
          <a:p>
            <a:fld id="{F4201A3B-620A-438A-B04E-23FCDD2DFA2D}" type="datetimeFigureOut">
              <a:rPr lang="nl-NL" smtClean="0"/>
              <a:t>6-4-2023</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831B0D5D-EF3B-49C5-BAAD-08EB37C6177E}" type="slidenum">
              <a:rPr lang="nl-NL" smtClean="0"/>
              <a:t>‹nr.›</a:t>
            </a:fld>
            <a:endParaRPr lang="nl-NL"/>
          </a:p>
        </p:txBody>
      </p:sp>
    </p:spTree>
    <p:extLst>
      <p:ext uri="{BB962C8B-B14F-4D97-AF65-F5344CB8AC3E}">
        <p14:creationId xmlns:p14="http://schemas.microsoft.com/office/powerpoint/2010/main" val="28010679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smtClean="0"/>
              <a:t>Klik om de stijl te bewerken</a:t>
            </a:r>
            <a:endParaRPr lang="nl-NL"/>
          </a:p>
        </p:txBody>
      </p:sp>
      <p:sp>
        <p:nvSpPr>
          <p:cNvPr id="3" name="Tijdelijke aanduiding voor teks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datum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201A3B-620A-438A-B04E-23FCDD2DFA2D}" type="datetimeFigureOut">
              <a:rPr lang="nl-NL" smtClean="0"/>
              <a:t>6-4-2023</a:t>
            </a:fld>
            <a:endParaRPr lang="nl-NL"/>
          </a:p>
        </p:txBody>
      </p:sp>
      <p:sp>
        <p:nvSpPr>
          <p:cNvPr id="5" name="Tijdelijke aanduiding voor voettekst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Tijdelijke aanduiding voor dianumm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1B0D5D-EF3B-49C5-BAAD-08EB37C6177E}" type="slidenum">
              <a:rPr lang="nl-NL" smtClean="0"/>
              <a:t>‹nr.›</a:t>
            </a:fld>
            <a:endParaRPr lang="nl-NL"/>
          </a:p>
        </p:txBody>
      </p:sp>
    </p:spTree>
    <p:extLst>
      <p:ext uri="{BB962C8B-B14F-4D97-AF65-F5344CB8AC3E}">
        <p14:creationId xmlns:p14="http://schemas.microsoft.com/office/powerpoint/2010/main" val="2636012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solutions.posit.co/connections/db/databases/sqlite/"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solutions.posit.co/connections/db/databases/sqlite/"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file:///C:\Users\relbers\Documents\GitHub\Pfizer\Data%20characterisation\PfizerScript\p_steps\functions" TargetMode="External"/><Relationship Id="rId2" Type="http://schemas.openxmlformats.org/officeDocument/2006/relationships/hyperlink" Target="https://github.com/UMC-Utrecht-RWE/Pfizer/tree/Development-Interim-4/Documentation/Functions_instruction/Input%20file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415934" y="1670858"/>
            <a:ext cx="9144000" cy="1074334"/>
          </a:xfrm>
        </p:spPr>
        <p:txBody>
          <a:bodyPr>
            <a:noAutofit/>
          </a:bodyPr>
          <a:lstStyle/>
          <a:p>
            <a:r>
              <a:rPr lang="nl-NL" sz="9600" b="1" dirty="0" smtClean="0"/>
              <a:t>Functions</a:t>
            </a:r>
            <a:endParaRPr lang="nl-NL" sz="9600" b="1" dirty="0"/>
          </a:p>
        </p:txBody>
      </p:sp>
    </p:spTree>
    <p:extLst>
      <p:ext uri="{BB962C8B-B14F-4D97-AF65-F5344CB8AC3E}">
        <p14:creationId xmlns:p14="http://schemas.microsoft.com/office/powerpoint/2010/main" val="30024112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96487" y="82637"/>
            <a:ext cx="10515600" cy="1325563"/>
          </a:xfrm>
        </p:spPr>
        <p:txBody>
          <a:bodyPr/>
          <a:lstStyle/>
          <a:p>
            <a:r>
              <a:rPr lang="nl-NL" b="1" dirty="0" err="1" smtClean="0"/>
              <a:t>CreateConceptDatasets</a:t>
            </a:r>
            <a:r>
              <a:rPr lang="nl-NL" b="1" dirty="0" smtClean="0"/>
              <a:t> (input)</a:t>
            </a:r>
            <a:endParaRPr lang="nl-NL" b="1" dirty="0"/>
          </a:p>
        </p:txBody>
      </p:sp>
      <p:sp>
        <p:nvSpPr>
          <p:cNvPr id="3" name="Tijdelijke aanduiding voor inhoud 2"/>
          <p:cNvSpPr>
            <a:spLocks noGrp="1"/>
          </p:cNvSpPr>
          <p:nvPr>
            <p:ph idx="1"/>
          </p:nvPr>
        </p:nvSpPr>
        <p:spPr>
          <a:xfrm>
            <a:off x="838200" y="1557684"/>
            <a:ext cx="10515600" cy="4351338"/>
          </a:xfrm>
        </p:spPr>
        <p:txBody>
          <a:bodyPr>
            <a:noAutofit/>
          </a:bodyPr>
          <a:lstStyle/>
          <a:p>
            <a:pPr marL="0" indent="0">
              <a:lnSpc>
                <a:spcPct val="100000"/>
              </a:lnSpc>
              <a:buNone/>
            </a:pPr>
            <a:endParaRPr lang="en-US" sz="1200" dirty="0"/>
          </a:p>
          <a:p>
            <a:pPr>
              <a:lnSpc>
                <a:spcPct val="100000"/>
              </a:lnSpc>
            </a:pPr>
            <a:endParaRPr lang="nl-NL" sz="1200" dirty="0"/>
          </a:p>
        </p:txBody>
      </p:sp>
      <p:pic>
        <p:nvPicPr>
          <p:cNvPr id="4" name="Afbeelding 3"/>
          <p:cNvPicPr>
            <a:picLocks noChangeAspect="1"/>
          </p:cNvPicPr>
          <p:nvPr/>
        </p:nvPicPr>
        <p:blipFill>
          <a:blip r:embed="rId2"/>
          <a:stretch>
            <a:fillRect/>
          </a:stretch>
        </p:blipFill>
        <p:spPr>
          <a:xfrm>
            <a:off x="403167" y="1470227"/>
            <a:ext cx="5587538" cy="1978106"/>
          </a:xfrm>
          <a:prstGeom prst="rect">
            <a:avLst/>
          </a:prstGeom>
        </p:spPr>
      </p:pic>
      <p:pic>
        <p:nvPicPr>
          <p:cNvPr id="5" name="Afbeelding 4"/>
          <p:cNvPicPr>
            <a:picLocks noChangeAspect="1"/>
          </p:cNvPicPr>
          <p:nvPr/>
        </p:nvPicPr>
        <p:blipFill>
          <a:blip r:embed="rId3"/>
          <a:stretch>
            <a:fillRect/>
          </a:stretch>
        </p:blipFill>
        <p:spPr>
          <a:xfrm>
            <a:off x="2351117" y="4103604"/>
            <a:ext cx="7524862" cy="2067270"/>
          </a:xfrm>
          <a:prstGeom prst="rect">
            <a:avLst/>
          </a:prstGeom>
        </p:spPr>
      </p:pic>
      <p:sp>
        <p:nvSpPr>
          <p:cNvPr id="6" name="Pijl-links 5"/>
          <p:cNvSpPr/>
          <p:nvPr/>
        </p:nvSpPr>
        <p:spPr>
          <a:xfrm rot="10800000">
            <a:off x="1927167" y="4468092"/>
            <a:ext cx="365760" cy="133004"/>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 name="Tekstvak 6"/>
          <p:cNvSpPr txBox="1"/>
          <p:nvPr/>
        </p:nvSpPr>
        <p:spPr>
          <a:xfrm>
            <a:off x="296487" y="4349928"/>
            <a:ext cx="1737360" cy="369332"/>
          </a:xfrm>
          <a:prstGeom prst="rect">
            <a:avLst/>
          </a:prstGeom>
          <a:noFill/>
        </p:spPr>
        <p:txBody>
          <a:bodyPr wrap="square" rtlCol="0">
            <a:spAutoFit/>
          </a:bodyPr>
          <a:lstStyle/>
          <a:p>
            <a:r>
              <a:rPr lang="nl-NL" dirty="0" smtClean="0"/>
              <a:t>P_CARESP_AESI</a:t>
            </a:r>
            <a:endParaRPr lang="nl-NL" dirty="0"/>
          </a:p>
        </p:txBody>
      </p:sp>
      <p:sp>
        <p:nvSpPr>
          <p:cNvPr id="10" name="Tekstvak 9"/>
          <p:cNvSpPr txBox="1"/>
          <p:nvPr/>
        </p:nvSpPr>
        <p:spPr>
          <a:xfrm>
            <a:off x="296487" y="1123307"/>
            <a:ext cx="1737360" cy="369332"/>
          </a:xfrm>
          <a:prstGeom prst="rect">
            <a:avLst/>
          </a:prstGeom>
          <a:noFill/>
        </p:spPr>
        <p:txBody>
          <a:bodyPr wrap="square" rtlCol="0">
            <a:spAutoFit/>
          </a:bodyPr>
          <a:lstStyle/>
          <a:p>
            <a:r>
              <a:rPr lang="nl-NL" b="1" dirty="0" smtClean="0">
                <a:solidFill>
                  <a:srgbClr val="00B050"/>
                </a:solidFill>
              </a:rPr>
              <a:t>Codesheet</a:t>
            </a:r>
            <a:endParaRPr lang="nl-NL" b="1" dirty="0">
              <a:solidFill>
                <a:srgbClr val="00B050"/>
              </a:solidFill>
            </a:endParaRPr>
          </a:p>
        </p:txBody>
      </p:sp>
      <p:sp>
        <p:nvSpPr>
          <p:cNvPr id="11" name="Tekstvak 10"/>
          <p:cNvSpPr txBox="1"/>
          <p:nvPr/>
        </p:nvSpPr>
        <p:spPr>
          <a:xfrm>
            <a:off x="2292927" y="3773546"/>
            <a:ext cx="1737360" cy="369332"/>
          </a:xfrm>
          <a:prstGeom prst="rect">
            <a:avLst/>
          </a:prstGeom>
          <a:noFill/>
        </p:spPr>
        <p:txBody>
          <a:bodyPr wrap="square" rtlCol="0">
            <a:spAutoFit/>
          </a:bodyPr>
          <a:lstStyle/>
          <a:p>
            <a:r>
              <a:rPr lang="nl-NL" b="1" dirty="0" smtClean="0">
                <a:solidFill>
                  <a:srgbClr val="7030A0"/>
                </a:solidFill>
              </a:rPr>
              <a:t>Data</a:t>
            </a:r>
            <a:endParaRPr lang="nl-NL" b="1" dirty="0">
              <a:solidFill>
                <a:srgbClr val="7030A0"/>
              </a:solidFill>
            </a:endParaRPr>
          </a:p>
        </p:txBody>
      </p:sp>
    </p:spTree>
    <p:extLst>
      <p:ext uri="{BB962C8B-B14F-4D97-AF65-F5344CB8AC3E}">
        <p14:creationId xmlns:p14="http://schemas.microsoft.com/office/powerpoint/2010/main" val="33748884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96487" y="82637"/>
            <a:ext cx="10515600" cy="1325563"/>
          </a:xfrm>
        </p:spPr>
        <p:txBody>
          <a:bodyPr/>
          <a:lstStyle/>
          <a:p>
            <a:r>
              <a:rPr lang="nl-NL" b="1" dirty="0" err="1" smtClean="0"/>
              <a:t>CreateConceptDatasets</a:t>
            </a:r>
            <a:r>
              <a:rPr lang="nl-NL" b="1" dirty="0" smtClean="0"/>
              <a:t> (output)</a:t>
            </a:r>
            <a:endParaRPr lang="nl-NL" b="1" dirty="0"/>
          </a:p>
        </p:txBody>
      </p:sp>
      <p:sp>
        <p:nvSpPr>
          <p:cNvPr id="3" name="Tijdelijke aanduiding voor inhoud 2"/>
          <p:cNvSpPr>
            <a:spLocks noGrp="1"/>
          </p:cNvSpPr>
          <p:nvPr>
            <p:ph idx="1"/>
          </p:nvPr>
        </p:nvSpPr>
        <p:spPr>
          <a:xfrm>
            <a:off x="838200" y="1557684"/>
            <a:ext cx="10515600" cy="4351338"/>
          </a:xfrm>
        </p:spPr>
        <p:txBody>
          <a:bodyPr>
            <a:noAutofit/>
          </a:bodyPr>
          <a:lstStyle/>
          <a:p>
            <a:pPr marL="0" indent="0">
              <a:lnSpc>
                <a:spcPct val="100000"/>
              </a:lnSpc>
              <a:buNone/>
            </a:pPr>
            <a:endParaRPr lang="en-US" sz="1200" dirty="0"/>
          </a:p>
          <a:p>
            <a:pPr>
              <a:lnSpc>
                <a:spcPct val="100000"/>
              </a:lnSpc>
            </a:pPr>
            <a:endParaRPr lang="nl-NL" sz="1200" dirty="0"/>
          </a:p>
        </p:txBody>
      </p:sp>
      <p:pic>
        <p:nvPicPr>
          <p:cNvPr id="8" name="Afbeelding 7"/>
          <p:cNvPicPr>
            <a:picLocks noChangeAspect="1"/>
          </p:cNvPicPr>
          <p:nvPr/>
        </p:nvPicPr>
        <p:blipFill>
          <a:blip r:embed="rId2"/>
          <a:stretch>
            <a:fillRect/>
          </a:stretch>
        </p:blipFill>
        <p:spPr>
          <a:xfrm>
            <a:off x="2958924" y="1825895"/>
            <a:ext cx="5647619" cy="4323809"/>
          </a:xfrm>
          <a:prstGeom prst="rect">
            <a:avLst/>
          </a:prstGeom>
        </p:spPr>
      </p:pic>
    </p:spTree>
    <p:extLst>
      <p:ext uri="{BB962C8B-B14F-4D97-AF65-F5344CB8AC3E}">
        <p14:creationId xmlns:p14="http://schemas.microsoft.com/office/powerpoint/2010/main" val="7864701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96487" y="82637"/>
            <a:ext cx="10515600" cy="1325563"/>
          </a:xfrm>
        </p:spPr>
        <p:txBody>
          <a:bodyPr/>
          <a:lstStyle/>
          <a:p>
            <a:r>
              <a:rPr lang="nl-NL" b="1" dirty="0" smtClean="0"/>
              <a:t>CreateConceptDatasets</a:t>
            </a:r>
            <a:endParaRPr lang="nl-NL" b="1" dirty="0"/>
          </a:p>
        </p:txBody>
      </p:sp>
      <p:sp>
        <p:nvSpPr>
          <p:cNvPr id="3" name="Tijdelijke aanduiding voor inhoud 2"/>
          <p:cNvSpPr>
            <a:spLocks noGrp="1"/>
          </p:cNvSpPr>
          <p:nvPr>
            <p:ph idx="1"/>
          </p:nvPr>
        </p:nvSpPr>
        <p:spPr>
          <a:xfrm>
            <a:off x="838200" y="1557684"/>
            <a:ext cx="10515600" cy="4351338"/>
          </a:xfrm>
        </p:spPr>
        <p:txBody>
          <a:bodyPr>
            <a:noAutofit/>
          </a:bodyPr>
          <a:lstStyle/>
          <a:p>
            <a:pPr marL="0" indent="0">
              <a:lnSpc>
                <a:spcPct val="100000"/>
              </a:lnSpc>
              <a:buNone/>
            </a:pPr>
            <a:endParaRPr lang="en-US" sz="1200" dirty="0"/>
          </a:p>
          <a:p>
            <a:pPr>
              <a:lnSpc>
                <a:spcPct val="100000"/>
              </a:lnSpc>
            </a:pPr>
            <a:endParaRPr lang="nl-NL" sz="1200" dirty="0"/>
          </a:p>
        </p:txBody>
      </p:sp>
      <p:sp>
        <p:nvSpPr>
          <p:cNvPr id="8" name="Rechthoek 7"/>
          <p:cNvSpPr/>
          <p:nvPr/>
        </p:nvSpPr>
        <p:spPr>
          <a:xfrm>
            <a:off x="237067" y="1327583"/>
            <a:ext cx="11489265" cy="5016758"/>
          </a:xfrm>
          <a:prstGeom prst="rect">
            <a:avLst/>
          </a:prstGeom>
        </p:spPr>
        <p:txBody>
          <a:bodyPr wrap="square">
            <a:spAutoFit/>
          </a:bodyPr>
          <a:lstStyle/>
          <a:p>
            <a:r>
              <a:rPr lang="en-US" sz="1600" b="1" i="0" dirty="0" smtClean="0">
                <a:solidFill>
                  <a:srgbClr val="374151"/>
                </a:solidFill>
                <a:effectLst/>
                <a:latin typeface="Söhne"/>
              </a:rPr>
              <a:t>Purpose:</a:t>
            </a:r>
          </a:p>
          <a:p>
            <a:pPr marL="285750" indent="-285750">
              <a:buFont typeface="Arial" panose="020B0604020202020204" pitchFamily="34" charset="0"/>
              <a:buChar char="•"/>
            </a:pPr>
            <a:r>
              <a:rPr lang="en-US" sz="1600" dirty="0" smtClean="0">
                <a:solidFill>
                  <a:srgbClr val="374151"/>
                </a:solidFill>
                <a:latin typeface="Söhne"/>
              </a:rPr>
              <a:t>Adding a label to all the rows that match with a code for a particular coding system. This label represents the concept/outcome. </a:t>
            </a:r>
          </a:p>
          <a:p>
            <a:pPr marL="285750" indent="-285750">
              <a:buFont typeface="Arial" panose="020B0604020202020204" pitchFamily="34" charset="0"/>
              <a:buChar char="•"/>
            </a:pPr>
            <a:r>
              <a:rPr lang="en-US" sz="1600" b="0" i="0" dirty="0" smtClean="0">
                <a:solidFill>
                  <a:srgbClr val="374151"/>
                </a:solidFill>
                <a:effectLst/>
                <a:latin typeface="Söhne"/>
              </a:rPr>
              <a:t>Create a new table or set of tables with the needed information (date, </a:t>
            </a:r>
            <a:r>
              <a:rPr lang="en-US" sz="1600" b="0" i="0" dirty="0" err="1" smtClean="0">
                <a:solidFill>
                  <a:srgbClr val="374151"/>
                </a:solidFill>
                <a:effectLst/>
                <a:latin typeface="Söhne"/>
              </a:rPr>
              <a:t>person_id</a:t>
            </a:r>
            <a:r>
              <a:rPr lang="en-US" sz="1600" b="0" i="0" dirty="0" smtClean="0">
                <a:solidFill>
                  <a:srgbClr val="374151"/>
                </a:solidFill>
                <a:effectLst/>
                <a:latin typeface="Söhne"/>
              </a:rPr>
              <a:t>), in a standardized model.</a:t>
            </a:r>
          </a:p>
          <a:p>
            <a:endParaRPr lang="en-US" sz="1600" b="0" i="0" dirty="0" smtClean="0">
              <a:solidFill>
                <a:srgbClr val="374151"/>
              </a:solidFill>
              <a:effectLst/>
              <a:latin typeface="Söhne"/>
            </a:endParaRPr>
          </a:p>
          <a:p>
            <a:r>
              <a:rPr lang="en-US" sz="1600" b="1" i="0" dirty="0" smtClean="0">
                <a:solidFill>
                  <a:srgbClr val="374151"/>
                </a:solidFill>
                <a:effectLst/>
                <a:latin typeface="Söhne"/>
              </a:rPr>
              <a:t>Parameters:</a:t>
            </a:r>
          </a:p>
          <a:p>
            <a:pPr marL="285750" indent="-285750">
              <a:buFont typeface="Arial" panose="020B0604020202020204" pitchFamily="34" charset="0"/>
              <a:buChar char="•"/>
            </a:pPr>
            <a:r>
              <a:rPr lang="en-US" sz="1600" b="0" i="0" dirty="0" smtClean="0">
                <a:solidFill>
                  <a:srgbClr val="00B050"/>
                </a:solidFill>
                <a:effectLst/>
                <a:latin typeface="Söhne"/>
              </a:rPr>
              <a:t>codesheet</a:t>
            </a:r>
            <a:r>
              <a:rPr lang="en-US" sz="1600" b="0" i="0" dirty="0" smtClean="0">
                <a:solidFill>
                  <a:srgbClr val="374151"/>
                </a:solidFill>
                <a:effectLst/>
                <a:latin typeface="Söhne"/>
              </a:rPr>
              <a:t>: a data frame that contains all information regarding the codes and its connected outcomes/concepts.</a:t>
            </a:r>
          </a:p>
          <a:p>
            <a:pPr marL="285750" indent="-285750">
              <a:buFont typeface="Arial" panose="020B0604020202020204" pitchFamily="34" charset="0"/>
              <a:buChar char="•"/>
            </a:pPr>
            <a:r>
              <a:rPr lang="en-US" sz="1600" b="0" i="0" dirty="0" err="1" smtClean="0">
                <a:solidFill>
                  <a:srgbClr val="00B050"/>
                </a:solidFill>
                <a:effectLst/>
                <a:latin typeface="Söhne"/>
              </a:rPr>
              <a:t>c.</a:t>
            </a:r>
            <a:r>
              <a:rPr lang="en-US" sz="1600" b="0" i="0" dirty="0" err="1" smtClean="0">
                <a:solidFill>
                  <a:srgbClr val="374151"/>
                </a:solidFill>
                <a:effectLst/>
                <a:latin typeface="Söhne"/>
              </a:rPr>
              <a:t>voc</a:t>
            </a:r>
            <a:r>
              <a:rPr lang="en-US" sz="1600" b="0" i="0" dirty="0" smtClean="0">
                <a:solidFill>
                  <a:srgbClr val="374151"/>
                </a:solidFill>
                <a:effectLst/>
                <a:latin typeface="Söhne"/>
              </a:rPr>
              <a:t>, </a:t>
            </a:r>
            <a:r>
              <a:rPr lang="en-US" sz="1600" b="0" i="0" dirty="0" err="1" smtClean="0">
                <a:solidFill>
                  <a:srgbClr val="00B050"/>
                </a:solidFill>
                <a:effectLst/>
                <a:latin typeface="Söhne"/>
              </a:rPr>
              <a:t>c.</a:t>
            </a:r>
            <a:r>
              <a:rPr lang="en-US" sz="1600" b="0" i="0" dirty="0" err="1" smtClean="0">
                <a:solidFill>
                  <a:srgbClr val="374151"/>
                </a:solidFill>
                <a:effectLst/>
                <a:latin typeface="Söhne"/>
              </a:rPr>
              <a:t>concept</a:t>
            </a:r>
            <a:r>
              <a:rPr lang="en-US" sz="1600" b="0" i="0" dirty="0" smtClean="0">
                <a:solidFill>
                  <a:srgbClr val="374151"/>
                </a:solidFill>
                <a:effectLst/>
                <a:latin typeface="Söhne"/>
              </a:rPr>
              <a:t>, </a:t>
            </a:r>
            <a:r>
              <a:rPr lang="en-US" sz="1600" b="0" i="0" dirty="0" err="1" smtClean="0">
                <a:solidFill>
                  <a:srgbClr val="00B050"/>
                </a:solidFill>
                <a:effectLst/>
                <a:latin typeface="Söhne"/>
              </a:rPr>
              <a:t>c.</a:t>
            </a:r>
            <a:r>
              <a:rPr lang="en-US" sz="1600" b="0" i="0" dirty="0" err="1" smtClean="0">
                <a:solidFill>
                  <a:srgbClr val="374151"/>
                </a:solidFill>
                <a:effectLst/>
                <a:latin typeface="Söhne"/>
              </a:rPr>
              <a:t>codes</a:t>
            </a:r>
            <a:r>
              <a:rPr lang="en-US" sz="1600" b="0" i="0" dirty="0" smtClean="0">
                <a:solidFill>
                  <a:srgbClr val="374151"/>
                </a:solidFill>
                <a:effectLst/>
                <a:latin typeface="Söhne"/>
              </a:rPr>
              <a:t>: column names referring to the coding system, the label, and the code of the codesheet, respectively.</a:t>
            </a:r>
          </a:p>
          <a:p>
            <a:pPr marL="285750" indent="-285750">
              <a:buFont typeface="Arial" panose="020B0604020202020204" pitchFamily="34" charset="0"/>
              <a:buChar char="•"/>
            </a:pPr>
            <a:r>
              <a:rPr lang="en-US" sz="1600" b="0" i="0" dirty="0" smtClean="0">
                <a:solidFill>
                  <a:srgbClr val="7030A0"/>
                </a:solidFill>
                <a:effectLst/>
                <a:latin typeface="Söhne"/>
              </a:rPr>
              <a:t>file</a:t>
            </a:r>
            <a:r>
              <a:rPr lang="en-US" sz="1600" b="0" i="0" dirty="0" smtClean="0">
                <a:solidFill>
                  <a:srgbClr val="374151"/>
                </a:solidFill>
                <a:effectLst/>
                <a:latin typeface="Söhne"/>
              </a:rPr>
              <a:t> or db.f.name, </a:t>
            </a:r>
            <a:r>
              <a:rPr lang="en-US" sz="1600" b="0" i="0" dirty="0" err="1" smtClean="0">
                <a:solidFill>
                  <a:srgbClr val="374151"/>
                </a:solidFill>
                <a:effectLst/>
                <a:latin typeface="Söhne"/>
              </a:rPr>
              <a:t>db.f.path</a:t>
            </a:r>
            <a:r>
              <a:rPr lang="en-US" sz="1600" b="0" i="0" dirty="0" smtClean="0">
                <a:solidFill>
                  <a:srgbClr val="374151"/>
                </a:solidFill>
                <a:effectLst/>
                <a:latin typeface="Söhne"/>
              </a:rPr>
              <a:t>: the data frame or the SQLite database that contains the data.</a:t>
            </a:r>
          </a:p>
          <a:p>
            <a:pPr marL="285750" indent="-285750">
              <a:buFont typeface="Arial" panose="020B0604020202020204" pitchFamily="34" charset="0"/>
              <a:buChar char="•"/>
            </a:pPr>
            <a:r>
              <a:rPr lang="en-US" sz="1600" b="0" i="0" dirty="0" err="1" smtClean="0">
                <a:solidFill>
                  <a:srgbClr val="7030A0"/>
                </a:solidFill>
                <a:effectLst/>
                <a:latin typeface="Söhne"/>
              </a:rPr>
              <a:t>f.</a:t>
            </a:r>
            <a:r>
              <a:rPr lang="en-US" sz="1600" b="0" i="0" dirty="0" err="1" smtClean="0">
                <a:solidFill>
                  <a:srgbClr val="374151"/>
                </a:solidFill>
                <a:effectLst/>
                <a:latin typeface="Söhne"/>
              </a:rPr>
              <a:t>code</a:t>
            </a:r>
            <a:r>
              <a:rPr lang="en-US" sz="1600" b="0" i="0" dirty="0" smtClean="0">
                <a:solidFill>
                  <a:srgbClr val="374151"/>
                </a:solidFill>
                <a:effectLst/>
                <a:latin typeface="Söhne"/>
              </a:rPr>
              <a:t>, </a:t>
            </a:r>
            <a:r>
              <a:rPr lang="en-US" sz="1600" b="0" i="0" dirty="0" err="1" smtClean="0">
                <a:solidFill>
                  <a:srgbClr val="7030A0"/>
                </a:solidFill>
                <a:effectLst/>
                <a:latin typeface="Söhne"/>
              </a:rPr>
              <a:t>f.</a:t>
            </a:r>
            <a:r>
              <a:rPr lang="en-US" sz="1600" b="0" i="0" dirty="0" err="1" smtClean="0">
                <a:solidFill>
                  <a:srgbClr val="374151"/>
                </a:solidFill>
                <a:effectLst/>
                <a:latin typeface="Söhne"/>
              </a:rPr>
              <a:t>voc</a:t>
            </a:r>
            <a:r>
              <a:rPr lang="en-US" sz="1600" b="0" i="0" dirty="0" smtClean="0">
                <a:solidFill>
                  <a:srgbClr val="374151"/>
                </a:solidFill>
                <a:effectLst/>
                <a:latin typeface="Söhne"/>
              </a:rPr>
              <a:t>, </a:t>
            </a:r>
            <a:r>
              <a:rPr lang="en-US" sz="1600" b="0" i="0" dirty="0" err="1" smtClean="0">
                <a:solidFill>
                  <a:srgbClr val="7030A0"/>
                </a:solidFill>
                <a:effectLst/>
                <a:latin typeface="Söhne"/>
              </a:rPr>
              <a:t>f.</a:t>
            </a:r>
            <a:r>
              <a:rPr lang="en-US" sz="1600" b="0" i="0" dirty="0" err="1" smtClean="0">
                <a:solidFill>
                  <a:srgbClr val="374151"/>
                </a:solidFill>
                <a:effectLst/>
                <a:latin typeface="Söhne"/>
              </a:rPr>
              <a:t>date</a:t>
            </a:r>
            <a:r>
              <a:rPr lang="en-US" sz="1600" b="0" i="0" dirty="0" smtClean="0">
                <a:solidFill>
                  <a:srgbClr val="374151"/>
                </a:solidFill>
                <a:effectLst/>
                <a:latin typeface="Söhne"/>
              </a:rPr>
              <a:t>, </a:t>
            </a:r>
            <a:r>
              <a:rPr lang="en-US" sz="1600" b="0" i="0" dirty="0" smtClean="0">
                <a:solidFill>
                  <a:srgbClr val="7030A0"/>
                </a:solidFill>
                <a:effectLst/>
                <a:latin typeface="Söhne"/>
              </a:rPr>
              <a:t>f.</a:t>
            </a:r>
            <a:r>
              <a:rPr lang="en-US" sz="1600" b="0" i="0" dirty="0" smtClean="0">
                <a:solidFill>
                  <a:srgbClr val="374151"/>
                </a:solidFill>
                <a:effectLst/>
                <a:latin typeface="Söhne"/>
              </a:rPr>
              <a:t>id: column names referring to the code, the coding system, the date or the outcome/concept, and the person identifier of the data, respectively.</a:t>
            </a:r>
          </a:p>
          <a:p>
            <a:pPr marL="285750" indent="-285750">
              <a:buFont typeface="Arial" panose="020B0604020202020204" pitchFamily="34" charset="0"/>
              <a:buChar char="•"/>
            </a:pPr>
            <a:r>
              <a:rPr lang="en-US" sz="1600" b="0" i="0" dirty="0" smtClean="0">
                <a:solidFill>
                  <a:srgbClr val="374151"/>
                </a:solidFill>
                <a:effectLst/>
                <a:latin typeface="Söhne"/>
              </a:rPr>
              <a:t>db or path: the path to the SQLite database or the folder where the </a:t>
            </a:r>
            <a:r>
              <a:rPr lang="en-US" sz="1600" b="0" i="0" dirty="0" err="1" smtClean="0">
                <a:solidFill>
                  <a:srgbClr val="374151"/>
                </a:solidFill>
                <a:effectLst/>
                <a:latin typeface="Söhne"/>
              </a:rPr>
              <a:t>rds</a:t>
            </a:r>
            <a:r>
              <a:rPr lang="en-US" sz="1600" b="0" i="0" dirty="0" smtClean="0">
                <a:solidFill>
                  <a:srgbClr val="374151"/>
                </a:solidFill>
                <a:effectLst/>
                <a:latin typeface="Söhne"/>
              </a:rPr>
              <a:t> files as stored.</a:t>
            </a:r>
          </a:p>
          <a:p>
            <a:pPr marL="285750" indent="-285750">
              <a:buFont typeface="Arial" panose="020B0604020202020204" pitchFamily="34" charset="0"/>
              <a:buChar char="•"/>
            </a:pPr>
            <a:r>
              <a:rPr lang="en-US" sz="1600" b="0" i="0" dirty="0" smtClean="0">
                <a:solidFill>
                  <a:srgbClr val="374151"/>
                </a:solidFill>
                <a:effectLst/>
                <a:latin typeface="Söhne"/>
              </a:rPr>
              <a:t>group: a </a:t>
            </a:r>
            <a:r>
              <a:rPr lang="en-US" sz="1600" b="0" i="0" dirty="0" err="1" smtClean="0">
                <a:solidFill>
                  <a:srgbClr val="374151"/>
                </a:solidFill>
                <a:effectLst/>
                <a:latin typeface="Söhne"/>
              </a:rPr>
              <a:t>boolean</a:t>
            </a:r>
            <a:r>
              <a:rPr lang="en-US" sz="1600" b="0" i="0" dirty="0" smtClean="0">
                <a:solidFill>
                  <a:srgbClr val="374151"/>
                </a:solidFill>
                <a:effectLst/>
                <a:latin typeface="Söhne"/>
              </a:rPr>
              <a:t> that determines whether one table or multiple tables per outcome in </a:t>
            </a:r>
            <a:r>
              <a:rPr lang="en-US" sz="1600" b="0" i="0" dirty="0" err="1" smtClean="0">
                <a:solidFill>
                  <a:srgbClr val="374151"/>
                </a:solidFill>
                <a:effectLst/>
                <a:latin typeface="Söhne"/>
              </a:rPr>
              <a:t>rds</a:t>
            </a:r>
            <a:r>
              <a:rPr lang="en-US" sz="1600" b="0" i="0" dirty="0" smtClean="0">
                <a:solidFill>
                  <a:srgbClr val="374151"/>
                </a:solidFill>
                <a:effectLst/>
                <a:latin typeface="Söhne"/>
              </a:rPr>
              <a:t> or in a SQLite database file are produced.</a:t>
            </a:r>
          </a:p>
          <a:p>
            <a:pPr marL="285750" indent="-285750">
              <a:buFont typeface="Arial" panose="020B0604020202020204" pitchFamily="34" charset="0"/>
              <a:buChar char="•"/>
            </a:pPr>
            <a:r>
              <a:rPr lang="en-US" sz="1600" b="0" i="0" dirty="0" smtClean="0">
                <a:solidFill>
                  <a:srgbClr val="374151"/>
                </a:solidFill>
                <a:effectLst/>
                <a:latin typeface="Söhne"/>
              </a:rPr>
              <a:t>f.name: the name of the output table if group = F.</a:t>
            </a:r>
          </a:p>
          <a:p>
            <a:pPr marL="285750" indent="-285750">
              <a:buFont typeface="Arial" panose="020B0604020202020204" pitchFamily="34" charset="0"/>
              <a:buChar char="•"/>
            </a:pPr>
            <a:r>
              <a:rPr lang="en-US" sz="1600" b="0" i="0" dirty="0" smtClean="0">
                <a:solidFill>
                  <a:srgbClr val="374151"/>
                </a:solidFill>
                <a:effectLst/>
                <a:latin typeface="Söhne"/>
              </a:rPr>
              <a:t>standardized.cols: a </a:t>
            </a:r>
            <a:r>
              <a:rPr lang="en-US" sz="1600" b="0" i="0" dirty="0" err="1" smtClean="0">
                <a:solidFill>
                  <a:srgbClr val="374151"/>
                </a:solidFill>
                <a:effectLst/>
                <a:latin typeface="Söhne"/>
              </a:rPr>
              <a:t>boolean</a:t>
            </a:r>
            <a:r>
              <a:rPr lang="en-US" sz="1600" b="0" i="0" dirty="0" smtClean="0">
                <a:solidFill>
                  <a:srgbClr val="374151"/>
                </a:solidFill>
                <a:effectLst/>
                <a:latin typeface="Söhne"/>
              </a:rPr>
              <a:t> that determines whether the columns of the output table have standardized names.</a:t>
            </a:r>
          </a:p>
          <a:p>
            <a:endParaRPr lang="en-US" sz="1600" b="0" i="0" dirty="0" smtClean="0">
              <a:solidFill>
                <a:srgbClr val="374151"/>
              </a:solidFill>
              <a:effectLst/>
              <a:latin typeface="Söhne"/>
            </a:endParaRPr>
          </a:p>
          <a:p>
            <a:r>
              <a:rPr lang="en-US" sz="1600" b="1" i="0" dirty="0" smtClean="0">
                <a:solidFill>
                  <a:srgbClr val="374151"/>
                </a:solidFill>
                <a:effectLst/>
                <a:latin typeface="Söhne"/>
              </a:rPr>
              <a:t>Output:</a:t>
            </a:r>
          </a:p>
          <a:p>
            <a:pPr marL="285750" indent="-285750">
              <a:buFont typeface="Arial" panose="020B0604020202020204" pitchFamily="34" charset="0"/>
              <a:buChar char="•"/>
            </a:pPr>
            <a:r>
              <a:rPr lang="en-US" sz="1600" b="0" i="0" dirty="0" smtClean="0">
                <a:solidFill>
                  <a:srgbClr val="374151"/>
                </a:solidFill>
                <a:effectLst/>
                <a:latin typeface="Söhne"/>
              </a:rPr>
              <a:t>One or multiple tables per outcome in </a:t>
            </a:r>
            <a:r>
              <a:rPr lang="en-US" sz="1600" b="0" i="0" dirty="0" err="1" smtClean="0">
                <a:solidFill>
                  <a:srgbClr val="374151"/>
                </a:solidFill>
                <a:effectLst/>
                <a:latin typeface="Söhne"/>
              </a:rPr>
              <a:t>rds</a:t>
            </a:r>
            <a:r>
              <a:rPr lang="en-US" sz="1600" b="0" i="0" dirty="0" smtClean="0">
                <a:solidFill>
                  <a:srgbClr val="374151"/>
                </a:solidFill>
                <a:effectLst/>
                <a:latin typeface="Söhne"/>
              </a:rPr>
              <a:t> or in a SQLite database file.</a:t>
            </a:r>
            <a:endParaRPr lang="en-US" sz="1600" b="0" i="0" dirty="0">
              <a:solidFill>
                <a:srgbClr val="374151"/>
              </a:solidFill>
              <a:effectLst/>
              <a:latin typeface="Söhne"/>
            </a:endParaRPr>
          </a:p>
        </p:txBody>
      </p:sp>
    </p:spTree>
    <p:extLst>
      <p:ext uri="{BB962C8B-B14F-4D97-AF65-F5344CB8AC3E}">
        <p14:creationId xmlns:p14="http://schemas.microsoft.com/office/powerpoint/2010/main" val="42055479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423315"/>
            <a:ext cx="10515600" cy="1325563"/>
          </a:xfrm>
        </p:spPr>
        <p:txBody>
          <a:bodyPr/>
          <a:lstStyle/>
          <a:p>
            <a:r>
              <a:rPr lang="en-US" b="1" dirty="0" smtClean="0"/>
              <a:t>Exercise</a:t>
            </a:r>
            <a:endParaRPr lang="en-US" b="1" dirty="0"/>
          </a:p>
        </p:txBody>
      </p:sp>
      <p:sp>
        <p:nvSpPr>
          <p:cNvPr id="3" name="Tijdelijke aanduiding voor inhoud 2"/>
          <p:cNvSpPr>
            <a:spLocks noGrp="1"/>
          </p:cNvSpPr>
          <p:nvPr>
            <p:ph idx="1"/>
          </p:nvPr>
        </p:nvSpPr>
        <p:spPr/>
        <p:txBody>
          <a:bodyPr>
            <a:normAutofit/>
          </a:bodyPr>
          <a:lstStyle/>
          <a:p>
            <a:pPr marL="0" indent="0">
              <a:buNone/>
            </a:pPr>
            <a:r>
              <a:rPr lang="en-US" dirty="0" smtClean="0"/>
              <a:t>In the provided folder, a file </a:t>
            </a:r>
            <a:r>
              <a:rPr lang="en-US" dirty="0" err="1" smtClean="0"/>
              <a:t>codelist</a:t>
            </a:r>
            <a:r>
              <a:rPr lang="en-US" dirty="0" smtClean="0"/>
              <a:t> is stored. </a:t>
            </a:r>
          </a:p>
          <a:p>
            <a:pPr marL="514350" indent="-514350">
              <a:buFont typeface="+mj-lt"/>
              <a:buAutoNum type="arabicPeriod"/>
            </a:pPr>
            <a:r>
              <a:rPr lang="en-US" dirty="0" smtClean="0"/>
              <a:t>Use this </a:t>
            </a:r>
            <a:r>
              <a:rPr lang="en-US" dirty="0" err="1" smtClean="0"/>
              <a:t>codelist</a:t>
            </a:r>
            <a:r>
              <a:rPr lang="en-US" dirty="0" smtClean="0"/>
              <a:t> and the events data to create 1 table with the concepts</a:t>
            </a:r>
          </a:p>
          <a:p>
            <a:pPr marL="514350" indent="-514350">
              <a:buFont typeface="+mj-lt"/>
              <a:buAutoNum type="arabicPeriod"/>
            </a:pPr>
            <a:r>
              <a:rPr lang="en-US" dirty="0" smtClean="0"/>
              <a:t>Change the group parameter</a:t>
            </a:r>
          </a:p>
          <a:p>
            <a:pPr marL="514350" indent="-514350">
              <a:buFont typeface="+mj-lt"/>
              <a:buAutoNum type="arabicPeriod"/>
            </a:pPr>
            <a:r>
              <a:rPr lang="en-US" dirty="0" smtClean="0"/>
              <a:t>Change the standardized.cols parameter</a:t>
            </a:r>
          </a:p>
          <a:p>
            <a:pPr marL="514350" indent="-514350">
              <a:buFont typeface="+mj-lt"/>
              <a:buAutoNum type="arabicPeriod"/>
            </a:pPr>
            <a:r>
              <a:rPr lang="en-US" dirty="0" smtClean="0"/>
              <a:t>(Try to create the concepts in a </a:t>
            </a:r>
            <a:r>
              <a:rPr lang="en-US" dirty="0" err="1" smtClean="0"/>
              <a:t>sqlite</a:t>
            </a:r>
            <a:r>
              <a:rPr lang="en-US" dirty="0"/>
              <a:t> database </a:t>
            </a:r>
            <a:r>
              <a:rPr lang="en-US" dirty="0">
                <a:hlinkClick r:id="rId2"/>
              </a:rPr>
              <a:t>https://solutions.posit.co/connections/db/databases/sqlite</a:t>
            </a:r>
            <a:r>
              <a:rPr lang="en-US" dirty="0" smtClean="0">
                <a:hlinkClick r:id="rId2"/>
              </a:rPr>
              <a:t>/</a:t>
            </a:r>
            <a:r>
              <a:rPr lang="en-US" dirty="0" smtClean="0"/>
              <a:t>)</a:t>
            </a:r>
          </a:p>
          <a:p>
            <a:pPr marL="0" indent="0">
              <a:buNone/>
            </a:pPr>
            <a:endParaRPr lang="en-US" dirty="0" smtClean="0"/>
          </a:p>
          <a:p>
            <a:pPr marL="0" indent="0">
              <a:buNone/>
            </a:pPr>
            <a:endParaRPr lang="en-US" dirty="0" smtClean="0"/>
          </a:p>
          <a:p>
            <a:pPr marL="514350" indent="-514350">
              <a:buFont typeface="+mj-lt"/>
              <a:buAutoNum type="arabicPeriod"/>
            </a:pPr>
            <a:endParaRPr lang="en-US" dirty="0" smtClean="0"/>
          </a:p>
          <a:p>
            <a:pPr marL="514350" indent="-514350">
              <a:buFont typeface="+mj-lt"/>
              <a:buAutoNum type="arabicPeriod"/>
            </a:pPr>
            <a:endParaRPr lang="en-US" dirty="0" smtClean="0"/>
          </a:p>
          <a:p>
            <a:pPr marL="514350" indent="-514350">
              <a:buFont typeface="+mj-lt"/>
              <a:buAutoNum type="arabicPeriod"/>
            </a:pPr>
            <a:endParaRPr lang="en-US" dirty="0"/>
          </a:p>
        </p:txBody>
      </p:sp>
    </p:spTree>
    <p:extLst>
      <p:ext uri="{BB962C8B-B14F-4D97-AF65-F5344CB8AC3E}">
        <p14:creationId xmlns:p14="http://schemas.microsoft.com/office/powerpoint/2010/main" val="17246530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b="1" dirty="0" smtClean="0"/>
              <a:t>Backlog CreateConceptDatasets</a:t>
            </a:r>
            <a:endParaRPr lang="en-US" b="1" dirty="0"/>
          </a:p>
        </p:txBody>
      </p:sp>
      <p:sp>
        <p:nvSpPr>
          <p:cNvPr id="3" name="Tijdelijke aanduiding voor inhoud 2"/>
          <p:cNvSpPr>
            <a:spLocks noGrp="1"/>
          </p:cNvSpPr>
          <p:nvPr>
            <p:ph idx="1"/>
          </p:nvPr>
        </p:nvSpPr>
        <p:spPr/>
        <p:txBody>
          <a:bodyPr/>
          <a:lstStyle/>
          <a:p>
            <a:r>
              <a:rPr lang="en-US" dirty="0" smtClean="0"/>
              <a:t>If the “concept” is a column name in the input codesheet then the outcome is not outputted correctly</a:t>
            </a:r>
          </a:p>
          <a:p>
            <a:r>
              <a:rPr lang="en-US" dirty="0" smtClean="0"/>
              <a:t>No case sensitivity in writing .</a:t>
            </a:r>
            <a:r>
              <a:rPr lang="en-US" dirty="0" err="1" smtClean="0"/>
              <a:t>rds</a:t>
            </a:r>
            <a:r>
              <a:rPr lang="en-US" dirty="0" smtClean="0"/>
              <a:t> files while unique() is case sensitive. The unique function is used the check which concepts there are and need to be written to .</a:t>
            </a:r>
            <a:r>
              <a:rPr lang="en-US" dirty="0" err="1" smtClean="0"/>
              <a:t>rds</a:t>
            </a:r>
            <a:r>
              <a:rPr lang="en-US" dirty="0" smtClean="0"/>
              <a:t> files if group = T</a:t>
            </a:r>
            <a:endParaRPr lang="en-US" dirty="0"/>
          </a:p>
        </p:txBody>
      </p:sp>
    </p:spTree>
    <p:extLst>
      <p:ext uri="{BB962C8B-B14F-4D97-AF65-F5344CB8AC3E}">
        <p14:creationId xmlns:p14="http://schemas.microsoft.com/office/powerpoint/2010/main" val="29369986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96487" y="82637"/>
            <a:ext cx="10515600" cy="1325563"/>
          </a:xfrm>
        </p:spPr>
        <p:txBody>
          <a:bodyPr/>
          <a:lstStyle/>
          <a:p>
            <a:r>
              <a:rPr lang="nl-NL" b="1" dirty="0" smtClean="0"/>
              <a:t>CreateConceptDatasetsMultipleVars</a:t>
            </a:r>
            <a:endParaRPr lang="nl-NL" b="1" dirty="0"/>
          </a:p>
        </p:txBody>
      </p:sp>
      <p:sp>
        <p:nvSpPr>
          <p:cNvPr id="3" name="Tijdelijke aanduiding voor inhoud 2"/>
          <p:cNvSpPr>
            <a:spLocks noGrp="1"/>
          </p:cNvSpPr>
          <p:nvPr>
            <p:ph idx="1"/>
          </p:nvPr>
        </p:nvSpPr>
        <p:spPr>
          <a:xfrm>
            <a:off x="838200" y="1557684"/>
            <a:ext cx="10515600" cy="4351338"/>
          </a:xfrm>
        </p:spPr>
        <p:txBody>
          <a:bodyPr>
            <a:noAutofit/>
          </a:bodyPr>
          <a:lstStyle/>
          <a:p>
            <a:pPr marL="0" indent="0">
              <a:lnSpc>
                <a:spcPct val="100000"/>
              </a:lnSpc>
              <a:buNone/>
            </a:pPr>
            <a:endParaRPr lang="en-US" sz="1200" dirty="0"/>
          </a:p>
          <a:p>
            <a:pPr>
              <a:lnSpc>
                <a:spcPct val="100000"/>
              </a:lnSpc>
            </a:pPr>
            <a:endParaRPr lang="nl-NL" sz="1200" dirty="0"/>
          </a:p>
        </p:txBody>
      </p:sp>
      <p:pic>
        <p:nvPicPr>
          <p:cNvPr id="5" name="Afbeelding 4"/>
          <p:cNvPicPr>
            <a:picLocks noChangeAspect="1"/>
          </p:cNvPicPr>
          <p:nvPr/>
        </p:nvPicPr>
        <p:blipFill>
          <a:blip r:embed="rId2"/>
          <a:stretch>
            <a:fillRect/>
          </a:stretch>
        </p:blipFill>
        <p:spPr>
          <a:xfrm>
            <a:off x="2351117" y="4103604"/>
            <a:ext cx="7524862" cy="2067270"/>
          </a:xfrm>
          <a:prstGeom prst="rect">
            <a:avLst/>
          </a:prstGeom>
        </p:spPr>
      </p:pic>
      <p:sp>
        <p:nvSpPr>
          <p:cNvPr id="6" name="Pijl-links 5"/>
          <p:cNvSpPr/>
          <p:nvPr/>
        </p:nvSpPr>
        <p:spPr>
          <a:xfrm rot="10800000">
            <a:off x="1927167" y="4468092"/>
            <a:ext cx="365760" cy="133004"/>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 name="Tekstvak 6"/>
          <p:cNvSpPr txBox="1"/>
          <p:nvPr/>
        </p:nvSpPr>
        <p:spPr>
          <a:xfrm>
            <a:off x="296487" y="4349928"/>
            <a:ext cx="1737360" cy="369332"/>
          </a:xfrm>
          <a:prstGeom prst="rect">
            <a:avLst/>
          </a:prstGeom>
          <a:noFill/>
        </p:spPr>
        <p:txBody>
          <a:bodyPr wrap="square" rtlCol="0">
            <a:spAutoFit/>
          </a:bodyPr>
          <a:lstStyle/>
          <a:p>
            <a:r>
              <a:rPr lang="nl-NL" dirty="0" smtClean="0"/>
              <a:t>P_CARESP_AESI</a:t>
            </a:r>
            <a:endParaRPr lang="nl-NL" dirty="0"/>
          </a:p>
        </p:txBody>
      </p:sp>
      <p:sp>
        <p:nvSpPr>
          <p:cNvPr id="10" name="Tekstvak 9"/>
          <p:cNvSpPr txBox="1"/>
          <p:nvPr/>
        </p:nvSpPr>
        <p:spPr>
          <a:xfrm>
            <a:off x="296487" y="1123307"/>
            <a:ext cx="1737360" cy="369332"/>
          </a:xfrm>
          <a:prstGeom prst="rect">
            <a:avLst/>
          </a:prstGeom>
          <a:noFill/>
        </p:spPr>
        <p:txBody>
          <a:bodyPr wrap="square" rtlCol="0">
            <a:spAutoFit/>
          </a:bodyPr>
          <a:lstStyle/>
          <a:p>
            <a:r>
              <a:rPr lang="nl-NL" b="1" dirty="0" smtClean="0">
                <a:solidFill>
                  <a:srgbClr val="00B050"/>
                </a:solidFill>
              </a:rPr>
              <a:t>Codesheet</a:t>
            </a:r>
            <a:endParaRPr lang="nl-NL" b="1" dirty="0">
              <a:solidFill>
                <a:srgbClr val="00B050"/>
              </a:solidFill>
            </a:endParaRPr>
          </a:p>
        </p:txBody>
      </p:sp>
      <p:sp>
        <p:nvSpPr>
          <p:cNvPr id="11" name="Tekstvak 10"/>
          <p:cNvSpPr txBox="1"/>
          <p:nvPr/>
        </p:nvSpPr>
        <p:spPr>
          <a:xfrm>
            <a:off x="2292927" y="3773546"/>
            <a:ext cx="1737360" cy="369332"/>
          </a:xfrm>
          <a:prstGeom prst="rect">
            <a:avLst/>
          </a:prstGeom>
          <a:noFill/>
        </p:spPr>
        <p:txBody>
          <a:bodyPr wrap="square" rtlCol="0">
            <a:spAutoFit/>
          </a:bodyPr>
          <a:lstStyle/>
          <a:p>
            <a:r>
              <a:rPr lang="nl-NL" b="1" dirty="0" smtClean="0">
                <a:solidFill>
                  <a:srgbClr val="7030A0"/>
                </a:solidFill>
              </a:rPr>
              <a:t>Data</a:t>
            </a:r>
            <a:endParaRPr lang="nl-NL" b="1" dirty="0">
              <a:solidFill>
                <a:srgbClr val="7030A0"/>
              </a:solidFill>
            </a:endParaRPr>
          </a:p>
        </p:txBody>
      </p:sp>
      <p:sp>
        <p:nvSpPr>
          <p:cNvPr id="8" name="Rechthoek 7"/>
          <p:cNvSpPr/>
          <p:nvPr/>
        </p:nvSpPr>
        <p:spPr>
          <a:xfrm>
            <a:off x="5580639" y="4463575"/>
            <a:ext cx="343084" cy="176568"/>
          </a:xfrm>
          <a:prstGeom prst="rect">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9" name="Afbeelding 8"/>
          <p:cNvPicPr>
            <a:picLocks noChangeAspect="1"/>
          </p:cNvPicPr>
          <p:nvPr/>
        </p:nvPicPr>
        <p:blipFill>
          <a:blip r:embed="rId3"/>
          <a:stretch>
            <a:fillRect/>
          </a:stretch>
        </p:blipFill>
        <p:spPr>
          <a:xfrm>
            <a:off x="386616" y="1473245"/>
            <a:ext cx="10335342" cy="964034"/>
          </a:xfrm>
          <a:prstGeom prst="rect">
            <a:avLst/>
          </a:prstGeom>
        </p:spPr>
      </p:pic>
    </p:spTree>
    <p:extLst>
      <p:ext uri="{BB962C8B-B14F-4D97-AF65-F5344CB8AC3E}">
        <p14:creationId xmlns:p14="http://schemas.microsoft.com/office/powerpoint/2010/main" val="303776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96487" y="82637"/>
            <a:ext cx="10515600" cy="1325563"/>
          </a:xfrm>
        </p:spPr>
        <p:txBody>
          <a:bodyPr/>
          <a:lstStyle/>
          <a:p>
            <a:r>
              <a:rPr lang="nl-NL" b="1" dirty="0" smtClean="0"/>
              <a:t>CreateConceptDatasetsMultipleVars</a:t>
            </a:r>
            <a:endParaRPr lang="nl-NL" b="1" dirty="0"/>
          </a:p>
        </p:txBody>
      </p:sp>
      <p:sp>
        <p:nvSpPr>
          <p:cNvPr id="3" name="Tijdelijke aanduiding voor inhoud 2"/>
          <p:cNvSpPr>
            <a:spLocks noGrp="1"/>
          </p:cNvSpPr>
          <p:nvPr>
            <p:ph idx="1"/>
          </p:nvPr>
        </p:nvSpPr>
        <p:spPr>
          <a:xfrm>
            <a:off x="838200" y="1557684"/>
            <a:ext cx="10515600" cy="4351338"/>
          </a:xfrm>
        </p:spPr>
        <p:txBody>
          <a:bodyPr>
            <a:noAutofit/>
          </a:bodyPr>
          <a:lstStyle/>
          <a:p>
            <a:pPr marL="0" indent="0">
              <a:lnSpc>
                <a:spcPct val="100000"/>
              </a:lnSpc>
              <a:buNone/>
            </a:pPr>
            <a:endParaRPr lang="en-US" sz="1200" dirty="0"/>
          </a:p>
          <a:p>
            <a:pPr>
              <a:lnSpc>
                <a:spcPct val="100000"/>
              </a:lnSpc>
            </a:pPr>
            <a:endParaRPr lang="nl-NL" sz="1200" dirty="0"/>
          </a:p>
        </p:txBody>
      </p:sp>
      <p:sp>
        <p:nvSpPr>
          <p:cNvPr id="8" name="Rechthoek 7"/>
          <p:cNvSpPr/>
          <p:nvPr/>
        </p:nvSpPr>
        <p:spPr>
          <a:xfrm>
            <a:off x="237067" y="1327583"/>
            <a:ext cx="11489265" cy="5016758"/>
          </a:xfrm>
          <a:prstGeom prst="rect">
            <a:avLst/>
          </a:prstGeom>
        </p:spPr>
        <p:txBody>
          <a:bodyPr wrap="square">
            <a:spAutoFit/>
          </a:bodyPr>
          <a:lstStyle/>
          <a:p>
            <a:r>
              <a:rPr lang="en-US" sz="1600" b="1" i="0" dirty="0" smtClean="0">
                <a:solidFill>
                  <a:srgbClr val="374151"/>
                </a:solidFill>
                <a:effectLst/>
                <a:latin typeface="Söhne"/>
              </a:rPr>
              <a:t>Purpose:</a:t>
            </a:r>
          </a:p>
          <a:p>
            <a:pPr marL="285750" indent="-285750">
              <a:buFont typeface="Arial" panose="020B0604020202020204" pitchFamily="34" charset="0"/>
              <a:buChar char="•"/>
            </a:pPr>
            <a:r>
              <a:rPr lang="en-US" sz="1600" dirty="0" smtClean="0">
                <a:solidFill>
                  <a:srgbClr val="374151"/>
                </a:solidFill>
                <a:latin typeface="Söhne"/>
              </a:rPr>
              <a:t>Adding a label to all the rows that match with specified where statement. This label represents the concept/outcome. </a:t>
            </a:r>
          </a:p>
          <a:p>
            <a:pPr marL="285750" indent="-285750">
              <a:buFont typeface="Arial" panose="020B0604020202020204" pitchFamily="34" charset="0"/>
              <a:buChar char="•"/>
            </a:pPr>
            <a:r>
              <a:rPr lang="en-US" sz="1600" b="0" i="0" dirty="0" smtClean="0">
                <a:solidFill>
                  <a:srgbClr val="374151"/>
                </a:solidFill>
                <a:effectLst/>
                <a:latin typeface="Söhne"/>
              </a:rPr>
              <a:t>Create a </a:t>
            </a:r>
            <a:r>
              <a:rPr lang="en-US" sz="1600" dirty="0">
                <a:solidFill>
                  <a:srgbClr val="374151"/>
                </a:solidFill>
                <a:latin typeface="Söhne"/>
              </a:rPr>
              <a:t>new standardized </a:t>
            </a:r>
            <a:r>
              <a:rPr lang="en-US" sz="1600" b="0" i="0" dirty="0" smtClean="0">
                <a:solidFill>
                  <a:srgbClr val="374151"/>
                </a:solidFill>
                <a:effectLst/>
                <a:latin typeface="Söhne"/>
              </a:rPr>
              <a:t>table or </a:t>
            </a:r>
            <a:r>
              <a:rPr lang="en-US" sz="1600" dirty="0" smtClean="0">
                <a:solidFill>
                  <a:srgbClr val="374151"/>
                </a:solidFill>
                <a:latin typeface="Söhne"/>
              </a:rPr>
              <a:t>append to a</a:t>
            </a:r>
            <a:r>
              <a:rPr lang="en-US" sz="1600" b="0" i="0" dirty="0" smtClean="0">
                <a:solidFill>
                  <a:srgbClr val="374151"/>
                </a:solidFill>
                <a:effectLst/>
                <a:latin typeface="Söhne"/>
              </a:rPr>
              <a:t> standardized </a:t>
            </a:r>
            <a:r>
              <a:rPr lang="en-US" sz="1600" dirty="0" smtClean="0">
                <a:solidFill>
                  <a:srgbClr val="374151"/>
                </a:solidFill>
                <a:latin typeface="Söhne"/>
              </a:rPr>
              <a:t>table</a:t>
            </a:r>
            <a:r>
              <a:rPr lang="en-US" sz="1600" b="0" i="0" dirty="0" smtClean="0">
                <a:solidFill>
                  <a:srgbClr val="374151"/>
                </a:solidFill>
                <a:effectLst/>
                <a:latin typeface="Söhne"/>
              </a:rPr>
              <a:t> (equal to the output of CreateConceptDatasets when standardized.cols = T and group = T).</a:t>
            </a:r>
          </a:p>
          <a:p>
            <a:endParaRPr lang="en-US" sz="1600" b="0" i="0" dirty="0" smtClean="0">
              <a:solidFill>
                <a:srgbClr val="374151"/>
              </a:solidFill>
              <a:effectLst/>
              <a:latin typeface="Söhne"/>
            </a:endParaRPr>
          </a:p>
          <a:p>
            <a:r>
              <a:rPr lang="en-US" sz="1600" b="1" i="0" dirty="0" smtClean="0">
                <a:solidFill>
                  <a:srgbClr val="374151"/>
                </a:solidFill>
                <a:effectLst/>
                <a:latin typeface="Söhne"/>
              </a:rPr>
              <a:t>Parameters:</a:t>
            </a:r>
          </a:p>
          <a:p>
            <a:pPr marL="285750" indent="-285750">
              <a:buFont typeface="Arial" panose="020B0604020202020204" pitchFamily="34" charset="0"/>
              <a:buChar char="•"/>
            </a:pPr>
            <a:r>
              <a:rPr lang="en-US" sz="1600" dirty="0">
                <a:solidFill>
                  <a:srgbClr val="00B050"/>
                </a:solidFill>
                <a:latin typeface="Söhne"/>
              </a:rPr>
              <a:t>codesheet</a:t>
            </a:r>
            <a:r>
              <a:rPr lang="en-US" sz="1600" dirty="0">
                <a:solidFill>
                  <a:srgbClr val="374151"/>
                </a:solidFill>
                <a:latin typeface="Söhne"/>
              </a:rPr>
              <a:t>: data frame with all character columns containing the coordinates of a concept in the CDM.</a:t>
            </a:r>
          </a:p>
          <a:p>
            <a:pPr marL="285750" indent="-285750">
              <a:buFont typeface="Arial" panose="020B0604020202020204" pitchFamily="34" charset="0"/>
              <a:buChar char="•"/>
            </a:pPr>
            <a:r>
              <a:rPr lang="en-US" sz="1600" dirty="0">
                <a:solidFill>
                  <a:srgbClr val="7030A0"/>
                </a:solidFill>
                <a:latin typeface="Söhne"/>
              </a:rPr>
              <a:t>file:</a:t>
            </a:r>
            <a:r>
              <a:rPr lang="en-US" sz="1600" dirty="0">
                <a:solidFill>
                  <a:srgbClr val="374151"/>
                </a:solidFill>
                <a:latin typeface="Söhne"/>
              </a:rPr>
              <a:t> data frame object originating from the CDM.</a:t>
            </a:r>
          </a:p>
          <a:p>
            <a:pPr marL="285750" indent="-285750">
              <a:buFont typeface="Arial" panose="020B0604020202020204" pitchFamily="34" charset="0"/>
              <a:buChar char="•"/>
            </a:pPr>
            <a:r>
              <a:rPr lang="en-US" sz="1600" dirty="0">
                <a:solidFill>
                  <a:srgbClr val="7030A0"/>
                </a:solidFill>
                <a:latin typeface="Söhne"/>
              </a:rPr>
              <a:t>f.id</a:t>
            </a:r>
            <a:r>
              <a:rPr lang="en-US" sz="1600" dirty="0">
                <a:solidFill>
                  <a:srgbClr val="374151"/>
                </a:solidFill>
                <a:latin typeface="Söhne"/>
              </a:rPr>
              <a:t>: column in the file that specifies the person id.</a:t>
            </a:r>
          </a:p>
          <a:p>
            <a:pPr marL="285750" indent="-285750">
              <a:buFont typeface="Arial" panose="020B0604020202020204" pitchFamily="34" charset="0"/>
              <a:buChar char="•"/>
            </a:pPr>
            <a:r>
              <a:rPr lang="en-US" sz="1600" dirty="0">
                <a:solidFill>
                  <a:srgbClr val="00B050"/>
                </a:solidFill>
                <a:latin typeface="Söhne"/>
              </a:rPr>
              <a:t>c.</a:t>
            </a:r>
            <a:r>
              <a:rPr lang="en-US" sz="1600" dirty="0">
                <a:solidFill>
                  <a:srgbClr val="374151"/>
                </a:solidFill>
                <a:latin typeface="Söhne"/>
              </a:rPr>
              <a:t>keep: The column in the code sheet that specifies the CDM column name where a relevant value is stored per concept. This is needed for categorical values.</a:t>
            </a:r>
          </a:p>
          <a:p>
            <a:pPr marL="285750" indent="-285750">
              <a:buFont typeface="Arial" panose="020B0604020202020204" pitchFamily="34" charset="0"/>
              <a:buChar char="•"/>
            </a:pPr>
            <a:r>
              <a:rPr lang="en-US" sz="1600" dirty="0" smtClean="0">
                <a:solidFill>
                  <a:srgbClr val="00B050"/>
                </a:solidFill>
                <a:latin typeface="Söhne"/>
              </a:rPr>
              <a:t>c.</a:t>
            </a:r>
            <a:r>
              <a:rPr lang="en-US" sz="1600" dirty="0" smtClean="0">
                <a:solidFill>
                  <a:srgbClr val="374151"/>
                </a:solidFill>
                <a:latin typeface="Söhne"/>
              </a:rPr>
              <a:t>columns</a:t>
            </a:r>
            <a:r>
              <a:rPr lang="en-US" sz="1600" dirty="0">
                <a:solidFill>
                  <a:srgbClr val="374151"/>
                </a:solidFill>
                <a:latin typeface="Söhne"/>
              </a:rPr>
              <a:t>: vector of strings specifying the CDM column names for the WHERE statement.</a:t>
            </a:r>
          </a:p>
          <a:p>
            <a:pPr marL="285750" indent="-285750">
              <a:buFont typeface="Arial" panose="020B0604020202020204" pitchFamily="34" charset="0"/>
              <a:buChar char="•"/>
            </a:pPr>
            <a:r>
              <a:rPr lang="en-US" sz="1600" dirty="0">
                <a:solidFill>
                  <a:srgbClr val="00B050"/>
                </a:solidFill>
                <a:latin typeface="Söhne"/>
              </a:rPr>
              <a:t>c.</a:t>
            </a:r>
            <a:r>
              <a:rPr lang="en-US" sz="1600" dirty="0">
                <a:solidFill>
                  <a:srgbClr val="374151"/>
                </a:solidFill>
                <a:latin typeface="Söhne"/>
              </a:rPr>
              <a:t>values: vector of strings specifying the values in the CDM column names (c.columns) for the WHERE statement. This vector needs to be of the same length as c.columns.</a:t>
            </a:r>
          </a:p>
          <a:p>
            <a:pPr marL="285750" indent="-285750">
              <a:buFont typeface="Arial" panose="020B0604020202020204" pitchFamily="34" charset="0"/>
              <a:buChar char="•"/>
            </a:pPr>
            <a:r>
              <a:rPr lang="en-US" sz="1600" dirty="0">
                <a:solidFill>
                  <a:srgbClr val="00B050"/>
                </a:solidFill>
                <a:latin typeface="Söhne"/>
              </a:rPr>
              <a:t>c.</a:t>
            </a:r>
            <a:r>
              <a:rPr lang="en-US" sz="1600" dirty="0">
                <a:solidFill>
                  <a:srgbClr val="374151"/>
                </a:solidFill>
                <a:latin typeface="Söhne"/>
              </a:rPr>
              <a:t>date: The column in the code sheet that specifies the CDM column name where a relevant date is stored per concept.</a:t>
            </a:r>
          </a:p>
          <a:p>
            <a:pPr marL="285750" indent="-285750">
              <a:buFont typeface="Arial" panose="020B0604020202020204" pitchFamily="34" charset="0"/>
              <a:buChar char="•"/>
            </a:pPr>
            <a:r>
              <a:rPr lang="en-US" sz="1600" dirty="0">
                <a:solidFill>
                  <a:srgbClr val="00B050"/>
                </a:solidFill>
                <a:latin typeface="Söhne"/>
              </a:rPr>
              <a:t>c.</a:t>
            </a:r>
            <a:r>
              <a:rPr lang="en-US" sz="1600" dirty="0">
                <a:solidFill>
                  <a:srgbClr val="374151"/>
                </a:solidFill>
                <a:latin typeface="Söhne"/>
              </a:rPr>
              <a:t>outcome: The column in the code sheet that specifies the concept name.</a:t>
            </a:r>
          </a:p>
          <a:p>
            <a:pPr marL="285750" indent="-285750">
              <a:buFont typeface="Arial" panose="020B0604020202020204" pitchFamily="34" charset="0"/>
              <a:buChar char="•"/>
            </a:pPr>
            <a:r>
              <a:rPr lang="en-US" sz="1600" dirty="0">
                <a:solidFill>
                  <a:srgbClr val="374151"/>
                </a:solidFill>
                <a:latin typeface="Söhne"/>
              </a:rPr>
              <a:t>db: A DBIConnection object representing the database connection</a:t>
            </a:r>
            <a:r>
              <a:rPr lang="en-US" sz="1600" dirty="0" smtClean="0">
                <a:solidFill>
                  <a:srgbClr val="374151"/>
                </a:solidFill>
                <a:latin typeface="Söhne"/>
              </a:rPr>
              <a:t>.</a:t>
            </a:r>
          </a:p>
          <a:p>
            <a:endParaRPr lang="en-US" sz="1600" b="0" i="0" dirty="0" smtClean="0">
              <a:solidFill>
                <a:srgbClr val="374151"/>
              </a:solidFill>
              <a:effectLst/>
              <a:latin typeface="Söhne"/>
            </a:endParaRPr>
          </a:p>
          <a:p>
            <a:r>
              <a:rPr lang="en-US" sz="1600" b="1" i="0" dirty="0" smtClean="0">
                <a:solidFill>
                  <a:srgbClr val="374151"/>
                </a:solidFill>
                <a:effectLst/>
                <a:latin typeface="Söhne"/>
              </a:rPr>
              <a:t>Output:</a:t>
            </a:r>
          </a:p>
          <a:p>
            <a:pPr marL="285750" indent="-285750">
              <a:buFont typeface="Arial" panose="020B0604020202020204" pitchFamily="34" charset="0"/>
              <a:buChar char="•"/>
            </a:pPr>
            <a:r>
              <a:rPr lang="en-US" sz="1600" dirty="0" smtClean="0">
                <a:solidFill>
                  <a:srgbClr val="374151"/>
                </a:solidFill>
                <a:latin typeface="Söhne"/>
              </a:rPr>
              <a:t>A table per</a:t>
            </a:r>
            <a:r>
              <a:rPr lang="en-US" sz="1600" b="0" i="0" dirty="0" smtClean="0">
                <a:solidFill>
                  <a:srgbClr val="374151"/>
                </a:solidFill>
                <a:effectLst/>
                <a:latin typeface="Söhne"/>
              </a:rPr>
              <a:t> concept in a SQLite database file (appended or created). </a:t>
            </a:r>
            <a:endParaRPr lang="en-US" sz="1600" b="0" i="0" dirty="0">
              <a:solidFill>
                <a:srgbClr val="374151"/>
              </a:solidFill>
              <a:effectLst/>
              <a:latin typeface="Söhne"/>
            </a:endParaRPr>
          </a:p>
        </p:txBody>
      </p:sp>
    </p:spTree>
    <p:extLst>
      <p:ext uri="{BB962C8B-B14F-4D97-AF65-F5344CB8AC3E}">
        <p14:creationId xmlns:p14="http://schemas.microsoft.com/office/powerpoint/2010/main" val="766595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423315"/>
            <a:ext cx="10515600" cy="1325563"/>
          </a:xfrm>
        </p:spPr>
        <p:txBody>
          <a:bodyPr/>
          <a:lstStyle/>
          <a:p>
            <a:r>
              <a:rPr lang="en-US" b="1" dirty="0" smtClean="0"/>
              <a:t>Exercise</a:t>
            </a:r>
            <a:endParaRPr lang="en-US" b="1" dirty="0"/>
          </a:p>
        </p:txBody>
      </p:sp>
      <p:sp>
        <p:nvSpPr>
          <p:cNvPr id="3" name="Tijdelijke aanduiding voor inhoud 2"/>
          <p:cNvSpPr>
            <a:spLocks noGrp="1"/>
          </p:cNvSpPr>
          <p:nvPr>
            <p:ph idx="1"/>
          </p:nvPr>
        </p:nvSpPr>
        <p:spPr/>
        <p:txBody>
          <a:bodyPr>
            <a:normAutofit/>
          </a:bodyPr>
          <a:lstStyle/>
          <a:p>
            <a:pPr marL="0" indent="0">
              <a:buNone/>
            </a:pPr>
            <a:r>
              <a:rPr lang="en-US" dirty="0" smtClean="0"/>
              <a:t>In the provided folder, there a file </a:t>
            </a:r>
            <a:r>
              <a:rPr lang="en-US" dirty="0" err="1"/>
              <a:t>additional_concepts_format</a:t>
            </a:r>
            <a:r>
              <a:rPr lang="en-US" dirty="0"/>
              <a:t> </a:t>
            </a:r>
            <a:r>
              <a:rPr lang="en-US" dirty="0" smtClean="0"/>
              <a:t>is stored. Moreover, for this a function a </a:t>
            </a:r>
            <a:r>
              <a:rPr lang="en-US" dirty="0" err="1" smtClean="0"/>
              <a:t>sqlite</a:t>
            </a:r>
            <a:r>
              <a:rPr lang="en-US" dirty="0" smtClean="0"/>
              <a:t> database is demanded </a:t>
            </a:r>
            <a:r>
              <a:rPr lang="en-US" dirty="0">
                <a:hlinkClick r:id="rId2"/>
              </a:rPr>
              <a:t>https://solutions.posit.co/connections/db/databases/sqlite/</a:t>
            </a:r>
            <a:r>
              <a:rPr lang="en-US" dirty="0" smtClean="0"/>
              <a:t>.</a:t>
            </a:r>
          </a:p>
          <a:p>
            <a:pPr marL="514350" indent="-514350">
              <a:buFont typeface="+mj-lt"/>
              <a:buAutoNum type="arabicPeriod"/>
            </a:pPr>
            <a:r>
              <a:rPr lang="en-US" dirty="0" smtClean="0"/>
              <a:t>Set up a database</a:t>
            </a:r>
          </a:p>
          <a:p>
            <a:pPr marL="514350" indent="-514350">
              <a:buFont typeface="+mj-lt"/>
              <a:buAutoNum type="arabicPeriod"/>
            </a:pPr>
            <a:r>
              <a:rPr lang="en-US" dirty="0" smtClean="0"/>
              <a:t>Try to run the function using this file</a:t>
            </a:r>
          </a:p>
          <a:p>
            <a:pPr marL="514350" indent="-514350">
              <a:buFont typeface="+mj-lt"/>
              <a:buAutoNum type="arabicPeriod"/>
            </a:pPr>
            <a:r>
              <a:rPr lang="en-US" dirty="0" smtClean="0"/>
              <a:t>See the difference between the 2 tables that are created</a:t>
            </a:r>
          </a:p>
          <a:p>
            <a:pPr marL="514350" indent="-514350">
              <a:buFont typeface="+mj-lt"/>
              <a:buAutoNum type="arabicPeriod"/>
            </a:pPr>
            <a:r>
              <a:rPr lang="en-US" dirty="0" smtClean="0"/>
              <a:t>Add a line for right and run</a:t>
            </a:r>
          </a:p>
          <a:p>
            <a:pPr marL="0" indent="0">
              <a:buNone/>
            </a:pPr>
            <a:endParaRPr lang="en-US" dirty="0" smtClean="0"/>
          </a:p>
          <a:p>
            <a:pPr marL="0" indent="0">
              <a:buNone/>
            </a:pPr>
            <a:endParaRPr lang="en-US" dirty="0" smtClean="0"/>
          </a:p>
          <a:p>
            <a:pPr marL="514350" indent="-514350">
              <a:buFont typeface="+mj-lt"/>
              <a:buAutoNum type="arabicPeriod"/>
            </a:pPr>
            <a:endParaRPr lang="en-US" dirty="0" smtClean="0"/>
          </a:p>
          <a:p>
            <a:pPr marL="514350" indent="-514350">
              <a:buFont typeface="+mj-lt"/>
              <a:buAutoNum type="arabicPeriod"/>
            </a:pPr>
            <a:endParaRPr lang="en-US" dirty="0" smtClean="0"/>
          </a:p>
          <a:p>
            <a:pPr marL="514350" indent="-514350">
              <a:buFont typeface="+mj-lt"/>
              <a:buAutoNum type="arabicPeriod"/>
            </a:pPr>
            <a:endParaRPr lang="en-US" dirty="0"/>
          </a:p>
        </p:txBody>
      </p:sp>
    </p:spTree>
    <p:extLst>
      <p:ext uri="{BB962C8B-B14F-4D97-AF65-F5344CB8AC3E}">
        <p14:creationId xmlns:p14="http://schemas.microsoft.com/office/powerpoint/2010/main" val="397821295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b="1" dirty="0" smtClean="0"/>
              <a:t>Backlog </a:t>
            </a:r>
            <a:r>
              <a:rPr lang="en-US" b="1" dirty="0" err="1" smtClean="0"/>
              <a:t>CreateConceptDatasetsMultipleVars</a:t>
            </a:r>
            <a:endParaRPr lang="en-US" b="1" dirty="0"/>
          </a:p>
        </p:txBody>
      </p:sp>
      <p:sp>
        <p:nvSpPr>
          <p:cNvPr id="3" name="Tijdelijke aanduiding voor inhoud 2"/>
          <p:cNvSpPr>
            <a:spLocks noGrp="1"/>
          </p:cNvSpPr>
          <p:nvPr>
            <p:ph idx="1"/>
          </p:nvPr>
        </p:nvSpPr>
        <p:spPr/>
        <p:txBody>
          <a:bodyPr/>
          <a:lstStyle/>
          <a:p>
            <a:r>
              <a:rPr lang="en-US" dirty="0" smtClean="0"/>
              <a:t>If value filled with part of </a:t>
            </a:r>
            <a:r>
              <a:rPr lang="en-US" dirty="0" err="1" smtClean="0"/>
              <a:t>Voc</a:t>
            </a:r>
            <a:r>
              <a:rPr lang="en-US" dirty="0" smtClean="0"/>
              <a:t> which is not logical and over complicating.</a:t>
            </a:r>
          </a:p>
        </p:txBody>
      </p:sp>
    </p:spTree>
    <p:extLst>
      <p:ext uri="{BB962C8B-B14F-4D97-AF65-F5344CB8AC3E}">
        <p14:creationId xmlns:p14="http://schemas.microsoft.com/office/powerpoint/2010/main" val="34615288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b="1" dirty="0" smtClean="0"/>
              <a:t>Why I use a functions instead of just coding</a:t>
            </a:r>
            <a:endParaRPr lang="en-US" b="1" dirty="0"/>
          </a:p>
        </p:txBody>
      </p:sp>
      <p:sp>
        <p:nvSpPr>
          <p:cNvPr id="3" name="Tijdelijke aanduiding voor inhoud 2"/>
          <p:cNvSpPr>
            <a:spLocks noGrp="1"/>
          </p:cNvSpPr>
          <p:nvPr>
            <p:ph idx="1"/>
          </p:nvPr>
        </p:nvSpPr>
        <p:spPr>
          <a:xfrm>
            <a:off x="838200" y="1892127"/>
            <a:ext cx="10515600" cy="4351338"/>
          </a:xfrm>
        </p:spPr>
        <p:txBody>
          <a:bodyPr>
            <a:normAutofit/>
          </a:bodyPr>
          <a:lstStyle/>
          <a:p>
            <a:pPr marL="0" indent="0">
              <a:buNone/>
            </a:pPr>
            <a:r>
              <a:rPr lang="en-US" sz="1800" b="1" dirty="0" smtClean="0"/>
              <a:t>Pros: </a:t>
            </a:r>
          </a:p>
          <a:p>
            <a:r>
              <a:rPr lang="en-US" sz="1800" dirty="0" smtClean="0"/>
              <a:t>If a bug occurs you can fix on 1 place</a:t>
            </a:r>
          </a:p>
          <a:p>
            <a:r>
              <a:rPr lang="en-US" sz="1800" dirty="0" smtClean="0"/>
              <a:t>If you want to add functionality you can make a simple modification or addition in the code on 1 place (in combination with an extra parameter with default not to execute)</a:t>
            </a:r>
          </a:p>
          <a:p>
            <a:r>
              <a:rPr lang="en-US" sz="1800" dirty="0" smtClean="0"/>
              <a:t>You have define process that can be reviewed and tested, so it helps you structure the total process and you do not have to take into account the whole process with all the diversity and exceptions.  </a:t>
            </a:r>
          </a:p>
          <a:p>
            <a:r>
              <a:rPr lang="en-US" sz="1800" dirty="0" smtClean="0"/>
              <a:t>If a new project, you can use earlier work</a:t>
            </a:r>
          </a:p>
          <a:p>
            <a:r>
              <a:rPr lang="en-US" sz="1800" dirty="0" smtClean="0"/>
              <a:t>If coping a piece of code more then 3 times, for me it is more time efficient to make a function</a:t>
            </a:r>
          </a:p>
          <a:p>
            <a:endParaRPr lang="en-US" sz="1800" dirty="0"/>
          </a:p>
          <a:p>
            <a:pPr marL="0" indent="0">
              <a:buNone/>
            </a:pPr>
            <a:r>
              <a:rPr lang="en-US" sz="1800" b="1" dirty="0" smtClean="0"/>
              <a:t>Cons:</a:t>
            </a:r>
          </a:p>
          <a:p>
            <a:r>
              <a:rPr lang="en-US" sz="1800" dirty="0" smtClean="0"/>
              <a:t> Debugging may require an extra step</a:t>
            </a:r>
          </a:p>
          <a:p>
            <a:r>
              <a:rPr lang="en-US" sz="1800" dirty="0" smtClean="0"/>
              <a:t> (Code becomes more abstract)</a:t>
            </a:r>
            <a:endParaRPr lang="en-US" sz="1800" dirty="0"/>
          </a:p>
        </p:txBody>
      </p:sp>
      <p:pic>
        <p:nvPicPr>
          <p:cNvPr id="4" name="Afbeelding 3"/>
          <p:cNvPicPr>
            <a:picLocks noChangeAspect="1"/>
          </p:cNvPicPr>
          <p:nvPr/>
        </p:nvPicPr>
        <p:blipFill>
          <a:blip r:embed="rId2"/>
          <a:stretch>
            <a:fillRect/>
          </a:stretch>
        </p:blipFill>
        <p:spPr>
          <a:xfrm>
            <a:off x="10760825" y="1892127"/>
            <a:ext cx="457201" cy="476094"/>
          </a:xfrm>
          <a:prstGeom prst="rect">
            <a:avLst/>
          </a:prstGeom>
        </p:spPr>
      </p:pic>
      <p:pic>
        <p:nvPicPr>
          <p:cNvPr id="5" name="Afbeelding 4"/>
          <p:cNvPicPr>
            <a:picLocks noChangeAspect="1"/>
          </p:cNvPicPr>
          <p:nvPr/>
        </p:nvPicPr>
        <p:blipFill>
          <a:blip r:embed="rId3"/>
          <a:stretch>
            <a:fillRect/>
          </a:stretch>
        </p:blipFill>
        <p:spPr>
          <a:xfrm>
            <a:off x="10760826" y="4761784"/>
            <a:ext cx="457201" cy="504908"/>
          </a:xfrm>
          <a:prstGeom prst="rect">
            <a:avLst/>
          </a:prstGeom>
        </p:spPr>
      </p:pic>
    </p:spTree>
    <p:extLst>
      <p:ext uri="{BB962C8B-B14F-4D97-AF65-F5344CB8AC3E}">
        <p14:creationId xmlns:p14="http://schemas.microsoft.com/office/powerpoint/2010/main" val="15269329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b="1" dirty="0" smtClean="0"/>
              <a:t>What I </a:t>
            </a:r>
            <a:r>
              <a:rPr lang="en-US" b="1" dirty="0" smtClean="0">
                <a:solidFill>
                  <a:srgbClr val="FF0000"/>
                </a:solidFill>
              </a:rPr>
              <a:t>try</a:t>
            </a:r>
            <a:r>
              <a:rPr lang="en-US" b="1" dirty="0" smtClean="0"/>
              <a:t> to accomplice in a function</a:t>
            </a:r>
            <a:endParaRPr lang="en-US" b="1" dirty="0"/>
          </a:p>
        </p:txBody>
      </p:sp>
      <p:sp>
        <p:nvSpPr>
          <p:cNvPr id="3" name="Tijdelijke aanduiding voor inhoud 2"/>
          <p:cNvSpPr>
            <a:spLocks noGrp="1"/>
          </p:cNvSpPr>
          <p:nvPr>
            <p:ph idx="1"/>
          </p:nvPr>
        </p:nvSpPr>
        <p:spPr>
          <a:xfrm>
            <a:off x="844578" y="1401675"/>
            <a:ext cx="10515600" cy="4351338"/>
          </a:xfrm>
        </p:spPr>
        <p:txBody>
          <a:bodyPr/>
          <a:lstStyle/>
          <a:p>
            <a:pPr marL="0" indent="0">
              <a:buNone/>
            </a:pPr>
            <a:r>
              <a:rPr lang="en-US" b="1" dirty="0" smtClean="0"/>
              <a:t>Independency of the function</a:t>
            </a:r>
          </a:p>
          <a:p>
            <a:pPr lvl="1"/>
            <a:r>
              <a:rPr lang="en-US" dirty="0" smtClean="0"/>
              <a:t>No parameters/inputs that need to be retrieved from the global environment</a:t>
            </a:r>
          </a:p>
          <a:p>
            <a:pPr lvl="1"/>
            <a:r>
              <a:rPr lang="en-US" dirty="0" smtClean="0"/>
              <a:t>Try to prevent to many layers (like for loop within for loop, within for loop)</a:t>
            </a:r>
          </a:p>
          <a:p>
            <a:pPr lvl="1"/>
            <a:r>
              <a:rPr lang="en-US" dirty="0" smtClean="0"/>
              <a:t>Try to prevent to many (required) inputs</a:t>
            </a:r>
          </a:p>
          <a:p>
            <a:pPr lvl="1"/>
            <a:r>
              <a:rPr lang="en-US" dirty="0" smtClean="0"/>
              <a:t>If a process consists out of 2 processes consider making 2 functions. </a:t>
            </a:r>
          </a:p>
          <a:p>
            <a:pPr marL="0" indent="0">
              <a:buNone/>
            </a:pPr>
            <a:endParaRPr lang="en-US" dirty="0" smtClean="0"/>
          </a:p>
          <a:p>
            <a:pPr marL="0" indent="0">
              <a:buNone/>
            </a:pPr>
            <a:r>
              <a:rPr lang="en-US" b="1" dirty="0" smtClean="0"/>
              <a:t>Note that some designing considerations working against each other</a:t>
            </a:r>
          </a:p>
          <a:p>
            <a:endParaRPr lang="en-US" dirty="0"/>
          </a:p>
        </p:txBody>
      </p:sp>
      <p:pic>
        <p:nvPicPr>
          <p:cNvPr id="4" name="Afbeelding 3"/>
          <p:cNvPicPr>
            <a:picLocks noChangeAspect="1"/>
          </p:cNvPicPr>
          <p:nvPr/>
        </p:nvPicPr>
        <p:blipFill>
          <a:blip r:embed="rId2"/>
          <a:stretch>
            <a:fillRect/>
          </a:stretch>
        </p:blipFill>
        <p:spPr>
          <a:xfrm>
            <a:off x="-3015" y="4806395"/>
            <a:ext cx="12195015" cy="2051605"/>
          </a:xfrm>
          <a:prstGeom prst="rect">
            <a:avLst/>
          </a:prstGeom>
        </p:spPr>
      </p:pic>
    </p:spTree>
    <p:extLst>
      <p:ext uri="{BB962C8B-B14F-4D97-AF65-F5344CB8AC3E}">
        <p14:creationId xmlns:p14="http://schemas.microsoft.com/office/powerpoint/2010/main" val="13899167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b="1" dirty="0" smtClean="0"/>
              <a:t>ChatGPT</a:t>
            </a:r>
            <a:endParaRPr lang="en-US" b="1" dirty="0"/>
          </a:p>
        </p:txBody>
      </p:sp>
      <p:sp>
        <p:nvSpPr>
          <p:cNvPr id="3" name="Tijdelijke aanduiding voor inhoud 2"/>
          <p:cNvSpPr>
            <a:spLocks noGrp="1"/>
          </p:cNvSpPr>
          <p:nvPr>
            <p:ph idx="1"/>
          </p:nvPr>
        </p:nvSpPr>
        <p:spPr>
          <a:xfrm>
            <a:off x="838200" y="1584556"/>
            <a:ext cx="10515600" cy="4351338"/>
          </a:xfrm>
        </p:spPr>
        <p:txBody>
          <a:bodyPr>
            <a:normAutofit fontScale="55000" lnSpcReduction="20000"/>
          </a:bodyPr>
          <a:lstStyle/>
          <a:p>
            <a:pPr marL="0" indent="0">
              <a:buNone/>
            </a:pPr>
            <a:r>
              <a:rPr lang="en-US" b="1" dirty="0"/>
              <a:t>Pros of using functions in coding:</a:t>
            </a:r>
          </a:p>
          <a:p>
            <a:r>
              <a:rPr lang="en-US" dirty="0"/>
              <a:t>Reusability: Functions can be called multiple times from different parts of the code, which saves time and effort in coding.</a:t>
            </a:r>
          </a:p>
          <a:p>
            <a:r>
              <a:rPr lang="en-US" dirty="0"/>
              <a:t>Modularity: Functions can be written to perform specific tasks, making the code easier to read and maintain.</a:t>
            </a:r>
          </a:p>
          <a:p>
            <a:r>
              <a:rPr lang="en-US" dirty="0"/>
              <a:t>Encapsulation: Functions can hide the implementation details from the user, making the code more secure and reliable.</a:t>
            </a:r>
          </a:p>
          <a:p>
            <a:r>
              <a:rPr lang="en-US" dirty="0"/>
              <a:t>Testing: Functions can be easily tested in isolation, allowing for better code quality and debugging.</a:t>
            </a:r>
          </a:p>
          <a:p>
            <a:r>
              <a:rPr lang="en-US" dirty="0"/>
              <a:t>Scalability: Functions can be combined to create larger and more complex programs.</a:t>
            </a:r>
          </a:p>
          <a:p>
            <a:pPr marL="0" indent="0">
              <a:buNone/>
            </a:pPr>
            <a:endParaRPr lang="en-US" dirty="0" smtClean="0"/>
          </a:p>
          <a:p>
            <a:pPr marL="0" indent="0">
              <a:buNone/>
            </a:pPr>
            <a:r>
              <a:rPr lang="en-US" b="1" dirty="0" smtClean="0"/>
              <a:t>Cons </a:t>
            </a:r>
            <a:r>
              <a:rPr lang="en-US" b="1" dirty="0"/>
              <a:t>of using functions in coding:</a:t>
            </a:r>
          </a:p>
          <a:p>
            <a:r>
              <a:rPr lang="en-US" dirty="0"/>
              <a:t>Overhead: Using functions can add overhead to the code, which may lead to slower execution.</a:t>
            </a:r>
          </a:p>
          <a:p>
            <a:r>
              <a:rPr lang="en-US" dirty="0"/>
              <a:t>Abstraction: Functions can make the code harder to understand if poorly designed or if too many layers of abstraction are added.</a:t>
            </a:r>
          </a:p>
          <a:p>
            <a:r>
              <a:rPr lang="en-US" dirty="0"/>
              <a:t>Stack memory usage: Each function call requires a certain amount of memory on the stack, which can become a problem for programs that make a large number of function calls.</a:t>
            </a:r>
          </a:p>
          <a:p>
            <a:r>
              <a:rPr lang="en-US" dirty="0"/>
              <a:t>Naming and documentation: Writing good function names and documentation can be time-consuming and require extra effort.</a:t>
            </a:r>
          </a:p>
          <a:p>
            <a:r>
              <a:rPr lang="en-US" dirty="0"/>
              <a:t>Function dependencies: Changing one function may require changes to other functions that depend on it, which can increase the complexity of the code.</a:t>
            </a:r>
          </a:p>
          <a:p>
            <a:pPr marL="0" indent="0">
              <a:buNone/>
            </a:pPr>
            <a:endParaRPr lang="nl-NL" dirty="0"/>
          </a:p>
        </p:txBody>
      </p:sp>
      <p:pic>
        <p:nvPicPr>
          <p:cNvPr id="2052" name="Picture 4" descr="ChatGPT - Wikiped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32414" y="295577"/>
            <a:ext cx="1288978" cy="12889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62436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b="1" dirty="0" smtClean="0"/>
              <a:t>Needed material for the exercises</a:t>
            </a:r>
            <a:endParaRPr lang="en-US" b="1" dirty="0"/>
          </a:p>
        </p:txBody>
      </p:sp>
      <p:sp>
        <p:nvSpPr>
          <p:cNvPr id="3" name="Tijdelijke aanduiding voor inhoud 2"/>
          <p:cNvSpPr>
            <a:spLocks noGrp="1"/>
          </p:cNvSpPr>
          <p:nvPr>
            <p:ph idx="1"/>
          </p:nvPr>
        </p:nvSpPr>
        <p:spPr/>
        <p:txBody>
          <a:bodyPr/>
          <a:lstStyle/>
          <a:p>
            <a:pPr marL="0" indent="0">
              <a:buNone/>
            </a:pPr>
            <a:r>
              <a:rPr lang="en-US" dirty="0"/>
              <a:t>Go to </a:t>
            </a:r>
            <a:r>
              <a:rPr lang="en-US" dirty="0" smtClean="0"/>
              <a:t>UMC-Utrecht-RWE/Pfizer/Development-Interim-4 </a:t>
            </a:r>
            <a:r>
              <a:rPr lang="en-US" dirty="0"/>
              <a:t>branch on GitHub and download the repo</a:t>
            </a:r>
            <a:endParaRPr lang="en-US" dirty="0" smtClean="0">
              <a:hlinkClick r:id="rId2"/>
            </a:endParaRPr>
          </a:p>
          <a:p>
            <a:r>
              <a:rPr lang="en-US" dirty="0" smtClean="0">
                <a:hlinkClick r:id="rId2"/>
              </a:rPr>
              <a:t>Input data</a:t>
            </a:r>
            <a:r>
              <a:rPr lang="en-US" dirty="0"/>
              <a:t> </a:t>
            </a:r>
            <a:r>
              <a:rPr lang="en-US" sz="1600" dirty="0" smtClean="0"/>
              <a:t>Pfizer/Documentation/</a:t>
            </a:r>
            <a:r>
              <a:rPr lang="en-US" sz="1600" dirty="0" err="1" smtClean="0"/>
              <a:t>Functions_instruction</a:t>
            </a:r>
            <a:r>
              <a:rPr lang="en-US" sz="1600" dirty="0" smtClean="0"/>
              <a:t>/Input </a:t>
            </a:r>
            <a:r>
              <a:rPr lang="en-US" sz="1600" dirty="0"/>
              <a:t>files</a:t>
            </a:r>
            <a:r>
              <a:rPr lang="en-US" sz="1600" dirty="0" smtClean="0"/>
              <a:t>/ </a:t>
            </a:r>
          </a:p>
          <a:p>
            <a:r>
              <a:rPr lang="en-US" dirty="0" smtClean="0">
                <a:hlinkClick r:id="rId3" action="ppaction://hlinkfile"/>
              </a:rPr>
              <a:t>The functions</a:t>
            </a:r>
            <a:r>
              <a:rPr lang="en-US" dirty="0"/>
              <a:t> </a:t>
            </a:r>
            <a:r>
              <a:rPr lang="en-US" sz="1600" dirty="0"/>
              <a:t>Pfizer/Data </a:t>
            </a:r>
            <a:r>
              <a:rPr lang="en-US" sz="1600" dirty="0" err="1"/>
              <a:t>characterisation</a:t>
            </a:r>
            <a:r>
              <a:rPr lang="en-US" sz="1600" dirty="0"/>
              <a:t>/</a:t>
            </a:r>
            <a:r>
              <a:rPr lang="en-US" sz="1600" dirty="0" err="1"/>
              <a:t>PfizerScript</a:t>
            </a:r>
            <a:r>
              <a:rPr lang="en-US" sz="1600" dirty="0"/>
              <a:t>/</a:t>
            </a:r>
            <a:r>
              <a:rPr lang="en-US" sz="1600" dirty="0" err="1"/>
              <a:t>p_steps</a:t>
            </a:r>
            <a:r>
              <a:rPr lang="en-US" sz="1600" dirty="0"/>
              <a:t>/functions/</a:t>
            </a:r>
            <a:endParaRPr lang="en-US" sz="1600" dirty="0" smtClean="0"/>
          </a:p>
          <a:p>
            <a:r>
              <a:rPr lang="en-US" dirty="0" smtClean="0"/>
              <a:t>Rest of this presentation for the exercises</a:t>
            </a:r>
          </a:p>
          <a:p>
            <a:endParaRPr lang="en-US" dirty="0" smtClean="0"/>
          </a:p>
          <a:p>
            <a:pPr marL="0" indent="0">
              <a:buNone/>
            </a:pPr>
            <a:endParaRPr lang="en-US" dirty="0"/>
          </a:p>
        </p:txBody>
      </p:sp>
    </p:spTree>
    <p:extLst>
      <p:ext uri="{BB962C8B-B14F-4D97-AF65-F5344CB8AC3E}">
        <p14:creationId xmlns:p14="http://schemas.microsoft.com/office/powerpoint/2010/main" val="17282683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382683" y="665018"/>
            <a:ext cx="9144000" cy="1074334"/>
          </a:xfrm>
        </p:spPr>
        <p:txBody>
          <a:bodyPr>
            <a:noAutofit/>
          </a:bodyPr>
          <a:lstStyle/>
          <a:p>
            <a:r>
              <a:rPr lang="nl-NL" sz="9600" b="1" dirty="0" smtClean="0"/>
              <a:t>Functions</a:t>
            </a:r>
            <a:endParaRPr lang="nl-NL" sz="9600" b="1" dirty="0"/>
          </a:p>
        </p:txBody>
      </p:sp>
      <p:sp>
        <p:nvSpPr>
          <p:cNvPr id="4" name="Titel 1"/>
          <p:cNvSpPr txBox="1">
            <a:spLocks/>
          </p:cNvSpPr>
          <p:nvPr/>
        </p:nvSpPr>
        <p:spPr>
          <a:xfrm>
            <a:off x="804949" y="1739352"/>
            <a:ext cx="10515600" cy="74051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400" b="1" dirty="0" smtClean="0"/>
              <a:t>Load </a:t>
            </a:r>
            <a:r>
              <a:rPr lang="en-US" sz="4400" b="1" dirty="0" smtClean="0"/>
              <a:t>data</a:t>
            </a:r>
            <a:endParaRPr lang="en-US" sz="4400" b="1" dirty="0"/>
          </a:p>
        </p:txBody>
      </p:sp>
    </p:spTree>
    <p:extLst>
      <p:ext uri="{BB962C8B-B14F-4D97-AF65-F5344CB8AC3E}">
        <p14:creationId xmlns:p14="http://schemas.microsoft.com/office/powerpoint/2010/main" val="29503695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b="1" dirty="0" smtClean="0"/>
              <a:t>IMPORT_PATTERN</a:t>
            </a:r>
            <a:endParaRPr lang="nl-NL" b="1" dirty="0"/>
          </a:p>
        </p:txBody>
      </p:sp>
      <p:sp>
        <p:nvSpPr>
          <p:cNvPr id="3" name="Tijdelijke aanduiding voor inhoud 2"/>
          <p:cNvSpPr>
            <a:spLocks noGrp="1"/>
          </p:cNvSpPr>
          <p:nvPr>
            <p:ph idx="1"/>
          </p:nvPr>
        </p:nvSpPr>
        <p:spPr>
          <a:xfrm>
            <a:off x="838200" y="1524433"/>
            <a:ext cx="10515600" cy="4351338"/>
          </a:xfrm>
        </p:spPr>
        <p:txBody>
          <a:bodyPr>
            <a:noAutofit/>
          </a:bodyPr>
          <a:lstStyle/>
          <a:p>
            <a:pPr marL="0" indent="0">
              <a:lnSpc>
                <a:spcPct val="100000"/>
              </a:lnSpc>
              <a:buNone/>
            </a:pPr>
            <a:r>
              <a:rPr lang="en-US" sz="1200" b="1" dirty="0"/>
              <a:t>Purpose:</a:t>
            </a:r>
          </a:p>
          <a:p>
            <a:pPr>
              <a:lnSpc>
                <a:spcPct val="100000"/>
              </a:lnSpc>
            </a:pPr>
            <a:r>
              <a:rPr lang="en-US" sz="1200" dirty="0"/>
              <a:t>Imports groups of csv files and applies basic formatting and selection/</a:t>
            </a:r>
            <a:r>
              <a:rPr lang="en-US" sz="1200" dirty="0" err="1"/>
              <a:t>subsetting</a:t>
            </a:r>
            <a:endParaRPr lang="en-US" sz="1200" dirty="0"/>
          </a:p>
          <a:p>
            <a:pPr>
              <a:lnSpc>
                <a:spcPct val="100000"/>
              </a:lnSpc>
            </a:pPr>
            <a:r>
              <a:rPr lang="en-US" sz="1200" dirty="0"/>
              <a:t>Appends </a:t>
            </a:r>
            <a:r>
              <a:rPr lang="en-US" sz="1200" dirty="0" smtClean="0"/>
              <a:t>resembling </a:t>
            </a:r>
            <a:r>
              <a:rPr lang="en-US" sz="1200" dirty="0"/>
              <a:t>csv files to one </a:t>
            </a:r>
            <a:r>
              <a:rPr lang="en-US" sz="1200" dirty="0" smtClean="0"/>
              <a:t>data frame</a:t>
            </a:r>
            <a:endParaRPr lang="en-US" sz="1200" b="1" dirty="0" smtClean="0"/>
          </a:p>
          <a:p>
            <a:pPr marL="0" indent="0">
              <a:lnSpc>
                <a:spcPct val="100000"/>
              </a:lnSpc>
              <a:buNone/>
            </a:pPr>
            <a:r>
              <a:rPr lang="en-US" sz="1200" b="1" dirty="0" smtClean="0"/>
              <a:t>Input: </a:t>
            </a:r>
            <a:r>
              <a:rPr lang="en-US" sz="1200" dirty="0" smtClean="0"/>
              <a:t>csv files</a:t>
            </a:r>
            <a:endParaRPr lang="en-US" sz="1200" b="1" dirty="0" smtClean="0"/>
          </a:p>
          <a:p>
            <a:pPr marL="0" indent="0">
              <a:lnSpc>
                <a:spcPct val="100000"/>
              </a:lnSpc>
              <a:buNone/>
            </a:pPr>
            <a:r>
              <a:rPr lang="en-US" sz="1200" b="1" dirty="0" smtClean="0"/>
              <a:t>Output: </a:t>
            </a:r>
            <a:r>
              <a:rPr lang="en-US" sz="1200" dirty="0" err="1" smtClean="0"/>
              <a:t>data.table</a:t>
            </a:r>
            <a:r>
              <a:rPr lang="en-US" sz="1200" dirty="0" smtClean="0"/>
              <a:t> data frame</a:t>
            </a:r>
            <a:endParaRPr lang="en-US" sz="1200" b="1" dirty="0" smtClean="0"/>
          </a:p>
          <a:p>
            <a:pPr marL="0" indent="0">
              <a:lnSpc>
                <a:spcPct val="100000"/>
              </a:lnSpc>
              <a:buNone/>
            </a:pPr>
            <a:r>
              <a:rPr lang="en-US" sz="1200" b="1" dirty="0" smtClean="0"/>
              <a:t>Parameters</a:t>
            </a:r>
            <a:r>
              <a:rPr lang="en-US" sz="1200" b="1" dirty="0"/>
              <a:t>:</a:t>
            </a:r>
          </a:p>
          <a:p>
            <a:pPr>
              <a:lnSpc>
                <a:spcPct val="100000"/>
              </a:lnSpc>
            </a:pPr>
            <a:r>
              <a:rPr lang="en-US" sz="1200" dirty="0"/>
              <a:t>pat: A search term for the files in the folder</a:t>
            </a:r>
          </a:p>
          <a:p>
            <a:pPr>
              <a:lnSpc>
                <a:spcPct val="100000"/>
              </a:lnSpc>
            </a:pPr>
            <a:r>
              <a:rPr lang="en-US" sz="1200" dirty="0" err="1"/>
              <a:t>dir</a:t>
            </a:r>
            <a:r>
              <a:rPr lang="en-US" sz="1200" dirty="0"/>
              <a:t>: The path of the folder you want to search in</a:t>
            </a:r>
          </a:p>
          <a:p>
            <a:pPr>
              <a:lnSpc>
                <a:spcPct val="100000"/>
              </a:lnSpc>
            </a:pPr>
            <a:r>
              <a:rPr lang="en-US" sz="1200" dirty="0" err="1"/>
              <a:t>colls</a:t>
            </a:r>
            <a:r>
              <a:rPr lang="en-US" sz="1200" dirty="0"/>
              <a:t>: A vector of strings to indicate which column you want to import (optional)</a:t>
            </a:r>
          </a:p>
          <a:p>
            <a:pPr>
              <a:lnSpc>
                <a:spcPct val="100000"/>
              </a:lnSpc>
            </a:pPr>
            <a:r>
              <a:rPr lang="en-US" sz="1200" dirty="0" err="1"/>
              <a:t>colls.new</a:t>
            </a:r>
            <a:r>
              <a:rPr lang="en-US" sz="1200" dirty="0"/>
              <a:t>: A vector of strings to indicate new column names (optional)</a:t>
            </a:r>
          </a:p>
          <a:p>
            <a:pPr>
              <a:lnSpc>
                <a:spcPct val="100000"/>
              </a:lnSpc>
            </a:pPr>
            <a:r>
              <a:rPr lang="en-US" sz="1200" dirty="0" err="1"/>
              <a:t>exprss</a:t>
            </a:r>
            <a:r>
              <a:rPr lang="en-US" sz="1200" dirty="0"/>
              <a:t>: A </a:t>
            </a:r>
            <a:r>
              <a:rPr lang="en-US" sz="1200" dirty="0" err="1"/>
              <a:t>data.table</a:t>
            </a:r>
            <a:r>
              <a:rPr lang="en-US" sz="1200" dirty="0"/>
              <a:t> expression to subset rows</a:t>
            </a:r>
          </a:p>
          <a:p>
            <a:pPr>
              <a:lnSpc>
                <a:spcPct val="100000"/>
              </a:lnSpc>
            </a:pPr>
            <a:r>
              <a:rPr lang="en-US" sz="1200" dirty="0" err="1"/>
              <a:t>date.colls</a:t>
            </a:r>
            <a:r>
              <a:rPr lang="en-US" sz="1200" dirty="0"/>
              <a:t>: A vector of strings to indicate date variables</a:t>
            </a:r>
          </a:p>
          <a:p>
            <a:pPr>
              <a:lnSpc>
                <a:spcPct val="100000"/>
              </a:lnSpc>
            </a:pPr>
            <a:r>
              <a:rPr lang="en-US" sz="1200" dirty="0"/>
              <a:t>append: If FALSE, checks for only 1 file in the folder. Default is TRUE</a:t>
            </a:r>
            <a:r>
              <a:rPr lang="en-US" sz="1200" dirty="0" smtClean="0"/>
              <a:t>.</a:t>
            </a:r>
          </a:p>
          <a:p>
            <a:pPr marL="0" indent="0">
              <a:lnSpc>
                <a:spcPct val="100000"/>
              </a:lnSpc>
              <a:buNone/>
            </a:pPr>
            <a:endParaRPr lang="en-US" sz="1200" dirty="0"/>
          </a:p>
          <a:p>
            <a:pPr marL="0" indent="0">
              <a:lnSpc>
                <a:spcPct val="100000"/>
              </a:lnSpc>
              <a:buNone/>
            </a:pPr>
            <a:endParaRPr lang="en-US" sz="1200" dirty="0"/>
          </a:p>
          <a:p>
            <a:pPr>
              <a:lnSpc>
                <a:spcPct val="100000"/>
              </a:lnSpc>
            </a:pPr>
            <a:endParaRPr lang="nl-NL" sz="1200" dirty="0"/>
          </a:p>
        </p:txBody>
      </p:sp>
    </p:spTree>
    <p:extLst>
      <p:ext uri="{BB962C8B-B14F-4D97-AF65-F5344CB8AC3E}">
        <p14:creationId xmlns:p14="http://schemas.microsoft.com/office/powerpoint/2010/main" val="5166098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423315"/>
            <a:ext cx="10515600" cy="1325563"/>
          </a:xfrm>
        </p:spPr>
        <p:txBody>
          <a:bodyPr/>
          <a:lstStyle/>
          <a:p>
            <a:r>
              <a:rPr lang="en-US" b="1" dirty="0" smtClean="0"/>
              <a:t>Exercise or test the function as a group?</a:t>
            </a:r>
            <a:endParaRPr lang="en-US" b="1" dirty="0"/>
          </a:p>
        </p:txBody>
      </p:sp>
      <p:sp>
        <p:nvSpPr>
          <p:cNvPr id="3" name="Tijdelijke aanduiding voor inhoud 2"/>
          <p:cNvSpPr>
            <a:spLocks noGrp="1"/>
          </p:cNvSpPr>
          <p:nvPr>
            <p:ph idx="1"/>
          </p:nvPr>
        </p:nvSpPr>
        <p:spPr/>
        <p:txBody>
          <a:bodyPr/>
          <a:lstStyle/>
          <a:p>
            <a:pPr marL="0" indent="0">
              <a:buNone/>
            </a:pPr>
            <a:r>
              <a:rPr lang="en-US" dirty="0" smtClean="0"/>
              <a:t>In the provided folder, there are EVENT files that need to be imported</a:t>
            </a:r>
          </a:p>
          <a:p>
            <a:pPr marL="514350" indent="-514350">
              <a:buFont typeface="+mj-lt"/>
              <a:buAutoNum type="arabicPeriod"/>
            </a:pPr>
            <a:r>
              <a:rPr lang="en-US" dirty="0" smtClean="0"/>
              <a:t>Try to make the function work only using the required inputs</a:t>
            </a:r>
          </a:p>
          <a:p>
            <a:pPr marL="514350" indent="-514350">
              <a:buFont typeface="+mj-lt"/>
              <a:buAutoNum type="arabicPeriod"/>
            </a:pPr>
            <a:r>
              <a:rPr lang="en-US" dirty="0" smtClean="0"/>
              <a:t>Make changes in the required inputs and see what happens (use your creativity and be curious)</a:t>
            </a:r>
          </a:p>
          <a:p>
            <a:pPr marL="514350" indent="-514350">
              <a:buFont typeface="+mj-lt"/>
              <a:buAutoNum type="arabicPeriod"/>
            </a:pPr>
            <a:r>
              <a:rPr lang="en-US" dirty="0" smtClean="0"/>
              <a:t>Now add a not required input. </a:t>
            </a:r>
          </a:p>
          <a:p>
            <a:pPr marL="514350" indent="-514350">
              <a:buFont typeface="+mj-lt"/>
              <a:buAutoNum type="arabicPeriod"/>
            </a:pPr>
            <a:r>
              <a:rPr lang="en-US" dirty="0" smtClean="0"/>
              <a:t>How many combinations are there? What would be the strategy to be as certain as possible that the functions does what we want?</a:t>
            </a:r>
          </a:p>
          <a:p>
            <a:pPr marL="514350" indent="-514350">
              <a:buFont typeface="+mj-lt"/>
              <a:buAutoNum type="arabicPeriod"/>
            </a:pPr>
            <a:r>
              <a:rPr lang="en-US" dirty="0" smtClean="0"/>
              <a:t>Formulate issues for the backlog if needed (providing a reproducible scenario)</a:t>
            </a:r>
          </a:p>
          <a:p>
            <a:pPr marL="0" indent="0">
              <a:buNone/>
            </a:pPr>
            <a:endParaRPr lang="en-US" dirty="0" smtClean="0"/>
          </a:p>
          <a:p>
            <a:pPr marL="514350" indent="-514350">
              <a:buFont typeface="+mj-lt"/>
              <a:buAutoNum type="arabicPeriod"/>
            </a:pPr>
            <a:endParaRPr lang="en-US" dirty="0" smtClean="0"/>
          </a:p>
          <a:p>
            <a:pPr marL="514350" indent="-514350">
              <a:buFont typeface="+mj-lt"/>
              <a:buAutoNum type="arabicPeriod"/>
            </a:pPr>
            <a:endParaRPr lang="en-US" dirty="0" smtClean="0"/>
          </a:p>
          <a:p>
            <a:pPr marL="514350" indent="-514350">
              <a:buFont typeface="+mj-lt"/>
              <a:buAutoNum type="arabicPeriod"/>
            </a:pPr>
            <a:endParaRPr lang="en-US" dirty="0"/>
          </a:p>
        </p:txBody>
      </p:sp>
    </p:spTree>
    <p:extLst>
      <p:ext uri="{BB962C8B-B14F-4D97-AF65-F5344CB8AC3E}">
        <p14:creationId xmlns:p14="http://schemas.microsoft.com/office/powerpoint/2010/main" val="36469801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b="1" dirty="0" smtClean="0"/>
              <a:t>Backlog IMPORT_PATTERN</a:t>
            </a:r>
            <a:endParaRPr lang="en-US" b="1" dirty="0"/>
          </a:p>
        </p:txBody>
      </p:sp>
      <p:sp>
        <p:nvSpPr>
          <p:cNvPr id="3" name="Tijdelijke aanduiding voor inhoud 2"/>
          <p:cNvSpPr>
            <a:spLocks noGrp="1"/>
          </p:cNvSpPr>
          <p:nvPr>
            <p:ph idx="1"/>
          </p:nvPr>
        </p:nvSpPr>
        <p:spPr/>
        <p:txBody>
          <a:bodyPr/>
          <a:lstStyle/>
          <a:p>
            <a:r>
              <a:rPr lang="en-US" dirty="0" smtClean="0"/>
              <a:t>If folder not found NULL is returned. Add a check and provide an error message if folder is not found</a:t>
            </a:r>
          </a:p>
          <a:p>
            <a:r>
              <a:rPr lang="en-US" dirty="0" smtClean="0"/>
              <a:t>…</a:t>
            </a:r>
            <a:endParaRPr lang="en-US" dirty="0"/>
          </a:p>
        </p:txBody>
      </p:sp>
    </p:spTree>
    <p:extLst>
      <p:ext uri="{BB962C8B-B14F-4D97-AF65-F5344CB8AC3E}">
        <p14:creationId xmlns:p14="http://schemas.microsoft.com/office/powerpoint/2010/main" val="4293275233"/>
      </p:ext>
    </p:extLst>
  </p:cSld>
  <p:clrMapOvr>
    <a:masterClrMapping/>
  </p:clrMapOvr>
  <p:timing>
    <p:tnLst>
      <p:par>
        <p:cTn id="1" dur="indefinite" restart="never" nodeType="tmRoot"/>
      </p:par>
    </p:tnLst>
  </p:timing>
</p:sld>
</file>

<file path=ppt/theme/theme1.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1095</TotalTime>
  <Words>1390</Words>
  <Application>Microsoft Office PowerPoint</Application>
  <PresentationFormat>Breedbeeld</PresentationFormat>
  <Paragraphs>135</Paragraphs>
  <Slides>18</Slides>
  <Notes>0</Notes>
  <HiddenSlides>0</HiddenSlides>
  <MMClips>0</MMClips>
  <ScaleCrop>false</ScaleCrop>
  <HeadingPairs>
    <vt:vector size="6" baseType="variant">
      <vt:variant>
        <vt:lpstr>Gebruikte lettertypen</vt:lpstr>
      </vt:variant>
      <vt:variant>
        <vt:i4>4</vt:i4>
      </vt:variant>
      <vt:variant>
        <vt:lpstr>Thema</vt:lpstr>
      </vt:variant>
      <vt:variant>
        <vt:i4>1</vt:i4>
      </vt:variant>
      <vt:variant>
        <vt:lpstr>Diatitels</vt:lpstr>
      </vt:variant>
      <vt:variant>
        <vt:i4>18</vt:i4>
      </vt:variant>
    </vt:vector>
  </HeadingPairs>
  <TitlesOfParts>
    <vt:vector size="23" baseType="lpstr">
      <vt:lpstr>Arial</vt:lpstr>
      <vt:lpstr>Calibri</vt:lpstr>
      <vt:lpstr>Calibri Light</vt:lpstr>
      <vt:lpstr>Söhne</vt:lpstr>
      <vt:lpstr>Kantoorthema</vt:lpstr>
      <vt:lpstr>Functions</vt:lpstr>
      <vt:lpstr>Why I use a functions instead of just coding</vt:lpstr>
      <vt:lpstr>What I try to accomplice in a function</vt:lpstr>
      <vt:lpstr>ChatGPT</vt:lpstr>
      <vt:lpstr>Needed material for the exercises</vt:lpstr>
      <vt:lpstr>Functions</vt:lpstr>
      <vt:lpstr>IMPORT_PATTERN</vt:lpstr>
      <vt:lpstr>Exercise or test the function as a group?</vt:lpstr>
      <vt:lpstr>Backlog IMPORT_PATTERN</vt:lpstr>
      <vt:lpstr>CreateConceptDatasets (input)</vt:lpstr>
      <vt:lpstr>CreateConceptDatasets (output)</vt:lpstr>
      <vt:lpstr>CreateConceptDatasets</vt:lpstr>
      <vt:lpstr>Exercise</vt:lpstr>
      <vt:lpstr>Backlog CreateConceptDatasets</vt:lpstr>
      <vt:lpstr>CreateConceptDatasetsMultipleVars</vt:lpstr>
      <vt:lpstr>CreateConceptDatasetsMultipleVars</vt:lpstr>
      <vt:lpstr>Exercise</vt:lpstr>
      <vt:lpstr>Backlog CreateConceptDatasetsMultipleVars</vt:lpstr>
    </vt:vector>
  </TitlesOfParts>
  <Company>UMC Utrecht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Functions (1)</dc:title>
  <dc:creator>Elbers, R.J.H.J. (Roel)</dc:creator>
  <cp:lastModifiedBy>Elbers, R.J.H.J. (Roel)</cp:lastModifiedBy>
  <cp:revision>85</cp:revision>
  <dcterms:created xsi:type="dcterms:W3CDTF">2023-03-24T09:01:14Z</dcterms:created>
  <dcterms:modified xsi:type="dcterms:W3CDTF">2023-04-06T15:20:13Z</dcterms:modified>
</cp:coreProperties>
</file>