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  <p:sldId id="261" r:id="rId5"/>
    <p:sldId id="267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570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36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73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73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66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01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7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5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3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0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01A3B-620A-438A-B04E-23FCDD2DFA2D}" type="datetimeFigureOut">
              <a:rPr lang="nl-NL" smtClean="0"/>
              <a:t>5-4-2023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0D5D-EF3B-49C5-BAAD-08EB37C617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2683" y="665018"/>
            <a:ext cx="9144000" cy="1074334"/>
          </a:xfrm>
        </p:spPr>
        <p:txBody>
          <a:bodyPr>
            <a:noAutofit/>
          </a:bodyPr>
          <a:lstStyle/>
          <a:p>
            <a:r>
              <a:rPr lang="nl-NL" sz="9600" b="1" dirty="0" smtClean="0"/>
              <a:t>Functions</a:t>
            </a:r>
            <a:endParaRPr lang="nl-NL" sz="9600" b="1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04949" y="1739352"/>
            <a:ext cx="10515600" cy="740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/>
              <a:t>Algorithms/creating secondary concepts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503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Backlog </a:t>
            </a:r>
            <a:r>
              <a:rPr lang="en-US" b="1" dirty="0" err="1" smtClean="0"/>
              <a:t>AppendConcepts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CovidSeverity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24433"/>
            <a:ext cx="703358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Purpose: </a:t>
            </a:r>
            <a:r>
              <a:rPr lang="en-US" sz="1200" dirty="0"/>
              <a:t>Create a new concept from multiple concepts using an append and a join, primarily developed to create COVID severity concepts</a:t>
            </a:r>
            <a:r>
              <a:rPr lang="en-US" sz="1200" dirty="0" smtClean="0"/>
              <a:t>.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Parameters</a:t>
            </a:r>
            <a:r>
              <a:rPr lang="en-US" sz="1200" b="1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or.cols</a:t>
            </a:r>
            <a:r>
              <a:rPr lang="en-US" sz="1200" dirty="0"/>
              <a:t>: Vector of strings containing the names of concepts/tables to append (OR operation)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and.col: Name of the concept/table to join to appended tables (AND operation)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db.path: Path to SQLite database file (.db)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outcome.name: Name of new concept/table to write to database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t.post: Upper border of time range (in days) for join related to date of and.col (-/+ number, 0 = on date)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t.prior: Lower border of time range (in days) for join related to date of and.col (-/+ number, 0 = on date)</a:t>
            </a:r>
            <a:endParaRPr lang="nl-NL" sz="12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1200" b="1" dirty="0" smtClean="0"/>
              <a:t>Output:</a:t>
            </a:r>
            <a:r>
              <a:rPr lang="nl-NL" sz="1200" dirty="0" smtClean="0"/>
              <a:t> </a:t>
            </a:r>
            <a:r>
              <a:rPr lang="en-US" sz="1200" dirty="0"/>
              <a:t>A table written to a SQLite database</a:t>
            </a:r>
            <a:r>
              <a:rPr lang="en-US" sz="1200" dirty="0" smtClean="0"/>
              <a:t>.</a:t>
            </a:r>
            <a:endParaRPr lang="nl-NL" sz="1200" dirty="0"/>
          </a:p>
        </p:txBody>
      </p:sp>
      <p:pic>
        <p:nvPicPr>
          <p:cNvPr id="1028" name="Picture 4" descr="Appending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81" y="536118"/>
            <a:ext cx="2831001" cy="310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step-by-step walkthrough of SQL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707" y="4391256"/>
            <a:ext cx="2433747" cy="18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397" y="2621787"/>
            <a:ext cx="1104762" cy="1019048"/>
          </a:xfrm>
          <a:prstGeom prst="rect">
            <a:avLst/>
          </a:prstGeom>
        </p:spPr>
      </p:pic>
      <p:sp>
        <p:nvSpPr>
          <p:cNvPr id="5" name="Pijl-omlaag 4"/>
          <p:cNvSpPr/>
          <p:nvPr/>
        </p:nvSpPr>
        <p:spPr>
          <a:xfrm rot="1636275">
            <a:off x="10436404" y="3787103"/>
            <a:ext cx="256749" cy="41324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-omlaag 7"/>
          <p:cNvSpPr/>
          <p:nvPr/>
        </p:nvSpPr>
        <p:spPr>
          <a:xfrm rot="19398068">
            <a:off x="9192425" y="3787010"/>
            <a:ext cx="256749" cy="41324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0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23315"/>
            <a:ext cx="10515600" cy="1325563"/>
          </a:xfrm>
        </p:spPr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 up a database in SQLite and store the needed concepts</a:t>
            </a:r>
          </a:p>
          <a:p>
            <a:pPr marL="514350" indent="-514350">
              <a:buAutoNum type="arabicPeriod"/>
            </a:pPr>
            <a:r>
              <a:rPr lang="en-US" dirty="0" smtClean="0"/>
              <a:t>See how the inputs differ from </a:t>
            </a:r>
            <a:r>
              <a:rPr lang="en-US" dirty="0" err="1" smtClean="0"/>
              <a:t>AppendConcepts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function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Deviate the time range for the join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Backlog CovidSeverity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 is not a parameter of the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5C0D33A-C0C8-4ED5-AEFB-837D5A853589}"/>
              </a:ext>
            </a:extLst>
          </p:cNvPr>
          <p:cNvCxnSpPr>
            <a:cxnSpLocks/>
          </p:cNvCxnSpPr>
          <p:nvPr/>
        </p:nvCxnSpPr>
        <p:spPr>
          <a:xfrm flipV="1">
            <a:off x="1429385" y="1028700"/>
            <a:ext cx="1971040" cy="55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5C0D33A-C0C8-4ED5-AEFB-837D5A853589}"/>
              </a:ext>
            </a:extLst>
          </p:cNvPr>
          <p:cNvCxnSpPr>
            <a:cxnSpLocks/>
          </p:cNvCxnSpPr>
          <p:nvPr/>
        </p:nvCxnSpPr>
        <p:spPr>
          <a:xfrm flipV="1">
            <a:off x="2029460" y="1304925"/>
            <a:ext cx="1971040" cy="55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5C0D33A-C0C8-4ED5-AEFB-837D5A853589}"/>
              </a:ext>
            </a:extLst>
          </p:cNvPr>
          <p:cNvCxnSpPr>
            <a:cxnSpLocks/>
          </p:cNvCxnSpPr>
          <p:nvPr/>
        </p:nvCxnSpPr>
        <p:spPr>
          <a:xfrm flipV="1">
            <a:off x="3543935" y="1581150"/>
            <a:ext cx="1971040" cy="55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35C0D33A-C0C8-4ED5-AEFB-837D5A853589}"/>
              </a:ext>
            </a:extLst>
          </p:cNvPr>
          <p:cNvCxnSpPr>
            <a:cxnSpLocks/>
          </p:cNvCxnSpPr>
          <p:nvPr/>
        </p:nvCxnSpPr>
        <p:spPr>
          <a:xfrm flipV="1">
            <a:off x="5944235" y="1838325"/>
            <a:ext cx="1971040" cy="55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35C0D33A-C0C8-4ED5-AEFB-837D5A853589}"/>
              </a:ext>
            </a:extLst>
          </p:cNvPr>
          <p:cNvCxnSpPr>
            <a:cxnSpLocks/>
          </p:cNvCxnSpPr>
          <p:nvPr/>
        </p:nvCxnSpPr>
        <p:spPr>
          <a:xfrm>
            <a:off x="6449060" y="2186737"/>
            <a:ext cx="799465" cy="40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1419860" y="638175"/>
            <a:ext cx="9525" cy="390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2029460" y="914400"/>
            <a:ext cx="9525" cy="390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3543935" y="1190625"/>
            <a:ext cx="9525" cy="390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>
            <a:off x="5944235" y="1447800"/>
            <a:ext cx="9525" cy="390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6449060" y="1786687"/>
            <a:ext cx="9525" cy="390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2461260" y="339346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spells 1</a:t>
            </a:r>
            <a:endParaRPr lang="en-US" b="1" dirty="0"/>
          </a:p>
        </p:txBody>
      </p:sp>
      <p:sp>
        <p:nvSpPr>
          <p:cNvPr id="39" name="Tekstvak 38"/>
          <p:cNvSpPr txBox="1"/>
          <p:nvPr/>
        </p:nvSpPr>
        <p:spPr>
          <a:xfrm>
            <a:off x="5953760" y="339346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Spells 2</a:t>
            </a:r>
            <a:endParaRPr lang="en-US" b="1" dirty="0"/>
          </a:p>
        </p:txBody>
      </p:sp>
      <p:cxnSp>
        <p:nvCxnSpPr>
          <p:cNvPr id="42" name="Rechte verbindingslijn met pijl 41"/>
          <p:cNvCxnSpPr/>
          <p:nvPr/>
        </p:nvCxnSpPr>
        <p:spPr>
          <a:xfrm>
            <a:off x="1429385" y="3438525"/>
            <a:ext cx="9525" cy="3905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>
            <a:off x="5963920" y="3438524"/>
            <a:ext cx="9525" cy="3905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1238885" y="4546573"/>
            <a:ext cx="501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Spells 1 is merging to Group Spells 2 While Group Spells 2 not to Group Spells 1</a:t>
            </a:r>
          </a:p>
          <a:p>
            <a:endParaRPr lang="en-US" b="1" dirty="0"/>
          </a:p>
          <a:p>
            <a:r>
              <a:rPr lang="en-US" b="1" dirty="0" smtClean="0"/>
              <a:t>SO</a:t>
            </a:r>
          </a:p>
          <a:p>
            <a:endParaRPr lang="en-US" b="1" dirty="0"/>
          </a:p>
          <a:p>
            <a:r>
              <a:rPr lang="en-US" b="1" dirty="0" smtClean="0"/>
              <a:t>Take the minimum to get the end date of it’s own group</a:t>
            </a:r>
            <a:endParaRPr lang="en-US" b="1" dirty="0"/>
          </a:p>
        </p:txBody>
      </p:sp>
      <p:cxnSp>
        <p:nvCxnSpPr>
          <p:cNvPr id="46" name="Rechte verbindingslijn met pijl 45"/>
          <p:cNvCxnSpPr/>
          <p:nvPr/>
        </p:nvCxnSpPr>
        <p:spPr>
          <a:xfrm>
            <a:off x="5505450" y="3419473"/>
            <a:ext cx="9525" cy="3905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>
            <a:off x="7905750" y="3448047"/>
            <a:ext cx="9525" cy="3905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>
            <a:off x="7896225" y="1434260"/>
            <a:ext cx="9525" cy="3905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>
            <a:off x="5514975" y="1212862"/>
            <a:ext cx="9525" cy="3905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CleanOutcomes</a:t>
            </a:r>
          </a:p>
          <a:p>
            <a:r>
              <a:rPr lang="nl-NL" dirty="0" smtClean="0"/>
              <a:t>AppendConcepts</a:t>
            </a:r>
          </a:p>
          <a:p>
            <a:r>
              <a:rPr lang="nl-NL" dirty="0"/>
              <a:t>CovidSeverity</a:t>
            </a:r>
          </a:p>
        </p:txBody>
      </p:sp>
    </p:spTree>
    <p:extLst>
      <p:ext uri="{BB962C8B-B14F-4D97-AF65-F5344CB8AC3E}">
        <p14:creationId xmlns:p14="http://schemas.microsoft.com/office/powerpoint/2010/main" val="33463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Magnetische schijf 3"/>
          <p:cNvSpPr/>
          <p:nvPr/>
        </p:nvSpPr>
        <p:spPr>
          <a:xfrm>
            <a:off x="4826000" y="946944"/>
            <a:ext cx="2878666" cy="168618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CDM</a:t>
            </a:r>
            <a:endParaRPr lang="nl-NL" dirty="0"/>
          </a:p>
        </p:txBody>
      </p:sp>
      <p:sp>
        <p:nvSpPr>
          <p:cNvPr id="5" name="Stroomdiagram: Gegevens 4"/>
          <p:cNvSpPr/>
          <p:nvPr/>
        </p:nvSpPr>
        <p:spPr>
          <a:xfrm>
            <a:off x="8136468" y="3761978"/>
            <a:ext cx="694266" cy="762000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troomdiagram: Gegevens 5"/>
          <p:cNvSpPr/>
          <p:nvPr/>
        </p:nvSpPr>
        <p:spPr>
          <a:xfrm>
            <a:off x="8847669" y="3761978"/>
            <a:ext cx="694266" cy="762000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Gegevens 6"/>
          <p:cNvSpPr/>
          <p:nvPr/>
        </p:nvSpPr>
        <p:spPr>
          <a:xfrm>
            <a:off x="7425267" y="3761978"/>
            <a:ext cx="694266" cy="762000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Gegevens 7"/>
          <p:cNvSpPr/>
          <p:nvPr/>
        </p:nvSpPr>
        <p:spPr>
          <a:xfrm>
            <a:off x="6722533" y="3761978"/>
            <a:ext cx="694266" cy="762000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Gegevens 8"/>
          <p:cNvSpPr/>
          <p:nvPr/>
        </p:nvSpPr>
        <p:spPr>
          <a:xfrm>
            <a:off x="6028267" y="3761978"/>
            <a:ext cx="694266" cy="762000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Stroomdiagram: Gegevens 9"/>
          <p:cNvSpPr/>
          <p:nvPr/>
        </p:nvSpPr>
        <p:spPr>
          <a:xfrm>
            <a:off x="5338235" y="3761978"/>
            <a:ext cx="694266" cy="762000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Stroomdiagram: Gegevens 10"/>
          <p:cNvSpPr/>
          <p:nvPr/>
        </p:nvSpPr>
        <p:spPr>
          <a:xfrm>
            <a:off x="4635501" y="3761978"/>
            <a:ext cx="694266" cy="762000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Gegevens 11"/>
          <p:cNvSpPr/>
          <p:nvPr/>
        </p:nvSpPr>
        <p:spPr>
          <a:xfrm>
            <a:off x="3941235" y="3761978"/>
            <a:ext cx="694266" cy="762000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Gegevens 12"/>
          <p:cNvSpPr/>
          <p:nvPr/>
        </p:nvSpPr>
        <p:spPr>
          <a:xfrm>
            <a:off x="3253320" y="3761978"/>
            <a:ext cx="694266" cy="762000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Gegevens 13"/>
          <p:cNvSpPr/>
          <p:nvPr/>
        </p:nvSpPr>
        <p:spPr>
          <a:xfrm>
            <a:off x="2550586" y="3761978"/>
            <a:ext cx="694266" cy="762000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Stroomdiagram: Gegevens 14"/>
          <p:cNvSpPr/>
          <p:nvPr/>
        </p:nvSpPr>
        <p:spPr>
          <a:xfrm>
            <a:off x="1856320" y="3761978"/>
            <a:ext cx="694266" cy="762000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Stroomdiagram: Gegevens 15"/>
          <p:cNvSpPr/>
          <p:nvPr/>
        </p:nvSpPr>
        <p:spPr>
          <a:xfrm>
            <a:off x="9558870" y="3761978"/>
            <a:ext cx="694266" cy="762000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Stroomdiagram: Gegevens 16"/>
          <p:cNvSpPr/>
          <p:nvPr/>
        </p:nvSpPr>
        <p:spPr>
          <a:xfrm>
            <a:off x="10270071" y="3761978"/>
            <a:ext cx="694266" cy="762000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Stroomdiagram: Gegevens 17"/>
          <p:cNvSpPr/>
          <p:nvPr/>
        </p:nvSpPr>
        <p:spPr>
          <a:xfrm>
            <a:off x="1718735" y="4727178"/>
            <a:ext cx="694266" cy="762000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Stroomdiagram: Gegevens 18"/>
          <p:cNvSpPr/>
          <p:nvPr/>
        </p:nvSpPr>
        <p:spPr>
          <a:xfrm>
            <a:off x="2429936" y="4727178"/>
            <a:ext cx="694266" cy="762000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Stroomdiagram: Gegevens 19"/>
          <p:cNvSpPr/>
          <p:nvPr/>
        </p:nvSpPr>
        <p:spPr>
          <a:xfrm>
            <a:off x="3141137" y="4727178"/>
            <a:ext cx="694266" cy="762000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Stroomdiagram: Gegevens 20"/>
          <p:cNvSpPr/>
          <p:nvPr/>
        </p:nvSpPr>
        <p:spPr>
          <a:xfrm>
            <a:off x="3852338" y="4727178"/>
            <a:ext cx="694266" cy="762000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ijl-rechts 21"/>
          <p:cNvSpPr/>
          <p:nvPr/>
        </p:nvSpPr>
        <p:spPr>
          <a:xfrm rot="5400000">
            <a:off x="5960533" y="2913922"/>
            <a:ext cx="609600" cy="5672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22"/>
          <p:cNvSpPr txBox="1"/>
          <p:nvPr/>
        </p:nvSpPr>
        <p:spPr>
          <a:xfrm>
            <a:off x="1856320" y="3374112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Primary concepts</a:t>
            </a:r>
            <a:endParaRPr lang="en-US" b="1" dirty="0"/>
          </a:p>
        </p:txBody>
      </p:sp>
      <p:sp>
        <p:nvSpPr>
          <p:cNvPr id="24" name="Tekstvak 23"/>
          <p:cNvSpPr txBox="1"/>
          <p:nvPr/>
        </p:nvSpPr>
        <p:spPr>
          <a:xfrm>
            <a:off x="8223253" y="3374112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Secondary concepts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886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CleanOutcomes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2443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Purpose: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Removes rows within a number of days from the last occurrence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Parameters: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Dataset: a data.table data frame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Person_id: column name where the person identifier is stored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rec.period: number or vector of numbers representing the number of days within which rows/outcomes are removed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c.date: column name where the date of the outcome is stored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outcome (optional): name of the outcome of interest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c.outcome (optional): column name where the name of the outcome is stored</a:t>
            </a:r>
          </a:p>
          <a:p>
            <a:pPr>
              <a:lnSpc>
                <a:spcPct val="100000"/>
              </a:lnSpc>
            </a:pPr>
            <a:r>
              <a:rPr lang="en-US" sz="1200" dirty="0" smtClean="0"/>
              <a:t>(c.hierarchy (optional): column name with rank values defining the order of priority of each record)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1200" b="1" dirty="0" smtClean="0"/>
              <a:t>Output:</a:t>
            </a:r>
            <a:r>
              <a:rPr lang="nl-NL" sz="12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a </a:t>
            </a:r>
            <a:r>
              <a:rPr lang="en-US" sz="1200" dirty="0"/>
              <a:t>data.table data frame with the outcomes cleaned from outcomes within the specified rec.period or washout period</a:t>
            </a:r>
            <a:endParaRPr lang="nl-NL" sz="1200" dirty="0"/>
          </a:p>
        </p:txBody>
      </p:sp>
      <p:grpSp>
        <p:nvGrpSpPr>
          <p:cNvPr id="16" name="Groep 15"/>
          <p:cNvGrpSpPr/>
          <p:nvPr/>
        </p:nvGrpSpPr>
        <p:grpSpPr>
          <a:xfrm>
            <a:off x="1228725" y="2335962"/>
            <a:ext cx="3825875" cy="347980"/>
            <a:chOff x="1346624" y="2061634"/>
            <a:chExt cx="3825875" cy="347980"/>
          </a:xfrm>
        </p:grpSpPr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BDFD5FF9-C5E5-4A77-909E-7092F47E3FB1}"/>
                </a:ext>
              </a:extLst>
            </p:cNvPr>
            <p:cNvCxnSpPr>
              <a:cxnSpLocks/>
            </p:cNvCxnSpPr>
            <p:nvPr/>
          </p:nvCxnSpPr>
          <p:spPr>
            <a:xfrm>
              <a:off x="1346624" y="2409614"/>
              <a:ext cx="3825875" cy="0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met pijl 4">
              <a:extLst>
                <a:ext uri="{FF2B5EF4-FFF2-40B4-BE49-F238E27FC236}">
                  <a16:creationId xmlns:a16="http://schemas.microsoft.com/office/drawing/2014/main" id="{08A5EC9F-AE12-462F-8EBF-FAEBC3F3EF4D}"/>
                </a:ext>
              </a:extLst>
            </p:cNvPr>
            <p:cNvCxnSpPr/>
            <p:nvPr/>
          </p:nvCxnSpPr>
          <p:spPr>
            <a:xfrm>
              <a:off x="1699684" y="2061634"/>
              <a:ext cx="0" cy="2324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4A560048-753D-46A5-9ED1-AF3CAB487999}"/>
                </a:ext>
              </a:extLst>
            </p:cNvPr>
            <p:cNvCxnSpPr/>
            <p:nvPr/>
          </p:nvCxnSpPr>
          <p:spPr>
            <a:xfrm>
              <a:off x="1996229" y="2061634"/>
              <a:ext cx="0" cy="232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63A7BFCA-FBCD-43A3-AE53-6E61753DDFE9}"/>
                </a:ext>
              </a:extLst>
            </p:cNvPr>
            <p:cNvCxnSpPr/>
            <p:nvPr/>
          </p:nvCxnSpPr>
          <p:spPr>
            <a:xfrm>
              <a:off x="2894754" y="2061634"/>
              <a:ext cx="0" cy="2324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3123E024-2332-40D1-A161-0392A376D958}"/>
                </a:ext>
              </a:extLst>
            </p:cNvPr>
            <p:cNvCxnSpPr/>
            <p:nvPr/>
          </p:nvCxnSpPr>
          <p:spPr>
            <a:xfrm>
              <a:off x="3400214" y="2061634"/>
              <a:ext cx="0" cy="232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E07254CD-1A40-4670-8A75-D6B550513CB4}"/>
                </a:ext>
              </a:extLst>
            </p:cNvPr>
            <p:cNvCxnSpPr/>
            <p:nvPr/>
          </p:nvCxnSpPr>
          <p:spPr>
            <a:xfrm>
              <a:off x="3223684" y="2061634"/>
              <a:ext cx="0" cy="232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met pijl 9">
              <a:extLst>
                <a:ext uri="{FF2B5EF4-FFF2-40B4-BE49-F238E27FC236}">
                  <a16:creationId xmlns:a16="http://schemas.microsoft.com/office/drawing/2014/main" id="{B95403DC-915D-4E05-BAFD-2FDB0614BA75}"/>
                </a:ext>
              </a:extLst>
            </p:cNvPr>
            <p:cNvCxnSpPr/>
            <p:nvPr/>
          </p:nvCxnSpPr>
          <p:spPr>
            <a:xfrm>
              <a:off x="4057439" y="2061634"/>
              <a:ext cx="0" cy="2324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35C0D33A-C0C8-4ED5-AEFB-837D5A853589}"/>
                </a:ext>
              </a:extLst>
            </p:cNvPr>
            <p:cNvCxnSpPr>
              <a:cxnSpLocks/>
            </p:cNvCxnSpPr>
            <p:nvPr/>
          </p:nvCxnSpPr>
          <p:spPr>
            <a:xfrm>
              <a:off x="1699684" y="2064809"/>
              <a:ext cx="72961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>
              <a:extLst>
                <a:ext uri="{FF2B5EF4-FFF2-40B4-BE49-F238E27FC236}">
                  <a16:creationId xmlns:a16="http://schemas.microsoft.com/office/drawing/2014/main" id="{8F4A98E4-9566-48FB-8D1B-FCB08896652A}"/>
                </a:ext>
              </a:extLst>
            </p:cNvPr>
            <p:cNvCxnSpPr>
              <a:cxnSpLocks/>
            </p:cNvCxnSpPr>
            <p:nvPr/>
          </p:nvCxnSpPr>
          <p:spPr>
            <a:xfrm>
              <a:off x="2878879" y="2064809"/>
              <a:ext cx="72961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>
              <a:extLst>
                <a:ext uri="{FF2B5EF4-FFF2-40B4-BE49-F238E27FC236}">
                  <a16:creationId xmlns:a16="http://schemas.microsoft.com/office/drawing/2014/main" id="{5D1E6567-477C-49F8-AE6B-2219C91E04F3}"/>
                </a:ext>
              </a:extLst>
            </p:cNvPr>
            <p:cNvCxnSpPr>
              <a:cxnSpLocks/>
            </p:cNvCxnSpPr>
            <p:nvPr/>
          </p:nvCxnSpPr>
          <p:spPr>
            <a:xfrm>
              <a:off x="4057439" y="2064809"/>
              <a:ext cx="72961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6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Proces: WHILE LOOP</a:t>
            </a:r>
            <a:endParaRPr lang="nl-NL" b="1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89099"/>
              </p:ext>
            </p:extLst>
          </p:nvPr>
        </p:nvGraphicFramePr>
        <p:xfrm>
          <a:off x="838200" y="2856708"/>
          <a:ext cx="1858963" cy="1335573"/>
        </p:xfrm>
        <a:graphic>
          <a:graphicData uri="http://schemas.openxmlformats.org/drawingml/2006/table">
            <a:tbl>
              <a:tblPr firstRow="1" firstCol="1" bandRow="1"/>
              <a:tblGrid>
                <a:gridCol w="544162">
                  <a:extLst>
                    <a:ext uri="{9D8B030D-6E8A-4147-A177-3AD203B41FA5}">
                      <a16:colId xmlns:a16="http://schemas.microsoft.com/office/drawing/2014/main" val="21410832"/>
                    </a:ext>
                  </a:extLst>
                </a:gridCol>
                <a:gridCol w="857210">
                  <a:extLst>
                    <a:ext uri="{9D8B030D-6E8A-4147-A177-3AD203B41FA5}">
                      <a16:colId xmlns:a16="http://schemas.microsoft.com/office/drawing/2014/main" val="4281644934"/>
                    </a:ext>
                  </a:extLst>
                </a:gridCol>
                <a:gridCol w="457591">
                  <a:extLst>
                    <a:ext uri="{9D8B030D-6E8A-4147-A177-3AD203B41FA5}">
                      <a16:colId xmlns:a16="http://schemas.microsoft.com/office/drawing/2014/main" val="3098755829"/>
                    </a:ext>
                  </a:extLst>
                </a:gridCol>
              </a:tblGrid>
              <a:tr h="1495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pid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dif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777964"/>
                  </a:ext>
                </a:extLst>
              </a:tr>
              <a:tr h="2312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20200101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703259"/>
                  </a:ext>
                </a:extLst>
              </a:tr>
              <a:tr h="2312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20200106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34621"/>
                  </a:ext>
                </a:extLst>
              </a:tr>
              <a:tr h="2312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20200501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232655"/>
                  </a:ext>
                </a:extLst>
              </a:tr>
              <a:tr h="2312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20200503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122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665554"/>
                  </a:ext>
                </a:extLst>
              </a:tr>
              <a:tr h="2312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P002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20200201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75391"/>
                  </a:ext>
                </a:extLst>
              </a:tr>
            </a:tbl>
          </a:graphicData>
        </a:graphic>
      </p:graphicFrame>
      <p:sp>
        <p:nvSpPr>
          <p:cNvPr id="6" name="Pijl: rechts 1"/>
          <p:cNvSpPr/>
          <p:nvPr/>
        </p:nvSpPr>
        <p:spPr>
          <a:xfrm>
            <a:off x="3052762" y="3348281"/>
            <a:ext cx="29527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08164"/>
              </p:ext>
            </p:extLst>
          </p:nvPr>
        </p:nvGraphicFramePr>
        <p:xfrm>
          <a:off x="3703636" y="2872033"/>
          <a:ext cx="1858963" cy="1320248"/>
        </p:xfrm>
        <a:graphic>
          <a:graphicData uri="http://schemas.openxmlformats.org/drawingml/2006/table">
            <a:tbl>
              <a:tblPr firstRow="1" firstCol="1" bandRow="1"/>
              <a:tblGrid>
                <a:gridCol w="513824">
                  <a:extLst>
                    <a:ext uri="{9D8B030D-6E8A-4147-A177-3AD203B41FA5}">
                      <a16:colId xmlns:a16="http://schemas.microsoft.com/office/drawing/2014/main" val="3084045967"/>
                    </a:ext>
                  </a:extLst>
                </a:gridCol>
                <a:gridCol w="809419">
                  <a:extLst>
                    <a:ext uri="{9D8B030D-6E8A-4147-A177-3AD203B41FA5}">
                      <a16:colId xmlns:a16="http://schemas.microsoft.com/office/drawing/2014/main" val="938404866"/>
                    </a:ext>
                  </a:extLst>
                </a:gridCol>
                <a:gridCol w="535720">
                  <a:extLst>
                    <a:ext uri="{9D8B030D-6E8A-4147-A177-3AD203B41FA5}">
                      <a16:colId xmlns:a16="http://schemas.microsoft.com/office/drawing/2014/main" val="4051748875"/>
                    </a:ext>
                  </a:extLst>
                </a:gridCol>
              </a:tblGrid>
              <a:tr h="1723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pid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dif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5306"/>
                  </a:ext>
                </a:extLst>
              </a:tr>
              <a:tr h="285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20200101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312809"/>
                  </a:ext>
                </a:extLst>
              </a:tr>
              <a:tr h="285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20200501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74582"/>
                  </a:ext>
                </a:extLst>
              </a:tr>
              <a:tr h="285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20200503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122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08755"/>
                  </a:ext>
                </a:extLst>
              </a:tr>
              <a:tr h="285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P002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20200201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01678"/>
                  </a:ext>
                </a:extLst>
              </a:tr>
            </a:tbl>
          </a:graphicData>
        </a:graphic>
      </p:graphicFrame>
      <p:sp>
        <p:nvSpPr>
          <p:cNvPr id="9" name="Pijl: rechts 2"/>
          <p:cNvSpPr/>
          <p:nvPr/>
        </p:nvSpPr>
        <p:spPr>
          <a:xfrm>
            <a:off x="5918198" y="3348280"/>
            <a:ext cx="29527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18580"/>
              </p:ext>
            </p:extLst>
          </p:nvPr>
        </p:nvGraphicFramePr>
        <p:xfrm>
          <a:off x="6856730" y="2861592"/>
          <a:ext cx="1296670" cy="571500"/>
        </p:xfrm>
        <a:graphic>
          <a:graphicData uri="http://schemas.openxmlformats.org/drawingml/2006/table">
            <a:tbl>
              <a:tblPr firstRow="1" firstCol="1" bandRow="1"/>
              <a:tblGrid>
                <a:gridCol w="486069">
                  <a:extLst>
                    <a:ext uri="{9D8B030D-6E8A-4147-A177-3AD203B41FA5}">
                      <a16:colId xmlns:a16="http://schemas.microsoft.com/office/drawing/2014/main" val="655803408"/>
                    </a:ext>
                  </a:extLst>
                </a:gridCol>
                <a:gridCol w="810601">
                  <a:extLst>
                    <a:ext uri="{9D8B030D-6E8A-4147-A177-3AD203B41FA5}">
                      <a16:colId xmlns:a16="http://schemas.microsoft.com/office/drawing/2014/main" val="31471659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pid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131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20200101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473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P002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20200201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7859"/>
                  </a:ext>
                </a:extLst>
              </a:tr>
            </a:tbl>
          </a:graphicData>
        </a:graphic>
      </p:graphicFrame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64047"/>
              </p:ext>
            </p:extLst>
          </p:nvPr>
        </p:nvGraphicFramePr>
        <p:xfrm>
          <a:off x="6856730" y="3700705"/>
          <a:ext cx="1296670" cy="571500"/>
        </p:xfrm>
        <a:graphic>
          <a:graphicData uri="http://schemas.openxmlformats.org/drawingml/2006/table">
            <a:tbl>
              <a:tblPr firstRow="1" firstCol="1" bandRow="1"/>
              <a:tblGrid>
                <a:gridCol w="486069">
                  <a:extLst>
                    <a:ext uri="{9D8B030D-6E8A-4147-A177-3AD203B41FA5}">
                      <a16:colId xmlns:a16="http://schemas.microsoft.com/office/drawing/2014/main" val="150905121"/>
                    </a:ext>
                  </a:extLst>
                </a:gridCol>
                <a:gridCol w="810601">
                  <a:extLst>
                    <a:ext uri="{9D8B030D-6E8A-4147-A177-3AD203B41FA5}">
                      <a16:colId xmlns:a16="http://schemas.microsoft.com/office/drawing/2014/main" val="5990276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pid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4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20200501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34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P001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20200503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91107"/>
                  </a:ext>
                </a:extLst>
              </a:tr>
            </a:tbl>
          </a:graphicData>
        </a:graphic>
      </p:graphicFrame>
      <p:sp>
        <p:nvSpPr>
          <p:cNvPr id="14" name="Pijl: rechts 4"/>
          <p:cNvSpPr/>
          <p:nvPr/>
        </p:nvSpPr>
        <p:spPr>
          <a:xfrm>
            <a:off x="8649019" y="2995855"/>
            <a:ext cx="295275" cy="352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15" name="Tekstvak 6"/>
          <p:cNvSpPr txBox="1"/>
          <p:nvPr/>
        </p:nvSpPr>
        <p:spPr>
          <a:xfrm>
            <a:off x="9154951" y="2914222"/>
            <a:ext cx="2284574" cy="4857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Append/Store</a:t>
            </a:r>
            <a:endParaRPr lang="nl-N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kstvak 14"/>
          <p:cNvSpPr txBox="1"/>
          <p:nvPr/>
        </p:nvSpPr>
        <p:spPr>
          <a:xfrm>
            <a:off x="7019290" y="4337296"/>
            <a:ext cx="971550" cy="2857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 rows &gt; 0</a:t>
            </a:r>
            <a:endParaRPr lang="nl-NL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Pijl: gekromd omlaag 3"/>
          <p:cNvSpPr/>
          <p:nvPr/>
        </p:nvSpPr>
        <p:spPr>
          <a:xfrm rot="10800000">
            <a:off x="1771650" y="4717200"/>
            <a:ext cx="5739762" cy="52387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23315"/>
            <a:ext cx="10515600" cy="1325563"/>
          </a:xfrm>
        </p:spPr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provided folder, there are EVENT files that need to be imported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a concept created in the previous session and clean the file using the CleanOutcomes function with chosen wash out period.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rec.period with 1 number and then with a vector of numbers and see what the difference is.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Backlog CleanOutcomes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NA’s for date remain in the output file. Remove these and print a warning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AppendConcepts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2443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Purpose</a:t>
            </a:r>
            <a:r>
              <a:rPr lang="en-US" sz="1200" b="1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To </a:t>
            </a:r>
            <a:r>
              <a:rPr lang="en-US" sz="1200" dirty="0" smtClean="0"/>
              <a:t>append/union </a:t>
            </a:r>
            <a:r>
              <a:rPr lang="en-US" sz="1200" dirty="0"/>
              <a:t>multiple concepts to a new </a:t>
            </a:r>
            <a:r>
              <a:rPr lang="en-US" sz="1200" dirty="0" smtClean="0"/>
              <a:t>concept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To check if all the required input concepts are present in the </a:t>
            </a:r>
            <a:r>
              <a:rPr lang="en-US" sz="1200" dirty="0" smtClean="0"/>
              <a:t>database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To return a warning message if any of the input concepts contain zero rows.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Parameters</a:t>
            </a:r>
            <a:r>
              <a:rPr lang="en-US" sz="1200" b="1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DB: A </a:t>
            </a:r>
            <a:r>
              <a:rPr lang="en-US" sz="1200" dirty="0" err="1"/>
              <a:t>DBIConnection</a:t>
            </a:r>
            <a:r>
              <a:rPr lang="en-US" sz="1200" dirty="0"/>
              <a:t> object representing the database connection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CONCEPTS: A vector of strings representing the concepts to be appended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NAME: A string representing the name of the new concept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DT.coll</a:t>
            </a:r>
            <a:r>
              <a:rPr lang="en-US" sz="1200" dirty="0"/>
              <a:t>: A string representing the column name where the date is stored in the old concepts (default: "Date")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colls</a:t>
            </a:r>
            <a:r>
              <a:rPr lang="en-US" sz="1200" dirty="0"/>
              <a:t>: An SQL code in string representing which columns to retain (default: "*")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1200" b="1" dirty="0" smtClean="0"/>
              <a:t>Output:</a:t>
            </a:r>
            <a:r>
              <a:rPr lang="nl-NL" sz="1200" dirty="0" smtClean="0"/>
              <a:t> </a:t>
            </a:r>
            <a:r>
              <a:rPr lang="en-US" sz="1200" dirty="0" smtClean="0"/>
              <a:t>A </a:t>
            </a:r>
            <a:r>
              <a:rPr lang="en-US" sz="1200" dirty="0" err="1"/>
              <a:t>data.table</a:t>
            </a:r>
            <a:r>
              <a:rPr lang="en-US" sz="1200" dirty="0"/>
              <a:t> data frame representing the new concept created by merging the input concepts</a:t>
            </a:r>
            <a:endParaRPr lang="nl-NL" sz="1200" dirty="0"/>
          </a:p>
        </p:txBody>
      </p:sp>
      <p:pic>
        <p:nvPicPr>
          <p:cNvPr id="1028" name="Picture 4" descr="Appending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81" y="1621584"/>
            <a:ext cx="34480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23315"/>
            <a:ext cx="10515600" cy="1325563"/>
          </a:xfrm>
        </p:spPr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 up a database in SQLite and store the needed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“OR” concept using </a:t>
            </a:r>
            <a:r>
              <a:rPr lang="en-US" dirty="0" err="1" smtClean="0"/>
              <a:t>AppendConcepts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if the warnings are printed to the console.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644</Words>
  <Application>Microsoft Office PowerPoint</Application>
  <PresentationFormat>Breedbeeld</PresentationFormat>
  <Paragraphs>134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Kantoorthema</vt:lpstr>
      <vt:lpstr>Functions</vt:lpstr>
      <vt:lpstr>PowerPoint-presentatie</vt:lpstr>
      <vt:lpstr>PowerPoint-presentatie</vt:lpstr>
      <vt:lpstr>CleanOutcomes</vt:lpstr>
      <vt:lpstr>Proces: WHILE LOOP</vt:lpstr>
      <vt:lpstr>Exercise</vt:lpstr>
      <vt:lpstr>Backlog CleanOutcomes</vt:lpstr>
      <vt:lpstr>AppendConcepts</vt:lpstr>
      <vt:lpstr>Exercise</vt:lpstr>
      <vt:lpstr>Backlog AppendConcepts</vt:lpstr>
      <vt:lpstr>CovidSeverity</vt:lpstr>
      <vt:lpstr>Exercise</vt:lpstr>
      <vt:lpstr>Backlog CovidSeverity</vt:lpstr>
      <vt:lpstr>PowerPoint-presentatie</vt:lpstr>
    </vt:vector>
  </TitlesOfParts>
  <Company>UMC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(1)</dc:title>
  <dc:creator>Elbers, R.J.H.J. (Roel)</dc:creator>
  <cp:lastModifiedBy>Elbers, R.J.H.J. (Roel)</cp:lastModifiedBy>
  <cp:revision>104</cp:revision>
  <dcterms:created xsi:type="dcterms:W3CDTF">2023-03-24T09:01:14Z</dcterms:created>
  <dcterms:modified xsi:type="dcterms:W3CDTF">2023-04-05T07:31:29Z</dcterms:modified>
</cp:coreProperties>
</file>