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1" r:id="rId6"/>
    <p:sldId id="262" r:id="rId7"/>
    <p:sldId id="263" r:id="rId8"/>
    <p:sldId id="264" r:id="rId9"/>
    <p:sldId id="265" r:id="rId1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115" d="100"/>
          <a:sy n="115" d="100"/>
        </p:scale>
        <p:origin x="3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9F5875CD-3F69-4950-AFFF-C86A387DC42C}" type="datetimeFigureOut">
              <a:rPr lang="nl-NL" smtClean="0"/>
              <a:t>25-4-2023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3707A0A5-E523-4C13-B2EE-C1D4E746EA2F}" type="slidenum">
              <a:rPr lang="nl-NL" smtClean="0"/>
              <a:t>‹nr.›</a:t>
            </a:fld>
            <a:endParaRPr lang="nl-NL"/>
          </a:p>
        </p:txBody>
      </p:sp>
    </p:spTree>
    <p:extLst>
      <p:ext uri="{BB962C8B-B14F-4D97-AF65-F5344CB8AC3E}">
        <p14:creationId xmlns:p14="http://schemas.microsoft.com/office/powerpoint/2010/main" val="319706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F5875CD-3F69-4950-AFFF-C86A387DC42C}" type="datetimeFigureOut">
              <a:rPr lang="nl-NL" smtClean="0"/>
              <a:t>25-4-2023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3707A0A5-E523-4C13-B2EE-C1D4E746EA2F}" type="slidenum">
              <a:rPr lang="nl-NL" smtClean="0"/>
              <a:t>‹nr.›</a:t>
            </a:fld>
            <a:endParaRPr lang="nl-NL"/>
          </a:p>
        </p:txBody>
      </p:sp>
    </p:spTree>
    <p:extLst>
      <p:ext uri="{BB962C8B-B14F-4D97-AF65-F5344CB8AC3E}">
        <p14:creationId xmlns:p14="http://schemas.microsoft.com/office/powerpoint/2010/main" val="54666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F5875CD-3F69-4950-AFFF-C86A387DC42C}" type="datetimeFigureOut">
              <a:rPr lang="nl-NL" smtClean="0"/>
              <a:t>25-4-2023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3707A0A5-E523-4C13-B2EE-C1D4E746EA2F}" type="slidenum">
              <a:rPr lang="nl-NL" smtClean="0"/>
              <a:t>‹nr.›</a:t>
            </a:fld>
            <a:endParaRPr lang="nl-NL"/>
          </a:p>
        </p:txBody>
      </p:sp>
    </p:spTree>
    <p:extLst>
      <p:ext uri="{BB962C8B-B14F-4D97-AF65-F5344CB8AC3E}">
        <p14:creationId xmlns:p14="http://schemas.microsoft.com/office/powerpoint/2010/main" val="239411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F5875CD-3F69-4950-AFFF-C86A387DC42C}" type="datetimeFigureOut">
              <a:rPr lang="nl-NL" smtClean="0"/>
              <a:t>25-4-2023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3707A0A5-E523-4C13-B2EE-C1D4E746EA2F}" type="slidenum">
              <a:rPr lang="nl-NL" smtClean="0"/>
              <a:t>‹nr.›</a:t>
            </a:fld>
            <a:endParaRPr lang="nl-NL"/>
          </a:p>
        </p:txBody>
      </p:sp>
    </p:spTree>
    <p:extLst>
      <p:ext uri="{BB962C8B-B14F-4D97-AF65-F5344CB8AC3E}">
        <p14:creationId xmlns:p14="http://schemas.microsoft.com/office/powerpoint/2010/main" val="104185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Tekststijl van het model bewerken</a:t>
            </a:r>
          </a:p>
        </p:txBody>
      </p:sp>
      <p:sp>
        <p:nvSpPr>
          <p:cNvPr id="4" name="Tijdelijke aanduiding voor datum 3"/>
          <p:cNvSpPr>
            <a:spLocks noGrp="1"/>
          </p:cNvSpPr>
          <p:nvPr>
            <p:ph type="dt" sz="half" idx="10"/>
          </p:nvPr>
        </p:nvSpPr>
        <p:spPr/>
        <p:txBody>
          <a:bodyPr/>
          <a:lstStyle/>
          <a:p>
            <a:fld id="{9F5875CD-3F69-4950-AFFF-C86A387DC42C}" type="datetimeFigureOut">
              <a:rPr lang="nl-NL" smtClean="0"/>
              <a:t>25-4-2023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3707A0A5-E523-4C13-B2EE-C1D4E746EA2F}" type="slidenum">
              <a:rPr lang="nl-NL" smtClean="0"/>
              <a:t>‹nr.›</a:t>
            </a:fld>
            <a:endParaRPr lang="nl-NL"/>
          </a:p>
        </p:txBody>
      </p:sp>
    </p:spTree>
    <p:extLst>
      <p:ext uri="{BB962C8B-B14F-4D97-AF65-F5344CB8AC3E}">
        <p14:creationId xmlns:p14="http://schemas.microsoft.com/office/powerpoint/2010/main" val="341918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9F5875CD-3F69-4950-AFFF-C86A387DC42C}" type="datetimeFigureOut">
              <a:rPr lang="nl-NL" smtClean="0"/>
              <a:t>25-4-2023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3707A0A5-E523-4C13-B2EE-C1D4E746EA2F}" type="slidenum">
              <a:rPr lang="nl-NL" smtClean="0"/>
              <a:t>‹nr.›</a:t>
            </a:fld>
            <a:endParaRPr lang="nl-NL"/>
          </a:p>
        </p:txBody>
      </p:sp>
    </p:spTree>
    <p:extLst>
      <p:ext uri="{BB962C8B-B14F-4D97-AF65-F5344CB8AC3E}">
        <p14:creationId xmlns:p14="http://schemas.microsoft.com/office/powerpoint/2010/main" val="851153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9F5875CD-3F69-4950-AFFF-C86A387DC42C}" type="datetimeFigureOut">
              <a:rPr lang="nl-NL" smtClean="0"/>
              <a:t>25-4-2023</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3707A0A5-E523-4C13-B2EE-C1D4E746EA2F}" type="slidenum">
              <a:rPr lang="nl-NL" smtClean="0"/>
              <a:t>‹nr.›</a:t>
            </a:fld>
            <a:endParaRPr lang="nl-NL"/>
          </a:p>
        </p:txBody>
      </p:sp>
    </p:spTree>
    <p:extLst>
      <p:ext uri="{BB962C8B-B14F-4D97-AF65-F5344CB8AC3E}">
        <p14:creationId xmlns:p14="http://schemas.microsoft.com/office/powerpoint/2010/main" val="2874668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9F5875CD-3F69-4950-AFFF-C86A387DC42C}" type="datetimeFigureOut">
              <a:rPr lang="nl-NL" smtClean="0"/>
              <a:t>25-4-2023</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3707A0A5-E523-4C13-B2EE-C1D4E746EA2F}" type="slidenum">
              <a:rPr lang="nl-NL" smtClean="0"/>
              <a:t>‹nr.›</a:t>
            </a:fld>
            <a:endParaRPr lang="nl-NL"/>
          </a:p>
        </p:txBody>
      </p:sp>
    </p:spTree>
    <p:extLst>
      <p:ext uri="{BB962C8B-B14F-4D97-AF65-F5344CB8AC3E}">
        <p14:creationId xmlns:p14="http://schemas.microsoft.com/office/powerpoint/2010/main" val="1740322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F5875CD-3F69-4950-AFFF-C86A387DC42C}" type="datetimeFigureOut">
              <a:rPr lang="nl-NL" smtClean="0"/>
              <a:t>25-4-2023</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3707A0A5-E523-4C13-B2EE-C1D4E746EA2F}" type="slidenum">
              <a:rPr lang="nl-NL" smtClean="0"/>
              <a:t>‹nr.›</a:t>
            </a:fld>
            <a:endParaRPr lang="nl-NL"/>
          </a:p>
        </p:txBody>
      </p:sp>
    </p:spTree>
    <p:extLst>
      <p:ext uri="{BB962C8B-B14F-4D97-AF65-F5344CB8AC3E}">
        <p14:creationId xmlns:p14="http://schemas.microsoft.com/office/powerpoint/2010/main" val="3004750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p:txBody>
          <a:bodyPr/>
          <a:lstStyle/>
          <a:p>
            <a:fld id="{9F5875CD-3F69-4950-AFFF-C86A387DC42C}" type="datetimeFigureOut">
              <a:rPr lang="nl-NL" smtClean="0"/>
              <a:t>25-4-2023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3707A0A5-E523-4C13-B2EE-C1D4E746EA2F}" type="slidenum">
              <a:rPr lang="nl-NL" smtClean="0"/>
              <a:t>‹nr.›</a:t>
            </a:fld>
            <a:endParaRPr lang="nl-NL"/>
          </a:p>
        </p:txBody>
      </p:sp>
    </p:spTree>
    <p:extLst>
      <p:ext uri="{BB962C8B-B14F-4D97-AF65-F5344CB8AC3E}">
        <p14:creationId xmlns:p14="http://schemas.microsoft.com/office/powerpoint/2010/main" val="243182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p:txBody>
          <a:bodyPr/>
          <a:lstStyle/>
          <a:p>
            <a:fld id="{9F5875CD-3F69-4950-AFFF-C86A387DC42C}" type="datetimeFigureOut">
              <a:rPr lang="nl-NL" smtClean="0"/>
              <a:t>25-4-2023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3707A0A5-E523-4C13-B2EE-C1D4E746EA2F}" type="slidenum">
              <a:rPr lang="nl-NL" smtClean="0"/>
              <a:t>‹nr.›</a:t>
            </a:fld>
            <a:endParaRPr lang="nl-NL"/>
          </a:p>
        </p:txBody>
      </p:sp>
    </p:spTree>
    <p:extLst>
      <p:ext uri="{BB962C8B-B14F-4D97-AF65-F5344CB8AC3E}">
        <p14:creationId xmlns:p14="http://schemas.microsoft.com/office/powerpoint/2010/main" val="4254573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875CD-3F69-4950-AFFF-C86A387DC42C}" type="datetimeFigureOut">
              <a:rPr lang="nl-NL" smtClean="0"/>
              <a:t>25-4-2023</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7A0A5-E523-4C13-B2EE-C1D4E746EA2F}" type="slidenum">
              <a:rPr lang="nl-NL" smtClean="0"/>
              <a:t>‹nr.›</a:t>
            </a:fld>
            <a:endParaRPr lang="nl-NL"/>
          </a:p>
        </p:txBody>
      </p:sp>
    </p:spTree>
    <p:extLst>
      <p:ext uri="{BB962C8B-B14F-4D97-AF65-F5344CB8AC3E}">
        <p14:creationId xmlns:p14="http://schemas.microsoft.com/office/powerpoint/2010/main" val="1806721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brentozar.com/training/think-like-sql-server-engin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2"/>
            <a:ext cx="9144000" cy="1255077"/>
          </a:xfrm>
        </p:spPr>
        <p:txBody>
          <a:bodyPr/>
          <a:lstStyle/>
          <a:p>
            <a:r>
              <a:rPr lang="en-US" b="1" dirty="0" smtClean="0">
                <a:latin typeface="+mn-lt"/>
              </a:rPr>
              <a:t>Use of SQL in pipeline</a:t>
            </a:r>
            <a:endParaRPr lang="en-US" b="1" dirty="0">
              <a:latin typeface="+mn-lt"/>
            </a:endParaRPr>
          </a:p>
        </p:txBody>
      </p:sp>
    </p:spTree>
    <p:extLst>
      <p:ext uri="{BB962C8B-B14F-4D97-AF65-F5344CB8AC3E}">
        <p14:creationId xmlns:p14="http://schemas.microsoft.com/office/powerpoint/2010/main" val="3403199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smtClean="0"/>
              <a:t>Performance issues D3 </a:t>
            </a:r>
            <a:endParaRPr lang="en-US" b="1" dirty="0"/>
          </a:p>
        </p:txBody>
      </p:sp>
      <p:sp>
        <p:nvSpPr>
          <p:cNvPr id="3" name="Tijdelijke aanduiding voor inhoud 2"/>
          <p:cNvSpPr>
            <a:spLocks noGrp="1"/>
          </p:cNvSpPr>
          <p:nvPr>
            <p:ph idx="1"/>
          </p:nvPr>
        </p:nvSpPr>
        <p:spPr/>
        <p:txBody>
          <a:bodyPr/>
          <a:lstStyle/>
          <a:p>
            <a:r>
              <a:rPr lang="en-US" dirty="0" smtClean="0"/>
              <a:t>Slow execution</a:t>
            </a:r>
          </a:p>
          <a:p>
            <a:r>
              <a:rPr lang="en-US" dirty="0" smtClean="0"/>
              <a:t>Error messages </a:t>
            </a:r>
            <a:r>
              <a:rPr lang="en-US" dirty="0" smtClean="0"/>
              <a:t>because of lack of working memory</a:t>
            </a:r>
          </a:p>
          <a:p>
            <a:pPr lvl="1"/>
            <a:r>
              <a:rPr lang="en-US" dirty="0" smtClean="0"/>
              <a:t>To solve this loops/batches where </a:t>
            </a:r>
            <a:r>
              <a:rPr lang="en-US" dirty="0" smtClean="0"/>
              <a:t>created. This resulted into:</a:t>
            </a:r>
            <a:endParaRPr lang="en-US" dirty="0" smtClean="0"/>
          </a:p>
          <a:p>
            <a:pPr lvl="2">
              <a:buFont typeface="Wingdings" panose="05000000000000000000" pitchFamily="2" charset="2"/>
              <a:buChar char="Ø"/>
            </a:pPr>
            <a:r>
              <a:rPr lang="en-US" dirty="0" smtClean="0"/>
              <a:t>Even slower execution</a:t>
            </a:r>
          </a:p>
          <a:p>
            <a:pPr lvl="2">
              <a:buFont typeface="Wingdings" panose="05000000000000000000" pitchFamily="2" charset="2"/>
              <a:buChar char="Ø"/>
            </a:pPr>
            <a:r>
              <a:rPr lang="en-US" dirty="0" smtClean="0"/>
              <a:t>Scripts that where not readable anymore</a:t>
            </a:r>
          </a:p>
          <a:p>
            <a:pPr lvl="2">
              <a:buFont typeface="Wingdings" panose="05000000000000000000" pitchFamily="2" charset="2"/>
              <a:buChar char="Ø"/>
            </a:pPr>
            <a:r>
              <a:rPr lang="en-US" dirty="0" smtClean="0"/>
              <a:t>Still errors when the load per batch was to big</a:t>
            </a:r>
          </a:p>
          <a:p>
            <a:pPr lvl="2">
              <a:buFont typeface="Wingdings" panose="05000000000000000000" pitchFamily="2" charset="2"/>
              <a:buChar char="Ø"/>
            </a:pPr>
            <a:endParaRPr lang="en-US" dirty="0"/>
          </a:p>
        </p:txBody>
      </p:sp>
    </p:spTree>
    <p:extLst>
      <p:ext uri="{BB962C8B-B14F-4D97-AF65-F5344CB8AC3E}">
        <p14:creationId xmlns:p14="http://schemas.microsoft.com/office/powerpoint/2010/main" val="10311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b="1" dirty="0" smtClean="0"/>
              <a:t>Solution: </a:t>
            </a:r>
            <a:r>
              <a:rPr lang="en-US" b="1" dirty="0" smtClean="0"/>
              <a:t>SQLite</a:t>
            </a:r>
            <a:r>
              <a:rPr lang="nl-NL" b="1" dirty="0" smtClean="0"/>
              <a:t>?</a:t>
            </a:r>
            <a:endParaRPr lang="nl-NL" b="1" dirty="0"/>
          </a:p>
        </p:txBody>
      </p:sp>
      <p:sp>
        <p:nvSpPr>
          <p:cNvPr id="3" name="Tijdelijke aanduiding voor inhoud 2"/>
          <p:cNvSpPr>
            <a:spLocks noGrp="1"/>
          </p:cNvSpPr>
          <p:nvPr>
            <p:ph idx="1"/>
          </p:nvPr>
        </p:nvSpPr>
        <p:spPr>
          <a:xfrm>
            <a:off x="838200" y="1765190"/>
            <a:ext cx="10515600" cy="2838616"/>
          </a:xfrm>
        </p:spPr>
        <p:txBody>
          <a:bodyPr>
            <a:normAutofit fontScale="92500" lnSpcReduction="20000"/>
          </a:bodyPr>
          <a:lstStyle/>
          <a:p>
            <a:r>
              <a:rPr lang="en-US" dirty="0" smtClean="0"/>
              <a:t>Filtering before loading instead of loading before filtering</a:t>
            </a:r>
          </a:p>
          <a:p>
            <a:pPr lvl="1"/>
            <a:r>
              <a:rPr lang="en-US" dirty="0" smtClean="0"/>
              <a:t>In R </a:t>
            </a:r>
            <a:r>
              <a:rPr lang="en-US" dirty="0" smtClean="0"/>
              <a:t>objects are </a:t>
            </a:r>
            <a:r>
              <a:rPr lang="en-US" dirty="0" smtClean="0"/>
              <a:t>stored in memory</a:t>
            </a:r>
          </a:p>
          <a:p>
            <a:pPr lvl="1"/>
            <a:r>
              <a:rPr lang="en-US" dirty="0" smtClean="0"/>
              <a:t>SQL Retrieves </a:t>
            </a:r>
            <a:r>
              <a:rPr lang="en-US" dirty="0" smtClean="0"/>
              <a:t>only needed information for the query</a:t>
            </a:r>
          </a:p>
          <a:p>
            <a:r>
              <a:rPr lang="en-US" dirty="0" smtClean="0"/>
              <a:t>Efficient data storage</a:t>
            </a:r>
          </a:p>
          <a:p>
            <a:r>
              <a:rPr lang="en-US" dirty="0" smtClean="0"/>
              <a:t>No extra </a:t>
            </a:r>
            <a:r>
              <a:rPr lang="en-US" dirty="0" smtClean="0"/>
              <a:t>installations </a:t>
            </a:r>
            <a:r>
              <a:rPr lang="en-US" dirty="0" smtClean="0"/>
              <a:t>needed</a:t>
            </a:r>
          </a:p>
          <a:p>
            <a:r>
              <a:rPr lang="en-US" dirty="0" smtClean="0"/>
              <a:t>Do not require a separate server</a:t>
            </a:r>
          </a:p>
          <a:p>
            <a:r>
              <a:rPr lang="en-US" dirty="0" smtClean="0"/>
              <a:t>(more efficient/flexible in joining)</a:t>
            </a:r>
            <a:endParaRPr lang="en-US" dirty="0"/>
          </a:p>
        </p:txBody>
      </p:sp>
    </p:spTree>
    <p:extLst>
      <p:ext uri="{BB962C8B-B14F-4D97-AF65-F5344CB8AC3E}">
        <p14:creationId xmlns:p14="http://schemas.microsoft.com/office/powerpoint/2010/main" val="1375178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smtClean="0"/>
              <a:t>Difficulties </a:t>
            </a:r>
            <a:endParaRPr lang="en-US" b="1" dirty="0"/>
          </a:p>
        </p:txBody>
      </p:sp>
      <p:sp>
        <p:nvSpPr>
          <p:cNvPr id="3" name="Tijdelijke aanduiding voor inhoud 2"/>
          <p:cNvSpPr>
            <a:spLocks noGrp="1"/>
          </p:cNvSpPr>
          <p:nvPr>
            <p:ph idx="1"/>
          </p:nvPr>
        </p:nvSpPr>
        <p:spPr/>
        <p:txBody>
          <a:bodyPr>
            <a:normAutofit fontScale="92500" lnSpcReduction="10000"/>
          </a:bodyPr>
          <a:lstStyle/>
          <a:p>
            <a:r>
              <a:rPr lang="en-US" dirty="0" smtClean="0"/>
              <a:t>For optimal performance some tuning is needed:</a:t>
            </a:r>
          </a:p>
          <a:p>
            <a:pPr lvl="1">
              <a:buFont typeface="Wingdings" panose="05000000000000000000" pitchFamily="2" charset="2"/>
              <a:buChar char="Ø"/>
            </a:pPr>
            <a:r>
              <a:rPr lang="en-US" dirty="0" smtClean="0"/>
              <a:t>Add Indexes: </a:t>
            </a:r>
            <a:r>
              <a:rPr lang="en-US" dirty="0" err="1" smtClean="0"/>
              <a:t>data.table</a:t>
            </a:r>
            <a:r>
              <a:rPr lang="en-US" dirty="0" smtClean="0"/>
              <a:t> in R does this automatically</a:t>
            </a:r>
          </a:p>
          <a:p>
            <a:pPr lvl="1">
              <a:buFont typeface="Wingdings" panose="05000000000000000000" pitchFamily="2" charset="2"/>
              <a:buChar char="Ø"/>
            </a:pPr>
            <a:r>
              <a:rPr lang="en-US" dirty="0" smtClean="0"/>
              <a:t>In SQL you need to think about that yourself. </a:t>
            </a:r>
            <a:r>
              <a:rPr lang="en-US" dirty="0" smtClean="0">
                <a:hlinkClick r:id="rId2"/>
              </a:rPr>
              <a:t>https://www.brentozar.com/training/think-like-sql-server-engine</a:t>
            </a:r>
            <a:r>
              <a:rPr lang="en-US" dirty="0" smtClean="0">
                <a:hlinkClick r:id="rId2"/>
              </a:rPr>
              <a:t>/</a:t>
            </a:r>
            <a:endParaRPr lang="en-US" dirty="0" smtClean="0"/>
          </a:p>
          <a:p>
            <a:pPr lvl="1">
              <a:buFont typeface="Wingdings" panose="05000000000000000000" pitchFamily="2" charset="2"/>
              <a:buChar char="Ø"/>
            </a:pPr>
            <a:r>
              <a:rPr lang="en-US" dirty="0" smtClean="0"/>
              <a:t>Parallel computing: </a:t>
            </a:r>
            <a:r>
              <a:rPr lang="en-US" dirty="0" err="1"/>
              <a:t>data.table</a:t>
            </a:r>
            <a:r>
              <a:rPr lang="en-US" dirty="0"/>
              <a:t> in R does this automatically</a:t>
            </a:r>
            <a:endParaRPr lang="en-US" dirty="0" smtClean="0"/>
          </a:p>
          <a:p>
            <a:r>
              <a:rPr lang="en-US" dirty="0" smtClean="0"/>
              <a:t>New coding language/approach to learn</a:t>
            </a:r>
          </a:p>
          <a:p>
            <a:r>
              <a:rPr lang="en-US" dirty="0" smtClean="0"/>
              <a:t>Not the full range SQL of functionality is supported in SQLite</a:t>
            </a:r>
          </a:p>
          <a:p>
            <a:r>
              <a:rPr lang="en-US" dirty="0" smtClean="0"/>
              <a:t>Parallel computing </a:t>
            </a:r>
            <a:r>
              <a:rPr lang="en-US" dirty="0" smtClean="0"/>
              <a:t>is</a:t>
            </a:r>
            <a:r>
              <a:rPr lang="en-US" dirty="0" smtClean="0"/>
              <a:t> </a:t>
            </a:r>
            <a:r>
              <a:rPr lang="en-US" dirty="0" smtClean="0"/>
              <a:t>difficult because writing to database from multiple </a:t>
            </a:r>
            <a:r>
              <a:rPr lang="en-US" dirty="0" smtClean="0"/>
              <a:t>cores is </a:t>
            </a:r>
            <a:r>
              <a:rPr lang="en-US" dirty="0" smtClean="0"/>
              <a:t>not possible</a:t>
            </a:r>
          </a:p>
          <a:p>
            <a:pPr marL="0" indent="0">
              <a:buNone/>
            </a:pPr>
            <a:endParaRPr lang="en-US" b="1" dirty="0" smtClean="0"/>
          </a:p>
          <a:p>
            <a:pPr marL="0" indent="0">
              <a:buNone/>
            </a:pPr>
            <a:r>
              <a:rPr lang="en-US" b="1" dirty="0" smtClean="0">
                <a:solidFill>
                  <a:srgbClr val="FF0000"/>
                </a:solidFill>
              </a:rPr>
              <a:t>Just recode your </a:t>
            </a:r>
            <a:r>
              <a:rPr lang="en-US" b="1" dirty="0" err="1" smtClean="0">
                <a:solidFill>
                  <a:srgbClr val="FF0000"/>
                </a:solidFill>
              </a:rPr>
              <a:t>data.table</a:t>
            </a:r>
            <a:r>
              <a:rPr lang="en-US" b="1" dirty="0" smtClean="0">
                <a:solidFill>
                  <a:srgbClr val="FF0000"/>
                </a:solidFill>
              </a:rPr>
              <a:t> code in </a:t>
            </a:r>
            <a:r>
              <a:rPr lang="en-US" b="1" dirty="0" err="1" smtClean="0">
                <a:solidFill>
                  <a:srgbClr val="FF0000"/>
                </a:solidFill>
              </a:rPr>
              <a:t>sqlite</a:t>
            </a:r>
            <a:r>
              <a:rPr lang="en-US" b="1" dirty="0" smtClean="0">
                <a:solidFill>
                  <a:srgbClr val="FF0000"/>
                </a:solidFill>
              </a:rPr>
              <a:t> gives slower execution</a:t>
            </a:r>
          </a:p>
          <a:p>
            <a:endParaRPr lang="en-US" b="1" dirty="0" smtClean="0"/>
          </a:p>
          <a:p>
            <a:pPr marL="0" indent="0">
              <a:buNone/>
            </a:pPr>
            <a:endParaRPr lang="en-US" b="1" dirty="0"/>
          </a:p>
          <a:p>
            <a:pPr marL="0" indent="0">
              <a:buNone/>
            </a:pPr>
            <a:endParaRPr lang="en-US" b="1" dirty="0"/>
          </a:p>
          <a:p>
            <a:endParaRPr lang="nl-NL" dirty="0"/>
          </a:p>
        </p:txBody>
      </p:sp>
    </p:spTree>
    <p:extLst>
      <p:ext uri="{BB962C8B-B14F-4D97-AF65-F5344CB8AC3E}">
        <p14:creationId xmlns:p14="http://schemas.microsoft.com/office/powerpoint/2010/main" val="3053533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b="1" dirty="0" smtClean="0"/>
              <a:t>Exercise 1</a:t>
            </a:r>
            <a:endParaRPr lang="nl-NL" b="1" dirty="0"/>
          </a:p>
        </p:txBody>
      </p:sp>
      <p:sp>
        <p:nvSpPr>
          <p:cNvPr id="3" name="Tijdelijke aanduiding voor inhoud 2"/>
          <p:cNvSpPr>
            <a:spLocks noGrp="1"/>
          </p:cNvSpPr>
          <p:nvPr>
            <p:ph idx="1"/>
          </p:nvPr>
        </p:nvSpPr>
        <p:spPr/>
        <p:txBody>
          <a:bodyPr>
            <a:normAutofit lnSpcReduction="10000"/>
          </a:bodyPr>
          <a:lstStyle/>
          <a:p>
            <a:r>
              <a:rPr lang="en-US" sz="2000" dirty="0" smtClean="0"/>
              <a:t>Study the functionalities of the DBI and </a:t>
            </a:r>
            <a:r>
              <a:rPr lang="en-US" sz="2000" dirty="0" err="1" smtClean="0"/>
              <a:t>RSQLite</a:t>
            </a:r>
            <a:r>
              <a:rPr lang="en-US" sz="2000" dirty="0" smtClean="0"/>
              <a:t> package using google or </a:t>
            </a:r>
            <a:r>
              <a:rPr lang="en-US" sz="2000" dirty="0" err="1" smtClean="0"/>
              <a:t>chatGPT</a:t>
            </a:r>
            <a:r>
              <a:rPr lang="en-US" sz="2000" dirty="0" smtClean="0"/>
              <a:t>. </a:t>
            </a:r>
            <a:r>
              <a:rPr lang="en-US" sz="2000" dirty="0"/>
              <a:t>Focus on </a:t>
            </a:r>
            <a:r>
              <a:rPr lang="en-US" sz="2000" dirty="0" err="1" smtClean="0"/>
              <a:t>dbConnect</a:t>
            </a:r>
            <a:r>
              <a:rPr lang="en-US" sz="2000" dirty="0" smtClean="0"/>
              <a:t>(), </a:t>
            </a:r>
            <a:r>
              <a:rPr lang="en-US" sz="2000" dirty="0" err="1" smtClean="0"/>
              <a:t>dbWriteTable</a:t>
            </a:r>
            <a:r>
              <a:rPr lang="en-US" sz="2000" dirty="0" smtClean="0"/>
              <a:t>() and </a:t>
            </a:r>
            <a:r>
              <a:rPr lang="en-US" sz="2000" dirty="0" err="1" smtClean="0"/>
              <a:t>dbGetQuery</a:t>
            </a:r>
            <a:r>
              <a:rPr lang="en-US" sz="2000" dirty="0" smtClean="0"/>
              <a:t>()</a:t>
            </a:r>
            <a:endParaRPr lang="en-US" sz="2000" dirty="0"/>
          </a:p>
          <a:p>
            <a:r>
              <a:rPr lang="en-US" sz="2000" dirty="0" smtClean="0"/>
              <a:t>Load </a:t>
            </a:r>
            <a:r>
              <a:rPr lang="en-US" sz="2000" dirty="0" smtClean="0"/>
              <a:t>the persons table </a:t>
            </a:r>
            <a:r>
              <a:rPr lang="en-US" sz="2000" dirty="0" smtClean="0"/>
              <a:t>into R and write this table to </a:t>
            </a:r>
            <a:r>
              <a:rPr lang="en-US" sz="2000" dirty="0" smtClean="0"/>
              <a:t>a </a:t>
            </a:r>
            <a:r>
              <a:rPr lang="en-US" sz="2000" dirty="0" err="1" smtClean="0"/>
              <a:t>sqlite</a:t>
            </a:r>
            <a:r>
              <a:rPr lang="en-US" sz="2000" dirty="0" smtClean="0"/>
              <a:t> database</a:t>
            </a:r>
          </a:p>
          <a:p>
            <a:r>
              <a:rPr lang="en-US" sz="2000" dirty="0"/>
              <a:t>T</a:t>
            </a:r>
            <a:r>
              <a:rPr lang="en-US" sz="2000" dirty="0" smtClean="0"/>
              <a:t>o </a:t>
            </a:r>
            <a:r>
              <a:rPr lang="en-US" sz="2000" dirty="0" smtClean="0"/>
              <a:t>match </a:t>
            </a:r>
            <a:r>
              <a:rPr lang="en-US" sz="2000" dirty="0" smtClean="0"/>
              <a:t>subjects </a:t>
            </a:r>
            <a:r>
              <a:rPr lang="en-US" sz="2000" dirty="0" smtClean="0"/>
              <a:t>on gender and birth year within 3 </a:t>
            </a:r>
            <a:r>
              <a:rPr lang="en-US" sz="2000" dirty="0" smtClean="0"/>
              <a:t>years, run the </a:t>
            </a:r>
            <a:r>
              <a:rPr lang="en-US" sz="2000" dirty="0" smtClean="0"/>
              <a:t>following R code:</a:t>
            </a:r>
          </a:p>
          <a:p>
            <a:pPr marL="0" indent="0">
              <a:buNone/>
            </a:pPr>
            <a:r>
              <a:rPr lang="en-US" sz="1100" dirty="0" smtClean="0"/>
              <a:t>	merge</a:t>
            </a:r>
            <a:r>
              <a:rPr lang="en-US" sz="1100" dirty="0" smtClean="0"/>
              <a:t>(</a:t>
            </a:r>
          </a:p>
          <a:p>
            <a:pPr marL="0" indent="0">
              <a:buNone/>
            </a:pPr>
            <a:r>
              <a:rPr lang="en-US" sz="1100" dirty="0" smtClean="0"/>
              <a:t>		x </a:t>
            </a:r>
            <a:r>
              <a:rPr lang="en-US" sz="1100" dirty="0" smtClean="0"/>
              <a:t>= copy(persons)[, exposed := </a:t>
            </a:r>
            <a:r>
              <a:rPr lang="en-US" sz="1100" dirty="0" err="1" smtClean="0"/>
              <a:t>person_id</a:t>
            </a:r>
            <a:r>
              <a:rPr lang="en-US" sz="1100" dirty="0" smtClean="0"/>
              <a:t> ][, </a:t>
            </a:r>
            <a:r>
              <a:rPr lang="en-US" sz="1100" dirty="0" err="1" smtClean="0"/>
              <a:t>person_id</a:t>
            </a:r>
            <a:r>
              <a:rPr lang="en-US" sz="1100" dirty="0" smtClean="0"/>
              <a:t> := NULL] , </a:t>
            </a:r>
          </a:p>
          <a:p>
            <a:pPr marL="0" indent="0">
              <a:buNone/>
            </a:pPr>
            <a:r>
              <a:rPr lang="en-US" sz="1100" dirty="0" smtClean="0"/>
              <a:t>		y </a:t>
            </a:r>
            <a:r>
              <a:rPr lang="en-US" sz="1100" dirty="0" smtClean="0"/>
              <a:t>= copy(persons</a:t>
            </a:r>
            <a:r>
              <a:rPr lang="en-US" sz="1100" dirty="0"/>
              <a:t>) [,.(</a:t>
            </a:r>
            <a:r>
              <a:rPr lang="en-US" sz="1100" dirty="0" err="1"/>
              <a:t>person_id</a:t>
            </a:r>
            <a:r>
              <a:rPr lang="en-US" sz="1100" dirty="0"/>
              <a:t>, </a:t>
            </a:r>
            <a:r>
              <a:rPr lang="en-US" sz="1100" dirty="0" err="1"/>
              <a:t>sex_at_instance_creation</a:t>
            </a:r>
            <a:r>
              <a:rPr lang="en-US" sz="1100" dirty="0"/>
              <a:t>, </a:t>
            </a:r>
            <a:r>
              <a:rPr lang="en-US" sz="1100" dirty="0" err="1"/>
              <a:t>year_of_birth</a:t>
            </a:r>
            <a:r>
              <a:rPr lang="en-US" sz="1100" dirty="0"/>
              <a:t>)][, </a:t>
            </a:r>
            <a:r>
              <a:rPr lang="en-US" sz="1100" dirty="0" smtClean="0"/>
              <a:t>control := </a:t>
            </a:r>
            <a:r>
              <a:rPr lang="en-US" sz="1100" dirty="0" err="1" smtClean="0"/>
              <a:t>person_id</a:t>
            </a:r>
            <a:r>
              <a:rPr lang="en-US" sz="1100" dirty="0" smtClean="0"/>
              <a:t> ][, </a:t>
            </a:r>
            <a:r>
              <a:rPr lang="en-US" sz="1100" dirty="0" err="1" smtClean="0"/>
              <a:t>person_id</a:t>
            </a:r>
            <a:r>
              <a:rPr lang="en-US" sz="1100" dirty="0" smtClean="0"/>
              <a:t> := NULL], </a:t>
            </a:r>
          </a:p>
          <a:p>
            <a:pPr marL="0" indent="0">
              <a:buNone/>
            </a:pPr>
            <a:r>
              <a:rPr lang="en-US" sz="1100" dirty="0" smtClean="0"/>
              <a:t>		by </a:t>
            </a:r>
            <a:r>
              <a:rPr lang="en-US" sz="1100" dirty="0" smtClean="0"/>
              <a:t>= c("</a:t>
            </a:r>
            <a:r>
              <a:rPr lang="en-US" sz="1100" dirty="0" err="1" smtClean="0"/>
              <a:t>sex_at_instance_creation</a:t>
            </a:r>
            <a:r>
              <a:rPr lang="en-US" sz="1100" dirty="0" smtClean="0"/>
              <a:t>"),</a:t>
            </a:r>
          </a:p>
          <a:p>
            <a:pPr marL="0" indent="0">
              <a:buNone/>
            </a:pPr>
            <a:r>
              <a:rPr lang="en-US" sz="1100" dirty="0" smtClean="0"/>
              <a:t>		</a:t>
            </a:r>
            <a:r>
              <a:rPr lang="en-US" sz="1100" dirty="0" err="1" smtClean="0"/>
              <a:t>allow.cartesian</a:t>
            </a:r>
            <a:r>
              <a:rPr lang="en-US" sz="1100" dirty="0" smtClean="0"/>
              <a:t> </a:t>
            </a:r>
            <a:r>
              <a:rPr lang="en-US" sz="1100" dirty="0" smtClean="0"/>
              <a:t>= T,</a:t>
            </a:r>
          </a:p>
          <a:p>
            <a:pPr marL="0" indent="0">
              <a:buNone/>
            </a:pPr>
            <a:r>
              <a:rPr lang="en-US" sz="1100" dirty="0" smtClean="0"/>
              <a:t>		</a:t>
            </a:r>
            <a:r>
              <a:rPr lang="en-US" sz="1100" dirty="0" err="1" smtClean="0"/>
              <a:t>all.x</a:t>
            </a:r>
            <a:r>
              <a:rPr lang="en-US" sz="1100" dirty="0" smtClean="0"/>
              <a:t> </a:t>
            </a:r>
            <a:r>
              <a:rPr lang="en-US" sz="1100" dirty="0" smtClean="0"/>
              <a:t>= T</a:t>
            </a:r>
          </a:p>
          <a:p>
            <a:pPr marL="0" indent="0">
              <a:buNone/>
            </a:pPr>
            <a:r>
              <a:rPr lang="en-US" sz="1100" dirty="0" smtClean="0"/>
              <a:t>		)[</a:t>
            </a:r>
            <a:r>
              <a:rPr lang="en-US" sz="1100" dirty="0" err="1" smtClean="0"/>
              <a:t>as.numeric</a:t>
            </a:r>
            <a:r>
              <a:rPr lang="en-US" sz="1100" dirty="0" smtClean="0"/>
              <a:t>(</a:t>
            </a:r>
            <a:r>
              <a:rPr lang="en-US" sz="1100" dirty="0" err="1" smtClean="0"/>
              <a:t>year_of_birth.x</a:t>
            </a:r>
            <a:r>
              <a:rPr lang="en-US" sz="1100" dirty="0" smtClean="0"/>
              <a:t>) - </a:t>
            </a:r>
            <a:r>
              <a:rPr lang="en-US" sz="1100" dirty="0" err="1" smtClean="0"/>
              <a:t>as.numeric</a:t>
            </a:r>
            <a:r>
              <a:rPr lang="en-US" sz="1100" dirty="0" smtClean="0"/>
              <a:t>(</a:t>
            </a:r>
            <a:r>
              <a:rPr lang="en-US" sz="1100" dirty="0" err="1" smtClean="0"/>
              <a:t>year_of_birth.y</a:t>
            </a:r>
            <a:r>
              <a:rPr lang="en-US" sz="1100" dirty="0" smtClean="0"/>
              <a:t>) &lt; 3</a:t>
            </a:r>
            <a:r>
              <a:rPr lang="en-US" sz="1100" dirty="0" smtClean="0"/>
              <a:t>,]</a:t>
            </a:r>
          </a:p>
          <a:p>
            <a:pPr marL="0" indent="0">
              <a:buNone/>
            </a:pPr>
            <a:r>
              <a:rPr lang="en-US" sz="1100" dirty="0"/>
              <a:t>	</a:t>
            </a:r>
            <a:r>
              <a:rPr lang="en-US" sz="1100" dirty="0" smtClean="0">
                <a:solidFill>
                  <a:srgbClr val="FF0000"/>
                </a:solidFill>
              </a:rPr>
              <a:t>If running this code takes to much time please only select a subset from the persons table </a:t>
            </a:r>
          </a:p>
          <a:p>
            <a:pPr marL="0" indent="0">
              <a:buNone/>
            </a:pPr>
            <a:endParaRPr lang="en-US" sz="1100" dirty="0" smtClean="0">
              <a:solidFill>
                <a:srgbClr val="FF0000"/>
              </a:solidFill>
            </a:endParaRPr>
          </a:p>
          <a:p>
            <a:r>
              <a:rPr lang="en-US" sz="2000" dirty="0" smtClean="0"/>
              <a:t>Try to </a:t>
            </a:r>
            <a:r>
              <a:rPr lang="en-US" sz="2000" dirty="0" smtClean="0"/>
              <a:t>replicate the result </a:t>
            </a:r>
            <a:r>
              <a:rPr lang="en-US" sz="2000" dirty="0" smtClean="0"/>
              <a:t>using </a:t>
            </a:r>
            <a:r>
              <a:rPr lang="en-US" sz="2000" dirty="0" smtClean="0"/>
              <a:t>a </a:t>
            </a:r>
            <a:r>
              <a:rPr lang="en-US" sz="2000" dirty="0" smtClean="0"/>
              <a:t>SQLite</a:t>
            </a:r>
            <a:r>
              <a:rPr lang="en-US" sz="2000" dirty="0" smtClean="0"/>
              <a:t> query. To do this study joining in SQL. Note that the R and SQL result only need to equal in the number of rows and the matched subjects. </a:t>
            </a:r>
            <a:endParaRPr lang="en-US" sz="2000" dirty="0"/>
          </a:p>
        </p:txBody>
      </p:sp>
    </p:spTree>
    <p:extLst>
      <p:ext uri="{BB962C8B-B14F-4D97-AF65-F5344CB8AC3E}">
        <p14:creationId xmlns:p14="http://schemas.microsoft.com/office/powerpoint/2010/main" val="1994090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b="1" dirty="0" smtClean="0"/>
              <a:t>Exercise 2</a:t>
            </a:r>
            <a:endParaRPr lang="nl-NL" b="1" dirty="0"/>
          </a:p>
        </p:txBody>
      </p:sp>
      <p:sp>
        <p:nvSpPr>
          <p:cNvPr id="3" name="Tijdelijke aanduiding voor inhoud 2"/>
          <p:cNvSpPr>
            <a:spLocks noGrp="1"/>
          </p:cNvSpPr>
          <p:nvPr>
            <p:ph idx="1"/>
          </p:nvPr>
        </p:nvSpPr>
        <p:spPr/>
        <p:txBody>
          <a:bodyPr>
            <a:normAutofit/>
          </a:bodyPr>
          <a:lstStyle/>
          <a:p>
            <a:pPr marL="0" indent="0">
              <a:buNone/>
            </a:pPr>
            <a:r>
              <a:rPr lang="en-US" sz="2000" b="1" dirty="0" smtClean="0"/>
              <a:t>Try the following and see what happens with the execution time.</a:t>
            </a:r>
          </a:p>
          <a:p>
            <a:r>
              <a:rPr lang="en-US" sz="2000" dirty="0" smtClean="0"/>
              <a:t>Use the SELECT statement to only write the needed columns to the table. (</a:t>
            </a:r>
            <a:r>
              <a:rPr lang="en-US" sz="2000" dirty="0" err="1" smtClean="0"/>
              <a:t>person_id</a:t>
            </a:r>
            <a:r>
              <a:rPr lang="en-US" sz="2000" dirty="0" smtClean="0"/>
              <a:t> of the exposed and control).</a:t>
            </a:r>
            <a:endParaRPr lang="en-US" sz="2000" dirty="0" smtClean="0"/>
          </a:p>
          <a:p>
            <a:r>
              <a:rPr lang="en-US" sz="2000" dirty="0" smtClean="0"/>
              <a:t>Narrow down </a:t>
            </a:r>
            <a:r>
              <a:rPr lang="en-US" sz="2000" dirty="0" smtClean="0"/>
              <a:t>the matching </a:t>
            </a:r>
            <a:r>
              <a:rPr lang="en-US" sz="2000" dirty="0" smtClean="0"/>
              <a:t>expression so that less subjects match per </a:t>
            </a:r>
            <a:r>
              <a:rPr lang="en-US" sz="2000" dirty="0" smtClean="0"/>
              <a:t>subject. </a:t>
            </a:r>
          </a:p>
          <a:p>
            <a:r>
              <a:rPr lang="en-US" sz="2000" dirty="0" smtClean="0"/>
              <a:t>Use a WHERE statement to only get back the exposed subjects form a specific birth year. </a:t>
            </a:r>
            <a:endParaRPr lang="en-US" sz="2000" dirty="0" smtClean="0"/>
          </a:p>
          <a:p>
            <a:r>
              <a:rPr lang="en-US" sz="2000" dirty="0" smtClean="0"/>
              <a:t>Add indexes to the persons table.</a:t>
            </a:r>
            <a:endParaRPr lang="en-US" sz="2000" dirty="0" smtClean="0"/>
          </a:p>
          <a:p>
            <a:endParaRPr lang="en-US" sz="2000" dirty="0"/>
          </a:p>
        </p:txBody>
      </p:sp>
    </p:spTree>
    <p:extLst>
      <p:ext uri="{BB962C8B-B14F-4D97-AF65-F5344CB8AC3E}">
        <p14:creationId xmlns:p14="http://schemas.microsoft.com/office/powerpoint/2010/main" val="2576648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smtClean="0"/>
              <a:t>Exercise 3</a:t>
            </a:r>
            <a:endParaRPr lang="en-US" dirty="0"/>
          </a:p>
        </p:txBody>
      </p:sp>
      <p:sp>
        <p:nvSpPr>
          <p:cNvPr id="3" name="Tijdelijke aanduiding voor inhoud 2"/>
          <p:cNvSpPr>
            <a:spLocks noGrp="1"/>
          </p:cNvSpPr>
          <p:nvPr>
            <p:ph idx="1"/>
          </p:nvPr>
        </p:nvSpPr>
        <p:spPr/>
        <p:txBody>
          <a:bodyPr>
            <a:normAutofit lnSpcReduction="10000"/>
          </a:bodyPr>
          <a:lstStyle/>
          <a:p>
            <a:r>
              <a:rPr lang="en-US" sz="2000" dirty="0" smtClean="0"/>
              <a:t>Study the UNION statement and the append parameter of the </a:t>
            </a:r>
            <a:r>
              <a:rPr lang="en-US" sz="2000" dirty="0" err="1" smtClean="0"/>
              <a:t>dbWriteTable</a:t>
            </a:r>
            <a:endParaRPr lang="en-US" sz="2000" dirty="0" smtClean="0"/>
          </a:p>
          <a:p>
            <a:r>
              <a:rPr lang="en-US" sz="2000" dirty="0" smtClean="0"/>
              <a:t>Make a very large table by appending the events table as many times as needed. Add a column id with the number of the instance.</a:t>
            </a:r>
          </a:p>
          <a:p>
            <a:r>
              <a:rPr lang="en-US" sz="2000" dirty="0" smtClean="0"/>
              <a:t>Make 2 queries, 1 that extracts only the rows with the event code 748.3, and 1 that counts the number of event codes per subject. Make sure that in the end product only </a:t>
            </a:r>
            <a:r>
              <a:rPr lang="en-US" sz="2000" dirty="0" err="1" smtClean="0"/>
              <a:t>person_id</a:t>
            </a:r>
            <a:r>
              <a:rPr lang="en-US" sz="2000" dirty="0" smtClean="0"/>
              <a:t> and </a:t>
            </a:r>
            <a:r>
              <a:rPr lang="en-US" sz="2000" dirty="0" err="1" smtClean="0"/>
              <a:t>event_code</a:t>
            </a:r>
            <a:r>
              <a:rPr lang="en-US" sz="2000" dirty="0" smtClean="0"/>
              <a:t>(or the count of it) are selected. When you finally did succeed note the execution times. (if the maximum execution time per query is less then 30 seconds enlarge the table)</a:t>
            </a:r>
          </a:p>
          <a:p>
            <a:r>
              <a:rPr lang="en-US" sz="2000" dirty="0" smtClean="0"/>
              <a:t>Add an index on the event table for </a:t>
            </a:r>
            <a:r>
              <a:rPr lang="en-US" sz="2000" dirty="0" err="1" smtClean="0"/>
              <a:t>person_id</a:t>
            </a:r>
            <a:r>
              <a:rPr lang="en-US" sz="2000" dirty="0" smtClean="0"/>
              <a:t> and </a:t>
            </a:r>
            <a:r>
              <a:rPr lang="en-US" sz="2000" dirty="0" err="1" smtClean="0"/>
              <a:t>event_code</a:t>
            </a:r>
            <a:r>
              <a:rPr lang="en-US" sz="2000" dirty="0" smtClean="0"/>
              <a:t>. (note the execution time).</a:t>
            </a:r>
          </a:p>
          <a:p>
            <a:r>
              <a:rPr lang="en-US" sz="2000" dirty="0" smtClean="0"/>
              <a:t>Rerun the 2 queries and note the execution times.</a:t>
            </a:r>
          </a:p>
          <a:p>
            <a:r>
              <a:rPr lang="en-US" sz="2000" dirty="0" smtClean="0"/>
              <a:t>Now rerun the 2 queries but replace the selection of </a:t>
            </a:r>
            <a:r>
              <a:rPr lang="en-US" sz="2000" dirty="0" err="1" smtClean="0"/>
              <a:t>person_id</a:t>
            </a:r>
            <a:r>
              <a:rPr lang="en-US" sz="2000" dirty="0" smtClean="0"/>
              <a:t> and </a:t>
            </a:r>
            <a:r>
              <a:rPr lang="en-US" sz="2000" dirty="0" err="1" smtClean="0"/>
              <a:t>event_code</a:t>
            </a:r>
            <a:r>
              <a:rPr lang="en-US" sz="2000" dirty="0" smtClean="0"/>
              <a:t> by *. This means all columns are selected.</a:t>
            </a:r>
          </a:p>
          <a:p>
            <a:r>
              <a:rPr lang="en-US" sz="2000" dirty="0" smtClean="0"/>
              <a:t>For which query(</a:t>
            </a:r>
            <a:r>
              <a:rPr lang="en-US" sz="2000" dirty="0" err="1" smtClean="0"/>
              <a:t>ies</a:t>
            </a:r>
            <a:r>
              <a:rPr lang="en-US" sz="2000" dirty="0" smtClean="0"/>
              <a:t>) it will be beneficial to add the index if in the script only this query would be executed on the events table? </a:t>
            </a:r>
            <a:endParaRPr lang="en-US" sz="2000" dirty="0"/>
          </a:p>
        </p:txBody>
      </p:sp>
    </p:spTree>
    <p:extLst>
      <p:ext uri="{BB962C8B-B14F-4D97-AF65-F5344CB8AC3E}">
        <p14:creationId xmlns:p14="http://schemas.microsoft.com/office/powerpoint/2010/main" val="3941023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smtClean="0"/>
              <a:t>Exercise 4</a:t>
            </a:r>
            <a:endParaRPr lang="en-US" dirty="0"/>
          </a:p>
        </p:txBody>
      </p:sp>
      <p:sp>
        <p:nvSpPr>
          <p:cNvPr id="3" name="Tijdelijke aanduiding voor inhoud 2"/>
          <p:cNvSpPr>
            <a:spLocks noGrp="1"/>
          </p:cNvSpPr>
          <p:nvPr>
            <p:ph idx="1"/>
          </p:nvPr>
        </p:nvSpPr>
        <p:spPr/>
        <p:txBody>
          <a:bodyPr>
            <a:normAutofit/>
          </a:bodyPr>
          <a:lstStyle/>
          <a:p>
            <a:r>
              <a:rPr lang="en-US" sz="2000" dirty="0" smtClean="0"/>
              <a:t>Study the EXPLAIN QUERY PLAN statement of SQLite.</a:t>
            </a:r>
          </a:p>
          <a:p>
            <a:r>
              <a:rPr lang="en-US" sz="2000" dirty="0" smtClean="0"/>
              <a:t>From the queries of exercise 3, select the one with the highest decline in execution time and with the lowest (or no) decline in execution time due to the indexes.</a:t>
            </a:r>
          </a:p>
          <a:p>
            <a:r>
              <a:rPr lang="en-US" sz="2000" dirty="0" smtClean="0"/>
              <a:t>Use </a:t>
            </a:r>
            <a:r>
              <a:rPr lang="en-US" sz="2000" dirty="0"/>
              <a:t>EXPLAIN QUERY PLAN </a:t>
            </a:r>
            <a:r>
              <a:rPr lang="en-US" sz="2000" dirty="0" smtClean="0"/>
              <a:t>for these queries with and without indexes.</a:t>
            </a:r>
          </a:p>
          <a:p>
            <a:r>
              <a:rPr lang="en-US" sz="2000" dirty="0" smtClean="0"/>
              <a:t>What action possibly distinguishes decline in execution time?</a:t>
            </a:r>
          </a:p>
          <a:p>
            <a:r>
              <a:rPr lang="en-US" sz="2000" dirty="0" smtClean="0"/>
              <a:t>On some forums it is stated that you only need to have the indexes on the columns that are in the WHERE statement and that columns that are only in the SELECT statement are not needed. Is this in line with your results in exercise 3 and exercise 4?</a:t>
            </a:r>
          </a:p>
          <a:p>
            <a:r>
              <a:rPr lang="en-US" sz="2000" dirty="0" smtClean="0"/>
              <a:t>If, in exercise 1, adding indexes did not make much difference, what is the reason for this? And how can we optimize the process of exercise 1 so the execution time will be more comparable with using the </a:t>
            </a:r>
            <a:r>
              <a:rPr lang="en-US" sz="2000" dirty="0" err="1" smtClean="0"/>
              <a:t>data.table</a:t>
            </a:r>
            <a:r>
              <a:rPr lang="en-US" sz="2000" dirty="0" smtClean="0"/>
              <a:t> merge()?   </a:t>
            </a:r>
          </a:p>
        </p:txBody>
      </p:sp>
    </p:spTree>
    <p:extLst>
      <p:ext uri="{BB962C8B-B14F-4D97-AF65-F5344CB8AC3E}">
        <p14:creationId xmlns:p14="http://schemas.microsoft.com/office/powerpoint/2010/main" val="3325861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smtClean="0"/>
              <a:t>Exercise 5</a:t>
            </a:r>
            <a:endParaRPr lang="en-US" dirty="0"/>
          </a:p>
        </p:txBody>
      </p:sp>
      <p:sp>
        <p:nvSpPr>
          <p:cNvPr id="3" name="Tijdelijke aanduiding voor inhoud 2"/>
          <p:cNvSpPr>
            <a:spLocks noGrp="1"/>
          </p:cNvSpPr>
          <p:nvPr>
            <p:ph idx="1"/>
          </p:nvPr>
        </p:nvSpPr>
        <p:spPr>
          <a:xfrm>
            <a:off x="838200" y="1567929"/>
            <a:ext cx="10515600" cy="4708179"/>
          </a:xfrm>
        </p:spPr>
        <p:txBody>
          <a:bodyPr>
            <a:normAutofit lnSpcReduction="10000"/>
          </a:bodyPr>
          <a:lstStyle/>
          <a:p>
            <a:pPr marL="0" indent="0">
              <a:buNone/>
            </a:pPr>
            <a:r>
              <a:rPr lang="en-US" sz="2000" b="1" dirty="0" smtClean="0"/>
              <a:t>In exercise 1 it may have happen that the indexes did not make much of a difference. The persons table is not very big while the resulting output table is very big. So the writing of the result may be the limiting factor while searching for the needed information within the small input table may </a:t>
            </a:r>
            <a:r>
              <a:rPr lang="en-US" sz="2000" b="1" dirty="0"/>
              <a:t>be </a:t>
            </a:r>
            <a:r>
              <a:rPr lang="en-US" sz="2000" b="1" dirty="0" smtClean="0"/>
              <a:t>negligible.  </a:t>
            </a:r>
          </a:p>
          <a:p>
            <a:r>
              <a:rPr lang="en-US" sz="2000" dirty="0" smtClean="0"/>
              <a:t>Study the </a:t>
            </a:r>
            <a:r>
              <a:rPr lang="en-US" sz="2000" dirty="0" err="1" smtClean="0"/>
              <a:t>dbSendStatement</a:t>
            </a:r>
            <a:r>
              <a:rPr lang="en-US" sz="2000" dirty="0" smtClean="0"/>
              <a:t>() function.</a:t>
            </a:r>
          </a:p>
          <a:p>
            <a:r>
              <a:rPr lang="en-US" sz="2000" dirty="0" smtClean="0"/>
              <a:t>Run again the query of exercise 1 but then create new table within the database instead of making an R object via </a:t>
            </a:r>
            <a:r>
              <a:rPr lang="en-US" sz="2000" dirty="0" err="1" smtClean="0"/>
              <a:t>dbGetQuery</a:t>
            </a:r>
            <a:r>
              <a:rPr lang="en-US" sz="2000" dirty="0" smtClean="0"/>
              <a:t>(). (Note the execution time).</a:t>
            </a:r>
          </a:p>
          <a:p>
            <a:r>
              <a:rPr lang="en-US" sz="2000" dirty="0" smtClean="0"/>
              <a:t>Run these query again but now with the database stored in memory, on your hard disk, and on a network disk. See if the execution time differs. </a:t>
            </a:r>
          </a:p>
          <a:p>
            <a:r>
              <a:rPr lang="en-US" sz="2000" dirty="0" smtClean="0"/>
              <a:t>If we are still not happy with the execution time it may help to run in parallel. If you use a windows machine you can </a:t>
            </a:r>
            <a:r>
              <a:rPr lang="en-US" sz="2000" dirty="0"/>
              <a:t>look into \Pfizer\Documentation\Sheets </a:t>
            </a:r>
            <a:r>
              <a:rPr lang="en-US" sz="2000" dirty="0" smtClean="0"/>
              <a:t>parallel computing.pptx and try to design a parallel process. When I tried it using </a:t>
            </a:r>
            <a:r>
              <a:rPr lang="en-US" sz="2000" dirty="0" err="1" smtClean="0"/>
              <a:t>dbGetQuery</a:t>
            </a:r>
            <a:r>
              <a:rPr lang="en-US" sz="2000" dirty="0" smtClean="0"/>
              <a:t> did not make a difference while working via </a:t>
            </a:r>
            <a:r>
              <a:rPr lang="en-US" sz="2000" dirty="0" err="1" smtClean="0"/>
              <a:t>dbSendQuery</a:t>
            </a:r>
            <a:r>
              <a:rPr lang="en-US" sz="2000" dirty="0" smtClean="0"/>
              <a:t> and creating a new table did. However, this gives difficulties because you cannot write the a SQLite database in parallel. (see example script </a:t>
            </a:r>
            <a:r>
              <a:rPr lang="en-US" sz="2000" dirty="0" err="1" smtClean="0"/>
              <a:t>resultSQLParallel.R</a:t>
            </a:r>
            <a:r>
              <a:rPr lang="en-US" sz="2000" dirty="0"/>
              <a:t> </a:t>
            </a:r>
            <a:r>
              <a:rPr lang="en-US" sz="2000" dirty="0" smtClean="0"/>
              <a:t>in the same folder as this </a:t>
            </a:r>
            <a:r>
              <a:rPr lang="en-US" sz="2000" dirty="0" err="1" smtClean="0"/>
              <a:t>powerpoint</a:t>
            </a:r>
            <a:r>
              <a:rPr lang="en-US" sz="2000" dirty="0" smtClean="0"/>
              <a:t>)</a:t>
            </a:r>
            <a:endParaRPr lang="en-US" sz="2000" dirty="0"/>
          </a:p>
          <a:p>
            <a:pPr marL="0" indent="0">
              <a:buNone/>
            </a:pPr>
            <a:endParaRPr lang="en-US" sz="2000" dirty="0" smtClean="0"/>
          </a:p>
          <a:p>
            <a:pPr marL="0" indent="0">
              <a:buNone/>
            </a:pPr>
            <a:endParaRPr lang="en-US" sz="2000" dirty="0" smtClean="0"/>
          </a:p>
        </p:txBody>
      </p:sp>
    </p:spTree>
    <p:extLst>
      <p:ext uri="{BB962C8B-B14F-4D97-AF65-F5344CB8AC3E}">
        <p14:creationId xmlns:p14="http://schemas.microsoft.com/office/powerpoint/2010/main" val="1834730773"/>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TotalTime>
  <Words>1004</Words>
  <Application>Microsoft Office PowerPoint</Application>
  <PresentationFormat>Breedbeeld</PresentationFormat>
  <Paragraphs>69</Paragraphs>
  <Slides>9</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9</vt:i4>
      </vt:variant>
    </vt:vector>
  </HeadingPairs>
  <TitlesOfParts>
    <vt:vector size="14" baseType="lpstr">
      <vt:lpstr>Arial</vt:lpstr>
      <vt:lpstr>Calibri</vt:lpstr>
      <vt:lpstr>Calibri Light</vt:lpstr>
      <vt:lpstr>Wingdings</vt:lpstr>
      <vt:lpstr>Kantoorthema</vt:lpstr>
      <vt:lpstr>Use of SQL in pipeline</vt:lpstr>
      <vt:lpstr>Performance issues D3 </vt:lpstr>
      <vt:lpstr>Solution: SQLite?</vt:lpstr>
      <vt:lpstr>Difficulties </vt:lpstr>
      <vt:lpstr>Exercise 1</vt:lpstr>
      <vt:lpstr>Exercise 2</vt:lpstr>
      <vt:lpstr>Exercise 3</vt:lpstr>
      <vt:lpstr>Exercise 4</vt:lpstr>
      <vt:lpstr>Exercise 5</vt:lpstr>
    </vt:vector>
  </TitlesOfParts>
  <Company>UMC Utrecht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SQL in pipeline</dc:title>
  <dc:creator>Elbers, R.J.H.J. (Roel)</dc:creator>
  <cp:lastModifiedBy>Elbers, R.J.H.J. (Roel)</cp:lastModifiedBy>
  <cp:revision>54</cp:revision>
  <dcterms:created xsi:type="dcterms:W3CDTF">2023-04-24T09:47:54Z</dcterms:created>
  <dcterms:modified xsi:type="dcterms:W3CDTF">2023-04-25T14:44:20Z</dcterms:modified>
</cp:coreProperties>
</file>