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1" r:id="rId3"/>
    <p:sldId id="263" r:id="rId4"/>
    <p:sldId id="257" r:id="rId5"/>
    <p:sldId id="264" r:id="rId6"/>
    <p:sldId id="260" r:id="rId7"/>
    <p:sldId id="258" r:id="rId8"/>
    <p:sldId id="266" r:id="rId9"/>
    <p:sldId id="259" r:id="rId10"/>
    <p:sldId id="269" r:id="rId11"/>
    <p:sldId id="267" r:id="rId12"/>
    <p:sldId id="268" r:id="rId13"/>
    <p:sldId id="271" r:id="rId14"/>
    <p:sldId id="270"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4660"/>
  </p:normalViewPr>
  <p:slideViewPr>
    <p:cSldViewPr snapToGrid="0">
      <p:cViewPr varScale="1">
        <p:scale>
          <a:sx n="109" d="100"/>
          <a:sy n="109"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CC655-6832-46A4-A7D0-7517CB7710B2}"/>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nl-NL"/>
              <a:t>Klik om stijl te bewerken</a:t>
            </a:r>
            <a:endParaRPr lang="en-US"/>
          </a:p>
        </p:txBody>
      </p:sp>
      <p:sp>
        <p:nvSpPr>
          <p:cNvPr id="3" name="Ondertitel 2">
            <a:extLst>
              <a:ext uri="{FF2B5EF4-FFF2-40B4-BE49-F238E27FC236}">
                <a16:creationId xmlns:a16="http://schemas.microsoft.com/office/drawing/2014/main" id="{A6D98585-A228-4831-9E3E-7F7336A3155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04D01C0D-1AE4-44BB-B9D9-525475B5CD43}"/>
              </a:ext>
            </a:extLst>
          </p:cNvPr>
          <p:cNvSpPr txBox="1">
            <a:spLocks noGrp="1"/>
          </p:cNvSpPr>
          <p:nvPr>
            <p:ph type="dt" sz="half" idx="7"/>
          </p:nvPr>
        </p:nvSpPr>
        <p:spPr/>
        <p:txBody>
          <a:bodyPr/>
          <a:lstStyle>
            <a:lvl1pPr>
              <a:defRPr/>
            </a:lvl1pPr>
          </a:lstStyle>
          <a:p>
            <a:pPr lvl="0"/>
            <a:fld id="{D56BD470-9718-44DA-8361-FEE4B13C7E2A}" type="datetime1">
              <a:rPr lang="en-US"/>
              <a:pPr lvl="0"/>
              <a:t>3/23/2023</a:t>
            </a:fld>
            <a:endParaRPr lang="en-US"/>
          </a:p>
        </p:txBody>
      </p:sp>
      <p:sp>
        <p:nvSpPr>
          <p:cNvPr id="5" name="Tijdelijke aanduiding voor voettekst 4">
            <a:extLst>
              <a:ext uri="{FF2B5EF4-FFF2-40B4-BE49-F238E27FC236}">
                <a16:creationId xmlns:a16="http://schemas.microsoft.com/office/drawing/2014/main" id="{13537448-821B-49CF-AC28-414A40B083B1}"/>
              </a:ext>
            </a:extLst>
          </p:cNvPr>
          <p:cNvSpPr txBox="1">
            <a:spLocks noGrp="1"/>
          </p:cNvSpPr>
          <p:nvPr>
            <p:ph type="ftr" sz="quarter" idx="9"/>
          </p:nvPr>
        </p:nvSpPr>
        <p:spPr/>
        <p:txBody>
          <a:bodyPr/>
          <a:lstStyle>
            <a:lvl1pPr>
              <a:defRPr/>
            </a:lvl1pPr>
          </a:lstStyle>
          <a:p>
            <a:pPr lvl="0"/>
            <a:endParaRPr lang="en-US"/>
          </a:p>
        </p:txBody>
      </p:sp>
      <p:sp>
        <p:nvSpPr>
          <p:cNvPr id="6" name="Tijdelijke aanduiding voor dianummer 5">
            <a:extLst>
              <a:ext uri="{FF2B5EF4-FFF2-40B4-BE49-F238E27FC236}">
                <a16:creationId xmlns:a16="http://schemas.microsoft.com/office/drawing/2014/main" id="{75E94DAC-FF3B-49BB-88BF-BBB87DB119FB}"/>
              </a:ext>
            </a:extLst>
          </p:cNvPr>
          <p:cNvSpPr txBox="1">
            <a:spLocks noGrp="1"/>
          </p:cNvSpPr>
          <p:nvPr>
            <p:ph type="sldNum" sz="quarter" idx="8"/>
          </p:nvPr>
        </p:nvSpPr>
        <p:spPr/>
        <p:txBody>
          <a:bodyPr/>
          <a:lstStyle>
            <a:lvl1pPr>
              <a:defRPr/>
            </a:lvl1pPr>
          </a:lstStyle>
          <a:p>
            <a:pPr lvl="0"/>
            <a:fld id="{48F2BDF6-54B8-4AA6-B6F0-993B08F64448}" type="slidenum">
              <a:t>‹nr.›</a:t>
            </a:fld>
            <a:endParaRPr lang="en-US"/>
          </a:p>
        </p:txBody>
      </p:sp>
    </p:spTree>
    <p:extLst>
      <p:ext uri="{BB962C8B-B14F-4D97-AF65-F5344CB8AC3E}">
        <p14:creationId xmlns:p14="http://schemas.microsoft.com/office/powerpoint/2010/main" val="180662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2DE5C-DD39-4865-B9A4-8C2D82855579}"/>
              </a:ext>
            </a:extLst>
          </p:cNvPr>
          <p:cNvSpPr txBox="1">
            <a:spLocks noGrp="1"/>
          </p:cNvSpPr>
          <p:nvPr>
            <p:ph type="title"/>
          </p:nvPr>
        </p:nvSpPr>
        <p:spPr/>
        <p:txBody>
          <a:bodyPr/>
          <a:lstStyle>
            <a:lvl1pPr>
              <a:defRPr/>
            </a:lvl1pPr>
          </a:lstStyle>
          <a:p>
            <a:pPr lvl="0"/>
            <a:r>
              <a:rPr lang="nl-NL"/>
              <a:t>Klik om stijl te bewerken</a:t>
            </a:r>
            <a:endParaRPr lang="en-US"/>
          </a:p>
        </p:txBody>
      </p:sp>
      <p:sp>
        <p:nvSpPr>
          <p:cNvPr id="3" name="Tijdelijke aanduiding voor verticale tekst 2">
            <a:extLst>
              <a:ext uri="{FF2B5EF4-FFF2-40B4-BE49-F238E27FC236}">
                <a16:creationId xmlns:a16="http://schemas.microsoft.com/office/drawing/2014/main" id="{D76BFAD3-35E3-45DA-856A-04474FB548D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5830343D-9394-445F-8958-6AF05F08B8B9}"/>
              </a:ext>
            </a:extLst>
          </p:cNvPr>
          <p:cNvSpPr txBox="1">
            <a:spLocks noGrp="1"/>
          </p:cNvSpPr>
          <p:nvPr>
            <p:ph type="dt" sz="half" idx="7"/>
          </p:nvPr>
        </p:nvSpPr>
        <p:spPr/>
        <p:txBody>
          <a:bodyPr/>
          <a:lstStyle>
            <a:lvl1pPr>
              <a:defRPr/>
            </a:lvl1pPr>
          </a:lstStyle>
          <a:p>
            <a:pPr lvl="0"/>
            <a:fld id="{CEEA5C56-4D53-409F-BE43-833E4FC5CEAD}" type="datetime1">
              <a:rPr lang="en-US"/>
              <a:pPr lvl="0"/>
              <a:t>3/23/2023</a:t>
            </a:fld>
            <a:endParaRPr lang="en-US"/>
          </a:p>
        </p:txBody>
      </p:sp>
      <p:sp>
        <p:nvSpPr>
          <p:cNvPr id="5" name="Tijdelijke aanduiding voor voettekst 4">
            <a:extLst>
              <a:ext uri="{FF2B5EF4-FFF2-40B4-BE49-F238E27FC236}">
                <a16:creationId xmlns:a16="http://schemas.microsoft.com/office/drawing/2014/main" id="{20E929D9-1435-4F0E-BA37-2DDEA66D6523}"/>
              </a:ext>
            </a:extLst>
          </p:cNvPr>
          <p:cNvSpPr txBox="1">
            <a:spLocks noGrp="1"/>
          </p:cNvSpPr>
          <p:nvPr>
            <p:ph type="ftr" sz="quarter" idx="9"/>
          </p:nvPr>
        </p:nvSpPr>
        <p:spPr/>
        <p:txBody>
          <a:bodyPr/>
          <a:lstStyle>
            <a:lvl1pPr>
              <a:defRPr/>
            </a:lvl1pPr>
          </a:lstStyle>
          <a:p>
            <a:pPr lvl="0"/>
            <a:endParaRPr lang="en-US"/>
          </a:p>
        </p:txBody>
      </p:sp>
      <p:sp>
        <p:nvSpPr>
          <p:cNvPr id="6" name="Tijdelijke aanduiding voor dianummer 5">
            <a:extLst>
              <a:ext uri="{FF2B5EF4-FFF2-40B4-BE49-F238E27FC236}">
                <a16:creationId xmlns:a16="http://schemas.microsoft.com/office/drawing/2014/main" id="{AD12517D-AE5F-4E2B-B8DD-2D0711C3284D}"/>
              </a:ext>
            </a:extLst>
          </p:cNvPr>
          <p:cNvSpPr txBox="1">
            <a:spLocks noGrp="1"/>
          </p:cNvSpPr>
          <p:nvPr>
            <p:ph type="sldNum" sz="quarter" idx="8"/>
          </p:nvPr>
        </p:nvSpPr>
        <p:spPr/>
        <p:txBody>
          <a:bodyPr/>
          <a:lstStyle>
            <a:lvl1pPr>
              <a:defRPr/>
            </a:lvl1pPr>
          </a:lstStyle>
          <a:p>
            <a:pPr lvl="0"/>
            <a:fld id="{1A33F301-78E6-49F5-8BA2-3B1D798FF0FB}" type="slidenum">
              <a:t>‹nr.›</a:t>
            </a:fld>
            <a:endParaRPr lang="en-US"/>
          </a:p>
        </p:txBody>
      </p:sp>
    </p:spTree>
    <p:extLst>
      <p:ext uri="{BB962C8B-B14F-4D97-AF65-F5344CB8AC3E}">
        <p14:creationId xmlns:p14="http://schemas.microsoft.com/office/powerpoint/2010/main" val="249982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4E323535-D8C9-4FEC-B080-62AD8BFC946D}"/>
              </a:ext>
            </a:extLst>
          </p:cNvPr>
          <p:cNvSpPr txBox="1">
            <a:spLocks noGrp="1"/>
          </p:cNvSpPr>
          <p:nvPr>
            <p:ph type="title" orient="vert"/>
          </p:nvPr>
        </p:nvSpPr>
        <p:spPr>
          <a:xfrm>
            <a:off x="8724903" y="365129"/>
            <a:ext cx="2628899" cy="5811834"/>
          </a:xfrm>
        </p:spPr>
        <p:txBody>
          <a:bodyPr vert="eaVert"/>
          <a:lstStyle>
            <a:lvl1pPr>
              <a:defRPr/>
            </a:lvl1pPr>
          </a:lstStyle>
          <a:p>
            <a:pPr lvl="0"/>
            <a:r>
              <a:rPr lang="nl-NL"/>
              <a:t>Klik om stijl te bewerken</a:t>
            </a:r>
            <a:endParaRPr lang="en-US"/>
          </a:p>
        </p:txBody>
      </p:sp>
      <p:sp>
        <p:nvSpPr>
          <p:cNvPr id="3" name="Tijdelijke aanduiding voor verticale tekst 2">
            <a:extLst>
              <a:ext uri="{FF2B5EF4-FFF2-40B4-BE49-F238E27FC236}">
                <a16:creationId xmlns:a16="http://schemas.microsoft.com/office/drawing/2014/main" id="{FA7A5723-C945-47A2-AE06-33CB817B31E1}"/>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5B7F0051-9615-46B9-BD7F-A589C94ED515}"/>
              </a:ext>
            </a:extLst>
          </p:cNvPr>
          <p:cNvSpPr txBox="1">
            <a:spLocks noGrp="1"/>
          </p:cNvSpPr>
          <p:nvPr>
            <p:ph type="dt" sz="half" idx="7"/>
          </p:nvPr>
        </p:nvSpPr>
        <p:spPr/>
        <p:txBody>
          <a:bodyPr/>
          <a:lstStyle>
            <a:lvl1pPr>
              <a:defRPr/>
            </a:lvl1pPr>
          </a:lstStyle>
          <a:p>
            <a:pPr lvl="0"/>
            <a:fld id="{AE976C15-F5C5-403A-BE27-3FEF8A51B2A5}" type="datetime1">
              <a:rPr lang="en-US"/>
              <a:pPr lvl="0"/>
              <a:t>3/23/2023</a:t>
            </a:fld>
            <a:endParaRPr lang="en-US"/>
          </a:p>
        </p:txBody>
      </p:sp>
      <p:sp>
        <p:nvSpPr>
          <p:cNvPr id="5" name="Tijdelijke aanduiding voor voettekst 4">
            <a:extLst>
              <a:ext uri="{FF2B5EF4-FFF2-40B4-BE49-F238E27FC236}">
                <a16:creationId xmlns:a16="http://schemas.microsoft.com/office/drawing/2014/main" id="{3205D275-3299-49D1-AAFA-7FBC746C44A8}"/>
              </a:ext>
            </a:extLst>
          </p:cNvPr>
          <p:cNvSpPr txBox="1">
            <a:spLocks noGrp="1"/>
          </p:cNvSpPr>
          <p:nvPr>
            <p:ph type="ftr" sz="quarter" idx="9"/>
          </p:nvPr>
        </p:nvSpPr>
        <p:spPr/>
        <p:txBody>
          <a:bodyPr/>
          <a:lstStyle>
            <a:lvl1pPr>
              <a:defRPr/>
            </a:lvl1pPr>
          </a:lstStyle>
          <a:p>
            <a:pPr lvl="0"/>
            <a:endParaRPr lang="en-US"/>
          </a:p>
        </p:txBody>
      </p:sp>
      <p:sp>
        <p:nvSpPr>
          <p:cNvPr id="6" name="Tijdelijke aanduiding voor dianummer 5">
            <a:extLst>
              <a:ext uri="{FF2B5EF4-FFF2-40B4-BE49-F238E27FC236}">
                <a16:creationId xmlns:a16="http://schemas.microsoft.com/office/drawing/2014/main" id="{0716AF33-5A24-4B9F-BE5D-93229BBC4A32}"/>
              </a:ext>
            </a:extLst>
          </p:cNvPr>
          <p:cNvSpPr txBox="1">
            <a:spLocks noGrp="1"/>
          </p:cNvSpPr>
          <p:nvPr>
            <p:ph type="sldNum" sz="quarter" idx="8"/>
          </p:nvPr>
        </p:nvSpPr>
        <p:spPr/>
        <p:txBody>
          <a:bodyPr/>
          <a:lstStyle>
            <a:lvl1pPr>
              <a:defRPr/>
            </a:lvl1pPr>
          </a:lstStyle>
          <a:p>
            <a:pPr lvl="0"/>
            <a:fld id="{48CB467C-F9CD-405A-9E1C-3E692D7CE2E0}" type="slidenum">
              <a:t>‹nr.›</a:t>
            </a:fld>
            <a:endParaRPr lang="en-US"/>
          </a:p>
        </p:txBody>
      </p:sp>
    </p:spTree>
    <p:extLst>
      <p:ext uri="{BB962C8B-B14F-4D97-AF65-F5344CB8AC3E}">
        <p14:creationId xmlns:p14="http://schemas.microsoft.com/office/powerpoint/2010/main" val="279275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912801-BB22-4BDC-895C-087FD1191572}"/>
              </a:ext>
            </a:extLst>
          </p:cNvPr>
          <p:cNvSpPr txBox="1">
            <a:spLocks noGrp="1"/>
          </p:cNvSpPr>
          <p:nvPr>
            <p:ph type="title"/>
          </p:nvPr>
        </p:nvSpPr>
        <p:spPr/>
        <p:txBody>
          <a:bodyPr/>
          <a:lstStyle>
            <a:lvl1pPr>
              <a:defRPr/>
            </a:lvl1pPr>
          </a:lstStyle>
          <a:p>
            <a:pPr lvl="0"/>
            <a:r>
              <a:rPr lang="nl-NL"/>
              <a:t>Klik om stijl te bewerken</a:t>
            </a:r>
            <a:endParaRPr lang="en-US"/>
          </a:p>
        </p:txBody>
      </p:sp>
      <p:sp>
        <p:nvSpPr>
          <p:cNvPr id="3" name="Tijdelijke aanduiding voor inhoud 2">
            <a:extLst>
              <a:ext uri="{FF2B5EF4-FFF2-40B4-BE49-F238E27FC236}">
                <a16:creationId xmlns:a16="http://schemas.microsoft.com/office/drawing/2014/main" id="{31379C7F-408A-4BD8-A850-96ACD449F87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EC120AF8-3415-46EE-B91D-2682A0F89126}"/>
              </a:ext>
            </a:extLst>
          </p:cNvPr>
          <p:cNvSpPr txBox="1">
            <a:spLocks noGrp="1"/>
          </p:cNvSpPr>
          <p:nvPr>
            <p:ph type="dt" sz="half" idx="7"/>
          </p:nvPr>
        </p:nvSpPr>
        <p:spPr/>
        <p:txBody>
          <a:bodyPr/>
          <a:lstStyle>
            <a:lvl1pPr>
              <a:defRPr/>
            </a:lvl1pPr>
          </a:lstStyle>
          <a:p>
            <a:pPr lvl="0"/>
            <a:fld id="{3E4D2D4B-5981-489B-8AA8-9575B62EE1F9}" type="datetime1">
              <a:rPr lang="en-US"/>
              <a:pPr lvl="0"/>
              <a:t>3/23/2023</a:t>
            </a:fld>
            <a:endParaRPr lang="en-US"/>
          </a:p>
        </p:txBody>
      </p:sp>
      <p:sp>
        <p:nvSpPr>
          <p:cNvPr id="5" name="Tijdelijke aanduiding voor voettekst 4">
            <a:extLst>
              <a:ext uri="{FF2B5EF4-FFF2-40B4-BE49-F238E27FC236}">
                <a16:creationId xmlns:a16="http://schemas.microsoft.com/office/drawing/2014/main" id="{95870026-B7D7-4811-A96D-771059E298C7}"/>
              </a:ext>
            </a:extLst>
          </p:cNvPr>
          <p:cNvSpPr txBox="1">
            <a:spLocks noGrp="1"/>
          </p:cNvSpPr>
          <p:nvPr>
            <p:ph type="ftr" sz="quarter" idx="9"/>
          </p:nvPr>
        </p:nvSpPr>
        <p:spPr/>
        <p:txBody>
          <a:bodyPr/>
          <a:lstStyle>
            <a:lvl1pPr>
              <a:defRPr/>
            </a:lvl1pPr>
          </a:lstStyle>
          <a:p>
            <a:pPr lvl="0"/>
            <a:endParaRPr lang="en-US"/>
          </a:p>
        </p:txBody>
      </p:sp>
      <p:sp>
        <p:nvSpPr>
          <p:cNvPr id="6" name="Tijdelijke aanduiding voor dianummer 5">
            <a:extLst>
              <a:ext uri="{FF2B5EF4-FFF2-40B4-BE49-F238E27FC236}">
                <a16:creationId xmlns:a16="http://schemas.microsoft.com/office/drawing/2014/main" id="{3122673A-6055-4F2E-B0B6-E0F0CAC10F9A}"/>
              </a:ext>
            </a:extLst>
          </p:cNvPr>
          <p:cNvSpPr txBox="1">
            <a:spLocks noGrp="1"/>
          </p:cNvSpPr>
          <p:nvPr>
            <p:ph type="sldNum" sz="quarter" idx="8"/>
          </p:nvPr>
        </p:nvSpPr>
        <p:spPr/>
        <p:txBody>
          <a:bodyPr/>
          <a:lstStyle>
            <a:lvl1pPr>
              <a:defRPr/>
            </a:lvl1pPr>
          </a:lstStyle>
          <a:p>
            <a:pPr lvl="0"/>
            <a:fld id="{59974D68-7510-4705-8026-342B2AD8D621}" type="slidenum">
              <a:t>‹nr.›</a:t>
            </a:fld>
            <a:endParaRPr lang="en-US"/>
          </a:p>
        </p:txBody>
      </p:sp>
    </p:spTree>
    <p:extLst>
      <p:ext uri="{BB962C8B-B14F-4D97-AF65-F5344CB8AC3E}">
        <p14:creationId xmlns:p14="http://schemas.microsoft.com/office/powerpoint/2010/main" val="32016333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A2D92F-9C80-4D69-BAAA-044F055ED8CF}"/>
              </a:ext>
            </a:extLst>
          </p:cNvPr>
          <p:cNvSpPr txBox="1">
            <a:spLocks noGrp="1"/>
          </p:cNvSpPr>
          <p:nvPr>
            <p:ph type="title"/>
          </p:nvPr>
        </p:nvSpPr>
        <p:spPr>
          <a:xfrm>
            <a:off x="831847" y="1709735"/>
            <a:ext cx="10515600" cy="2852735"/>
          </a:xfrm>
        </p:spPr>
        <p:txBody>
          <a:bodyPr anchor="b"/>
          <a:lstStyle>
            <a:lvl1pPr>
              <a:defRPr sz="6000"/>
            </a:lvl1pPr>
          </a:lstStyle>
          <a:p>
            <a:pPr lvl="0"/>
            <a:r>
              <a:rPr lang="nl-NL"/>
              <a:t>Klik om stijl te bewerken</a:t>
            </a:r>
            <a:endParaRPr lang="en-US"/>
          </a:p>
        </p:txBody>
      </p:sp>
      <p:sp>
        <p:nvSpPr>
          <p:cNvPr id="3" name="Tijdelijke aanduiding voor tekst 2">
            <a:extLst>
              <a:ext uri="{FF2B5EF4-FFF2-40B4-BE49-F238E27FC236}">
                <a16:creationId xmlns:a16="http://schemas.microsoft.com/office/drawing/2014/main" id="{A27CA93D-D0B7-44D5-9446-7DFD30FFF5A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02404A99-72DA-4FA7-906D-3C46CCC5A033}"/>
              </a:ext>
            </a:extLst>
          </p:cNvPr>
          <p:cNvSpPr txBox="1">
            <a:spLocks noGrp="1"/>
          </p:cNvSpPr>
          <p:nvPr>
            <p:ph type="dt" sz="half" idx="7"/>
          </p:nvPr>
        </p:nvSpPr>
        <p:spPr/>
        <p:txBody>
          <a:bodyPr/>
          <a:lstStyle>
            <a:lvl1pPr>
              <a:defRPr/>
            </a:lvl1pPr>
          </a:lstStyle>
          <a:p>
            <a:pPr lvl="0"/>
            <a:fld id="{641E1E7C-8C38-44DE-A860-C57318035D94}" type="datetime1">
              <a:rPr lang="en-US"/>
              <a:pPr lvl="0"/>
              <a:t>3/23/2023</a:t>
            </a:fld>
            <a:endParaRPr lang="en-US"/>
          </a:p>
        </p:txBody>
      </p:sp>
      <p:sp>
        <p:nvSpPr>
          <p:cNvPr id="5" name="Tijdelijke aanduiding voor voettekst 4">
            <a:extLst>
              <a:ext uri="{FF2B5EF4-FFF2-40B4-BE49-F238E27FC236}">
                <a16:creationId xmlns:a16="http://schemas.microsoft.com/office/drawing/2014/main" id="{7691E769-D48A-46D5-8D67-8B3CEE28B1DC}"/>
              </a:ext>
            </a:extLst>
          </p:cNvPr>
          <p:cNvSpPr txBox="1">
            <a:spLocks noGrp="1"/>
          </p:cNvSpPr>
          <p:nvPr>
            <p:ph type="ftr" sz="quarter" idx="9"/>
          </p:nvPr>
        </p:nvSpPr>
        <p:spPr/>
        <p:txBody>
          <a:bodyPr/>
          <a:lstStyle>
            <a:lvl1pPr>
              <a:defRPr/>
            </a:lvl1pPr>
          </a:lstStyle>
          <a:p>
            <a:pPr lvl="0"/>
            <a:endParaRPr lang="en-US"/>
          </a:p>
        </p:txBody>
      </p:sp>
      <p:sp>
        <p:nvSpPr>
          <p:cNvPr id="6" name="Tijdelijke aanduiding voor dianummer 5">
            <a:extLst>
              <a:ext uri="{FF2B5EF4-FFF2-40B4-BE49-F238E27FC236}">
                <a16:creationId xmlns:a16="http://schemas.microsoft.com/office/drawing/2014/main" id="{9B3D0F98-B6F1-44D1-A669-CAC89E6EC368}"/>
              </a:ext>
            </a:extLst>
          </p:cNvPr>
          <p:cNvSpPr txBox="1">
            <a:spLocks noGrp="1"/>
          </p:cNvSpPr>
          <p:nvPr>
            <p:ph type="sldNum" sz="quarter" idx="8"/>
          </p:nvPr>
        </p:nvSpPr>
        <p:spPr/>
        <p:txBody>
          <a:bodyPr/>
          <a:lstStyle>
            <a:lvl1pPr>
              <a:defRPr/>
            </a:lvl1pPr>
          </a:lstStyle>
          <a:p>
            <a:pPr lvl="0"/>
            <a:fld id="{DCDD91F5-721F-4C8B-A0D7-706CD550E375}" type="slidenum">
              <a:t>‹nr.›</a:t>
            </a:fld>
            <a:endParaRPr lang="en-US"/>
          </a:p>
        </p:txBody>
      </p:sp>
    </p:spTree>
    <p:extLst>
      <p:ext uri="{BB962C8B-B14F-4D97-AF65-F5344CB8AC3E}">
        <p14:creationId xmlns:p14="http://schemas.microsoft.com/office/powerpoint/2010/main" val="91959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AFDD3-9B5A-4FC4-93B8-08BFA50C07B9}"/>
              </a:ext>
            </a:extLst>
          </p:cNvPr>
          <p:cNvSpPr txBox="1">
            <a:spLocks noGrp="1"/>
          </p:cNvSpPr>
          <p:nvPr>
            <p:ph type="title"/>
          </p:nvPr>
        </p:nvSpPr>
        <p:spPr/>
        <p:txBody>
          <a:bodyPr/>
          <a:lstStyle>
            <a:lvl1pPr>
              <a:defRPr/>
            </a:lvl1pPr>
          </a:lstStyle>
          <a:p>
            <a:pPr lvl="0"/>
            <a:r>
              <a:rPr lang="nl-NL"/>
              <a:t>Klik om stijl te bewerken</a:t>
            </a:r>
            <a:endParaRPr lang="en-US"/>
          </a:p>
        </p:txBody>
      </p:sp>
      <p:sp>
        <p:nvSpPr>
          <p:cNvPr id="3" name="Tijdelijke aanduiding voor inhoud 2">
            <a:extLst>
              <a:ext uri="{FF2B5EF4-FFF2-40B4-BE49-F238E27FC236}">
                <a16:creationId xmlns:a16="http://schemas.microsoft.com/office/drawing/2014/main" id="{B8F9C3CA-5CF8-4702-AFF3-7985AAE5F68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3014E8BC-C1BD-4ED9-998F-4F783BD765BB}"/>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44BDAD8E-113B-41E8-8E39-C6676F99A06D}"/>
              </a:ext>
            </a:extLst>
          </p:cNvPr>
          <p:cNvSpPr txBox="1">
            <a:spLocks noGrp="1"/>
          </p:cNvSpPr>
          <p:nvPr>
            <p:ph type="dt" sz="half" idx="7"/>
          </p:nvPr>
        </p:nvSpPr>
        <p:spPr/>
        <p:txBody>
          <a:bodyPr/>
          <a:lstStyle>
            <a:lvl1pPr>
              <a:defRPr/>
            </a:lvl1pPr>
          </a:lstStyle>
          <a:p>
            <a:pPr lvl="0"/>
            <a:fld id="{EF658EBB-C7A1-46D3-862F-7CB3A0049D97}" type="datetime1">
              <a:rPr lang="en-US"/>
              <a:pPr lvl="0"/>
              <a:t>3/23/2023</a:t>
            </a:fld>
            <a:endParaRPr lang="en-US"/>
          </a:p>
        </p:txBody>
      </p:sp>
      <p:sp>
        <p:nvSpPr>
          <p:cNvPr id="6" name="Tijdelijke aanduiding voor voettekst 5">
            <a:extLst>
              <a:ext uri="{FF2B5EF4-FFF2-40B4-BE49-F238E27FC236}">
                <a16:creationId xmlns:a16="http://schemas.microsoft.com/office/drawing/2014/main" id="{82A47664-A56B-4B9A-BF5F-C1CC8F1B6765}"/>
              </a:ext>
            </a:extLst>
          </p:cNvPr>
          <p:cNvSpPr txBox="1">
            <a:spLocks noGrp="1"/>
          </p:cNvSpPr>
          <p:nvPr>
            <p:ph type="ftr" sz="quarter" idx="9"/>
          </p:nvPr>
        </p:nvSpPr>
        <p:spPr/>
        <p:txBody>
          <a:bodyPr/>
          <a:lstStyle>
            <a:lvl1pPr>
              <a:defRPr/>
            </a:lvl1pPr>
          </a:lstStyle>
          <a:p>
            <a:pPr lvl="0"/>
            <a:endParaRPr lang="en-US"/>
          </a:p>
        </p:txBody>
      </p:sp>
      <p:sp>
        <p:nvSpPr>
          <p:cNvPr id="7" name="Tijdelijke aanduiding voor dianummer 6">
            <a:extLst>
              <a:ext uri="{FF2B5EF4-FFF2-40B4-BE49-F238E27FC236}">
                <a16:creationId xmlns:a16="http://schemas.microsoft.com/office/drawing/2014/main" id="{373A2F0C-0F3F-44DB-BFAB-88775A0CD2F0}"/>
              </a:ext>
            </a:extLst>
          </p:cNvPr>
          <p:cNvSpPr txBox="1">
            <a:spLocks noGrp="1"/>
          </p:cNvSpPr>
          <p:nvPr>
            <p:ph type="sldNum" sz="quarter" idx="8"/>
          </p:nvPr>
        </p:nvSpPr>
        <p:spPr/>
        <p:txBody>
          <a:bodyPr/>
          <a:lstStyle>
            <a:lvl1pPr>
              <a:defRPr/>
            </a:lvl1pPr>
          </a:lstStyle>
          <a:p>
            <a:pPr lvl="0"/>
            <a:fld id="{D2872711-FFE5-488E-A956-0B9172710A8F}" type="slidenum">
              <a:t>‹nr.›</a:t>
            </a:fld>
            <a:endParaRPr lang="en-US"/>
          </a:p>
        </p:txBody>
      </p:sp>
    </p:spTree>
    <p:extLst>
      <p:ext uri="{BB962C8B-B14F-4D97-AF65-F5344CB8AC3E}">
        <p14:creationId xmlns:p14="http://schemas.microsoft.com/office/powerpoint/2010/main" val="220894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D86D7B-793C-4689-B41C-60EC92195242}"/>
              </a:ext>
            </a:extLst>
          </p:cNvPr>
          <p:cNvSpPr txBox="1">
            <a:spLocks noGrp="1"/>
          </p:cNvSpPr>
          <p:nvPr>
            <p:ph type="title"/>
          </p:nvPr>
        </p:nvSpPr>
        <p:spPr>
          <a:xfrm>
            <a:off x="839784" y="365129"/>
            <a:ext cx="10515600" cy="1325559"/>
          </a:xfrm>
        </p:spPr>
        <p:txBody>
          <a:bodyPr/>
          <a:lstStyle>
            <a:lvl1pPr>
              <a:defRPr/>
            </a:lvl1pPr>
          </a:lstStyle>
          <a:p>
            <a:pPr lvl="0"/>
            <a:r>
              <a:rPr lang="nl-NL"/>
              <a:t>Klik om stijl te bewerken</a:t>
            </a:r>
            <a:endParaRPr lang="en-US"/>
          </a:p>
        </p:txBody>
      </p:sp>
      <p:sp>
        <p:nvSpPr>
          <p:cNvPr id="3" name="Tijdelijke aanduiding voor tekst 2">
            <a:extLst>
              <a:ext uri="{FF2B5EF4-FFF2-40B4-BE49-F238E27FC236}">
                <a16:creationId xmlns:a16="http://schemas.microsoft.com/office/drawing/2014/main" id="{F2E62434-340B-455C-98BF-4686D67A49C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AE2D543E-815B-4666-8B85-59F5032DB9AB}"/>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161D0402-8A29-489D-A076-B1B982DCD6B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A014241A-BEDC-4778-9B0D-074DF603C400}"/>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938D7658-976E-40C1-BB88-5A877B1A9644}"/>
              </a:ext>
            </a:extLst>
          </p:cNvPr>
          <p:cNvSpPr txBox="1">
            <a:spLocks noGrp="1"/>
          </p:cNvSpPr>
          <p:nvPr>
            <p:ph type="dt" sz="half" idx="7"/>
          </p:nvPr>
        </p:nvSpPr>
        <p:spPr/>
        <p:txBody>
          <a:bodyPr/>
          <a:lstStyle>
            <a:lvl1pPr>
              <a:defRPr/>
            </a:lvl1pPr>
          </a:lstStyle>
          <a:p>
            <a:pPr lvl="0"/>
            <a:fld id="{17F14E85-4003-4FDB-8266-E912602DF843}" type="datetime1">
              <a:rPr lang="en-US"/>
              <a:pPr lvl="0"/>
              <a:t>3/23/2023</a:t>
            </a:fld>
            <a:endParaRPr lang="en-US"/>
          </a:p>
        </p:txBody>
      </p:sp>
      <p:sp>
        <p:nvSpPr>
          <p:cNvPr id="8" name="Tijdelijke aanduiding voor voettekst 7">
            <a:extLst>
              <a:ext uri="{FF2B5EF4-FFF2-40B4-BE49-F238E27FC236}">
                <a16:creationId xmlns:a16="http://schemas.microsoft.com/office/drawing/2014/main" id="{1A59F7DB-580B-43A5-A74C-FB04A1026393}"/>
              </a:ext>
            </a:extLst>
          </p:cNvPr>
          <p:cNvSpPr txBox="1">
            <a:spLocks noGrp="1"/>
          </p:cNvSpPr>
          <p:nvPr>
            <p:ph type="ftr" sz="quarter" idx="9"/>
          </p:nvPr>
        </p:nvSpPr>
        <p:spPr/>
        <p:txBody>
          <a:bodyPr/>
          <a:lstStyle>
            <a:lvl1pPr>
              <a:defRPr/>
            </a:lvl1pPr>
          </a:lstStyle>
          <a:p>
            <a:pPr lvl="0"/>
            <a:endParaRPr lang="en-US"/>
          </a:p>
        </p:txBody>
      </p:sp>
      <p:sp>
        <p:nvSpPr>
          <p:cNvPr id="9" name="Tijdelijke aanduiding voor dianummer 8">
            <a:extLst>
              <a:ext uri="{FF2B5EF4-FFF2-40B4-BE49-F238E27FC236}">
                <a16:creationId xmlns:a16="http://schemas.microsoft.com/office/drawing/2014/main" id="{16076068-B17E-4C39-8DC6-1D1A169B9386}"/>
              </a:ext>
            </a:extLst>
          </p:cNvPr>
          <p:cNvSpPr txBox="1">
            <a:spLocks noGrp="1"/>
          </p:cNvSpPr>
          <p:nvPr>
            <p:ph type="sldNum" sz="quarter" idx="8"/>
          </p:nvPr>
        </p:nvSpPr>
        <p:spPr/>
        <p:txBody>
          <a:bodyPr/>
          <a:lstStyle>
            <a:lvl1pPr>
              <a:defRPr/>
            </a:lvl1pPr>
          </a:lstStyle>
          <a:p>
            <a:pPr lvl="0"/>
            <a:fld id="{4A62DFCB-1E71-4032-BD05-505608956CE5}" type="slidenum">
              <a:t>‹nr.›</a:t>
            </a:fld>
            <a:endParaRPr lang="en-US"/>
          </a:p>
        </p:txBody>
      </p:sp>
    </p:spTree>
    <p:extLst>
      <p:ext uri="{BB962C8B-B14F-4D97-AF65-F5344CB8AC3E}">
        <p14:creationId xmlns:p14="http://schemas.microsoft.com/office/powerpoint/2010/main" val="190549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E607D-D48A-4490-8CA0-ABB161C50B8F}"/>
              </a:ext>
            </a:extLst>
          </p:cNvPr>
          <p:cNvSpPr txBox="1">
            <a:spLocks noGrp="1"/>
          </p:cNvSpPr>
          <p:nvPr>
            <p:ph type="title"/>
          </p:nvPr>
        </p:nvSpPr>
        <p:spPr/>
        <p:txBody>
          <a:bodyPr/>
          <a:lstStyle>
            <a:lvl1pPr>
              <a:defRPr/>
            </a:lvl1pPr>
          </a:lstStyle>
          <a:p>
            <a:pPr lvl="0"/>
            <a:r>
              <a:rPr lang="nl-NL"/>
              <a:t>Klik om stijl te bewerken</a:t>
            </a:r>
            <a:endParaRPr lang="en-US"/>
          </a:p>
        </p:txBody>
      </p:sp>
      <p:sp>
        <p:nvSpPr>
          <p:cNvPr id="3" name="Tijdelijke aanduiding voor datum 2">
            <a:extLst>
              <a:ext uri="{FF2B5EF4-FFF2-40B4-BE49-F238E27FC236}">
                <a16:creationId xmlns:a16="http://schemas.microsoft.com/office/drawing/2014/main" id="{CC7014FD-84C2-405C-866B-2913EB718343}"/>
              </a:ext>
            </a:extLst>
          </p:cNvPr>
          <p:cNvSpPr txBox="1">
            <a:spLocks noGrp="1"/>
          </p:cNvSpPr>
          <p:nvPr>
            <p:ph type="dt" sz="half" idx="7"/>
          </p:nvPr>
        </p:nvSpPr>
        <p:spPr/>
        <p:txBody>
          <a:bodyPr/>
          <a:lstStyle>
            <a:lvl1pPr>
              <a:defRPr/>
            </a:lvl1pPr>
          </a:lstStyle>
          <a:p>
            <a:pPr lvl="0"/>
            <a:fld id="{BB35305A-5C90-4237-AFD3-363955E00DBA}" type="datetime1">
              <a:rPr lang="en-US"/>
              <a:pPr lvl="0"/>
              <a:t>3/23/2023</a:t>
            </a:fld>
            <a:endParaRPr lang="en-US"/>
          </a:p>
        </p:txBody>
      </p:sp>
      <p:sp>
        <p:nvSpPr>
          <p:cNvPr id="4" name="Tijdelijke aanduiding voor voettekst 3">
            <a:extLst>
              <a:ext uri="{FF2B5EF4-FFF2-40B4-BE49-F238E27FC236}">
                <a16:creationId xmlns:a16="http://schemas.microsoft.com/office/drawing/2014/main" id="{CC2D2267-0328-4A28-89E3-449DFC13E7FD}"/>
              </a:ext>
            </a:extLst>
          </p:cNvPr>
          <p:cNvSpPr txBox="1">
            <a:spLocks noGrp="1"/>
          </p:cNvSpPr>
          <p:nvPr>
            <p:ph type="ftr" sz="quarter" idx="9"/>
          </p:nvPr>
        </p:nvSpPr>
        <p:spPr/>
        <p:txBody>
          <a:bodyPr/>
          <a:lstStyle>
            <a:lvl1pPr>
              <a:defRPr/>
            </a:lvl1pPr>
          </a:lstStyle>
          <a:p>
            <a:pPr lvl="0"/>
            <a:endParaRPr lang="en-US"/>
          </a:p>
        </p:txBody>
      </p:sp>
      <p:sp>
        <p:nvSpPr>
          <p:cNvPr id="5" name="Tijdelijke aanduiding voor dianummer 4">
            <a:extLst>
              <a:ext uri="{FF2B5EF4-FFF2-40B4-BE49-F238E27FC236}">
                <a16:creationId xmlns:a16="http://schemas.microsoft.com/office/drawing/2014/main" id="{FD28633A-DBEA-41DA-81DB-893139E782B4}"/>
              </a:ext>
            </a:extLst>
          </p:cNvPr>
          <p:cNvSpPr txBox="1">
            <a:spLocks noGrp="1"/>
          </p:cNvSpPr>
          <p:nvPr>
            <p:ph type="sldNum" sz="quarter" idx="8"/>
          </p:nvPr>
        </p:nvSpPr>
        <p:spPr/>
        <p:txBody>
          <a:bodyPr/>
          <a:lstStyle>
            <a:lvl1pPr>
              <a:defRPr/>
            </a:lvl1pPr>
          </a:lstStyle>
          <a:p>
            <a:pPr lvl="0"/>
            <a:fld id="{F4F5B59B-7363-4387-B7A0-FA8BD8FB72A0}" type="slidenum">
              <a:t>‹nr.›</a:t>
            </a:fld>
            <a:endParaRPr lang="en-US"/>
          </a:p>
        </p:txBody>
      </p:sp>
    </p:spTree>
    <p:extLst>
      <p:ext uri="{BB962C8B-B14F-4D97-AF65-F5344CB8AC3E}">
        <p14:creationId xmlns:p14="http://schemas.microsoft.com/office/powerpoint/2010/main" val="35091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B7095F5-70E9-4258-9300-54F898C03B58}"/>
              </a:ext>
            </a:extLst>
          </p:cNvPr>
          <p:cNvSpPr txBox="1">
            <a:spLocks noGrp="1"/>
          </p:cNvSpPr>
          <p:nvPr>
            <p:ph type="dt" sz="half" idx="7"/>
          </p:nvPr>
        </p:nvSpPr>
        <p:spPr/>
        <p:txBody>
          <a:bodyPr/>
          <a:lstStyle>
            <a:lvl1pPr>
              <a:defRPr/>
            </a:lvl1pPr>
          </a:lstStyle>
          <a:p>
            <a:pPr lvl="0"/>
            <a:fld id="{993D6A00-4F09-4C39-8CB1-F696C2ABA84E}" type="datetime1">
              <a:rPr lang="en-US"/>
              <a:pPr lvl="0"/>
              <a:t>3/23/2023</a:t>
            </a:fld>
            <a:endParaRPr lang="en-US"/>
          </a:p>
        </p:txBody>
      </p:sp>
      <p:sp>
        <p:nvSpPr>
          <p:cNvPr id="3" name="Tijdelijke aanduiding voor voettekst 2">
            <a:extLst>
              <a:ext uri="{FF2B5EF4-FFF2-40B4-BE49-F238E27FC236}">
                <a16:creationId xmlns:a16="http://schemas.microsoft.com/office/drawing/2014/main" id="{202E6541-8117-4ED1-867D-202BBAD7D132}"/>
              </a:ext>
            </a:extLst>
          </p:cNvPr>
          <p:cNvSpPr txBox="1">
            <a:spLocks noGrp="1"/>
          </p:cNvSpPr>
          <p:nvPr>
            <p:ph type="ftr" sz="quarter" idx="9"/>
          </p:nvPr>
        </p:nvSpPr>
        <p:spPr/>
        <p:txBody>
          <a:bodyPr/>
          <a:lstStyle>
            <a:lvl1pPr>
              <a:defRPr/>
            </a:lvl1pPr>
          </a:lstStyle>
          <a:p>
            <a:pPr lvl="0"/>
            <a:endParaRPr lang="en-US"/>
          </a:p>
        </p:txBody>
      </p:sp>
      <p:sp>
        <p:nvSpPr>
          <p:cNvPr id="4" name="Tijdelijke aanduiding voor dianummer 3">
            <a:extLst>
              <a:ext uri="{FF2B5EF4-FFF2-40B4-BE49-F238E27FC236}">
                <a16:creationId xmlns:a16="http://schemas.microsoft.com/office/drawing/2014/main" id="{4E9377F9-8046-43F1-8229-F68030CAC840}"/>
              </a:ext>
            </a:extLst>
          </p:cNvPr>
          <p:cNvSpPr txBox="1">
            <a:spLocks noGrp="1"/>
          </p:cNvSpPr>
          <p:nvPr>
            <p:ph type="sldNum" sz="quarter" idx="8"/>
          </p:nvPr>
        </p:nvSpPr>
        <p:spPr/>
        <p:txBody>
          <a:bodyPr/>
          <a:lstStyle>
            <a:lvl1pPr>
              <a:defRPr/>
            </a:lvl1pPr>
          </a:lstStyle>
          <a:p>
            <a:pPr lvl="0"/>
            <a:fld id="{A2E10D5C-5F6B-4E94-9855-518E74D92E80}" type="slidenum">
              <a:t>‹nr.›</a:t>
            </a:fld>
            <a:endParaRPr lang="en-US"/>
          </a:p>
        </p:txBody>
      </p:sp>
    </p:spTree>
    <p:extLst>
      <p:ext uri="{BB962C8B-B14F-4D97-AF65-F5344CB8AC3E}">
        <p14:creationId xmlns:p14="http://schemas.microsoft.com/office/powerpoint/2010/main" val="199170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34098-4207-4603-B7A9-2A22C4441F49}"/>
              </a:ext>
            </a:extLst>
          </p:cNvPr>
          <p:cNvSpPr txBox="1">
            <a:spLocks noGrp="1"/>
          </p:cNvSpPr>
          <p:nvPr>
            <p:ph type="title"/>
          </p:nvPr>
        </p:nvSpPr>
        <p:spPr>
          <a:xfrm>
            <a:off x="839784" y="457200"/>
            <a:ext cx="3932240" cy="1600200"/>
          </a:xfrm>
        </p:spPr>
        <p:txBody>
          <a:bodyPr anchor="b"/>
          <a:lstStyle>
            <a:lvl1pPr>
              <a:defRPr sz="3200"/>
            </a:lvl1pPr>
          </a:lstStyle>
          <a:p>
            <a:pPr lvl="0"/>
            <a:r>
              <a:rPr lang="nl-NL"/>
              <a:t>Klik om stijl te bewerken</a:t>
            </a:r>
            <a:endParaRPr lang="en-US"/>
          </a:p>
        </p:txBody>
      </p:sp>
      <p:sp>
        <p:nvSpPr>
          <p:cNvPr id="3" name="Tijdelijke aanduiding voor inhoud 2">
            <a:extLst>
              <a:ext uri="{FF2B5EF4-FFF2-40B4-BE49-F238E27FC236}">
                <a16:creationId xmlns:a16="http://schemas.microsoft.com/office/drawing/2014/main" id="{2B24E57F-B32D-4807-8872-AFE49C9403D5}"/>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07322FAC-AF2F-4BF9-B6B1-1BDE3CAEE61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723EEE5A-8DE0-4236-981F-3963C4E1F190}"/>
              </a:ext>
            </a:extLst>
          </p:cNvPr>
          <p:cNvSpPr txBox="1">
            <a:spLocks noGrp="1"/>
          </p:cNvSpPr>
          <p:nvPr>
            <p:ph type="dt" sz="half" idx="7"/>
          </p:nvPr>
        </p:nvSpPr>
        <p:spPr/>
        <p:txBody>
          <a:bodyPr/>
          <a:lstStyle>
            <a:lvl1pPr>
              <a:defRPr/>
            </a:lvl1pPr>
          </a:lstStyle>
          <a:p>
            <a:pPr lvl="0"/>
            <a:fld id="{A4722FD7-D3FF-4D4A-BDFF-0D238F328312}" type="datetime1">
              <a:rPr lang="en-US"/>
              <a:pPr lvl="0"/>
              <a:t>3/23/2023</a:t>
            </a:fld>
            <a:endParaRPr lang="en-US"/>
          </a:p>
        </p:txBody>
      </p:sp>
      <p:sp>
        <p:nvSpPr>
          <p:cNvPr id="6" name="Tijdelijke aanduiding voor voettekst 5">
            <a:extLst>
              <a:ext uri="{FF2B5EF4-FFF2-40B4-BE49-F238E27FC236}">
                <a16:creationId xmlns:a16="http://schemas.microsoft.com/office/drawing/2014/main" id="{02E02ED6-0B64-4C98-81B9-0131B201A50F}"/>
              </a:ext>
            </a:extLst>
          </p:cNvPr>
          <p:cNvSpPr txBox="1">
            <a:spLocks noGrp="1"/>
          </p:cNvSpPr>
          <p:nvPr>
            <p:ph type="ftr" sz="quarter" idx="9"/>
          </p:nvPr>
        </p:nvSpPr>
        <p:spPr/>
        <p:txBody>
          <a:bodyPr/>
          <a:lstStyle>
            <a:lvl1pPr>
              <a:defRPr/>
            </a:lvl1pPr>
          </a:lstStyle>
          <a:p>
            <a:pPr lvl="0"/>
            <a:endParaRPr lang="en-US"/>
          </a:p>
        </p:txBody>
      </p:sp>
      <p:sp>
        <p:nvSpPr>
          <p:cNvPr id="7" name="Tijdelijke aanduiding voor dianummer 6">
            <a:extLst>
              <a:ext uri="{FF2B5EF4-FFF2-40B4-BE49-F238E27FC236}">
                <a16:creationId xmlns:a16="http://schemas.microsoft.com/office/drawing/2014/main" id="{21050F3E-69C9-4770-A9F5-F7135A2B8B9C}"/>
              </a:ext>
            </a:extLst>
          </p:cNvPr>
          <p:cNvSpPr txBox="1">
            <a:spLocks noGrp="1"/>
          </p:cNvSpPr>
          <p:nvPr>
            <p:ph type="sldNum" sz="quarter" idx="8"/>
          </p:nvPr>
        </p:nvSpPr>
        <p:spPr/>
        <p:txBody>
          <a:bodyPr/>
          <a:lstStyle>
            <a:lvl1pPr>
              <a:defRPr/>
            </a:lvl1pPr>
          </a:lstStyle>
          <a:p>
            <a:pPr lvl="0"/>
            <a:fld id="{35C038AF-7D79-4C77-BDBD-77453AB21611}" type="slidenum">
              <a:t>‹nr.›</a:t>
            </a:fld>
            <a:endParaRPr lang="en-US"/>
          </a:p>
        </p:txBody>
      </p:sp>
    </p:spTree>
    <p:extLst>
      <p:ext uri="{BB962C8B-B14F-4D97-AF65-F5344CB8AC3E}">
        <p14:creationId xmlns:p14="http://schemas.microsoft.com/office/powerpoint/2010/main" val="112142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F45553-DCC4-40D8-AEE5-CFE7B417B4E2}"/>
              </a:ext>
            </a:extLst>
          </p:cNvPr>
          <p:cNvSpPr txBox="1">
            <a:spLocks noGrp="1"/>
          </p:cNvSpPr>
          <p:nvPr>
            <p:ph type="title"/>
          </p:nvPr>
        </p:nvSpPr>
        <p:spPr>
          <a:xfrm>
            <a:off x="839784" y="457200"/>
            <a:ext cx="3932240" cy="1600200"/>
          </a:xfrm>
        </p:spPr>
        <p:txBody>
          <a:bodyPr anchor="b"/>
          <a:lstStyle>
            <a:lvl1pPr>
              <a:defRPr sz="3200"/>
            </a:lvl1pPr>
          </a:lstStyle>
          <a:p>
            <a:pPr lvl="0"/>
            <a:r>
              <a:rPr lang="nl-NL"/>
              <a:t>Klik om stijl te bewerken</a:t>
            </a:r>
            <a:endParaRPr lang="en-US"/>
          </a:p>
        </p:txBody>
      </p:sp>
      <p:sp>
        <p:nvSpPr>
          <p:cNvPr id="3" name="Tijdelijke aanduiding voor afbeelding 2">
            <a:extLst>
              <a:ext uri="{FF2B5EF4-FFF2-40B4-BE49-F238E27FC236}">
                <a16:creationId xmlns:a16="http://schemas.microsoft.com/office/drawing/2014/main" id="{5185E032-D60B-4734-9EBD-42BAEE7AFDAD}"/>
              </a:ext>
            </a:extLst>
          </p:cNvPr>
          <p:cNvSpPr txBox="1">
            <a:spLocks noGrp="1"/>
          </p:cNvSpPr>
          <p:nvPr>
            <p:ph type="pic" idx="1"/>
          </p:nvPr>
        </p:nvSpPr>
        <p:spPr>
          <a:xfrm>
            <a:off x="5183184" y="987423"/>
            <a:ext cx="6172200" cy="4873623"/>
          </a:xfrm>
        </p:spPr>
        <p:txBody>
          <a:bodyPr/>
          <a:lstStyle>
            <a:lvl1pPr marL="0" indent="0">
              <a:buNone/>
              <a:defRPr lang="en-US" sz="3200"/>
            </a:lvl1pPr>
          </a:lstStyle>
          <a:p>
            <a:pPr lvl="0"/>
            <a:endParaRPr lang="en-US"/>
          </a:p>
        </p:txBody>
      </p:sp>
      <p:sp>
        <p:nvSpPr>
          <p:cNvPr id="4" name="Tijdelijke aanduiding voor tekst 3">
            <a:extLst>
              <a:ext uri="{FF2B5EF4-FFF2-40B4-BE49-F238E27FC236}">
                <a16:creationId xmlns:a16="http://schemas.microsoft.com/office/drawing/2014/main" id="{3DD1F82B-03BD-4207-8DDE-BD2E4BBE1E89}"/>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5072E020-D291-41E4-B2A2-32F98ABC27B2}"/>
              </a:ext>
            </a:extLst>
          </p:cNvPr>
          <p:cNvSpPr txBox="1">
            <a:spLocks noGrp="1"/>
          </p:cNvSpPr>
          <p:nvPr>
            <p:ph type="dt" sz="half" idx="7"/>
          </p:nvPr>
        </p:nvSpPr>
        <p:spPr/>
        <p:txBody>
          <a:bodyPr/>
          <a:lstStyle>
            <a:lvl1pPr>
              <a:defRPr/>
            </a:lvl1pPr>
          </a:lstStyle>
          <a:p>
            <a:pPr lvl="0"/>
            <a:fld id="{627B6D29-1C98-49FF-855A-93FE097E5035}" type="datetime1">
              <a:rPr lang="en-US"/>
              <a:pPr lvl="0"/>
              <a:t>3/23/2023</a:t>
            </a:fld>
            <a:endParaRPr lang="en-US"/>
          </a:p>
        </p:txBody>
      </p:sp>
      <p:sp>
        <p:nvSpPr>
          <p:cNvPr id="6" name="Tijdelijke aanduiding voor voettekst 5">
            <a:extLst>
              <a:ext uri="{FF2B5EF4-FFF2-40B4-BE49-F238E27FC236}">
                <a16:creationId xmlns:a16="http://schemas.microsoft.com/office/drawing/2014/main" id="{D18B69CD-05E5-4A85-A015-08F009F4292B}"/>
              </a:ext>
            </a:extLst>
          </p:cNvPr>
          <p:cNvSpPr txBox="1">
            <a:spLocks noGrp="1"/>
          </p:cNvSpPr>
          <p:nvPr>
            <p:ph type="ftr" sz="quarter" idx="9"/>
          </p:nvPr>
        </p:nvSpPr>
        <p:spPr/>
        <p:txBody>
          <a:bodyPr/>
          <a:lstStyle>
            <a:lvl1pPr>
              <a:defRPr/>
            </a:lvl1pPr>
          </a:lstStyle>
          <a:p>
            <a:pPr lvl="0"/>
            <a:endParaRPr lang="en-US"/>
          </a:p>
        </p:txBody>
      </p:sp>
      <p:sp>
        <p:nvSpPr>
          <p:cNvPr id="7" name="Tijdelijke aanduiding voor dianummer 6">
            <a:extLst>
              <a:ext uri="{FF2B5EF4-FFF2-40B4-BE49-F238E27FC236}">
                <a16:creationId xmlns:a16="http://schemas.microsoft.com/office/drawing/2014/main" id="{CE6909FB-F5D5-423F-A8E7-536E6EAF464C}"/>
              </a:ext>
            </a:extLst>
          </p:cNvPr>
          <p:cNvSpPr txBox="1">
            <a:spLocks noGrp="1"/>
          </p:cNvSpPr>
          <p:nvPr>
            <p:ph type="sldNum" sz="quarter" idx="8"/>
          </p:nvPr>
        </p:nvSpPr>
        <p:spPr/>
        <p:txBody>
          <a:bodyPr/>
          <a:lstStyle>
            <a:lvl1pPr>
              <a:defRPr/>
            </a:lvl1pPr>
          </a:lstStyle>
          <a:p>
            <a:pPr lvl="0"/>
            <a:fld id="{7623AB9A-5050-4D2D-856A-6BB763C922D2}" type="slidenum">
              <a:t>‹nr.›</a:t>
            </a:fld>
            <a:endParaRPr lang="en-US"/>
          </a:p>
        </p:txBody>
      </p:sp>
    </p:spTree>
    <p:extLst>
      <p:ext uri="{BB962C8B-B14F-4D97-AF65-F5344CB8AC3E}">
        <p14:creationId xmlns:p14="http://schemas.microsoft.com/office/powerpoint/2010/main" val="145709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4BD3F73-D5A5-4E8D-90F7-96602F2E4E6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nl-NL"/>
              <a:t>Klik om stijl te bewerken</a:t>
            </a:r>
            <a:endParaRPr lang="en-US"/>
          </a:p>
        </p:txBody>
      </p:sp>
      <p:sp>
        <p:nvSpPr>
          <p:cNvPr id="3" name="Tijdelijke aanduiding voor tekst 2">
            <a:extLst>
              <a:ext uri="{FF2B5EF4-FFF2-40B4-BE49-F238E27FC236}">
                <a16:creationId xmlns:a16="http://schemas.microsoft.com/office/drawing/2014/main" id="{4FC3574A-C6B1-4803-96DC-6322B5C9DD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65A97D7E-A684-4E8C-B017-EF7B9916EACD}"/>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6C65C494-5EBA-4DFD-BD3F-992578D822BA}" type="datetime1">
              <a:rPr lang="en-US"/>
              <a:pPr lvl="0"/>
              <a:t>3/23/2023</a:t>
            </a:fld>
            <a:endParaRPr lang="en-US"/>
          </a:p>
        </p:txBody>
      </p:sp>
      <p:sp>
        <p:nvSpPr>
          <p:cNvPr id="5" name="Tijdelijke aanduiding voor voettekst 4">
            <a:extLst>
              <a:ext uri="{FF2B5EF4-FFF2-40B4-BE49-F238E27FC236}">
                <a16:creationId xmlns:a16="http://schemas.microsoft.com/office/drawing/2014/main" id="{2A159E10-3ACE-47DF-BEFD-3AA2B957881B}"/>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Tijdelijke aanduiding voor dianummer 5">
            <a:extLst>
              <a:ext uri="{FF2B5EF4-FFF2-40B4-BE49-F238E27FC236}">
                <a16:creationId xmlns:a16="http://schemas.microsoft.com/office/drawing/2014/main" id="{E92A13B4-47A9-466F-89F2-35DECD2572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AD9F5A5F-5FF7-497B-A560-42A8951672F1}" type="slidenum">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nl-NL"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nl-NL"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nl-NL"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nl-NL"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nl-NL"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nl-NL"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carpentry.org/sql-socialsci/02-db-browser/index.html" TargetMode="External"/><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UMC-Utrecht-RWE/Pfiz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upport--rstudio-com.netlify.app/products/rstudio/download/"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76400" y="2308229"/>
            <a:ext cx="10515600" cy="1325559"/>
          </a:xfrm>
        </p:spPr>
        <p:txBody>
          <a:bodyPr>
            <a:normAutofit/>
          </a:bodyPr>
          <a:lstStyle/>
          <a:p>
            <a:r>
              <a:rPr lang="en-US" sz="7200" b="1" dirty="0" smtClean="0"/>
              <a:t>Pfizer execute script</a:t>
            </a:r>
            <a:endParaRPr lang="en-US" sz="7200" b="1" dirty="0"/>
          </a:p>
        </p:txBody>
      </p:sp>
    </p:spTree>
    <p:extLst>
      <p:ext uri="{BB962C8B-B14F-4D97-AF65-F5344CB8AC3E}">
        <p14:creationId xmlns:p14="http://schemas.microsoft.com/office/powerpoint/2010/main" val="3139109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5111" y="95622"/>
            <a:ext cx="10515600" cy="1325559"/>
          </a:xfrm>
        </p:spPr>
        <p:txBody>
          <a:bodyPr/>
          <a:lstStyle/>
          <a:p>
            <a:r>
              <a:rPr lang="en-US" b="1" dirty="0" smtClean="0"/>
              <a:t>Often occurring errors stopping the script</a:t>
            </a:r>
            <a:endParaRPr lang="en-US" b="1" dirty="0"/>
          </a:p>
        </p:txBody>
      </p:sp>
      <p:sp>
        <p:nvSpPr>
          <p:cNvPr id="3" name="Tijdelijke aanduiding voor inhoud 2"/>
          <p:cNvSpPr>
            <a:spLocks noGrp="1"/>
          </p:cNvSpPr>
          <p:nvPr>
            <p:ph idx="1"/>
          </p:nvPr>
        </p:nvSpPr>
        <p:spPr>
          <a:xfrm>
            <a:off x="829410" y="1174996"/>
            <a:ext cx="10515600" cy="5146673"/>
          </a:xfrm>
        </p:spPr>
        <p:txBody>
          <a:bodyPr>
            <a:noAutofit/>
          </a:bodyPr>
          <a:lstStyle/>
          <a:p>
            <a:r>
              <a:rPr lang="en-US" sz="1200" dirty="0" smtClean="0"/>
              <a:t>Incorrect path or folder name (case sensitive)</a:t>
            </a:r>
          </a:p>
          <a:p>
            <a:pPr lvl="1">
              <a:buFont typeface="Wingdings" panose="05000000000000000000" pitchFamily="2" charset="2"/>
              <a:buChar char="Ø"/>
            </a:pPr>
            <a:r>
              <a:rPr lang="en-US" sz="1200" dirty="0" smtClean="0"/>
              <a:t>Correct the path or folder name</a:t>
            </a:r>
          </a:p>
          <a:p>
            <a:r>
              <a:rPr lang="en-US" sz="1200" dirty="0" smtClean="0"/>
              <a:t>Covid vaccination not found</a:t>
            </a:r>
          </a:p>
          <a:p>
            <a:pPr lvl="1">
              <a:buFont typeface="Wingdings" panose="05000000000000000000" pitchFamily="2" charset="2"/>
              <a:buChar char="Ø"/>
            </a:pPr>
            <a:r>
              <a:rPr lang="en-US" sz="1200" dirty="0" smtClean="0"/>
              <a:t>/</a:t>
            </a:r>
            <a:r>
              <a:rPr lang="en-US" sz="1200" dirty="0" err="1" smtClean="0"/>
              <a:t>p_meta</a:t>
            </a:r>
            <a:r>
              <a:rPr lang="en-US" sz="1200" dirty="0" smtClean="0"/>
              <a:t>/additional_concepts.csv not filled correctly </a:t>
            </a:r>
            <a:r>
              <a:rPr lang="en-US" sz="1200" dirty="0"/>
              <a:t>(case sensitive</a:t>
            </a:r>
            <a:r>
              <a:rPr lang="en-US" sz="1200" dirty="0" smtClean="0"/>
              <a:t>)</a:t>
            </a:r>
          </a:p>
          <a:p>
            <a:pPr lvl="1">
              <a:buFont typeface="Wingdings" panose="05000000000000000000" pitchFamily="2" charset="2"/>
              <a:buChar char="Ø"/>
            </a:pPr>
            <a:r>
              <a:rPr lang="en-US" sz="1200" dirty="0" smtClean="0"/>
              <a:t>Dates empty or not in valid format</a:t>
            </a:r>
          </a:p>
          <a:p>
            <a:pPr lvl="1">
              <a:buFont typeface="Wingdings" panose="05000000000000000000" pitchFamily="2" charset="2"/>
              <a:buChar char="Ø"/>
            </a:pPr>
            <a:r>
              <a:rPr lang="en-US" sz="1200" dirty="0" smtClean="0"/>
              <a:t>Invalid coding system names in the events table</a:t>
            </a:r>
          </a:p>
          <a:p>
            <a:pPr lvl="1">
              <a:buFont typeface="Wingdings" panose="05000000000000000000" pitchFamily="2" charset="2"/>
              <a:buChar char="Ø"/>
            </a:pPr>
            <a:r>
              <a:rPr lang="en-US" sz="1200" dirty="0" smtClean="0"/>
              <a:t>Check the CDM csv tables. If making an issue always provide screenshots proving how the covid vaccinations is in your csv files.</a:t>
            </a:r>
          </a:p>
          <a:p>
            <a:r>
              <a:rPr lang="en-US" sz="1200" dirty="0" smtClean="0"/>
              <a:t>A CDM column name or table not found. </a:t>
            </a:r>
          </a:p>
          <a:p>
            <a:pPr lvl="1">
              <a:buFont typeface="Wingdings" panose="05000000000000000000" pitchFamily="2" charset="2"/>
              <a:buChar char="Ø"/>
            </a:pPr>
            <a:r>
              <a:rPr lang="en-US" sz="1200" dirty="0" smtClean="0"/>
              <a:t>They are simply not there and should be added/corrected.</a:t>
            </a:r>
          </a:p>
          <a:p>
            <a:r>
              <a:rPr lang="en-US" sz="1200" dirty="0" smtClean="0"/>
              <a:t>Disk is full. This can happen during matching simply because the disk is full. </a:t>
            </a:r>
          </a:p>
          <a:p>
            <a:pPr lvl="1">
              <a:buFont typeface="Wingdings" panose="05000000000000000000" pitchFamily="2" charset="2"/>
              <a:buChar char="Ø"/>
            </a:pPr>
            <a:r>
              <a:rPr lang="en-US" sz="1200" dirty="0" smtClean="0"/>
              <a:t>Free disk space in the disk where temporary files are stored. This is </a:t>
            </a:r>
            <a:r>
              <a:rPr lang="en-US" sz="1200" dirty="0"/>
              <a:t>not necessarily </a:t>
            </a:r>
            <a:r>
              <a:rPr lang="en-US" sz="1200" dirty="0" smtClean="0"/>
              <a:t>the disk where the script is saved. </a:t>
            </a:r>
            <a:r>
              <a:rPr lang="en-US" sz="1200" dirty="0"/>
              <a:t>Run tempdir</a:t>
            </a:r>
            <a:r>
              <a:rPr lang="en-US" sz="1200" dirty="0" smtClean="0"/>
              <a:t>() in R to check which disk is full.</a:t>
            </a:r>
          </a:p>
          <a:p>
            <a:pPr lvl="1">
              <a:buFont typeface="Wingdings" panose="05000000000000000000" pitchFamily="2" charset="2"/>
              <a:buChar char="Ø"/>
            </a:pPr>
            <a:r>
              <a:rPr lang="en-US" sz="1200" dirty="0" smtClean="0"/>
              <a:t>If not possible to retrieve more disk space use the loop method instead of SQL. This is achieved by changing the variable MATCHING_METHOD 1 </a:t>
            </a:r>
            <a:r>
              <a:rPr lang="en-US" sz="1200" dirty="0"/>
              <a:t>row before </a:t>
            </a:r>
            <a:r>
              <a:rPr lang="en-US" sz="1200" dirty="0" smtClean="0"/>
              <a:t>Step_09_MatchingProcedure.R,. This is done by adding </a:t>
            </a:r>
            <a:r>
              <a:rPr lang="en-US" sz="1200" dirty="0"/>
              <a:t>and saving </a:t>
            </a:r>
            <a:r>
              <a:rPr lang="en-US" sz="1200" dirty="0" smtClean="0"/>
              <a:t>MATCHING_METHOD </a:t>
            </a:r>
            <a:r>
              <a:rPr lang="en-US" sz="1200" dirty="0"/>
              <a:t>&lt;- "</a:t>
            </a:r>
            <a:r>
              <a:rPr lang="en-US" sz="1200" dirty="0" smtClean="0"/>
              <a:t>LOOP“ to the script 1 </a:t>
            </a:r>
            <a:r>
              <a:rPr lang="en-US" sz="1200" dirty="0"/>
              <a:t>row prior to system.time(source(paste0(pre_dir,"Step_09_MatchingProcedure.R</a:t>
            </a:r>
            <a:r>
              <a:rPr lang="en-US" sz="1200" dirty="0" smtClean="0"/>
              <a:t>"))).  </a:t>
            </a:r>
          </a:p>
          <a:p>
            <a:pPr lvl="1">
              <a:buFont typeface="Wingdings" panose="05000000000000000000" pitchFamily="2" charset="2"/>
              <a:buChar char="Ø"/>
            </a:pPr>
            <a:r>
              <a:rPr lang="en-US" sz="1200" dirty="0" smtClean="0"/>
              <a:t>If making an issue always </a:t>
            </a:r>
            <a:r>
              <a:rPr lang="en-US" sz="1200" dirty="0"/>
              <a:t>provide the </a:t>
            </a:r>
            <a:r>
              <a:rPr lang="en-US" sz="1200" dirty="0" smtClean="0"/>
              <a:t>\</a:t>
            </a:r>
            <a:r>
              <a:rPr lang="en-US" sz="1200" dirty="0"/>
              <a:t>Data </a:t>
            </a:r>
            <a:r>
              <a:rPr lang="en-US" sz="1200" dirty="0" smtClean="0"/>
              <a:t>characterisation\</a:t>
            </a:r>
            <a:r>
              <a:rPr lang="en-US" sz="1200" dirty="0" err="1" smtClean="0"/>
              <a:t>PfizerScript</a:t>
            </a:r>
            <a:r>
              <a:rPr lang="en-US" sz="1200" dirty="0" smtClean="0"/>
              <a:t>\</a:t>
            </a:r>
            <a:r>
              <a:rPr lang="en-US" sz="1200" dirty="0" err="1" smtClean="0"/>
              <a:t>g_intermediate</a:t>
            </a:r>
            <a:r>
              <a:rPr lang="en-US" sz="1200" dirty="0" smtClean="0"/>
              <a:t>\populations\Matching\</a:t>
            </a:r>
            <a:r>
              <a:rPr lang="en-US" sz="1200" dirty="0" err="1" smtClean="0"/>
              <a:t>MATCHING_STATS.rds</a:t>
            </a:r>
            <a:r>
              <a:rPr lang="en-US" sz="1200" dirty="0" smtClean="0"/>
              <a:t> file</a:t>
            </a:r>
          </a:p>
          <a:p>
            <a:pPr>
              <a:buFont typeface="Arial" panose="020B0604020202020204" pitchFamily="34" charset="0"/>
              <a:buChar char="•"/>
            </a:pPr>
            <a:r>
              <a:rPr lang="en-US" sz="1200" dirty="0" smtClean="0"/>
              <a:t>Problems with hard coded DAP specific codes. </a:t>
            </a:r>
          </a:p>
          <a:p>
            <a:pPr lvl="1">
              <a:buFont typeface="Wingdings" panose="05000000000000000000" pitchFamily="2" charset="2"/>
              <a:buChar char="Ø"/>
            </a:pPr>
            <a:r>
              <a:rPr lang="en-US" sz="1200" dirty="0" smtClean="0"/>
              <a:t>This should be prevented in the future</a:t>
            </a:r>
          </a:p>
          <a:p>
            <a:pPr lvl="1">
              <a:buFont typeface="Wingdings" panose="05000000000000000000" pitchFamily="2" charset="2"/>
              <a:buChar char="Ø"/>
            </a:pPr>
            <a:r>
              <a:rPr lang="en-US" sz="1200" dirty="0" smtClean="0"/>
              <a:t>PHARMO has free_text added to the code sheet which does recurrently gave problems</a:t>
            </a:r>
          </a:p>
          <a:p>
            <a:pPr lvl="1">
              <a:buFont typeface="Wingdings" panose="05000000000000000000" pitchFamily="2" charset="2"/>
              <a:buChar char="Ø"/>
            </a:pPr>
            <a:r>
              <a:rPr lang="en-US" sz="1200" dirty="0" smtClean="0"/>
              <a:t>CPRD added it’s own coding system in which also categorical information is added which is not valid</a:t>
            </a:r>
          </a:p>
          <a:p>
            <a:r>
              <a:rPr lang="en-US" sz="1200" dirty="0" smtClean="0"/>
              <a:t>Errors/warnings </a:t>
            </a:r>
            <a:r>
              <a:rPr lang="en-US" sz="1200" dirty="0"/>
              <a:t>in </a:t>
            </a:r>
            <a:r>
              <a:rPr lang="en-US" sz="1200" dirty="0" smtClean="0"/>
              <a:t>Step_12_AddCoVariates</a:t>
            </a:r>
          </a:p>
          <a:p>
            <a:pPr lvl="1">
              <a:buFont typeface="Wingdings" panose="05000000000000000000" pitchFamily="2" charset="2"/>
              <a:buChar char="Ø"/>
            </a:pPr>
            <a:r>
              <a:rPr lang="en-US" sz="1200" dirty="0" smtClean="0"/>
              <a:t>In this script the warning gives additional information. Please make a screenshot of this and provide this together with the needed files that are mentioned in the warning.</a:t>
            </a:r>
          </a:p>
          <a:p>
            <a:endParaRPr lang="en-US" sz="1200" dirty="0"/>
          </a:p>
        </p:txBody>
      </p:sp>
    </p:spTree>
    <p:extLst>
      <p:ext uri="{BB962C8B-B14F-4D97-AF65-F5344CB8AC3E}">
        <p14:creationId xmlns:p14="http://schemas.microsoft.com/office/powerpoint/2010/main" val="1228790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How to open intermediate files</a:t>
            </a:r>
            <a:endParaRPr lang="en-US" b="1" dirty="0"/>
          </a:p>
        </p:txBody>
      </p:sp>
      <p:sp>
        <p:nvSpPr>
          <p:cNvPr id="3" name="Tijdelijke aanduiding voor inhoud 2"/>
          <p:cNvSpPr>
            <a:spLocks noGrp="1"/>
          </p:cNvSpPr>
          <p:nvPr>
            <p:ph idx="1"/>
          </p:nvPr>
        </p:nvSpPr>
        <p:spPr>
          <a:xfrm>
            <a:off x="838202" y="1623404"/>
            <a:ext cx="11048997" cy="4351336"/>
          </a:xfrm>
        </p:spPr>
        <p:txBody>
          <a:bodyPr>
            <a:normAutofit/>
          </a:bodyPr>
          <a:lstStyle/>
          <a:p>
            <a:pPr marL="0" indent="0">
              <a:buNone/>
            </a:pPr>
            <a:r>
              <a:rPr lang="en-US" sz="2000" dirty="0" smtClean="0"/>
              <a:t>There are 2 types of files stored during </a:t>
            </a:r>
            <a:r>
              <a:rPr lang="en-US" sz="2000" dirty="0"/>
              <a:t>the script </a:t>
            </a:r>
            <a:r>
              <a:rPr lang="en-US" sz="2000" dirty="0" smtClean="0"/>
              <a:t>in \Data characterisation\</a:t>
            </a:r>
            <a:r>
              <a:rPr lang="en-US" sz="2000" dirty="0" err="1" smtClean="0"/>
              <a:t>PfizerScript</a:t>
            </a:r>
            <a:r>
              <a:rPr lang="en-US" sz="2000" dirty="0" smtClean="0"/>
              <a:t>\</a:t>
            </a:r>
            <a:r>
              <a:rPr lang="en-US" sz="2000" dirty="0" err="1" smtClean="0"/>
              <a:t>g_intermediate</a:t>
            </a:r>
            <a:r>
              <a:rPr lang="en-US" sz="2000" dirty="0" smtClean="0"/>
              <a:t>. These files can be opened and reviewed as follows:</a:t>
            </a:r>
          </a:p>
          <a:p>
            <a:pPr>
              <a:buFont typeface="Wingdings" panose="05000000000000000000" pitchFamily="2" charset="2"/>
              <a:buChar char="Ø"/>
            </a:pPr>
            <a:r>
              <a:rPr lang="en-US" sz="2000" dirty="0" smtClean="0"/>
              <a:t> .rds files: open R studio -&gt; file -&gt; open -&gt; browse to file -&gt; double click &gt; click ok in the Load R Object window.</a:t>
            </a:r>
          </a:p>
          <a:p>
            <a:pPr>
              <a:buFont typeface="Wingdings" panose="05000000000000000000" pitchFamily="2" charset="2"/>
              <a:buChar char="Ø"/>
            </a:pPr>
            <a:r>
              <a:rPr lang="en-US" sz="2000" dirty="0" smtClean="0"/>
              <a:t>.db files: this are database files containing multiple tables. These can be reviewed using db</a:t>
            </a:r>
            <a:r>
              <a:rPr lang="en-US" sz="2000" dirty="0"/>
              <a:t> browser </a:t>
            </a:r>
            <a:r>
              <a:rPr lang="en-US" sz="2000" dirty="0">
                <a:hlinkClick r:id="rId2"/>
              </a:rPr>
              <a:t>https://sqlitebrowser.org/dl</a:t>
            </a:r>
            <a:r>
              <a:rPr lang="en-US" sz="2000" dirty="0" smtClean="0">
                <a:hlinkClick r:id="rId2"/>
              </a:rPr>
              <a:t>/</a:t>
            </a:r>
            <a:r>
              <a:rPr lang="en-US" sz="2000" dirty="0" smtClean="0"/>
              <a:t>. After downloading see the following link </a:t>
            </a:r>
            <a:r>
              <a:rPr lang="en-US" sz="2000" dirty="0"/>
              <a:t>as instruction: </a:t>
            </a:r>
            <a:r>
              <a:rPr lang="en-US" sz="2000" dirty="0">
                <a:hlinkClick r:id="rId3"/>
              </a:rPr>
              <a:t>https://</a:t>
            </a:r>
            <a:r>
              <a:rPr lang="en-US" sz="2000" dirty="0" smtClean="0">
                <a:hlinkClick r:id="rId3"/>
              </a:rPr>
              <a:t>datacarpentry.org/sql-socialsci/02-db-browser/index.html</a:t>
            </a:r>
            <a:endParaRPr lang="en-US" sz="2000" dirty="0" smtClean="0"/>
          </a:p>
          <a:p>
            <a:pPr marL="0" indent="0">
              <a:buNone/>
            </a:pPr>
            <a:r>
              <a:rPr lang="en-US" sz="2000" dirty="0" smtClean="0"/>
              <a:t> </a:t>
            </a: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3139911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72967" y="92014"/>
            <a:ext cx="11024088" cy="1325559"/>
          </a:xfrm>
        </p:spPr>
        <p:txBody>
          <a:bodyPr/>
          <a:lstStyle/>
          <a:p>
            <a:r>
              <a:rPr lang="en-US" b="1" dirty="0" smtClean="0"/>
              <a:t>Checks after to_run/</a:t>
            </a:r>
            <a:r>
              <a:rPr lang="en-US" b="1" dirty="0" err="1" smtClean="0"/>
              <a:t>to_run_prematch</a:t>
            </a:r>
            <a:r>
              <a:rPr lang="en-US" b="1" dirty="0" smtClean="0"/>
              <a:t> (1)</a:t>
            </a:r>
            <a:endParaRPr lang="en-US" b="1" dirty="0"/>
          </a:p>
        </p:txBody>
      </p:sp>
      <p:sp>
        <p:nvSpPr>
          <p:cNvPr id="3" name="Tijdelijke aanduiding voor inhoud 2"/>
          <p:cNvSpPr>
            <a:spLocks noGrp="1"/>
          </p:cNvSpPr>
          <p:nvPr>
            <p:ph idx="1"/>
          </p:nvPr>
        </p:nvSpPr>
        <p:spPr>
          <a:xfrm>
            <a:off x="785448" y="1205872"/>
            <a:ext cx="11084167" cy="4351336"/>
          </a:xfrm>
        </p:spPr>
        <p:txBody>
          <a:bodyPr>
            <a:normAutofit/>
          </a:bodyPr>
          <a:lstStyle/>
          <a:p>
            <a:pPr marL="0" indent="0">
              <a:buNone/>
            </a:pPr>
            <a:r>
              <a:rPr lang="en-US" sz="2000" dirty="0" smtClean="0"/>
              <a:t>In \Data characterisation\</a:t>
            </a:r>
            <a:r>
              <a:rPr lang="en-US" sz="2000" dirty="0" err="1" smtClean="0"/>
              <a:t>PfizerScript</a:t>
            </a:r>
            <a:r>
              <a:rPr lang="en-US" sz="2000" dirty="0" smtClean="0"/>
              <a:t>\</a:t>
            </a:r>
            <a:r>
              <a:rPr lang="en-US" sz="2000" dirty="0" err="1" smtClean="0"/>
              <a:t>g_intermediate</a:t>
            </a:r>
            <a:r>
              <a:rPr lang="en-US" sz="2000" dirty="0" smtClean="0"/>
              <a:t>\populations\Matching check which _SPELL files are available. For every matching factor 1 spell file should be available and contain data. If a matching factor is missing while you would expect this to be available in your data source please check the following things:</a:t>
            </a:r>
          </a:p>
          <a:p>
            <a:pPr>
              <a:buFont typeface="Wingdings" panose="05000000000000000000" pitchFamily="2" charset="2"/>
              <a:buChar char="Ø"/>
            </a:pPr>
            <a:r>
              <a:rPr lang="en-US" sz="2000" dirty="0" smtClean="0"/>
              <a:t>Is /</a:t>
            </a:r>
            <a:r>
              <a:rPr lang="en-US" sz="2000" dirty="0" err="1" smtClean="0"/>
              <a:t>p_meta</a:t>
            </a:r>
            <a:r>
              <a:rPr lang="en-US" sz="2000" dirty="0" smtClean="0"/>
              <a:t>/additional_concepts.csv filled </a:t>
            </a:r>
            <a:r>
              <a:rPr lang="en-US" sz="2000" dirty="0"/>
              <a:t>correctly (case sensitive)</a:t>
            </a:r>
          </a:p>
          <a:p>
            <a:pPr>
              <a:buFont typeface="Wingdings" panose="05000000000000000000" pitchFamily="2" charset="2"/>
              <a:buChar char="Ø"/>
            </a:pPr>
            <a:r>
              <a:rPr lang="en-US" sz="2000" dirty="0" smtClean="0"/>
              <a:t>Are date columns not </a:t>
            </a:r>
            <a:r>
              <a:rPr lang="en-US" sz="2000" dirty="0"/>
              <a:t>empty </a:t>
            </a:r>
            <a:r>
              <a:rPr lang="en-US" sz="2000" dirty="0" smtClean="0"/>
              <a:t>and </a:t>
            </a:r>
            <a:r>
              <a:rPr lang="en-US" sz="2000" dirty="0"/>
              <a:t>in valid format</a:t>
            </a:r>
          </a:p>
          <a:p>
            <a:pPr>
              <a:buFont typeface="Wingdings" panose="05000000000000000000" pitchFamily="2" charset="2"/>
              <a:buChar char="Ø"/>
            </a:pPr>
            <a:r>
              <a:rPr lang="en-US" sz="2000" dirty="0"/>
              <a:t>V</a:t>
            </a:r>
            <a:r>
              <a:rPr lang="en-US" sz="2000" dirty="0" smtClean="0"/>
              <a:t>alid </a:t>
            </a:r>
            <a:r>
              <a:rPr lang="en-US" sz="2000" dirty="0"/>
              <a:t>coding system names in the events table</a:t>
            </a:r>
          </a:p>
          <a:p>
            <a:pPr>
              <a:buFont typeface="Wingdings" panose="05000000000000000000" pitchFamily="2" charset="2"/>
              <a:buChar char="Ø"/>
            </a:pPr>
            <a:r>
              <a:rPr lang="en-US" sz="2000" dirty="0" smtClean="0"/>
              <a:t>Check always </a:t>
            </a:r>
            <a:r>
              <a:rPr lang="en-US" sz="2000" dirty="0"/>
              <a:t>the CDM </a:t>
            </a:r>
            <a:r>
              <a:rPr lang="en-US" sz="2000" dirty="0" smtClean="0"/>
              <a:t>.csv </a:t>
            </a:r>
            <a:r>
              <a:rPr lang="en-US" sz="2000" dirty="0"/>
              <a:t>tables. If making an issue always provide screenshots proving how the </a:t>
            </a:r>
            <a:r>
              <a:rPr lang="en-US" sz="2000" dirty="0" smtClean="0"/>
              <a:t>missing matching variable </a:t>
            </a:r>
            <a:r>
              <a:rPr lang="en-US" sz="2000" dirty="0"/>
              <a:t>is in </a:t>
            </a:r>
            <a:r>
              <a:rPr lang="en-US" sz="2000" dirty="0" smtClean="0"/>
              <a:t>your database specific .csv </a:t>
            </a:r>
            <a:r>
              <a:rPr lang="en-US" sz="2000" dirty="0"/>
              <a:t>files.</a:t>
            </a:r>
          </a:p>
          <a:p>
            <a:pPr marL="0" indent="0">
              <a:buNone/>
            </a:pPr>
            <a:endParaRPr lang="en-US" sz="2000" dirty="0"/>
          </a:p>
        </p:txBody>
      </p:sp>
      <p:pic>
        <p:nvPicPr>
          <p:cNvPr id="4" name="Afbeelding 3"/>
          <p:cNvPicPr>
            <a:picLocks noChangeAspect="1"/>
          </p:cNvPicPr>
          <p:nvPr/>
        </p:nvPicPr>
        <p:blipFill>
          <a:blip r:embed="rId2"/>
          <a:stretch>
            <a:fillRect/>
          </a:stretch>
        </p:blipFill>
        <p:spPr>
          <a:xfrm>
            <a:off x="7755922" y="4464499"/>
            <a:ext cx="4025771" cy="2185419"/>
          </a:xfrm>
          <a:prstGeom prst="rect">
            <a:avLst/>
          </a:prstGeom>
        </p:spPr>
      </p:pic>
    </p:spTree>
    <p:extLst>
      <p:ext uri="{BB962C8B-B14F-4D97-AF65-F5344CB8AC3E}">
        <p14:creationId xmlns:p14="http://schemas.microsoft.com/office/powerpoint/2010/main" val="3821916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72967" y="92014"/>
            <a:ext cx="11024088" cy="1325559"/>
          </a:xfrm>
        </p:spPr>
        <p:txBody>
          <a:bodyPr/>
          <a:lstStyle/>
          <a:p>
            <a:r>
              <a:rPr lang="en-US" b="1" dirty="0" smtClean="0"/>
              <a:t>Checks after to_run/</a:t>
            </a:r>
            <a:r>
              <a:rPr lang="en-US" b="1" dirty="0" err="1" smtClean="0"/>
              <a:t>to_run_prematch</a:t>
            </a:r>
            <a:r>
              <a:rPr lang="en-US" b="1" dirty="0" smtClean="0"/>
              <a:t> (2)</a:t>
            </a:r>
            <a:endParaRPr lang="en-US" b="1" dirty="0"/>
          </a:p>
        </p:txBody>
      </p:sp>
      <p:sp>
        <p:nvSpPr>
          <p:cNvPr id="3" name="Tijdelijke aanduiding voor inhoud 2"/>
          <p:cNvSpPr>
            <a:spLocks noGrp="1"/>
          </p:cNvSpPr>
          <p:nvPr>
            <p:ph idx="1"/>
          </p:nvPr>
        </p:nvSpPr>
        <p:spPr>
          <a:xfrm>
            <a:off x="785448" y="1135533"/>
            <a:ext cx="11084167" cy="4351336"/>
          </a:xfrm>
        </p:spPr>
        <p:txBody>
          <a:bodyPr>
            <a:normAutofit/>
          </a:bodyPr>
          <a:lstStyle/>
          <a:p>
            <a:pPr marL="0" indent="0">
              <a:buNone/>
            </a:pPr>
            <a:r>
              <a:rPr lang="en-US" sz="1600" dirty="0" smtClean="0"/>
              <a:t>In \Data characterisation\</a:t>
            </a:r>
            <a:r>
              <a:rPr lang="en-US" sz="1600" dirty="0" err="1" smtClean="0"/>
              <a:t>PfizerScript</a:t>
            </a:r>
            <a:r>
              <a:rPr lang="en-US" sz="1600" dirty="0" smtClean="0"/>
              <a:t>\</a:t>
            </a:r>
            <a:r>
              <a:rPr lang="en-US" sz="1600" dirty="0" err="1" smtClean="0"/>
              <a:t>g_intermediate</a:t>
            </a:r>
            <a:r>
              <a:rPr lang="en-US" sz="1600" dirty="0" smtClean="0"/>
              <a:t>\populations the file the file MATCH_PAIRS is saved. This is the result of the matching. </a:t>
            </a:r>
            <a:r>
              <a:rPr lang="en-US" sz="1600" dirty="0"/>
              <a:t>B</a:t>
            </a:r>
            <a:r>
              <a:rPr lang="en-US" sz="1600" dirty="0" smtClean="0"/>
              <a:t>e aware of the following things: </a:t>
            </a:r>
          </a:p>
          <a:p>
            <a:pPr>
              <a:buFont typeface="Wingdings" panose="05000000000000000000" pitchFamily="2" charset="2"/>
              <a:buChar char="Ø"/>
            </a:pPr>
            <a:r>
              <a:rPr lang="en-US" sz="1600" dirty="0" smtClean="0"/>
              <a:t>For every spell file of the previous sheet there should be a resembling column. </a:t>
            </a:r>
          </a:p>
          <a:p>
            <a:pPr>
              <a:buFont typeface="Wingdings" panose="05000000000000000000" pitchFamily="2" charset="2"/>
              <a:buChar char="Ø"/>
            </a:pPr>
            <a:r>
              <a:rPr lang="en-US" sz="1600" dirty="0" smtClean="0"/>
              <a:t>The number of rows in this file should be approximately equal to the expected number of </a:t>
            </a:r>
            <a:r>
              <a:rPr lang="en-US" sz="1600" dirty="0"/>
              <a:t>P</a:t>
            </a:r>
            <a:r>
              <a:rPr lang="en-US" sz="1600" dirty="0" smtClean="0"/>
              <a:t>fizer vaccinated subjects in your population. If this number does not resemble expectations please check:</a:t>
            </a:r>
          </a:p>
          <a:p>
            <a:pPr lvl="1"/>
            <a:r>
              <a:rPr lang="en-US" sz="1600" dirty="0" smtClean="0"/>
              <a:t>\</a:t>
            </a:r>
            <a:r>
              <a:rPr lang="en-US" sz="1600" dirty="0"/>
              <a:t>Data </a:t>
            </a:r>
            <a:r>
              <a:rPr lang="en-US" sz="1600" dirty="0" smtClean="0"/>
              <a:t>characterisation\</a:t>
            </a:r>
            <a:r>
              <a:rPr lang="en-US" sz="1600" dirty="0" err="1" smtClean="0"/>
              <a:t>PfizerScript</a:t>
            </a:r>
            <a:r>
              <a:rPr lang="en-US" sz="1600" dirty="0" smtClean="0"/>
              <a:t>\</a:t>
            </a:r>
            <a:r>
              <a:rPr lang="en-US" sz="1600" dirty="0" err="1" smtClean="0"/>
              <a:t>g_intermediate</a:t>
            </a:r>
            <a:r>
              <a:rPr lang="en-US" sz="1600" dirty="0" smtClean="0"/>
              <a:t>\</a:t>
            </a:r>
            <a:r>
              <a:rPr lang="en-US" sz="1600" dirty="0" err="1" smtClean="0"/>
              <a:t>tmp</a:t>
            </a:r>
            <a:r>
              <a:rPr lang="en-US" sz="1600" dirty="0" smtClean="0"/>
              <a:t>\</a:t>
            </a:r>
            <a:r>
              <a:rPr lang="en-US" sz="1600" dirty="0" err="1" smtClean="0"/>
              <a:t>FlowChart.rds</a:t>
            </a:r>
            <a:r>
              <a:rPr lang="en-US" sz="1600" dirty="0" smtClean="0"/>
              <a:t> to get info about the exclusion.</a:t>
            </a:r>
          </a:p>
          <a:p>
            <a:pPr lvl="1"/>
            <a:r>
              <a:rPr lang="en-US" sz="1600" dirty="0" smtClean="0"/>
              <a:t>\Data characterisation\</a:t>
            </a:r>
            <a:r>
              <a:rPr lang="en-US" sz="1600" dirty="0" err="1" smtClean="0"/>
              <a:t>PfizerScript</a:t>
            </a:r>
            <a:r>
              <a:rPr lang="en-US" sz="1600" dirty="0" smtClean="0"/>
              <a:t>\</a:t>
            </a:r>
            <a:r>
              <a:rPr lang="en-US" sz="1600" dirty="0" err="1" smtClean="0"/>
              <a:t>g_intermediate</a:t>
            </a:r>
            <a:r>
              <a:rPr lang="en-US" sz="1600" dirty="0" smtClean="0"/>
              <a:t>\concepts\</a:t>
            </a:r>
            <a:r>
              <a:rPr lang="en-US" sz="1600" dirty="0" err="1" smtClean="0"/>
              <a:t>COV.rds</a:t>
            </a:r>
            <a:r>
              <a:rPr lang="en-US" sz="1600" dirty="0" smtClean="0"/>
              <a:t> to see the which covid vaccination rows are extracted from the CDM and if a manufacturer is found.</a:t>
            </a:r>
          </a:p>
          <a:p>
            <a:pPr lvl="1"/>
            <a:r>
              <a:rPr lang="en-US" sz="1600" dirty="0" smtClean="0"/>
              <a:t>\</a:t>
            </a:r>
            <a:r>
              <a:rPr lang="en-US" sz="1600" dirty="0"/>
              <a:t>Data </a:t>
            </a:r>
            <a:r>
              <a:rPr lang="en-US" sz="1600" dirty="0" smtClean="0"/>
              <a:t>characterisation\</a:t>
            </a:r>
            <a:r>
              <a:rPr lang="en-US" sz="1600" dirty="0" err="1" smtClean="0"/>
              <a:t>PfizerScript</a:t>
            </a:r>
            <a:r>
              <a:rPr lang="en-US" sz="1600" dirty="0" smtClean="0"/>
              <a:t>\</a:t>
            </a:r>
            <a:r>
              <a:rPr lang="en-US" sz="1600" dirty="0" err="1" smtClean="0"/>
              <a:t>g_intermediate</a:t>
            </a:r>
            <a:r>
              <a:rPr lang="en-US" sz="1600" dirty="0" smtClean="0"/>
              <a:t>\</a:t>
            </a:r>
            <a:r>
              <a:rPr lang="en-US" sz="1600" dirty="0" err="1" smtClean="0"/>
              <a:t>vaccins</a:t>
            </a:r>
            <a:r>
              <a:rPr lang="en-US" sz="1600" dirty="0" smtClean="0"/>
              <a:t>\COV2.rds to see the result of the cleaning and manufacturer imputation process (column NB is the estimated dose number that is used in further steps)</a:t>
            </a:r>
          </a:p>
          <a:p>
            <a:pPr lvl="1"/>
            <a:r>
              <a:rPr lang="en-US" sz="1600" dirty="0"/>
              <a:t>\Data </a:t>
            </a:r>
            <a:r>
              <a:rPr lang="en-US" sz="1600" dirty="0" smtClean="0"/>
              <a:t>characterisation\</a:t>
            </a:r>
            <a:r>
              <a:rPr lang="en-US" sz="1600" dirty="0" err="1" smtClean="0"/>
              <a:t>PfizerScript</a:t>
            </a:r>
            <a:r>
              <a:rPr lang="en-US" sz="1600" dirty="0" smtClean="0"/>
              <a:t>\</a:t>
            </a:r>
            <a:r>
              <a:rPr lang="en-US" sz="1600" dirty="0" err="1" smtClean="0"/>
              <a:t>g_intermediate</a:t>
            </a:r>
            <a:r>
              <a:rPr lang="en-US" sz="1600" dirty="0" smtClean="0"/>
              <a:t>\</a:t>
            </a:r>
            <a:r>
              <a:rPr lang="en-US" sz="1600" dirty="0" err="1" smtClean="0"/>
              <a:t>tmp</a:t>
            </a:r>
            <a:r>
              <a:rPr lang="en-US" sz="1600" dirty="0" smtClean="0"/>
              <a:t>\PERSONS2.rds is the resulting population for the rest of the script which is a combination of </a:t>
            </a:r>
            <a:r>
              <a:rPr lang="en-US" sz="1600" dirty="0" err="1" smtClean="0"/>
              <a:t>PERSONS.rds</a:t>
            </a:r>
            <a:r>
              <a:rPr lang="en-US" sz="1600" dirty="0" smtClean="0"/>
              <a:t> and COV2.rds</a:t>
            </a:r>
          </a:p>
          <a:p>
            <a:pPr>
              <a:buFont typeface="Wingdings" panose="05000000000000000000" pitchFamily="2" charset="2"/>
              <a:buChar char="Ø"/>
            </a:pPr>
            <a:r>
              <a:rPr lang="en-US" sz="1600" dirty="0" smtClean="0"/>
              <a:t>Note that in a full sample it is expected that only a few missing controls will be seen while in a sample the data there will be a lot of controls with </a:t>
            </a:r>
            <a:r>
              <a:rPr lang="en-US" sz="1600" dirty="0" err="1" smtClean="0"/>
              <a:t>nb_match</a:t>
            </a:r>
            <a:r>
              <a:rPr lang="en-US" sz="1600" dirty="0" smtClean="0"/>
              <a:t> equal to 0.</a:t>
            </a:r>
          </a:p>
          <a:p>
            <a:pPr>
              <a:buFont typeface="Wingdings" panose="05000000000000000000" pitchFamily="2" charset="2"/>
              <a:buChar char="Ø"/>
            </a:pPr>
            <a:r>
              <a:rPr lang="en-US" sz="1600" dirty="0" smtClean="0"/>
              <a:t>If </a:t>
            </a:r>
            <a:r>
              <a:rPr lang="en-US" sz="1600" dirty="0" err="1" smtClean="0"/>
              <a:t>nb_match</a:t>
            </a:r>
            <a:r>
              <a:rPr lang="en-US" sz="1600" dirty="0" smtClean="0"/>
              <a:t> (possible matches) is high this in general means that the matching process did take long</a:t>
            </a:r>
            <a:r>
              <a:rPr lang="en-US" sz="1600" dirty="0"/>
              <a:t>	</a:t>
            </a:r>
            <a:r>
              <a:rPr lang="en-US" sz="1600" dirty="0" smtClean="0"/>
              <a:t>  </a:t>
            </a:r>
            <a:endParaRPr lang="en-US" sz="1600" dirty="0"/>
          </a:p>
        </p:txBody>
      </p:sp>
      <p:pic>
        <p:nvPicPr>
          <p:cNvPr id="5" name="Afbeelding 4"/>
          <p:cNvPicPr>
            <a:picLocks noChangeAspect="1"/>
          </p:cNvPicPr>
          <p:nvPr/>
        </p:nvPicPr>
        <p:blipFill>
          <a:blip r:embed="rId2"/>
          <a:stretch>
            <a:fillRect/>
          </a:stretch>
        </p:blipFill>
        <p:spPr>
          <a:xfrm>
            <a:off x="414706" y="5413780"/>
            <a:ext cx="10996880" cy="1362794"/>
          </a:xfrm>
          <a:prstGeom prst="rect">
            <a:avLst/>
          </a:prstGeom>
        </p:spPr>
      </p:pic>
    </p:spTree>
    <p:extLst>
      <p:ext uri="{BB962C8B-B14F-4D97-AF65-F5344CB8AC3E}">
        <p14:creationId xmlns:p14="http://schemas.microsoft.com/office/powerpoint/2010/main" val="3146499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Action needed after </a:t>
            </a:r>
            <a:r>
              <a:rPr lang="en-US" b="1" dirty="0" err="1" smtClean="0"/>
              <a:t>to_run_prematch</a:t>
            </a:r>
            <a:endParaRPr lang="en-US" b="1" dirty="0"/>
          </a:p>
        </p:txBody>
      </p:sp>
      <p:sp>
        <p:nvSpPr>
          <p:cNvPr id="3" name="Tijdelijke aanduiding voor inhoud 2"/>
          <p:cNvSpPr>
            <a:spLocks noGrp="1"/>
          </p:cNvSpPr>
          <p:nvPr>
            <p:ph idx="1"/>
          </p:nvPr>
        </p:nvSpPr>
        <p:spPr>
          <a:xfrm>
            <a:off x="838203" y="1350843"/>
            <a:ext cx="8287320" cy="4953242"/>
          </a:xfrm>
        </p:spPr>
        <p:txBody>
          <a:bodyPr>
            <a:noAutofit/>
          </a:bodyPr>
          <a:lstStyle/>
          <a:p>
            <a:r>
              <a:rPr lang="en-US" sz="1800" dirty="0" smtClean="0"/>
              <a:t>After the checks of the previous two sheets, it is needed to extract additional information from your database and map that to the CDM tables that can be added to the folder where the CDM tables are stored. The following actions have to take place:</a:t>
            </a:r>
          </a:p>
          <a:p>
            <a:pPr lvl="1">
              <a:buFont typeface="Wingdings" panose="05000000000000000000" pitchFamily="2" charset="2"/>
              <a:buChar char="Ø"/>
            </a:pPr>
            <a:r>
              <a:rPr lang="en-US" sz="1800" dirty="0"/>
              <a:t>M</a:t>
            </a:r>
            <a:r>
              <a:rPr lang="en-US" sz="1800" dirty="0" smtClean="0"/>
              <a:t>ake a back up of the run by </a:t>
            </a:r>
            <a:r>
              <a:rPr lang="en-US" sz="1800" dirty="0"/>
              <a:t>saving the Data characterisation/</a:t>
            </a:r>
            <a:r>
              <a:rPr lang="en-US" sz="1800" dirty="0" err="1"/>
              <a:t>PfizerScript</a:t>
            </a:r>
            <a:r>
              <a:rPr lang="en-US" sz="1800" dirty="0"/>
              <a:t>/</a:t>
            </a:r>
            <a:r>
              <a:rPr lang="en-US" sz="1800" dirty="0" err="1"/>
              <a:t>g_intermediate</a:t>
            </a:r>
            <a:r>
              <a:rPr lang="en-US" sz="1800" dirty="0"/>
              <a:t> </a:t>
            </a:r>
            <a:r>
              <a:rPr lang="en-US" sz="1800" dirty="0" smtClean="0"/>
              <a:t>folder on a separate place.</a:t>
            </a:r>
          </a:p>
          <a:p>
            <a:pPr lvl="1">
              <a:buFont typeface="Wingdings" panose="05000000000000000000" pitchFamily="2" charset="2"/>
              <a:buChar char="Ø"/>
            </a:pPr>
            <a:r>
              <a:rPr lang="en-US" sz="1800" dirty="0"/>
              <a:t>Go to Data </a:t>
            </a:r>
            <a:r>
              <a:rPr lang="en-US" sz="1800" dirty="0" smtClean="0"/>
              <a:t>characterisation/</a:t>
            </a:r>
            <a:r>
              <a:rPr lang="en-US" sz="1800" dirty="0" err="1" smtClean="0"/>
              <a:t>PfizerScript</a:t>
            </a:r>
            <a:r>
              <a:rPr lang="en-US" sz="1800" dirty="0" smtClean="0"/>
              <a:t>/</a:t>
            </a:r>
            <a:r>
              <a:rPr lang="en-US" sz="1800" dirty="0" err="1" smtClean="0"/>
              <a:t>g_output</a:t>
            </a:r>
            <a:r>
              <a:rPr lang="en-US" sz="1800" dirty="0" smtClean="0"/>
              <a:t> and open the SUBJECTS_TO_EXTRACT.csv file. This contains the subjects that are in the population after matching and from those subject the rest of the data should be extracted.</a:t>
            </a:r>
          </a:p>
          <a:p>
            <a:pPr lvl="1">
              <a:buFont typeface="Wingdings" panose="05000000000000000000" pitchFamily="2" charset="2"/>
              <a:buChar char="Ø"/>
            </a:pPr>
            <a:r>
              <a:rPr lang="en-US" sz="1800" dirty="0" smtClean="0"/>
              <a:t>Map this extracted additional data to valid CDM tables (often EVENTS/MEDICINES)</a:t>
            </a:r>
          </a:p>
          <a:p>
            <a:pPr lvl="1">
              <a:buFont typeface="Wingdings" panose="05000000000000000000" pitchFamily="2" charset="2"/>
              <a:buChar char="Ø"/>
            </a:pPr>
            <a:r>
              <a:rPr lang="en-US" sz="1800" dirty="0" smtClean="0"/>
              <a:t>Add these CDM csv files to the already available tables that where needed for the matching.</a:t>
            </a:r>
          </a:p>
          <a:p>
            <a:pPr lvl="1">
              <a:buFont typeface="Wingdings" panose="05000000000000000000" pitchFamily="2" charset="2"/>
              <a:buChar char="Ø"/>
            </a:pPr>
            <a:r>
              <a:rPr lang="en-US" sz="1800" dirty="0"/>
              <a:t>Continue the run by running </a:t>
            </a:r>
            <a:r>
              <a:rPr lang="en-US" sz="1800" dirty="0" smtClean="0"/>
              <a:t>to_run_after_event_extraction </a:t>
            </a:r>
          </a:p>
          <a:p>
            <a:pPr>
              <a:buFont typeface="Arial" panose="020B0604020202020204" pitchFamily="34" charset="0"/>
              <a:buChar char="•"/>
            </a:pPr>
            <a:r>
              <a:rPr lang="en-US" sz="1800" dirty="0" smtClean="0"/>
              <a:t>Be aware that changes in the script may occur while the additional data is extracted. Ask the PI when the script is assumed to be ready for production.</a:t>
            </a:r>
          </a:p>
          <a:p>
            <a:pPr>
              <a:buFont typeface="Arial" panose="020B0604020202020204" pitchFamily="34" charset="0"/>
              <a:buChar char="•"/>
            </a:pPr>
            <a:r>
              <a:rPr lang="en-US" sz="1800" dirty="0" smtClean="0"/>
              <a:t>Do not extract data that was already extracted before matching.</a:t>
            </a:r>
            <a:endParaRPr lang="en-US" sz="1800" dirty="0"/>
          </a:p>
        </p:txBody>
      </p:sp>
      <p:pic>
        <p:nvPicPr>
          <p:cNvPr id="4" name="Afbeelding 3"/>
          <p:cNvPicPr>
            <a:picLocks noChangeAspect="1"/>
          </p:cNvPicPr>
          <p:nvPr/>
        </p:nvPicPr>
        <p:blipFill>
          <a:blip r:embed="rId2"/>
          <a:stretch>
            <a:fillRect/>
          </a:stretch>
        </p:blipFill>
        <p:spPr>
          <a:xfrm>
            <a:off x="9527035" y="2184879"/>
            <a:ext cx="2228280" cy="1812507"/>
          </a:xfrm>
          <a:prstGeom prst="rect">
            <a:avLst/>
          </a:prstGeom>
        </p:spPr>
      </p:pic>
      <p:sp>
        <p:nvSpPr>
          <p:cNvPr id="5" name="Rechthoek 4"/>
          <p:cNvSpPr/>
          <p:nvPr/>
        </p:nvSpPr>
        <p:spPr>
          <a:xfrm>
            <a:off x="770695" y="365129"/>
            <a:ext cx="5495415" cy="369332"/>
          </a:xfrm>
          <a:prstGeom prst="rect">
            <a:avLst/>
          </a:prstGeom>
        </p:spPr>
        <p:txBody>
          <a:bodyPr wrap="none">
            <a:spAutoFit/>
          </a:bodyPr>
          <a:lstStyle/>
          <a:p>
            <a:pPr lvl="0" algn="ctr">
              <a:defRPr sz="1800" b="0" i="0" u="none" strike="noStrike" kern="0" cap="none" spc="0" baseline="0">
                <a:solidFill>
                  <a:srgbClr val="000000"/>
                </a:solidFill>
                <a:uFillTx/>
              </a:defRPr>
            </a:pPr>
            <a:r>
              <a:rPr lang="en-US" dirty="0" smtClean="0">
                <a:solidFill>
                  <a:srgbClr val="FF0000"/>
                </a:solidFill>
              </a:rPr>
              <a:t>Only needed if prematch is needed (see flow on sheet 7)</a:t>
            </a:r>
            <a:endParaRPr lang="en-US" dirty="0">
              <a:solidFill>
                <a:srgbClr val="FF0000"/>
              </a:solidFill>
            </a:endParaRPr>
          </a:p>
        </p:txBody>
      </p:sp>
    </p:spTree>
    <p:extLst>
      <p:ext uri="{BB962C8B-B14F-4D97-AF65-F5344CB8AC3E}">
        <p14:creationId xmlns:p14="http://schemas.microsoft.com/office/powerpoint/2010/main" val="1688518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5767" y="100117"/>
            <a:ext cx="8352691" cy="365186"/>
          </a:xfrm>
        </p:spPr>
        <p:txBody>
          <a:bodyPr>
            <a:normAutofit/>
          </a:bodyPr>
          <a:lstStyle/>
          <a:p>
            <a:r>
              <a:rPr lang="en-US" sz="1400" b="1" dirty="0" smtClean="0"/>
              <a:t>Checks after to_run/</a:t>
            </a:r>
            <a:r>
              <a:rPr lang="en-US" sz="1400" b="1" dirty="0" err="1" smtClean="0"/>
              <a:t>to_run_after_event_extraction</a:t>
            </a:r>
            <a:r>
              <a:rPr lang="en-US" sz="1400" b="1" dirty="0" smtClean="0"/>
              <a:t> (1)</a:t>
            </a:r>
            <a:endParaRPr lang="en-US" sz="1400" b="1" dirty="0"/>
          </a:p>
        </p:txBody>
      </p:sp>
      <p:sp>
        <p:nvSpPr>
          <p:cNvPr id="3" name="Tijdelijke aanduiding voor inhoud 2"/>
          <p:cNvSpPr>
            <a:spLocks noGrp="1"/>
          </p:cNvSpPr>
          <p:nvPr>
            <p:ph idx="1"/>
          </p:nvPr>
        </p:nvSpPr>
        <p:spPr>
          <a:xfrm>
            <a:off x="115767" y="1240600"/>
            <a:ext cx="11815394" cy="5130686"/>
          </a:xfrm>
        </p:spPr>
        <p:txBody>
          <a:bodyPr>
            <a:normAutofit/>
          </a:bodyPr>
          <a:lstStyle/>
          <a:p>
            <a:pPr marL="0" indent="0">
              <a:buNone/>
            </a:pPr>
            <a:r>
              <a:rPr lang="en-US" sz="1200" dirty="0" smtClean="0"/>
              <a:t>For the subjects that are still in the study population, and have a T0, the T0 can be related to the concepts that </a:t>
            </a:r>
            <a:r>
              <a:rPr lang="en-US" sz="1200" dirty="0"/>
              <a:t>are stored in </a:t>
            </a:r>
            <a:r>
              <a:rPr lang="en-US" sz="1200" dirty="0" smtClean="0"/>
              <a:t>\</a:t>
            </a:r>
            <a:r>
              <a:rPr lang="en-US" sz="1200" dirty="0"/>
              <a:t>Data </a:t>
            </a:r>
            <a:r>
              <a:rPr lang="en-US" sz="1200" dirty="0" smtClean="0"/>
              <a:t>characterisation\</a:t>
            </a:r>
            <a:r>
              <a:rPr lang="en-US" sz="1200" dirty="0" err="1" smtClean="0"/>
              <a:t>PfizerScript</a:t>
            </a:r>
            <a:r>
              <a:rPr lang="en-US" sz="1200" dirty="0" smtClean="0"/>
              <a:t>\</a:t>
            </a:r>
            <a:r>
              <a:rPr lang="en-US" sz="1200" dirty="0" err="1" smtClean="0"/>
              <a:t>g_intermediate</a:t>
            </a:r>
            <a:r>
              <a:rPr lang="en-US" sz="1200" dirty="0" smtClean="0"/>
              <a:t>\concepts\</a:t>
            </a:r>
            <a:r>
              <a:rPr lang="en-US" sz="1200" b="1" dirty="0" err="1" smtClean="0"/>
              <a:t>concepts.db</a:t>
            </a:r>
            <a:r>
              <a:rPr lang="en-US" sz="1200" dirty="0" smtClean="0"/>
              <a:t>. For every concept that is stated as a covariate (as in /p_meta/</a:t>
            </a:r>
            <a:r>
              <a:rPr lang="en-US" sz="1200" b="1" dirty="0" smtClean="0"/>
              <a:t>Pfizer_study_variables.csv</a:t>
            </a:r>
            <a:r>
              <a:rPr lang="en-US" sz="1200" dirty="0" smtClean="0"/>
              <a:t> column </a:t>
            </a:r>
            <a:r>
              <a:rPr lang="en-US" sz="1200" i="1" dirty="0" smtClean="0"/>
              <a:t>COV</a:t>
            </a:r>
            <a:r>
              <a:rPr lang="en-US" sz="1200" dirty="0" smtClean="0"/>
              <a:t>) a table needs to be available in the concepts database. The following checks can be performed (see also the next 2 sheets):</a:t>
            </a:r>
          </a:p>
          <a:p>
            <a:pPr>
              <a:buFont typeface="Wingdings" panose="05000000000000000000" pitchFamily="2" charset="2"/>
              <a:buChar char="Ø"/>
            </a:pPr>
            <a:r>
              <a:rPr lang="en-US" sz="1200" dirty="0"/>
              <a:t>Open </a:t>
            </a:r>
            <a:r>
              <a:rPr lang="en-US" sz="1200" dirty="0" smtClean="0"/>
              <a:t>\</a:t>
            </a:r>
            <a:r>
              <a:rPr lang="en-US" sz="1200" dirty="0"/>
              <a:t>Data </a:t>
            </a:r>
            <a:r>
              <a:rPr lang="en-US" sz="1200" dirty="0" smtClean="0"/>
              <a:t>characterisation\</a:t>
            </a:r>
            <a:r>
              <a:rPr lang="en-US" sz="1200" dirty="0" err="1" smtClean="0"/>
              <a:t>PfizerScript</a:t>
            </a:r>
            <a:r>
              <a:rPr lang="en-US" sz="1200" dirty="0" smtClean="0"/>
              <a:t>\</a:t>
            </a:r>
            <a:r>
              <a:rPr lang="en-US" sz="1200" dirty="0" err="1" smtClean="0"/>
              <a:t>g_intermediate</a:t>
            </a:r>
            <a:r>
              <a:rPr lang="en-US" sz="1200" dirty="0" smtClean="0"/>
              <a:t>\populations\</a:t>
            </a:r>
            <a:r>
              <a:rPr lang="en-US" sz="1200" b="1" dirty="0" smtClean="0"/>
              <a:t>M_Studycohort_Covariates_T0.rds</a:t>
            </a:r>
            <a:r>
              <a:rPr lang="en-US" sz="1200" dirty="0" smtClean="0"/>
              <a:t>. </a:t>
            </a:r>
            <a:r>
              <a:rPr lang="en-US" sz="1200" dirty="0"/>
              <a:t>I</a:t>
            </a:r>
            <a:r>
              <a:rPr lang="en-US" sz="1200" dirty="0" smtClean="0"/>
              <a:t>n the columns of this table 0 represents missing. Check which columns only contain 0 values. (this can also be done </a:t>
            </a:r>
            <a:r>
              <a:rPr lang="en-US" sz="1200" dirty="0"/>
              <a:t>for M_Studycohort_Covariates_D2 and </a:t>
            </a:r>
            <a:r>
              <a:rPr lang="en-US" sz="1200" dirty="0" smtClean="0"/>
              <a:t>M_Studycohort_Covariates_D3)</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r>
              <a:rPr lang="en-US" sz="1200" dirty="0" smtClean="0"/>
              <a:t>     If there are columns with only missing (0) values you can check the following things:</a:t>
            </a:r>
          </a:p>
          <a:p>
            <a:pPr lvl="1"/>
            <a:r>
              <a:rPr lang="en-US" sz="1200" dirty="0" smtClean="0"/>
              <a:t>If a table with the resembling table name is available in </a:t>
            </a:r>
            <a:r>
              <a:rPr lang="en-US" sz="1200" b="1" dirty="0" smtClean="0"/>
              <a:t>concepts.db</a:t>
            </a:r>
            <a:r>
              <a:rPr lang="en-US" sz="1200" dirty="0"/>
              <a:t>.</a:t>
            </a:r>
            <a:r>
              <a:rPr lang="en-US" sz="1200" dirty="0" smtClean="0"/>
              <a:t> </a:t>
            </a:r>
            <a:r>
              <a:rPr lang="en-US" sz="1200" dirty="0"/>
              <a:t>A</a:t>
            </a:r>
            <a:r>
              <a:rPr lang="en-US" sz="1200" dirty="0" smtClean="0"/>
              <a:t>nd if so, how many rows are there in that table.</a:t>
            </a:r>
          </a:p>
          <a:p>
            <a:pPr lvl="1"/>
            <a:r>
              <a:rPr lang="en-US" sz="1200" dirty="0"/>
              <a:t>Check if /p_meta/</a:t>
            </a:r>
            <a:r>
              <a:rPr lang="en-US" sz="1200" b="1" dirty="0"/>
              <a:t>additional_concepts.csv</a:t>
            </a:r>
            <a:r>
              <a:rPr lang="en-US" sz="1200" dirty="0"/>
              <a:t> is filled correctly (case sensitive), or if the codes your database uses are available in the code sheets (see p_meta).</a:t>
            </a:r>
          </a:p>
          <a:p>
            <a:pPr lvl="1"/>
            <a:r>
              <a:rPr lang="en-US" sz="1200" dirty="0"/>
              <a:t>Check always the CDM .csv tables. If making an issue always provide screenshots visualizing how the missing variable is in your database specific CDM .csv file(s).</a:t>
            </a:r>
          </a:p>
          <a:p>
            <a:pPr marL="457200" lvl="1" indent="0">
              <a:buNone/>
            </a:pPr>
            <a:endParaRPr lang="en-US" sz="1400" dirty="0"/>
          </a:p>
        </p:txBody>
      </p:sp>
      <p:sp>
        <p:nvSpPr>
          <p:cNvPr id="6" name="Titel 1"/>
          <p:cNvSpPr txBox="1">
            <a:spLocks/>
          </p:cNvSpPr>
          <p:nvPr/>
        </p:nvSpPr>
        <p:spPr>
          <a:xfrm>
            <a:off x="115767" y="375816"/>
            <a:ext cx="11157437" cy="820306"/>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nl-NL" sz="4400" b="0" i="0" u="none" strike="noStrike" kern="1200" cap="none" spc="0" baseline="0">
                <a:solidFill>
                  <a:srgbClr val="000000"/>
                </a:solidFill>
                <a:uFillTx/>
                <a:latin typeface="Calibri Light"/>
              </a:defRPr>
            </a:lvl1pPr>
          </a:lstStyle>
          <a:p>
            <a:r>
              <a:rPr lang="en-US" b="1" dirty="0" smtClean="0"/>
              <a:t>Covariates (1)</a:t>
            </a:r>
            <a:endParaRPr lang="en-US" b="1" dirty="0"/>
          </a:p>
        </p:txBody>
      </p:sp>
      <p:pic>
        <p:nvPicPr>
          <p:cNvPr id="7" name="Afbeelding 6"/>
          <p:cNvPicPr>
            <a:picLocks noChangeAspect="1"/>
          </p:cNvPicPr>
          <p:nvPr/>
        </p:nvPicPr>
        <p:blipFill>
          <a:blip r:embed="rId2"/>
          <a:stretch>
            <a:fillRect/>
          </a:stretch>
        </p:blipFill>
        <p:spPr>
          <a:xfrm>
            <a:off x="409080" y="2402242"/>
            <a:ext cx="9685714" cy="2209524"/>
          </a:xfrm>
          <a:prstGeom prst="rect">
            <a:avLst/>
          </a:prstGeom>
        </p:spPr>
      </p:pic>
    </p:spTree>
    <p:extLst>
      <p:ext uri="{BB962C8B-B14F-4D97-AF65-F5344CB8AC3E}">
        <p14:creationId xmlns:p14="http://schemas.microsoft.com/office/powerpoint/2010/main" val="488144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15767" y="1196122"/>
            <a:ext cx="11815394" cy="5130686"/>
          </a:xfrm>
        </p:spPr>
        <p:txBody>
          <a:bodyPr>
            <a:normAutofit/>
          </a:bodyPr>
          <a:lstStyle/>
          <a:p>
            <a:pPr>
              <a:buFont typeface="Wingdings" panose="05000000000000000000" pitchFamily="2" charset="2"/>
              <a:buChar char="Ø"/>
            </a:pPr>
            <a:r>
              <a:rPr lang="en-US" sz="1200" dirty="0" smtClean="0"/>
              <a:t>Open the </a:t>
            </a:r>
            <a:r>
              <a:rPr lang="en-US" sz="1200" b="1" dirty="0" smtClean="0"/>
              <a:t>concepts.db</a:t>
            </a:r>
            <a:r>
              <a:rPr lang="en-US" sz="1200" dirty="0" smtClean="0"/>
              <a:t> file with DB browser and overview how the tables are populated. In binary (TRUE/FALSE or 0/1) variables, the </a:t>
            </a:r>
            <a:r>
              <a:rPr lang="en-US" sz="1200" i="1" dirty="0" smtClean="0"/>
              <a:t>Value</a:t>
            </a:r>
            <a:r>
              <a:rPr lang="en-US" sz="1200" dirty="0" smtClean="0"/>
              <a:t> column is not relevant, and can be interpreted in the same manner as the </a:t>
            </a:r>
            <a:r>
              <a:rPr lang="en-US" sz="1200" i="1" dirty="0" smtClean="0"/>
              <a:t>Voc</a:t>
            </a:r>
            <a:r>
              <a:rPr lang="en-US" sz="1200" dirty="0" smtClean="0"/>
              <a:t> column. Note that, for variables like bmi, weight, height and for some smoke status rows, a valid unit is needed which should be available in the </a:t>
            </a:r>
            <a:r>
              <a:rPr lang="en-US" sz="1200" i="1" dirty="0" smtClean="0"/>
              <a:t>Voc</a:t>
            </a:r>
            <a:r>
              <a:rPr lang="en-US" sz="1200" dirty="0" smtClean="0"/>
              <a:t> column. This should be specified in p_meta/</a:t>
            </a:r>
            <a:r>
              <a:rPr lang="en-US" sz="1200" b="1" dirty="0" smtClean="0"/>
              <a:t>additional_concepts.csv</a:t>
            </a:r>
            <a:r>
              <a:rPr lang="en-US" sz="1200" dirty="0" smtClean="0"/>
              <a:t> file (col1-5/val1-5). Valid units are:</a:t>
            </a:r>
          </a:p>
          <a:p>
            <a:pPr lvl="1">
              <a:buFont typeface="Arial" panose="020B0604020202020204" pitchFamily="34" charset="0"/>
              <a:buChar char="•"/>
            </a:pPr>
            <a:r>
              <a:rPr lang="en-US" sz="1200" dirty="0" smtClean="0"/>
              <a:t>BMI</a:t>
            </a:r>
            <a:r>
              <a:rPr lang="en-US" sz="1200" dirty="0"/>
              <a:t>:  "kg/m2", "kgperm2", "</a:t>
            </a:r>
            <a:r>
              <a:rPr lang="en-US" sz="1200" dirty="0" smtClean="0"/>
              <a:t>kg/m^2”</a:t>
            </a:r>
          </a:p>
          <a:p>
            <a:pPr lvl="1">
              <a:buFont typeface="Arial" panose="020B0604020202020204" pitchFamily="34" charset="0"/>
              <a:buChar char="•"/>
            </a:pPr>
            <a:r>
              <a:rPr lang="en-US" sz="1200" dirty="0"/>
              <a:t>WEIGHT: "kg", "kilogram</a:t>
            </a:r>
            <a:r>
              <a:rPr lang="en-US" sz="1200" dirty="0" smtClean="0"/>
              <a:t>", "</a:t>
            </a:r>
            <a:r>
              <a:rPr lang="en-US" sz="1200" dirty="0"/>
              <a:t>kilograms", "kilogramme", "kilo“, "g", "gram","grams", "gramme"</a:t>
            </a:r>
            <a:endParaRPr lang="en-US" sz="1200" dirty="0" smtClean="0"/>
          </a:p>
          <a:p>
            <a:pPr lvl="1">
              <a:buFont typeface="Arial" panose="020B0604020202020204" pitchFamily="34" charset="0"/>
              <a:buChar char="•"/>
            </a:pPr>
            <a:r>
              <a:rPr lang="en-US" sz="1200" dirty="0" smtClean="0"/>
              <a:t>HEIGHT</a:t>
            </a:r>
            <a:r>
              <a:rPr lang="en-US" sz="1200" dirty="0"/>
              <a:t>: "m", "meter</a:t>
            </a:r>
            <a:r>
              <a:rPr lang="en-US" sz="1200" dirty="0" smtClean="0"/>
              <a:t>", </a:t>
            </a:r>
            <a:r>
              <a:rPr lang="en-US" sz="1200" dirty="0"/>
              <a:t>"</a:t>
            </a:r>
            <a:r>
              <a:rPr lang="en-US" sz="1200" dirty="0" smtClean="0"/>
              <a:t>metre</a:t>
            </a:r>
            <a:r>
              <a:rPr lang="en-US" sz="1200" dirty="0"/>
              <a:t>“, "cm", "centimeter","</a:t>
            </a:r>
            <a:r>
              <a:rPr lang="en-US" sz="1200" dirty="0" smtClean="0"/>
              <a:t>centimetre“</a:t>
            </a:r>
          </a:p>
          <a:p>
            <a:pPr lvl="1">
              <a:buFont typeface="Arial" panose="020B0604020202020204" pitchFamily="34" charset="0"/>
              <a:buChar char="•"/>
            </a:pPr>
            <a:r>
              <a:rPr lang="en-US" sz="1200" dirty="0" smtClean="0"/>
              <a:t>Smoke status: cig/day for numerical information (if extracted via a categorical value or a code/coding system combination, the unit is not needed). </a:t>
            </a:r>
          </a:p>
        </p:txBody>
      </p:sp>
      <p:sp>
        <p:nvSpPr>
          <p:cNvPr id="8" name="Titel 1"/>
          <p:cNvSpPr>
            <a:spLocks noGrp="1"/>
          </p:cNvSpPr>
          <p:nvPr>
            <p:ph type="title"/>
          </p:nvPr>
        </p:nvSpPr>
        <p:spPr>
          <a:xfrm>
            <a:off x="115767" y="100117"/>
            <a:ext cx="8352691" cy="365186"/>
          </a:xfrm>
        </p:spPr>
        <p:txBody>
          <a:bodyPr>
            <a:normAutofit/>
          </a:bodyPr>
          <a:lstStyle/>
          <a:p>
            <a:r>
              <a:rPr lang="en-US" sz="1400" b="1" dirty="0" smtClean="0"/>
              <a:t>Checks after to_run/</a:t>
            </a:r>
            <a:r>
              <a:rPr lang="en-US" sz="1400" b="1" dirty="0" err="1" smtClean="0"/>
              <a:t>to_run_after_event_extraction</a:t>
            </a:r>
            <a:r>
              <a:rPr lang="en-US" sz="1400" b="1" dirty="0" smtClean="0"/>
              <a:t> (2)</a:t>
            </a:r>
            <a:endParaRPr lang="en-US" sz="1400" b="1" dirty="0"/>
          </a:p>
        </p:txBody>
      </p:sp>
      <p:sp>
        <p:nvSpPr>
          <p:cNvPr id="9" name="Titel 1"/>
          <p:cNvSpPr txBox="1">
            <a:spLocks/>
          </p:cNvSpPr>
          <p:nvPr/>
        </p:nvSpPr>
        <p:spPr>
          <a:xfrm>
            <a:off x="115767" y="375816"/>
            <a:ext cx="11157437" cy="820306"/>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nl-NL" sz="4400" b="0" i="0" u="none" strike="noStrike" kern="1200" cap="none" spc="0" baseline="0">
                <a:solidFill>
                  <a:srgbClr val="000000"/>
                </a:solidFill>
                <a:uFillTx/>
                <a:latin typeface="Calibri Light"/>
              </a:defRPr>
            </a:lvl1pPr>
          </a:lstStyle>
          <a:p>
            <a:r>
              <a:rPr lang="en-US" b="1" dirty="0" smtClean="0"/>
              <a:t>Covariates (2)</a:t>
            </a:r>
            <a:endParaRPr lang="en-US" b="1" dirty="0"/>
          </a:p>
        </p:txBody>
      </p:sp>
      <p:pic>
        <p:nvPicPr>
          <p:cNvPr id="10" name="Afbeelding 9"/>
          <p:cNvPicPr>
            <a:picLocks noChangeAspect="1"/>
          </p:cNvPicPr>
          <p:nvPr/>
        </p:nvPicPr>
        <p:blipFill>
          <a:blip r:embed="rId2"/>
          <a:stretch>
            <a:fillRect/>
          </a:stretch>
        </p:blipFill>
        <p:spPr>
          <a:xfrm>
            <a:off x="653933" y="3043227"/>
            <a:ext cx="3988406" cy="1911111"/>
          </a:xfrm>
          <a:prstGeom prst="rect">
            <a:avLst/>
          </a:prstGeom>
        </p:spPr>
      </p:pic>
    </p:spTree>
    <p:extLst>
      <p:ext uri="{BB962C8B-B14F-4D97-AF65-F5344CB8AC3E}">
        <p14:creationId xmlns:p14="http://schemas.microsoft.com/office/powerpoint/2010/main" val="44739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15767" y="1196122"/>
            <a:ext cx="11815394" cy="5130686"/>
          </a:xfrm>
        </p:spPr>
        <p:txBody>
          <a:bodyPr>
            <a:normAutofit/>
          </a:bodyPr>
          <a:lstStyle/>
          <a:p>
            <a:pPr>
              <a:buFont typeface="Wingdings" panose="05000000000000000000" pitchFamily="2" charset="2"/>
              <a:buChar char="Ø"/>
            </a:pPr>
            <a:r>
              <a:rPr lang="en-US" sz="1200" dirty="0" smtClean="0"/>
              <a:t>To enhance performance all categorical data is set to integer. For these variables, the dictionary is needed. Check </a:t>
            </a:r>
            <a:r>
              <a:rPr lang="en-US" sz="1200" dirty="0"/>
              <a:t>this via </a:t>
            </a:r>
            <a:r>
              <a:rPr lang="en-US" sz="1200" dirty="0" smtClean="0"/>
              <a:t>\</a:t>
            </a:r>
            <a:r>
              <a:rPr lang="en-US" sz="1200" dirty="0"/>
              <a:t>Data </a:t>
            </a:r>
            <a:r>
              <a:rPr lang="en-US" sz="1200" dirty="0" smtClean="0"/>
              <a:t>characterisation\</a:t>
            </a:r>
            <a:r>
              <a:rPr lang="en-US" sz="1200" dirty="0" err="1" smtClean="0"/>
              <a:t>PfizerScript</a:t>
            </a:r>
            <a:r>
              <a:rPr lang="en-US" sz="1200" dirty="0" smtClean="0"/>
              <a:t>\</a:t>
            </a:r>
            <a:r>
              <a:rPr lang="en-US" sz="1200" dirty="0" err="1" smtClean="0"/>
              <a:t>g_intermediate</a:t>
            </a:r>
            <a:r>
              <a:rPr lang="en-US" sz="1200" dirty="0" smtClean="0"/>
              <a:t>\</a:t>
            </a:r>
            <a:r>
              <a:rPr lang="en-US" sz="1200" dirty="0" err="1" smtClean="0"/>
              <a:t>tmp</a:t>
            </a:r>
            <a:r>
              <a:rPr lang="en-US" sz="1200" dirty="0" smtClean="0"/>
              <a:t>\</a:t>
            </a:r>
            <a:r>
              <a:rPr lang="en-US" sz="1200" b="1" dirty="0" err="1" smtClean="0"/>
              <a:t>Dictionary_result.rds</a:t>
            </a:r>
            <a:r>
              <a:rPr lang="en-US" sz="1200" dirty="0" smtClean="0"/>
              <a:t>. </a:t>
            </a:r>
            <a:r>
              <a:rPr lang="en-US" sz="1200" dirty="0"/>
              <a:t>T</a:t>
            </a:r>
            <a:r>
              <a:rPr lang="en-US" sz="1200" dirty="0" smtClean="0"/>
              <a:t>he column </a:t>
            </a:r>
            <a:r>
              <a:rPr lang="en-US" sz="1200" i="1" dirty="0" smtClean="0"/>
              <a:t>action </a:t>
            </a:r>
            <a:r>
              <a:rPr lang="en-US" sz="1200" dirty="0" smtClean="0"/>
              <a:t>provides relevant information about choices made by the </a:t>
            </a:r>
            <a:r>
              <a:rPr lang="en-US" sz="1200" dirty="0"/>
              <a:t>script </a:t>
            </a:r>
            <a:r>
              <a:rPr lang="en-US" sz="1200" dirty="0" smtClean="0"/>
              <a:t>Step_11d_ApplyDictionaryIntegers: </a:t>
            </a:r>
          </a:p>
          <a:p>
            <a:pPr lvl="1">
              <a:buFont typeface="Arial" panose="020B0604020202020204" pitchFamily="34" charset="0"/>
              <a:buChar char="•"/>
            </a:pPr>
            <a:r>
              <a:rPr lang="en-US" sz="1200" dirty="0" smtClean="0"/>
              <a:t>RANDOM: no valid dictionary was found so an integer was randomly assigned -&gt; </a:t>
            </a:r>
            <a:r>
              <a:rPr lang="en-US" sz="1200" dirty="0"/>
              <a:t>please check if </a:t>
            </a:r>
            <a:r>
              <a:rPr lang="en-US" sz="1200" dirty="0" smtClean="0"/>
              <a:t>p_meta/</a:t>
            </a:r>
            <a:r>
              <a:rPr lang="en-US" sz="1200" b="1" dirty="0" smtClean="0"/>
              <a:t>Pfizer_dictionary.csv</a:t>
            </a:r>
            <a:r>
              <a:rPr lang="en-US" sz="1200" dirty="0" smtClean="0"/>
              <a:t> was filled correctly</a:t>
            </a:r>
          </a:p>
          <a:p>
            <a:pPr lvl="1">
              <a:buFont typeface="Arial" panose="020B0604020202020204" pitchFamily="34" charset="0"/>
              <a:buChar char="•"/>
            </a:pPr>
            <a:r>
              <a:rPr lang="en-US" sz="1200" dirty="0" smtClean="0"/>
              <a:t>NO_ACTION: the information found was already in integer, so no conversion to integer was applied</a:t>
            </a:r>
          </a:p>
          <a:p>
            <a:pPr lvl="1">
              <a:buFont typeface="Arial" panose="020B0604020202020204" pitchFamily="34" charset="0"/>
              <a:buChar char="•"/>
            </a:pPr>
            <a:r>
              <a:rPr lang="en-US" sz="1200" dirty="0" smtClean="0"/>
              <a:t>DIC_USED</a:t>
            </a:r>
            <a:r>
              <a:rPr lang="en-US" sz="1200" dirty="0"/>
              <a:t>: </a:t>
            </a:r>
            <a:r>
              <a:rPr lang="en-US" sz="1200" dirty="0" smtClean="0"/>
              <a:t>The dictionary column </a:t>
            </a:r>
            <a:r>
              <a:rPr lang="en-US" sz="1200" i="1" dirty="0" smtClean="0"/>
              <a:t>oriVal</a:t>
            </a:r>
            <a:r>
              <a:rPr lang="en-US" sz="1200" dirty="0" smtClean="0"/>
              <a:t> did match the content of the extracted data and so the dictionary was used to convert to integer.</a:t>
            </a:r>
          </a:p>
          <a:p>
            <a:pPr marL="457200" lvl="1" indent="0">
              <a:buNone/>
            </a:pPr>
            <a:endParaRPr lang="en-US" sz="1200" dirty="0"/>
          </a:p>
          <a:p>
            <a:pPr marL="457200" lvl="1" indent="0">
              <a:buNone/>
            </a:pPr>
            <a:r>
              <a:rPr lang="en-US" sz="1200" dirty="0" smtClean="0"/>
              <a:t>Below an example showing how the concepts (left) are connected to the dictionary (right). Note that low is also in the </a:t>
            </a:r>
            <a:r>
              <a:rPr lang="en-US" sz="1200" i="1" dirty="0" smtClean="0"/>
              <a:t>Voc</a:t>
            </a:r>
            <a:r>
              <a:rPr lang="en-US" sz="1200" dirty="0" smtClean="0"/>
              <a:t> column. This can happen and is depending on how the </a:t>
            </a:r>
            <a:r>
              <a:rPr lang="en-US" sz="1200" b="1" dirty="0" smtClean="0"/>
              <a:t>Pfizer_additional_concepts.csv</a:t>
            </a:r>
            <a:r>
              <a:rPr lang="en-US" sz="1200" dirty="0" smtClean="0"/>
              <a:t> is filled. In this example “low” was used for the where clause, and in the same row, also as a value to keep. </a:t>
            </a:r>
            <a:r>
              <a:rPr lang="en-US" sz="1200" dirty="0"/>
              <a:t>(see Pfizer readme </a:t>
            </a:r>
            <a:r>
              <a:rPr lang="en-US" sz="1200" dirty="0" smtClean="0"/>
              <a:t>p_meta for an explanation about how to fill the additional_concepts file) </a:t>
            </a:r>
          </a:p>
          <a:p>
            <a:pPr marL="457200" lvl="1" indent="0">
              <a:buNone/>
            </a:pPr>
            <a:endParaRPr lang="en-US" sz="1200" dirty="0"/>
          </a:p>
        </p:txBody>
      </p:sp>
      <p:sp>
        <p:nvSpPr>
          <p:cNvPr id="5" name="Titel 1"/>
          <p:cNvSpPr>
            <a:spLocks noGrp="1"/>
          </p:cNvSpPr>
          <p:nvPr>
            <p:ph type="title"/>
          </p:nvPr>
        </p:nvSpPr>
        <p:spPr>
          <a:xfrm>
            <a:off x="115767" y="100117"/>
            <a:ext cx="8352691" cy="365186"/>
          </a:xfrm>
        </p:spPr>
        <p:txBody>
          <a:bodyPr>
            <a:normAutofit/>
          </a:bodyPr>
          <a:lstStyle/>
          <a:p>
            <a:r>
              <a:rPr lang="en-US" sz="1400" b="1" dirty="0" smtClean="0"/>
              <a:t>Checks after to_run/</a:t>
            </a:r>
            <a:r>
              <a:rPr lang="en-US" sz="1400" b="1" dirty="0" err="1" smtClean="0"/>
              <a:t>to_run_after_event_extraction</a:t>
            </a:r>
            <a:r>
              <a:rPr lang="en-US" sz="1400" b="1" dirty="0" smtClean="0"/>
              <a:t> (3)</a:t>
            </a:r>
            <a:endParaRPr lang="en-US" sz="1400" b="1" dirty="0"/>
          </a:p>
        </p:txBody>
      </p:sp>
      <p:sp>
        <p:nvSpPr>
          <p:cNvPr id="6" name="Titel 1"/>
          <p:cNvSpPr txBox="1">
            <a:spLocks/>
          </p:cNvSpPr>
          <p:nvPr/>
        </p:nvSpPr>
        <p:spPr>
          <a:xfrm>
            <a:off x="115767" y="375816"/>
            <a:ext cx="11157437" cy="820306"/>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nl-NL" sz="4400" b="0" i="0" u="none" strike="noStrike" kern="1200" cap="none" spc="0" baseline="0">
                <a:solidFill>
                  <a:srgbClr val="000000"/>
                </a:solidFill>
                <a:uFillTx/>
                <a:latin typeface="Calibri Light"/>
              </a:defRPr>
            </a:lvl1pPr>
          </a:lstStyle>
          <a:p>
            <a:r>
              <a:rPr lang="en-US" b="1" dirty="0" smtClean="0"/>
              <a:t>Covariates (3)</a:t>
            </a:r>
            <a:endParaRPr lang="en-US" b="1" dirty="0"/>
          </a:p>
        </p:txBody>
      </p:sp>
      <p:pic>
        <p:nvPicPr>
          <p:cNvPr id="7" name="Afbeelding 6"/>
          <p:cNvPicPr>
            <a:picLocks noChangeAspect="1"/>
          </p:cNvPicPr>
          <p:nvPr/>
        </p:nvPicPr>
        <p:blipFill>
          <a:blip r:embed="rId2"/>
          <a:stretch>
            <a:fillRect/>
          </a:stretch>
        </p:blipFill>
        <p:spPr>
          <a:xfrm>
            <a:off x="6274895" y="3521513"/>
            <a:ext cx="5404835" cy="1968960"/>
          </a:xfrm>
          <a:prstGeom prst="rect">
            <a:avLst/>
          </a:prstGeom>
        </p:spPr>
      </p:pic>
      <p:pic>
        <p:nvPicPr>
          <p:cNvPr id="8" name="Afbeelding 7"/>
          <p:cNvPicPr>
            <a:picLocks noChangeAspect="1"/>
          </p:cNvPicPr>
          <p:nvPr/>
        </p:nvPicPr>
        <p:blipFill>
          <a:blip r:embed="rId3"/>
          <a:stretch>
            <a:fillRect/>
          </a:stretch>
        </p:blipFill>
        <p:spPr>
          <a:xfrm>
            <a:off x="205585" y="3521513"/>
            <a:ext cx="5817879" cy="2610793"/>
          </a:xfrm>
          <a:prstGeom prst="rect">
            <a:avLst/>
          </a:prstGeom>
        </p:spPr>
      </p:pic>
    </p:spTree>
    <p:extLst>
      <p:ext uri="{BB962C8B-B14F-4D97-AF65-F5344CB8AC3E}">
        <p14:creationId xmlns:p14="http://schemas.microsoft.com/office/powerpoint/2010/main" val="3566410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115767" y="1196122"/>
            <a:ext cx="11815394" cy="5130686"/>
          </a:xfrm>
        </p:spPr>
        <p:txBody>
          <a:bodyPr>
            <a:normAutofit/>
          </a:bodyPr>
          <a:lstStyle/>
          <a:p>
            <a:pPr marL="0" indent="0">
              <a:buNone/>
            </a:pPr>
            <a:r>
              <a:rPr lang="en-US" sz="1200" dirty="0" smtClean="0"/>
              <a:t>Next to covariates also AESI’s are created based on T0. Note that these are stored differently. The AESI’s are not stored in 1 file per cohort, but in a separate file per AESI. Moreover, not a </a:t>
            </a:r>
            <a:r>
              <a:rPr lang="en-US" sz="1200" dirty="0"/>
              <a:t>b</a:t>
            </a:r>
            <a:r>
              <a:rPr lang="en-US" sz="1200" dirty="0" smtClean="0"/>
              <a:t>oolean or integer value is stored. Instead, the nearest dates are stored prior (Date_HIST) and post T0 (Date_Count). </a:t>
            </a:r>
          </a:p>
          <a:p>
            <a:pPr>
              <a:buFont typeface="Wingdings" panose="05000000000000000000" pitchFamily="2" charset="2"/>
              <a:buChar char="Ø"/>
            </a:pPr>
            <a:r>
              <a:rPr lang="en-US" sz="1200" dirty="0" smtClean="0"/>
              <a:t>To check if all expected AESI’s </a:t>
            </a:r>
            <a:r>
              <a:rPr lang="en-US" sz="1200" dirty="0"/>
              <a:t>are extracted go </a:t>
            </a:r>
            <a:r>
              <a:rPr lang="en-US" sz="1200" dirty="0" smtClean="0"/>
              <a:t>to the \</a:t>
            </a:r>
            <a:r>
              <a:rPr lang="en-US" sz="1200" dirty="0"/>
              <a:t>Data characterisation\</a:t>
            </a:r>
            <a:r>
              <a:rPr lang="en-US" sz="1200" dirty="0" err="1"/>
              <a:t>PfizerScript</a:t>
            </a:r>
            <a:r>
              <a:rPr lang="en-US" sz="1200" dirty="0"/>
              <a:t>\</a:t>
            </a:r>
            <a:r>
              <a:rPr lang="en-US" sz="1200" dirty="0" err="1"/>
              <a:t>g_intermediate</a:t>
            </a:r>
            <a:r>
              <a:rPr lang="en-US" sz="1200" dirty="0"/>
              <a:t>\populations\AESI </a:t>
            </a:r>
            <a:r>
              <a:rPr lang="en-US" sz="1200" dirty="0" smtClean="0"/>
              <a:t>folder and see which tables are available.</a:t>
            </a:r>
            <a:r>
              <a:rPr lang="en-US" sz="1200" dirty="0"/>
              <a:t> If there </a:t>
            </a:r>
            <a:r>
              <a:rPr lang="en-US" sz="1200" dirty="0" smtClean="0"/>
              <a:t>tables missing you can check:</a:t>
            </a:r>
            <a:endParaRPr lang="en-US" sz="1200" dirty="0"/>
          </a:p>
          <a:p>
            <a:pPr lvl="1"/>
            <a:r>
              <a:rPr lang="en-US" sz="1200" dirty="0" smtClean="0"/>
              <a:t>Check if </a:t>
            </a:r>
            <a:r>
              <a:rPr lang="en-US" sz="1200" dirty="0"/>
              <a:t>a table with the resembling table </a:t>
            </a:r>
            <a:r>
              <a:rPr lang="en-US" sz="1200" dirty="0" smtClean="0"/>
              <a:t>name is available </a:t>
            </a:r>
            <a:r>
              <a:rPr lang="en-US" sz="1200" dirty="0"/>
              <a:t>in </a:t>
            </a:r>
            <a:r>
              <a:rPr lang="en-US" sz="1200" b="1" dirty="0" smtClean="0"/>
              <a:t>concepts.db</a:t>
            </a:r>
            <a:r>
              <a:rPr lang="en-US" sz="1200" dirty="0"/>
              <a:t>.</a:t>
            </a:r>
            <a:r>
              <a:rPr lang="en-US" sz="1200" dirty="0" smtClean="0"/>
              <a:t> </a:t>
            </a:r>
            <a:r>
              <a:rPr lang="en-US" sz="1200" dirty="0"/>
              <a:t>I</a:t>
            </a:r>
            <a:r>
              <a:rPr lang="en-US" sz="1200" dirty="0" smtClean="0"/>
              <a:t>f so, check </a:t>
            </a:r>
            <a:r>
              <a:rPr lang="en-US" sz="1200" dirty="0"/>
              <a:t>how many rows are there in that table</a:t>
            </a:r>
            <a:r>
              <a:rPr lang="en-US" sz="1200" dirty="0" smtClean="0"/>
              <a:t>.</a:t>
            </a:r>
            <a:endParaRPr lang="en-US" sz="1200" dirty="0"/>
          </a:p>
          <a:p>
            <a:pPr lvl="1"/>
            <a:r>
              <a:rPr lang="en-US" sz="1200" dirty="0" smtClean="0"/>
              <a:t>Check if </a:t>
            </a:r>
            <a:r>
              <a:rPr lang="en-US" sz="1200" dirty="0"/>
              <a:t>/p_meta/</a:t>
            </a:r>
            <a:r>
              <a:rPr lang="en-US" sz="1200" b="1" dirty="0"/>
              <a:t>additional_concepts.csv</a:t>
            </a:r>
            <a:r>
              <a:rPr lang="en-US" sz="1200" dirty="0"/>
              <a:t> </a:t>
            </a:r>
            <a:r>
              <a:rPr lang="en-US" sz="1200" dirty="0" smtClean="0"/>
              <a:t>is filled </a:t>
            </a:r>
            <a:r>
              <a:rPr lang="en-US" sz="1200" dirty="0"/>
              <a:t>correctly (case sensitive), or </a:t>
            </a:r>
            <a:r>
              <a:rPr lang="en-US" sz="1200" dirty="0" smtClean="0"/>
              <a:t>if </a:t>
            </a:r>
            <a:r>
              <a:rPr lang="en-US" sz="1200" dirty="0"/>
              <a:t>the codes your database </a:t>
            </a:r>
            <a:r>
              <a:rPr lang="en-US" sz="1200" dirty="0" smtClean="0"/>
              <a:t>uses are </a:t>
            </a:r>
            <a:r>
              <a:rPr lang="en-US" sz="1200" dirty="0"/>
              <a:t>available in the code sheets (see p_meta</a:t>
            </a:r>
            <a:r>
              <a:rPr lang="en-US" sz="1200" dirty="0" smtClean="0"/>
              <a:t>).</a:t>
            </a:r>
            <a:endParaRPr lang="en-US" sz="1200" dirty="0"/>
          </a:p>
          <a:p>
            <a:pPr lvl="1"/>
            <a:r>
              <a:rPr lang="en-US" sz="1200" dirty="0"/>
              <a:t>Check always the CDM .csv tables. If making an issue always provide screenshots </a:t>
            </a:r>
            <a:r>
              <a:rPr lang="en-US" sz="1200" dirty="0" smtClean="0"/>
              <a:t>visualizing </a:t>
            </a:r>
            <a:r>
              <a:rPr lang="en-US" sz="1200" dirty="0"/>
              <a:t>how the </a:t>
            </a:r>
            <a:r>
              <a:rPr lang="en-US" sz="1200" dirty="0" smtClean="0"/>
              <a:t>missing </a:t>
            </a:r>
            <a:r>
              <a:rPr lang="en-US" sz="1200" dirty="0"/>
              <a:t>variable is in your database </a:t>
            </a:r>
            <a:r>
              <a:rPr lang="en-US" sz="1200" dirty="0" smtClean="0"/>
              <a:t>specific CDM </a:t>
            </a:r>
            <a:r>
              <a:rPr lang="en-US" sz="1200" dirty="0"/>
              <a:t>.csv </a:t>
            </a:r>
            <a:r>
              <a:rPr lang="en-US" sz="1200" dirty="0" smtClean="0"/>
              <a:t>file(s).</a:t>
            </a:r>
            <a:endParaRPr lang="en-US" sz="1200" dirty="0"/>
          </a:p>
          <a:p>
            <a:pPr marL="0" indent="0">
              <a:buNone/>
            </a:pPr>
            <a:r>
              <a:rPr lang="en-US" sz="1400" dirty="0" smtClean="0"/>
              <a:t> </a:t>
            </a:r>
            <a:endParaRPr lang="en-US" sz="1400" dirty="0"/>
          </a:p>
        </p:txBody>
      </p:sp>
      <p:sp>
        <p:nvSpPr>
          <p:cNvPr id="5" name="Titel 1"/>
          <p:cNvSpPr>
            <a:spLocks noGrp="1"/>
          </p:cNvSpPr>
          <p:nvPr>
            <p:ph type="title"/>
          </p:nvPr>
        </p:nvSpPr>
        <p:spPr>
          <a:xfrm>
            <a:off x="115767" y="100117"/>
            <a:ext cx="8352691" cy="365186"/>
          </a:xfrm>
        </p:spPr>
        <p:txBody>
          <a:bodyPr>
            <a:normAutofit/>
          </a:bodyPr>
          <a:lstStyle/>
          <a:p>
            <a:r>
              <a:rPr lang="en-US" sz="1400" b="1" dirty="0" smtClean="0"/>
              <a:t>Checks after to_run/</a:t>
            </a:r>
            <a:r>
              <a:rPr lang="en-US" sz="1400" b="1" dirty="0" err="1" smtClean="0"/>
              <a:t>to_run_after_event_extraction</a:t>
            </a:r>
            <a:r>
              <a:rPr lang="en-US" sz="1400" b="1" dirty="0" smtClean="0"/>
              <a:t> (4)</a:t>
            </a:r>
            <a:endParaRPr lang="en-US" sz="1400" b="1" dirty="0"/>
          </a:p>
        </p:txBody>
      </p:sp>
      <p:sp>
        <p:nvSpPr>
          <p:cNvPr id="6" name="Titel 1"/>
          <p:cNvSpPr txBox="1">
            <a:spLocks/>
          </p:cNvSpPr>
          <p:nvPr/>
        </p:nvSpPr>
        <p:spPr>
          <a:xfrm>
            <a:off x="115767" y="375816"/>
            <a:ext cx="11157437" cy="820306"/>
          </a:xfrm>
          <a:prstGeom prst="rect">
            <a:avLst/>
          </a:prstGeom>
          <a:noFill/>
          <a:ln>
            <a:noFill/>
          </a:ln>
        </p:spPr>
        <p:txBody>
          <a:bodyPr vert="horz" wrap="square" lIns="91440" tIns="45720" rIns="91440" bIns="45720" anchor="ctr" anchorCtr="0" compatLnSpc="1">
            <a:normAutofit/>
          </a:bodyPr>
          <a:lstStyle>
            <a:lvl1pPr marL="0" marR="0" lvl="0" indent="0" algn="l" defTabSz="914400" rtl="0" fontAlgn="auto" hangingPunct="1">
              <a:lnSpc>
                <a:spcPct val="90000"/>
              </a:lnSpc>
              <a:spcBef>
                <a:spcPts val="0"/>
              </a:spcBef>
              <a:spcAft>
                <a:spcPts val="0"/>
              </a:spcAft>
              <a:buNone/>
              <a:tabLst/>
              <a:defRPr lang="nl-NL" sz="4400" b="0" i="0" u="none" strike="noStrike" kern="1200" cap="none" spc="0" baseline="0">
                <a:solidFill>
                  <a:srgbClr val="000000"/>
                </a:solidFill>
                <a:uFillTx/>
                <a:latin typeface="Calibri Light"/>
              </a:defRPr>
            </a:lvl1pPr>
          </a:lstStyle>
          <a:p>
            <a:r>
              <a:rPr lang="en-US" b="1" dirty="0" smtClean="0"/>
              <a:t>Adverse events of interest (AESI</a:t>
            </a:r>
            <a:r>
              <a:rPr lang="en-US" b="1" smtClean="0"/>
              <a:t>) (1)</a:t>
            </a:r>
            <a:endParaRPr lang="en-US" b="1" dirty="0"/>
          </a:p>
        </p:txBody>
      </p:sp>
      <p:pic>
        <p:nvPicPr>
          <p:cNvPr id="4" name="Afbeelding 3"/>
          <p:cNvPicPr>
            <a:picLocks noChangeAspect="1"/>
          </p:cNvPicPr>
          <p:nvPr/>
        </p:nvPicPr>
        <p:blipFill>
          <a:blip r:embed="rId2"/>
          <a:stretch>
            <a:fillRect/>
          </a:stretch>
        </p:blipFill>
        <p:spPr>
          <a:xfrm>
            <a:off x="1177472" y="3103095"/>
            <a:ext cx="3419048" cy="2304762"/>
          </a:xfrm>
          <a:prstGeom prst="rect">
            <a:avLst/>
          </a:prstGeom>
        </p:spPr>
      </p:pic>
      <p:pic>
        <p:nvPicPr>
          <p:cNvPr id="9" name="Afbeelding 8"/>
          <p:cNvPicPr>
            <a:picLocks noChangeAspect="1"/>
          </p:cNvPicPr>
          <p:nvPr/>
        </p:nvPicPr>
        <p:blipFill>
          <a:blip r:embed="rId3"/>
          <a:stretch>
            <a:fillRect/>
          </a:stretch>
        </p:blipFill>
        <p:spPr>
          <a:xfrm>
            <a:off x="6595222" y="3318499"/>
            <a:ext cx="4171429" cy="2190476"/>
          </a:xfrm>
          <a:prstGeom prst="rect">
            <a:avLst/>
          </a:prstGeom>
        </p:spPr>
      </p:pic>
      <p:sp>
        <p:nvSpPr>
          <p:cNvPr id="10" name="Pijl-rechts 9"/>
          <p:cNvSpPr/>
          <p:nvPr/>
        </p:nvSpPr>
        <p:spPr>
          <a:xfrm>
            <a:off x="5412697" y="4097214"/>
            <a:ext cx="366347" cy="31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70530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F52ED6-DC15-4985-A299-F825A7B2125E}"/>
              </a:ext>
            </a:extLst>
          </p:cNvPr>
          <p:cNvSpPr txBox="1">
            <a:spLocks noGrp="1"/>
          </p:cNvSpPr>
          <p:nvPr>
            <p:ph type="title"/>
          </p:nvPr>
        </p:nvSpPr>
        <p:spPr/>
        <p:txBody>
          <a:bodyPr/>
          <a:lstStyle/>
          <a:p>
            <a:pPr lvl="0"/>
            <a:r>
              <a:rPr lang="en-US" b="1"/>
              <a:t>How to get the script (1)</a:t>
            </a:r>
          </a:p>
        </p:txBody>
      </p:sp>
      <p:sp>
        <p:nvSpPr>
          <p:cNvPr id="3" name="Tijdelijke aanduiding voor inhoud 2">
            <a:extLst>
              <a:ext uri="{FF2B5EF4-FFF2-40B4-BE49-F238E27FC236}">
                <a16:creationId xmlns:a16="http://schemas.microsoft.com/office/drawing/2014/main" id="{3489F153-B32D-4C96-A552-A3EBB3BA836C}"/>
              </a:ext>
            </a:extLst>
          </p:cNvPr>
          <p:cNvSpPr txBox="1">
            <a:spLocks noGrp="1"/>
          </p:cNvSpPr>
          <p:nvPr>
            <p:ph idx="1"/>
          </p:nvPr>
        </p:nvSpPr>
        <p:spPr/>
        <p:txBody>
          <a:bodyPr/>
          <a:lstStyle/>
          <a:p>
            <a:pPr lvl="0"/>
            <a:r>
              <a:rPr lang="en-US" dirty="0" smtClean="0"/>
              <a:t>Go to </a:t>
            </a:r>
            <a:r>
              <a:rPr lang="en-US" dirty="0" smtClean="0">
                <a:hlinkClick r:id="rId2"/>
              </a:rPr>
              <a:t>https://github.com/UMC-Utrecht-RWE/Pfizer</a:t>
            </a:r>
            <a:endParaRPr lang="en-US" dirty="0" smtClean="0"/>
          </a:p>
          <a:p>
            <a:pPr lvl="1">
              <a:buFont typeface="Wingdings" pitchFamily="2"/>
              <a:buChar char="Ø"/>
            </a:pPr>
            <a:r>
              <a:rPr lang="en-US" sz="1400" dirty="0" smtClean="0"/>
              <a:t>If </a:t>
            </a:r>
            <a:r>
              <a:rPr lang="en-US" sz="1400" dirty="0"/>
              <a:t>you have no access please contact the study team</a:t>
            </a:r>
          </a:p>
          <a:p>
            <a:pPr lvl="0"/>
            <a:r>
              <a:rPr lang="en-US" dirty="0" smtClean="0"/>
              <a:t>Switch to the correct </a:t>
            </a:r>
            <a:r>
              <a:rPr lang="en-US" dirty="0" err="1" smtClean="0"/>
              <a:t>branche</a:t>
            </a:r>
            <a:endParaRPr lang="en-US" dirty="0" smtClean="0"/>
          </a:p>
          <a:p>
            <a:pPr lvl="1">
              <a:buFont typeface="Wingdings" pitchFamily="2"/>
              <a:buChar char="Ø"/>
            </a:pPr>
            <a:r>
              <a:rPr lang="en-US" sz="1400" dirty="0" smtClean="0"/>
              <a:t>Ask </a:t>
            </a:r>
            <a:r>
              <a:rPr lang="en-US" sz="1400" dirty="0"/>
              <a:t>study team which branch to use</a:t>
            </a:r>
          </a:p>
          <a:p>
            <a:pPr lvl="0"/>
            <a:endParaRPr lang="nl-NL" dirty="0"/>
          </a:p>
        </p:txBody>
      </p:sp>
      <p:pic>
        <p:nvPicPr>
          <p:cNvPr id="4" name="Afbeelding 3">
            <a:extLst>
              <a:ext uri="{FF2B5EF4-FFF2-40B4-BE49-F238E27FC236}">
                <a16:creationId xmlns:a16="http://schemas.microsoft.com/office/drawing/2014/main" id="{512AE6F0-B633-46E3-A34E-46023FF71A1B}"/>
              </a:ext>
            </a:extLst>
          </p:cNvPr>
          <p:cNvPicPr>
            <a:picLocks noChangeAspect="1"/>
          </p:cNvPicPr>
          <p:nvPr/>
        </p:nvPicPr>
        <p:blipFill>
          <a:blip r:embed="rId3"/>
          <a:stretch>
            <a:fillRect/>
          </a:stretch>
        </p:blipFill>
        <p:spPr>
          <a:xfrm>
            <a:off x="1491395" y="3502508"/>
            <a:ext cx="7528776" cy="2674455"/>
          </a:xfrm>
          <a:prstGeom prst="rect">
            <a:avLst/>
          </a:prstGeom>
          <a:noFill/>
          <a:ln cap="flat">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8B5392-071A-4DED-9AE5-4F5EC3DC2F93}"/>
              </a:ext>
            </a:extLst>
          </p:cNvPr>
          <p:cNvSpPr txBox="1">
            <a:spLocks noGrp="1"/>
          </p:cNvSpPr>
          <p:nvPr>
            <p:ph type="title"/>
          </p:nvPr>
        </p:nvSpPr>
        <p:spPr/>
        <p:txBody>
          <a:bodyPr/>
          <a:lstStyle/>
          <a:p>
            <a:pPr lvl="0"/>
            <a:r>
              <a:rPr lang="en-US" b="1"/>
              <a:t>How to get the script (2)</a:t>
            </a:r>
          </a:p>
        </p:txBody>
      </p:sp>
      <p:sp>
        <p:nvSpPr>
          <p:cNvPr id="3" name="Tijdelijke aanduiding voor inhoud 2">
            <a:extLst>
              <a:ext uri="{FF2B5EF4-FFF2-40B4-BE49-F238E27FC236}">
                <a16:creationId xmlns:a16="http://schemas.microsoft.com/office/drawing/2014/main" id="{89F9D428-EFEB-4A0F-A2A8-2D77BF96FE10}"/>
              </a:ext>
            </a:extLst>
          </p:cNvPr>
          <p:cNvSpPr txBox="1">
            <a:spLocks noGrp="1"/>
          </p:cNvSpPr>
          <p:nvPr>
            <p:ph idx="1"/>
          </p:nvPr>
        </p:nvSpPr>
        <p:spPr>
          <a:xfrm>
            <a:off x="838203" y="1690689"/>
            <a:ext cx="10515600" cy="4351336"/>
          </a:xfrm>
        </p:spPr>
        <p:txBody>
          <a:bodyPr/>
          <a:lstStyle/>
          <a:p>
            <a:pPr lvl="0"/>
            <a:r>
              <a:rPr lang="en-US" dirty="0"/>
              <a:t>Download and unzip the zip file to a folder </a:t>
            </a:r>
            <a:r>
              <a:rPr lang="en-US" dirty="0" smtClean="0"/>
              <a:t>of your </a:t>
            </a:r>
            <a:r>
              <a:rPr lang="en-US" dirty="0"/>
              <a:t>choice on your </a:t>
            </a:r>
            <a:r>
              <a:rPr lang="en-US" dirty="0" smtClean="0"/>
              <a:t>computer/server</a:t>
            </a:r>
            <a:endParaRPr lang="en-US" dirty="0"/>
          </a:p>
          <a:p>
            <a:pPr lvl="1">
              <a:buFont typeface="Wingdings" pitchFamily="2"/>
              <a:buChar char="Ø"/>
            </a:pPr>
            <a:r>
              <a:rPr lang="en-US" sz="1400" dirty="0" smtClean="0"/>
              <a:t>Note that changes in the script are not updated after you download the zip file. So if changes were made in the downloaded branch, you need to redo the download before running. </a:t>
            </a:r>
          </a:p>
          <a:p>
            <a:pPr lvl="1">
              <a:buFont typeface="Wingdings" pitchFamily="2"/>
              <a:buChar char="Ø"/>
            </a:pPr>
            <a:r>
              <a:rPr lang="en-US" sz="1400" dirty="0" smtClean="0"/>
              <a:t>Alternatively, you can use GitHub desktop in which it is easier to synchronize changes made in the branch. </a:t>
            </a:r>
            <a:r>
              <a:rPr lang="en-US" sz="1400" dirty="0" smtClean="0">
                <a:hlinkClick r:id="rId2"/>
              </a:rPr>
              <a:t>https://desktop.github.com/</a:t>
            </a:r>
            <a:r>
              <a:rPr lang="en-US" sz="1400" dirty="0" smtClean="0"/>
              <a:t>.  (this description is not covering how to work using GitHub)</a:t>
            </a:r>
          </a:p>
          <a:p>
            <a:pPr lvl="1">
              <a:buFont typeface="Wingdings" pitchFamily="2"/>
              <a:buChar char="Ø"/>
            </a:pPr>
            <a:endParaRPr lang="en-US" sz="1400" dirty="0"/>
          </a:p>
          <a:p>
            <a:pPr marL="0" lvl="0" indent="0">
              <a:buNone/>
            </a:pPr>
            <a:endParaRPr lang="en-US" dirty="0"/>
          </a:p>
        </p:txBody>
      </p:sp>
      <p:pic>
        <p:nvPicPr>
          <p:cNvPr id="4" name="Afbeelding 5">
            <a:extLst>
              <a:ext uri="{FF2B5EF4-FFF2-40B4-BE49-F238E27FC236}">
                <a16:creationId xmlns:a16="http://schemas.microsoft.com/office/drawing/2014/main" id="{683E4CB1-8F2B-465C-8C83-DAF2C055EA98}"/>
              </a:ext>
            </a:extLst>
          </p:cNvPr>
          <p:cNvPicPr>
            <a:picLocks noChangeAspect="1"/>
          </p:cNvPicPr>
          <p:nvPr/>
        </p:nvPicPr>
        <p:blipFill>
          <a:blip r:embed="rId3"/>
          <a:stretch>
            <a:fillRect/>
          </a:stretch>
        </p:blipFill>
        <p:spPr>
          <a:xfrm>
            <a:off x="1628775" y="3603677"/>
            <a:ext cx="5257800" cy="2797231"/>
          </a:xfrm>
          <a:prstGeom prst="rect">
            <a:avLst/>
          </a:prstGeom>
          <a:noFill/>
          <a:ln cap="flat">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B1B26-0F59-4DF7-8A95-FF96011C704D}"/>
              </a:ext>
            </a:extLst>
          </p:cNvPr>
          <p:cNvSpPr txBox="1">
            <a:spLocks noGrp="1"/>
          </p:cNvSpPr>
          <p:nvPr>
            <p:ph type="title"/>
          </p:nvPr>
        </p:nvSpPr>
        <p:spPr/>
        <p:txBody>
          <a:bodyPr/>
          <a:lstStyle/>
          <a:p>
            <a:pPr lvl="0"/>
            <a:r>
              <a:rPr lang="en-US" b="1"/>
              <a:t>Folder structure script</a:t>
            </a:r>
          </a:p>
        </p:txBody>
      </p:sp>
      <p:sp>
        <p:nvSpPr>
          <p:cNvPr id="3" name="Tijdelijke aanduiding voor inhoud 2">
            <a:extLst>
              <a:ext uri="{FF2B5EF4-FFF2-40B4-BE49-F238E27FC236}">
                <a16:creationId xmlns:a16="http://schemas.microsoft.com/office/drawing/2014/main" id="{70381876-0B1B-4A29-A316-7000AA6E7B09}"/>
              </a:ext>
            </a:extLst>
          </p:cNvPr>
          <p:cNvSpPr txBox="1">
            <a:spLocks noGrp="1"/>
          </p:cNvSpPr>
          <p:nvPr>
            <p:ph idx="1"/>
          </p:nvPr>
        </p:nvSpPr>
        <p:spPr>
          <a:xfrm>
            <a:off x="838203" y="1825627"/>
            <a:ext cx="11281611" cy="4351336"/>
          </a:xfrm>
        </p:spPr>
        <p:txBody>
          <a:bodyPr>
            <a:noAutofit/>
          </a:bodyPr>
          <a:lstStyle/>
          <a:p>
            <a:pPr lvl="0"/>
            <a:r>
              <a:rPr lang="nl-NL" sz="1100" b="1" dirty="0"/>
              <a:t>CDMInstances</a:t>
            </a:r>
          </a:p>
          <a:p>
            <a:pPr lvl="1"/>
            <a:r>
              <a:rPr lang="nl-NL" sz="1100" dirty="0"/>
              <a:t>TEST_SAMPLE	</a:t>
            </a:r>
            <a:r>
              <a:rPr lang="nl-NL" sz="1100" dirty="0">
                <a:solidFill>
                  <a:srgbClr val="FF0000"/>
                </a:solidFill>
              </a:rPr>
              <a:t>-&gt; </a:t>
            </a:r>
            <a:r>
              <a:rPr lang="en-US" sz="1100" dirty="0">
                <a:solidFill>
                  <a:srgbClr val="FF0000"/>
                </a:solidFill>
              </a:rPr>
              <a:t>sampled CDM ARS</a:t>
            </a:r>
          </a:p>
          <a:p>
            <a:pPr lvl="1"/>
            <a:r>
              <a:rPr lang="en-US" sz="1100" dirty="0"/>
              <a:t>Validate	</a:t>
            </a:r>
            <a:r>
              <a:rPr lang="en-US" sz="1100" dirty="0">
                <a:solidFill>
                  <a:srgbClr val="FF0000"/>
                </a:solidFill>
              </a:rPr>
              <a:t>-&gt; sampled CDM original used as regression test</a:t>
            </a:r>
          </a:p>
          <a:p>
            <a:pPr lvl="1"/>
            <a:r>
              <a:rPr lang="en-US" sz="1100" dirty="0"/>
              <a:t>….		</a:t>
            </a:r>
            <a:r>
              <a:rPr lang="en-US" sz="1100" dirty="0">
                <a:solidFill>
                  <a:srgbClr val="FF0000"/>
                </a:solidFill>
              </a:rPr>
              <a:t>-&gt; add here a folder with the CDM of interest</a:t>
            </a:r>
          </a:p>
          <a:p>
            <a:pPr lvl="0"/>
            <a:r>
              <a:rPr lang="en-US" sz="1100" b="1" dirty="0"/>
              <a:t>Data characterization</a:t>
            </a:r>
          </a:p>
          <a:p>
            <a:pPr lvl="1"/>
            <a:r>
              <a:rPr lang="en-US" sz="1100" dirty="0"/>
              <a:t>PfizerScript</a:t>
            </a:r>
          </a:p>
          <a:p>
            <a:pPr lvl="2"/>
            <a:r>
              <a:rPr lang="en-US" sz="1100" dirty="0"/>
              <a:t>g_intermediate</a:t>
            </a:r>
          </a:p>
          <a:p>
            <a:pPr lvl="3"/>
            <a:r>
              <a:rPr lang="en-US" sz="1100" dirty="0"/>
              <a:t>Concepts	</a:t>
            </a:r>
            <a:r>
              <a:rPr lang="en-US" sz="1100" dirty="0">
                <a:solidFill>
                  <a:srgbClr val="FF0000"/>
                </a:solidFill>
              </a:rPr>
              <a:t>-&gt; place where all the concepts are stored. </a:t>
            </a:r>
            <a:r>
              <a:rPr lang="en-US" sz="1100" dirty="0" smtClean="0">
                <a:solidFill>
                  <a:srgbClr val="FF0000"/>
                </a:solidFill>
              </a:rPr>
              <a:t>In the </a:t>
            </a:r>
            <a:r>
              <a:rPr lang="en-US" sz="1100" dirty="0">
                <a:solidFill>
                  <a:srgbClr val="FF0000"/>
                </a:solidFill>
              </a:rPr>
              <a:t>concepts.db file and for matching as intermediate .rds files</a:t>
            </a:r>
          </a:p>
          <a:p>
            <a:pPr lvl="3"/>
            <a:r>
              <a:rPr lang="en-US" sz="1100" dirty="0"/>
              <a:t>populations	</a:t>
            </a:r>
            <a:r>
              <a:rPr lang="en-US" sz="1100" dirty="0">
                <a:solidFill>
                  <a:srgbClr val="FF0000"/>
                </a:solidFill>
              </a:rPr>
              <a:t>-&gt; D3 </a:t>
            </a:r>
            <a:r>
              <a:rPr lang="en-US" sz="1100" dirty="0" smtClean="0">
                <a:solidFill>
                  <a:srgbClr val="FF0000"/>
                </a:solidFill>
              </a:rPr>
              <a:t>output </a:t>
            </a:r>
            <a:r>
              <a:rPr lang="en-US" sz="1100" dirty="0">
                <a:solidFill>
                  <a:srgbClr val="FF0000"/>
                </a:solidFill>
              </a:rPr>
              <a:t>and the matching intermediate database</a:t>
            </a:r>
          </a:p>
          <a:p>
            <a:pPr lvl="4"/>
            <a:r>
              <a:rPr lang="nl-NL" sz="1100" dirty="0"/>
              <a:t>A</a:t>
            </a:r>
            <a:r>
              <a:rPr lang="en-US" sz="1100" dirty="0"/>
              <a:t>ESI	</a:t>
            </a:r>
            <a:r>
              <a:rPr lang="en-US" sz="1100" dirty="0">
                <a:solidFill>
                  <a:srgbClr val="FF0000"/>
                </a:solidFill>
              </a:rPr>
              <a:t>-&gt; .rds files with per adverse event of interest (AESI) the nearest dates compared to T0 (prior and post)</a:t>
            </a:r>
          </a:p>
          <a:p>
            <a:pPr lvl="4"/>
            <a:r>
              <a:rPr lang="nl-NL" sz="1100" dirty="0"/>
              <a:t>m</a:t>
            </a:r>
            <a:r>
              <a:rPr lang="en-US" sz="1100" dirty="0"/>
              <a:t>atching	</a:t>
            </a:r>
            <a:r>
              <a:rPr lang="en-US" sz="1100" dirty="0">
                <a:solidFill>
                  <a:srgbClr val="FF0000"/>
                </a:solidFill>
              </a:rPr>
              <a:t>-&gt; matching.db file, intermediate .rds files (_SPELLS) needed for the creation of matching.db and DIC_ .rds files to translate data </a:t>
            </a:r>
            <a:r>
              <a:rPr lang="en-US" sz="1100" dirty="0" smtClean="0">
                <a:solidFill>
                  <a:srgbClr val="FF0000"/>
                </a:solidFill>
              </a:rPr>
              <a:t>from</a:t>
            </a:r>
            <a:r>
              <a:rPr lang="en-US" sz="1100" dirty="0" smtClean="0">
                <a:solidFill>
                  <a:srgbClr val="FF0000"/>
                </a:solidFill>
              </a:rPr>
              <a:t> </a:t>
            </a:r>
            <a:r>
              <a:rPr lang="en-US" sz="1100" dirty="0">
                <a:solidFill>
                  <a:srgbClr val="FF0000"/>
                </a:solidFill>
              </a:rPr>
              <a:t>integer values </a:t>
            </a:r>
          </a:p>
          <a:p>
            <a:pPr lvl="4"/>
            <a:r>
              <a:rPr lang="en-US" sz="1100" dirty="0"/>
              <a:t>propensity	</a:t>
            </a:r>
            <a:r>
              <a:rPr lang="en-US" sz="1100" dirty="0">
                <a:solidFill>
                  <a:srgbClr val="FF0000"/>
                </a:solidFill>
              </a:rPr>
              <a:t>-&gt; outcomes </a:t>
            </a:r>
            <a:r>
              <a:rPr lang="en-US" sz="1100" dirty="0" smtClean="0">
                <a:solidFill>
                  <a:srgbClr val="FF0000"/>
                </a:solidFill>
              </a:rPr>
              <a:t>from </a:t>
            </a:r>
            <a:r>
              <a:rPr lang="en-US" sz="1100" dirty="0">
                <a:solidFill>
                  <a:srgbClr val="FF0000"/>
                </a:solidFill>
              </a:rPr>
              <a:t>the IPW which is an intermediate product of the D4</a:t>
            </a:r>
          </a:p>
          <a:p>
            <a:pPr lvl="3"/>
            <a:r>
              <a:rPr lang="nl-NL" sz="1100" dirty="0"/>
              <a:t>t</a:t>
            </a:r>
            <a:r>
              <a:rPr lang="en-US" sz="1100" dirty="0"/>
              <a:t>mp	</a:t>
            </a:r>
            <a:r>
              <a:rPr lang="en-US" sz="1100" dirty="0">
                <a:solidFill>
                  <a:srgbClr val="FF0000"/>
                </a:solidFill>
              </a:rPr>
              <a:t>-&gt; Result of the preparation, which is the study population and cleaned meta information. Also the eventually dictionary relevant for D4</a:t>
            </a:r>
          </a:p>
          <a:p>
            <a:pPr lvl="3"/>
            <a:r>
              <a:rPr lang="en-US" sz="1100" dirty="0"/>
              <a:t>Vaccins	</a:t>
            </a:r>
            <a:r>
              <a:rPr lang="en-US" sz="1100" dirty="0">
                <a:solidFill>
                  <a:srgbClr val="FF0000"/>
                </a:solidFill>
              </a:rPr>
              <a:t>-&gt; cleaned covid vaccine overview.</a:t>
            </a:r>
          </a:p>
          <a:p>
            <a:pPr lvl="2"/>
            <a:r>
              <a:rPr lang="en-US" sz="1100" dirty="0"/>
              <a:t>g_output		</a:t>
            </a:r>
            <a:r>
              <a:rPr lang="en-US" sz="1100" dirty="0">
                <a:solidFill>
                  <a:srgbClr val="FF0000"/>
                </a:solidFill>
              </a:rPr>
              <a:t>-&gt; DAP relevant csv files</a:t>
            </a:r>
          </a:p>
          <a:p>
            <a:pPr lvl="2"/>
            <a:r>
              <a:rPr lang="en-US" sz="1100" dirty="0"/>
              <a:t>p_meta_data	</a:t>
            </a:r>
            <a:r>
              <a:rPr lang="en-US" sz="1100" dirty="0">
                <a:solidFill>
                  <a:srgbClr val="FF0000"/>
                </a:solidFill>
              </a:rPr>
              <a:t>-&gt; study information needed for the script: see Pfizer readme p_meta</a:t>
            </a:r>
          </a:p>
          <a:p>
            <a:pPr lvl="3"/>
            <a:r>
              <a:rPr lang="nl-NL" sz="1100" dirty="0"/>
              <a:t>T</a:t>
            </a:r>
            <a:r>
              <a:rPr lang="en-US" sz="1100" dirty="0"/>
              <a:t>ableFormats	</a:t>
            </a:r>
            <a:r>
              <a:rPr lang="en-US" sz="1100" dirty="0">
                <a:solidFill>
                  <a:srgbClr val="FF0000"/>
                </a:solidFill>
              </a:rPr>
              <a:t>-&gt; information needed for the creation of the table shells</a:t>
            </a:r>
          </a:p>
          <a:p>
            <a:pPr lvl="2"/>
            <a:r>
              <a:rPr lang="en-US" sz="1100" dirty="0"/>
              <a:t>p_steps		</a:t>
            </a:r>
            <a:r>
              <a:rPr lang="en-US" sz="1100" dirty="0">
                <a:solidFill>
                  <a:srgbClr val="FF0000"/>
                </a:solidFill>
              </a:rPr>
              <a:t>-&gt; source code</a:t>
            </a:r>
          </a:p>
          <a:p>
            <a:pPr lvl="3"/>
            <a:r>
              <a:rPr lang="en-US" sz="1100" dirty="0"/>
              <a:t>Functions	</a:t>
            </a:r>
            <a:r>
              <a:rPr lang="en-US" sz="1100" dirty="0">
                <a:solidFill>
                  <a:srgbClr val="FF0000"/>
                </a:solidFill>
              </a:rPr>
              <a:t>-&gt; functions used in the script</a:t>
            </a:r>
          </a:p>
          <a:p>
            <a:pPr lvl="3"/>
            <a:r>
              <a:rPr lang="en-US" sz="1100" dirty="0"/>
              <a:t>Not relevant for prematch </a:t>
            </a:r>
            <a:r>
              <a:rPr lang="en-US" sz="1100" dirty="0">
                <a:solidFill>
                  <a:srgbClr val="FF0000"/>
                </a:solidFill>
              </a:rPr>
              <a:t>-&gt; old scripts/code and script to sample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0CB29B-697A-402E-A784-F373EAAAD39E}"/>
              </a:ext>
            </a:extLst>
          </p:cNvPr>
          <p:cNvSpPr txBox="1">
            <a:spLocks noGrp="1"/>
          </p:cNvSpPr>
          <p:nvPr>
            <p:ph type="title"/>
          </p:nvPr>
        </p:nvSpPr>
        <p:spPr/>
        <p:txBody>
          <a:bodyPr/>
          <a:lstStyle/>
          <a:p>
            <a:pPr lvl="0"/>
            <a:r>
              <a:rPr lang="en-US" b="1"/>
              <a:t>Advise: first run on sample</a:t>
            </a:r>
          </a:p>
        </p:txBody>
      </p:sp>
      <p:sp>
        <p:nvSpPr>
          <p:cNvPr id="3" name="Tijdelijke aanduiding voor inhoud 2">
            <a:extLst>
              <a:ext uri="{FF2B5EF4-FFF2-40B4-BE49-F238E27FC236}">
                <a16:creationId xmlns:a16="http://schemas.microsoft.com/office/drawing/2014/main" id="{F63827AF-4EE4-495A-B09E-DF0D9568CFB8}"/>
              </a:ext>
            </a:extLst>
          </p:cNvPr>
          <p:cNvSpPr txBox="1">
            <a:spLocks noGrp="1"/>
          </p:cNvSpPr>
          <p:nvPr>
            <p:ph idx="1"/>
          </p:nvPr>
        </p:nvSpPr>
        <p:spPr>
          <a:xfrm>
            <a:off x="838203" y="1412388"/>
            <a:ext cx="10515600" cy="4351336"/>
          </a:xfrm>
        </p:spPr>
        <p:txBody>
          <a:bodyPr/>
          <a:lstStyle/>
          <a:p>
            <a:pPr marL="0" lvl="0" indent="0">
              <a:buNone/>
            </a:pPr>
            <a:r>
              <a:rPr lang="en-US" sz="1800" dirty="0"/>
              <a:t>Because a run on full data can take a day, it is advised to test/try the following steps first on a sample of the data. In the folder \</a:t>
            </a:r>
            <a:r>
              <a:rPr lang="en-US" sz="1800" dirty="0" err="1"/>
              <a:t>CDMInstances</a:t>
            </a:r>
            <a:r>
              <a:rPr lang="en-US" sz="1800" dirty="0"/>
              <a:t> you can find the script </a:t>
            </a:r>
            <a:r>
              <a:rPr lang="en-US" sz="1800" dirty="0" err="1"/>
              <a:t>Take_sample.R</a:t>
            </a:r>
            <a:r>
              <a:rPr lang="en-US" sz="1800" dirty="0"/>
              <a:t>. On row 35 of that script the path to the CDM needs to be specified under </a:t>
            </a:r>
            <a:r>
              <a:rPr lang="en-US" sz="1800" dirty="0" err="1"/>
              <a:t>Inputfolder</a:t>
            </a:r>
            <a:r>
              <a:rPr lang="en-US" sz="1800" dirty="0"/>
              <a:t>. On row 36 the new path of the sample should be specified under </a:t>
            </a:r>
            <a:r>
              <a:rPr lang="en-US" sz="1800" dirty="0" err="1"/>
              <a:t>Outputfolder</a:t>
            </a:r>
            <a:r>
              <a:rPr lang="en-US" sz="1800" dirty="0"/>
              <a:t>. If you run the script a sample of 10000 subjects will be written to the specified Output folder</a:t>
            </a:r>
            <a:r>
              <a:rPr lang="en-US" sz="1800" dirty="0" smtClean="0"/>
              <a:t>.</a:t>
            </a:r>
          </a:p>
          <a:p>
            <a:pPr lvl="0">
              <a:buFont typeface="Wingdings" panose="05000000000000000000" pitchFamily="2" charset="2"/>
              <a:buChar char="Ø"/>
            </a:pPr>
            <a:r>
              <a:rPr lang="en-US" sz="1800" dirty="0" smtClean="0"/>
              <a:t>The size of the sample is by default 10.000, but can be changed at row 38. </a:t>
            </a:r>
          </a:p>
          <a:p>
            <a:pPr lvl="0">
              <a:buFont typeface="Wingdings" panose="05000000000000000000" pitchFamily="2" charset="2"/>
              <a:buChar char="Ø"/>
            </a:pPr>
            <a:r>
              <a:rPr lang="en-US" sz="1800" dirty="0" smtClean="0"/>
              <a:t>The sample size can affect the number of matches found in the script and rare events can be missed due to a small sample size.</a:t>
            </a:r>
          </a:p>
          <a:p>
            <a:pPr lvl="0">
              <a:buFont typeface="Wingdings" panose="05000000000000000000" pitchFamily="2" charset="2"/>
              <a:buChar char="Ø"/>
            </a:pPr>
            <a:r>
              <a:rPr lang="en-US" sz="1800" dirty="0" smtClean="0"/>
              <a:t>The sampling assumes that there is a file named PERSONS.csv. If suffixes are used, by example PERSONS_1.csv + PERSONS_2.csv, then at row 39 you need to change the Identifier_table to PERSONS_1. Choose the table with most subjects as Identifier_table.</a:t>
            </a:r>
            <a:endParaRPr lang="en-US" sz="1800" dirty="0"/>
          </a:p>
        </p:txBody>
      </p:sp>
      <p:pic>
        <p:nvPicPr>
          <p:cNvPr id="4" name="Afbeelding 3"/>
          <p:cNvPicPr>
            <a:picLocks noChangeAspect="1"/>
          </p:cNvPicPr>
          <p:nvPr/>
        </p:nvPicPr>
        <p:blipFill>
          <a:blip r:embed="rId2"/>
          <a:stretch>
            <a:fillRect/>
          </a:stretch>
        </p:blipFill>
        <p:spPr>
          <a:xfrm>
            <a:off x="838203" y="4856738"/>
            <a:ext cx="4933333" cy="1400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4520E-F92E-4176-BA2D-C1A3C6BF614A}"/>
              </a:ext>
            </a:extLst>
          </p:cNvPr>
          <p:cNvSpPr txBox="1">
            <a:spLocks noGrp="1"/>
          </p:cNvSpPr>
          <p:nvPr>
            <p:ph type="title"/>
          </p:nvPr>
        </p:nvSpPr>
        <p:spPr/>
        <p:txBody>
          <a:bodyPr/>
          <a:lstStyle/>
          <a:p>
            <a:pPr lvl="0"/>
            <a:r>
              <a:rPr lang="en-US" b="1"/>
              <a:t>Which preparations are expected</a:t>
            </a:r>
          </a:p>
        </p:txBody>
      </p:sp>
      <p:sp>
        <p:nvSpPr>
          <p:cNvPr id="3" name="Tijdelijke aanduiding voor inhoud 2">
            <a:extLst>
              <a:ext uri="{FF2B5EF4-FFF2-40B4-BE49-F238E27FC236}">
                <a16:creationId xmlns:a16="http://schemas.microsoft.com/office/drawing/2014/main" id="{F30A4E92-C5C1-47DE-8835-6D6EC744FCF7}"/>
              </a:ext>
            </a:extLst>
          </p:cNvPr>
          <p:cNvSpPr txBox="1">
            <a:spLocks noGrp="1"/>
          </p:cNvSpPr>
          <p:nvPr>
            <p:ph idx="1"/>
          </p:nvPr>
        </p:nvSpPr>
        <p:spPr>
          <a:xfrm>
            <a:off x="838203" y="1568452"/>
            <a:ext cx="11191871" cy="4924428"/>
          </a:xfrm>
        </p:spPr>
        <p:txBody>
          <a:bodyPr/>
          <a:lstStyle/>
          <a:p>
            <a:pPr lvl="0"/>
            <a:r>
              <a:rPr lang="en-US" sz="2400" dirty="0"/>
              <a:t>Run level 1 -&gt; continue if all issues are solved</a:t>
            </a:r>
          </a:p>
          <a:p>
            <a:pPr lvl="0"/>
            <a:r>
              <a:rPr lang="en-US" sz="2400" dirty="0"/>
              <a:t>Run level 1b -&gt; upload results to anDRE</a:t>
            </a:r>
          </a:p>
          <a:p>
            <a:pPr lvl="0"/>
            <a:r>
              <a:rPr lang="en-US" sz="2400" dirty="0"/>
              <a:t>Run level 2 -&gt; continue if all issues are solved</a:t>
            </a:r>
          </a:p>
          <a:p>
            <a:pPr lvl="0"/>
            <a:r>
              <a:rPr lang="en-US" sz="2400" dirty="0"/>
              <a:t>Run level 3 -&gt; continue if all issues are solved</a:t>
            </a:r>
          </a:p>
          <a:p>
            <a:pPr lvl="0"/>
            <a:r>
              <a:rPr lang="en-US" sz="2400" dirty="0"/>
              <a:t>Make a new folder in /</a:t>
            </a:r>
            <a:r>
              <a:rPr lang="nl-NL" sz="2400" b="1" dirty="0"/>
              <a:t>CDMInstances</a:t>
            </a:r>
            <a:r>
              <a:rPr lang="en-US" sz="2400" dirty="0"/>
              <a:t> and copy the CDM .csv files to this folder*</a:t>
            </a:r>
          </a:p>
          <a:p>
            <a:pPr lvl="0"/>
            <a:r>
              <a:rPr lang="nl-NL" sz="2400" dirty="0"/>
              <a:t>C</a:t>
            </a:r>
            <a:r>
              <a:rPr lang="en-US" sz="2400" dirty="0"/>
              <a:t>heck </a:t>
            </a:r>
            <a:r>
              <a:rPr lang="en-US" sz="2400" b="1" dirty="0"/>
              <a:t>/p_meta/additional_concepts.csv</a:t>
            </a:r>
            <a:r>
              <a:rPr lang="en-US" sz="2400" dirty="0"/>
              <a:t>. See Pfizer readme p_meta section 2.2.1</a:t>
            </a:r>
          </a:p>
          <a:p>
            <a:pPr lvl="0"/>
            <a:r>
              <a:rPr lang="nl-NL" sz="2400" dirty="0"/>
              <a:t>C</a:t>
            </a:r>
            <a:r>
              <a:rPr lang="en-US" sz="2400" dirty="0"/>
              <a:t>heck </a:t>
            </a:r>
            <a:r>
              <a:rPr lang="en-US" sz="2400" b="1" dirty="0"/>
              <a:t>/p_meta/Pfizer_dictionary.csv.csv</a:t>
            </a:r>
            <a:r>
              <a:rPr lang="en-US" sz="2400" dirty="0"/>
              <a:t>. See Pfizer readme p_meta section 1.3</a:t>
            </a:r>
          </a:p>
          <a:p>
            <a:pPr lvl="0"/>
            <a:endParaRPr lang="en-US" sz="2400" dirty="0"/>
          </a:p>
          <a:p>
            <a:pPr lvl="0"/>
            <a:endParaRPr lang="en-US" sz="2400" dirty="0"/>
          </a:p>
          <a:p>
            <a:pPr lvl="0"/>
            <a:endParaRPr lang="en-US" sz="2400" dirty="0"/>
          </a:p>
        </p:txBody>
      </p:sp>
      <p:sp>
        <p:nvSpPr>
          <p:cNvPr id="4" name="Rechthoek 3">
            <a:extLst>
              <a:ext uri="{FF2B5EF4-FFF2-40B4-BE49-F238E27FC236}">
                <a16:creationId xmlns:a16="http://schemas.microsoft.com/office/drawing/2014/main" id="{720513DB-AE1E-4B48-B83A-1E7DDA951DEF}"/>
              </a:ext>
            </a:extLst>
          </p:cNvPr>
          <p:cNvSpPr/>
          <p:nvPr/>
        </p:nvSpPr>
        <p:spPr>
          <a:xfrm>
            <a:off x="537091" y="6031208"/>
            <a:ext cx="10942679" cy="461662"/>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*If you not want to copy the files you can also not do this step and specify the path to the CDM csv files. This is explained later. Moreover, it is assumed that in this folder only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CDM relevant csv files are stored.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E2ECD-DC4D-4C42-B165-17EBE680FBC0}"/>
              </a:ext>
            </a:extLst>
          </p:cNvPr>
          <p:cNvSpPr txBox="1">
            <a:spLocks noGrp="1"/>
          </p:cNvSpPr>
          <p:nvPr>
            <p:ph type="title"/>
          </p:nvPr>
        </p:nvSpPr>
        <p:spPr>
          <a:xfrm>
            <a:off x="838203" y="365129"/>
            <a:ext cx="10515600" cy="984479"/>
          </a:xfrm>
        </p:spPr>
        <p:txBody>
          <a:bodyPr/>
          <a:lstStyle/>
          <a:p>
            <a:pPr lvl="0"/>
            <a:r>
              <a:rPr lang="en-US" b="1" dirty="0"/>
              <a:t>Which scripts to run in R </a:t>
            </a:r>
            <a:r>
              <a:rPr lang="en-US" b="1" dirty="0" smtClean="0"/>
              <a:t>studio in which order</a:t>
            </a:r>
            <a:endParaRPr lang="en-US" b="1" dirty="0"/>
          </a:p>
        </p:txBody>
      </p:sp>
      <p:sp>
        <p:nvSpPr>
          <p:cNvPr id="3" name="Rechthoek 3">
            <a:extLst>
              <a:ext uri="{FF2B5EF4-FFF2-40B4-BE49-F238E27FC236}">
                <a16:creationId xmlns:a16="http://schemas.microsoft.com/office/drawing/2014/main" id="{700EA37F-7A67-4055-BD6E-A5FCC0323C74}"/>
              </a:ext>
            </a:extLst>
          </p:cNvPr>
          <p:cNvSpPr/>
          <p:nvPr/>
        </p:nvSpPr>
        <p:spPr>
          <a:xfrm>
            <a:off x="1098377" y="1457325"/>
            <a:ext cx="2077452" cy="697833"/>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Developer</a:t>
            </a:r>
            <a:endParaRPr lang="en-US" sz="1800" b="0" i="0" u="none" strike="noStrike" kern="1200" cap="none" spc="0" baseline="0">
              <a:solidFill>
                <a:srgbClr val="FFFFFF"/>
              </a:solidFill>
              <a:uFillTx/>
              <a:latin typeface="Calibri"/>
            </a:endParaRPr>
          </a:p>
        </p:txBody>
      </p:sp>
      <p:sp>
        <p:nvSpPr>
          <p:cNvPr id="4" name="Rechthoek 4">
            <a:extLst>
              <a:ext uri="{FF2B5EF4-FFF2-40B4-BE49-F238E27FC236}">
                <a16:creationId xmlns:a16="http://schemas.microsoft.com/office/drawing/2014/main" id="{B709A914-32E6-46E8-9882-6E88C9382F1E}"/>
              </a:ext>
            </a:extLst>
          </p:cNvPr>
          <p:cNvSpPr/>
          <p:nvPr/>
        </p:nvSpPr>
        <p:spPr>
          <a:xfrm>
            <a:off x="4378988" y="1457325"/>
            <a:ext cx="2077452" cy="697833"/>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DAP (no prematch*)</a:t>
            </a:r>
            <a:endParaRPr lang="en-US" sz="1800" b="0" i="0" u="none" strike="noStrike" kern="1200" cap="none" spc="0" baseline="0">
              <a:solidFill>
                <a:srgbClr val="FFFFFF"/>
              </a:solidFill>
              <a:uFillTx/>
              <a:latin typeface="Calibri"/>
            </a:endParaRPr>
          </a:p>
        </p:txBody>
      </p:sp>
      <p:sp>
        <p:nvSpPr>
          <p:cNvPr id="5" name="Rechthoek 5">
            <a:extLst>
              <a:ext uri="{FF2B5EF4-FFF2-40B4-BE49-F238E27FC236}">
                <a16:creationId xmlns:a16="http://schemas.microsoft.com/office/drawing/2014/main" id="{46127380-8129-4496-B5FC-D280C338BE52}"/>
              </a:ext>
            </a:extLst>
          </p:cNvPr>
          <p:cNvSpPr/>
          <p:nvPr/>
        </p:nvSpPr>
        <p:spPr>
          <a:xfrm>
            <a:off x="7659599" y="1457325"/>
            <a:ext cx="2077452" cy="697833"/>
          </a:xfrm>
          <a:prstGeom prst="rect">
            <a:avLst/>
          </a:prstGeom>
          <a:solidFill>
            <a:srgbClr val="4472C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DAP (prematch*)</a:t>
            </a:r>
            <a:endParaRPr lang="en-US" sz="1800" b="0" i="0" u="none" strike="noStrike" kern="1200" cap="none" spc="0" baseline="0">
              <a:solidFill>
                <a:srgbClr val="FFFFFF"/>
              </a:solidFill>
              <a:uFillTx/>
              <a:latin typeface="Calibri"/>
            </a:endParaRPr>
          </a:p>
        </p:txBody>
      </p:sp>
      <p:sp>
        <p:nvSpPr>
          <p:cNvPr id="6" name="Rechthoek 6">
            <a:extLst>
              <a:ext uri="{FF2B5EF4-FFF2-40B4-BE49-F238E27FC236}">
                <a16:creationId xmlns:a16="http://schemas.microsoft.com/office/drawing/2014/main" id="{0DD57DA5-2029-4547-9023-38E5699B5970}"/>
              </a:ext>
            </a:extLst>
          </p:cNvPr>
          <p:cNvSpPr/>
          <p:nvPr/>
        </p:nvSpPr>
        <p:spPr>
          <a:xfrm>
            <a:off x="1098377" y="2791242"/>
            <a:ext cx="2318086" cy="697833"/>
          </a:xfrm>
          <a:prstGeom prst="rect">
            <a:avLst/>
          </a:prstGeom>
          <a:solidFill>
            <a:srgbClr val="00B05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to_run_development</a:t>
            </a:r>
            <a:endParaRPr lang="en-US" sz="1800" b="0" i="0" u="none" strike="noStrike" kern="1200" cap="none" spc="0" baseline="0">
              <a:solidFill>
                <a:srgbClr val="FFFFFF"/>
              </a:solidFill>
              <a:uFillTx/>
              <a:latin typeface="Calibri"/>
            </a:endParaRPr>
          </a:p>
        </p:txBody>
      </p:sp>
      <p:sp>
        <p:nvSpPr>
          <p:cNvPr id="7" name="Rechthoek 7">
            <a:extLst>
              <a:ext uri="{FF2B5EF4-FFF2-40B4-BE49-F238E27FC236}">
                <a16:creationId xmlns:a16="http://schemas.microsoft.com/office/drawing/2014/main" id="{C2723857-62E9-4FC2-AAF6-31A041041FE3}"/>
              </a:ext>
            </a:extLst>
          </p:cNvPr>
          <p:cNvSpPr/>
          <p:nvPr/>
        </p:nvSpPr>
        <p:spPr>
          <a:xfrm>
            <a:off x="4378988" y="2782894"/>
            <a:ext cx="2318086" cy="697833"/>
          </a:xfrm>
          <a:prstGeom prst="rect">
            <a:avLst/>
          </a:prstGeom>
          <a:solidFill>
            <a:srgbClr val="00B05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to_run</a:t>
            </a:r>
            <a:endParaRPr lang="en-US" sz="1800" b="0" i="0" u="none" strike="noStrike" kern="1200" cap="none" spc="0" baseline="0">
              <a:solidFill>
                <a:srgbClr val="FFFFFF"/>
              </a:solidFill>
              <a:uFillTx/>
              <a:latin typeface="Calibri"/>
            </a:endParaRPr>
          </a:p>
        </p:txBody>
      </p:sp>
      <p:sp>
        <p:nvSpPr>
          <p:cNvPr id="8" name="Rechthoek 8">
            <a:extLst>
              <a:ext uri="{FF2B5EF4-FFF2-40B4-BE49-F238E27FC236}">
                <a16:creationId xmlns:a16="http://schemas.microsoft.com/office/drawing/2014/main" id="{DB4EA871-E60C-4899-B64C-58DD2187E33E}"/>
              </a:ext>
            </a:extLst>
          </p:cNvPr>
          <p:cNvSpPr/>
          <p:nvPr/>
        </p:nvSpPr>
        <p:spPr>
          <a:xfrm>
            <a:off x="7659599" y="2782894"/>
            <a:ext cx="2318086" cy="697833"/>
          </a:xfrm>
          <a:prstGeom prst="rect">
            <a:avLst/>
          </a:prstGeom>
          <a:solidFill>
            <a:srgbClr val="00B05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to_run_prematch</a:t>
            </a:r>
            <a:endParaRPr lang="en-US" sz="1800" b="0" i="0" u="none" strike="noStrike" kern="1200" cap="none" spc="0" baseline="0">
              <a:solidFill>
                <a:srgbClr val="FFFFFF"/>
              </a:solidFill>
              <a:uFillTx/>
              <a:latin typeface="Calibri"/>
            </a:endParaRPr>
          </a:p>
        </p:txBody>
      </p:sp>
      <p:sp>
        <p:nvSpPr>
          <p:cNvPr id="9" name="Rechthoek 9">
            <a:extLst>
              <a:ext uri="{FF2B5EF4-FFF2-40B4-BE49-F238E27FC236}">
                <a16:creationId xmlns:a16="http://schemas.microsoft.com/office/drawing/2014/main" id="{A00316D4-3E1E-4B49-9ED1-DFF1C47FC050}"/>
              </a:ext>
            </a:extLst>
          </p:cNvPr>
          <p:cNvSpPr/>
          <p:nvPr/>
        </p:nvSpPr>
        <p:spPr>
          <a:xfrm>
            <a:off x="7659599" y="4108454"/>
            <a:ext cx="3136236" cy="697833"/>
          </a:xfrm>
          <a:prstGeom prst="rect">
            <a:avLst/>
          </a:prstGeom>
          <a:solidFill>
            <a:srgbClr val="00B05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Calibri"/>
              </a:rPr>
              <a:t>to_run_after_event_extraction</a:t>
            </a:r>
          </a:p>
        </p:txBody>
      </p:sp>
      <p:sp>
        <p:nvSpPr>
          <p:cNvPr id="10" name="Rechthoek 11">
            <a:extLst>
              <a:ext uri="{FF2B5EF4-FFF2-40B4-BE49-F238E27FC236}">
                <a16:creationId xmlns:a16="http://schemas.microsoft.com/office/drawing/2014/main" id="{B0EBA523-65E2-4CD2-84B1-0B50A03904C3}"/>
              </a:ext>
            </a:extLst>
          </p:cNvPr>
          <p:cNvSpPr/>
          <p:nvPr/>
        </p:nvSpPr>
        <p:spPr>
          <a:xfrm>
            <a:off x="4527377" y="5498186"/>
            <a:ext cx="2318086" cy="697833"/>
          </a:xfrm>
          <a:prstGeom prst="rect">
            <a:avLst/>
          </a:prstGeom>
          <a:solidFill>
            <a:srgbClr val="00B05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a:solidFill>
                  <a:srgbClr val="FFFFFF"/>
                </a:solidFill>
                <a:uFillTx/>
                <a:latin typeface="Calibri"/>
              </a:rPr>
              <a:t>to_run_t4_new</a:t>
            </a:r>
            <a:endParaRPr lang="en-US" sz="1800" b="0" i="0" u="none" strike="noStrike" kern="1200" cap="none" spc="0" baseline="0">
              <a:solidFill>
                <a:srgbClr val="FFFFFF"/>
              </a:solidFill>
              <a:uFillTx/>
              <a:latin typeface="Calibri"/>
            </a:endParaRPr>
          </a:p>
        </p:txBody>
      </p:sp>
      <p:sp>
        <p:nvSpPr>
          <p:cNvPr id="11" name="Pijl: omlaag 13">
            <a:extLst>
              <a:ext uri="{FF2B5EF4-FFF2-40B4-BE49-F238E27FC236}">
                <a16:creationId xmlns:a16="http://schemas.microsoft.com/office/drawing/2014/main" id="{BBEDE706-65D6-4981-80B7-0E8052B578DA}"/>
              </a:ext>
            </a:extLst>
          </p:cNvPr>
          <p:cNvSpPr/>
          <p:nvPr/>
        </p:nvSpPr>
        <p:spPr>
          <a:xfrm>
            <a:off x="1956633" y="2245144"/>
            <a:ext cx="256672" cy="449180"/>
          </a:xfrm>
          <a:custGeom>
            <a:avLst>
              <a:gd name="f0" fmla="val 15429"/>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2" name="Pijl: omlaag 14">
            <a:extLst>
              <a:ext uri="{FF2B5EF4-FFF2-40B4-BE49-F238E27FC236}">
                <a16:creationId xmlns:a16="http://schemas.microsoft.com/office/drawing/2014/main" id="{46785C27-7EF5-4F4D-A93A-E3EC7320138F}"/>
              </a:ext>
            </a:extLst>
          </p:cNvPr>
          <p:cNvSpPr/>
          <p:nvPr/>
        </p:nvSpPr>
        <p:spPr>
          <a:xfrm>
            <a:off x="5349541" y="2244431"/>
            <a:ext cx="256672" cy="449180"/>
          </a:xfrm>
          <a:custGeom>
            <a:avLst>
              <a:gd name="f0" fmla="val 15429"/>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3" name="Pijl: omlaag 15">
            <a:extLst>
              <a:ext uri="{FF2B5EF4-FFF2-40B4-BE49-F238E27FC236}">
                <a16:creationId xmlns:a16="http://schemas.microsoft.com/office/drawing/2014/main" id="{03594151-D0F9-420D-A703-3A24A420E738}"/>
              </a:ext>
            </a:extLst>
          </p:cNvPr>
          <p:cNvSpPr/>
          <p:nvPr/>
        </p:nvSpPr>
        <p:spPr>
          <a:xfrm>
            <a:off x="8529888" y="2244431"/>
            <a:ext cx="256672" cy="449180"/>
          </a:xfrm>
          <a:custGeom>
            <a:avLst>
              <a:gd name="f0" fmla="val 15429"/>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4" name="Pijl: omlaag 16">
            <a:extLst>
              <a:ext uri="{FF2B5EF4-FFF2-40B4-BE49-F238E27FC236}">
                <a16:creationId xmlns:a16="http://schemas.microsoft.com/office/drawing/2014/main" id="{E96E3754-2022-49F0-8115-0926575A66D5}"/>
              </a:ext>
            </a:extLst>
          </p:cNvPr>
          <p:cNvSpPr/>
          <p:nvPr/>
        </p:nvSpPr>
        <p:spPr>
          <a:xfrm>
            <a:off x="8569994" y="3570000"/>
            <a:ext cx="256672" cy="449180"/>
          </a:xfrm>
          <a:custGeom>
            <a:avLst>
              <a:gd name="f0" fmla="val 15429"/>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5" name="Pijl: omlaag 17">
            <a:extLst>
              <a:ext uri="{FF2B5EF4-FFF2-40B4-BE49-F238E27FC236}">
                <a16:creationId xmlns:a16="http://schemas.microsoft.com/office/drawing/2014/main" id="{DFE227C5-5348-460A-AA16-9F3C49F0F233}"/>
              </a:ext>
            </a:extLst>
          </p:cNvPr>
          <p:cNvSpPr/>
          <p:nvPr/>
        </p:nvSpPr>
        <p:spPr>
          <a:xfrm>
            <a:off x="5349541" y="3570000"/>
            <a:ext cx="256672" cy="1835438"/>
          </a:xfrm>
          <a:custGeom>
            <a:avLst>
              <a:gd name="f0" fmla="val 20090"/>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6" name="Pijl: omlaag 18">
            <a:extLst>
              <a:ext uri="{FF2B5EF4-FFF2-40B4-BE49-F238E27FC236}">
                <a16:creationId xmlns:a16="http://schemas.microsoft.com/office/drawing/2014/main" id="{F2CEF373-0726-47D0-A4CA-6E0D00945CCE}"/>
              </a:ext>
            </a:extLst>
          </p:cNvPr>
          <p:cNvSpPr/>
          <p:nvPr/>
        </p:nvSpPr>
        <p:spPr>
          <a:xfrm rot="18701858">
            <a:off x="3114322" y="3068505"/>
            <a:ext cx="256672" cy="3084792"/>
          </a:xfrm>
          <a:custGeom>
            <a:avLst>
              <a:gd name="f0" fmla="val 20701"/>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7" name="Pijl: omlaag 19">
            <a:extLst>
              <a:ext uri="{FF2B5EF4-FFF2-40B4-BE49-F238E27FC236}">
                <a16:creationId xmlns:a16="http://schemas.microsoft.com/office/drawing/2014/main" id="{04B3F600-3C5A-4B9E-9D76-A88BD828CC23}"/>
              </a:ext>
            </a:extLst>
          </p:cNvPr>
          <p:cNvSpPr/>
          <p:nvPr/>
        </p:nvSpPr>
        <p:spPr>
          <a:xfrm rot="2781756">
            <a:off x="7184248" y="4719822"/>
            <a:ext cx="256672" cy="1157410"/>
          </a:xfrm>
          <a:custGeom>
            <a:avLst>
              <a:gd name="f0" fmla="val 19205"/>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F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8" name="Pijl: omlaag 20">
            <a:extLst>
              <a:ext uri="{FF2B5EF4-FFF2-40B4-BE49-F238E27FC236}">
                <a16:creationId xmlns:a16="http://schemas.microsoft.com/office/drawing/2014/main" id="{BC1E5CB2-A230-45EB-8D5B-A47F49669E90}"/>
              </a:ext>
            </a:extLst>
          </p:cNvPr>
          <p:cNvSpPr/>
          <p:nvPr/>
        </p:nvSpPr>
        <p:spPr>
          <a:xfrm rot="16200004">
            <a:off x="9140887" y="3399588"/>
            <a:ext cx="107999" cy="736439"/>
          </a:xfrm>
          <a:custGeom>
            <a:avLst>
              <a:gd name="f0" fmla="val 20016"/>
              <a:gd name="f1" fmla="val 5400"/>
            </a:avLst>
            <a:gdLst>
              <a:gd name="f2" fmla="val 10800000"/>
              <a:gd name="f3" fmla="val 5400000"/>
              <a:gd name="f4" fmla="val 180"/>
              <a:gd name="f5" fmla="val w"/>
              <a:gd name="f6" fmla="val h"/>
              <a:gd name="f7" fmla="val 0"/>
              <a:gd name="f8" fmla="val 21600"/>
              <a:gd name="f9" fmla="val 10800"/>
              <a:gd name="f10" fmla="+- 0 0 -270"/>
              <a:gd name="f11" fmla="+- 0 0 -90"/>
              <a:gd name="f12" fmla="*/ f5 1 21600"/>
              <a:gd name="f13" fmla="*/ f6 1 21600"/>
              <a:gd name="f14" fmla="pin 0 f1 10800"/>
              <a:gd name="f15" fmla="pin 0 f0 21600"/>
              <a:gd name="f16" fmla="*/ f10 f2 1"/>
              <a:gd name="f17" fmla="*/ f11 f2 1"/>
              <a:gd name="f18" fmla="val f14"/>
              <a:gd name="f19" fmla="val f15"/>
              <a:gd name="f20" fmla="+- 21600 0 f14"/>
              <a:gd name="f21" fmla="*/ f14 f12 1"/>
              <a:gd name="f22" fmla="*/ f15 f13 1"/>
              <a:gd name="f23" fmla="*/ 0 f13 1"/>
              <a:gd name="f24" fmla="*/ 0 f12 1"/>
              <a:gd name="f25" fmla="*/ f16 1 f4"/>
              <a:gd name="f26" fmla="*/ 21600 f12 1"/>
              <a:gd name="f27" fmla="*/ f17 1 f4"/>
              <a:gd name="f28" fmla="+- 21600 0 f19"/>
              <a:gd name="f29" fmla="*/ f18 f12 1"/>
              <a:gd name="f30" fmla="*/ f20 f12 1"/>
              <a:gd name="f31" fmla="*/ f19 f13 1"/>
              <a:gd name="f32" fmla="+- f25 0 f3"/>
              <a:gd name="f33" fmla="+- f27 0 f3"/>
              <a:gd name="f34" fmla="*/ f28 f18 1"/>
              <a:gd name="f35" fmla="*/ f34 1 10800"/>
              <a:gd name="f36" fmla="+- f19 f35 0"/>
              <a:gd name="f37" fmla="*/ f36 f13 1"/>
            </a:gdLst>
            <a:ahLst>
              <a:ahXY gdRefX="f1" minX="f7" maxX="f9" gdRefY="f0" minY="f7" maxY="f8">
                <a:pos x="f21" y="f22"/>
              </a:ahXY>
            </a:ahLst>
            <a:cxnLst>
              <a:cxn ang="3cd4">
                <a:pos x="hc" y="t"/>
              </a:cxn>
              <a:cxn ang="0">
                <a:pos x="r" y="vc"/>
              </a:cxn>
              <a:cxn ang="cd4">
                <a:pos x="hc" y="b"/>
              </a:cxn>
              <a:cxn ang="cd2">
                <a:pos x="l" y="vc"/>
              </a:cxn>
              <a:cxn ang="f32">
                <a:pos x="f24" y="f31"/>
              </a:cxn>
              <a:cxn ang="f33">
                <a:pos x="f26" y="f31"/>
              </a:cxn>
            </a:cxnLst>
            <a:rect l="f29" t="f23" r="f30" b="f37"/>
            <a:pathLst>
              <a:path w="21600" h="21600">
                <a:moveTo>
                  <a:pt x="f18" y="f7"/>
                </a:moveTo>
                <a:lnTo>
                  <a:pt x="f18" y="f19"/>
                </a:lnTo>
                <a:lnTo>
                  <a:pt x="f7" y="f19"/>
                </a:lnTo>
                <a:lnTo>
                  <a:pt x="f9" y="f8"/>
                </a:lnTo>
                <a:lnTo>
                  <a:pt x="f8" y="f19"/>
                </a:lnTo>
                <a:lnTo>
                  <a:pt x="f20" y="f19"/>
                </a:lnTo>
                <a:lnTo>
                  <a:pt x="f20" y="f7"/>
                </a:lnTo>
                <a:close/>
              </a:path>
            </a:pathLst>
          </a:custGeom>
          <a:solidFill>
            <a:srgbClr val="F8CBAD"/>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19" name="Tekstvak 21">
            <a:extLst>
              <a:ext uri="{FF2B5EF4-FFF2-40B4-BE49-F238E27FC236}">
                <a16:creationId xmlns:a16="http://schemas.microsoft.com/office/drawing/2014/main" id="{0EEE6F6F-B939-484D-AFE5-1859C650CC60}"/>
              </a:ext>
            </a:extLst>
          </p:cNvPr>
          <p:cNvSpPr txBox="1"/>
          <p:nvPr/>
        </p:nvSpPr>
        <p:spPr>
          <a:xfrm>
            <a:off x="9563106" y="3654710"/>
            <a:ext cx="2318086"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i="0" u="none" strike="noStrike" kern="1200" cap="none" spc="0" baseline="0">
                <a:solidFill>
                  <a:srgbClr val="000000"/>
                </a:solidFill>
                <a:uFillTx/>
                <a:latin typeface="Calibri"/>
              </a:rPr>
              <a:t>/g_output/SUBJECTS_TO_EXTRACT.csv</a:t>
            </a:r>
          </a:p>
        </p:txBody>
      </p:sp>
      <p:sp>
        <p:nvSpPr>
          <p:cNvPr id="20" name="Rechthoek 22">
            <a:extLst>
              <a:ext uri="{FF2B5EF4-FFF2-40B4-BE49-F238E27FC236}">
                <a16:creationId xmlns:a16="http://schemas.microsoft.com/office/drawing/2014/main" id="{C543875D-D3EE-4EED-8636-1845085E74C5}"/>
              </a:ext>
            </a:extLst>
          </p:cNvPr>
          <p:cNvSpPr/>
          <p:nvPr/>
        </p:nvSpPr>
        <p:spPr>
          <a:xfrm>
            <a:off x="0" y="6405810"/>
            <a:ext cx="11650946" cy="430883"/>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*prematch: first the matching is applied on a CDM that is restricted to data that is needed for the matching. Then, for privacy reasons, only for the subjects that are exposed or a match to an exposed,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the rest of the needed data is extracted and added to the folder that contains the CDM csv files. Note that it is assumed that the added files do not overlap with the data that is already in the other files.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6318" y="60452"/>
            <a:ext cx="10515600" cy="1325559"/>
          </a:xfrm>
        </p:spPr>
        <p:txBody>
          <a:bodyPr/>
          <a:lstStyle/>
          <a:p>
            <a:r>
              <a:rPr lang="en-US" b="1" dirty="0" smtClean="0"/>
              <a:t>How to use R Studio to execute the script</a:t>
            </a:r>
            <a:endParaRPr lang="en-US" b="1" dirty="0"/>
          </a:p>
        </p:txBody>
      </p:sp>
      <p:sp>
        <p:nvSpPr>
          <p:cNvPr id="3" name="Tijdelijke aanduiding voor inhoud 2"/>
          <p:cNvSpPr>
            <a:spLocks noGrp="1"/>
          </p:cNvSpPr>
          <p:nvPr>
            <p:ph idx="1"/>
          </p:nvPr>
        </p:nvSpPr>
        <p:spPr>
          <a:xfrm>
            <a:off x="707910" y="1080848"/>
            <a:ext cx="7074875" cy="2453886"/>
          </a:xfrm>
        </p:spPr>
        <p:txBody>
          <a:bodyPr>
            <a:normAutofit fontScale="92500" lnSpcReduction="10000"/>
          </a:bodyPr>
          <a:lstStyle/>
          <a:p>
            <a:r>
              <a:rPr lang="en-US" sz="1600" dirty="0" smtClean="0"/>
              <a:t>Make sure R studio is installed on </a:t>
            </a:r>
            <a:r>
              <a:rPr lang="en-US" sz="1600" dirty="0"/>
              <a:t>your computer: </a:t>
            </a:r>
            <a:r>
              <a:rPr lang="en-US" sz="1600" dirty="0">
                <a:hlinkClick r:id="rId2"/>
              </a:rPr>
              <a:t>https://support--rstudio-com.netlify.app/products/rstudio/download</a:t>
            </a:r>
            <a:r>
              <a:rPr lang="en-US" sz="1600" dirty="0" smtClean="0">
                <a:hlinkClick r:id="rId2"/>
              </a:rPr>
              <a:t>/</a:t>
            </a:r>
            <a:endParaRPr lang="en-US" sz="1600" dirty="0" smtClean="0"/>
          </a:p>
          <a:p>
            <a:r>
              <a:rPr lang="en-US" sz="1600" dirty="0" smtClean="0"/>
              <a:t>Open the needed to_run script (see previous </a:t>
            </a:r>
            <a:r>
              <a:rPr lang="en-US" sz="1600" dirty="0" smtClean="0"/>
              <a:t>slide) </a:t>
            </a:r>
            <a:r>
              <a:rPr lang="en-US" sz="1600" dirty="0" smtClean="0"/>
              <a:t>by double clicking on the script in </a:t>
            </a:r>
            <a:r>
              <a:rPr lang="en-US" sz="1600" dirty="0"/>
              <a:t>\</a:t>
            </a:r>
            <a:r>
              <a:rPr lang="en-US" sz="1600" dirty="0" smtClean="0"/>
              <a:t>Data characterisation\PfizerScript</a:t>
            </a:r>
          </a:p>
          <a:p>
            <a:r>
              <a:rPr lang="en-US" sz="1600" dirty="0" smtClean="0"/>
              <a:t>Set the parameters as instructed on the next sheet</a:t>
            </a:r>
          </a:p>
          <a:p>
            <a:r>
              <a:rPr lang="en-US" sz="1600" dirty="0" smtClean="0"/>
              <a:t>Save the changes by pressing the blue disk icon</a:t>
            </a:r>
          </a:p>
          <a:p>
            <a:r>
              <a:rPr lang="en-US" sz="1600" dirty="0" smtClean="0"/>
              <a:t>Run the script by selecting all text in the script (control + A) and press run</a:t>
            </a:r>
          </a:p>
          <a:p>
            <a:r>
              <a:rPr lang="en-US" sz="1600" dirty="0" smtClean="0"/>
              <a:t>If errors stopping the script please check first the often occurring </a:t>
            </a:r>
            <a:r>
              <a:rPr lang="en-US" sz="1600" dirty="0" smtClean="0"/>
              <a:t>errors, that you can find </a:t>
            </a:r>
            <a:r>
              <a:rPr lang="en-US" sz="1600" dirty="0" smtClean="0"/>
              <a:t>two</a:t>
            </a:r>
            <a:r>
              <a:rPr lang="en-US" sz="1600" dirty="0" smtClean="0"/>
              <a:t> slides </a:t>
            </a:r>
            <a:r>
              <a:rPr lang="en-US" sz="1600" dirty="0" smtClean="0"/>
              <a:t>after this </a:t>
            </a:r>
            <a:r>
              <a:rPr lang="en-US" sz="1600" dirty="0" smtClean="0"/>
              <a:t>slide</a:t>
            </a:r>
            <a:r>
              <a:rPr lang="en-US" sz="1600" dirty="0" smtClean="0"/>
              <a:t>.</a:t>
            </a:r>
            <a:endParaRPr lang="en-US" sz="1600" dirty="0" smtClean="0"/>
          </a:p>
          <a:p>
            <a:endParaRPr lang="en-US" sz="1600" dirty="0"/>
          </a:p>
        </p:txBody>
      </p:sp>
      <p:pic>
        <p:nvPicPr>
          <p:cNvPr id="4" name="Afbeelding 3"/>
          <p:cNvPicPr>
            <a:picLocks noChangeAspect="1"/>
          </p:cNvPicPr>
          <p:nvPr/>
        </p:nvPicPr>
        <p:blipFill>
          <a:blip r:embed="rId3"/>
          <a:stretch>
            <a:fillRect/>
          </a:stretch>
        </p:blipFill>
        <p:spPr>
          <a:xfrm>
            <a:off x="8316788" y="1406479"/>
            <a:ext cx="3335953" cy="1802624"/>
          </a:xfrm>
          <a:prstGeom prst="rect">
            <a:avLst/>
          </a:prstGeom>
        </p:spPr>
      </p:pic>
      <p:pic>
        <p:nvPicPr>
          <p:cNvPr id="5" name="Afbeelding 4"/>
          <p:cNvPicPr>
            <a:picLocks noChangeAspect="1"/>
          </p:cNvPicPr>
          <p:nvPr/>
        </p:nvPicPr>
        <p:blipFill>
          <a:blip r:embed="rId4"/>
          <a:stretch>
            <a:fillRect/>
          </a:stretch>
        </p:blipFill>
        <p:spPr>
          <a:xfrm>
            <a:off x="835269" y="3852409"/>
            <a:ext cx="7833211" cy="2771637"/>
          </a:xfrm>
          <a:prstGeom prst="rect">
            <a:avLst/>
          </a:prstGeom>
        </p:spPr>
      </p:pic>
    </p:spTree>
    <p:extLst>
      <p:ext uri="{BB962C8B-B14F-4D97-AF65-F5344CB8AC3E}">
        <p14:creationId xmlns:p14="http://schemas.microsoft.com/office/powerpoint/2010/main" val="152297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A4497-8AF6-4A17-9E50-008196DDA9AF}"/>
              </a:ext>
            </a:extLst>
          </p:cNvPr>
          <p:cNvSpPr txBox="1">
            <a:spLocks noGrp="1"/>
          </p:cNvSpPr>
          <p:nvPr>
            <p:ph type="title"/>
          </p:nvPr>
        </p:nvSpPr>
        <p:spPr>
          <a:xfrm>
            <a:off x="706318" y="54604"/>
            <a:ext cx="10515600" cy="1325559"/>
          </a:xfrm>
        </p:spPr>
        <p:txBody>
          <a:bodyPr/>
          <a:lstStyle/>
          <a:p>
            <a:pPr lvl="0"/>
            <a:r>
              <a:rPr lang="en-US" b="1" dirty="0"/>
              <a:t>Which parameters to set </a:t>
            </a:r>
            <a:r>
              <a:rPr lang="en-US" b="1" dirty="0" smtClean="0"/>
              <a:t>at to_run</a:t>
            </a:r>
            <a:endParaRPr lang="en-US" b="1" dirty="0"/>
          </a:p>
        </p:txBody>
      </p:sp>
      <p:sp>
        <p:nvSpPr>
          <p:cNvPr id="3" name="Tijdelijke aanduiding voor inhoud 2">
            <a:extLst>
              <a:ext uri="{FF2B5EF4-FFF2-40B4-BE49-F238E27FC236}">
                <a16:creationId xmlns:a16="http://schemas.microsoft.com/office/drawing/2014/main" id="{97C5201C-0CE8-464C-9622-0493214983A4}"/>
              </a:ext>
            </a:extLst>
          </p:cNvPr>
          <p:cNvSpPr txBox="1">
            <a:spLocks noGrp="1"/>
          </p:cNvSpPr>
          <p:nvPr>
            <p:ph idx="1"/>
          </p:nvPr>
        </p:nvSpPr>
        <p:spPr>
          <a:xfrm>
            <a:off x="838203" y="1363607"/>
            <a:ext cx="10515600" cy="4351336"/>
          </a:xfrm>
        </p:spPr>
        <p:txBody>
          <a:bodyPr/>
          <a:lstStyle/>
          <a:p>
            <a:pPr marL="0" lvl="0" indent="0">
              <a:buNone/>
            </a:pPr>
            <a:r>
              <a:rPr lang="en-US" sz="1200" b="1" dirty="0"/>
              <a:t>In R you can declare a variable by using &lt;- </a:t>
            </a:r>
            <a:r>
              <a:rPr lang="en-US" sz="1200" b="1" dirty="0" smtClean="0"/>
              <a:t>followed by </a:t>
            </a:r>
            <a:r>
              <a:rPr lang="en-US" sz="1200" b="1" dirty="0"/>
              <a:t>a string in quotes. This needs to be done for several variables that are found in the to run scripts. </a:t>
            </a:r>
          </a:p>
          <a:p>
            <a:pPr lvl="0"/>
            <a:r>
              <a:rPr lang="en-US" sz="1200" b="1" dirty="0"/>
              <a:t>DAP</a:t>
            </a:r>
            <a:r>
              <a:rPr lang="en-US" sz="1200" dirty="0"/>
              <a:t>: fill the correct database name ("TEST","CPRD","ARS","SIMG","PEDIANET","SIDIAP","EPICHRON","UOSL“ or "PHARMO")</a:t>
            </a:r>
          </a:p>
          <a:p>
            <a:pPr marL="0" lvl="0" indent="0">
              <a:buNone/>
            </a:pPr>
            <a:endParaRPr lang="nl-NL" sz="1200" dirty="0"/>
          </a:p>
          <a:p>
            <a:pPr lvl="0"/>
            <a:endParaRPr lang="nl-NL" sz="1200" dirty="0"/>
          </a:p>
          <a:p>
            <a:pPr marL="0" lvl="0" indent="0">
              <a:buNone/>
            </a:pPr>
            <a:endParaRPr lang="nl-NL" sz="1200" dirty="0"/>
          </a:p>
          <a:p>
            <a:pPr lvl="0"/>
            <a:r>
              <a:rPr lang="en-US" sz="1200" b="1" dirty="0"/>
              <a:t>path</a:t>
            </a:r>
            <a:r>
              <a:rPr lang="en-US" sz="1200" dirty="0"/>
              <a:t> or </a:t>
            </a:r>
            <a:r>
              <a:rPr lang="en-US" sz="1200" b="1" dirty="0"/>
              <a:t>StudyName</a:t>
            </a:r>
            <a:r>
              <a:rPr lang="en-US" sz="1200" dirty="0"/>
              <a:t>: if you copied over the folder into CDMinstances then use StudyName. If you did not do that use path. Set NULL to the variable not used.</a:t>
            </a:r>
          </a:p>
          <a:p>
            <a:pPr lvl="0"/>
            <a:endParaRPr lang="nl-NL" sz="1200" dirty="0"/>
          </a:p>
          <a:p>
            <a:pPr lvl="0"/>
            <a:endParaRPr lang="nl-NL" sz="1200" dirty="0"/>
          </a:p>
          <a:p>
            <a:pPr marL="0" lvl="0" indent="0">
              <a:buNone/>
            </a:pPr>
            <a:endParaRPr lang="nl-NL" sz="1200" dirty="0"/>
          </a:p>
          <a:p>
            <a:pPr lvl="0"/>
            <a:r>
              <a:rPr lang="en-US" sz="1200" b="1" dirty="0"/>
              <a:t>preg_dir</a:t>
            </a:r>
            <a:r>
              <a:rPr lang="en-US" sz="1200" dirty="0"/>
              <a:t>: fill the path to the folder where the output from the pregnancy algorithm is filled</a:t>
            </a:r>
          </a:p>
          <a:p>
            <a:pPr marL="0" lvl="0" indent="0">
              <a:buNone/>
            </a:pPr>
            <a:endParaRPr lang="nl-NL" sz="1200" dirty="0"/>
          </a:p>
          <a:p>
            <a:pPr lvl="0"/>
            <a:r>
              <a:rPr lang="nl-NL" sz="1200" b="1" dirty="0"/>
              <a:t>start_study_date</a:t>
            </a:r>
            <a:r>
              <a:rPr lang="nl-NL" sz="1200" dirty="0"/>
              <a:t>: </a:t>
            </a:r>
            <a:r>
              <a:rPr lang="en-US" sz="1200" dirty="0"/>
              <a:t>date of first vaccination in your country</a:t>
            </a:r>
            <a:r>
              <a:rPr lang="nl-NL" sz="1200" dirty="0"/>
              <a:t> as “YYYYMMDD” </a:t>
            </a:r>
          </a:p>
          <a:p>
            <a:pPr marL="0" lvl="0" indent="0">
              <a:buNone/>
            </a:pPr>
            <a:endParaRPr lang="nl-NL" sz="1200" dirty="0"/>
          </a:p>
          <a:p>
            <a:pPr lvl="0"/>
            <a:endParaRPr lang="nl-NL" sz="1200" dirty="0"/>
          </a:p>
          <a:p>
            <a:pPr lvl="0"/>
            <a:r>
              <a:rPr lang="nl-NL" sz="1200" b="1" dirty="0"/>
              <a:t>end_study_date</a:t>
            </a:r>
            <a:r>
              <a:rPr lang="nl-NL" sz="1200" dirty="0"/>
              <a:t>:  </a:t>
            </a:r>
            <a:r>
              <a:rPr lang="en-US" sz="1200" dirty="0"/>
              <a:t> the date of running the script for end_study_date </a:t>
            </a:r>
            <a:r>
              <a:rPr lang="nl-NL" sz="1200" dirty="0"/>
              <a:t>“YYYYMMDD”</a:t>
            </a:r>
          </a:p>
          <a:p>
            <a:pPr marL="0" lvl="0" indent="0">
              <a:buNone/>
            </a:pPr>
            <a:endParaRPr lang="en-US" sz="1200" dirty="0"/>
          </a:p>
        </p:txBody>
      </p:sp>
      <p:pic>
        <p:nvPicPr>
          <p:cNvPr id="4" name="Afbeelding 3">
            <a:extLst>
              <a:ext uri="{FF2B5EF4-FFF2-40B4-BE49-F238E27FC236}">
                <a16:creationId xmlns:a16="http://schemas.microsoft.com/office/drawing/2014/main" id="{E0B3190F-1598-4CF8-8846-9D684B3BFF23}"/>
              </a:ext>
            </a:extLst>
          </p:cNvPr>
          <p:cNvPicPr>
            <a:picLocks noChangeAspect="1"/>
          </p:cNvPicPr>
          <p:nvPr/>
        </p:nvPicPr>
        <p:blipFill>
          <a:blip r:embed="rId2"/>
          <a:stretch>
            <a:fillRect/>
          </a:stretch>
        </p:blipFill>
        <p:spPr>
          <a:xfrm>
            <a:off x="1219480" y="1977975"/>
            <a:ext cx="4419048" cy="523814"/>
          </a:xfrm>
          <a:prstGeom prst="rect">
            <a:avLst/>
          </a:prstGeom>
          <a:noFill/>
          <a:ln cap="flat">
            <a:noFill/>
          </a:ln>
        </p:spPr>
      </p:pic>
      <p:pic>
        <p:nvPicPr>
          <p:cNvPr id="5" name="Afbeelding 5">
            <a:extLst>
              <a:ext uri="{FF2B5EF4-FFF2-40B4-BE49-F238E27FC236}">
                <a16:creationId xmlns:a16="http://schemas.microsoft.com/office/drawing/2014/main" id="{149CC9F9-CA01-4E1C-8242-87F7E7975B24}"/>
              </a:ext>
            </a:extLst>
          </p:cNvPr>
          <p:cNvPicPr>
            <a:picLocks noChangeAspect="1"/>
          </p:cNvPicPr>
          <p:nvPr/>
        </p:nvPicPr>
        <p:blipFill>
          <a:blip r:embed="rId3"/>
          <a:stretch>
            <a:fillRect/>
          </a:stretch>
        </p:blipFill>
        <p:spPr>
          <a:xfrm>
            <a:off x="4996400" y="3160669"/>
            <a:ext cx="4161900" cy="571426"/>
          </a:xfrm>
          <a:prstGeom prst="rect">
            <a:avLst/>
          </a:prstGeom>
          <a:noFill/>
          <a:ln cap="flat">
            <a:noFill/>
          </a:ln>
        </p:spPr>
      </p:pic>
      <p:pic>
        <p:nvPicPr>
          <p:cNvPr id="6" name="Afbeelding 7">
            <a:extLst>
              <a:ext uri="{FF2B5EF4-FFF2-40B4-BE49-F238E27FC236}">
                <a16:creationId xmlns:a16="http://schemas.microsoft.com/office/drawing/2014/main" id="{C418C056-4C12-4594-B05F-21EC0FFFB2B2}"/>
              </a:ext>
            </a:extLst>
          </p:cNvPr>
          <p:cNvPicPr>
            <a:picLocks noChangeAspect="1"/>
          </p:cNvPicPr>
          <p:nvPr/>
        </p:nvPicPr>
        <p:blipFill>
          <a:blip r:embed="rId4"/>
          <a:stretch>
            <a:fillRect/>
          </a:stretch>
        </p:blipFill>
        <p:spPr>
          <a:xfrm>
            <a:off x="1219480" y="3211464"/>
            <a:ext cx="2542854" cy="409523"/>
          </a:xfrm>
          <a:prstGeom prst="rect">
            <a:avLst/>
          </a:prstGeom>
          <a:noFill/>
          <a:ln cap="flat">
            <a:noFill/>
          </a:ln>
        </p:spPr>
      </p:pic>
      <p:sp>
        <p:nvSpPr>
          <p:cNvPr id="7" name="Tekstvak 8">
            <a:extLst>
              <a:ext uri="{FF2B5EF4-FFF2-40B4-BE49-F238E27FC236}">
                <a16:creationId xmlns:a16="http://schemas.microsoft.com/office/drawing/2014/main" id="{4D9D9161-66E8-4B13-A278-5DE5AA5BB05E}"/>
              </a:ext>
            </a:extLst>
          </p:cNvPr>
          <p:cNvSpPr txBox="1"/>
          <p:nvPr/>
        </p:nvSpPr>
        <p:spPr>
          <a:xfrm>
            <a:off x="4133810" y="3211464"/>
            <a:ext cx="47624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800" b="0" i="0" u="none" strike="noStrike" kern="1200" cap="none" spc="0" baseline="0" dirty="0">
                <a:solidFill>
                  <a:srgbClr val="FF0000"/>
                </a:solidFill>
                <a:uFillTx/>
                <a:latin typeface="Calibri"/>
              </a:rPr>
              <a:t>OR</a:t>
            </a:r>
            <a:endParaRPr lang="en-US" sz="1800" b="0" i="0" u="none" strike="noStrike" kern="1200" cap="none" spc="0" baseline="0" dirty="0">
              <a:solidFill>
                <a:srgbClr val="FF0000"/>
              </a:solidFill>
              <a:uFillTx/>
              <a:latin typeface="Calibri"/>
            </a:endParaRPr>
          </a:p>
        </p:txBody>
      </p:sp>
      <p:pic>
        <p:nvPicPr>
          <p:cNvPr id="8" name="Afbeelding 9">
            <a:extLst>
              <a:ext uri="{FF2B5EF4-FFF2-40B4-BE49-F238E27FC236}">
                <a16:creationId xmlns:a16="http://schemas.microsoft.com/office/drawing/2014/main" id="{D6DF586A-699F-499F-8C27-5BF05A1FF26C}"/>
              </a:ext>
            </a:extLst>
          </p:cNvPr>
          <p:cNvPicPr>
            <a:picLocks noChangeAspect="1"/>
          </p:cNvPicPr>
          <p:nvPr/>
        </p:nvPicPr>
        <p:blipFill>
          <a:blip r:embed="rId5"/>
          <a:stretch>
            <a:fillRect/>
          </a:stretch>
        </p:blipFill>
        <p:spPr>
          <a:xfrm>
            <a:off x="1219480" y="4805263"/>
            <a:ext cx="6733330" cy="419051"/>
          </a:xfrm>
          <a:prstGeom prst="rect">
            <a:avLst/>
          </a:prstGeom>
          <a:noFill/>
          <a:ln cap="flat">
            <a:noFill/>
          </a:ln>
        </p:spPr>
      </p:pic>
      <p:pic>
        <p:nvPicPr>
          <p:cNvPr id="9" name="Afbeelding 10">
            <a:extLst>
              <a:ext uri="{FF2B5EF4-FFF2-40B4-BE49-F238E27FC236}">
                <a16:creationId xmlns:a16="http://schemas.microsoft.com/office/drawing/2014/main" id="{AE1E5722-FCC0-432D-BAF0-A0BF13C319EC}"/>
              </a:ext>
            </a:extLst>
          </p:cNvPr>
          <p:cNvPicPr>
            <a:picLocks noChangeAspect="1"/>
          </p:cNvPicPr>
          <p:nvPr/>
        </p:nvPicPr>
        <p:blipFill>
          <a:blip r:embed="rId6"/>
          <a:stretch>
            <a:fillRect/>
          </a:stretch>
        </p:blipFill>
        <p:spPr>
          <a:xfrm>
            <a:off x="1219480" y="5749929"/>
            <a:ext cx="8723805" cy="438098"/>
          </a:xfrm>
          <a:prstGeom prst="rect">
            <a:avLst/>
          </a:prstGeom>
          <a:noFill/>
          <a:ln cap="flat">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TotalTime>
  <Words>2756</Words>
  <Application>Microsoft Office PowerPoint</Application>
  <PresentationFormat>Breedbeeld</PresentationFormat>
  <Paragraphs>174</Paragraphs>
  <Slides>18</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Arial</vt:lpstr>
      <vt:lpstr>Calibri</vt:lpstr>
      <vt:lpstr>Calibri Light</vt:lpstr>
      <vt:lpstr>Wingdings</vt:lpstr>
      <vt:lpstr>Kantoorthema</vt:lpstr>
      <vt:lpstr>Pfizer execute script</vt:lpstr>
      <vt:lpstr>How to get the script (1)</vt:lpstr>
      <vt:lpstr>How to get the script (2)</vt:lpstr>
      <vt:lpstr>Folder structure script</vt:lpstr>
      <vt:lpstr>Advise: first run on sample</vt:lpstr>
      <vt:lpstr>Which preparations are expected</vt:lpstr>
      <vt:lpstr>Which scripts to run in R studio in which order</vt:lpstr>
      <vt:lpstr>How to use R Studio to execute the script</vt:lpstr>
      <vt:lpstr>Which parameters to set at to_run</vt:lpstr>
      <vt:lpstr>Often occurring errors stopping the script</vt:lpstr>
      <vt:lpstr>How to open intermediate files</vt:lpstr>
      <vt:lpstr>Checks after to_run/to_run_prematch (1)</vt:lpstr>
      <vt:lpstr>Checks after to_run/to_run_prematch (2)</vt:lpstr>
      <vt:lpstr>Action needed after to_run_prematch</vt:lpstr>
      <vt:lpstr>Checks after to_run/to_run_after_event_extraction (1)</vt:lpstr>
      <vt:lpstr>Checks after to_run/to_run_after_event_extraction (2)</vt:lpstr>
      <vt:lpstr>Checks after to_run/to_run_after_event_extraction (3)</vt:lpstr>
      <vt:lpstr>Checks after to_run/to_run_after_event_extraction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Folder structure</dc:title>
  <dc:creator>Elbers, R.J.H.J. (Roel)</dc:creator>
  <cp:lastModifiedBy>Elbers, R.J.H.J. (Roel)</cp:lastModifiedBy>
  <cp:revision>120</cp:revision>
  <dcterms:created xsi:type="dcterms:W3CDTF">2023-03-21T12:02:47Z</dcterms:created>
  <dcterms:modified xsi:type="dcterms:W3CDTF">2023-03-23T16:12:46Z</dcterms:modified>
</cp:coreProperties>
</file>