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245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0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14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6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63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6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5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73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8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201A-EE4B-410B-BB2C-58FB9D48C6CA}" type="datetimeFigureOut">
              <a:rPr lang="nl-NL" smtClean="0"/>
              <a:t>21-3-2023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686C-4474-443C-ADF5-78C8C953DF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2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pt.stat.lsa.umich.edu/~jerrick/courses/stat701/notes/paralle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/>
              <a:t>Parallel computing</a:t>
            </a:r>
          </a:p>
        </p:txBody>
      </p:sp>
    </p:spTree>
    <p:extLst>
      <p:ext uri="{BB962C8B-B14F-4D97-AF65-F5344CB8AC3E}">
        <p14:creationId xmlns:p14="http://schemas.microsoft.com/office/powerpoint/2010/main" val="3541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3583"/>
            <a:ext cx="10515600" cy="1325563"/>
          </a:xfrm>
        </p:spPr>
        <p:txBody>
          <a:bodyPr/>
          <a:lstStyle/>
          <a:p>
            <a:r>
              <a:rPr lang="en-US" b="1" dirty="0"/>
              <a:t>Dividing the work over multiple processors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609494"/>
            <a:ext cx="4837386" cy="4351338"/>
          </a:xfrm>
        </p:spPr>
        <p:txBody>
          <a:bodyPr/>
          <a:lstStyle/>
          <a:p>
            <a:r>
              <a:rPr lang="en-US" dirty="0"/>
              <a:t>R base -&gt; 1 core by default</a:t>
            </a:r>
          </a:p>
          <a:p>
            <a:r>
              <a:rPr lang="en-US" dirty="0"/>
              <a:t>data.table</a:t>
            </a:r>
            <a:r>
              <a:rPr lang="nl-NL" dirty="0"/>
              <a:t> -&gt; multiple cores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 descr="Are you doing parallel computations in R? Then use BiocParallel | L.  Collado-Tor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86" y="1108798"/>
            <a:ext cx="6369269" cy="363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 you doing parallel computations in R? Then use BiocParallel | R-blogg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1" y="3197654"/>
            <a:ext cx="3366539" cy="33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6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Manual adding parallel computing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84555"/>
            <a:ext cx="9702338" cy="4018223"/>
          </a:xfrm>
        </p:spPr>
        <p:txBody>
          <a:bodyPr>
            <a:normAutofit fontScale="92500"/>
          </a:bodyPr>
          <a:lstStyle/>
          <a:p>
            <a:r>
              <a:rPr lang="en-US" dirty="0"/>
              <a:t>Useful in for loop situations</a:t>
            </a:r>
          </a:p>
          <a:p>
            <a:r>
              <a:rPr lang="en-US" dirty="0"/>
              <a:t>Multiple R packages available -&gt; I used </a:t>
            </a:r>
            <a:r>
              <a:rPr lang="en-US" dirty="0">
                <a:solidFill>
                  <a:srgbClr val="0070C0"/>
                </a:solidFill>
              </a:rPr>
              <a:t>“parallel” </a:t>
            </a:r>
          </a:p>
          <a:p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analog functions</a:t>
            </a:r>
          </a:p>
          <a:p>
            <a:r>
              <a:rPr lang="en-US" dirty="0"/>
              <a:t>Which system? mac/windows/</a:t>
            </a:r>
            <a:r>
              <a:rPr lang="en-US" dirty="0" err="1"/>
              <a:t>linux</a:t>
            </a:r>
            <a:r>
              <a:rPr lang="en-US" dirty="0"/>
              <a:t> -&gt; I only succeeded for windows</a:t>
            </a:r>
          </a:p>
          <a:p>
            <a:r>
              <a:rPr lang="en-US" dirty="0"/>
              <a:t>Which method? socket/fork -&gt; I use socket</a:t>
            </a:r>
          </a:p>
          <a:p>
            <a:pPr lvl="1"/>
            <a:r>
              <a:rPr lang="en-US" dirty="0"/>
              <a:t>Socket: uses new R session per core -&gt; investment</a:t>
            </a:r>
          </a:p>
          <a:p>
            <a:pPr lvl="1"/>
            <a:r>
              <a:rPr lang="en-US" dirty="0"/>
              <a:t>Fork: copies current R session to core (not for windows)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hthoek 4"/>
          <p:cNvSpPr/>
          <p:nvPr/>
        </p:nvSpPr>
        <p:spPr>
          <a:xfrm>
            <a:off x="213359" y="6255992"/>
            <a:ext cx="8648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https://dept.stat.lsa.umich.edu/~jerrick/courses/stat701/notes/parallel.html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698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738" y="5062"/>
            <a:ext cx="3892420" cy="1325563"/>
          </a:xfrm>
        </p:spPr>
        <p:txBody>
          <a:bodyPr/>
          <a:lstStyle/>
          <a:p>
            <a:r>
              <a:rPr lang="nl-NL" b="1" dirty="0"/>
              <a:t>Steps</a:t>
            </a:r>
          </a:p>
        </p:txBody>
      </p:sp>
      <p:sp>
        <p:nvSpPr>
          <p:cNvPr id="4" name="Rechthoek 3"/>
          <p:cNvSpPr/>
          <p:nvPr/>
        </p:nvSpPr>
        <p:spPr>
          <a:xfrm>
            <a:off x="673739" y="2474325"/>
            <a:ext cx="2623359" cy="69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 rtlCol="0" anchor="ctr">
            <a:spAutoFit/>
          </a:bodyPr>
          <a:lstStyle/>
          <a:p>
            <a:pPr algn="ctr"/>
            <a:r>
              <a:rPr lang="en-US" dirty="0"/>
              <a:t>Determine number of cores you want to use</a:t>
            </a:r>
          </a:p>
        </p:txBody>
      </p:sp>
      <p:sp>
        <p:nvSpPr>
          <p:cNvPr id="5" name="Rechthoek 4"/>
          <p:cNvSpPr/>
          <p:nvPr/>
        </p:nvSpPr>
        <p:spPr>
          <a:xfrm>
            <a:off x="3482467" y="2537477"/>
            <a:ext cx="32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avialableCores &lt;- detectCores()</a:t>
            </a:r>
          </a:p>
          <a:p>
            <a:r>
              <a:rPr lang="nl-NL" sz="1400" dirty="0">
                <a:solidFill>
                  <a:srgbClr val="FF0000"/>
                </a:solidFill>
              </a:rPr>
              <a:t>usedCores &lt;- ceiling(avialableCores /2)</a:t>
            </a:r>
          </a:p>
        </p:txBody>
      </p:sp>
      <p:sp>
        <p:nvSpPr>
          <p:cNvPr id="7" name="Rechthoek 6"/>
          <p:cNvSpPr/>
          <p:nvPr/>
        </p:nvSpPr>
        <p:spPr>
          <a:xfrm>
            <a:off x="673739" y="3397930"/>
            <a:ext cx="2623359" cy="42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 rtlCol="0" anchor="ctr">
            <a:spAutoFit/>
          </a:bodyPr>
          <a:lstStyle/>
          <a:p>
            <a:pPr algn="ctr"/>
            <a:r>
              <a:rPr lang="en-US" dirty="0"/>
              <a:t>Create the cluster</a:t>
            </a:r>
          </a:p>
        </p:txBody>
      </p:sp>
      <p:sp>
        <p:nvSpPr>
          <p:cNvPr id="8" name="Rechthoek 7"/>
          <p:cNvSpPr/>
          <p:nvPr/>
        </p:nvSpPr>
        <p:spPr>
          <a:xfrm>
            <a:off x="3482467" y="3455243"/>
            <a:ext cx="504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clust &lt;- makeCluster(usedCores, outfile = paste0(path,"log.txt"))</a:t>
            </a:r>
          </a:p>
        </p:txBody>
      </p:sp>
      <p:sp>
        <p:nvSpPr>
          <p:cNvPr id="9" name="Rechthoek 8"/>
          <p:cNvSpPr/>
          <p:nvPr/>
        </p:nvSpPr>
        <p:spPr>
          <a:xfrm>
            <a:off x="673739" y="4044536"/>
            <a:ext cx="2623359" cy="42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 rtlCol="0" anchor="ctr">
            <a:spAutoFit/>
          </a:bodyPr>
          <a:lstStyle/>
          <a:p>
            <a:pPr algn="ctr"/>
            <a:r>
              <a:rPr lang="en-US" dirty="0"/>
              <a:t>Copy objects</a:t>
            </a:r>
          </a:p>
        </p:txBody>
      </p:sp>
      <p:sp>
        <p:nvSpPr>
          <p:cNvPr id="10" name="Rechthoek 9"/>
          <p:cNvSpPr/>
          <p:nvPr/>
        </p:nvSpPr>
        <p:spPr>
          <a:xfrm>
            <a:off x="673738" y="4710356"/>
            <a:ext cx="2623359" cy="42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 rtlCol="0" anchor="ctr">
            <a:spAutoFit/>
          </a:bodyPr>
          <a:lstStyle/>
          <a:p>
            <a:pPr algn="ctr"/>
            <a:r>
              <a:rPr lang="en-US" dirty="0"/>
              <a:t>Run parallel</a:t>
            </a:r>
          </a:p>
        </p:txBody>
      </p:sp>
      <p:sp>
        <p:nvSpPr>
          <p:cNvPr id="11" name="Rechthoek 10"/>
          <p:cNvSpPr/>
          <p:nvPr/>
        </p:nvSpPr>
        <p:spPr>
          <a:xfrm>
            <a:off x="673739" y="1542615"/>
            <a:ext cx="2623359" cy="69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 rtlCol="0" anchor="ctr">
            <a:spAutoFit/>
          </a:bodyPr>
          <a:lstStyle/>
          <a:p>
            <a:pPr algn="ctr"/>
            <a:r>
              <a:rPr lang="en-US" dirty="0"/>
              <a:t>Make a function for the process</a:t>
            </a:r>
          </a:p>
        </p:txBody>
      </p:sp>
      <p:sp>
        <p:nvSpPr>
          <p:cNvPr id="13" name="Rechthoek 12"/>
          <p:cNvSpPr/>
          <p:nvPr/>
        </p:nvSpPr>
        <p:spPr>
          <a:xfrm>
            <a:off x="3458736" y="1731046"/>
            <a:ext cx="2504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process &lt;- function(input = x)</a:t>
            </a:r>
          </a:p>
        </p:txBody>
      </p:sp>
      <p:sp>
        <p:nvSpPr>
          <p:cNvPr id="14" name="Rechthoek 13"/>
          <p:cNvSpPr/>
          <p:nvPr/>
        </p:nvSpPr>
        <p:spPr>
          <a:xfrm>
            <a:off x="8531146" y="3394166"/>
            <a:ext cx="2569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Print to log file (no console info)</a:t>
            </a:r>
          </a:p>
        </p:txBody>
      </p:sp>
      <p:sp>
        <p:nvSpPr>
          <p:cNvPr id="16" name="Rechthoek 15"/>
          <p:cNvSpPr/>
          <p:nvPr/>
        </p:nvSpPr>
        <p:spPr>
          <a:xfrm>
            <a:off x="3482467" y="5435530"/>
            <a:ext cx="2224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stopCluster(clust)</a:t>
            </a:r>
          </a:p>
        </p:txBody>
      </p:sp>
      <p:sp>
        <p:nvSpPr>
          <p:cNvPr id="17" name="Rechthoek 16"/>
          <p:cNvSpPr/>
          <p:nvPr/>
        </p:nvSpPr>
        <p:spPr>
          <a:xfrm>
            <a:off x="3482467" y="4146840"/>
            <a:ext cx="6885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clusterExport(clust, </a:t>
            </a:r>
            <a:r>
              <a:rPr lang="nl-NL" sz="1400" dirty="0" err="1">
                <a:solidFill>
                  <a:srgbClr val="FF0000"/>
                </a:solidFill>
              </a:rPr>
              <a:t>varlist</a:t>
            </a:r>
            <a:r>
              <a:rPr lang="nl-NL" sz="1400" dirty="0">
                <a:solidFill>
                  <a:srgbClr val="FF0000"/>
                </a:solidFill>
              </a:rPr>
              <a:t> =  c(“process", "x")  </a:t>
            </a:r>
          </a:p>
          <a:p>
            <a:r>
              <a:rPr lang="nl-NL" sz="1400" dirty="0">
                <a:solidFill>
                  <a:srgbClr val="FF0000"/>
                </a:solidFill>
              </a:rPr>
              <a:t>        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482467" y="4759060"/>
            <a:ext cx="833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Y &lt;- parLapply(cl = clust, c(1 ,2, …), function(i){process(input = i)})      </a:t>
            </a:r>
          </a:p>
        </p:txBody>
      </p:sp>
      <p:sp>
        <p:nvSpPr>
          <p:cNvPr id="19" name="Rechthoek 18"/>
          <p:cNvSpPr/>
          <p:nvPr/>
        </p:nvSpPr>
        <p:spPr>
          <a:xfrm>
            <a:off x="673738" y="5378217"/>
            <a:ext cx="2623359" cy="42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 rtlCol="0" anchor="ctr">
            <a:spAutoFit/>
          </a:bodyPr>
          <a:lstStyle/>
          <a:p>
            <a:pPr algn="ctr"/>
            <a:r>
              <a:rPr lang="en-US" dirty="0"/>
              <a:t>End cluster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DCB8DF5-DF16-4E1B-BFE2-151BB0D079BC}"/>
              </a:ext>
            </a:extLst>
          </p:cNvPr>
          <p:cNvSpPr/>
          <p:nvPr/>
        </p:nvSpPr>
        <p:spPr>
          <a:xfrm>
            <a:off x="8528067" y="1642678"/>
            <a:ext cx="3346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Load needed packages within function</a:t>
            </a:r>
          </a:p>
        </p:txBody>
      </p:sp>
      <p:sp>
        <p:nvSpPr>
          <p:cNvPr id="6" name="Pijl: omlaag 5">
            <a:extLst>
              <a:ext uri="{FF2B5EF4-FFF2-40B4-BE49-F238E27FC236}">
                <a16:creationId xmlns:a16="http://schemas.microsoft.com/office/drawing/2014/main" id="{03E3F2F8-DBEF-4BBF-83CA-2CC6AFA6C15A}"/>
              </a:ext>
            </a:extLst>
          </p:cNvPr>
          <p:cNvSpPr/>
          <p:nvPr/>
        </p:nvSpPr>
        <p:spPr>
          <a:xfrm>
            <a:off x="1757219" y="2235734"/>
            <a:ext cx="304800" cy="21827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jl: omlaag 20">
            <a:extLst>
              <a:ext uri="{FF2B5EF4-FFF2-40B4-BE49-F238E27FC236}">
                <a16:creationId xmlns:a16="http://schemas.microsoft.com/office/drawing/2014/main" id="{579019EB-2223-4FD9-9E8D-EF5E1FBB69DC}"/>
              </a:ext>
            </a:extLst>
          </p:cNvPr>
          <p:cNvSpPr/>
          <p:nvPr/>
        </p:nvSpPr>
        <p:spPr>
          <a:xfrm>
            <a:off x="1757219" y="3175891"/>
            <a:ext cx="304800" cy="21827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jl: omlaag 21">
            <a:extLst>
              <a:ext uri="{FF2B5EF4-FFF2-40B4-BE49-F238E27FC236}">
                <a16:creationId xmlns:a16="http://schemas.microsoft.com/office/drawing/2014/main" id="{C9E9F739-070A-47DB-A5E0-9597D36E5E5D}"/>
              </a:ext>
            </a:extLst>
          </p:cNvPr>
          <p:cNvSpPr/>
          <p:nvPr/>
        </p:nvSpPr>
        <p:spPr>
          <a:xfrm>
            <a:off x="1757219" y="3826261"/>
            <a:ext cx="304800" cy="21827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jl: omlaag 22">
            <a:extLst>
              <a:ext uri="{FF2B5EF4-FFF2-40B4-BE49-F238E27FC236}">
                <a16:creationId xmlns:a16="http://schemas.microsoft.com/office/drawing/2014/main" id="{7457AE1D-9A97-48A3-B185-FA98F1C0BD73}"/>
              </a:ext>
            </a:extLst>
          </p:cNvPr>
          <p:cNvSpPr/>
          <p:nvPr/>
        </p:nvSpPr>
        <p:spPr>
          <a:xfrm>
            <a:off x="1757219" y="4479511"/>
            <a:ext cx="304800" cy="21827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jl: omlaag 23">
            <a:extLst>
              <a:ext uri="{FF2B5EF4-FFF2-40B4-BE49-F238E27FC236}">
                <a16:creationId xmlns:a16="http://schemas.microsoft.com/office/drawing/2014/main" id="{FA01E897-EDDF-42AC-B029-75C8BF6E89C9}"/>
              </a:ext>
            </a:extLst>
          </p:cNvPr>
          <p:cNvSpPr/>
          <p:nvPr/>
        </p:nvSpPr>
        <p:spPr>
          <a:xfrm>
            <a:off x="1757219" y="5145331"/>
            <a:ext cx="304800" cy="21827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BA824013-8A38-461C-A2C4-19259EC27DAD}"/>
              </a:ext>
            </a:extLst>
          </p:cNvPr>
          <p:cNvSpPr/>
          <p:nvPr/>
        </p:nvSpPr>
        <p:spPr>
          <a:xfrm>
            <a:off x="3482467" y="878800"/>
            <a:ext cx="159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Code example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352B929-5167-46E7-98EF-D1C35941D3AD}"/>
              </a:ext>
            </a:extLst>
          </p:cNvPr>
          <p:cNvSpPr/>
          <p:nvPr/>
        </p:nvSpPr>
        <p:spPr>
          <a:xfrm>
            <a:off x="8528067" y="878800"/>
            <a:ext cx="159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90812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C1F56-564B-4A37-860F-EB9CD648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AF47FD-8656-4255-BA8D-11B9A22B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SQLite database lock: you can not write to database from several cores</a:t>
            </a:r>
          </a:p>
          <a:p>
            <a:pPr lvl="1"/>
            <a:r>
              <a:rPr lang="en-US" dirty="0"/>
              <a:t>Make temporary database on the core.</a:t>
            </a:r>
          </a:p>
          <a:p>
            <a:pPr lvl="1"/>
            <a:r>
              <a:rPr lang="en-US" dirty="0"/>
              <a:t>Connect temporary database with ATTACH statement.</a:t>
            </a:r>
          </a:p>
          <a:p>
            <a:pPr lvl="1"/>
            <a:r>
              <a:rPr lang="en-US" dirty="0"/>
              <a:t>Use the setup_timeout -&gt; makeCluster(…, </a:t>
            </a:r>
            <a:r>
              <a:rPr lang="en-US" dirty="0">
                <a:solidFill>
                  <a:srgbClr val="FF0000"/>
                </a:solidFill>
              </a:rPr>
              <a:t>setup_timeout = 5000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More suited to return R objects then updating the database.</a:t>
            </a:r>
          </a:p>
          <a:p>
            <a:pPr lvl="1"/>
            <a:r>
              <a:rPr lang="nl-NL" dirty="0"/>
              <a:t>Focus on most time </a:t>
            </a:r>
            <a:r>
              <a:rPr lang="en-US" dirty="0"/>
              <a:t>consuming</a:t>
            </a:r>
            <a:r>
              <a:rPr lang="nl-NL" dirty="0"/>
              <a:t> process, </a:t>
            </a:r>
            <a:r>
              <a:rPr lang="en-US" dirty="0"/>
              <a:t>and</a:t>
            </a:r>
            <a:r>
              <a:rPr lang="nl-NL" dirty="0"/>
              <a:t> keep </a:t>
            </a:r>
            <a:r>
              <a:rPr lang="en-US" dirty="0"/>
              <a:t>the</a:t>
            </a:r>
            <a:r>
              <a:rPr lang="nl-NL" dirty="0"/>
              <a:t> rest in serie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Debugging: not easy </a:t>
            </a:r>
          </a:p>
          <a:p>
            <a:pPr lvl="1"/>
            <a:r>
              <a:rPr lang="en-US" dirty="0"/>
              <a:t>Most of the time an object is missing.</a:t>
            </a:r>
          </a:p>
          <a:p>
            <a:pPr lvl="1"/>
            <a:r>
              <a:rPr lang="en-US" dirty="0"/>
              <a:t>Connection to a database needs to be set up within the 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020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328</Words>
  <Application>Microsoft Office PowerPoint</Application>
  <PresentationFormat>Breedbeeld</PresentationFormat>
  <Paragraphs>46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Parallel computing</vt:lpstr>
      <vt:lpstr>Dividing the work over multiple processors</vt:lpstr>
      <vt:lpstr>Manual adding parallel computing </vt:lpstr>
      <vt:lpstr>Steps</vt:lpstr>
      <vt:lpstr>Difficulties</vt:lpstr>
    </vt:vector>
  </TitlesOfParts>
  <Company>UMC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</dc:title>
  <dc:creator>Elbers, R.J.H.J. (Roel)</dc:creator>
  <cp:lastModifiedBy>Elbers, R.J.H.J. (Roel)</cp:lastModifiedBy>
  <cp:revision>24</cp:revision>
  <dcterms:created xsi:type="dcterms:W3CDTF">2023-03-20T09:02:54Z</dcterms:created>
  <dcterms:modified xsi:type="dcterms:W3CDTF">2023-03-21T09:29:48Z</dcterms:modified>
</cp:coreProperties>
</file>