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74650"/>
            <a:ext cx="10515600" cy="1325563"/>
          </a:xfrm>
        </p:spPr>
        <p:txBody>
          <a:bodyPr/>
          <a:p>
            <a:r>
              <a:rPr lang="en-US" b="1"/>
              <a:t>What is Sentiment Analysis?</a:t>
            </a:r>
            <a:endParaRPr lang="en-US" b="1"/>
          </a:p>
        </p:txBody>
      </p:sp>
      <p:sp>
        <p:nvSpPr>
          <p:cNvPr id="3" name="Content Placeholder 2"/>
          <p:cNvSpPr>
            <a:spLocks noGrp="1"/>
          </p:cNvSpPr>
          <p:nvPr>
            <p:ph idx="1"/>
          </p:nvPr>
        </p:nvSpPr>
        <p:spPr>
          <a:xfrm>
            <a:off x="1075055" y="1885315"/>
            <a:ext cx="9745980" cy="3719830"/>
          </a:xfrm>
        </p:spPr>
        <p:txBody>
          <a:bodyPr/>
          <a:p>
            <a:pPr marL="0" indent="0">
              <a:buNone/>
            </a:pPr>
            <a:r>
              <a:rPr lang="en-US"/>
              <a:t>Sentiment Analysis also known as Opinion Mining is a field within Natural Language Processing (NLP) that builds systems that try to identify and extract opinions within text. Usually, besides identifying the opinion, these systems extract attributes of the expression e.g.:</a:t>
            </a:r>
            <a:endParaRPr lang="en-US"/>
          </a:p>
          <a:p>
            <a:r>
              <a:rPr lang="en-US"/>
              <a:t>Polarity: if the speaker express a positive or negative opinion</a:t>
            </a:r>
            <a:endParaRPr lang="en-US"/>
          </a:p>
          <a:p>
            <a:r>
              <a:rPr lang="en-US">
                <a:sym typeface="+mn-ea"/>
              </a:rPr>
              <a:t>Subject: the thing that is being talked abou</a:t>
            </a:r>
            <a:r>
              <a:rPr lang="en-IN" altLang="en-US">
                <a:sym typeface="+mn-ea"/>
              </a:rPr>
              <a:t>t</a:t>
            </a:r>
            <a:endParaRPr lang="en-IN" altLang="en-US">
              <a:sym typeface="+mn-ea"/>
            </a:endParaRPr>
          </a:p>
          <a:p>
            <a:r>
              <a:rPr lang="en-US">
                <a:sym typeface="+mn-ea"/>
              </a:rPr>
              <a:t>Opinion holder: the person, or entity that expresses the opinion.</a:t>
            </a:r>
            <a:endParaRPr lang="en-US"/>
          </a:p>
          <a:p>
            <a:pPr marL="0" indent="0">
              <a:buNone/>
            </a:pP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What Is an Opinion?</a:t>
            </a:r>
            <a:endParaRPr lang="en-US" b="1"/>
          </a:p>
        </p:txBody>
      </p:sp>
      <p:sp>
        <p:nvSpPr>
          <p:cNvPr id="3" name="Content Placeholder 2"/>
          <p:cNvSpPr>
            <a:spLocks noGrp="1"/>
          </p:cNvSpPr>
          <p:nvPr>
            <p:ph idx="1"/>
          </p:nvPr>
        </p:nvSpPr>
        <p:spPr>
          <a:xfrm>
            <a:off x="1104900" y="1691005"/>
            <a:ext cx="9370060" cy="2040890"/>
          </a:xfrm>
        </p:spPr>
        <p:txBody>
          <a:bodyPr>
            <a:normAutofit/>
          </a:bodyPr>
          <a:p>
            <a:pPr marL="0" indent="0">
              <a:buNone/>
            </a:pPr>
            <a:r>
              <a:rPr lang="en-US" sz="2300"/>
              <a:t>Before going into further details, let's first give a definition of opinion. Text information can be broadly categorized into two main types: </a:t>
            </a:r>
            <a:r>
              <a:rPr lang="en-US" sz="2300" b="1"/>
              <a:t>facts </a:t>
            </a:r>
            <a:r>
              <a:rPr lang="en-US" sz="2300"/>
              <a:t>and </a:t>
            </a:r>
            <a:r>
              <a:rPr lang="en-US" sz="2300" b="1"/>
              <a:t>opinions</a:t>
            </a:r>
            <a:r>
              <a:rPr lang="en-US" sz="2300"/>
              <a:t>. Facts are objective expressions about something. Opinions are usually subjective expressions that describe people’s sentiments, appraisals, and feelings toward a subject or topic.</a:t>
            </a:r>
            <a:endParaRPr lang="en-US" sz="2300"/>
          </a:p>
        </p:txBody>
      </p:sp>
      <p:sp>
        <p:nvSpPr>
          <p:cNvPr id="4" name="Text Box 3"/>
          <p:cNvSpPr txBox="1"/>
          <p:nvPr/>
        </p:nvSpPr>
        <p:spPr>
          <a:xfrm>
            <a:off x="1104900" y="3536950"/>
            <a:ext cx="9370060" cy="2568575"/>
          </a:xfrm>
          <a:prstGeom prst="rect">
            <a:avLst/>
          </a:prstGeom>
          <a:noFill/>
        </p:spPr>
        <p:txBody>
          <a:bodyPr wrap="square" rtlCol="0" anchor="t">
            <a:spAutoFit/>
          </a:bodyPr>
          <a:p>
            <a:r>
              <a:rPr lang="en-US" sz="2300"/>
              <a:t>Sentiment analysis, just as many other NLP problems, can be modeled as a classification problem where two sub-problems must be resolved:</a:t>
            </a:r>
            <a:endParaRPr lang="en-US" sz="2300"/>
          </a:p>
          <a:p>
            <a:endParaRPr lang="en-US" sz="2300"/>
          </a:p>
          <a:p>
            <a:r>
              <a:rPr lang="en-US" sz="2300"/>
              <a:t>Classifying a sentence as subjective or objective, known as </a:t>
            </a:r>
            <a:r>
              <a:rPr lang="en-US" sz="2300" b="1"/>
              <a:t>subjectivity classification.</a:t>
            </a:r>
            <a:endParaRPr lang="en-US" sz="2300" b="1"/>
          </a:p>
          <a:p>
            <a:r>
              <a:rPr lang="en-US" sz="2300"/>
              <a:t>Classifying a sentence as expressing a positive, negative or neutral opinion, known as </a:t>
            </a:r>
            <a:r>
              <a:rPr lang="en-US" sz="2300" b="1"/>
              <a:t>polarity classification.</a:t>
            </a:r>
            <a:endParaRPr lang="en-US" sz="23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23290" y="555625"/>
            <a:ext cx="7469505" cy="460375"/>
          </a:xfrm>
          <a:prstGeom prst="rect">
            <a:avLst/>
          </a:prstGeom>
          <a:noFill/>
        </p:spPr>
        <p:txBody>
          <a:bodyPr wrap="square" rtlCol="0" anchor="t">
            <a:spAutoFit/>
          </a:bodyPr>
          <a:p>
            <a:r>
              <a:rPr lang="en-US" sz="2400"/>
              <a:t>Direct vs Comparative Opinions</a:t>
            </a:r>
            <a:endParaRPr lang="en-US" sz="2400"/>
          </a:p>
        </p:txBody>
      </p:sp>
      <p:sp>
        <p:nvSpPr>
          <p:cNvPr id="5" name="Text Box 4"/>
          <p:cNvSpPr txBox="1"/>
          <p:nvPr/>
        </p:nvSpPr>
        <p:spPr>
          <a:xfrm>
            <a:off x="1446530" y="1179195"/>
            <a:ext cx="6185535" cy="368300"/>
          </a:xfrm>
          <a:prstGeom prst="rect">
            <a:avLst/>
          </a:prstGeom>
          <a:noFill/>
        </p:spPr>
        <p:txBody>
          <a:bodyPr wrap="square" rtlCol="0" anchor="t">
            <a:spAutoFit/>
          </a:bodyPr>
          <a:p>
            <a:r>
              <a:rPr lang="en-US"/>
              <a:t>"The picture quality of camera A is poor."</a:t>
            </a:r>
            <a:endParaRPr lang="en-US"/>
          </a:p>
        </p:txBody>
      </p:sp>
      <p:sp>
        <p:nvSpPr>
          <p:cNvPr id="6" name="Text Box 5"/>
          <p:cNvSpPr txBox="1"/>
          <p:nvPr/>
        </p:nvSpPr>
        <p:spPr>
          <a:xfrm>
            <a:off x="1446530" y="1633220"/>
            <a:ext cx="7676515" cy="368300"/>
          </a:xfrm>
          <a:prstGeom prst="rect">
            <a:avLst/>
          </a:prstGeom>
          <a:noFill/>
        </p:spPr>
        <p:txBody>
          <a:bodyPr wrap="square" rtlCol="0" anchor="t">
            <a:spAutoFit/>
          </a:bodyPr>
          <a:p>
            <a:r>
              <a:rPr lang="en-US"/>
              <a:t>“The picture quality of camera A is better than that of camera B.”</a:t>
            </a:r>
            <a:endParaRPr lang="en-US"/>
          </a:p>
        </p:txBody>
      </p:sp>
      <p:sp>
        <p:nvSpPr>
          <p:cNvPr id="7" name="Text Box 6"/>
          <p:cNvSpPr txBox="1"/>
          <p:nvPr/>
        </p:nvSpPr>
        <p:spPr>
          <a:xfrm>
            <a:off x="923290" y="2424430"/>
            <a:ext cx="6432550" cy="460375"/>
          </a:xfrm>
          <a:prstGeom prst="rect">
            <a:avLst/>
          </a:prstGeom>
          <a:noFill/>
        </p:spPr>
        <p:txBody>
          <a:bodyPr wrap="square" rtlCol="0" anchor="t">
            <a:spAutoFit/>
          </a:bodyPr>
          <a:p>
            <a:r>
              <a:rPr lang="en-US" sz="2400"/>
              <a:t>Explicit vs Implicit Opinions</a:t>
            </a:r>
            <a:endParaRPr lang="en-US" sz="2400"/>
          </a:p>
        </p:txBody>
      </p:sp>
      <p:sp>
        <p:nvSpPr>
          <p:cNvPr id="10" name="Text Box 9"/>
          <p:cNvSpPr txBox="1"/>
          <p:nvPr/>
        </p:nvSpPr>
        <p:spPr>
          <a:xfrm>
            <a:off x="1446530" y="3106420"/>
            <a:ext cx="6827520" cy="368300"/>
          </a:xfrm>
          <a:prstGeom prst="rect">
            <a:avLst/>
          </a:prstGeom>
          <a:noFill/>
        </p:spPr>
        <p:txBody>
          <a:bodyPr wrap="square" rtlCol="0" anchor="t">
            <a:spAutoFit/>
          </a:bodyPr>
          <a:p>
            <a:r>
              <a:rPr lang="en-US"/>
              <a:t>“The voice quality of this phone is amazing.”</a:t>
            </a:r>
            <a:endParaRPr lang="en-US"/>
          </a:p>
        </p:txBody>
      </p:sp>
      <p:sp>
        <p:nvSpPr>
          <p:cNvPr id="11" name="Text Box 10"/>
          <p:cNvSpPr txBox="1"/>
          <p:nvPr/>
        </p:nvSpPr>
        <p:spPr>
          <a:xfrm>
            <a:off x="1446530" y="3570605"/>
            <a:ext cx="8477250" cy="645160"/>
          </a:xfrm>
          <a:prstGeom prst="rect">
            <a:avLst/>
          </a:prstGeom>
          <a:noFill/>
        </p:spPr>
        <p:txBody>
          <a:bodyPr wrap="square" rtlCol="0" anchor="t">
            <a:spAutoFit/>
          </a:bodyPr>
          <a:p>
            <a:r>
              <a:rPr lang="en-US"/>
              <a:t>“The earphone broke in two days.”</a:t>
            </a:r>
            <a:endParaRPr lang="en-US"/>
          </a:p>
          <a:p>
            <a:endParaRPr lang="en-US"/>
          </a:p>
        </p:txBody>
      </p:sp>
      <p:sp>
        <p:nvSpPr>
          <p:cNvPr id="12" name="Text Box 11"/>
          <p:cNvSpPr txBox="1"/>
          <p:nvPr/>
        </p:nvSpPr>
        <p:spPr>
          <a:xfrm>
            <a:off x="923290" y="4311650"/>
            <a:ext cx="6630035" cy="460375"/>
          </a:xfrm>
          <a:prstGeom prst="rect">
            <a:avLst/>
          </a:prstGeom>
          <a:noFill/>
        </p:spPr>
        <p:txBody>
          <a:bodyPr wrap="square" rtlCol="0" anchor="t">
            <a:spAutoFit/>
          </a:bodyPr>
          <a:p>
            <a:r>
              <a:rPr lang="en-US" sz="2400"/>
              <a:t>Sentiment Analysis Scope</a:t>
            </a:r>
            <a:endParaRPr lang="en-US" sz="2400"/>
          </a:p>
        </p:txBody>
      </p:sp>
      <p:sp>
        <p:nvSpPr>
          <p:cNvPr id="13" name="Text Box 12"/>
          <p:cNvSpPr txBox="1"/>
          <p:nvPr/>
        </p:nvSpPr>
        <p:spPr>
          <a:xfrm>
            <a:off x="1446530" y="4863465"/>
            <a:ext cx="7093585" cy="1014730"/>
          </a:xfrm>
          <a:prstGeom prst="rect">
            <a:avLst/>
          </a:prstGeom>
          <a:noFill/>
        </p:spPr>
        <p:txBody>
          <a:bodyPr wrap="square" rtlCol="0" anchor="t">
            <a:spAutoFit/>
          </a:bodyPr>
          <a:p>
            <a:pPr marL="285750" indent="-285750">
              <a:buFont typeface="Arial" panose="020B0604020202020204" pitchFamily="34" charset="0"/>
              <a:buChar char="•"/>
            </a:pPr>
            <a:r>
              <a:rPr lang="en-US" sz="2000"/>
              <a:t>Document level</a:t>
            </a:r>
            <a:endParaRPr lang="en-US" sz="2000"/>
          </a:p>
          <a:p>
            <a:pPr marL="285750" indent="-285750">
              <a:buFont typeface="Arial" panose="020B0604020202020204" pitchFamily="34" charset="0"/>
              <a:buChar char="•"/>
            </a:pPr>
            <a:r>
              <a:rPr lang="en-US" sz="2000">
                <a:sym typeface="+mn-ea"/>
              </a:rPr>
              <a:t>Sentence level</a:t>
            </a:r>
            <a:endParaRPr lang="en-US" sz="2000">
              <a:sym typeface="+mn-ea"/>
            </a:endParaRPr>
          </a:p>
          <a:p>
            <a:pPr marL="285750" indent="-285750">
              <a:buFont typeface="Arial" panose="020B0604020202020204" pitchFamily="34" charset="0"/>
              <a:buChar char="•"/>
            </a:pPr>
            <a:r>
              <a:rPr lang="en-US" sz="2000">
                <a:sym typeface="+mn-ea"/>
              </a:rPr>
              <a:t>Sub-sentence level</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3225" y="216535"/>
            <a:ext cx="10515600" cy="694055"/>
          </a:xfrm>
        </p:spPr>
        <p:txBody>
          <a:bodyPr>
            <a:normAutofit/>
          </a:bodyPr>
          <a:p>
            <a:r>
              <a:rPr lang="en-US" sz="3200" b="1"/>
              <a:t>Types of Sentiment Analysis</a:t>
            </a:r>
            <a:endParaRPr lang="en-US" sz="3200" b="1"/>
          </a:p>
        </p:txBody>
      </p:sp>
      <p:sp>
        <p:nvSpPr>
          <p:cNvPr id="3" name="Content Placeholder 2"/>
          <p:cNvSpPr>
            <a:spLocks noGrp="1"/>
          </p:cNvSpPr>
          <p:nvPr>
            <p:ph idx="1"/>
          </p:nvPr>
        </p:nvSpPr>
        <p:spPr>
          <a:xfrm>
            <a:off x="759460" y="929640"/>
            <a:ext cx="10515600" cy="557530"/>
          </a:xfrm>
        </p:spPr>
        <p:txBody>
          <a:bodyPr>
            <a:normAutofit/>
          </a:bodyPr>
          <a:p>
            <a:pPr marL="0" indent="0">
              <a:buNone/>
            </a:pPr>
            <a:r>
              <a:rPr lang="en-IN" altLang="en-US"/>
              <a:t>1) </a:t>
            </a:r>
            <a:r>
              <a:rPr lang="en-US"/>
              <a:t>Fine-grained Sentiment Analysi</a:t>
            </a:r>
            <a:r>
              <a:rPr lang="en-IN" altLang="en-US"/>
              <a:t>s</a:t>
            </a:r>
            <a:endParaRPr lang="en-IN" altLang="en-US"/>
          </a:p>
        </p:txBody>
      </p:sp>
      <p:sp>
        <p:nvSpPr>
          <p:cNvPr id="4" name="Text Box 3"/>
          <p:cNvSpPr txBox="1"/>
          <p:nvPr/>
        </p:nvSpPr>
        <p:spPr>
          <a:xfrm>
            <a:off x="1289050" y="1418590"/>
            <a:ext cx="2096135" cy="1630045"/>
          </a:xfrm>
          <a:prstGeom prst="rect">
            <a:avLst/>
          </a:prstGeom>
          <a:noFill/>
        </p:spPr>
        <p:txBody>
          <a:bodyPr wrap="square" rtlCol="0" anchor="t">
            <a:spAutoFit/>
          </a:bodyPr>
          <a:p>
            <a:pPr marL="285750" indent="-285750">
              <a:buFont typeface="Arial" panose="020B0604020202020204" pitchFamily="34" charset="0"/>
              <a:buChar char="•"/>
            </a:pPr>
            <a:r>
              <a:rPr lang="en-US" sz="2000"/>
              <a:t>Very positive</a:t>
            </a:r>
            <a:endParaRPr lang="en-US" sz="2000"/>
          </a:p>
          <a:p>
            <a:pPr marL="285750" indent="-285750">
              <a:buFont typeface="Arial" panose="020B0604020202020204" pitchFamily="34" charset="0"/>
              <a:buChar char="•"/>
            </a:pPr>
            <a:r>
              <a:rPr lang="en-US" sz="2000"/>
              <a:t>Positive</a:t>
            </a:r>
            <a:endParaRPr lang="en-US" sz="2000"/>
          </a:p>
          <a:p>
            <a:pPr marL="285750" indent="-285750">
              <a:buFont typeface="Arial" panose="020B0604020202020204" pitchFamily="34" charset="0"/>
              <a:buChar char="•"/>
            </a:pPr>
            <a:r>
              <a:rPr lang="en-US" sz="2000"/>
              <a:t>Neutral</a:t>
            </a:r>
            <a:endParaRPr lang="en-US" sz="2000"/>
          </a:p>
          <a:p>
            <a:pPr marL="285750" indent="-285750">
              <a:buFont typeface="Arial" panose="020B0604020202020204" pitchFamily="34" charset="0"/>
              <a:buChar char="•"/>
            </a:pPr>
            <a:r>
              <a:rPr lang="en-US" sz="2000"/>
              <a:t>Negative</a:t>
            </a:r>
            <a:endParaRPr lang="en-US" sz="2000"/>
          </a:p>
          <a:p>
            <a:pPr marL="285750" indent="-285750">
              <a:buFont typeface="Arial" panose="020B0604020202020204" pitchFamily="34" charset="0"/>
              <a:buChar char="•"/>
            </a:pPr>
            <a:r>
              <a:rPr lang="en-US" sz="2000"/>
              <a:t>Very negative</a:t>
            </a:r>
            <a:endParaRPr lang="en-US" sz="2000"/>
          </a:p>
        </p:txBody>
      </p:sp>
      <p:sp>
        <p:nvSpPr>
          <p:cNvPr id="5" name="Text Box 4"/>
          <p:cNvSpPr txBox="1"/>
          <p:nvPr/>
        </p:nvSpPr>
        <p:spPr>
          <a:xfrm>
            <a:off x="759460" y="3048635"/>
            <a:ext cx="5760720" cy="521970"/>
          </a:xfrm>
          <a:prstGeom prst="rect">
            <a:avLst/>
          </a:prstGeom>
          <a:noFill/>
        </p:spPr>
        <p:txBody>
          <a:bodyPr wrap="square" rtlCol="0" anchor="t">
            <a:spAutoFit/>
          </a:bodyPr>
          <a:p>
            <a:r>
              <a:rPr lang="en-IN" altLang="en-US" sz="2800"/>
              <a:t>2) </a:t>
            </a:r>
            <a:r>
              <a:rPr lang="en-US" sz="2800"/>
              <a:t>Emotion detection</a:t>
            </a:r>
            <a:endParaRPr lang="en-US" sz="2800"/>
          </a:p>
        </p:txBody>
      </p:sp>
      <p:sp>
        <p:nvSpPr>
          <p:cNvPr id="6" name="Text Box 5"/>
          <p:cNvSpPr txBox="1"/>
          <p:nvPr/>
        </p:nvSpPr>
        <p:spPr>
          <a:xfrm>
            <a:off x="1289050" y="3570605"/>
            <a:ext cx="7253605" cy="706755"/>
          </a:xfrm>
          <a:prstGeom prst="rect">
            <a:avLst/>
          </a:prstGeom>
          <a:noFill/>
        </p:spPr>
        <p:txBody>
          <a:bodyPr wrap="square" rtlCol="0" anchor="t">
            <a:spAutoFit/>
          </a:bodyPr>
          <a:p>
            <a:r>
              <a:rPr lang="en-US" sz="2000"/>
              <a:t>Emotion detection aims at detecting emotions like, happiness, frustration, anger, sadness, and the like.</a:t>
            </a:r>
            <a:endParaRPr lang="en-US" sz="2000"/>
          </a:p>
        </p:txBody>
      </p:sp>
      <p:sp>
        <p:nvSpPr>
          <p:cNvPr id="7" name="Text Box 6"/>
          <p:cNvSpPr txBox="1"/>
          <p:nvPr/>
        </p:nvSpPr>
        <p:spPr>
          <a:xfrm>
            <a:off x="759460" y="4351655"/>
            <a:ext cx="5602605" cy="521970"/>
          </a:xfrm>
          <a:prstGeom prst="rect">
            <a:avLst/>
          </a:prstGeom>
          <a:noFill/>
        </p:spPr>
        <p:txBody>
          <a:bodyPr wrap="square" rtlCol="0" anchor="t">
            <a:spAutoFit/>
          </a:bodyPr>
          <a:p>
            <a:r>
              <a:rPr lang="en-IN" altLang="en-US" sz="2800"/>
              <a:t>3) </a:t>
            </a:r>
            <a:r>
              <a:rPr lang="en-US" sz="2800"/>
              <a:t>Aspect-based Sentiment Analysis</a:t>
            </a:r>
            <a:endParaRPr lang="en-US" sz="2800"/>
          </a:p>
        </p:txBody>
      </p:sp>
      <p:sp>
        <p:nvSpPr>
          <p:cNvPr id="8" name="Text Box 7"/>
          <p:cNvSpPr txBox="1"/>
          <p:nvPr/>
        </p:nvSpPr>
        <p:spPr>
          <a:xfrm>
            <a:off x="1289050" y="4873625"/>
            <a:ext cx="5010150" cy="398780"/>
          </a:xfrm>
          <a:prstGeom prst="rect">
            <a:avLst/>
          </a:prstGeom>
          <a:noFill/>
        </p:spPr>
        <p:txBody>
          <a:bodyPr wrap="square" rtlCol="0" anchor="t">
            <a:spAutoFit/>
          </a:bodyPr>
          <a:p>
            <a:r>
              <a:rPr lang="en-IN" altLang="en-US" sz="2000"/>
              <a:t>“T</a:t>
            </a:r>
            <a:r>
              <a:rPr lang="en-US" sz="2000"/>
              <a:t>he battery life of this camera is too short.</a:t>
            </a:r>
            <a:r>
              <a:rPr lang="en-IN" altLang="en-US" sz="2000"/>
              <a:t>”</a:t>
            </a:r>
            <a:endParaRPr lang="en-IN" altLang="en-US" sz="2000"/>
          </a:p>
        </p:txBody>
      </p:sp>
      <p:sp>
        <p:nvSpPr>
          <p:cNvPr id="9" name="Text Box 8"/>
          <p:cNvSpPr txBox="1"/>
          <p:nvPr/>
        </p:nvSpPr>
        <p:spPr>
          <a:xfrm>
            <a:off x="759460" y="5419725"/>
            <a:ext cx="7706995" cy="521970"/>
          </a:xfrm>
          <a:prstGeom prst="rect">
            <a:avLst/>
          </a:prstGeom>
          <a:noFill/>
        </p:spPr>
        <p:txBody>
          <a:bodyPr wrap="square" rtlCol="0" anchor="t">
            <a:spAutoFit/>
          </a:bodyPr>
          <a:p>
            <a:r>
              <a:rPr lang="en-IN" altLang="en-US" sz="2800"/>
              <a:t>4) </a:t>
            </a:r>
            <a:r>
              <a:rPr lang="en-US" sz="2800"/>
              <a:t>Intent analysis</a:t>
            </a:r>
            <a:endParaRPr lang="en-US" sz="2800"/>
          </a:p>
        </p:txBody>
      </p:sp>
      <p:sp>
        <p:nvSpPr>
          <p:cNvPr id="10" name="Text Box 9"/>
          <p:cNvSpPr txBox="1"/>
          <p:nvPr/>
        </p:nvSpPr>
        <p:spPr>
          <a:xfrm>
            <a:off x="1289050" y="5941695"/>
            <a:ext cx="7420610" cy="706755"/>
          </a:xfrm>
          <a:prstGeom prst="rect">
            <a:avLst/>
          </a:prstGeom>
          <a:noFill/>
        </p:spPr>
        <p:txBody>
          <a:bodyPr wrap="square" rtlCol="0" anchor="t">
            <a:spAutoFit/>
          </a:bodyPr>
          <a:p>
            <a:r>
              <a:rPr lang="en-US" sz="2000"/>
              <a:t>“Your customer support is a disaster. I’ve been on hold for 20 minutes”.</a:t>
            </a:r>
            <a:endParaRPr lang="en-US" sz="2000"/>
          </a:p>
          <a:p>
            <a:r>
              <a:rPr lang="en-US" sz="2000"/>
              <a:t>“I would like to know how to replace the cartridge”.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1264920" y="475615"/>
            <a:ext cx="3744595" cy="5786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93165" y="1424940"/>
            <a:ext cx="8566150" cy="3476625"/>
          </a:xfrm>
          <a:prstGeom prst="rect">
            <a:avLst/>
          </a:prstGeom>
          <a:noFill/>
        </p:spPr>
        <p:txBody>
          <a:bodyPr wrap="square" rtlCol="0" anchor="t">
            <a:spAutoFit/>
          </a:bodyPr>
          <a:p>
            <a:r>
              <a:rPr lang="en-US" sz="2000"/>
              <a:t>An initial step in text and sentiment classification is pre-processing. A significant amount of techniques is applied to data in order to reduce the noise of text, reduce dimensionality, and assist in the improvement of classification effectiveness. The most popular techniques include:</a:t>
            </a:r>
            <a:endParaRPr lang="en-US" sz="2000"/>
          </a:p>
          <a:p>
            <a:endParaRPr lang="en-US" sz="2000"/>
          </a:p>
          <a:p>
            <a:pPr marL="285750" indent="-285750">
              <a:buFont typeface="Arial" panose="020B0604020202020204" pitchFamily="34" charset="0"/>
              <a:buChar char="•"/>
            </a:pPr>
            <a:r>
              <a:rPr lang="en-US" sz="2000"/>
              <a:t>Remove numbers</a:t>
            </a:r>
            <a:endParaRPr lang="en-US" sz="2000"/>
          </a:p>
          <a:p>
            <a:pPr marL="285750" indent="-285750">
              <a:buFont typeface="Arial" panose="020B0604020202020204" pitchFamily="34" charset="0"/>
              <a:buChar char="•"/>
            </a:pPr>
            <a:r>
              <a:rPr lang="en-US" sz="2000"/>
              <a:t>Stemming</a:t>
            </a:r>
            <a:endParaRPr lang="en-US" sz="2000"/>
          </a:p>
          <a:p>
            <a:pPr marL="285750" indent="-285750">
              <a:buFont typeface="Arial" panose="020B0604020202020204" pitchFamily="34" charset="0"/>
              <a:buChar char="•"/>
            </a:pPr>
            <a:r>
              <a:rPr lang="en-US" sz="2000"/>
              <a:t>Part of speech tagging</a:t>
            </a:r>
            <a:endParaRPr lang="en-US" sz="2000"/>
          </a:p>
          <a:p>
            <a:pPr marL="285750" indent="-285750">
              <a:buFont typeface="Arial" panose="020B0604020202020204" pitchFamily="34" charset="0"/>
              <a:buChar char="•"/>
            </a:pPr>
            <a:r>
              <a:rPr lang="en-US" sz="2000"/>
              <a:t>Remove punctuation</a:t>
            </a:r>
            <a:endParaRPr lang="en-US" sz="2000"/>
          </a:p>
          <a:p>
            <a:pPr marL="285750" indent="-285750">
              <a:buFont typeface="Arial" panose="020B0604020202020204" pitchFamily="34" charset="0"/>
              <a:buChar char="•"/>
            </a:pPr>
            <a:r>
              <a:rPr lang="en-US" sz="2000"/>
              <a:t>Lowercase</a:t>
            </a:r>
            <a:endParaRPr lang="en-US" sz="2000"/>
          </a:p>
          <a:p>
            <a:pPr marL="285750" indent="-285750">
              <a:buFont typeface="Arial" panose="020B0604020202020204" pitchFamily="34" charset="0"/>
              <a:buChar char="•"/>
            </a:pPr>
            <a:r>
              <a:rPr lang="en-US" sz="2000"/>
              <a:t>Remove stopwords</a:t>
            </a:r>
            <a:endParaRPr lang="en-US" sz="2000"/>
          </a:p>
        </p:txBody>
      </p:sp>
      <p:sp>
        <p:nvSpPr>
          <p:cNvPr id="5" name="Text Box 4"/>
          <p:cNvSpPr txBox="1"/>
          <p:nvPr/>
        </p:nvSpPr>
        <p:spPr>
          <a:xfrm>
            <a:off x="772795" y="581660"/>
            <a:ext cx="4998720" cy="521970"/>
          </a:xfrm>
          <a:prstGeom prst="rect">
            <a:avLst/>
          </a:prstGeom>
          <a:noFill/>
        </p:spPr>
        <p:txBody>
          <a:bodyPr wrap="square" rtlCol="0" anchor="t">
            <a:spAutoFit/>
          </a:bodyPr>
          <a:p>
            <a:r>
              <a:rPr lang="en-US" sz="2800" b="1">
                <a:sym typeface="+mn-ea"/>
              </a:rPr>
              <a:t>Pre-processing</a:t>
            </a:r>
            <a:endParaRPr lang="en-US" sz="2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23035" y="1291590"/>
            <a:ext cx="8905875" cy="5077460"/>
          </a:xfrm>
          <a:prstGeom prst="rect">
            <a:avLst/>
          </a:prstGeom>
          <a:noFill/>
        </p:spPr>
        <p:txBody>
          <a:bodyPr wrap="square" rtlCol="0" anchor="t">
            <a:spAutoFit/>
          </a:bodyPr>
          <a:p>
            <a:r>
              <a:rPr lang="en-US" b="1"/>
              <a:t>Machine Learning</a:t>
            </a:r>
            <a:endParaRPr lang="en-US"/>
          </a:p>
          <a:p>
            <a:endParaRPr lang="en-US"/>
          </a:p>
          <a:p>
            <a:r>
              <a:rPr lang="en-US"/>
              <a:t>This approach, employes a machine-learning technique and diverse features to construct a classifier that can identify text that expresses sentiment. Nowadays, deep-learning methods are popular because they fit on data learning representations.</a:t>
            </a:r>
            <a:endParaRPr lang="en-US"/>
          </a:p>
          <a:p>
            <a:endParaRPr lang="en-US" b="1"/>
          </a:p>
          <a:p>
            <a:r>
              <a:rPr lang="en-US" b="1"/>
              <a:t>Lexicon-Based</a:t>
            </a:r>
            <a:endParaRPr lang="en-US"/>
          </a:p>
          <a:p>
            <a:endParaRPr lang="en-US"/>
          </a:p>
          <a:p>
            <a:r>
              <a:rPr lang="en-US"/>
              <a:t>This method uses a variety of words annotated by polarity score, to decide the general assessment score of a given content. The strongest asset of this technique is that it does not require any training data, while its weakest point is that a large number of words and expressions are not included in sentiment lexicons.</a:t>
            </a:r>
            <a:endParaRPr lang="en-US"/>
          </a:p>
          <a:p>
            <a:endParaRPr lang="en-US" b="1"/>
          </a:p>
          <a:p>
            <a:r>
              <a:rPr lang="en-US" b="1"/>
              <a:t>Hybrid</a:t>
            </a:r>
            <a:endParaRPr lang="en-US"/>
          </a:p>
          <a:p>
            <a:endParaRPr lang="en-US"/>
          </a:p>
          <a:p>
            <a:r>
              <a:rPr lang="en-US"/>
              <a:t>The combination of machine learning and lexicon-based approaches to address Sentiment Analysis is called Hybrid. Though not commonly used, this method usually produces more promising results than the approaches mentioned above.</a:t>
            </a:r>
            <a:endParaRPr lang="en-US"/>
          </a:p>
        </p:txBody>
      </p:sp>
      <p:sp>
        <p:nvSpPr>
          <p:cNvPr id="5" name="Text Box 4"/>
          <p:cNvSpPr txBox="1"/>
          <p:nvPr/>
        </p:nvSpPr>
        <p:spPr>
          <a:xfrm>
            <a:off x="1172210" y="501650"/>
            <a:ext cx="2743835" cy="368300"/>
          </a:xfrm>
          <a:prstGeom prst="rect">
            <a:avLst/>
          </a:prstGeom>
          <a:noFill/>
        </p:spPr>
        <p:txBody>
          <a:bodyPr wrap="none" rtlCol="0" anchor="t">
            <a:spAutoFit/>
          </a:bodyPr>
          <a:p>
            <a:r>
              <a:rPr lang="en-US" b="1">
                <a:sym typeface="+mn-ea"/>
              </a:rPr>
              <a:t>How to classify Sentiment?</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89305" y="200025"/>
            <a:ext cx="9853930" cy="64573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3178</Words>
  <Application>WPS Presentation</Application>
  <PresentationFormat>Widescreen</PresentationFormat>
  <Paragraphs>85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lenovo</dc:creator>
  <cp:lastModifiedBy>lenovo</cp:lastModifiedBy>
  <cp:revision>1</cp:revision>
  <dcterms:created xsi:type="dcterms:W3CDTF">2019-06-24T04:16:33Z</dcterms:created>
  <dcterms:modified xsi:type="dcterms:W3CDTF">2019-06-24T04:16:33Z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