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2"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3A1C593-65D0-4073-BCC9-577B9352EA97}" type="datetimeFigureOut">
              <a:rPr lang="en-US" smtClean="0"/>
              <a:t>6/24/2019</a:t>
            </a:fld>
            <a:endParaRPr 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9B618960-8005-486C-9A75-10CB2AAC16F9}" type="slidenum">
              <a:rPr lang="en-US" smtClean="0"/>
              <a:t>‹#›</a:t>
            </a:fld>
            <a:endParaRPr 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ackernoon.com/supervised-machine-learning-linear-regression-in-python-541a5d8141ce" TargetMode="External"/><Relationship Id="rId2" Type="http://schemas.openxmlformats.org/officeDocument/2006/relationships/hyperlink" Target="https://monkeylearn.com/blog/practical-explanation-naive-bayes-classifier/" TargetMode="External"/><Relationship Id="rId1" Type="http://schemas.openxmlformats.org/officeDocument/2006/relationships/slideLayout" Target="../slideLayouts/slideLayout2.xml"/><Relationship Id="rId5" Type="http://schemas.openxmlformats.org/officeDocument/2006/relationships/hyperlink" Target="https://machinelearningmastery.com/what-is-deep-learning/" TargetMode="External"/><Relationship Id="rId4" Type="http://schemas.openxmlformats.org/officeDocument/2006/relationships/hyperlink" Target="https://monkeylearn.com/blog/introduction-to-support-vector-machines-sv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ntiwordnet.isti.cnr.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onkeylearn.com/sentiment-analysis/" TargetMode="External"/><Relationship Id="rId2" Type="http://schemas.openxmlformats.org/officeDocument/2006/relationships/hyperlink" Target="https://nlpforhackers.io/sentiment-analysis-intro/" TargetMode="External"/><Relationship Id="rId1" Type="http://schemas.openxmlformats.org/officeDocument/2006/relationships/slideLayout" Target="../slideLayouts/slideLayout2.xml"/><Relationship Id="rId6" Type="http://schemas.openxmlformats.org/officeDocument/2006/relationships/hyperlink" Target="https://www.datacamp.com/community/tutorials/adaboost-classifier-python" TargetMode="External"/><Relationship Id="rId5" Type="http://schemas.openxmlformats.org/officeDocument/2006/relationships/hyperlink" Target="https://www.kaggle.com/" TargetMode="External"/><Relationship Id="rId4" Type="http://schemas.openxmlformats.org/officeDocument/2006/relationships/hyperlink" Target="https://scikit-learn.org/stable/tutorial/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 Analysis</a:t>
            </a:r>
            <a:endParaRPr lang="en-US" dirty="0"/>
          </a:p>
        </p:txBody>
      </p:sp>
      <p:sp>
        <p:nvSpPr>
          <p:cNvPr id="3" name="Subtitle 2"/>
          <p:cNvSpPr>
            <a:spLocks noGrp="1"/>
          </p:cNvSpPr>
          <p:nvPr>
            <p:ph type="subTitle" idx="1"/>
          </p:nvPr>
        </p:nvSpPr>
        <p:spPr>
          <a:xfrm>
            <a:off x="7431110" y="4783368"/>
            <a:ext cx="2936383" cy="615085"/>
          </a:xfrm>
        </p:spPr>
        <p:txBody>
          <a:bodyPr/>
          <a:lstStyle/>
          <a:p>
            <a:r>
              <a:rPr lang="en-US" dirty="0"/>
              <a:t>– </a:t>
            </a:r>
            <a:r>
              <a:rPr lang="en-US" dirty="0" err="1" smtClean="0"/>
              <a:t>Devender</a:t>
            </a:r>
            <a:r>
              <a:rPr lang="en-US" dirty="0" smtClean="0"/>
              <a:t> Singh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4459" y="479736"/>
            <a:ext cx="8652883" cy="566981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456" y="579551"/>
            <a:ext cx="9042400" cy="721215"/>
          </a:xfrm>
        </p:spPr>
        <p:txBody>
          <a:bodyPr>
            <a:normAutofit/>
          </a:bodyPr>
          <a:lstStyle/>
          <a:p>
            <a:r>
              <a:rPr lang="en-US" sz="3200" dirty="0" smtClean="0"/>
              <a:t>Experiment 1 – Classifying Tweets based on Racis</a:t>
            </a:r>
            <a:r>
              <a:rPr lang="en-US" sz="3200" dirty="0"/>
              <a:t>m</a:t>
            </a:r>
            <a:endParaRPr lang="en-US" sz="3200" dirty="0"/>
          </a:p>
        </p:txBody>
      </p:sp>
      <p:sp>
        <p:nvSpPr>
          <p:cNvPr id="3" name="Content Placeholder 2"/>
          <p:cNvSpPr>
            <a:spLocks noGrp="1"/>
          </p:cNvSpPr>
          <p:nvPr>
            <p:ph idx="1"/>
          </p:nvPr>
        </p:nvSpPr>
        <p:spPr>
          <a:xfrm>
            <a:off x="1413096" y="1368379"/>
            <a:ext cx="8862095" cy="975576"/>
          </a:xfrm>
        </p:spPr>
        <p:txBody>
          <a:bodyPr>
            <a:normAutofit fontScale="85000" lnSpcReduction="10000"/>
          </a:bodyPr>
          <a:lstStyle/>
          <a:p>
            <a:pPr marL="0" indent="0">
              <a:buNone/>
            </a:pPr>
            <a:r>
              <a:rPr lang="en-US" b="1" i="1" dirty="0" smtClean="0"/>
              <a:t>The objective of this task is to detect hate speech in tweets. For the sake of simplicity, we say a tweet contains hate speech if it has a racist or sexist sentiment associated with it. So, the task is to classify racist or sexist tweets from </a:t>
            </a:r>
            <a:r>
              <a:rPr lang="en-US" b="1" i="1" dirty="0"/>
              <a:t>other </a:t>
            </a:r>
            <a:r>
              <a:rPr lang="en-US" b="1" i="1" dirty="0" smtClean="0"/>
              <a:t>tweets</a:t>
            </a:r>
            <a:r>
              <a:rPr lang="en-US" b="1" i="1" dirty="0"/>
              <a:t>.</a:t>
            </a:r>
            <a:endParaRPr lang="en-US" dirty="0"/>
          </a:p>
        </p:txBody>
      </p:sp>
      <p:sp>
        <p:nvSpPr>
          <p:cNvPr id="4" name="Content Placeholder 2"/>
          <p:cNvSpPr txBox="1">
            <a:spLocks/>
          </p:cNvSpPr>
          <p:nvPr/>
        </p:nvSpPr>
        <p:spPr>
          <a:xfrm>
            <a:off x="1413097" y="2358975"/>
            <a:ext cx="8862095" cy="1182712"/>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sz="2000" b="1" u="sng" dirty="0" smtClean="0"/>
              <a:t>Dataset</a:t>
            </a:r>
            <a:r>
              <a:rPr lang="en-US" sz="2000" dirty="0" smtClean="0"/>
              <a:t> -  Formally</a:t>
            </a:r>
            <a:r>
              <a:rPr lang="en-US" sz="2000" dirty="0"/>
              <a:t>, given a training sample of tweets and labels, where label ‘1’ denotes the tweet is racist/sexist and label ‘0’ denotes the tweet is not racist/sexist, your objective is to predict the labels on the given test dataset.</a:t>
            </a:r>
            <a:endParaRPr lang="en-US" sz="2000" dirty="0"/>
          </a:p>
        </p:txBody>
      </p:sp>
      <p:sp>
        <p:nvSpPr>
          <p:cNvPr id="6" name="Rectangle 5"/>
          <p:cNvSpPr/>
          <p:nvPr/>
        </p:nvSpPr>
        <p:spPr>
          <a:xfrm>
            <a:off x="1413097" y="3604938"/>
            <a:ext cx="3720121" cy="369332"/>
          </a:xfrm>
          <a:prstGeom prst="rect">
            <a:avLst/>
          </a:prstGeom>
        </p:spPr>
        <p:txBody>
          <a:bodyPr wrap="none">
            <a:spAutoFit/>
          </a:bodyPr>
          <a:lstStyle/>
          <a:p>
            <a:r>
              <a:rPr lang="en-US" b="1" dirty="0"/>
              <a:t> Tweets Preprocessing and Cleaning</a:t>
            </a:r>
          </a:p>
        </p:txBody>
      </p:sp>
      <p:sp>
        <p:nvSpPr>
          <p:cNvPr id="7" name="Rectangle 6"/>
          <p:cNvSpPr/>
          <p:nvPr/>
        </p:nvSpPr>
        <p:spPr>
          <a:xfrm>
            <a:off x="2100105" y="3974270"/>
            <a:ext cx="3788794" cy="369332"/>
          </a:xfrm>
          <a:prstGeom prst="rect">
            <a:avLst/>
          </a:prstGeom>
        </p:spPr>
        <p:txBody>
          <a:bodyPr wrap="none">
            <a:spAutoFit/>
          </a:bodyPr>
          <a:lstStyle/>
          <a:p>
            <a:r>
              <a:rPr lang="en-US" dirty="0"/>
              <a:t>A) Removing Twitter Handles (@user)</a:t>
            </a:r>
          </a:p>
        </p:txBody>
      </p:sp>
      <p:sp>
        <p:nvSpPr>
          <p:cNvPr id="8" name="Rectangle 7"/>
          <p:cNvSpPr/>
          <p:nvPr/>
        </p:nvSpPr>
        <p:spPr>
          <a:xfrm>
            <a:off x="2100105" y="4347550"/>
            <a:ext cx="5878532" cy="369332"/>
          </a:xfrm>
          <a:prstGeom prst="rect">
            <a:avLst/>
          </a:prstGeom>
        </p:spPr>
        <p:txBody>
          <a:bodyPr wrap="none">
            <a:spAutoFit/>
          </a:bodyPr>
          <a:lstStyle/>
          <a:p>
            <a:r>
              <a:rPr lang="en-US" dirty="0" smtClean="0"/>
              <a:t>B) Removing Punctuations, Numbers, and Special Characters</a:t>
            </a:r>
            <a:endParaRPr lang="en-US" dirty="0"/>
          </a:p>
        </p:txBody>
      </p:sp>
      <p:sp>
        <p:nvSpPr>
          <p:cNvPr id="9" name="Rectangle 8"/>
          <p:cNvSpPr/>
          <p:nvPr/>
        </p:nvSpPr>
        <p:spPr>
          <a:xfrm>
            <a:off x="2098097" y="4734319"/>
            <a:ext cx="6096000" cy="923330"/>
          </a:xfrm>
          <a:prstGeom prst="rect">
            <a:avLst/>
          </a:prstGeom>
        </p:spPr>
        <p:txBody>
          <a:bodyPr>
            <a:spAutoFit/>
          </a:bodyPr>
          <a:lstStyle/>
          <a:p>
            <a:r>
              <a:rPr lang="en-US" dirty="0"/>
              <a:t>C) Removing </a:t>
            </a:r>
            <a:r>
              <a:rPr lang="en-US" dirty="0"/>
              <a:t>S</a:t>
            </a:r>
            <a:r>
              <a:rPr lang="en-US" dirty="0" smtClean="0"/>
              <a:t>top Words</a:t>
            </a:r>
            <a:endParaRPr lang="en-US" dirty="0"/>
          </a:p>
          <a:p>
            <a:r>
              <a:rPr lang="en-US" dirty="0" smtClean="0"/>
              <a:t/>
            </a:r>
            <a:br>
              <a:rPr lang="en-US" dirty="0" smtClean="0"/>
            </a:br>
            <a:endParaRPr lang="en-US" dirty="0"/>
          </a:p>
        </p:txBody>
      </p:sp>
      <p:sp>
        <p:nvSpPr>
          <p:cNvPr id="10" name="Rectangle 9"/>
          <p:cNvSpPr/>
          <p:nvPr/>
        </p:nvSpPr>
        <p:spPr>
          <a:xfrm>
            <a:off x="2100105" y="5086122"/>
            <a:ext cx="1684051" cy="369332"/>
          </a:xfrm>
          <a:prstGeom prst="rect">
            <a:avLst/>
          </a:prstGeom>
        </p:spPr>
        <p:txBody>
          <a:bodyPr wrap="none">
            <a:spAutoFit/>
          </a:bodyPr>
          <a:lstStyle/>
          <a:p>
            <a:r>
              <a:rPr lang="en-US" dirty="0"/>
              <a:t>D) Tokenization</a:t>
            </a:r>
          </a:p>
        </p:txBody>
      </p:sp>
      <p:sp>
        <p:nvSpPr>
          <p:cNvPr id="11" name="Rectangle 10"/>
          <p:cNvSpPr/>
          <p:nvPr/>
        </p:nvSpPr>
        <p:spPr>
          <a:xfrm>
            <a:off x="2098097" y="5492949"/>
            <a:ext cx="1409360" cy="369332"/>
          </a:xfrm>
          <a:prstGeom prst="rect">
            <a:avLst/>
          </a:prstGeom>
        </p:spPr>
        <p:txBody>
          <a:bodyPr wrap="none">
            <a:spAutoFit/>
          </a:bodyPr>
          <a:lstStyle/>
          <a:p>
            <a:r>
              <a:rPr lang="en-US" dirty="0"/>
              <a:t>E) Stemming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0394" y="617043"/>
            <a:ext cx="6648358" cy="523220"/>
          </a:xfrm>
          <a:prstGeom prst="rect">
            <a:avLst/>
          </a:prstGeom>
        </p:spPr>
        <p:txBody>
          <a:bodyPr wrap="none">
            <a:spAutoFit/>
          </a:bodyPr>
          <a:lstStyle/>
          <a:p>
            <a:r>
              <a:rPr lang="en-US" sz="2800" b="1" dirty="0"/>
              <a:t> Extracting Features from Cleaned Tweets</a:t>
            </a:r>
          </a:p>
        </p:txBody>
      </p:sp>
      <p:sp>
        <p:nvSpPr>
          <p:cNvPr id="5" name="Rectangle 4"/>
          <p:cNvSpPr/>
          <p:nvPr/>
        </p:nvSpPr>
        <p:spPr>
          <a:xfrm>
            <a:off x="1598460" y="1132196"/>
            <a:ext cx="1797287" cy="369332"/>
          </a:xfrm>
          <a:prstGeom prst="rect">
            <a:avLst/>
          </a:prstGeom>
        </p:spPr>
        <p:txBody>
          <a:bodyPr wrap="none">
            <a:spAutoFit/>
          </a:bodyPr>
          <a:lstStyle/>
          <a:p>
            <a:r>
              <a:rPr lang="en-US" dirty="0" smtClean="0"/>
              <a:t>Two Approaches</a:t>
            </a:r>
            <a:endParaRPr lang="en-US" dirty="0"/>
          </a:p>
        </p:txBody>
      </p:sp>
      <p:sp>
        <p:nvSpPr>
          <p:cNvPr id="6" name="Rectangle 5"/>
          <p:cNvSpPr/>
          <p:nvPr/>
        </p:nvSpPr>
        <p:spPr>
          <a:xfrm>
            <a:off x="1704222" y="1531444"/>
            <a:ext cx="2732543" cy="369332"/>
          </a:xfrm>
          <a:prstGeom prst="rect">
            <a:avLst/>
          </a:prstGeom>
        </p:spPr>
        <p:txBody>
          <a:bodyPr wrap="none">
            <a:spAutoFit/>
          </a:bodyPr>
          <a:lstStyle/>
          <a:p>
            <a:r>
              <a:rPr lang="en-US" b="1" dirty="0" smtClean="0"/>
              <a:t>1) Bag-of-Words </a:t>
            </a:r>
            <a:r>
              <a:rPr lang="en-US" b="1" dirty="0"/>
              <a:t>Features</a:t>
            </a:r>
          </a:p>
        </p:txBody>
      </p:sp>
      <p:sp>
        <p:nvSpPr>
          <p:cNvPr id="7" name="Rectangle 6"/>
          <p:cNvSpPr/>
          <p:nvPr/>
        </p:nvSpPr>
        <p:spPr>
          <a:xfrm>
            <a:off x="1598460" y="3897666"/>
            <a:ext cx="1033296" cy="369332"/>
          </a:xfrm>
          <a:prstGeom prst="rect">
            <a:avLst/>
          </a:prstGeom>
        </p:spPr>
        <p:txBody>
          <a:bodyPr wrap="none">
            <a:spAutoFit/>
          </a:bodyPr>
          <a:lstStyle/>
          <a:p>
            <a:r>
              <a:rPr lang="en-US" b="1" dirty="0"/>
              <a:t>2</a:t>
            </a:r>
            <a:r>
              <a:rPr lang="en-US" b="1" dirty="0" smtClean="0"/>
              <a:t>) </a:t>
            </a:r>
            <a:r>
              <a:rPr lang="en-US" b="1" dirty="0" err="1" smtClean="0"/>
              <a:t>Tf-Idf</a:t>
            </a:r>
            <a:endParaRPr lang="en-US" b="1" dirty="0"/>
          </a:p>
        </p:txBody>
      </p:sp>
      <p:pic>
        <p:nvPicPr>
          <p:cNvPr id="2050" name="Picture 2" descr="Image result for bag of words and tf i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103" y="4370030"/>
            <a:ext cx="6788565" cy="1603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ag of words and tf i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03" y="1978050"/>
            <a:ext cx="6788565" cy="172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69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574" y="564125"/>
            <a:ext cx="7199843" cy="273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891" y="3399619"/>
            <a:ext cx="7240406"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57425" y="1538353"/>
            <a:ext cx="2651239" cy="369332"/>
          </a:xfrm>
          <a:prstGeom prst="rect">
            <a:avLst/>
          </a:prstGeom>
        </p:spPr>
        <p:txBody>
          <a:bodyPr wrap="none">
            <a:spAutoFit/>
          </a:bodyPr>
          <a:lstStyle/>
          <a:p>
            <a:r>
              <a:rPr lang="en-US" b="1" dirty="0" smtClean="0"/>
              <a:t>Positive Tweets </a:t>
            </a:r>
            <a:r>
              <a:rPr lang="en-US" b="1" dirty="0" err="1" smtClean="0"/>
              <a:t>Hashtags</a:t>
            </a:r>
            <a:endParaRPr lang="en-US" dirty="0"/>
          </a:p>
        </p:txBody>
      </p:sp>
      <p:sp>
        <p:nvSpPr>
          <p:cNvPr id="7" name="Rectangle 6"/>
          <p:cNvSpPr/>
          <p:nvPr/>
        </p:nvSpPr>
        <p:spPr>
          <a:xfrm>
            <a:off x="8629792" y="4557978"/>
            <a:ext cx="3138551" cy="369332"/>
          </a:xfrm>
          <a:prstGeom prst="rect">
            <a:avLst/>
          </a:prstGeom>
        </p:spPr>
        <p:txBody>
          <a:bodyPr wrap="none">
            <a:spAutoFit/>
          </a:bodyPr>
          <a:lstStyle/>
          <a:p>
            <a:r>
              <a:rPr lang="en-US" b="1" dirty="0"/>
              <a:t>Racist/Sexist </a:t>
            </a:r>
            <a:r>
              <a:rPr lang="en-US" b="1" dirty="0" smtClean="0"/>
              <a:t>Tweets </a:t>
            </a:r>
            <a:r>
              <a:rPr lang="en-US" b="1" dirty="0" err="1" smtClean="0"/>
              <a:t>Hashtags</a:t>
            </a:r>
            <a:endParaRPr lang="en-US" dirty="0"/>
          </a:p>
        </p:txBody>
      </p:sp>
    </p:spTree>
    <p:extLst>
      <p:ext uri="{BB962C8B-B14F-4D97-AF65-F5344CB8AC3E}">
        <p14:creationId xmlns:p14="http://schemas.microsoft.com/office/powerpoint/2010/main" val="3566624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822" y="736902"/>
            <a:ext cx="7162085" cy="586815"/>
          </a:xfrm>
        </p:spPr>
        <p:txBody>
          <a:bodyPr>
            <a:normAutofit fontScale="90000"/>
          </a:bodyPr>
          <a:lstStyle/>
          <a:p>
            <a:r>
              <a:rPr lang="en-US" sz="3600" b="1" dirty="0"/>
              <a:t>Model Building: Sentiment </a:t>
            </a:r>
            <a:r>
              <a:rPr lang="en-US" sz="3600" b="1" dirty="0" smtClean="0"/>
              <a:t>Analysis</a:t>
            </a:r>
            <a:endParaRPr lang="en-US" dirty="0"/>
          </a:p>
        </p:txBody>
      </p:sp>
      <p:sp>
        <p:nvSpPr>
          <p:cNvPr id="3" name="Content Placeholder 2"/>
          <p:cNvSpPr>
            <a:spLocks noGrp="1"/>
          </p:cNvSpPr>
          <p:nvPr>
            <p:ph idx="1"/>
          </p:nvPr>
        </p:nvSpPr>
        <p:spPr>
          <a:xfrm>
            <a:off x="1234941" y="1648495"/>
            <a:ext cx="10058400" cy="4185634"/>
          </a:xfrm>
        </p:spPr>
        <p:txBody>
          <a:bodyPr>
            <a:normAutofit fontScale="85000" lnSpcReduction="20000"/>
          </a:bodyPr>
          <a:lstStyle/>
          <a:p>
            <a:pPr marL="0" indent="0">
              <a:buNone/>
            </a:pPr>
            <a:r>
              <a:rPr lang="en-US" b="1" dirty="0" smtClean="0"/>
              <a:t>Classification </a:t>
            </a:r>
            <a:r>
              <a:rPr lang="en-US" b="1" dirty="0"/>
              <a:t>Algorithms</a:t>
            </a:r>
          </a:p>
          <a:p>
            <a:pPr marL="0" indent="0">
              <a:buNone/>
            </a:pPr>
            <a:r>
              <a:rPr lang="en-US" dirty="0" smtClean="0"/>
              <a:t>	The </a:t>
            </a:r>
            <a:r>
              <a:rPr lang="en-US" dirty="0"/>
              <a:t>classification step usually involves a statistical model like Naïve Bayes, Logistic </a:t>
            </a:r>
            <a:r>
              <a:rPr lang="en-US" dirty="0"/>
              <a:t> </a:t>
            </a:r>
            <a:r>
              <a:rPr lang="en-US" dirty="0" smtClean="0"/>
              <a:t>Regression</a:t>
            </a:r>
            <a:r>
              <a:rPr lang="en-US" dirty="0"/>
              <a:t>, Support Vector Machines, or Neural Networks:</a:t>
            </a:r>
          </a:p>
          <a:p>
            <a:r>
              <a:rPr lang="en-US" dirty="0">
                <a:hlinkClick r:id="rId2"/>
              </a:rPr>
              <a:t>Naïve Bayes</a:t>
            </a:r>
            <a:r>
              <a:rPr lang="en-US" dirty="0"/>
              <a:t>: a family of probabilistic algorithms that uses </a:t>
            </a:r>
            <a:r>
              <a:rPr lang="en-US" dirty="0" err="1"/>
              <a:t>Bayes’s</a:t>
            </a:r>
            <a:r>
              <a:rPr lang="en-US" dirty="0"/>
              <a:t> Theorem to predict the category of a text.</a:t>
            </a:r>
          </a:p>
          <a:p>
            <a:r>
              <a:rPr lang="en-US" dirty="0">
                <a:hlinkClick r:id="rId3"/>
              </a:rPr>
              <a:t>Linear Regression</a:t>
            </a:r>
            <a:r>
              <a:rPr lang="en-US" dirty="0"/>
              <a:t>: a very well-known algorithm in statistics used to predict some value (Y) given a set of features (X).</a:t>
            </a:r>
          </a:p>
          <a:p>
            <a:r>
              <a:rPr lang="en-US" dirty="0">
                <a:hlinkClick r:id="rId4"/>
              </a:rPr>
              <a:t>Support Vector Machines</a:t>
            </a:r>
            <a:r>
              <a:rPr lang="en-US" dirty="0"/>
              <a:t>: a non-probabilistic model which uses a representation of text examples as points in a multidimensional space. These examples are mapped so that the examples of the different categories (sentiments) belong to distinct regions of that space.. Then, new texts are mapped onto that same space and predicted to belong to a category based on which region they fall into.</a:t>
            </a:r>
          </a:p>
          <a:p>
            <a:r>
              <a:rPr lang="en-US" dirty="0">
                <a:hlinkClick r:id="rId5"/>
              </a:rPr>
              <a:t>Deep Learning</a:t>
            </a:r>
            <a:r>
              <a:rPr lang="en-US" dirty="0"/>
              <a:t>: a diverse set of algorithms that attempts to imitate how the human brain works by employing artificial neural networks to process data.</a:t>
            </a:r>
          </a:p>
          <a:p>
            <a:endParaRPr lang="en-US" dirty="0"/>
          </a:p>
        </p:txBody>
      </p:sp>
    </p:spTree>
    <p:extLst>
      <p:ext uri="{BB962C8B-B14F-4D97-AF65-F5344CB8AC3E}">
        <p14:creationId xmlns:p14="http://schemas.microsoft.com/office/powerpoint/2010/main" val="318845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249" y="824247"/>
            <a:ext cx="9065098" cy="47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22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665" y="605304"/>
            <a:ext cx="9042400" cy="708338"/>
          </a:xfrm>
        </p:spPr>
        <p:txBody>
          <a:bodyPr>
            <a:normAutofit/>
          </a:bodyPr>
          <a:lstStyle/>
          <a:p>
            <a:r>
              <a:rPr lang="en-US" sz="4000" dirty="0"/>
              <a:t>Experiment </a:t>
            </a:r>
            <a:r>
              <a:rPr lang="en-US" sz="4000" dirty="0" smtClean="0"/>
              <a:t>2 – </a:t>
            </a:r>
            <a:r>
              <a:rPr lang="en-US" sz="4000" dirty="0"/>
              <a:t>Classifying </a:t>
            </a:r>
            <a:r>
              <a:rPr lang="en-US" sz="4000" dirty="0" smtClean="0"/>
              <a:t>IMDB Review</a:t>
            </a:r>
            <a:endParaRPr lang="en-US" sz="4000" dirty="0"/>
          </a:p>
        </p:txBody>
      </p:sp>
      <p:sp>
        <p:nvSpPr>
          <p:cNvPr id="4" name="Rectangle 3"/>
          <p:cNvSpPr/>
          <p:nvPr/>
        </p:nvSpPr>
        <p:spPr>
          <a:xfrm>
            <a:off x="1579807" y="1433402"/>
            <a:ext cx="8530108" cy="923330"/>
          </a:xfrm>
          <a:prstGeom prst="rect">
            <a:avLst/>
          </a:prstGeom>
        </p:spPr>
        <p:txBody>
          <a:bodyPr wrap="square">
            <a:spAutoFit/>
          </a:bodyPr>
          <a:lstStyle/>
          <a:p>
            <a:r>
              <a:rPr lang="en-US" b="1" i="1" dirty="0"/>
              <a:t>The objective of this task is to </a:t>
            </a:r>
            <a:r>
              <a:rPr lang="en-US" b="1" i="1" dirty="0" smtClean="0"/>
              <a:t>detect sentiment in reviews given by the viewers and critics to the movies or TV shows. So basically to classify the review based on sentiment could be positive or negative.</a:t>
            </a:r>
            <a:endParaRPr lang="en-US" dirty="0"/>
          </a:p>
        </p:txBody>
      </p:sp>
      <p:sp>
        <p:nvSpPr>
          <p:cNvPr id="5" name="Rectangle 4"/>
          <p:cNvSpPr/>
          <p:nvPr/>
        </p:nvSpPr>
        <p:spPr>
          <a:xfrm>
            <a:off x="1669961" y="2698074"/>
            <a:ext cx="8439954" cy="923330"/>
          </a:xfrm>
          <a:prstGeom prst="rect">
            <a:avLst/>
          </a:prstGeom>
        </p:spPr>
        <p:txBody>
          <a:bodyPr wrap="square">
            <a:spAutoFit/>
          </a:bodyPr>
          <a:lstStyle/>
          <a:p>
            <a:r>
              <a:rPr lang="en-US" b="1" u="sng" dirty="0" smtClean="0"/>
              <a:t>Dataset</a:t>
            </a:r>
            <a:r>
              <a:rPr lang="en-US" dirty="0" smtClean="0"/>
              <a:t> – Given a labeled and unlabeled data of reviews. Count of labeled review is 25k and that od unlabeled ones is 50k. In the Labeled Dataset, 1 corresponds to a positive review and 0 to negative one.  </a:t>
            </a:r>
            <a:endParaRPr lang="en-US" dirty="0"/>
          </a:p>
        </p:txBody>
      </p:sp>
      <p:sp>
        <p:nvSpPr>
          <p:cNvPr id="6" name="Rectangle 5"/>
          <p:cNvSpPr/>
          <p:nvPr/>
        </p:nvSpPr>
        <p:spPr>
          <a:xfrm>
            <a:off x="1654934" y="4099737"/>
            <a:ext cx="8439954" cy="1477328"/>
          </a:xfrm>
          <a:prstGeom prst="rect">
            <a:avLst/>
          </a:prstGeom>
        </p:spPr>
        <p:txBody>
          <a:bodyPr wrap="square">
            <a:spAutoFit/>
          </a:bodyPr>
          <a:lstStyle/>
          <a:p>
            <a:r>
              <a:rPr lang="en-US" dirty="0" smtClean="0"/>
              <a:t>The reviews were classified based on both the approaches</a:t>
            </a:r>
          </a:p>
          <a:p>
            <a:endParaRPr lang="en-US" dirty="0" smtClean="0"/>
          </a:p>
          <a:p>
            <a:pPr marL="342900" indent="-342900">
              <a:buAutoNum type="arabicParenR"/>
            </a:pPr>
            <a:r>
              <a:rPr lang="en-US" dirty="0" smtClean="0"/>
              <a:t>Machine Learning for Labeled data</a:t>
            </a:r>
          </a:p>
          <a:p>
            <a:pPr marL="342900" indent="-342900">
              <a:buAutoNum type="arabicParenR"/>
            </a:pPr>
            <a:r>
              <a:rPr lang="en-US" dirty="0" smtClean="0"/>
              <a:t>Lexicon Based for unlabeled data</a:t>
            </a:r>
          </a:p>
          <a:p>
            <a:r>
              <a:rPr lang="en-US" b="1" u="sng" dirty="0" smtClean="0"/>
              <a:t>  </a:t>
            </a:r>
            <a:endParaRPr lang="en-US" dirty="0"/>
          </a:p>
        </p:txBody>
      </p:sp>
    </p:spTree>
    <p:extLst>
      <p:ext uri="{BB962C8B-B14F-4D97-AF65-F5344CB8AC3E}">
        <p14:creationId xmlns:p14="http://schemas.microsoft.com/office/powerpoint/2010/main" val="1254617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9186" y="646749"/>
            <a:ext cx="8218149" cy="586815"/>
          </a:xfrm>
        </p:spPr>
        <p:txBody>
          <a:bodyPr>
            <a:normAutofit fontScale="90000"/>
          </a:bodyPr>
          <a:lstStyle/>
          <a:p>
            <a:pPr marL="0" indent="0"/>
            <a:r>
              <a:rPr lang="en-US" sz="3600" b="1" dirty="0"/>
              <a:t>Machine </a:t>
            </a:r>
            <a:r>
              <a:rPr lang="en-US" sz="3600" b="1" dirty="0" smtClean="0"/>
              <a:t> Learning  Approach  for  </a:t>
            </a:r>
            <a:r>
              <a:rPr lang="en-US" sz="3600" b="1" dirty="0"/>
              <a:t>Labeled data</a:t>
            </a:r>
            <a:endParaRPr lang="en-US" sz="3600" b="1" dirty="0"/>
          </a:p>
        </p:txBody>
      </p:sp>
      <p:sp>
        <p:nvSpPr>
          <p:cNvPr id="5" name="Rectangle 4"/>
          <p:cNvSpPr/>
          <p:nvPr/>
        </p:nvSpPr>
        <p:spPr>
          <a:xfrm>
            <a:off x="4111403" y="5671065"/>
            <a:ext cx="6814686" cy="369332"/>
          </a:xfrm>
          <a:prstGeom prst="rect">
            <a:avLst/>
          </a:prstGeom>
        </p:spPr>
        <p:txBody>
          <a:bodyPr wrap="none">
            <a:spAutoFit/>
          </a:bodyPr>
          <a:lstStyle/>
          <a:p>
            <a:r>
              <a:rPr lang="en-US" dirty="0" smtClean="0"/>
              <a:t> -  </a:t>
            </a:r>
            <a:r>
              <a:rPr lang="en-US" dirty="0"/>
              <a:t>results are obtained following the same approach as in Experiment </a:t>
            </a:r>
            <a:r>
              <a:rPr lang="en-US" dirty="0" smtClean="0"/>
              <a:t>1</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105" y="1390918"/>
            <a:ext cx="9040049" cy="408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729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9186" y="749781"/>
            <a:ext cx="8218149" cy="586815"/>
          </a:xfrm>
        </p:spPr>
        <p:txBody>
          <a:bodyPr>
            <a:normAutofit fontScale="90000"/>
          </a:bodyPr>
          <a:lstStyle/>
          <a:p>
            <a:pPr marL="342900" indent="-342900"/>
            <a:r>
              <a:rPr lang="en-US" sz="3600" dirty="0"/>
              <a:t>Lexicon </a:t>
            </a:r>
            <a:r>
              <a:rPr lang="en-US" sz="3600" dirty="0" smtClean="0"/>
              <a:t>Based Approach  for </a:t>
            </a:r>
            <a:r>
              <a:rPr lang="en-US" sz="3600" dirty="0"/>
              <a:t>unlabeled data</a:t>
            </a:r>
          </a:p>
        </p:txBody>
      </p:sp>
      <p:sp>
        <p:nvSpPr>
          <p:cNvPr id="5" name="Rectangle 4"/>
          <p:cNvSpPr/>
          <p:nvPr/>
        </p:nvSpPr>
        <p:spPr>
          <a:xfrm>
            <a:off x="1368211" y="1620452"/>
            <a:ext cx="5045468" cy="369332"/>
          </a:xfrm>
          <a:prstGeom prst="rect">
            <a:avLst/>
          </a:prstGeom>
        </p:spPr>
        <p:txBody>
          <a:bodyPr wrap="square">
            <a:spAutoFit/>
          </a:bodyPr>
          <a:lstStyle/>
          <a:p>
            <a:r>
              <a:rPr lang="en-US" dirty="0" smtClean="0"/>
              <a:t>This basically </a:t>
            </a:r>
            <a:r>
              <a:rPr lang="en-US" dirty="0"/>
              <a:t>includes </a:t>
            </a:r>
            <a:r>
              <a:rPr lang="en-US" dirty="0" smtClean="0"/>
              <a:t>3 steps </a:t>
            </a:r>
          </a:p>
        </p:txBody>
      </p:sp>
      <p:sp>
        <p:nvSpPr>
          <p:cNvPr id="6" name="Rectangle 5"/>
          <p:cNvSpPr/>
          <p:nvPr/>
        </p:nvSpPr>
        <p:spPr>
          <a:xfrm>
            <a:off x="1368211" y="2162509"/>
            <a:ext cx="8007609" cy="3139321"/>
          </a:xfrm>
          <a:prstGeom prst="rect">
            <a:avLst/>
          </a:prstGeom>
        </p:spPr>
        <p:txBody>
          <a:bodyPr wrap="square">
            <a:spAutoFit/>
          </a:bodyPr>
          <a:lstStyle/>
          <a:p>
            <a:pPr marL="342900" indent="-342900">
              <a:buAutoNum type="arabicParenR"/>
            </a:pPr>
            <a:r>
              <a:rPr lang="en-US" sz="2200" b="1" dirty="0"/>
              <a:t> </a:t>
            </a:r>
            <a:r>
              <a:rPr lang="en-US" sz="2200" b="1" dirty="0" smtClean="0"/>
              <a:t>Text Preprocessing </a:t>
            </a:r>
            <a:r>
              <a:rPr lang="en-US" sz="2200" b="1" dirty="0"/>
              <a:t>and </a:t>
            </a:r>
            <a:r>
              <a:rPr lang="en-US" sz="2200" b="1" dirty="0" smtClean="0"/>
              <a:t>Cleaning. </a:t>
            </a:r>
            <a:r>
              <a:rPr lang="en-US" sz="2200" dirty="0" smtClean="0"/>
              <a:t>This step includes removing punctuation marks, removing </a:t>
            </a:r>
            <a:r>
              <a:rPr lang="en-US" sz="2200" dirty="0" err="1" smtClean="0"/>
              <a:t>stopwords</a:t>
            </a:r>
            <a:r>
              <a:rPr lang="en-US" sz="2200" dirty="0" smtClean="0"/>
              <a:t>, </a:t>
            </a:r>
            <a:r>
              <a:rPr lang="en-US" sz="2200" dirty="0" err="1" smtClean="0"/>
              <a:t>tokenisation</a:t>
            </a:r>
            <a:r>
              <a:rPr lang="en-US" sz="2200" dirty="0"/>
              <a:t> </a:t>
            </a:r>
            <a:r>
              <a:rPr lang="en-US" sz="2200" dirty="0" smtClean="0"/>
              <a:t>and stemming.</a:t>
            </a:r>
          </a:p>
          <a:p>
            <a:pPr marL="342900" indent="-342900">
              <a:buAutoNum type="arabicParenR"/>
            </a:pPr>
            <a:endParaRPr lang="en-US" sz="2200" dirty="0" smtClean="0"/>
          </a:p>
          <a:p>
            <a:pPr marL="342900" indent="-342900">
              <a:buAutoNum type="arabicParenR"/>
            </a:pPr>
            <a:r>
              <a:rPr lang="en-US" sz="2200" b="1" dirty="0" smtClean="0"/>
              <a:t>Calculating polarity </a:t>
            </a:r>
            <a:r>
              <a:rPr lang="en-US" sz="2200" dirty="0" smtClean="0"/>
              <a:t>of each word in the review followed by the total polarity of the review. This is done for all the reviews in the dataset.</a:t>
            </a:r>
          </a:p>
          <a:p>
            <a:pPr marL="342900" indent="-342900">
              <a:buAutoNum type="arabicParenR"/>
            </a:pPr>
            <a:endParaRPr lang="en-US" sz="2200" dirty="0" smtClean="0"/>
          </a:p>
          <a:p>
            <a:pPr marL="342900" indent="-342900">
              <a:buAutoNum type="arabicParenR"/>
            </a:pPr>
            <a:r>
              <a:rPr lang="en-US" sz="2200" b="1" dirty="0" smtClean="0"/>
              <a:t>Classifying</a:t>
            </a:r>
            <a:r>
              <a:rPr lang="en-US" sz="2200" dirty="0" smtClean="0"/>
              <a:t> the review based on the total polarity score</a:t>
            </a:r>
            <a:endParaRPr lang="en-US" sz="2200" dirty="0"/>
          </a:p>
        </p:txBody>
      </p:sp>
    </p:spTree>
    <p:extLst>
      <p:ext uri="{BB962C8B-B14F-4D97-AF65-F5344CB8AC3E}">
        <p14:creationId xmlns:p14="http://schemas.microsoft.com/office/powerpoint/2010/main" val="1472889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1172" y="1257613"/>
            <a:ext cx="9109656" cy="1754326"/>
          </a:xfrm>
          <a:prstGeom prst="rect">
            <a:avLst/>
          </a:prstGeom>
        </p:spPr>
        <p:txBody>
          <a:bodyPr wrap="square">
            <a:spAutoFit/>
          </a:bodyPr>
          <a:lstStyle/>
          <a:p>
            <a:r>
              <a:rPr lang="en-US" dirty="0">
                <a:hlinkClick r:id="rId2"/>
              </a:rPr>
              <a:t>Nltk</a:t>
            </a:r>
            <a:r>
              <a:rPr lang="en-US" dirty="0"/>
              <a:t> – a </a:t>
            </a:r>
            <a:r>
              <a:rPr lang="en-US" dirty="0" smtClean="0"/>
              <a:t>module for </a:t>
            </a:r>
            <a:r>
              <a:rPr lang="en-US" dirty="0"/>
              <a:t>natural language </a:t>
            </a:r>
            <a:r>
              <a:rPr lang="en-US" dirty="0" smtClean="0"/>
              <a:t>processing.</a:t>
            </a:r>
            <a:endParaRPr lang="en-US" dirty="0"/>
          </a:p>
          <a:p>
            <a:endParaRPr lang="en-US" dirty="0" smtClean="0"/>
          </a:p>
          <a:p>
            <a:r>
              <a:rPr lang="en-US" dirty="0" smtClean="0">
                <a:hlinkClick r:id="rId2"/>
              </a:rPr>
              <a:t>WordNet</a:t>
            </a:r>
            <a:r>
              <a:rPr lang="en-US" dirty="0"/>
              <a:t> </a:t>
            </a:r>
            <a:r>
              <a:rPr lang="en-US" dirty="0" smtClean="0"/>
              <a:t>– a dictionary in </a:t>
            </a:r>
            <a:r>
              <a:rPr lang="en-US" dirty="0" err="1" smtClean="0"/>
              <a:t>nltk</a:t>
            </a:r>
            <a:endParaRPr lang="en-US" dirty="0" smtClean="0"/>
          </a:p>
          <a:p>
            <a:endParaRPr lang="en-US" dirty="0"/>
          </a:p>
          <a:p>
            <a:r>
              <a:rPr lang="en-US" dirty="0">
                <a:hlinkClick r:id="rId2"/>
              </a:rPr>
              <a:t>SentiWordNet</a:t>
            </a:r>
            <a:r>
              <a:rPr lang="en-US" dirty="0"/>
              <a:t> is a lexical resource for opinion mining that assigns to each synset of WordNet three sentiment scores: positivity, negativity, and </a:t>
            </a:r>
            <a:r>
              <a:rPr lang="en-US" dirty="0" smtClean="0"/>
              <a:t>objectivity.</a:t>
            </a:r>
          </a:p>
        </p:txBody>
      </p:sp>
      <p:sp>
        <p:nvSpPr>
          <p:cNvPr id="6" name="Rectangle 5"/>
          <p:cNvSpPr/>
          <p:nvPr/>
        </p:nvSpPr>
        <p:spPr>
          <a:xfrm>
            <a:off x="1212162" y="707196"/>
            <a:ext cx="3609001" cy="369332"/>
          </a:xfrm>
          <a:prstGeom prst="rect">
            <a:avLst/>
          </a:prstGeom>
        </p:spPr>
        <p:txBody>
          <a:bodyPr wrap="none">
            <a:spAutoFit/>
          </a:bodyPr>
          <a:lstStyle/>
          <a:p>
            <a:r>
              <a:rPr lang="en-US" b="1" dirty="0" smtClean="0"/>
              <a:t>Tools used for Calculating Polarity</a:t>
            </a:r>
            <a:endParaRPr lang="en-US" dirty="0"/>
          </a:p>
        </p:txBody>
      </p:sp>
      <p:sp>
        <p:nvSpPr>
          <p:cNvPr id="7" name="Rectangle 6"/>
          <p:cNvSpPr/>
          <p:nvPr/>
        </p:nvSpPr>
        <p:spPr>
          <a:xfrm>
            <a:off x="1212162" y="3238900"/>
            <a:ext cx="9788543" cy="2031325"/>
          </a:xfrm>
          <a:prstGeom prst="rect">
            <a:avLst/>
          </a:prstGeom>
        </p:spPr>
        <p:txBody>
          <a:bodyPr wrap="square">
            <a:spAutoFit/>
          </a:bodyPr>
          <a:lstStyle/>
          <a:p>
            <a:r>
              <a:rPr lang="en-US" b="1" dirty="0" err="1" smtClean="0"/>
              <a:t>Wordnet</a:t>
            </a:r>
            <a:r>
              <a:rPr lang="en-US" dirty="0" smtClean="0"/>
              <a:t> was used to extract the most common meaning of a word and SentiWordNet would return the polarity of the word</a:t>
            </a:r>
          </a:p>
          <a:p>
            <a:endParaRPr lang="en-US" dirty="0" smtClean="0"/>
          </a:p>
          <a:p>
            <a:r>
              <a:rPr lang="en-US" dirty="0" smtClean="0"/>
              <a:t>SentiWordNet returns</a:t>
            </a:r>
            <a:r>
              <a:rPr lang="en-US" b="1" dirty="0" smtClean="0"/>
              <a:t> </a:t>
            </a:r>
            <a:r>
              <a:rPr lang="en-US" dirty="0" smtClean="0"/>
              <a:t>+</a:t>
            </a:r>
            <a:r>
              <a:rPr lang="en-US" dirty="0" err="1" smtClean="0"/>
              <a:t>ve</a:t>
            </a:r>
            <a:r>
              <a:rPr lang="en-US" dirty="0" smtClean="0"/>
              <a:t> and –</a:t>
            </a:r>
            <a:r>
              <a:rPr lang="en-US" dirty="0" err="1" smtClean="0"/>
              <a:t>ve</a:t>
            </a:r>
            <a:r>
              <a:rPr lang="en-US" dirty="0" smtClean="0"/>
              <a:t> polarity score of a word depicting positivity and negativity in a word.</a:t>
            </a:r>
          </a:p>
          <a:p>
            <a:endParaRPr lang="en-US" dirty="0" smtClean="0"/>
          </a:p>
          <a:p>
            <a:r>
              <a:rPr lang="en-US" dirty="0" smtClean="0"/>
              <a:t>A total polarity score is calculated by subtracting the summation of negative scores from the summation of positive scores, which would help us in classifying the whole review.</a:t>
            </a:r>
            <a:endParaRPr lang="en-US" dirty="0"/>
          </a:p>
        </p:txBody>
      </p:sp>
      <p:sp>
        <p:nvSpPr>
          <p:cNvPr id="8" name="Rectangle 7"/>
          <p:cNvSpPr/>
          <p:nvPr/>
        </p:nvSpPr>
        <p:spPr>
          <a:xfrm>
            <a:off x="1106985" y="5431596"/>
            <a:ext cx="10220105" cy="646331"/>
          </a:xfrm>
          <a:prstGeom prst="rect">
            <a:avLst/>
          </a:prstGeom>
        </p:spPr>
        <p:txBody>
          <a:bodyPr wrap="none">
            <a:spAutoFit/>
          </a:bodyPr>
          <a:lstStyle/>
          <a:p>
            <a:r>
              <a:rPr lang="en-US" b="1" dirty="0" smtClean="0"/>
              <a:t>When the classified text(</a:t>
            </a:r>
            <a:r>
              <a:rPr lang="en-US" b="1" dirty="0" err="1" smtClean="0"/>
              <a:t>Imdb</a:t>
            </a:r>
            <a:r>
              <a:rPr lang="en-US" b="1" dirty="0" smtClean="0"/>
              <a:t> reviews) were checked and reviewed, 65% of the reviews were correctly </a:t>
            </a:r>
          </a:p>
          <a:p>
            <a:r>
              <a:rPr lang="en-US" b="1" dirty="0"/>
              <a:t>c</a:t>
            </a:r>
            <a:r>
              <a:rPr lang="en-US" b="1" dirty="0" smtClean="0"/>
              <a:t>lassified.</a:t>
            </a:r>
            <a:endParaRPr lang="en-US" b="1" dirty="0"/>
          </a:p>
        </p:txBody>
      </p:sp>
    </p:spTree>
    <p:extLst>
      <p:ext uri="{BB962C8B-B14F-4D97-AF65-F5344CB8AC3E}">
        <p14:creationId xmlns:p14="http://schemas.microsoft.com/office/powerpoint/2010/main" val="2777817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normAutofit/>
          </a:bodyPr>
          <a:lstStyle/>
          <a:p>
            <a:r>
              <a:rPr lang="en-US" sz="4000" b="1" dirty="0"/>
              <a:t>What is Sentiment Analysis?</a:t>
            </a:r>
          </a:p>
        </p:txBody>
      </p:sp>
      <p:sp>
        <p:nvSpPr>
          <p:cNvPr id="3" name="Content Placeholder 2"/>
          <p:cNvSpPr>
            <a:spLocks noGrp="1"/>
          </p:cNvSpPr>
          <p:nvPr>
            <p:ph idx="1"/>
          </p:nvPr>
        </p:nvSpPr>
        <p:spPr>
          <a:xfrm>
            <a:off x="1075055" y="1885315"/>
            <a:ext cx="9745980" cy="3719830"/>
          </a:xfrm>
        </p:spPr>
        <p:txBody>
          <a:bodyPr>
            <a:normAutofit/>
          </a:bodyPr>
          <a:lstStyle/>
          <a:p>
            <a:pPr marL="0" indent="0">
              <a:buNone/>
            </a:pPr>
            <a:r>
              <a:rPr lang="en-US" dirty="0"/>
              <a:t>Sentiment Analysis also known as Opinion Mining is a field within Natural Language Processing (NLP) that builds systems that try to identify and extract opinions within text. Usually, besides identifying the opinion, these systems extract attributes of the expression e.g</a:t>
            </a:r>
            <a:r>
              <a:rPr lang="en-US" dirty="0" smtClean="0"/>
              <a:t>.:</a:t>
            </a:r>
          </a:p>
          <a:p>
            <a:endParaRPr lang="en-US" dirty="0"/>
          </a:p>
          <a:p>
            <a:r>
              <a:rPr lang="en-US" dirty="0" smtClean="0"/>
              <a:t>Polarity</a:t>
            </a:r>
            <a:r>
              <a:rPr lang="en-US" dirty="0"/>
              <a:t>: if the speaker express a positive or negative opinion</a:t>
            </a:r>
          </a:p>
          <a:p>
            <a:r>
              <a:rPr lang="en-US" dirty="0">
                <a:sym typeface="+mn-ea"/>
              </a:rPr>
              <a:t>Subject: the thing that is being talked </a:t>
            </a:r>
            <a:r>
              <a:rPr lang="en-US" dirty="0" err="1">
                <a:sym typeface="+mn-ea"/>
              </a:rPr>
              <a:t>abou</a:t>
            </a:r>
            <a:r>
              <a:rPr lang="en-IN" altLang="en-US" dirty="0">
                <a:sym typeface="+mn-ea"/>
              </a:rPr>
              <a:t>t</a:t>
            </a:r>
          </a:p>
          <a:p>
            <a:r>
              <a:rPr lang="en-US" dirty="0">
                <a:sym typeface="+mn-ea"/>
              </a:rPr>
              <a:t>Opinion holder: the person, or entity that expresses the opinion.</a:t>
            </a: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031" y="798489"/>
            <a:ext cx="9042400" cy="566671"/>
          </a:xfrm>
        </p:spPr>
        <p:txBody>
          <a:bodyPr>
            <a:noAutofit/>
          </a:bodyPr>
          <a:lstStyle/>
          <a:p>
            <a:r>
              <a:rPr lang="en-US" sz="3600" dirty="0" smtClean="0"/>
              <a:t>References</a:t>
            </a:r>
            <a:endParaRPr lang="en-US" sz="3600" dirty="0"/>
          </a:p>
        </p:txBody>
      </p:sp>
      <p:sp>
        <p:nvSpPr>
          <p:cNvPr id="5" name="Rectangle 4"/>
          <p:cNvSpPr/>
          <p:nvPr/>
        </p:nvSpPr>
        <p:spPr>
          <a:xfrm>
            <a:off x="1368207" y="1582960"/>
            <a:ext cx="9308379" cy="2031325"/>
          </a:xfrm>
          <a:prstGeom prst="rect">
            <a:avLst/>
          </a:prstGeom>
        </p:spPr>
        <p:txBody>
          <a:bodyPr wrap="square">
            <a:spAutoFit/>
          </a:bodyPr>
          <a:lstStyle/>
          <a:p>
            <a:pPr marL="342900" indent="-342900">
              <a:buFontTx/>
              <a:buAutoNum type="arabicParenR"/>
            </a:pPr>
            <a:r>
              <a:rPr lang="en-US" dirty="0" smtClean="0"/>
              <a:t>Getting </a:t>
            </a:r>
            <a:r>
              <a:rPr lang="en-US" dirty="0"/>
              <a:t>Started with Sentiment </a:t>
            </a:r>
            <a:r>
              <a:rPr lang="en-US" dirty="0" smtClean="0"/>
              <a:t>Analysis - </a:t>
            </a:r>
            <a:r>
              <a:rPr lang="en-US" dirty="0">
                <a:hlinkClick r:id="rId2"/>
              </a:rPr>
              <a:t>https://nlpforhackers.io/sentiment-analysis-intro/</a:t>
            </a:r>
            <a:endParaRPr lang="en-US" dirty="0" smtClean="0"/>
          </a:p>
          <a:p>
            <a:pPr marL="342900" indent="-342900">
              <a:buFontTx/>
              <a:buAutoNum type="arabicParenR"/>
            </a:pPr>
            <a:r>
              <a:rPr lang="en-US" dirty="0"/>
              <a:t>The Basics of Sentiment </a:t>
            </a:r>
            <a:r>
              <a:rPr lang="en-US" dirty="0" smtClean="0"/>
              <a:t>Analysis - </a:t>
            </a:r>
            <a:r>
              <a:rPr lang="en-US" dirty="0">
                <a:hlinkClick r:id="rId3"/>
              </a:rPr>
              <a:t>https://</a:t>
            </a:r>
            <a:r>
              <a:rPr lang="en-US" dirty="0" smtClean="0">
                <a:hlinkClick r:id="rId3"/>
              </a:rPr>
              <a:t>monkeylearn.com/sentiment-analysis/</a:t>
            </a:r>
            <a:endParaRPr lang="en-US" dirty="0" smtClean="0"/>
          </a:p>
          <a:p>
            <a:pPr marL="342900" indent="-342900">
              <a:buFontTx/>
              <a:buAutoNum type="arabicParenR"/>
            </a:pPr>
            <a:r>
              <a:rPr lang="en-US" dirty="0" err="1" smtClean="0"/>
              <a:t>Scikit</a:t>
            </a:r>
            <a:r>
              <a:rPr lang="en-US" dirty="0" smtClean="0"/>
              <a:t> Learn - </a:t>
            </a:r>
            <a:r>
              <a:rPr lang="en-US" dirty="0">
                <a:hlinkClick r:id="rId4"/>
              </a:rPr>
              <a:t>https://</a:t>
            </a:r>
            <a:r>
              <a:rPr lang="en-US" dirty="0" smtClean="0">
                <a:hlinkClick r:id="rId4"/>
              </a:rPr>
              <a:t>scikit-learn.org/stable/tutorial/index.html</a:t>
            </a:r>
            <a:endParaRPr lang="en-US" dirty="0" smtClean="0"/>
          </a:p>
          <a:p>
            <a:pPr marL="342900" indent="-342900">
              <a:buFontTx/>
              <a:buAutoNum type="arabicParenR"/>
            </a:pPr>
            <a:r>
              <a:rPr lang="en-US" dirty="0" err="1" smtClean="0"/>
              <a:t>Kaggle</a:t>
            </a:r>
            <a:r>
              <a:rPr lang="en-US" dirty="0" smtClean="0"/>
              <a:t> (For the datasets) – </a:t>
            </a:r>
            <a:r>
              <a:rPr lang="en-US" dirty="0" smtClean="0">
                <a:hlinkClick r:id="rId5"/>
              </a:rPr>
              <a:t>https</a:t>
            </a:r>
            <a:r>
              <a:rPr lang="en-US" dirty="0">
                <a:hlinkClick r:id="rId5"/>
              </a:rPr>
              <a:t>://www.kaggle.com</a:t>
            </a:r>
            <a:r>
              <a:rPr lang="en-US" dirty="0" smtClean="0">
                <a:hlinkClick r:id="rId5"/>
              </a:rPr>
              <a:t>/</a:t>
            </a:r>
            <a:endParaRPr lang="en-US" dirty="0" smtClean="0"/>
          </a:p>
          <a:p>
            <a:pPr marL="342900" indent="-342900">
              <a:buFontTx/>
              <a:buAutoNum type="arabicParenR"/>
            </a:pPr>
            <a:r>
              <a:rPr lang="en-US" dirty="0" err="1"/>
              <a:t>AdaBoost</a:t>
            </a:r>
            <a:r>
              <a:rPr lang="en-US" dirty="0"/>
              <a:t> Classifier in </a:t>
            </a:r>
            <a:r>
              <a:rPr lang="en-US" dirty="0" smtClean="0"/>
              <a:t>Python</a:t>
            </a:r>
            <a:r>
              <a:rPr lang="en-US" dirty="0"/>
              <a:t> </a:t>
            </a:r>
            <a:r>
              <a:rPr lang="en-US" dirty="0" smtClean="0"/>
              <a:t>- </a:t>
            </a:r>
            <a:r>
              <a:rPr lang="en-US" dirty="0">
                <a:hlinkClick r:id="rId6"/>
              </a:rPr>
              <a:t>https://</a:t>
            </a:r>
            <a:r>
              <a:rPr lang="en-US" dirty="0" smtClean="0">
                <a:hlinkClick r:id="rId6"/>
              </a:rPr>
              <a:t>www.datacamp.com/community/tutorials/adaboost-classifier-python</a:t>
            </a:r>
            <a:endParaRPr lang="en-US" dirty="0" smtClean="0"/>
          </a:p>
          <a:p>
            <a:pPr marL="342900" indent="-342900">
              <a:buFontTx/>
              <a:buAutoNum type="arabicParenR"/>
            </a:pPr>
            <a:endParaRPr lang="en-US" b="1" dirty="0"/>
          </a:p>
        </p:txBody>
      </p:sp>
    </p:spTree>
    <p:extLst>
      <p:ext uri="{BB962C8B-B14F-4D97-AF65-F5344CB8AC3E}">
        <p14:creationId xmlns:p14="http://schemas.microsoft.com/office/powerpoint/2010/main" val="2355513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214" y="540913"/>
            <a:ext cx="9042400" cy="1004552"/>
          </a:xfrm>
        </p:spPr>
        <p:txBody>
          <a:bodyPr/>
          <a:lstStyle/>
          <a:p>
            <a:r>
              <a:rPr lang="en-US" dirty="0" smtClean="0"/>
              <a:t>What Did I Learn?</a:t>
            </a:r>
            <a:endParaRPr lang="en-US" dirty="0"/>
          </a:p>
        </p:txBody>
      </p:sp>
      <p:sp>
        <p:nvSpPr>
          <p:cNvPr id="3" name="Content Placeholder 2"/>
          <p:cNvSpPr>
            <a:spLocks noGrp="1"/>
          </p:cNvSpPr>
          <p:nvPr>
            <p:ph idx="1"/>
          </p:nvPr>
        </p:nvSpPr>
        <p:spPr>
          <a:xfrm>
            <a:off x="1209184" y="1844898"/>
            <a:ext cx="10058400" cy="3886200"/>
          </a:xfrm>
        </p:spPr>
        <p:txBody>
          <a:bodyPr>
            <a:normAutofit fontScale="92500"/>
          </a:bodyPr>
          <a:lstStyle/>
          <a:p>
            <a:r>
              <a:rPr lang="en-US" dirty="0" smtClean="0"/>
              <a:t>Introduction to Machine Learning and its uses cases</a:t>
            </a:r>
          </a:p>
          <a:p>
            <a:r>
              <a:rPr lang="en-US" dirty="0" smtClean="0"/>
              <a:t>Supervised and Unsupervised Machine Learning</a:t>
            </a:r>
          </a:p>
          <a:p>
            <a:r>
              <a:rPr lang="en-US" dirty="0" smtClean="0"/>
              <a:t>Explored some modules such as </a:t>
            </a:r>
            <a:r>
              <a:rPr lang="en-US" dirty="0" err="1" smtClean="0"/>
              <a:t>numpy</a:t>
            </a:r>
            <a:r>
              <a:rPr lang="en-US" dirty="0" smtClean="0"/>
              <a:t>, pandas, </a:t>
            </a:r>
            <a:r>
              <a:rPr lang="en-US" dirty="0" err="1" smtClean="0"/>
              <a:t>seaborn</a:t>
            </a:r>
            <a:r>
              <a:rPr lang="en-US" dirty="0" smtClean="0"/>
              <a:t>, </a:t>
            </a:r>
            <a:r>
              <a:rPr lang="en-US" dirty="0" err="1" smtClean="0"/>
              <a:t>matplotlib</a:t>
            </a:r>
            <a:r>
              <a:rPr lang="en-US" dirty="0" smtClean="0"/>
              <a:t>, </a:t>
            </a:r>
            <a:r>
              <a:rPr lang="en-US" dirty="0" err="1" smtClean="0"/>
              <a:t>nltk</a:t>
            </a:r>
            <a:r>
              <a:rPr lang="en-US" dirty="0" smtClean="0"/>
              <a:t>, </a:t>
            </a:r>
            <a:r>
              <a:rPr lang="en-US" dirty="0" err="1" smtClean="0"/>
              <a:t>scikit</a:t>
            </a:r>
            <a:r>
              <a:rPr lang="en-US" dirty="0" smtClean="0"/>
              <a:t>-learn</a:t>
            </a:r>
          </a:p>
          <a:p>
            <a:r>
              <a:rPr lang="en-US" dirty="0" smtClean="0"/>
              <a:t>Learned and explored various Classification algorithms such as SVM, Logistic Regression, Random Forest</a:t>
            </a:r>
          </a:p>
          <a:p>
            <a:r>
              <a:rPr lang="en-US" dirty="0" smtClean="0"/>
              <a:t>Learned about boosting algorithms</a:t>
            </a:r>
          </a:p>
          <a:p>
            <a:r>
              <a:rPr lang="en-US" dirty="0" smtClean="0"/>
              <a:t>Understood the domain of sentiment Analysis. </a:t>
            </a:r>
            <a:endParaRPr lang="en-US" dirty="0"/>
          </a:p>
          <a:p>
            <a:r>
              <a:rPr lang="en-US" dirty="0" smtClean="0"/>
              <a:t>Cleaning and preprocessing data</a:t>
            </a:r>
          </a:p>
          <a:p>
            <a:pPr marL="0" indent="0">
              <a:buNone/>
            </a:pPr>
            <a:r>
              <a:rPr lang="en-US" dirty="0"/>
              <a:t>	</a:t>
            </a:r>
            <a:r>
              <a:rPr lang="en-US" dirty="0" smtClean="0"/>
              <a:t>					Thanking </a:t>
            </a:r>
            <a:r>
              <a:rPr lang="en-US" dirty="0" err="1" smtClean="0"/>
              <a:t>Avinash</a:t>
            </a:r>
            <a:r>
              <a:rPr lang="en-US" dirty="0" smtClean="0"/>
              <a:t> </a:t>
            </a:r>
            <a:r>
              <a:rPr lang="en-US" dirty="0" err="1" smtClean="0"/>
              <a:t>Navlani</a:t>
            </a:r>
            <a:r>
              <a:rPr lang="en-US" dirty="0" smtClean="0"/>
              <a:t> Sir</a:t>
            </a:r>
            <a:endParaRPr lang="en-US" dirty="0"/>
          </a:p>
        </p:txBody>
      </p:sp>
    </p:spTree>
    <p:extLst>
      <p:ext uri="{BB962C8B-B14F-4D97-AF65-F5344CB8AC3E}">
        <p14:creationId xmlns:p14="http://schemas.microsoft.com/office/powerpoint/2010/main" val="234873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7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5228823"/>
            <a:ext cx="9042400" cy="943377"/>
          </a:xfrm>
        </p:spPr>
        <p:txBody>
          <a:bodyPr>
            <a:normAutofit/>
          </a:bodyPr>
          <a:lstStyle/>
          <a:p>
            <a:r>
              <a:rPr lang="en-US" sz="4000" b="1" dirty="0"/>
              <a:t>What Is an Opinion?</a:t>
            </a:r>
          </a:p>
        </p:txBody>
      </p:sp>
      <p:sp>
        <p:nvSpPr>
          <p:cNvPr id="3" name="Content Placeholder 2"/>
          <p:cNvSpPr>
            <a:spLocks noGrp="1"/>
          </p:cNvSpPr>
          <p:nvPr>
            <p:ph idx="1"/>
          </p:nvPr>
        </p:nvSpPr>
        <p:spPr>
          <a:xfrm>
            <a:off x="1365162" y="671813"/>
            <a:ext cx="8427217" cy="2040890"/>
          </a:xfrm>
        </p:spPr>
        <p:txBody>
          <a:bodyPr>
            <a:normAutofit/>
          </a:bodyPr>
          <a:lstStyle/>
          <a:p>
            <a:pPr marL="0" indent="0">
              <a:buNone/>
            </a:pPr>
            <a:r>
              <a:rPr lang="en-US" sz="2300" dirty="0"/>
              <a:t>Before going into further details, let's first give a definition of opinion. Text information can be broadly categorized into two main types: </a:t>
            </a:r>
            <a:r>
              <a:rPr lang="en-US" sz="2300" b="1" dirty="0"/>
              <a:t>facts </a:t>
            </a:r>
            <a:r>
              <a:rPr lang="en-US" sz="2300" dirty="0"/>
              <a:t>and </a:t>
            </a:r>
            <a:r>
              <a:rPr lang="en-US" sz="2300" b="1" dirty="0"/>
              <a:t>opinions</a:t>
            </a:r>
            <a:r>
              <a:rPr lang="en-US" sz="2300" dirty="0"/>
              <a:t>. Facts are objective expressions about something. Opinions are usually subjective expressions that describe people’s sentiments, appraisals, and feelings toward a subject or topic.</a:t>
            </a:r>
          </a:p>
        </p:txBody>
      </p:sp>
      <p:sp>
        <p:nvSpPr>
          <p:cNvPr id="4" name="Text Box 3"/>
          <p:cNvSpPr txBox="1"/>
          <p:nvPr/>
        </p:nvSpPr>
        <p:spPr>
          <a:xfrm>
            <a:off x="1365162" y="2810994"/>
            <a:ext cx="8422782" cy="2215991"/>
          </a:xfrm>
          <a:prstGeom prst="rect">
            <a:avLst/>
          </a:prstGeom>
          <a:noFill/>
        </p:spPr>
        <p:txBody>
          <a:bodyPr wrap="square" rtlCol="0" anchor="t">
            <a:spAutoFit/>
          </a:bodyPr>
          <a:lstStyle/>
          <a:p>
            <a:r>
              <a:rPr lang="en-US" sz="2300" dirty="0"/>
              <a:t>Sentiment analysis, just as many other NLP problems, can be modeled as a classification problem where two sub-problems must be resolved</a:t>
            </a:r>
            <a:r>
              <a:rPr lang="en-US" sz="2300" dirty="0" smtClean="0"/>
              <a:t>:</a:t>
            </a:r>
            <a:endParaRPr lang="en-US" sz="2300" dirty="0"/>
          </a:p>
          <a:p>
            <a:r>
              <a:rPr lang="en-US" sz="2300" dirty="0"/>
              <a:t>Classifying a sentence as subjective or objective, known as </a:t>
            </a:r>
            <a:r>
              <a:rPr lang="en-US" sz="2300" b="1" dirty="0"/>
              <a:t>subjectivity classification.</a:t>
            </a:r>
          </a:p>
          <a:p>
            <a:r>
              <a:rPr lang="en-US" sz="2300" dirty="0"/>
              <a:t>Classifying a sentence as expressing a positive, negative or neutral opinion, known as </a:t>
            </a:r>
            <a:r>
              <a:rPr lang="en-US" sz="2300" b="1" dirty="0"/>
              <a:t>polarity classification.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53540" y="555625"/>
            <a:ext cx="7469505" cy="460375"/>
          </a:xfrm>
          <a:prstGeom prst="rect">
            <a:avLst/>
          </a:prstGeom>
          <a:noFill/>
        </p:spPr>
        <p:txBody>
          <a:bodyPr wrap="square" rtlCol="0" anchor="t">
            <a:spAutoFit/>
          </a:bodyPr>
          <a:lstStyle/>
          <a:p>
            <a:r>
              <a:rPr lang="en-US" sz="2400" dirty="0"/>
              <a:t>Direct </a:t>
            </a:r>
            <a:r>
              <a:rPr lang="en-US" sz="2400" dirty="0" err="1"/>
              <a:t>vs</a:t>
            </a:r>
            <a:r>
              <a:rPr lang="en-US" sz="2400" dirty="0"/>
              <a:t> Comparative Opinions</a:t>
            </a:r>
          </a:p>
        </p:txBody>
      </p:sp>
      <p:sp>
        <p:nvSpPr>
          <p:cNvPr id="5" name="Text Box 4"/>
          <p:cNvSpPr txBox="1"/>
          <p:nvPr/>
        </p:nvSpPr>
        <p:spPr>
          <a:xfrm>
            <a:off x="2176780" y="1179195"/>
            <a:ext cx="6185535" cy="368300"/>
          </a:xfrm>
          <a:prstGeom prst="rect">
            <a:avLst/>
          </a:prstGeom>
          <a:noFill/>
        </p:spPr>
        <p:txBody>
          <a:bodyPr wrap="square" rtlCol="0" anchor="t">
            <a:spAutoFit/>
          </a:bodyPr>
          <a:lstStyle/>
          <a:p>
            <a:r>
              <a:rPr lang="en-US" dirty="0" smtClean="0"/>
              <a:t>“</a:t>
            </a:r>
            <a:r>
              <a:rPr lang="en-US" dirty="0" smtClean="0"/>
              <a:t>The </a:t>
            </a:r>
            <a:r>
              <a:rPr lang="en-US" dirty="0"/>
              <a:t>picture quality of camera A is poor</a:t>
            </a:r>
            <a:r>
              <a:rPr lang="en-US" dirty="0" smtClean="0"/>
              <a:t>.” – Direct Opinion  </a:t>
            </a:r>
            <a:endParaRPr lang="en-US" dirty="0"/>
          </a:p>
        </p:txBody>
      </p:sp>
      <p:sp>
        <p:nvSpPr>
          <p:cNvPr id="6" name="Text Box 5"/>
          <p:cNvSpPr txBox="1"/>
          <p:nvPr/>
        </p:nvSpPr>
        <p:spPr>
          <a:xfrm>
            <a:off x="2176780" y="1633220"/>
            <a:ext cx="8061924" cy="646331"/>
          </a:xfrm>
          <a:prstGeom prst="rect">
            <a:avLst/>
          </a:prstGeom>
          <a:noFill/>
        </p:spPr>
        <p:txBody>
          <a:bodyPr wrap="square" rtlCol="0" anchor="t">
            <a:spAutoFit/>
          </a:bodyPr>
          <a:lstStyle/>
          <a:p>
            <a:r>
              <a:rPr lang="en-US" dirty="0"/>
              <a:t>“The picture quality of camera A is better than that of camera B</a:t>
            </a:r>
            <a:r>
              <a:rPr lang="en-US" dirty="0"/>
              <a:t>.” – </a:t>
            </a:r>
            <a:r>
              <a:rPr lang="en-US" dirty="0" smtClean="0"/>
              <a:t>Indirect </a:t>
            </a:r>
            <a:r>
              <a:rPr lang="en-US" dirty="0"/>
              <a:t>Opinion  </a:t>
            </a:r>
          </a:p>
          <a:p>
            <a:endParaRPr lang="en-US" dirty="0"/>
          </a:p>
        </p:txBody>
      </p:sp>
      <p:sp>
        <p:nvSpPr>
          <p:cNvPr id="7" name="Text Box 6"/>
          <p:cNvSpPr txBox="1"/>
          <p:nvPr/>
        </p:nvSpPr>
        <p:spPr>
          <a:xfrm>
            <a:off x="1653540" y="2424430"/>
            <a:ext cx="6432550" cy="460375"/>
          </a:xfrm>
          <a:prstGeom prst="rect">
            <a:avLst/>
          </a:prstGeom>
          <a:noFill/>
        </p:spPr>
        <p:txBody>
          <a:bodyPr wrap="square" rtlCol="0" anchor="t">
            <a:spAutoFit/>
          </a:bodyPr>
          <a:lstStyle/>
          <a:p>
            <a:r>
              <a:rPr lang="en-US" sz="2400"/>
              <a:t>Explicit vs Implicit Opinions</a:t>
            </a:r>
          </a:p>
        </p:txBody>
      </p:sp>
      <p:sp>
        <p:nvSpPr>
          <p:cNvPr id="10" name="Text Box 9"/>
          <p:cNvSpPr txBox="1"/>
          <p:nvPr/>
        </p:nvSpPr>
        <p:spPr>
          <a:xfrm>
            <a:off x="2176780" y="3106420"/>
            <a:ext cx="6827520" cy="369332"/>
          </a:xfrm>
          <a:prstGeom prst="rect">
            <a:avLst/>
          </a:prstGeom>
          <a:noFill/>
        </p:spPr>
        <p:txBody>
          <a:bodyPr wrap="square" rtlCol="0" anchor="t">
            <a:spAutoFit/>
          </a:bodyPr>
          <a:lstStyle/>
          <a:p>
            <a:r>
              <a:rPr lang="en-US" dirty="0"/>
              <a:t>“The voice quality of this phone is amazing</a:t>
            </a:r>
            <a:r>
              <a:rPr lang="en-US" dirty="0"/>
              <a:t>.” – </a:t>
            </a:r>
            <a:r>
              <a:rPr lang="en-US" dirty="0" smtClean="0"/>
              <a:t>Explicit Opinion  </a:t>
            </a:r>
            <a:endParaRPr lang="en-US" dirty="0"/>
          </a:p>
        </p:txBody>
      </p:sp>
      <p:sp>
        <p:nvSpPr>
          <p:cNvPr id="11" name="Text Box 10"/>
          <p:cNvSpPr txBox="1"/>
          <p:nvPr/>
        </p:nvSpPr>
        <p:spPr>
          <a:xfrm>
            <a:off x="2176780" y="3556949"/>
            <a:ext cx="8477250" cy="369332"/>
          </a:xfrm>
          <a:prstGeom prst="rect">
            <a:avLst/>
          </a:prstGeom>
          <a:noFill/>
        </p:spPr>
        <p:txBody>
          <a:bodyPr wrap="square" rtlCol="0" anchor="t">
            <a:spAutoFit/>
          </a:bodyPr>
          <a:lstStyle/>
          <a:p>
            <a:r>
              <a:rPr lang="en-US" dirty="0"/>
              <a:t>“The earphone broke in two days</a:t>
            </a:r>
            <a:r>
              <a:rPr lang="en-US" dirty="0"/>
              <a:t>.” – </a:t>
            </a:r>
            <a:r>
              <a:rPr lang="en-US" dirty="0" smtClean="0"/>
              <a:t>Implicit Opinion  </a:t>
            </a:r>
            <a:endParaRPr lang="en-US" dirty="0"/>
          </a:p>
        </p:txBody>
      </p:sp>
      <p:sp>
        <p:nvSpPr>
          <p:cNvPr id="12" name="Text Box 11"/>
          <p:cNvSpPr txBox="1"/>
          <p:nvPr/>
        </p:nvSpPr>
        <p:spPr>
          <a:xfrm>
            <a:off x="1653540" y="4311650"/>
            <a:ext cx="6630035" cy="460375"/>
          </a:xfrm>
          <a:prstGeom prst="rect">
            <a:avLst/>
          </a:prstGeom>
          <a:noFill/>
        </p:spPr>
        <p:txBody>
          <a:bodyPr wrap="square" rtlCol="0" anchor="t">
            <a:spAutoFit/>
          </a:bodyPr>
          <a:lstStyle/>
          <a:p>
            <a:r>
              <a:rPr lang="en-US" sz="2400"/>
              <a:t>Sentiment Analysis Scope</a:t>
            </a:r>
          </a:p>
        </p:txBody>
      </p:sp>
      <p:sp>
        <p:nvSpPr>
          <p:cNvPr id="13" name="Text Box 12"/>
          <p:cNvSpPr txBox="1"/>
          <p:nvPr/>
        </p:nvSpPr>
        <p:spPr>
          <a:xfrm>
            <a:off x="2176780" y="4863465"/>
            <a:ext cx="7093585" cy="1014730"/>
          </a:xfrm>
          <a:prstGeom prst="rect">
            <a:avLst/>
          </a:prstGeom>
          <a:noFill/>
        </p:spPr>
        <p:txBody>
          <a:bodyPr wrap="square" rtlCol="0" anchor="t">
            <a:spAutoFit/>
          </a:bodyPr>
          <a:lstStyle/>
          <a:p>
            <a:pPr marL="285750" indent="-285750">
              <a:buFont typeface="Arial" panose="020B0604020202020204" pitchFamily="34" charset="0"/>
              <a:buChar char="•"/>
            </a:pPr>
            <a:r>
              <a:rPr lang="en-US" sz="2000"/>
              <a:t>Document level</a:t>
            </a:r>
          </a:p>
          <a:p>
            <a:pPr marL="285750" indent="-285750">
              <a:buFont typeface="Arial" panose="020B0604020202020204" pitchFamily="34" charset="0"/>
              <a:buChar char="•"/>
            </a:pPr>
            <a:r>
              <a:rPr lang="en-US" sz="2000">
                <a:sym typeface="+mn-ea"/>
              </a:rPr>
              <a:t>Sentence level</a:t>
            </a:r>
          </a:p>
          <a:p>
            <a:pPr marL="285750" indent="-285750">
              <a:buFont typeface="Arial" panose="020B0604020202020204" pitchFamily="34" charset="0"/>
              <a:buChar char="•"/>
            </a:pPr>
            <a:r>
              <a:rPr lang="en-US" sz="2000">
                <a:sym typeface="+mn-ea"/>
              </a:rPr>
              <a:t>Sub-sentence level</a:t>
            </a:r>
            <a:endParaRPr 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261" y="345324"/>
            <a:ext cx="8766889" cy="694055"/>
          </a:xfrm>
        </p:spPr>
        <p:txBody>
          <a:bodyPr>
            <a:normAutofit/>
          </a:bodyPr>
          <a:lstStyle/>
          <a:p>
            <a:r>
              <a:rPr lang="en-US" sz="3200" b="1" dirty="0"/>
              <a:t>Types of Sentiment Analysis</a:t>
            </a:r>
          </a:p>
        </p:txBody>
      </p:sp>
      <p:sp>
        <p:nvSpPr>
          <p:cNvPr id="3" name="Content Placeholder 2"/>
          <p:cNvSpPr>
            <a:spLocks noGrp="1"/>
          </p:cNvSpPr>
          <p:nvPr>
            <p:ph idx="1"/>
          </p:nvPr>
        </p:nvSpPr>
        <p:spPr>
          <a:xfrm>
            <a:off x="1091386" y="1303127"/>
            <a:ext cx="10515600" cy="557530"/>
          </a:xfrm>
        </p:spPr>
        <p:txBody>
          <a:bodyPr>
            <a:normAutofit/>
          </a:bodyPr>
          <a:lstStyle/>
          <a:p>
            <a:pPr marL="0" indent="0">
              <a:buNone/>
            </a:pPr>
            <a:r>
              <a:rPr lang="en-IN" altLang="en-US" dirty="0"/>
              <a:t>1) </a:t>
            </a:r>
            <a:r>
              <a:rPr lang="en-US" dirty="0"/>
              <a:t>Fine-grained Sentiment </a:t>
            </a:r>
            <a:r>
              <a:rPr lang="en-US" dirty="0" err="1"/>
              <a:t>Analysi</a:t>
            </a:r>
            <a:r>
              <a:rPr lang="en-IN" altLang="en-US" dirty="0"/>
              <a:t>s</a:t>
            </a:r>
          </a:p>
        </p:txBody>
      </p:sp>
      <p:sp>
        <p:nvSpPr>
          <p:cNvPr id="4" name="Text Box 3"/>
          <p:cNvSpPr txBox="1"/>
          <p:nvPr/>
        </p:nvSpPr>
        <p:spPr>
          <a:xfrm>
            <a:off x="1875610" y="2011017"/>
            <a:ext cx="2096135" cy="1630045"/>
          </a:xfrm>
          <a:prstGeom prst="rect">
            <a:avLst/>
          </a:prstGeom>
          <a:noFill/>
        </p:spPr>
        <p:txBody>
          <a:bodyPr wrap="square" rtlCol="0" anchor="t">
            <a:spAutoFit/>
          </a:bodyPr>
          <a:lstStyle/>
          <a:p>
            <a:pPr marL="285750" indent="-285750">
              <a:buFont typeface="Arial" panose="020B0604020202020204" pitchFamily="34" charset="0"/>
              <a:buChar char="•"/>
            </a:pPr>
            <a:r>
              <a:rPr lang="en-US" sz="2000" dirty="0"/>
              <a:t>Very positive</a:t>
            </a:r>
          </a:p>
          <a:p>
            <a:pPr marL="285750" indent="-285750">
              <a:buFont typeface="Arial" panose="020B0604020202020204" pitchFamily="34" charset="0"/>
              <a:buChar char="•"/>
            </a:pPr>
            <a:r>
              <a:rPr lang="en-US" sz="2000" dirty="0"/>
              <a:t>Positive</a:t>
            </a:r>
          </a:p>
          <a:p>
            <a:pPr marL="285750" indent="-285750">
              <a:buFont typeface="Arial" panose="020B0604020202020204" pitchFamily="34" charset="0"/>
              <a:buChar char="•"/>
            </a:pPr>
            <a:r>
              <a:rPr lang="en-US" sz="2000" dirty="0"/>
              <a:t>Neutral</a:t>
            </a:r>
          </a:p>
          <a:p>
            <a:pPr marL="285750" indent="-285750">
              <a:buFont typeface="Arial" panose="020B0604020202020204" pitchFamily="34" charset="0"/>
              <a:buChar char="•"/>
            </a:pPr>
            <a:r>
              <a:rPr lang="en-US" sz="2000" dirty="0"/>
              <a:t>Negative</a:t>
            </a:r>
          </a:p>
          <a:p>
            <a:pPr marL="285750" indent="-285750">
              <a:buFont typeface="Arial" panose="020B0604020202020204" pitchFamily="34" charset="0"/>
              <a:buChar char="•"/>
            </a:pPr>
            <a:r>
              <a:rPr lang="en-US" sz="2000" dirty="0"/>
              <a:t>Very negative</a:t>
            </a:r>
          </a:p>
        </p:txBody>
      </p:sp>
      <p:sp>
        <p:nvSpPr>
          <p:cNvPr id="5" name="Text Box 4"/>
          <p:cNvSpPr txBox="1"/>
          <p:nvPr/>
        </p:nvSpPr>
        <p:spPr>
          <a:xfrm>
            <a:off x="1091386" y="3911519"/>
            <a:ext cx="5760720" cy="521970"/>
          </a:xfrm>
          <a:prstGeom prst="rect">
            <a:avLst/>
          </a:prstGeom>
          <a:noFill/>
        </p:spPr>
        <p:txBody>
          <a:bodyPr wrap="square" rtlCol="0" anchor="t">
            <a:spAutoFit/>
          </a:bodyPr>
          <a:lstStyle/>
          <a:p>
            <a:r>
              <a:rPr lang="en-IN" altLang="en-US" sz="2800" dirty="0"/>
              <a:t>2) </a:t>
            </a:r>
            <a:r>
              <a:rPr lang="en-US" sz="2800" dirty="0"/>
              <a:t>Emotion detection</a:t>
            </a:r>
          </a:p>
        </p:txBody>
      </p:sp>
      <p:sp>
        <p:nvSpPr>
          <p:cNvPr id="6" name="Text Box 5"/>
          <p:cNvSpPr txBox="1"/>
          <p:nvPr/>
        </p:nvSpPr>
        <p:spPr>
          <a:xfrm>
            <a:off x="1875610" y="4700534"/>
            <a:ext cx="7253605" cy="706755"/>
          </a:xfrm>
          <a:prstGeom prst="rect">
            <a:avLst/>
          </a:prstGeom>
          <a:noFill/>
        </p:spPr>
        <p:txBody>
          <a:bodyPr wrap="square" rtlCol="0" anchor="t">
            <a:spAutoFit/>
          </a:bodyPr>
          <a:lstStyle/>
          <a:p>
            <a:r>
              <a:rPr lang="en-US" sz="2000" dirty="0"/>
              <a:t>Emotion detection aims at detecting emotions like, happiness, frustration, anger, sadness, and the like.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p:nvPr/>
        </p:nvSpPr>
        <p:spPr>
          <a:xfrm>
            <a:off x="1427793" y="1184705"/>
            <a:ext cx="5602605" cy="521970"/>
          </a:xfrm>
          <a:prstGeom prst="rect">
            <a:avLst/>
          </a:prstGeom>
          <a:noFill/>
        </p:spPr>
        <p:txBody>
          <a:bodyPr wrap="square" rtlCol="0" anchor="t">
            <a:spAutoFit/>
          </a:bodyPr>
          <a:lstStyle/>
          <a:p>
            <a:r>
              <a:rPr lang="en-IN" altLang="en-US" sz="2800" dirty="0"/>
              <a:t>3) </a:t>
            </a:r>
            <a:r>
              <a:rPr lang="en-US" sz="2800" dirty="0"/>
              <a:t>Aspect-based Sentiment Analysis</a:t>
            </a:r>
          </a:p>
        </p:txBody>
      </p:sp>
      <p:sp>
        <p:nvSpPr>
          <p:cNvPr id="5" name="Text Box 7"/>
          <p:cNvSpPr txBox="1"/>
          <p:nvPr/>
        </p:nvSpPr>
        <p:spPr>
          <a:xfrm>
            <a:off x="2020248" y="1755883"/>
            <a:ext cx="5010150" cy="438658"/>
          </a:xfrm>
          <a:prstGeom prst="rect">
            <a:avLst/>
          </a:prstGeom>
          <a:noFill/>
        </p:spPr>
        <p:txBody>
          <a:bodyPr wrap="square" rtlCol="0" anchor="t">
            <a:spAutoFit/>
          </a:bodyPr>
          <a:lstStyle/>
          <a:p>
            <a:r>
              <a:rPr lang="en-IN" altLang="en-US" sz="2000" dirty="0"/>
              <a:t>“T</a:t>
            </a:r>
            <a:r>
              <a:rPr lang="en-US" sz="2000" dirty="0"/>
              <a:t>he battery life of this camera is too short.</a:t>
            </a:r>
            <a:r>
              <a:rPr lang="en-IN" altLang="en-US" sz="2000" dirty="0"/>
              <a:t>”</a:t>
            </a:r>
          </a:p>
        </p:txBody>
      </p:sp>
      <p:sp>
        <p:nvSpPr>
          <p:cNvPr id="6" name="Text Box 8"/>
          <p:cNvSpPr txBox="1"/>
          <p:nvPr/>
        </p:nvSpPr>
        <p:spPr>
          <a:xfrm>
            <a:off x="1427793" y="2468879"/>
            <a:ext cx="7706995" cy="521970"/>
          </a:xfrm>
          <a:prstGeom prst="rect">
            <a:avLst/>
          </a:prstGeom>
          <a:noFill/>
        </p:spPr>
        <p:txBody>
          <a:bodyPr wrap="square" rtlCol="0" anchor="t">
            <a:spAutoFit/>
          </a:bodyPr>
          <a:lstStyle/>
          <a:p>
            <a:r>
              <a:rPr lang="en-IN" altLang="en-US" sz="2800" dirty="0"/>
              <a:t>4) </a:t>
            </a:r>
            <a:r>
              <a:rPr lang="en-US" sz="2800" dirty="0"/>
              <a:t>Intent analysis</a:t>
            </a:r>
          </a:p>
        </p:txBody>
      </p:sp>
      <p:sp>
        <p:nvSpPr>
          <p:cNvPr id="7" name="Text Box 9"/>
          <p:cNvSpPr txBox="1"/>
          <p:nvPr/>
        </p:nvSpPr>
        <p:spPr>
          <a:xfrm>
            <a:off x="2034656" y="3174576"/>
            <a:ext cx="7420610" cy="1034762"/>
          </a:xfrm>
          <a:prstGeom prst="rect">
            <a:avLst/>
          </a:prstGeom>
          <a:noFill/>
        </p:spPr>
        <p:txBody>
          <a:bodyPr wrap="square" rtlCol="0" anchor="t">
            <a:spAutoFit/>
          </a:bodyPr>
          <a:lstStyle/>
          <a:p>
            <a:r>
              <a:rPr lang="en-US" sz="2000" dirty="0"/>
              <a:t>“Your customer support is a disaster. I’ve been on hold for 20 minutes”.</a:t>
            </a:r>
          </a:p>
          <a:p>
            <a:r>
              <a:rPr lang="en-US" sz="2000" dirty="0"/>
              <a:t>“I would like to know how to replace the cartridge”.</a:t>
            </a:r>
          </a:p>
        </p:txBody>
      </p:sp>
      <p:sp>
        <p:nvSpPr>
          <p:cNvPr id="9" name="Title 1"/>
          <p:cNvSpPr>
            <a:spLocks noGrp="1"/>
          </p:cNvSpPr>
          <p:nvPr>
            <p:ph type="title"/>
          </p:nvPr>
        </p:nvSpPr>
        <p:spPr>
          <a:xfrm>
            <a:off x="986593" y="371082"/>
            <a:ext cx="8766889" cy="694055"/>
          </a:xfrm>
        </p:spPr>
        <p:txBody>
          <a:bodyPr>
            <a:normAutofit/>
          </a:bodyPr>
          <a:lstStyle/>
          <a:p>
            <a:r>
              <a:rPr lang="en-US" sz="3200" b="1" dirty="0"/>
              <a:t>Types of Sentiment </a:t>
            </a:r>
            <a:r>
              <a:rPr lang="en-US" sz="3200" b="1" dirty="0" smtClean="0"/>
              <a:t>Analysis ( cont.)</a:t>
            </a:r>
            <a:endParaRPr lang="en-US" sz="3200" b="1" dirty="0"/>
          </a:p>
        </p:txBody>
      </p:sp>
      <p:sp>
        <p:nvSpPr>
          <p:cNvPr id="10" name="Rectangle 9"/>
          <p:cNvSpPr/>
          <p:nvPr/>
        </p:nvSpPr>
        <p:spPr>
          <a:xfrm>
            <a:off x="1427793" y="4609495"/>
            <a:ext cx="5093061" cy="523220"/>
          </a:xfrm>
          <a:prstGeom prst="rect">
            <a:avLst/>
          </a:prstGeom>
        </p:spPr>
        <p:txBody>
          <a:bodyPr wrap="none">
            <a:spAutoFit/>
          </a:bodyPr>
          <a:lstStyle/>
          <a:p>
            <a:r>
              <a:rPr lang="en-US" sz="2800" dirty="0" smtClean="0"/>
              <a:t>5) Multilingual </a:t>
            </a:r>
            <a:r>
              <a:rPr lang="en-US" sz="2800" dirty="0"/>
              <a:t>sentiment analysis</a:t>
            </a:r>
          </a:p>
        </p:txBody>
      </p:sp>
    </p:spTree>
    <p:extLst>
      <p:ext uri="{BB962C8B-B14F-4D97-AF65-F5344CB8AC3E}">
        <p14:creationId xmlns:p14="http://schemas.microsoft.com/office/powerpoint/2010/main" val="4125656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entiment analysis pre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401" y="1124754"/>
            <a:ext cx="8988426" cy="4704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66653" y="1424940"/>
            <a:ext cx="8566150" cy="3476625"/>
          </a:xfrm>
          <a:prstGeom prst="rect">
            <a:avLst/>
          </a:prstGeom>
          <a:noFill/>
        </p:spPr>
        <p:txBody>
          <a:bodyPr wrap="square" rtlCol="0" anchor="t">
            <a:spAutoFit/>
          </a:bodyPr>
          <a:lstStyle/>
          <a:p>
            <a:r>
              <a:rPr lang="en-US" sz="2000" dirty="0"/>
              <a:t>An initial step in text and sentiment classification is pre-processing. A significant amount of techniques is applied to data in order to reduce the noise of text, reduce dimensionality, and assist in the improvement of classification effectiveness. The most popular techniques include:</a:t>
            </a:r>
          </a:p>
          <a:p>
            <a:endParaRPr lang="en-US" sz="2000" dirty="0"/>
          </a:p>
          <a:p>
            <a:pPr marL="285750" indent="-285750">
              <a:buFont typeface="Arial" panose="020B0604020202020204" pitchFamily="34" charset="0"/>
              <a:buChar char="•"/>
            </a:pPr>
            <a:r>
              <a:rPr lang="en-US" sz="2000" dirty="0"/>
              <a:t>Remove numbers</a:t>
            </a:r>
          </a:p>
          <a:p>
            <a:pPr marL="285750" indent="-285750">
              <a:buFont typeface="Arial" panose="020B0604020202020204" pitchFamily="34" charset="0"/>
              <a:buChar char="•"/>
            </a:pPr>
            <a:r>
              <a:rPr lang="en-US" sz="2000" dirty="0"/>
              <a:t>Stemming</a:t>
            </a:r>
          </a:p>
          <a:p>
            <a:pPr marL="285750" indent="-285750">
              <a:buFont typeface="Arial" panose="020B0604020202020204" pitchFamily="34" charset="0"/>
              <a:buChar char="•"/>
            </a:pPr>
            <a:r>
              <a:rPr lang="en-US" sz="2000" dirty="0"/>
              <a:t>Part of speech tagging</a:t>
            </a:r>
          </a:p>
          <a:p>
            <a:pPr marL="285750" indent="-285750">
              <a:buFont typeface="Arial" panose="020B0604020202020204" pitchFamily="34" charset="0"/>
              <a:buChar char="•"/>
            </a:pPr>
            <a:r>
              <a:rPr lang="en-US" sz="2000" dirty="0"/>
              <a:t>Remove punctuation</a:t>
            </a:r>
          </a:p>
          <a:p>
            <a:pPr marL="285750" indent="-285750">
              <a:buFont typeface="Arial" panose="020B0604020202020204" pitchFamily="34" charset="0"/>
              <a:buChar char="•"/>
            </a:pPr>
            <a:r>
              <a:rPr lang="en-US" sz="2000" dirty="0"/>
              <a:t>Lowercase</a:t>
            </a:r>
          </a:p>
          <a:p>
            <a:pPr marL="285750" indent="-285750">
              <a:buFont typeface="Arial" panose="020B0604020202020204" pitchFamily="34" charset="0"/>
              <a:buChar char="•"/>
            </a:pPr>
            <a:r>
              <a:rPr lang="en-US" sz="2000" dirty="0"/>
              <a:t>Remove </a:t>
            </a:r>
            <a:r>
              <a:rPr lang="en-US" sz="2000" dirty="0" err="1"/>
              <a:t>stopwords</a:t>
            </a:r>
            <a:endParaRPr lang="en-US" sz="2000" dirty="0"/>
          </a:p>
        </p:txBody>
      </p:sp>
      <p:sp>
        <p:nvSpPr>
          <p:cNvPr id="5" name="Text Box 4"/>
          <p:cNvSpPr txBox="1"/>
          <p:nvPr/>
        </p:nvSpPr>
        <p:spPr>
          <a:xfrm>
            <a:off x="1193165" y="609528"/>
            <a:ext cx="4998720" cy="521970"/>
          </a:xfrm>
          <a:prstGeom prst="rect">
            <a:avLst/>
          </a:prstGeom>
          <a:noFill/>
        </p:spPr>
        <p:txBody>
          <a:bodyPr wrap="square" rtlCol="0" anchor="t">
            <a:spAutoFit/>
          </a:bodyPr>
          <a:lstStyle/>
          <a:p>
            <a:r>
              <a:rPr lang="en-US" sz="2800" b="1">
                <a:sym typeface="+mn-ea"/>
              </a:rPr>
              <a:t>Pre-processing</a:t>
            </a:r>
            <a:endParaRPr lang="en-US" sz="2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20004" y="1021134"/>
            <a:ext cx="8905875" cy="5078313"/>
          </a:xfrm>
          <a:prstGeom prst="rect">
            <a:avLst/>
          </a:prstGeom>
          <a:noFill/>
        </p:spPr>
        <p:txBody>
          <a:bodyPr wrap="square" rtlCol="0" anchor="t">
            <a:spAutoFit/>
          </a:bodyPr>
          <a:lstStyle/>
          <a:p>
            <a:r>
              <a:rPr lang="en-US" b="1" dirty="0"/>
              <a:t>Machine Learning</a:t>
            </a:r>
            <a:endParaRPr lang="en-US" dirty="0"/>
          </a:p>
          <a:p>
            <a:endParaRPr lang="en-US" dirty="0"/>
          </a:p>
          <a:p>
            <a:r>
              <a:rPr lang="en-US" dirty="0"/>
              <a:t>This approach, </a:t>
            </a:r>
            <a:r>
              <a:rPr lang="en-US" dirty="0" err="1"/>
              <a:t>employes</a:t>
            </a:r>
            <a:r>
              <a:rPr lang="en-US" dirty="0"/>
              <a:t> a machine-learning technique and diverse features to construct a classifier that can identify text that expresses sentiment. Nowadays, deep-learning methods are popular because they fit on data learning representations.</a:t>
            </a:r>
          </a:p>
          <a:p>
            <a:endParaRPr lang="en-US" b="1" dirty="0"/>
          </a:p>
          <a:p>
            <a:r>
              <a:rPr lang="en-US" b="1" dirty="0" smtClean="0"/>
              <a:t>Lexicon-Based</a:t>
            </a:r>
          </a:p>
          <a:p>
            <a:endParaRPr lang="en-US" dirty="0"/>
          </a:p>
          <a:p>
            <a:r>
              <a:rPr lang="en-US" dirty="0" smtClean="0"/>
              <a:t>This </a:t>
            </a:r>
            <a:r>
              <a:rPr lang="en-US" dirty="0"/>
              <a:t>method uses a variety of words annotated by polarity score, to decide the </a:t>
            </a:r>
            <a:r>
              <a:rPr lang="en-US" dirty="0" smtClean="0"/>
              <a:t>general assessment </a:t>
            </a:r>
            <a:r>
              <a:rPr lang="en-US" dirty="0"/>
              <a:t>score of a given content. The strongest asset of this technique is </a:t>
            </a:r>
            <a:r>
              <a:rPr lang="en-US" dirty="0" smtClean="0"/>
              <a:t>that </a:t>
            </a:r>
            <a:r>
              <a:rPr lang="en-US" dirty="0"/>
              <a:t>it does not require any training data, while its weakest point is that a large </a:t>
            </a:r>
            <a:r>
              <a:rPr lang="en-US" dirty="0" smtClean="0"/>
              <a:t>number </a:t>
            </a:r>
            <a:r>
              <a:rPr lang="en-US" dirty="0"/>
              <a:t>of words and expressions are not included in sentiment lexicons.</a:t>
            </a:r>
          </a:p>
          <a:p>
            <a:endParaRPr lang="en-US" b="1" dirty="0"/>
          </a:p>
          <a:p>
            <a:r>
              <a:rPr lang="en-US" b="1" dirty="0"/>
              <a:t>Hybrid</a:t>
            </a:r>
            <a:endParaRPr lang="en-US" dirty="0"/>
          </a:p>
          <a:p>
            <a:endParaRPr lang="en-US" dirty="0"/>
          </a:p>
          <a:p>
            <a:r>
              <a:rPr lang="en-US" dirty="0"/>
              <a:t>The combination of machine learning and lexicon-based approaches to address Sentiment Analysis is called Hybrid. Though not commonly used, this method usually produces more promising results than the approaches mentioned above.</a:t>
            </a:r>
          </a:p>
        </p:txBody>
      </p:sp>
      <p:sp>
        <p:nvSpPr>
          <p:cNvPr id="5" name="Text Box 4"/>
          <p:cNvSpPr txBox="1"/>
          <p:nvPr/>
        </p:nvSpPr>
        <p:spPr>
          <a:xfrm>
            <a:off x="1172210" y="501650"/>
            <a:ext cx="2743835" cy="368300"/>
          </a:xfrm>
          <a:prstGeom prst="rect">
            <a:avLst/>
          </a:prstGeom>
          <a:noFill/>
        </p:spPr>
        <p:txBody>
          <a:bodyPr wrap="none" rtlCol="0" anchor="t">
            <a:spAutoFit/>
          </a:bodyPr>
          <a:lstStyle/>
          <a:p>
            <a:r>
              <a:rPr lang="en-US" b="1">
                <a:sym typeface="+mn-ea"/>
              </a:rPr>
              <a:t>How to classify Sentiment?</a:t>
            </a:r>
            <a:endParaRPr lang="en-US" b="1"/>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400</TotalTime>
  <Words>1090</Words>
  <Application>Microsoft Office PowerPoint</Application>
  <PresentationFormat>Custom</PresentationFormat>
  <Paragraphs>128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Sentiment Analysis</vt:lpstr>
      <vt:lpstr>What is Sentiment Analysis?</vt:lpstr>
      <vt:lpstr>What Is an Opinion?</vt:lpstr>
      <vt:lpstr>PowerPoint Presentation</vt:lpstr>
      <vt:lpstr>Types of Sentiment Analysis</vt:lpstr>
      <vt:lpstr>Types of Sentiment Analysis ( cont.)</vt:lpstr>
      <vt:lpstr>PowerPoint Presentation</vt:lpstr>
      <vt:lpstr>PowerPoint Presentation</vt:lpstr>
      <vt:lpstr>PowerPoint Presentation</vt:lpstr>
      <vt:lpstr>PowerPoint Presentation</vt:lpstr>
      <vt:lpstr>Experiment 1 – Classifying Tweets based on Racism</vt:lpstr>
      <vt:lpstr>PowerPoint Presentation</vt:lpstr>
      <vt:lpstr>PowerPoint Presentation</vt:lpstr>
      <vt:lpstr>Model Building: Sentiment Analysis</vt:lpstr>
      <vt:lpstr>PowerPoint Presentation</vt:lpstr>
      <vt:lpstr>Experiment 2 – Classifying IMDB Review</vt:lpstr>
      <vt:lpstr>Machine  Learning  Approach  for  Labeled data</vt:lpstr>
      <vt:lpstr>Lexicon Based Approach  for unlabeled data</vt:lpstr>
      <vt:lpstr>PowerPoint Presentation</vt:lpstr>
      <vt:lpstr>References</vt:lpstr>
      <vt:lpstr>What Did I Learn?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Sanskruti Khandelwal</cp:lastModifiedBy>
  <cp:revision>20</cp:revision>
  <dcterms:created xsi:type="dcterms:W3CDTF">2019-06-24T04:16:33Z</dcterms:created>
  <dcterms:modified xsi:type="dcterms:W3CDTF">2019-06-24T11:52:05Z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