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sldIdLst>
    <p:sldId id="256" r:id="rId5"/>
    <p:sldId id="269" r:id="rId6"/>
    <p:sldId id="271" r:id="rId7"/>
    <p:sldId id="274" r:id="rId8"/>
    <p:sldId id="272" r:id="rId9"/>
    <p:sldId id="270" r:id="rId10"/>
    <p:sldId id="279" r:id="rId11"/>
    <p:sldId id="280" r:id="rId12"/>
    <p:sldId id="287" r:id="rId13"/>
    <p:sldId id="297" r:id="rId14"/>
    <p:sldId id="257" r:id="rId15"/>
    <p:sldId id="298" r:id="rId16"/>
    <p:sldId id="299" r:id="rId17"/>
    <p:sldId id="290" r:id="rId18"/>
    <p:sldId id="291" r:id="rId19"/>
    <p:sldId id="300" r:id="rId20"/>
    <p:sldId id="292" r:id="rId21"/>
    <p:sldId id="294" r:id="rId22"/>
    <p:sldId id="293" r:id="rId23"/>
    <p:sldId id="282" r:id="rId24"/>
    <p:sldId id="289" r:id="rId25"/>
    <p:sldId id="295" r:id="rId26"/>
    <p:sldId id="296" r:id="rId27"/>
    <p:sldId id="28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89" autoAdjust="0"/>
  </p:normalViewPr>
  <p:slideViewPr>
    <p:cSldViewPr snapToGrid="0" snapToObjects="1">
      <p:cViewPr varScale="1">
        <p:scale>
          <a:sx n="100" d="100"/>
          <a:sy n="100" d="100"/>
        </p:scale>
        <p:origin x="1836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Inglis" userId="0f6609d9-e5a9-413b-9d53-82af9a76d4a8" providerId="ADAL" clId="{AB32D34A-7C11-493B-9638-6F26D95AA31F}"/>
    <pc:docChg chg="custSel modSld">
      <pc:chgData name="David Inglis" userId="0f6609d9-e5a9-413b-9d53-82af9a76d4a8" providerId="ADAL" clId="{AB32D34A-7C11-493B-9638-6F26D95AA31F}" dt="2021-07-02T00:40:08.187" v="34" actId="20577"/>
      <pc:docMkLst>
        <pc:docMk/>
      </pc:docMkLst>
      <pc:sldChg chg="modSp">
        <pc:chgData name="David Inglis" userId="0f6609d9-e5a9-413b-9d53-82af9a76d4a8" providerId="ADAL" clId="{AB32D34A-7C11-493B-9638-6F26D95AA31F}" dt="2021-07-02T00:40:08.187" v="34" actId="20577"/>
        <pc:sldMkLst>
          <pc:docMk/>
          <pc:sldMk cId="3750733864" sldId="292"/>
        </pc:sldMkLst>
        <pc:spChg chg="mod">
          <ac:chgData name="David Inglis" userId="0f6609d9-e5a9-413b-9d53-82af9a76d4a8" providerId="ADAL" clId="{AB32D34A-7C11-493B-9638-6F26D95AA31F}" dt="2021-07-02T00:40:08.187" v="34" actId="20577"/>
          <ac:spMkLst>
            <pc:docMk/>
            <pc:sldMk cId="3750733864" sldId="292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BBF58-9480-DC49-AE94-F53D91DEE35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68FCA-671D-DE49-80EA-1ADAED2F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7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8FCA-671D-DE49-80EA-1ADAED2FE6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51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They key is to be able to tell the 1-bit memory element when to update or sample its input.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68FCA-671D-DE49-80EA-1ADAED2FE6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27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8FCA-671D-DE49-80EA-1ADAED2FE6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79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track and hold circuit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8FCA-671D-DE49-80EA-1ADAED2FE6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04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often take this step for granted. But it should</a:t>
            </a:r>
            <a:r>
              <a:rPr lang="en-US" baseline="0" dirty="0"/>
              <a:t> be the first question asked in designing a system. ECG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8FCA-671D-DE49-80EA-1ADAED2FE6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19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SMS: short message service are typically either 160-7 bit characters, 140-8 bit characters (Twitter) or 70-16 bit characters for 1120 bits in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8FCA-671D-DE49-80EA-1ADAED2FE6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58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68FCA-671D-DE49-80EA-1ADAED2FE6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6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of flip flops</a:t>
            </a:r>
          </a:p>
          <a:p>
            <a:r>
              <a:rPr lang="en-US" dirty="0"/>
              <a:t>Note the input changes quickly and the output</a:t>
            </a:r>
            <a:r>
              <a:rPr lang="en-US" baseline="0" dirty="0"/>
              <a:t> changes slowly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68FCA-671D-DE49-80EA-1ADAED2FE6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66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You can connect multiple discrete shift registers together to extend this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68FCA-671D-DE49-80EA-1ADAED2FE6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1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68FCA-671D-DE49-80EA-1ADAED2FE6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37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B19C-7149-0D40-8B35-CBA3F7C4BDA3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59-87BB-0D4A-B007-F0F3B9CE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5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B19C-7149-0D40-8B35-CBA3F7C4BDA3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59-87BB-0D4A-B007-F0F3B9CE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1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B19C-7149-0D40-8B35-CBA3F7C4BDA3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59-87BB-0D4A-B007-F0F3B9CE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7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B19C-7149-0D40-8B35-CBA3F7C4BDA3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59-87BB-0D4A-B007-F0F3B9CE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4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B19C-7149-0D40-8B35-CBA3F7C4BDA3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59-87BB-0D4A-B007-F0F3B9CE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4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B19C-7149-0D40-8B35-CBA3F7C4BDA3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59-87BB-0D4A-B007-F0F3B9CE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6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B19C-7149-0D40-8B35-CBA3F7C4BDA3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59-87BB-0D4A-B007-F0F3B9CE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0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B19C-7149-0D40-8B35-CBA3F7C4BDA3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59-87BB-0D4A-B007-F0F3B9CE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7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B19C-7149-0D40-8B35-CBA3F7C4BDA3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59-87BB-0D4A-B007-F0F3B9CE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0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B19C-7149-0D40-8B35-CBA3F7C4BDA3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59-87BB-0D4A-B007-F0F3B9CE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9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B19C-7149-0D40-8B35-CBA3F7C4BDA3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59-87BB-0D4A-B007-F0F3B9CE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7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8B19C-7149-0D40-8B35-CBA3F7C4BDA3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93459-87BB-0D4A-B007-F0F3B9CE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9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fVbJbNPrE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GJX0BRUagC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TKF6nFzpHB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 circuits, microprocessor communication, serial and parallel, I</a:t>
            </a:r>
            <a:r>
              <a:rPr lang="en-US" baseline="30000" dirty="0"/>
              <a:t>2</a:t>
            </a:r>
            <a:r>
              <a:rPr lang="en-US" dirty="0"/>
              <a:t>C, SPI, PWM </a:t>
            </a:r>
          </a:p>
        </p:txBody>
      </p:sp>
    </p:spTree>
    <p:extLst>
      <p:ext uri="{BB962C8B-B14F-4D97-AF65-F5344CB8AC3E}">
        <p14:creationId xmlns:p14="http://schemas.microsoft.com/office/powerpoint/2010/main" val="3768792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F9C3-31EE-40B7-A8AC-63F06DA9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Binary pulses for digital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2FB4B-D5BD-4DDE-B164-12240AB02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Digital devices or structures are categorized as combinational or sequential logic.</a:t>
            </a:r>
          </a:p>
          <a:p>
            <a:pPr lvl="1"/>
            <a:r>
              <a:rPr lang="en-AU" dirty="0"/>
              <a:t>In sequential logic, the timing or sequencing history of pulses is used to determine the </a:t>
            </a:r>
            <a:r>
              <a:rPr lang="en-AU" dirty="0" err="1"/>
              <a:t>ouput</a:t>
            </a:r>
            <a:r>
              <a:rPr lang="en-AU" dirty="0"/>
              <a:t>.</a:t>
            </a:r>
          </a:p>
          <a:p>
            <a:pPr lvl="1"/>
            <a:r>
              <a:rPr lang="en-AU" dirty="0"/>
              <a:t>in combinational logic, the output is defined by the instantaneous value of the inputs.</a:t>
            </a:r>
          </a:p>
          <a:p>
            <a:r>
              <a:rPr lang="en-AU" dirty="0"/>
              <a:t>In this unit, you need to be comfortable with the binary number system</a:t>
            </a:r>
          </a:p>
        </p:txBody>
      </p:sp>
    </p:spTree>
    <p:extLst>
      <p:ext uri="{BB962C8B-B14F-4D97-AF65-F5344CB8AC3E}">
        <p14:creationId xmlns:p14="http://schemas.microsoft.com/office/powerpoint/2010/main" val="1238941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04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Digital Circuits can be based on </a:t>
            </a:r>
            <a:r>
              <a:rPr lang="en-US" dirty="0"/>
              <a:t>Combinational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3660"/>
            <a:ext cx="3049593" cy="2626314"/>
          </a:xfrm>
          <a:ln w="28575" cmpd="sng">
            <a:solidFill>
              <a:srgbClr val="4F81BD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/>
              <a:t>A note about digital communications</a:t>
            </a:r>
          </a:p>
          <a:p>
            <a:pPr marL="0" indent="0">
              <a:buNone/>
            </a:pPr>
            <a:r>
              <a:rPr lang="en-US" sz="2400" dirty="0"/>
              <a:t>Bit: 1 or 0</a:t>
            </a:r>
          </a:p>
          <a:p>
            <a:pPr marL="0" indent="0">
              <a:buNone/>
            </a:pPr>
            <a:r>
              <a:rPr lang="en-US" sz="2400" dirty="0"/>
              <a:t>Byte: 1 number, or letter. Typically 8 bits, but could be 32 or 64 bit on CPUs</a:t>
            </a:r>
          </a:p>
          <a:p>
            <a:pPr marL="0" indent="0">
              <a:buNone/>
            </a:pPr>
            <a:r>
              <a:rPr lang="en-US" sz="2400" dirty="0"/>
              <a:t>ASCII: 7 bit code for </a:t>
            </a:r>
            <a:r>
              <a:rPr lang="en-US" sz="2400" dirty="0" err="1"/>
              <a:t>alphanumerics</a:t>
            </a:r>
            <a:r>
              <a:rPr lang="en-US" sz="2400" dirty="0"/>
              <a:t>. Usually stored in an 8-bit byte.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337" y="1229321"/>
            <a:ext cx="4872350" cy="56286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1" y="1428600"/>
            <a:ext cx="35151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Combinational logic converts binary to binary on mathematical logic rules. They are called gates.</a:t>
            </a:r>
          </a:p>
          <a:p>
            <a:r>
              <a:rPr lang="en-US" sz="2000" dirty="0"/>
              <a:t>They </a:t>
            </a:r>
            <a:r>
              <a:rPr lang="en-US" sz="2000" b="1" dirty="0"/>
              <a:t>do not have memory</a:t>
            </a:r>
            <a:r>
              <a:rPr lang="en-US" sz="2000" dirty="0"/>
              <a:t>, </a:t>
            </a:r>
            <a:r>
              <a:rPr lang="en-US" sz="2000" dirty="0" err="1"/>
              <a:t>ie</a:t>
            </a:r>
            <a:r>
              <a:rPr lang="en-US" sz="2000" dirty="0"/>
              <a:t> the outputs is a function of what is and not what was.</a:t>
            </a:r>
          </a:p>
        </p:txBody>
      </p:sp>
    </p:spTree>
    <p:extLst>
      <p:ext uri="{BB962C8B-B14F-4D97-AF65-F5344CB8AC3E}">
        <p14:creationId xmlns:p14="http://schemas.microsoft.com/office/powerpoint/2010/main" val="2321595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CEAF-E113-49F0-A837-5E2EDD7A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Combinatorial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F526F-F238-49B2-B6A8-02DEC56F2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Combinatorial logic circuits made from discrete semiconductor gates can be used instead of microcontrollers to achieve similar goals. Logic circuits may be cheaper and lower power. </a:t>
            </a:r>
          </a:p>
          <a:p>
            <a:r>
              <a:rPr lang="en-AU" dirty="0"/>
              <a:t>Micro controllers can achieve similar aims though software-based logic structures. In this unit you should understand how to use AND, OR and NOT in the Arduino SDK.</a:t>
            </a:r>
          </a:p>
        </p:txBody>
      </p:sp>
    </p:spTree>
    <p:extLst>
      <p:ext uri="{BB962C8B-B14F-4D97-AF65-F5344CB8AC3E}">
        <p14:creationId xmlns:p14="http://schemas.microsoft.com/office/powerpoint/2010/main" val="89800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FE4F-651E-421F-8026-6BCC307E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Sequential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28FF6-1ED6-4711-A27A-A0302BD2A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The timing or sequencing of input signals determines the output. This requires some form of memory.</a:t>
            </a:r>
          </a:p>
          <a:p>
            <a:r>
              <a:rPr lang="en-AU" dirty="0"/>
              <a:t>Devices include flip-flops, counters, </a:t>
            </a:r>
            <a:r>
              <a:rPr lang="en-AU" dirty="0" err="1"/>
              <a:t>monostables</a:t>
            </a:r>
            <a:r>
              <a:rPr lang="en-AU" dirty="0"/>
              <a:t>, latches and even microprocessors.</a:t>
            </a:r>
          </a:p>
          <a:p>
            <a:r>
              <a:rPr lang="en-AU" dirty="0"/>
              <a:t>Sequential logic circuits usually respond to inputs only when a separate trigger signal transitions from one level to another. The trigger signal is usually referred to as the </a:t>
            </a:r>
            <a:r>
              <a:rPr lang="en-AU" b="1" dirty="0"/>
              <a:t>clock</a:t>
            </a:r>
            <a:r>
              <a:rPr lang="en-AU" dirty="0"/>
              <a:t> (CK)</a:t>
            </a:r>
          </a:p>
          <a:p>
            <a:r>
              <a:rPr lang="en-AU" dirty="0"/>
              <a:t>We will examine one important example of a sequential logic device the D or digital Flip-Flop</a:t>
            </a:r>
          </a:p>
        </p:txBody>
      </p:sp>
    </p:spTree>
    <p:extLst>
      <p:ext uri="{BB962C8B-B14F-4D97-AF65-F5344CB8AC3E}">
        <p14:creationId xmlns:p14="http://schemas.microsoft.com/office/powerpoint/2010/main" val="3111715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Registers: 1 byte of short memory</a:t>
            </a:r>
            <a:br>
              <a:rPr lang="en-AU" dirty="0"/>
            </a:br>
            <a:r>
              <a:rPr lang="en-AU" dirty="0"/>
              <a:t>D Flip Flops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2" name="Image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1324900"/>
            <a:ext cx="4140200" cy="443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228600" y="1542603"/>
                <a:ext cx="4546600" cy="47096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indent="-342900" defTabSz="914400" eaLnBrk="0" fontAlgn="base" hangingPunct="0">
                  <a:spcBef>
                    <a:spcPct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altLang="zh-CN" sz="2000" dirty="0">
                    <a:latin typeface="Liberation Serif" charset="0"/>
                    <a:ea typeface="Droid Sans Fallback" charset="0"/>
                    <a:cs typeface="FreeSans" charset="0"/>
                  </a:rPr>
                  <a:t>The D-flip-flop is created by 6 NAND gates. It has a clock and a data line. </a:t>
                </a:r>
              </a:p>
              <a:p>
                <a:pPr marL="342900" indent="-342900" defTabSz="914400" eaLnBrk="0" fontAlgn="base" hangingPunct="0">
                  <a:spcBef>
                    <a:spcPct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altLang="zh-CN" sz="2000" dirty="0">
                    <a:latin typeface="Liberation Serif" charset="0"/>
                    <a:ea typeface="Droid Sans Fallback" charset="0"/>
                    <a:cs typeface="FreeSans" charset="0"/>
                  </a:rPr>
                  <a:t>Whenever the clock changes from low to high the data is sampled and held at Q until the next low-to-high clock change.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n-GB" altLang="zh-CN" sz="2000" dirty="0">
                    <a:latin typeface="Liberation Serif" charset="0"/>
                    <a:ea typeface="Droid Sans Fallback" charset="0"/>
                    <a:cs typeface="FreeSans" charset="0"/>
                  </a:rPr>
                  <a:t>Q is the data output,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altLang="zh-CN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altLang="zh-CN" sz="20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GB" altLang="zh-CN" sz="2000" dirty="0">
                    <a:latin typeface="Liberation Serif" charset="0"/>
                    <a:ea typeface="Droid Sans Fallback" charset="0"/>
                    <a:cs typeface="FreeSans" charset="0"/>
                  </a:rPr>
                  <a:t> is the inverted output. 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n-GB" altLang="zh-CN" sz="2000" dirty="0">
                    <a:latin typeface="Liberation Serif" charset="0"/>
                    <a:ea typeface="Droid Sans Fallback" charset="0"/>
                    <a:cs typeface="FreeSans" charset="0"/>
                  </a:rPr>
                  <a:t>A register is a collection of logic elements that each store 1 bit of information.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n-GB" altLang="zh-CN" sz="2000" dirty="0">
                    <a:latin typeface="Liberation Serif" charset="0"/>
                    <a:ea typeface="Droid Sans Fallback" charset="0"/>
                    <a:cs typeface="FreeSans" charset="0"/>
                  </a:rPr>
                  <a:t>Registers store information in almost all digital sensors.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542603"/>
                <a:ext cx="4546600" cy="4709687"/>
              </a:xfrm>
              <a:prstGeom prst="rect">
                <a:avLst/>
              </a:prstGeom>
              <a:blipFill>
                <a:blip r:embed="rId4"/>
                <a:stretch>
                  <a:fillRect l="-1208" t="-259" r="-403" b="-18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043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0"/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57199" y="1455459"/>
            <a:ext cx="8229600" cy="29866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6756" y="4618095"/>
            <a:ext cx="80152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kern="150" dirty="0">
                <a:latin typeface="Liberation Serif"/>
                <a:ea typeface="Droid Sans Fallback"/>
                <a:cs typeface="FreeSans"/>
              </a:rPr>
              <a:t>Notice that the </a:t>
            </a:r>
            <a:r>
              <a:rPr lang="en-GB" kern="150" dirty="0">
                <a:latin typeface="Liberation Sans"/>
                <a:ea typeface="Droid Sans Fallback"/>
                <a:cs typeface="FreeSans"/>
              </a:rPr>
              <a:t>D</a:t>
            </a:r>
            <a:r>
              <a:rPr lang="en-GB" kern="150" dirty="0">
                <a:latin typeface="Liberation Serif"/>
                <a:ea typeface="Droid Sans Fallback"/>
                <a:cs typeface="FreeSans"/>
              </a:rPr>
              <a:t> signal is sampled only at the rising clock edge. Changes at other times are ignored.</a:t>
            </a:r>
          </a:p>
          <a:p>
            <a:pPr>
              <a:spcAft>
                <a:spcPts val="0"/>
              </a:spcAft>
            </a:pPr>
            <a:r>
              <a:rPr lang="en-GB" kern="150" dirty="0">
                <a:latin typeface="Liberation Serif"/>
                <a:ea typeface="Droid Sans Fallback"/>
                <a:cs typeface="FreeSans"/>
              </a:rPr>
              <a:t>The device remembers the state of D until the next rising edge on the clock line.</a:t>
            </a:r>
            <a:endParaRPr lang="en-US" kern="150" dirty="0">
              <a:latin typeface="Liberation Serif"/>
              <a:ea typeface="Droid Sans Fallback"/>
              <a:cs typeface="FreeSan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/>
              <a:t>D Flip Flops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812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Counter and/or Frequency Divider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375" y="1313157"/>
            <a:ext cx="7025693" cy="52451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880" y="3007623"/>
            <a:ext cx="255616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Asynchronous Negative edge triggered flip flops</a:t>
            </a:r>
          </a:p>
        </p:txBody>
      </p:sp>
    </p:spTree>
    <p:extLst>
      <p:ext uri="{BB962C8B-B14F-4D97-AF65-F5344CB8AC3E}">
        <p14:creationId xmlns:p14="http://schemas.microsoft.com/office/powerpoint/2010/main" val="1905964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Shift Register or Serial to Parallel Converter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AU" sz="2400" dirty="0"/>
              <a:t>In digital circuits, a shift register is a cascade of flip flops, sharing the same clock,</a:t>
            </a:r>
          </a:p>
          <a:p>
            <a:r>
              <a:rPr lang="en-AU" sz="2400" dirty="0"/>
              <a:t> the output of each flip-flop is connected to the 'data' input of the next flip-flop in the chain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497" y="3163877"/>
            <a:ext cx="6092843" cy="23336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23170" y="5089382"/>
            <a:ext cx="182880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D-Flip Flop</a:t>
            </a:r>
          </a:p>
          <a:p>
            <a:r>
              <a:rPr lang="en-AU" dirty="0"/>
              <a:t>The most common Latch. It has memory!</a:t>
            </a:r>
          </a:p>
          <a:p>
            <a:r>
              <a:rPr lang="en-AU" dirty="0"/>
              <a:t>Used in I2C.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3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Shift Registers at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00663"/>
            <a:ext cx="8229600" cy="825500"/>
          </a:xfrm>
        </p:spPr>
        <p:txBody>
          <a:bodyPr>
            <a:normAutofit fontScale="77500" lnSpcReduction="20000"/>
          </a:bodyPr>
          <a:lstStyle/>
          <a:p>
            <a:r>
              <a:rPr lang="en-AU" dirty="0">
                <a:hlinkClick r:id="rId3"/>
              </a:rPr>
              <a:t>https://www.youtube.com/watch?v=6fVbJbNPrEU</a:t>
            </a:r>
            <a:endParaRPr lang="en-AU" dirty="0"/>
          </a:p>
          <a:p>
            <a:r>
              <a:rPr lang="en-AU" dirty="0"/>
              <a:t>From 2 minutes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038" y="1123950"/>
            <a:ext cx="6967538" cy="413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07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8152"/>
          <a:stretch/>
        </p:blipFill>
        <p:spPr>
          <a:xfrm>
            <a:off x="4885127" y="88899"/>
            <a:ext cx="3801673" cy="309403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4300" y="274638"/>
            <a:ext cx="3847941" cy="3031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51" y="3205961"/>
            <a:ext cx="8858251" cy="354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communicate in mechatronics?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Analog communications can be voltage level or current level. A 4-20 ma current loop is a common analog communications system used in industry. To read an analog voltage we use an analog to digital converter.</a:t>
            </a:r>
          </a:p>
          <a:p>
            <a:endParaRPr lang="en-US" dirty="0"/>
          </a:p>
          <a:p>
            <a:r>
              <a:rPr lang="en-US" dirty="0"/>
              <a:t>Converting between analog and digital is really important in sending data. We must also consider the concept of sampling.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Pulses can convey information by their amplitude and/or their duration. (In what ways is like digital, in what ways is it no?)</a:t>
            </a:r>
          </a:p>
          <a:p>
            <a:endParaRPr lang="en-US" dirty="0"/>
          </a:p>
          <a:p>
            <a:r>
              <a:rPr lang="en-US" dirty="0"/>
              <a:t>Pulses can also encode binary information and form data packets</a:t>
            </a:r>
          </a:p>
          <a:p>
            <a:endParaRPr lang="en-US" dirty="0"/>
          </a:p>
          <a:p>
            <a:r>
              <a:rPr lang="en-US" dirty="0"/>
              <a:t>Really high clock speeds have enabled easy digital implementation with high data content.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98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squared C, inter-integrated circuit is a bus protocol for communication between a mother board and low speed peripherals.</a:t>
            </a:r>
          </a:p>
          <a:p>
            <a:r>
              <a:rPr lang="en-US" dirty="0">
                <a:hlinkClick r:id="rId2"/>
              </a:rPr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74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I2C Sensor. How does it works?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4" y="1952625"/>
            <a:ext cx="7943851" cy="38925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181010"/>
            <a:ext cx="3014663" cy="107721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Pressure</a:t>
            </a:r>
            <a:r>
              <a:rPr lang="en-AU" sz="1600" dirty="0"/>
              <a:t>: Air pressure deflects a thin membrane. Strain gauge changes resistance. Wheatstone bridge measures voltage change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73831" y="1847458"/>
            <a:ext cx="3014663" cy="5847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dirty="0"/>
              <a:t>Difference amplifier converts </a:t>
            </a:r>
            <a:r>
              <a:rPr lang="en-AU" sz="1600" dirty="0" err="1"/>
              <a:t>uV</a:t>
            </a:r>
            <a:r>
              <a:rPr lang="en-AU" sz="1600" dirty="0"/>
              <a:t> to mV.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795408"/>
            <a:ext cx="3014663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dirty="0"/>
              <a:t>Temperature is probably measured by a BJT whose gain is temperature dependent.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650752"/>
            <a:ext cx="3014663" cy="5847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dirty="0"/>
              <a:t>MUX: multiplexer, switches which signal is sent to the ADC.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57199" y="2606239"/>
            <a:ext cx="3014663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dirty="0"/>
              <a:t>ADC converts </a:t>
            </a:r>
            <a:r>
              <a:rPr lang="en-AU" sz="1600" dirty="0" err="1"/>
              <a:t>analog</a:t>
            </a:r>
            <a:r>
              <a:rPr lang="en-AU" sz="1600" dirty="0"/>
              <a:t> measurement to a serial digital number (8 binaries in a row.)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767137" y="1276468"/>
            <a:ext cx="3014663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dirty="0"/>
              <a:t>Coefficient storage: on-board storage of calibration coefficients. Set at factory.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236240" y="2863097"/>
            <a:ext cx="3400427" cy="5847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dirty="0"/>
              <a:t>Serial pressure or temperature data are shifted into a storage register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129336" y="5256799"/>
            <a:ext cx="3014663" cy="107721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dirty="0"/>
              <a:t>When </a:t>
            </a:r>
            <a:r>
              <a:rPr lang="en-AU" sz="1600" dirty="0" err="1"/>
              <a:t>uController</a:t>
            </a:r>
            <a:r>
              <a:rPr lang="en-AU" sz="1600" dirty="0"/>
              <a:t> asks and listens for the data in a particular register, data is serially read out on the SDA line.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4981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790CD-B480-451C-9F08-AA2BD296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Interrupts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E0343-392C-4A39-B3AF-E760E9E73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Special pins on any microcontroller</a:t>
            </a:r>
          </a:p>
          <a:p>
            <a:r>
              <a:rPr lang="en-AU" dirty="0"/>
              <a:t>A change of state (HIGH/LOW) triggers a high priority event, that runs immediately: Interrupt Service Routine (ISR)</a:t>
            </a:r>
          </a:p>
          <a:p>
            <a:r>
              <a:rPr lang="en-AU" dirty="0"/>
              <a:t>Use when you absolutely cannot miss an event. </a:t>
            </a:r>
            <a:r>
              <a:rPr lang="en-AU" dirty="0" err="1"/>
              <a:t>Eg</a:t>
            </a:r>
            <a:r>
              <a:rPr lang="en-AU" dirty="0"/>
              <a:t>. Position control of a robotic arm. </a:t>
            </a:r>
          </a:p>
          <a:p>
            <a:r>
              <a:rPr lang="en-AU" dirty="0"/>
              <a:t>If microcontroller is not paying attention and the position of a relative encoder changes, the system no longer has control of the arm. BAD!</a:t>
            </a:r>
          </a:p>
          <a:p>
            <a:r>
              <a:rPr lang="en-AU" dirty="0"/>
              <a:t>Remember: Keep your ISR very brief. No delay, while, serial communication…</a:t>
            </a:r>
          </a:p>
          <a:p>
            <a:r>
              <a:rPr lang="en-AU" dirty="0"/>
              <a:t>If interrupts are triggered too often, or they take too long, the rest of the program cannot run.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24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F6CC-D8ED-4019-912E-3E3D8D73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Quadrature Encoder + Interrupt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C8D7-8C04-4A8B-981A-707D4911C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26505"/>
          </a:xfrm>
        </p:spPr>
        <p:txBody>
          <a:bodyPr>
            <a:normAutofit fontScale="47500" lnSpcReduction="20000"/>
          </a:bodyPr>
          <a:lstStyle/>
          <a:p>
            <a:r>
              <a:rPr lang="en-AU" dirty="0"/>
              <a:t>2 pulse trains that are 90 degrees out of phase</a:t>
            </a:r>
            <a:r>
              <a:rPr lang="en-US" dirty="0"/>
              <a:t> allow you to determine direction</a:t>
            </a:r>
          </a:p>
          <a:p>
            <a:r>
              <a:rPr lang="en-AU" dirty="0"/>
              <a:t>T</a:t>
            </a:r>
            <a:r>
              <a:rPr lang="en-US" dirty="0"/>
              <a:t>his is the key mechanism behind position control using an absolute encoder</a:t>
            </a:r>
          </a:p>
          <a:p>
            <a:r>
              <a:rPr lang="en-AU" dirty="0"/>
              <a:t>U</a:t>
            </a:r>
            <a:r>
              <a:rPr lang="en-US" dirty="0"/>
              <a:t>se an interrupt on A or B or A &amp;B to make sure you don’t miss a change in position</a:t>
            </a:r>
          </a:p>
          <a:p>
            <a:r>
              <a:rPr lang="en-AU" dirty="0"/>
              <a:t>U</a:t>
            </a:r>
            <a:r>
              <a:rPr lang="en-US" dirty="0"/>
              <a:t>se a counter to keep track of the number of ticks moved.</a:t>
            </a:r>
          </a:p>
          <a:p>
            <a:r>
              <a:rPr lang="en-AU" dirty="0"/>
              <a:t>How many counts per revolution on your encoder? What is the </a:t>
            </a:r>
            <a:r>
              <a:rPr lang="en-AU"/>
              <a:t>angular precision?</a:t>
            </a:r>
            <a:endParaRPr lang="en-AU" dirty="0"/>
          </a:p>
        </p:txBody>
      </p:sp>
      <p:pic>
        <p:nvPicPr>
          <p:cNvPr id="1026" name="Picture 2" descr="Image result for quadrature encoder">
            <a:extLst>
              <a:ext uri="{FF2B5EF4-FFF2-40B4-BE49-F238E27FC236}">
                <a16:creationId xmlns:a16="http://schemas.microsoft.com/office/drawing/2014/main" id="{E9625788-C405-4618-8E2F-B756FA38C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597" y="3226706"/>
            <a:ext cx="5798805" cy="325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075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68875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Given a 12-bit A/D converter operating over a voltage range from -5 V to 5 V, how much does the input voltage have to change in order to be detectable?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Modify the 2 bit A to D Flash converter from the notes to linearly encode a 0 to 3.3 V input. 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How many pull-up or pull-down resistors are needed to implement 4 different I2C sensors with an Arduino.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What happens when pin 10 of a 74HC595 pin is pulled low?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What happens when pin 13 of a 74HC595 pin is held high?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Give a line or two of code to get an </a:t>
            </a:r>
            <a:r>
              <a:rPr lang="en-US" dirty="0" err="1"/>
              <a:t>arduino</a:t>
            </a:r>
            <a:r>
              <a:rPr lang="en-US" dirty="0"/>
              <a:t> to output a 5V square wave with a duty cycle varying from 0 to 100%. You do not need to use any delays. What is the frequency? What pins does this work 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Sketch the time-based output of pin 9 using the following code:</a:t>
            </a:r>
          </a:p>
          <a:p>
            <a:pPr marL="800100" lvl="2" indent="0">
              <a:buNone/>
            </a:pPr>
            <a:r>
              <a:rPr lang="en-US" sz="2600" dirty="0"/>
              <a:t>void setup() {  </a:t>
            </a:r>
            <a:r>
              <a:rPr lang="en-US" sz="2600" dirty="0" err="1"/>
              <a:t>myservo.attach</a:t>
            </a:r>
            <a:r>
              <a:rPr lang="en-US" sz="2600" dirty="0"/>
              <a:t>(9);} </a:t>
            </a:r>
          </a:p>
          <a:p>
            <a:pPr marL="800100" lvl="2" indent="0">
              <a:buNone/>
            </a:pPr>
            <a:r>
              <a:rPr lang="en-US" sz="2600" dirty="0"/>
              <a:t>void loop() {   </a:t>
            </a:r>
            <a:r>
              <a:rPr lang="en-US" sz="2600" dirty="0" err="1"/>
              <a:t>myservo.write</a:t>
            </a:r>
            <a:r>
              <a:rPr lang="en-US" sz="2600" dirty="0"/>
              <a:t>(20);}</a:t>
            </a:r>
          </a:p>
          <a:p>
            <a:pPr marL="400050" lvl="1" indent="0">
              <a:buNone/>
            </a:pPr>
            <a:endParaRPr lang="en-AU" sz="34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20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to 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056" y="1299882"/>
            <a:ext cx="2727945" cy="49843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Now that we have decided how fast to sample, we must </a:t>
            </a:r>
            <a:r>
              <a:rPr lang="en-US" b="1" dirty="0"/>
              <a:t>Quantize</a:t>
            </a:r>
            <a:r>
              <a:rPr lang="en-US" dirty="0"/>
              <a:t> and </a:t>
            </a:r>
            <a:r>
              <a:rPr lang="en-US" b="1" dirty="0"/>
              <a:t>Code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the next question. Bit depth &amp; sample rate give the amount of data and the data transfer rate needed.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470" y="1417638"/>
            <a:ext cx="5655799" cy="486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9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to D: 2 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443"/>
            <a:ext cx="8229600" cy="115598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/>
              <a:t>Successive Approximation </a:t>
            </a:r>
            <a:r>
              <a:rPr lang="en-US" sz="2000" dirty="0"/>
              <a:t>– Modify most significant bit, compare, and decide. Modify next bit, compare and decide, modify next bit, compare and decide, … modify LSB compare and decide. Used in Arduinos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 takes </a:t>
            </a:r>
            <a:r>
              <a:rPr lang="en-US" sz="2000" i="1" dirty="0" err="1"/>
              <a:t>n</a:t>
            </a:r>
            <a:r>
              <a:rPr lang="en-US" sz="2000" i="1" dirty="0" err="1">
                <a:latin typeface="Symbol" charset="2"/>
                <a:cs typeface="Symbol" charset="2"/>
              </a:rPr>
              <a:t>D</a:t>
            </a:r>
            <a:r>
              <a:rPr lang="en-US" sz="2000" i="1" dirty="0" err="1"/>
              <a:t>T</a:t>
            </a:r>
            <a:r>
              <a:rPr lang="en-US" sz="2000" dirty="0"/>
              <a:t> to decide on a value, 1 to 100 </a:t>
            </a:r>
            <a:r>
              <a:rPr lang="en-US" sz="2000" dirty="0" err="1">
                <a:latin typeface="Symbol" charset="2"/>
                <a:cs typeface="Symbol" charset="2"/>
              </a:rPr>
              <a:t>m</a:t>
            </a:r>
            <a:r>
              <a:rPr lang="en-US" sz="2000" dirty="0" err="1"/>
              <a:t>s</a:t>
            </a:r>
            <a:r>
              <a:rPr lang="en-US" sz="20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What if input value changes?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424" y="3222621"/>
            <a:ext cx="5040315" cy="205374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276361"/>
            <a:ext cx="8229600" cy="11559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b="1" dirty="0"/>
              <a:t>Flash Converter</a:t>
            </a:r>
            <a:r>
              <a:rPr lang="en-US" sz="2000" dirty="0"/>
              <a:t> – Fast. Parallel comparator (AKA Direct Conversion). But requires 2</a:t>
            </a:r>
            <a:r>
              <a:rPr lang="en-US" sz="2000" baseline="30000" dirty="0"/>
              <a:t>n</a:t>
            </a:r>
            <a:r>
              <a:rPr lang="en-US" sz="2000" dirty="0"/>
              <a:t>-1 comparators for n-bit precision. Impractical for more than 8-bit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See next example</a:t>
            </a:r>
          </a:p>
        </p:txBody>
      </p:sp>
    </p:spTree>
    <p:extLst>
      <p:ext uri="{BB962C8B-B14F-4D97-AF65-F5344CB8AC3E}">
        <p14:creationId xmlns:p14="http://schemas.microsoft.com/office/powerpoint/2010/main" val="319690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2-10-19 at 1.28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528" y="0"/>
            <a:ext cx="6336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7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to D when the signal changes with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5097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If you want to create a digital record of a time-varying signal you must ask the question:</a:t>
            </a:r>
          </a:p>
          <a:p>
            <a:pPr lvl="1"/>
            <a:r>
              <a:rPr lang="en-US" dirty="0"/>
              <a:t>“How frequently do I need to record the value of the signal?”</a:t>
            </a:r>
          </a:p>
          <a:p>
            <a:r>
              <a:rPr lang="en-US" dirty="0"/>
              <a:t>This question was answered by founders of information theory and is commonly called the Nyquist–Shannon sampling theorem</a:t>
            </a:r>
          </a:p>
          <a:p>
            <a:r>
              <a:rPr lang="en-US" dirty="0"/>
              <a:t>It says that for any signal with a period of </a:t>
            </a:r>
            <a:r>
              <a:rPr lang="en-US" i="1" dirty="0"/>
              <a:t>T</a:t>
            </a:r>
            <a:r>
              <a:rPr lang="en-US" dirty="0"/>
              <a:t> is perfectly recorded when sampled at least 2 times every period. (a sample rate of 2/</a:t>
            </a:r>
            <a:r>
              <a:rPr lang="en-US" i="1" dirty="0"/>
              <a:t>T</a:t>
            </a:r>
            <a:r>
              <a:rPr lang="en-US" dirty="0"/>
              <a:t>). This is called the </a:t>
            </a:r>
            <a:r>
              <a:rPr lang="en-US" b="1" dirty="0"/>
              <a:t>Nyquist rate</a:t>
            </a:r>
          </a:p>
          <a:p>
            <a:r>
              <a:rPr lang="en-US" dirty="0"/>
              <a:t>You will see later on in the unit that any signal can be represented as a linear sum of sin and cosine waves of different frequencies</a:t>
            </a:r>
          </a:p>
          <a:p>
            <a:r>
              <a:rPr lang="en-US" dirty="0"/>
              <a:t>Sampling below the Nyquist rate may result in </a:t>
            </a:r>
            <a:r>
              <a:rPr lang="en-US" dirty="0">
                <a:hlinkClick r:id="rId3"/>
              </a:rPr>
              <a:t>aliasing</a:t>
            </a:r>
            <a:r>
              <a:rPr lang="en-US" dirty="0"/>
              <a:t>. That is what is causing the strange effects seen in the video.</a:t>
            </a:r>
          </a:p>
          <a:p>
            <a:r>
              <a:rPr lang="en-US" dirty="0"/>
              <a:t>If you are interested in more than just “What is the value of the signal now?”, then you also need to consider the sampling rate</a:t>
            </a:r>
          </a:p>
        </p:txBody>
      </p:sp>
    </p:spTree>
    <p:extLst>
      <p:ext uri="{BB962C8B-B14F-4D97-AF65-F5344CB8AC3E}">
        <p14:creationId xmlns:p14="http://schemas.microsoft.com/office/powerpoint/2010/main" val="295153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120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Pulses that convey more than just binary information</a:t>
            </a:r>
            <a:br>
              <a:rPr lang="en-US" dirty="0"/>
            </a:br>
            <a:r>
              <a:rPr lang="en-US" dirty="0"/>
              <a:t>~</a:t>
            </a:r>
            <a:br>
              <a:rPr lang="en-US" dirty="0"/>
            </a:br>
            <a:r>
              <a:rPr lang="en-US" dirty="0"/>
              <a:t>PWM and Pseudo Analog</a:t>
            </a:r>
          </a:p>
        </p:txBody>
      </p:sp>
    </p:spTree>
    <p:extLst>
      <p:ext uri="{BB962C8B-B14F-4D97-AF65-F5344CB8AC3E}">
        <p14:creationId xmlns:p14="http://schemas.microsoft.com/office/powerpoint/2010/main" val="13555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5966"/>
          </a:xfrm>
        </p:spPr>
        <p:txBody>
          <a:bodyPr>
            <a:noAutofit/>
          </a:bodyPr>
          <a:lstStyle/>
          <a:p>
            <a:r>
              <a:rPr lang="en-US" sz="3200" dirty="0"/>
              <a:t>“</a:t>
            </a:r>
            <a:r>
              <a:rPr lang="en-US" sz="3200" dirty="0" err="1"/>
              <a:t>analogWrite</a:t>
            </a:r>
            <a:r>
              <a:rPr lang="en-US" sz="3200" dirty="0"/>
              <a:t>” uses Pulse Width Modulation (PWM)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9530"/>
            <a:ext cx="3356683" cy="5199530"/>
          </a:xfrm>
        </p:spPr>
        <p:txBody>
          <a:bodyPr>
            <a:normAutofit/>
          </a:bodyPr>
          <a:lstStyle/>
          <a:p>
            <a:r>
              <a:rPr lang="en-US" sz="2000" dirty="0"/>
              <a:t>Gets analogue results with digital means. </a:t>
            </a:r>
          </a:p>
          <a:p>
            <a:r>
              <a:rPr lang="en-US" sz="2000" dirty="0"/>
              <a:t>Easy to control and implement using high clock rates by switching on and off precisely.</a:t>
            </a:r>
          </a:p>
          <a:p>
            <a:r>
              <a:rPr lang="en-US" sz="2000" dirty="0"/>
              <a:t>Can define the period as you like.</a:t>
            </a:r>
          </a:p>
          <a:p>
            <a:r>
              <a:rPr lang="en-US" sz="2000" dirty="0"/>
              <a:t>Can be used for controlling power to a DC motor </a:t>
            </a:r>
          </a:p>
          <a:p>
            <a:r>
              <a:rPr lang="en-US" sz="2000" dirty="0"/>
              <a:t>Used to control LED intensity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883" y="1140604"/>
            <a:ext cx="50800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96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5966"/>
          </a:xfrm>
        </p:spPr>
        <p:txBody>
          <a:bodyPr>
            <a:noAutofit/>
          </a:bodyPr>
          <a:lstStyle/>
          <a:p>
            <a:r>
              <a:rPr lang="en-US" sz="3200" dirty="0"/>
              <a:t>The servo library uses a slightly different version of Pulse Width Modulation (PWM)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386" y="1389529"/>
            <a:ext cx="3618498" cy="295555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PWM is a convenient way to send analog-like signals</a:t>
            </a:r>
          </a:p>
          <a:p>
            <a:r>
              <a:rPr lang="en-US" sz="2000" dirty="0"/>
              <a:t>The </a:t>
            </a:r>
            <a:r>
              <a:rPr lang="en-US" sz="2000" dirty="0" err="1"/>
              <a:t>servo.h</a:t>
            </a:r>
            <a:r>
              <a:rPr lang="en-US" sz="2000" dirty="0"/>
              <a:t> library creates a special type of PWM pulse.</a:t>
            </a:r>
          </a:p>
          <a:p>
            <a:r>
              <a:rPr lang="en-US" sz="2000" dirty="0"/>
              <a:t>The duration of the pulse tells the servo arm where to go.</a:t>
            </a:r>
          </a:p>
          <a:p>
            <a:r>
              <a:rPr lang="en-AU" sz="2000" dirty="0"/>
              <a:t>#include &lt;</a:t>
            </a:r>
            <a:r>
              <a:rPr lang="en-AU" sz="2000" dirty="0" err="1"/>
              <a:t>Servo.h</a:t>
            </a:r>
            <a:r>
              <a:rPr lang="en-AU" sz="2000" dirty="0"/>
              <a:t>&gt;, </a:t>
            </a:r>
            <a:r>
              <a:rPr lang="en-AU" sz="2000" dirty="0" err="1"/>
              <a:t>myservo.write</a:t>
            </a:r>
            <a:r>
              <a:rPr lang="en-AU" sz="2000" dirty="0"/>
              <a:t>(</a:t>
            </a:r>
            <a:r>
              <a:rPr lang="en-AU" sz="2000" dirty="0" err="1"/>
              <a:t>val</a:t>
            </a:r>
            <a:r>
              <a:rPr lang="en-AU" sz="2000" dirty="0"/>
              <a:t>); where 0 </a:t>
            </a:r>
            <a:r>
              <a:rPr lang="en-AU" sz="2000" dirty="0">
                <a:latin typeface="Calibri" panose="020F0502020204030204" pitchFamily="34" charset="0"/>
                <a:cs typeface="Calibri" panose="020F0502020204030204" pitchFamily="34" charset="0"/>
              </a:rPr>
              <a:t>≥ </a:t>
            </a:r>
            <a:r>
              <a:rPr lang="en-A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AU" sz="2000" dirty="0">
                <a:latin typeface="Calibri" panose="020F0502020204030204" pitchFamily="34" charset="0"/>
                <a:cs typeface="Calibri" panose="020F0502020204030204" pitchFamily="34" charset="0"/>
              </a:rPr>
              <a:t> ≤ </a:t>
            </a:r>
            <a:r>
              <a:rPr lang="en-AU" sz="2000" dirty="0"/>
              <a:t>180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884" y="1267760"/>
            <a:ext cx="4978400" cy="2578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3551" y="4345085"/>
            <a:ext cx="859689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pulse-on time normally varies from just 1 to 2 </a:t>
            </a:r>
            <a:r>
              <a:rPr lang="en-US" sz="2000" dirty="0" err="1"/>
              <a:t>ms.</a:t>
            </a:r>
            <a:r>
              <a:rPr lang="en-US" sz="2000" dirty="0"/>
              <a:t> So the duty cycle is always 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low duty cycle allows 3 or 4 different control signals to be carried on the same waveform, and multiplexed to a common frequency for multichannel RC control.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this scenario the first pulse might be throttle, the second might be steering, or for airplanes, it might be lifters, rudder or ailerons.</a:t>
            </a:r>
          </a:p>
        </p:txBody>
      </p:sp>
    </p:spTree>
    <p:extLst>
      <p:ext uri="{BB962C8B-B14F-4D97-AF65-F5344CB8AC3E}">
        <p14:creationId xmlns:p14="http://schemas.microsoft.com/office/powerpoint/2010/main" val="39148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B4F8C6CE1E5540A34EB30830A07F88" ma:contentTypeVersion="14" ma:contentTypeDescription="Create a new document." ma:contentTypeScope="" ma:versionID="3c20a9787ea8d281cbb69270b5b2832b">
  <xsd:schema xmlns:xsd="http://www.w3.org/2001/XMLSchema" xmlns:xs="http://www.w3.org/2001/XMLSchema" xmlns:p="http://schemas.microsoft.com/office/2006/metadata/properties" xmlns:ns3="891e53e6-e84f-4077-bf28-096608801a4e" xmlns:ns4="abcf3dc2-7aee-4a2f-ab20-26a1f53858f7" targetNamespace="http://schemas.microsoft.com/office/2006/metadata/properties" ma:root="true" ma:fieldsID="9f004be9b9d9350c1e6e3b3ce09bdb26" ns3:_="" ns4:_="">
    <xsd:import namespace="891e53e6-e84f-4077-bf28-096608801a4e"/>
    <xsd:import namespace="abcf3dc2-7aee-4a2f-ab20-26a1f53858f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1e53e6-e84f-4077-bf28-096608801a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cf3dc2-7aee-4a2f-ab20-26a1f53858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50BB77-5B5B-420C-8441-A5234BA938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7A0C3C-A39C-48C0-99B6-70071E9E03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1e53e6-e84f-4077-bf28-096608801a4e"/>
    <ds:schemaRef ds:uri="abcf3dc2-7aee-4a2f-ab20-26a1f53858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9286C2-3716-4357-A124-6CEE319E628D}">
  <ds:schemaRefs>
    <ds:schemaRef ds:uri="http://schemas.microsoft.com/office/infopath/2007/PartnerControls"/>
    <ds:schemaRef ds:uri="http://purl.org/dc/elements/1.1/"/>
    <ds:schemaRef ds:uri="abcf3dc2-7aee-4a2f-ab20-26a1f53858f7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891e53e6-e84f-4077-bf28-096608801a4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2496</TotalTime>
  <Words>1819</Words>
  <Application>Microsoft Office PowerPoint</Application>
  <PresentationFormat>On-screen Show (4:3)</PresentationFormat>
  <Paragraphs>137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宋体</vt:lpstr>
      <vt:lpstr>Arial</vt:lpstr>
      <vt:lpstr>Calibri</vt:lpstr>
      <vt:lpstr>Cambria Math</vt:lpstr>
      <vt:lpstr>Droid Sans Fallback</vt:lpstr>
      <vt:lpstr>FreeSans</vt:lpstr>
      <vt:lpstr>Liberation Sans</vt:lpstr>
      <vt:lpstr>Liberation Serif</vt:lpstr>
      <vt:lpstr>Symbol</vt:lpstr>
      <vt:lpstr>Office Theme</vt:lpstr>
      <vt:lpstr>Digital</vt:lpstr>
      <vt:lpstr>How do we communicate in mechatronics?</vt:lpstr>
      <vt:lpstr>A to D</vt:lpstr>
      <vt:lpstr>A to D: 2 ways</vt:lpstr>
      <vt:lpstr>PowerPoint Presentation</vt:lpstr>
      <vt:lpstr>A to D when the signal changes with time</vt:lpstr>
      <vt:lpstr>Pulses that convey more than just binary information ~ PWM and Pseudo Analog</vt:lpstr>
      <vt:lpstr>“analogWrite” uses Pulse Width Modulation (PWM)</vt:lpstr>
      <vt:lpstr>The servo library uses a slightly different version of Pulse Width Modulation (PWM)</vt:lpstr>
      <vt:lpstr>Binary pulses for digital information</vt:lpstr>
      <vt:lpstr>Digital Circuits can be based on Combinational logic</vt:lpstr>
      <vt:lpstr>Combinatorial Logic</vt:lpstr>
      <vt:lpstr>Sequential Logic</vt:lpstr>
      <vt:lpstr>Registers: 1 byte of short memory D Flip Flops</vt:lpstr>
      <vt:lpstr>PowerPoint Presentation</vt:lpstr>
      <vt:lpstr>Binary Counter and/or Frequency Divider</vt:lpstr>
      <vt:lpstr>Shift Register or Serial to Parallel Converter</vt:lpstr>
      <vt:lpstr>Shift Registers at work</vt:lpstr>
      <vt:lpstr>PowerPoint Presentation</vt:lpstr>
      <vt:lpstr>I2C</vt:lpstr>
      <vt:lpstr>I2C Sensor. How does it works?</vt:lpstr>
      <vt:lpstr>Interrupts</vt:lpstr>
      <vt:lpstr>Quadrature Encoder + Interrupt</vt:lpstr>
      <vt:lpstr>Example Questions</vt:lpstr>
    </vt:vector>
  </TitlesOfParts>
  <Company>Macquarie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10: Digital Circuits</dc:title>
  <dc:creator>David Inglis</dc:creator>
  <cp:lastModifiedBy>Associate Professor David Inglis</cp:lastModifiedBy>
  <cp:revision>69</cp:revision>
  <dcterms:created xsi:type="dcterms:W3CDTF">2012-08-28T04:51:55Z</dcterms:created>
  <dcterms:modified xsi:type="dcterms:W3CDTF">2021-07-02T01:55:15Z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0x0101007DB4F8C6CE1E5540A34EB30830A07F88</vt:lpwstr>
  </property>
</Properties>
</file>