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45"/>
  </p:notesMasterIdLst>
  <p:sldIdLst>
    <p:sldId id="256" r:id="rId3"/>
    <p:sldId id="374" r:id="rId4"/>
    <p:sldId id="295" r:id="rId5"/>
    <p:sldId id="375" r:id="rId6"/>
    <p:sldId id="327" r:id="rId7"/>
    <p:sldId id="366" r:id="rId8"/>
    <p:sldId id="367" r:id="rId9"/>
    <p:sldId id="368" r:id="rId10"/>
    <p:sldId id="369" r:id="rId11"/>
    <p:sldId id="326" r:id="rId12"/>
    <p:sldId id="328" r:id="rId13"/>
    <p:sldId id="300" r:id="rId14"/>
    <p:sldId id="317" r:id="rId15"/>
    <p:sldId id="318" r:id="rId16"/>
    <p:sldId id="376" r:id="rId17"/>
    <p:sldId id="323" r:id="rId18"/>
    <p:sldId id="377" r:id="rId19"/>
    <p:sldId id="334" r:id="rId20"/>
    <p:sldId id="333" r:id="rId21"/>
    <p:sldId id="336" r:id="rId22"/>
    <p:sldId id="337" r:id="rId23"/>
    <p:sldId id="338" r:id="rId24"/>
    <p:sldId id="339" r:id="rId25"/>
    <p:sldId id="340" r:id="rId26"/>
    <p:sldId id="341" r:id="rId27"/>
    <p:sldId id="342" r:id="rId28"/>
    <p:sldId id="343" r:id="rId29"/>
    <p:sldId id="346" r:id="rId30"/>
    <p:sldId id="345" r:id="rId31"/>
    <p:sldId id="347" r:id="rId32"/>
    <p:sldId id="348" r:id="rId33"/>
    <p:sldId id="349" r:id="rId34"/>
    <p:sldId id="350" r:id="rId35"/>
    <p:sldId id="351" r:id="rId36"/>
    <p:sldId id="352" r:id="rId37"/>
    <p:sldId id="353" r:id="rId38"/>
    <p:sldId id="354" r:id="rId39"/>
    <p:sldId id="355" r:id="rId40"/>
    <p:sldId id="356" r:id="rId41"/>
    <p:sldId id="378" r:id="rId42"/>
    <p:sldId id="379" r:id="rId43"/>
    <p:sldId id="363" r:id="rId4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35" autoAdjust="0"/>
  </p:normalViewPr>
  <p:slideViewPr>
    <p:cSldViewPr>
      <p:cViewPr varScale="1">
        <p:scale>
          <a:sx n="76" d="100"/>
          <a:sy n="76" d="100"/>
        </p:scale>
        <p:origin x="1000" y="44"/>
      </p:cViewPr>
      <p:guideLst>
        <p:guide orient="horz" pos="1620"/>
        <p:guide pos="2880"/>
      </p:guideLst>
    </p:cSldViewPr>
  </p:slideViewPr>
  <p:notesTextViewPr>
    <p:cViewPr>
      <p:scale>
        <a:sx n="3" d="2"/>
        <a:sy n="3" d="2"/>
      </p:scale>
      <p:origin x="0" y="0"/>
    </p:cViewPr>
  </p:notesTextViewPr>
  <p:sorterViewPr>
    <p:cViewPr varScale="1">
      <p:scale>
        <a:sx n="1" d="1"/>
        <a:sy n="1" d="1"/>
      </p:scale>
      <p:origin x="0" y="-95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D96B30-AB71-4446-9BB3-81A14176FAED}" type="datetimeFigureOut">
              <a:rPr lang="en-US" smtClean="0"/>
              <a:t>8/14/2023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AEA302-CAF8-4B5F-8FAF-D2D3E3574967}" type="slidenum">
              <a:rPr lang="en-US" smtClean="0"/>
              <a:t>‹#›</a:t>
            </a:fld>
            <a:endParaRPr lang="en-US"/>
          </a:p>
        </p:txBody>
      </p:sp>
    </p:spTree>
    <p:extLst>
      <p:ext uri="{BB962C8B-B14F-4D97-AF65-F5344CB8AC3E}">
        <p14:creationId xmlns:p14="http://schemas.microsoft.com/office/powerpoint/2010/main" val="3481256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AEA302-CAF8-4B5F-8FAF-D2D3E3574967}" type="slidenum">
              <a:rPr lang="en-US" smtClean="0"/>
              <a:t>1</a:t>
            </a:fld>
            <a:endParaRPr lang="en-US"/>
          </a:p>
        </p:txBody>
      </p:sp>
    </p:spTree>
    <p:extLst>
      <p:ext uri="{BB962C8B-B14F-4D97-AF65-F5344CB8AC3E}">
        <p14:creationId xmlns:p14="http://schemas.microsoft.com/office/powerpoint/2010/main" val="2518806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baseline="-25000">
                <a:solidFill>
                  <a:schemeClr val="tx1"/>
                </a:solidFill>
                <a:latin typeface="Arial" panose="020B0604020202020204" pitchFamily="34" charset="0"/>
              </a:defRPr>
            </a:lvl1pPr>
            <a:lvl2pPr marL="742950" indent="-285750">
              <a:defRPr baseline="-25000">
                <a:solidFill>
                  <a:schemeClr val="tx1"/>
                </a:solidFill>
                <a:latin typeface="Arial" panose="020B0604020202020204" pitchFamily="34" charset="0"/>
              </a:defRPr>
            </a:lvl2pPr>
            <a:lvl3pPr marL="1143000" indent="-228600">
              <a:defRPr baseline="-25000">
                <a:solidFill>
                  <a:schemeClr val="tx1"/>
                </a:solidFill>
                <a:latin typeface="Arial" panose="020B0604020202020204" pitchFamily="34" charset="0"/>
              </a:defRPr>
            </a:lvl3pPr>
            <a:lvl4pPr marL="1600200" indent="-228600">
              <a:defRPr baseline="-25000">
                <a:solidFill>
                  <a:schemeClr val="tx1"/>
                </a:solidFill>
                <a:latin typeface="Arial" panose="020B0604020202020204" pitchFamily="34" charset="0"/>
              </a:defRPr>
            </a:lvl4pPr>
            <a:lvl5pPr marL="2057400" indent="-228600">
              <a:defRPr baseline="-25000">
                <a:solidFill>
                  <a:schemeClr val="tx1"/>
                </a:solidFill>
                <a:latin typeface="Arial" panose="020B0604020202020204" pitchFamily="34" charset="0"/>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defRPr>
            </a:lvl9pPr>
          </a:lstStyle>
          <a:p>
            <a:fld id="{91A89E19-D9FF-4A73-8558-E1BF0EA49B64}" type="slidenum">
              <a:rPr lang="en-US" altLang="en-US" smtClean="0"/>
              <a:pPr/>
              <a:t>23</a:t>
            </a:fld>
            <a:endParaRPr lang="en-US" alt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013392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baseline="-25000">
                <a:solidFill>
                  <a:schemeClr val="tx1"/>
                </a:solidFill>
                <a:latin typeface="Arial" panose="020B0604020202020204" pitchFamily="34" charset="0"/>
              </a:defRPr>
            </a:lvl1pPr>
            <a:lvl2pPr marL="742950" indent="-285750">
              <a:defRPr baseline="-25000">
                <a:solidFill>
                  <a:schemeClr val="tx1"/>
                </a:solidFill>
                <a:latin typeface="Arial" panose="020B0604020202020204" pitchFamily="34" charset="0"/>
              </a:defRPr>
            </a:lvl2pPr>
            <a:lvl3pPr marL="1143000" indent="-228600">
              <a:defRPr baseline="-25000">
                <a:solidFill>
                  <a:schemeClr val="tx1"/>
                </a:solidFill>
                <a:latin typeface="Arial" panose="020B0604020202020204" pitchFamily="34" charset="0"/>
              </a:defRPr>
            </a:lvl3pPr>
            <a:lvl4pPr marL="1600200" indent="-228600">
              <a:defRPr baseline="-25000">
                <a:solidFill>
                  <a:schemeClr val="tx1"/>
                </a:solidFill>
                <a:latin typeface="Arial" panose="020B0604020202020204" pitchFamily="34" charset="0"/>
              </a:defRPr>
            </a:lvl4pPr>
            <a:lvl5pPr marL="2057400" indent="-228600">
              <a:defRPr baseline="-25000">
                <a:solidFill>
                  <a:schemeClr val="tx1"/>
                </a:solidFill>
                <a:latin typeface="Arial" panose="020B0604020202020204" pitchFamily="34" charset="0"/>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defRPr>
            </a:lvl9pPr>
          </a:lstStyle>
          <a:p>
            <a:fld id="{2A6B5B07-C9CD-40CB-AF03-E6FEDF6CDBD8}" type="slidenum">
              <a:rPr lang="en-US" altLang="en-US" smtClean="0"/>
              <a:pPr/>
              <a:t>24</a:t>
            </a:fld>
            <a:endParaRPr lang="en-US" alt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983917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baseline="-25000">
                <a:solidFill>
                  <a:schemeClr val="tx1"/>
                </a:solidFill>
                <a:latin typeface="Arial" panose="020B0604020202020204" pitchFamily="34" charset="0"/>
              </a:defRPr>
            </a:lvl1pPr>
            <a:lvl2pPr marL="742950" indent="-285750">
              <a:defRPr baseline="-25000">
                <a:solidFill>
                  <a:schemeClr val="tx1"/>
                </a:solidFill>
                <a:latin typeface="Arial" panose="020B0604020202020204" pitchFamily="34" charset="0"/>
              </a:defRPr>
            </a:lvl2pPr>
            <a:lvl3pPr marL="1143000" indent="-228600">
              <a:defRPr baseline="-25000">
                <a:solidFill>
                  <a:schemeClr val="tx1"/>
                </a:solidFill>
                <a:latin typeface="Arial" panose="020B0604020202020204" pitchFamily="34" charset="0"/>
              </a:defRPr>
            </a:lvl3pPr>
            <a:lvl4pPr marL="1600200" indent="-228600">
              <a:defRPr baseline="-25000">
                <a:solidFill>
                  <a:schemeClr val="tx1"/>
                </a:solidFill>
                <a:latin typeface="Arial" panose="020B0604020202020204" pitchFamily="34" charset="0"/>
              </a:defRPr>
            </a:lvl4pPr>
            <a:lvl5pPr marL="2057400" indent="-228600">
              <a:defRPr baseline="-25000">
                <a:solidFill>
                  <a:schemeClr val="tx1"/>
                </a:solidFill>
                <a:latin typeface="Arial" panose="020B0604020202020204" pitchFamily="34" charset="0"/>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defRPr>
            </a:lvl9pPr>
          </a:lstStyle>
          <a:p>
            <a:fld id="{5C40CB2D-1D56-4495-A49F-3FCB550B245B}" type="slidenum">
              <a:rPr lang="en-US" altLang="en-US" smtClean="0"/>
              <a:pPr/>
              <a:t>25</a:t>
            </a:fld>
            <a:endParaRPr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29437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baseline="-25000">
                <a:solidFill>
                  <a:schemeClr val="tx1"/>
                </a:solidFill>
                <a:latin typeface="Arial" panose="020B0604020202020204" pitchFamily="34" charset="0"/>
              </a:defRPr>
            </a:lvl1pPr>
            <a:lvl2pPr marL="742950" indent="-285750">
              <a:defRPr baseline="-25000">
                <a:solidFill>
                  <a:schemeClr val="tx1"/>
                </a:solidFill>
                <a:latin typeface="Arial" panose="020B0604020202020204" pitchFamily="34" charset="0"/>
              </a:defRPr>
            </a:lvl2pPr>
            <a:lvl3pPr marL="1143000" indent="-228600">
              <a:defRPr baseline="-25000">
                <a:solidFill>
                  <a:schemeClr val="tx1"/>
                </a:solidFill>
                <a:latin typeface="Arial" panose="020B0604020202020204" pitchFamily="34" charset="0"/>
              </a:defRPr>
            </a:lvl3pPr>
            <a:lvl4pPr marL="1600200" indent="-228600">
              <a:defRPr baseline="-25000">
                <a:solidFill>
                  <a:schemeClr val="tx1"/>
                </a:solidFill>
                <a:latin typeface="Arial" panose="020B0604020202020204" pitchFamily="34" charset="0"/>
              </a:defRPr>
            </a:lvl4pPr>
            <a:lvl5pPr marL="2057400" indent="-228600">
              <a:defRPr baseline="-25000">
                <a:solidFill>
                  <a:schemeClr val="tx1"/>
                </a:solidFill>
                <a:latin typeface="Arial" panose="020B0604020202020204" pitchFamily="34" charset="0"/>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defRPr>
            </a:lvl9pPr>
          </a:lstStyle>
          <a:p>
            <a:fld id="{38BCE408-23E7-422A-B264-886038403350}" type="slidenum">
              <a:rPr lang="en-US" altLang="en-US" smtClean="0"/>
              <a:pPr/>
              <a:t>26</a:t>
            </a:fld>
            <a:endParaRPr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800600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baseline="-25000">
                <a:solidFill>
                  <a:schemeClr val="tx1"/>
                </a:solidFill>
                <a:latin typeface="Arial" panose="020B0604020202020204" pitchFamily="34" charset="0"/>
              </a:defRPr>
            </a:lvl1pPr>
            <a:lvl2pPr marL="742950" indent="-285750">
              <a:defRPr baseline="-25000">
                <a:solidFill>
                  <a:schemeClr val="tx1"/>
                </a:solidFill>
                <a:latin typeface="Arial" panose="020B0604020202020204" pitchFamily="34" charset="0"/>
              </a:defRPr>
            </a:lvl2pPr>
            <a:lvl3pPr marL="1143000" indent="-228600">
              <a:defRPr baseline="-25000">
                <a:solidFill>
                  <a:schemeClr val="tx1"/>
                </a:solidFill>
                <a:latin typeface="Arial" panose="020B0604020202020204" pitchFamily="34" charset="0"/>
              </a:defRPr>
            </a:lvl3pPr>
            <a:lvl4pPr marL="1600200" indent="-228600">
              <a:defRPr baseline="-25000">
                <a:solidFill>
                  <a:schemeClr val="tx1"/>
                </a:solidFill>
                <a:latin typeface="Arial" panose="020B0604020202020204" pitchFamily="34" charset="0"/>
              </a:defRPr>
            </a:lvl4pPr>
            <a:lvl5pPr marL="2057400" indent="-228600">
              <a:defRPr baseline="-25000">
                <a:solidFill>
                  <a:schemeClr val="tx1"/>
                </a:solidFill>
                <a:latin typeface="Arial" panose="020B0604020202020204" pitchFamily="34" charset="0"/>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defRPr>
            </a:lvl9pPr>
          </a:lstStyle>
          <a:p>
            <a:fld id="{65B247CC-7516-49F5-8EC5-27A6697190C5}" type="slidenum">
              <a:rPr lang="en-US" altLang="en-US" smtClean="0"/>
              <a:pPr/>
              <a:t>27</a:t>
            </a:fld>
            <a:endParaRPr lang="en-US"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860153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baseline="-25000">
                <a:solidFill>
                  <a:schemeClr val="tx1"/>
                </a:solidFill>
                <a:latin typeface="Arial" panose="020B0604020202020204" pitchFamily="34" charset="0"/>
              </a:defRPr>
            </a:lvl1pPr>
            <a:lvl2pPr marL="742950" indent="-285750">
              <a:defRPr baseline="-25000">
                <a:solidFill>
                  <a:schemeClr val="tx1"/>
                </a:solidFill>
                <a:latin typeface="Arial" panose="020B0604020202020204" pitchFamily="34" charset="0"/>
              </a:defRPr>
            </a:lvl2pPr>
            <a:lvl3pPr marL="1143000" indent="-228600">
              <a:defRPr baseline="-25000">
                <a:solidFill>
                  <a:schemeClr val="tx1"/>
                </a:solidFill>
                <a:latin typeface="Arial" panose="020B0604020202020204" pitchFamily="34" charset="0"/>
              </a:defRPr>
            </a:lvl3pPr>
            <a:lvl4pPr marL="1600200" indent="-228600">
              <a:defRPr baseline="-25000">
                <a:solidFill>
                  <a:schemeClr val="tx1"/>
                </a:solidFill>
                <a:latin typeface="Arial" panose="020B0604020202020204" pitchFamily="34" charset="0"/>
              </a:defRPr>
            </a:lvl4pPr>
            <a:lvl5pPr marL="2057400" indent="-228600">
              <a:defRPr baseline="-25000">
                <a:solidFill>
                  <a:schemeClr val="tx1"/>
                </a:solidFill>
                <a:latin typeface="Arial" panose="020B0604020202020204" pitchFamily="34" charset="0"/>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defRPr>
            </a:lvl9pPr>
          </a:lstStyle>
          <a:p>
            <a:fld id="{D18C446D-F467-4889-89FD-CE2FD14AA2AF}" type="slidenum">
              <a:rPr lang="en-US" altLang="en-US" smtClean="0"/>
              <a:pPr/>
              <a:t>29</a:t>
            </a:fld>
            <a:endParaRPr lang="en-US"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215852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xfrm>
            <a:off x="223838" y="812800"/>
            <a:ext cx="7089775" cy="3989388"/>
          </a:xfrm>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For electrochemical cells; some batteries do not work this way</a:t>
            </a:r>
          </a:p>
          <a:p>
            <a:endParaRPr lang="en-US" altLang="en-US" dirty="0">
              <a:latin typeface="Times New Roman" panose="02020603050405020304" pitchFamily="18" charset="0"/>
            </a:endParaRPr>
          </a:p>
          <a:p>
            <a:r>
              <a:rPr lang="en-US" altLang="en-US" dirty="0">
                <a:latin typeface="Times New Roman" panose="02020603050405020304" pitchFamily="18" charset="0"/>
              </a:rPr>
              <a:t>Red – Anode, where the electrolyte loses electrons (oxidizes)</a:t>
            </a:r>
          </a:p>
          <a:p>
            <a:r>
              <a:rPr lang="en-US" altLang="en-US" dirty="0">
                <a:latin typeface="Times New Roman" panose="02020603050405020304" pitchFamily="18" charset="0"/>
              </a:rPr>
              <a:t>Blue – Cathode, where the electrolyte gains electrons (reduces)</a:t>
            </a:r>
          </a:p>
          <a:p>
            <a:endParaRPr lang="en-US" altLang="en-US" dirty="0">
              <a:latin typeface="Times New Roman" panose="02020603050405020304" pitchFamily="18" charset="0"/>
            </a:endParaRPr>
          </a:p>
          <a:p>
            <a:r>
              <a:rPr lang="en-US" altLang="en-US" dirty="0">
                <a:latin typeface="Times New Roman" panose="02020603050405020304" pitchFamily="18" charset="0"/>
              </a:rPr>
              <a:t>Charge balance must be maintained, thus the salt bridge.  Can be a porous barrier between the two electrolytes; just has to keep ions in the electrolytes from touching the opposite electrodes. Can use the same electrolyte, but they shouldn’t touch.</a:t>
            </a:r>
          </a:p>
          <a:p>
            <a:endParaRPr lang="en-US" altLang="en-US" dirty="0">
              <a:latin typeface="Times New Roman" panose="02020603050405020304" pitchFamily="18" charset="0"/>
            </a:endParaRPr>
          </a:p>
          <a:p>
            <a:r>
              <a:rPr lang="en-US" altLang="en-US" dirty="0">
                <a:latin typeface="Times New Roman" panose="02020603050405020304" pitchFamily="18" charset="0"/>
              </a:rPr>
              <a:t>As the anode loses electrons, negative ions (anions) from the salt bridge, or other electrolyte if barrier used, travel to the anode solution, and positive ions (cations) travel to the cathode.</a:t>
            </a:r>
          </a:p>
          <a:p>
            <a:endParaRPr lang="en-US" altLang="en-US" dirty="0">
              <a:latin typeface="Times New Roman" panose="02020603050405020304" pitchFamily="18" charset="0"/>
            </a:endParaRPr>
          </a:p>
          <a:p>
            <a:r>
              <a:rPr lang="en-US" altLang="en-US" dirty="0">
                <a:latin typeface="Times New Roman" panose="02020603050405020304" pitchFamily="18" charset="0"/>
              </a:rPr>
              <a:t>May see voltage </a:t>
            </a:r>
            <a:r>
              <a:rPr lang="en-US" altLang="en-US" dirty="0" err="1">
                <a:latin typeface="Times New Roman" panose="02020603050405020304" pitchFamily="18" charset="0"/>
              </a:rPr>
              <a:t>refered</a:t>
            </a:r>
            <a:r>
              <a:rPr lang="en-US" altLang="en-US" dirty="0">
                <a:latin typeface="Times New Roman" panose="02020603050405020304" pitchFamily="18" charset="0"/>
              </a:rPr>
              <a:t> to as EMF, electromotive force.</a:t>
            </a:r>
          </a:p>
          <a:p>
            <a:endParaRPr lang="en-US" altLang="en-US" dirty="0">
              <a:latin typeface="Times New Roman" panose="02020603050405020304" pitchFamily="18" charset="0"/>
            </a:endParaRPr>
          </a:p>
          <a:p>
            <a:endParaRPr lang="en-US" altLang="en-US" dirty="0">
              <a:latin typeface="Times New Roman" panose="02020603050405020304" pitchFamily="18" charset="0"/>
            </a:endParaRPr>
          </a:p>
        </p:txBody>
      </p:sp>
      <p:sp>
        <p:nvSpPr>
          <p:cNvPr id="1536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方正明體" charset="0"/>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方正明體" charset="0"/>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方正明體" charset="0"/>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方正明體" charset="0"/>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方正明體" charset="0"/>
              </a:defRPr>
            </a:lvl5pPr>
            <a:lvl6pPr marL="25146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方正明體" charset="0"/>
              </a:defRPr>
            </a:lvl6pPr>
            <a:lvl7pPr marL="29718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方正明體" charset="0"/>
              </a:defRPr>
            </a:lvl7pPr>
            <a:lvl8pPr marL="34290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方正明體" charset="0"/>
              </a:defRPr>
            </a:lvl8pPr>
            <a:lvl9pPr marL="38862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方正明體" charset="0"/>
              </a:defRPr>
            </a:lvl9pPr>
          </a:lstStyle>
          <a:p>
            <a:pPr eaLnBrk="1"/>
            <a:fld id="{D4FF9951-CCE6-4118-9862-4CB797FE8CBB}" type="slidenum">
              <a:rPr lang="en-GB" altLang="en-US">
                <a:solidFill>
                  <a:srgbClr val="000000"/>
                </a:solidFill>
                <a:latin typeface="Times New Roman" panose="02020603050405020304" pitchFamily="18" charset="0"/>
              </a:rPr>
              <a:pPr eaLnBrk="1"/>
              <a:t>5</a:t>
            </a:fld>
            <a:endParaRPr lang="en-GB" altLang="en-US">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109961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Arial" panose="020B0604020202020204" pitchFamily="34" charset="0"/>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Arial" panose="020B0604020202020204" pitchFamily="34" charset="0"/>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Arial" panose="020B0604020202020204" pitchFamily="34" charset="0"/>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Arial" panose="020B0604020202020204" pitchFamily="34" charset="0"/>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Arial" panose="020B0604020202020204" pitchFamily="34" charset="0"/>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Arial" panose="020B0604020202020204" pitchFamily="34" charset="0"/>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Arial" panose="020B0604020202020204" pitchFamily="34" charset="0"/>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Arial" panose="020B0604020202020204" pitchFamily="34" charset="0"/>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Arial" panose="020B0604020202020204" pitchFamily="34" charset="0"/>
              </a:defRPr>
            </a:lvl9pPr>
          </a:lstStyle>
          <a:p>
            <a:pPr>
              <a:spcBef>
                <a:spcPct val="0"/>
              </a:spcBef>
              <a:buClr>
                <a:srgbClr val="000000"/>
              </a:buClr>
              <a:buSzPct val="45000"/>
              <a:buFont typeface="Wingdings" panose="05000000000000000000" pitchFamily="2" charset="2"/>
              <a:buNone/>
            </a:pPr>
            <a:fld id="{D0F3B8E8-145C-4811-BB50-72B857A4DAB5}" type="slidenum">
              <a:rPr lang="en-US" altLang="en-US" smtClean="0">
                <a:latin typeface="Times New Roman" panose="02020603050405020304" pitchFamily="18" charset="0"/>
              </a:rPr>
              <a:pPr>
                <a:spcBef>
                  <a:spcPct val="0"/>
                </a:spcBef>
                <a:buClr>
                  <a:srgbClr val="000000"/>
                </a:buClr>
                <a:buSzPct val="45000"/>
                <a:buFont typeface="Wingdings" panose="05000000000000000000" pitchFamily="2" charset="2"/>
                <a:buNone/>
              </a:pPr>
              <a:t>9</a:t>
            </a:fld>
            <a:endParaRPr lang="en-US" altLang="en-US">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xfrm>
            <a:off x="223838" y="812800"/>
            <a:ext cx="7089775" cy="3989388"/>
          </a:xfrm>
          <a:ln/>
        </p:spPr>
      </p:sp>
      <p:sp>
        <p:nvSpPr>
          <p:cNvPr id="696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1792265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Safety factor</a:t>
            </a:r>
          </a:p>
        </p:txBody>
      </p:sp>
      <p:sp>
        <p:nvSpPr>
          <p:cNvPr id="4" name="Slide Number Placeholder 3"/>
          <p:cNvSpPr>
            <a:spLocks noGrp="1"/>
          </p:cNvSpPr>
          <p:nvPr>
            <p:ph type="sldNum" sz="quarter" idx="10"/>
          </p:nvPr>
        </p:nvSpPr>
        <p:spPr/>
        <p:txBody>
          <a:bodyPr/>
          <a:lstStyle/>
          <a:p>
            <a:fld id="{7CAEA302-CAF8-4B5F-8FAF-D2D3E3574967}" type="slidenum">
              <a:rPr lang="en-US" smtClean="0"/>
              <a:t>16</a:t>
            </a:fld>
            <a:endParaRPr lang="en-US"/>
          </a:p>
        </p:txBody>
      </p:sp>
    </p:spTree>
    <p:extLst>
      <p:ext uri="{BB962C8B-B14F-4D97-AF65-F5344CB8AC3E}">
        <p14:creationId xmlns:p14="http://schemas.microsoft.com/office/powerpoint/2010/main" val="2931806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baseline="-25000">
                <a:solidFill>
                  <a:schemeClr val="tx1"/>
                </a:solidFill>
                <a:latin typeface="Arial" panose="020B0604020202020204" pitchFamily="34" charset="0"/>
              </a:defRPr>
            </a:lvl1pPr>
            <a:lvl2pPr marL="742950" indent="-285750">
              <a:defRPr baseline="-25000">
                <a:solidFill>
                  <a:schemeClr val="tx1"/>
                </a:solidFill>
                <a:latin typeface="Arial" panose="020B0604020202020204" pitchFamily="34" charset="0"/>
              </a:defRPr>
            </a:lvl2pPr>
            <a:lvl3pPr marL="1143000" indent="-228600">
              <a:defRPr baseline="-25000">
                <a:solidFill>
                  <a:schemeClr val="tx1"/>
                </a:solidFill>
                <a:latin typeface="Arial" panose="020B0604020202020204" pitchFamily="34" charset="0"/>
              </a:defRPr>
            </a:lvl3pPr>
            <a:lvl4pPr marL="1600200" indent="-228600">
              <a:defRPr baseline="-25000">
                <a:solidFill>
                  <a:schemeClr val="tx1"/>
                </a:solidFill>
                <a:latin typeface="Arial" panose="020B0604020202020204" pitchFamily="34" charset="0"/>
              </a:defRPr>
            </a:lvl4pPr>
            <a:lvl5pPr marL="2057400" indent="-228600">
              <a:defRPr baseline="-25000">
                <a:solidFill>
                  <a:schemeClr val="tx1"/>
                </a:solidFill>
                <a:latin typeface="Arial" panose="020B0604020202020204" pitchFamily="34" charset="0"/>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defRPr>
            </a:lvl9pPr>
          </a:lstStyle>
          <a:p>
            <a:fld id="{84EE64DD-BA05-4C6B-BF56-A445D3DDEB94}" type="slidenum">
              <a:rPr lang="en-US" altLang="en-US" smtClean="0"/>
              <a:pPr/>
              <a:t>18</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97295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BFD1264-E2D4-4801-B219-EEA1D27E706D}" type="slidenum">
              <a:rPr lang="en-US" altLang="en-US" baseline="-25000"/>
              <a:pPr/>
              <a:t>19</a:t>
            </a:fld>
            <a:endParaRPr lang="en-US" altLang="en-US" baseline="-25000"/>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3039258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baseline="-25000">
                <a:solidFill>
                  <a:schemeClr val="tx1"/>
                </a:solidFill>
                <a:latin typeface="Arial" panose="020B0604020202020204" pitchFamily="34" charset="0"/>
              </a:defRPr>
            </a:lvl1pPr>
            <a:lvl2pPr marL="742950" indent="-285750">
              <a:defRPr baseline="-25000">
                <a:solidFill>
                  <a:schemeClr val="tx1"/>
                </a:solidFill>
                <a:latin typeface="Arial" panose="020B0604020202020204" pitchFamily="34" charset="0"/>
              </a:defRPr>
            </a:lvl2pPr>
            <a:lvl3pPr marL="1143000" indent="-228600">
              <a:defRPr baseline="-25000">
                <a:solidFill>
                  <a:schemeClr val="tx1"/>
                </a:solidFill>
                <a:latin typeface="Arial" panose="020B0604020202020204" pitchFamily="34" charset="0"/>
              </a:defRPr>
            </a:lvl3pPr>
            <a:lvl4pPr marL="1600200" indent="-228600">
              <a:defRPr baseline="-25000">
                <a:solidFill>
                  <a:schemeClr val="tx1"/>
                </a:solidFill>
                <a:latin typeface="Arial" panose="020B0604020202020204" pitchFamily="34" charset="0"/>
              </a:defRPr>
            </a:lvl4pPr>
            <a:lvl5pPr marL="2057400" indent="-228600">
              <a:defRPr baseline="-25000">
                <a:solidFill>
                  <a:schemeClr val="tx1"/>
                </a:solidFill>
                <a:latin typeface="Arial" panose="020B0604020202020204" pitchFamily="34" charset="0"/>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defRPr>
            </a:lvl9pPr>
          </a:lstStyle>
          <a:p>
            <a:fld id="{C3C87AEF-58C4-4A1B-812F-AE41A1FE41C6}" type="slidenum">
              <a:rPr lang="en-US" altLang="en-US" smtClean="0"/>
              <a:pPr/>
              <a:t>20</a:t>
            </a:fld>
            <a:endParaRPr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617877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baseline="-25000">
                <a:solidFill>
                  <a:schemeClr val="tx1"/>
                </a:solidFill>
                <a:latin typeface="Arial" panose="020B0604020202020204" pitchFamily="34" charset="0"/>
              </a:defRPr>
            </a:lvl1pPr>
            <a:lvl2pPr marL="742950" indent="-285750">
              <a:defRPr baseline="-25000">
                <a:solidFill>
                  <a:schemeClr val="tx1"/>
                </a:solidFill>
                <a:latin typeface="Arial" panose="020B0604020202020204" pitchFamily="34" charset="0"/>
              </a:defRPr>
            </a:lvl2pPr>
            <a:lvl3pPr marL="1143000" indent="-228600">
              <a:defRPr baseline="-25000">
                <a:solidFill>
                  <a:schemeClr val="tx1"/>
                </a:solidFill>
                <a:latin typeface="Arial" panose="020B0604020202020204" pitchFamily="34" charset="0"/>
              </a:defRPr>
            </a:lvl3pPr>
            <a:lvl4pPr marL="1600200" indent="-228600">
              <a:defRPr baseline="-25000">
                <a:solidFill>
                  <a:schemeClr val="tx1"/>
                </a:solidFill>
                <a:latin typeface="Arial" panose="020B0604020202020204" pitchFamily="34" charset="0"/>
              </a:defRPr>
            </a:lvl4pPr>
            <a:lvl5pPr marL="2057400" indent="-228600">
              <a:defRPr baseline="-25000">
                <a:solidFill>
                  <a:schemeClr val="tx1"/>
                </a:solidFill>
                <a:latin typeface="Arial" panose="020B0604020202020204" pitchFamily="34" charset="0"/>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defRPr>
            </a:lvl9pPr>
          </a:lstStyle>
          <a:p>
            <a:fld id="{D99BFE55-2DB4-4CA6-98C0-A8FAB9B81031}" type="slidenum">
              <a:rPr lang="en-US" altLang="en-US" smtClean="0"/>
              <a:pPr/>
              <a:t>21</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96061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baseline="-25000">
                <a:solidFill>
                  <a:schemeClr val="tx1"/>
                </a:solidFill>
                <a:latin typeface="Arial" panose="020B0604020202020204" pitchFamily="34" charset="0"/>
              </a:defRPr>
            </a:lvl1pPr>
            <a:lvl2pPr marL="742950" indent="-285750">
              <a:defRPr baseline="-25000">
                <a:solidFill>
                  <a:schemeClr val="tx1"/>
                </a:solidFill>
                <a:latin typeface="Arial" panose="020B0604020202020204" pitchFamily="34" charset="0"/>
              </a:defRPr>
            </a:lvl2pPr>
            <a:lvl3pPr marL="1143000" indent="-228600">
              <a:defRPr baseline="-25000">
                <a:solidFill>
                  <a:schemeClr val="tx1"/>
                </a:solidFill>
                <a:latin typeface="Arial" panose="020B0604020202020204" pitchFamily="34" charset="0"/>
              </a:defRPr>
            </a:lvl3pPr>
            <a:lvl4pPr marL="1600200" indent="-228600">
              <a:defRPr baseline="-25000">
                <a:solidFill>
                  <a:schemeClr val="tx1"/>
                </a:solidFill>
                <a:latin typeface="Arial" panose="020B0604020202020204" pitchFamily="34" charset="0"/>
              </a:defRPr>
            </a:lvl4pPr>
            <a:lvl5pPr marL="2057400" indent="-228600">
              <a:defRPr baseline="-25000">
                <a:solidFill>
                  <a:schemeClr val="tx1"/>
                </a:solidFill>
                <a:latin typeface="Arial" panose="020B0604020202020204" pitchFamily="34" charset="0"/>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defRPr>
            </a:lvl9pPr>
          </a:lstStyle>
          <a:p>
            <a:fld id="{99662D04-E17E-43D8-AA88-E91017EA56BF}" type="slidenum">
              <a:rPr lang="en-US" altLang="en-US" smtClean="0"/>
              <a:pPr/>
              <a:t>22</a:t>
            </a:fld>
            <a:endParaRPr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850558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7819"/>
            <a:ext cx="7772400" cy="1102519"/>
          </a:xfrm>
        </p:spPr>
        <p:txBody>
          <a:bodyPr/>
          <a:lstStyle/>
          <a:p>
            <a:r>
              <a:rPr lang="de-DE"/>
              <a:t>Titelmasterformat durch Klicken bearbeiten</a:t>
            </a:r>
          </a:p>
        </p:txBody>
      </p:sp>
      <p:sp>
        <p:nvSpPr>
          <p:cNvPr id="3" name="Unter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7349016-0560-46A4-A456-F457C2B781FD}" type="datetimeFigureOut">
              <a:rPr lang="de-DE" smtClean="0">
                <a:solidFill>
                  <a:prstClr val="black">
                    <a:tint val="75000"/>
                  </a:prstClr>
                </a:solidFill>
              </a:rPr>
              <a:pPr/>
              <a:t>14.08.2023</a:t>
            </a:fld>
            <a:endParaRPr lang="de-DE">
              <a:solidFill>
                <a:prstClr val="black">
                  <a:tint val="75000"/>
                </a:prstClr>
              </a:solidFill>
            </a:endParaRPr>
          </a:p>
        </p:txBody>
      </p:sp>
      <p:sp>
        <p:nvSpPr>
          <p:cNvPr id="5" name="Fußzeilenplatzhalter 4"/>
          <p:cNvSpPr>
            <a:spLocks noGrp="1"/>
          </p:cNvSpPr>
          <p:nvPr>
            <p:ph type="ftr" sz="quarter" idx="11"/>
          </p:nvPr>
        </p:nvSpPr>
        <p:spPr/>
        <p:txBody>
          <a:bodyPr/>
          <a:lstStyle/>
          <a:p>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559A6BAE-689C-4141-9F32-7EDD1614D64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286755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7349016-0560-46A4-A456-F457C2B781FD}" type="datetimeFigureOut">
              <a:rPr lang="de-DE" smtClean="0">
                <a:solidFill>
                  <a:prstClr val="black">
                    <a:tint val="75000"/>
                  </a:prstClr>
                </a:solidFill>
              </a:rPr>
              <a:pPr/>
              <a:t>14.08.2023</a:t>
            </a:fld>
            <a:endParaRPr lang="de-DE">
              <a:solidFill>
                <a:prstClr val="black">
                  <a:tint val="75000"/>
                </a:prstClr>
              </a:solidFill>
            </a:endParaRPr>
          </a:p>
        </p:txBody>
      </p:sp>
      <p:sp>
        <p:nvSpPr>
          <p:cNvPr id="5" name="Fußzeilenplatzhalter 4"/>
          <p:cNvSpPr>
            <a:spLocks noGrp="1"/>
          </p:cNvSpPr>
          <p:nvPr>
            <p:ph type="ftr" sz="quarter" idx="11"/>
          </p:nvPr>
        </p:nvSpPr>
        <p:spPr/>
        <p:txBody>
          <a:bodyPr/>
          <a:lstStyle/>
          <a:p>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559A6BAE-689C-4141-9F32-7EDD1614D64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021423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05979"/>
            <a:ext cx="2057400" cy="4388644"/>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05979"/>
            <a:ext cx="6019800" cy="4388644"/>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7349016-0560-46A4-A456-F457C2B781FD}" type="datetimeFigureOut">
              <a:rPr lang="de-DE" smtClean="0">
                <a:solidFill>
                  <a:prstClr val="black">
                    <a:tint val="75000"/>
                  </a:prstClr>
                </a:solidFill>
              </a:rPr>
              <a:pPr/>
              <a:t>14.08.2023</a:t>
            </a:fld>
            <a:endParaRPr lang="de-DE">
              <a:solidFill>
                <a:prstClr val="black">
                  <a:tint val="75000"/>
                </a:prstClr>
              </a:solidFill>
            </a:endParaRPr>
          </a:p>
        </p:txBody>
      </p:sp>
      <p:sp>
        <p:nvSpPr>
          <p:cNvPr id="5" name="Fußzeilenplatzhalter 4"/>
          <p:cNvSpPr>
            <a:spLocks noGrp="1"/>
          </p:cNvSpPr>
          <p:nvPr>
            <p:ph type="ftr" sz="quarter" idx="11"/>
          </p:nvPr>
        </p:nvSpPr>
        <p:spPr/>
        <p:txBody>
          <a:bodyPr/>
          <a:lstStyle/>
          <a:p>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559A6BAE-689C-4141-9F32-7EDD1614D64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335885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DC1DC4-D589-4876-AA1C-719B1F3DA79C}" type="datetimeFigureOut">
              <a:rPr lang="en-NZ" smtClean="0"/>
              <a:t>14/08/2023</a:t>
            </a:fld>
            <a:endParaRPr lang="en-NZ"/>
          </a:p>
        </p:txBody>
      </p:sp>
      <p:sp>
        <p:nvSpPr>
          <p:cNvPr id="5" name="Footer Placeholder 4"/>
          <p:cNvSpPr>
            <a:spLocks noGrp="1"/>
          </p:cNvSpPr>
          <p:nvPr>
            <p:ph type="ftr" sz="quarter" idx="11"/>
          </p:nvPr>
        </p:nvSpPr>
        <p:spPr/>
        <p:txBody>
          <a:bodyPr/>
          <a:lstStyle/>
          <a:p>
            <a:endParaRPr lang="en-NZ"/>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5E1636E1-94A5-4118-83DD-F2BCF0C17306}" type="slidenum">
              <a:rPr lang="en-NZ" smtClean="0"/>
              <a:t>‹#›</a:t>
            </a:fld>
            <a:endParaRPr lang="en-NZ"/>
          </a:p>
        </p:txBody>
      </p:sp>
    </p:spTree>
    <p:extLst>
      <p:ext uri="{BB962C8B-B14F-4D97-AF65-F5344CB8AC3E}">
        <p14:creationId xmlns:p14="http://schemas.microsoft.com/office/powerpoint/2010/main" val="4194930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DC1DC4-D589-4876-AA1C-719B1F3DA79C}" type="datetimeFigureOut">
              <a:rPr lang="en-NZ" smtClean="0"/>
              <a:t>14/08/2023</a:t>
            </a:fld>
            <a:endParaRPr lang="en-NZ"/>
          </a:p>
        </p:txBody>
      </p:sp>
      <p:sp>
        <p:nvSpPr>
          <p:cNvPr id="5" name="Footer Placeholder 4"/>
          <p:cNvSpPr>
            <a:spLocks noGrp="1"/>
          </p:cNvSpPr>
          <p:nvPr>
            <p:ph type="ftr" sz="quarter" idx="11"/>
          </p:nvPr>
        </p:nvSpPr>
        <p:spPr/>
        <p:txBody>
          <a:bodyPr/>
          <a:lstStyle/>
          <a:p>
            <a:endParaRPr lang="en-NZ"/>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1636E1-94A5-4118-83DD-F2BCF0C17306}" type="slidenum">
              <a:rPr lang="en-NZ" smtClean="0"/>
              <a:t>‹#›</a:t>
            </a:fld>
            <a:endParaRPr lang="en-NZ"/>
          </a:p>
        </p:txBody>
      </p:sp>
    </p:spTree>
    <p:extLst>
      <p:ext uri="{BB962C8B-B14F-4D97-AF65-F5344CB8AC3E}">
        <p14:creationId xmlns:p14="http://schemas.microsoft.com/office/powerpoint/2010/main" val="2637641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C1DC4-D589-4876-AA1C-719B1F3DA79C}" type="datetimeFigureOut">
              <a:rPr lang="en-NZ" smtClean="0"/>
              <a:t>14/08/2023</a:t>
            </a:fld>
            <a:endParaRPr lang="en-NZ"/>
          </a:p>
        </p:txBody>
      </p:sp>
      <p:sp>
        <p:nvSpPr>
          <p:cNvPr id="5" name="Footer Placeholder 4"/>
          <p:cNvSpPr>
            <a:spLocks noGrp="1"/>
          </p:cNvSpPr>
          <p:nvPr>
            <p:ph type="ftr" sz="quarter" idx="11"/>
          </p:nvPr>
        </p:nvSpPr>
        <p:spPr/>
        <p:txBody>
          <a:bodyPr/>
          <a:lstStyle/>
          <a:p>
            <a:endParaRPr lang="en-NZ"/>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5E1636E1-94A5-4118-83DD-F2BCF0C17306}" type="slidenum">
              <a:rPr lang="en-NZ" smtClean="0"/>
              <a:t>‹#›</a:t>
            </a:fld>
            <a:endParaRPr lang="en-NZ"/>
          </a:p>
        </p:txBody>
      </p:sp>
    </p:spTree>
    <p:extLst>
      <p:ext uri="{BB962C8B-B14F-4D97-AF65-F5344CB8AC3E}">
        <p14:creationId xmlns:p14="http://schemas.microsoft.com/office/powerpoint/2010/main" val="1298894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DC1DC4-D589-4876-AA1C-719B1F3DA79C}" type="datetimeFigureOut">
              <a:rPr lang="en-NZ" smtClean="0"/>
              <a:t>14/08/2023</a:t>
            </a:fld>
            <a:endParaRPr lang="en-NZ"/>
          </a:p>
        </p:txBody>
      </p:sp>
      <p:sp>
        <p:nvSpPr>
          <p:cNvPr id="6" name="Footer Placeholder 5"/>
          <p:cNvSpPr>
            <a:spLocks noGrp="1"/>
          </p:cNvSpPr>
          <p:nvPr>
            <p:ph type="ftr" sz="quarter" idx="11"/>
          </p:nvPr>
        </p:nvSpPr>
        <p:spPr/>
        <p:txBody>
          <a:bodyPr/>
          <a:lstStyle/>
          <a:p>
            <a:endParaRPr lang="en-NZ"/>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fld id="{5E1636E1-94A5-4118-83DD-F2BCF0C17306}" type="slidenum">
              <a:rPr lang="en-NZ" smtClean="0"/>
              <a:t>‹#›</a:t>
            </a:fld>
            <a:endParaRPr lang="en-NZ"/>
          </a:p>
        </p:txBody>
      </p:sp>
    </p:spTree>
    <p:extLst>
      <p:ext uri="{BB962C8B-B14F-4D97-AF65-F5344CB8AC3E}">
        <p14:creationId xmlns:p14="http://schemas.microsoft.com/office/powerpoint/2010/main" val="3328588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DC1DC4-D589-4876-AA1C-719B1F3DA79C}" type="datetimeFigureOut">
              <a:rPr lang="en-NZ" smtClean="0"/>
              <a:t>14/08/2023</a:t>
            </a:fld>
            <a:endParaRPr lang="en-NZ"/>
          </a:p>
        </p:txBody>
      </p:sp>
      <p:sp>
        <p:nvSpPr>
          <p:cNvPr id="8" name="Footer Placeholder 7"/>
          <p:cNvSpPr>
            <a:spLocks noGrp="1"/>
          </p:cNvSpPr>
          <p:nvPr>
            <p:ph type="ftr" sz="quarter" idx="11"/>
          </p:nvPr>
        </p:nvSpPr>
        <p:spPr/>
        <p:txBody>
          <a:bodyPr/>
          <a:lstStyle/>
          <a:p>
            <a:endParaRPr lang="en-NZ"/>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5E1636E1-94A5-4118-83DD-F2BCF0C17306}" type="slidenum">
              <a:rPr lang="en-NZ" smtClean="0"/>
              <a:t>‹#›</a:t>
            </a:fld>
            <a:endParaRPr lang="en-NZ"/>
          </a:p>
        </p:txBody>
      </p:sp>
    </p:spTree>
    <p:extLst>
      <p:ext uri="{BB962C8B-B14F-4D97-AF65-F5344CB8AC3E}">
        <p14:creationId xmlns:p14="http://schemas.microsoft.com/office/powerpoint/2010/main" val="2025773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DC1DC4-D589-4876-AA1C-719B1F3DA79C}" type="datetimeFigureOut">
              <a:rPr lang="en-NZ" smtClean="0"/>
              <a:t>14/08/2023</a:t>
            </a:fld>
            <a:endParaRPr lang="en-NZ"/>
          </a:p>
        </p:txBody>
      </p:sp>
      <p:sp>
        <p:nvSpPr>
          <p:cNvPr id="4" name="Footer Placeholder 3"/>
          <p:cNvSpPr>
            <a:spLocks noGrp="1"/>
          </p:cNvSpPr>
          <p:nvPr>
            <p:ph type="ftr" sz="quarter" idx="11"/>
          </p:nvPr>
        </p:nvSpPr>
        <p:spPr/>
        <p:txBody>
          <a:bodyPr/>
          <a:lstStyle/>
          <a:p>
            <a:endParaRPr lang="en-NZ"/>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E1636E1-94A5-4118-83DD-F2BCF0C17306}" type="slidenum">
              <a:rPr lang="en-NZ" smtClean="0"/>
              <a:t>‹#›</a:t>
            </a:fld>
            <a:endParaRPr lang="en-NZ"/>
          </a:p>
        </p:txBody>
      </p:sp>
    </p:spTree>
    <p:extLst>
      <p:ext uri="{BB962C8B-B14F-4D97-AF65-F5344CB8AC3E}">
        <p14:creationId xmlns:p14="http://schemas.microsoft.com/office/powerpoint/2010/main" val="19493909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DC1DC4-D589-4876-AA1C-719B1F3DA79C}" type="datetimeFigureOut">
              <a:rPr lang="en-NZ" smtClean="0"/>
              <a:t>14/08/2023</a:t>
            </a:fld>
            <a:endParaRPr lang="en-NZ"/>
          </a:p>
        </p:txBody>
      </p:sp>
      <p:sp>
        <p:nvSpPr>
          <p:cNvPr id="3" name="Footer Placeholder 2"/>
          <p:cNvSpPr>
            <a:spLocks noGrp="1"/>
          </p:cNvSpPr>
          <p:nvPr>
            <p:ph type="ftr" sz="quarter" idx="11"/>
          </p:nvPr>
        </p:nvSpPr>
        <p:spPr/>
        <p:txBody>
          <a:bodyPr/>
          <a:lstStyle/>
          <a:p>
            <a:endParaRPr lang="en-NZ"/>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E1636E1-94A5-4118-83DD-F2BCF0C17306}" type="slidenum">
              <a:rPr lang="en-NZ" smtClean="0"/>
              <a:t>‹#›</a:t>
            </a:fld>
            <a:endParaRPr lang="en-NZ"/>
          </a:p>
        </p:txBody>
      </p:sp>
    </p:spTree>
    <p:extLst>
      <p:ext uri="{BB962C8B-B14F-4D97-AF65-F5344CB8AC3E}">
        <p14:creationId xmlns:p14="http://schemas.microsoft.com/office/powerpoint/2010/main" val="20413730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EDC1DC4-D589-4876-AA1C-719B1F3DA79C}" type="datetimeFigureOut">
              <a:rPr lang="en-NZ" smtClean="0"/>
              <a:t>14/08/2023</a:t>
            </a:fld>
            <a:endParaRPr lang="en-NZ"/>
          </a:p>
        </p:txBody>
      </p:sp>
      <p:sp>
        <p:nvSpPr>
          <p:cNvPr id="6" name="Footer Placeholder 5"/>
          <p:cNvSpPr>
            <a:spLocks noGrp="1"/>
          </p:cNvSpPr>
          <p:nvPr>
            <p:ph type="ftr" sz="quarter" idx="11"/>
          </p:nvPr>
        </p:nvSpPr>
        <p:spPr/>
        <p:txBody>
          <a:bodyPr/>
          <a:lstStyle/>
          <a:p>
            <a:endParaRPr lang="en-NZ"/>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E1636E1-94A5-4118-83DD-F2BCF0C17306}" type="slidenum">
              <a:rPr lang="en-NZ" smtClean="0"/>
              <a:t>‹#›</a:t>
            </a:fld>
            <a:endParaRPr lang="en-NZ"/>
          </a:p>
        </p:txBody>
      </p:sp>
    </p:spTree>
    <p:extLst>
      <p:ext uri="{BB962C8B-B14F-4D97-AF65-F5344CB8AC3E}">
        <p14:creationId xmlns:p14="http://schemas.microsoft.com/office/powerpoint/2010/main" val="4047011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7349016-0560-46A4-A456-F457C2B781FD}" type="datetimeFigureOut">
              <a:rPr lang="de-DE" smtClean="0">
                <a:solidFill>
                  <a:prstClr val="black">
                    <a:tint val="75000"/>
                  </a:prstClr>
                </a:solidFill>
              </a:rPr>
              <a:pPr/>
              <a:t>14.08.2023</a:t>
            </a:fld>
            <a:endParaRPr lang="de-DE">
              <a:solidFill>
                <a:prstClr val="black">
                  <a:tint val="75000"/>
                </a:prstClr>
              </a:solidFill>
            </a:endParaRPr>
          </a:p>
        </p:txBody>
      </p:sp>
      <p:sp>
        <p:nvSpPr>
          <p:cNvPr id="5" name="Fußzeilenplatzhalter 4"/>
          <p:cNvSpPr>
            <a:spLocks noGrp="1"/>
          </p:cNvSpPr>
          <p:nvPr>
            <p:ph type="ftr" sz="quarter" idx="11"/>
          </p:nvPr>
        </p:nvSpPr>
        <p:spPr/>
        <p:txBody>
          <a:bodyPr/>
          <a:lstStyle/>
          <a:p>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559A6BAE-689C-4141-9F32-7EDD1614D64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12855169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EDC1DC4-D589-4876-AA1C-719B1F3DA79C}" type="datetimeFigureOut">
              <a:rPr lang="en-NZ" smtClean="0"/>
              <a:t>14/08/2023</a:t>
            </a:fld>
            <a:endParaRPr lang="en-NZ"/>
          </a:p>
        </p:txBody>
      </p:sp>
      <p:sp>
        <p:nvSpPr>
          <p:cNvPr id="6" name="Footer Placeholder 5"/>
          <p:cNvSpPr>
            <a:spLocks noGrp="1"/>
          </p:cNvSpPr>
          <p:nvPr>
            <p:ph type="ftr" sz="quarter" idx="11"/>
          </p:nvPr>
        </p:nvSpPr>
        <p:spPr/>
        <p:txBody>
          <a:bodyPr/>
          <a:lstStyle/>
          <a:p>
            <a:endParaRPr lang="en-NZ"/>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5E1636E1-94A5-4118-83DD-F2BCF0C17306}" type="slidenum">
              <a:rPr lang="en-NZ" smtClean="0"/>
              <a:t>‹#›</a:t>
            </a:fld>
            <a:endParaRPr lang="en-NZ"/>
          </a:p>
        </p:txBody>
      </p:sp>
    </p:spTree>
    <p:extLst>
      <p:ext uri="{BB962C8B-B14F-4D97-AF65-F5344CB8AC3E}">
        <p14:creationId xmlns:p14="http://schemas.microsoft.com/office/powerpoint/2010/main" val="3520815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C1DC4-D589-4876-AA1C-719B1F3DA79C}" type="datetimeFigureOut">
              <a:rPr lang="en-NZ" smtClean="0"/>
              <a:t>14/08/2023</a:t>
            </a:fld>
            <a:endParaRPr lang="en-NZ"/>
          </a:p>
        </p:txBody>
      </p:sp>
      <p:sp>
        <p:nvSpPr>
          <p:cNvPr id="5" name="Footer Placeholder 4"/>
          <p:cNvSpPr>
            <a:spLocks noGrp="1"/>
          </p:cNvSpPr>
          <p:nvPr>
            <p:ph type="ftr" sz="quarter" idx="11"/>
          </p:nvPr>
        </p:nvSpPr>
        <p:spPr/>
        <p:txBody>
          <a:bodyPr/>
          <a:lstStyle/>
          <a:p>
            <a:endParaRPr lang="en-NZ"/>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5E1636E1-94A5-4118-83DD-F2BCF0C17306}" type="slidenum">
              <a:rPr lang="en-NZ" smtClean="0"/>
              <a:t>‹#›</a:t>
            </a:fld>
            <a:endParaRPr lang="en-NZ"/>
          </a:p>
        </p:txBody>
      </p:sp>
    </p:spTree>
    <p:extLst>
      <p:ext uri="{BB962C8B-B14F-4D97-AF65-F5344CB8AC3E}">
        <p14:creationId xmlns:p14="http://schemas.microsoft.com/office/powerpoint/2010/main" val="14227520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C1DC4-D589-4876-AA1C-719B1F3DA79C}" type="datetimeFigureOut">
              <a:rPr lang="en-NZ" smtClean="0"/>
              <a:t>14/08/2023</a:t>
            </a:fld>
            <a:endParaRPr lang="en-NZ"/>
          </a:p>
        </p:txBody>
      </p:sp>
      <p:sp>
        <p:nvSpPr>
          <p:cNvPr id="5" name="Footer Placeholder 4"/>
          <p:cNvSpPr>
            <a:spLocks noGrp="1"/>
          </p:cNvSpPr>
          <p:nvPr>
            <p:ph type="ftr" sz="quarter" idx="11"/>
          </p:nvPr>
        </p:nvSpPr>
        <p:spPr/>
        <p:txBody>
          <a:bodyPr/>
          <a:lstStyle/>
          <a:p>
            <a:endParaRPr lang="en-NZ"/>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5E1636E1-94A5-4118-83DD-F2BCF0C17306}" type="slidenum">
              <a:rPr lang="en-NZ" smtClean="0"/>
              <a:t>‹#›</a:t>
            </a:fld>
            <a:endParaRPr lang="en-NZ"/>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79752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EDC1DC4-D589-4876-AA1C-719B1F3DA79C}" type="datetimeFigureOut">
              <a:rPr lang="en-NZ" smtClean="0"/>
              <a:t>14/08/2023</a:t>
            </a:fld>
            <a:endParaRPr lang="en-NZ"/>
          </a:p>
        </p:txBody>
      </p:sp>
      <p:sp>
        <p:nvSpPr>
          <p:cNvPr id="6" name="Footer Placeholder 5"/>
          <p:cNvSpPr>
            <a:spLocks noGrp="1"/>
          </p:cNvSpPr>
          <p:nvPr>
            <p:ph type="ftr" sz="quarter" idx="11"/>
          </p:nvPr>
        </p:nvSpPr>
        <p:spPr/>
        <p:txBody>
          <a:bodyPr/>
          <a:lstStyle/>
          <a:p>
            <a:endParaRPr lang="en-NZ"/>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5E1636E1-94A5-4118-83DD-F2BCF0C17306}" type="slidenum">
              <a:rPr lang="en-NZ" smtClean="0"/>
              <a:t>‹#›</a:t>
            </a:fld>
            <a:endParaRPr lang="en-NZ"/>
          </a:p>
        </p:txBody>
      </p:sp>
    </p:spTree>
    <p:extLst>
      <p:ext uri="{BB962C8B-B14F-4D97-AF65-F5344CB8AC3E}">
        <p14:creationId xmlns:p14="http://schemas.microsoft.com/office/powerpoint/2010/main" val="32666567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EDC1DC4-D589-4876-AA1C-719B1F3DA79C}" type="datetimeFigureOut">
              <a:rPr lang="en-NZ" smtClean="0"/>
              <a:t>14/08/2023</a:t>
            </a:fld>
            <a:endParaRPr lang="en-NZ"/>
          </a:p>
        </p:txBody>
      </p:sp>
      <p:sp>
        <p:nvSpPr>
          <p:cNvPr id="6" name="Footer Placeholder 5"/>
          <p:cNvSpPr>
            <a:spLocks noGrp="1"/>
          </p:cNvSpPr>
          <p:nvPr>
            <p:ph type="ftr" sz="quarter" idx="11"/>
          </p:nvPr>
        </p:nvSpPr>
        <p:spPr/>
        <p:txBody>
          <a:bodyPr/>
          <a:lstStyle/>
          <a:p>
            <a:endParaRPr lang="en-NZ"/>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5E1636E1-94A5-4118-83DD-F2BCF0C17306}" type="slidenum">
              <a:rPr lang="en-NZ" smtClean="0"/>
              <a:t>‹#›</a:t>
            </a:fld>
            <a:endParaRPr lang="en-NZ"/>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321341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EDC1DC4-D589-4876-AA1C-719B1F3DA79C}" type="datetimeFigureOut">
              <a:rPr lang="en-NZ" smtClean="0"/>
              <a:t>14/08/2023</a:t>
            </a:fld>
            <a:endParaRPr lang="en-NZ"/>
          </a:p>
        </p:txBody>
      </p:sp>
      <p:sp>
        <p:nvSpPr>
          <p:cNvPr id="6" name="Footer Placeholder 5"/>
          <p:cNvSpPr>
            <a:spLocks noGrp="1"/>
          </p:cNvSpPr>
          <p:nvPr>
            <p:ph type="ftr" sz="quarter" idx="11"/>
          </p:nvPr>
        </p:nvSpPr>
        <p:spPr/>
        <p:txBody>
          <a:bodyPr/>
          <a:lstStyle/>
          <a:p>
            <a:endParaRPr lang="en-NZ"/>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5E1636E1-94A5-4118-83DD-F2BCF0C17306}" type="slidenum">
              <a:rPr lang="en-NZ" smtClean="0"/>
              <a:t>‹#›</a:t>
            </a:fld>
            <a:endParaRPr lang="en-NZ"/>
          </a:p>
        </p:txBody>
      </p:sp>
    </p:spTree>
    <p:extLst>
      <p:ext uri="{BB962C8B-B14F-4D97-AF65-F5344CB8AC3E}">
        <p14:creationId xmlns:p14="http://schemas.microsoft.com/office/powerpoint/2010/main" val="27217788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DC1DC4-D589-4876-AA1C-719B1F3DA79C}" type="datetimeFigureOut">
              <a:rPr lang="en-NZ" smtClean="0"/>
              <a:t>14/08/2023</a:t>
            </a:fld>
            <a:endParaRPr lang="en-NZ"/>
          </a:p>
        </p:txBody>
      </p:sp>
      <p:sp>
        <p:nvSpPr>
          <p:cNvPr id="5" name="Footer Placeholder 4"/>
          <p:cNvSpPr>
            <a:spLocks noGrp="1"/>
          </p:cNvSpPr>
          <p:nvPr>
            <p:ph type="ftr" sz="quarter" idx="11"/>
          </p:nvPr>
        </p:nvSpPr>
        <p:spPr/>
        <p:txBody>
          <a:bodyPr/>
          <a:lstStyle/>
          <a:p>
            <a:endParaRPr lang="en-NZ"/>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1636E1-94A5-4118-83DD-F2BCF0C17306}" type="slidenum">
              <a:rPr lang="en-NZ" smtClean="0"/>
              <a:t>‹#›</a:t>
            </a:fld>
            <a:endParaRPr lang="en-NZ"/>
          </a:p>
        </p:txBody>
      </p:sp>
    </p:spTree>
    <p:extLst>
      <p:ext uri="{BB962C8B-B14F-4D97-AF65-F5344CB8AC3E}">
        <p14:creationId xmlns:p14="http://schemas.microsoft.com/office/powerpoint/2010/main" val="30374703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DC1DC4-D589-4876-AA1C-719B1F3DA79C}" type="datetimeFigureOut">
              <a:rPr lang="en-NZ" smtClean="0"/>
              <a:t>14/08/2023</a:t>
            </a:fld>
            <a:endParaRPr lang="en-NZ"/>
          </a:p>
        </p:txBody>
      </p:sp>
      <p:sp>
        <p:nvSpPr>
          <p:cNvPr id="5" name="Footer Placeholder 4"/>
          <p:cNvSpPr>
            <a:spLocks noGrp="1"/>
          </p:cNvSpPr>
          <p:nvPr>
            <p:ph type="ftr" sz="quarter" idx="11"/>
          </p:nvPr>
        </p:nvSpPr>
        <p:spPr/>
        <p:txBody>
          <a:bodyPr/>
          <a:lstStyle/>
          <a:p>
            <a:endParaRPr lang="en-NZ"/>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1636E1-94A5-4118-83DD-F2BCF0C17306}" type="slidenum">
              <a:rPr lang="en-NZ" smtClean="0"/>
              <a:t>‹#›</a:t>
            </a:fld>
            <a:endParaRPr lang="en-NZ"/>
          </a:p>
        </p:txBody>
      </p:sp>
    </p:spTree>
    <p:extLst>
      <p:ext uri="{BB962C8B-B14F-4D97-AF65-F5344CB8AC3E}">
        <p14:creationId xmlns:p14="http://schemas.microsoft.com/office/powerpoint/2010/main" val="5844878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a:t>Click to edit Master title style</a:t>
            </a:r>
          </a:p>
        </p:txBody>
      </p:sp>
      <p:sp>
        <p:nvSpPr>
          <p:cNvPr id="3" name="Text Placeholder 2"/>
          <p:cNvSpPr>
            <a:spLocks noGrp="1"/>
          </p:cNvSpPr>
          <p:nvPr>
            <p:ph type="body" sz="half" idx="1"/>
          </p:nvPr>
        </p:nvSpPr>
        <p:spPr>
          <a:xfrm>
            <a:off x="457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216C018-FFB8-4A4B-ADF3-E06C5186D52D}" type="datetimeFigureOut">
              <a:rPr lang="en-US"/>
              <a:pPr>
                <a:defRPr/>
              </a:pPr>
              <a:t>8/14/2023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E4084C7-898D-470A-BED7-1AAD0EF74133}" type="slidenum">
              <a:rPr lang="en-US" altLang="en-US"/>
              <a:pPr>
                <a:defRPr/>
              </a:pPr>
              <a:t>‹#›</a:t>
            </a:fld>
            <a:endParaRPr lang="en-US" altLang="en-US"/>
          </a:p>
        </p:txBody>
      </p:sp>
    </p:spTree>
    <p:extLst>
      <p:ext uri="{BB962C8B-B14F-4D97-AF65-F5344CB8AC3E}">
        <p14:creationId xmlns:p14="http://schemas.microsoft.com/office/powerpoint/2010/main" val="2831711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D7349016-0560-46A4-A456-F457C2B781FD}" type="datetimeFigureOut">
              <a:rPr lang="de-DE" smtClean="0">
                <a:solidFill>
                  <a:prstClr val="black">
                    <a:tint val="75000"/>
                  </a:prstClr>
                </a:solidFill>
              </a:rPr>
              <a:pPr/>
              <a:t>14.08.2023</a:t>
            </a:fld>
            <a:endParaRPr lang="de-DE">
              <a:solidFill>
                <a:prstClr val="black">
                  <a:tint val="75000"/>
                </a:prstClr>
              </a:solidFill>
            </a:endParaRPr>
          </a:p>
        </p:txBody>
      </p:sp>
      <p:sp>
        <p:nvSpPr>
          <p:cNvPr id="5" name="Fußzeilenplatzhalter 4"/>
          <p:cNvSpPr>
            <a:spLocks noGrp="1"/>
          </p:cNvSpPr>
          <p:nvPr>
            <p:ph type="ftr" sz="quarter" idx="11"/>
          </p:nvPr>
        </p:nvSpPr>
        <p:spPr/>
        <p:txBody>
          <a:bodyPr/>
          <a:lstStyle/>
          <a:p>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559A6BAE-689C-4141-9F32-7EDD1614D64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1304136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7349016-0560-46A4-A456-F457C2B781FD}" type="datetimeFigureOut">
              <a:rPr lang="de-DE" smtClean="0">
                <a:solidFill>
                  <a:prstClr val="black">
                    <a:tint val="75000"/>
                  </a:prstClr>
                </a:solidFill>
              </a:rPr>
              <a:pPr/>
              <a:t>14.08.2023</a:t>
            </a:fld>
            <a:endParaRPr lang="de-DE">
              <a:solidFill>
                <a:prstClr val="black">
                  <a:tint val="75000"/>
                </a:prstClr>
              </a:solidFill>
            </a:endParaRPr>
          </a:p>
        </p:txBody>
      </p:sp>
      <p:sp>
        <p:nvSpPr>
          <p:cNvPr id="6" name="Fußzeilenplatzhalter 5"/>
          <p:cNvSpPr>
            <a:spLocks noGrp="1"/>
          </p:cNvSpPr>
          <p:nvPr>
            <p:ph type="ftr" sz="quarter" idx="11"/>
          </p:nvPr>
        </p:nvSpPr>
        <p:spPr/>
        <p:txBody>
          <a:bodyPr/>
          <a:lstStyle/>
          <a:p>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559A6BAE-689C-4141-9F32-7EDD1614D64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233426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7349016-0560-46A4-A456-F457C2B781FD}" type="datetimeFigureOut">
              <a:rPr lang="de-DE" smtClean="0">
                <a:solidFill>
                  <a:prstClr val="black">
                    <a:tint val="75000"/>
                  </a:prstClr>
                </a:solidFill>
              </a:rPr>
              <a:pPr/>
              <a:t>14.08.2023</a:t>
            </a:fld>
            <a:endParaRPr lang="de-DE">
              <a:solidFill>
                <a:prstClr val="black">
                  <a:tint val="75000"/>
                </a:prstClr>
              </a:solidFill>
            </a:endParaRPr>
          </a:p>
        </p:txBody>
      </p:sp>
      <p:sp>
        <p:nvSpPr>
          <p:cNvPr id="8" name="Fußzeilenplatzhalter 7"/>
          <p:cNvSpPr>
            <a:spLocks noGrp="1"/>
          </p:cNvSpPr>
          <p:nvPr>
            <p:ph type="ftr" sz="quarter" idx="11"/>
          </p:nvPr>
        </p:nvSpPr>
        <p:spPr/>
        <p:txBody>
          <a:bodyPr/>
          <a:lstStyle/>
          <a:p>
            <a:endParaRPr lang="de-DE">
              <a:solidFill>
                <a:prstClr val="black">
                  <a:tint val="75000"/>
                </a:prstClr>
              </a:solidFill>
            </a:endParaRPr>
          </a:p>
        </p:txBody>
      </p:sp>
      <p:sp>
        <p:nvSpPr>
          <p:cNvPr id="9" name="Foliennummernplatzhalter 8"/>
          <p:cNvSpPr>
            <a:spLocks noGrp="1"/>
          </p:cNvSpPr>
          <p:nvPr>
            <p:ph type="sldNum" sz="quarter" idx="12"/>
          </p:nvPr>
        </p:nvSpPr>
        <p:spPr/>
        <p:txBody>
          <a:bodyPr/>
          <a:lstStyle/>
          <a:p>
            <a:fld id="{559A6BAE-689C-4141-9F32-7EDD1614D64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33508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7349016-0560-46A4-A456-F457C2B781FD}" type="datetimeFigureOut">
              <a:rPr lang="de-DE" smtClean="0">
                <a:solidFill>
                  <a:prstClr val="black">
                    <a:tint val="75000"/>
                  </a:prstClr>
                </a:solidFill>
              </a:rPr>
              <a:pPr/>
              <a:t>14.08.2023</a:t>
            </a:fld>
            <a:endParaRPr lang="de-DE">
              <a:solidFill>
                <a:prstClr val="black">
                  <a:tint val="75000"/>
                </a:prstClr>
              </a:solidFill>
            </a:endParaRPr>
          </a:p>
        </p:txBody>
      </p:sp>
      <p:sp>
        <p:nvSpPr>
          <p:cNvPr id="4" name="Fußzeilenplatzhalter 3"/>
          <p:cNvSpPr>
            <a:spLocks noGrp="1"/>
          </p:cNvSpPr>
          <p:nvPr>
            <p:ph type="ftr" sz="quarter" idx="11"/>
          </p:nvPr>
        </p:nvSpPr>
        <p:spPr/>
        <p:txBody>
          <a:bodyPr/>
          <a:lstStyle/>
          <a:p>
            <a:endParaRPr lang="de-DE">
              <a:solidFill>
                <a:prstClr val="black">
                  <a:tint val="75000"/>
                </a:prstClr>
              </a:solidFill>
            </a:endParaRPr>
          </a:p>
        </p:txBody>
      </p:sp>
      <p:sp>
        <p:nvSpPr>
          <p:cNvPr id="5" name="Foliennummernplatzhalter 4"/>
          <p:cNvSpPr>
            <a:spLocks noGrp="1"/>
          </p:cNvSpPr>
          <p:nvPr>
            <p:ph type="sldNum" sz="quarter" idx="12"/>
          </p:nvPr>
        </p:nvSpPr>
        <p:spPr/>
        <p:txBody>
          <a:bodyPr/>
          <a:lstStyle/>
          <a:p>
            <a:fld id="{559A6BAE-689C-4141-9F32-7EDD1614D64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165676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7349016-0560-46A4-A456-F457C2B781FD}" type="datetimeFigureOut">
              <a:rPr lang="de-DE" smtClean="0">
                <a:solidFill>
                  <a:prstClr val="black">
                    <a:tint val="75000"/>
                  </a:prstClr>
                </a:solidFill>
              </a:rPr>
              <a:pPr/>
              <a:t>14.08.2023</a:t>
            </a:fld>
            <a:endParaRPr lang="de-DE">
              <a:solidFill>
                <a:prstClr val="black">
                  <a:tint val="75000"/>
                </a:prstClr>
              </a:solidFill>
            </a:endParaRPr>
          </a:p>
        </p:txBody>
      </p:sp>
      <p:sp>
        <p:nvSpPr>
          <p:cNvPr id="3" name="Fußzeilenplatzhalter 2"/>
          <p:cNvSpPr>
            <a:spLocks noGrp="1"/>
          </p:cNvSpPr>
          <p:nvPr>
            <p:ph type="ftr" sz="quarter" idx="11"/>
          </p:nvPr>
        </p:nvSpPr>
        <p:spPr/>
        <p:txBody>
          <a:bodyPr/>
          <a:lstStyle/>
          <a:p>
            <a:endParaRPr lang="de-DE">
              <a:solidFill>
                <a:prstClr val="black">
                  <a:tint val="75000"/>
                </a:prstClr>
              </a:solidFill>
            </a:endParaRPr>
          </a:p>
        </p:txBody>
      </p:sp>
      <p:sp>
        <p:nvSpPr>
          <p:cNvPr id="4" name="Foliennummernplatzhalter 3"/>
          <p:cNvSpPr>
            <a:spLocks noGrp="1"/>
          </p:cNvSpPr>
          <p:nvPr>
            <p:ph type="sldNum" sz="quarter" idx="12"/>
          </p:nvPr>
        </p:nvSpPr>
        <p:spPr/>
        <p:txBody>
          <a:bodyPr/>
          <a:lstStyle/>
          <a:p>
            <a:fld id="{559A6BAE-689C-4141-9F32-7EDD1614D64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803745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p:txBody>
          <a:bodyPr/>
          <a:lstStyle/>
          <a:p>
            <a:fld id="{D7349016-0560-46A4-A456-F457C2B781FD}" type="datetimeFigureOut">
              <a:rPr lang="de-DE" smtClean="0">
                <a:solidFill>
                  <a:prstClr val="black">
                    <a:tint val="75000"/>
                  </a:prstClr>
                </a:solidFill>
              </a:rPr>
              <a:pPr/>
              <a:t>14.08.2023</a:t>
            </a:fld>
            <a:endParaRPr lang="de-DE">
              <a:solidFill>
                <a:prstClr val="black">
                  <a:tint val="75000"/>
                </a:prstClr>
              </a:solidFill>
            </a:endParaRPr>
          </a:p>
        </p:txBody>
      </p:sp>
      <p:sp>
        <p:nvSpPr>
          <p:cNvPr id="6" name="Fußzeilenplatzhalter 5"/>
          <p:cNvSpPr>
            <a:spLocks noGrp="1"/>
          </p:cNvSpPr>
          <p:nvPr>
            <p:ph type="ftr" sz="quarter" idx="11"/>
          </p:nvPr>
        </p:nvSpPr>
        <p:spPr/>
        <p:txBody>
          <a:bodyPr/>
          <a:lstStyle/>
          <a:p>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559A6BAE-689C-4141-9F32-7EDD1614D64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1808938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p:txBody>
          <a:bodyPr/>
          <a:lstStyle/>
          <a:p>
            <a:fld id="{D7349016-0560-46A4-A456-F457C2B781FD}" type="datetimeFigureOut">
              <a:rPr lang="de-DE" smtClean="0">
                <a:solidFill>
                  <a:prstClr val="black">
                    <a:tint val="75000"/>
                  </a:prstClr>
                </a:solidFill>
              </a:rPr>
              <a:pPr/>
              <a:t>14.08.2023</a:t>
            </a:fld>
            <a:endParaRPr lang="de-DE">
              <a:solidFill>
                <a:prstClr val="black">
                  <a:tint val="75000"/>
                </a:prstClr>
              </a:solidFill>
            </a:endParaRPr>
          </a:p>
        </p:txBody>
      </p:sp>
      <p:sp>
        <p:nvSpPr>
          <p:cNvPr id="6" name="Fußzeilenplatzhalter 5"/>
          <p:cNvSpPr>
            <a:spLocks noGrp="1"/>
          </p:cNvSpPr>
          <p:nvPr>
            <p:ph type="ftr" sz="quarter" idx="11"/>
          </p:nvPr>
        </p:nvSpPr>
        <p:spPr/>
        <p:txBody>
          <a:bodyPr/>
          <a:lstStyle/>
          <a:p>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559A6BAE-689C-4141-9F32-7EDD1614D64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992238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05979"/>
            <a:ext cx="8229600" cy="857250"/>
          </a:xfrm>
          <a:prstGeom prst="rect">
            <a:avLst/>
          </a:prstGeom>
        </p:spPr>
        <p:txBody>
          <a:bodyPr vert="horz" lIns="91440" tIns="45720" rIns="91440" bIns="45720" rtlCol="0" anchor="ctr">
            <a:noAutofit/>
          </a:bodyPr>
          <a:lstStyle/>
          <a:p>
            <a:r>
              <a:rPr lang="de-DE" dirty="0"/>
              <a:t>Titelmasterformat durch Klicken bearbeiten</a:t>
            </a:r>
          </a:p>
        </p:txBody>
      </p:sp>
      <p:sp>
        <p:nvSpPr>
          <p:cNvPr id="3" name="Textplatzhalt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7349016-0560-46A4-A456-F457C2B781FD}" type="datetimeFigureOut">
              <a:rPr lang="de-DE" smtClean="0">
                <a:solidFill>
                  <a:prstClr val="black">
                    <a:tint val="75000"/>
                  </a:prstClr>
                </a:solidFill>
              </a:rPr>
              <a:pPr/>
              <a:t>14.08.2023</a:t>
            </a:fld>
            <a:endParaRPr lang="de-DE">
              <a:solidFill>
                <a:prstClr val="black">
                  <a:tint val="75000"/>
                </a:prstClr>
              </a:solidFill>
            </a:endParaRPr>
          </a:p>
        </p:txBody>
      </p:sp>
      <p:sp>
        <p:nvSpPr>
          <p:cNvPr id="5" name="Fußzeilenplatzhalt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solidFill>
                <a:prstClr val="black">
                  <a:tint val="75000"/>
                </a:prstClr>
              </a:solidFill>
            </a:endParaRPr>
          </a:p>
        </p:txBody>
      </p:sp>
      <p:sp>
        <p:nvSpPr>
          <p:cNvPr id="6" name="Foliennummernplatzhalt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59A6BAE-689C-4141-9F32-7EDD1614D64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6143080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6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7EDC1DC4-D589-4876-AA1C-719B1F3DA79C}" type="datetimeFigureOut">
              <a:rPr lang="en-NZ" smtClean="0"/>
              <a:t>14/08/2023</a:t>
            </a:fld>
            <a:endParaRPr lang="en-NZ"/>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NZ"/>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fld id="{5E1636E1-94A5-4118-83DD-F2BCF0C17306}" type="slidenum">
              <a:rPr lang="en-NZ" smtClean="0"/>
              <a:t>‹#›</a:t>
            </a:fld>
            <a:endParaRPr lang="en-NZ"/>
          </a:p>
        </p:txBody>
      </p:sp>
    </p:spTree>
    <p:extLst>
      <p:ext uri="{BB962C8B-B14F-4D97-AF65-F5344CB8AC3E}">
        <p14:creationId xmlns:p14="http://schemas.microsoft.com/office/powerpoint/2010/main" val="23411046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2" r:id="rId17"/>
  </p:sldLayoutIdLst>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Charles-Augustin_de_Coulomb" TargetMode="Externa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5" Type="http://schemas.openxmlformats.org/officeDocument/2006/relationships/image" Target="../media/image1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jpeg"/></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71450"/>
            <a:ext cx="8839200" cy="1676400"/>
          </a:xfrm>
        </p:spPr>
        <p:txBody>
          <a:bodyPr>
            <a:normAutofit/>
          </a:bodyPr>
          <a:lstStyle/>
          <a:p>
            <a:pPr algn="ctr"/>
            <a:r>
              <a:rPr lang="en-US" sz="3200" b="1" dirty="0">
                <a:solidFill>
                  <a:srgbClr val="7030A0"/>
                </a:solidFill>
                <a:effectLst>
                  <a:outerShdw blurRad="38100" dist="38100" dir="2700000" algn="tl">
                    <a:srgbClr val="000000">
                      <a:alpha val="43137"/>
                    </a:srgbClr>
                  </a:outerShdw>
                </a:effectLst>
              </a:rPr>
              <a:t>Power Supplies for Mechatronics Systems</a:t>
            </a:r>
            <a:endParaRPr lang="en-NZ" sz="3200" b="1" dirty="0">
              <a:solidFill>
                <a:srgbClr val="7030A0"/>
              </a:solidFill>
              <a:effectLst>
                <a:outerShdw blurRad="38100" dist="38100" dir="2700000" algn="tl">
                  <a:srgbClr val="000000">
                    <a:alpha val="43137"/>
                  </a:srgbClr>
                </a:outerShdw>
              </a:effectLst>
            </a:endParaRPr>
          </a:p>
        </p:txBody>
      </p:sp>
      <p:sp>
        <p:nvSpPr>
          <p:cNvPr id="4" name="Text Box 9"/>
          <p:cNvSpPr txBox="1">
            <a:spLocks noChangeArrowheads="1"/>
          </p:cNvSpPr>
          <p:nvPr/>
        </p:nvSpPr>
        <p:spPr bwMode="auto">
          <a:xfrm>
            <a:off x="727681" y="3257550"/>
            <a:ext cx="7391400" cy="1200329"/>
          </a:xfrm>
          <a:prstGeom prst="rect">
            <a:avLst/>
          </a:prstGeom>
          <a:noFill/>
          <a:ln w="9525">
            <a:noFill/>
            <a:miter lim="800000"/>
            <a:headEnd/>
            <a:tailEnd/>
          </a:ln>
        </p:spPr>
        <p:txBody>
          <a:bodyPr wrap="square">
            <a:spAutoFit/>
          </a:bodyPr>
          <a:lstStyle/>
          <a:p>
            <a:pPr algn="ctr" eaLnBrk="1" hangingPunct="1">
              <a:spcBef>
                <a:spcPct val="50000"/>
              </a:spcBef>
            </a:pPr>
            <a:r>
              <a:rPr lang="en-NZ" b="1" dirty="0">
                <a:solidFill>
                  <a:srgbClr val="000099"/>
                </a:solidFill>
                <a:latin typeface="Arial" charset="0"/>
              </a:rPr>
              <a:t>Subhas Mukhopadhyay, FIEEE, FIEE, FIETE</a:t>
            </a:r>
          </a:p>
          <a:p>
            <a:pPr algn="ctr" eaLnBrk="1" hangingPunct="1">
              <a:spcBef>
                <a:spcPct val="50000"/>
              </a:spcBef>
            </a:pPr>
            <a:r>
              <a:rPr lang="en-NZ" b="1" dirty="0">
                <a:solidFill>
                  <a:srgbClr val="000099"/>
                </a:solidFill>
                <a:latin typeface="Arial" charset="0"/>
              </a:rPr>
              <a:t>Professor of Mechanical/Electronics Engineering</a:t>
            </a:r>
          </a:p>
          <a:p>
            <a:pPr algn="ctr" eaLnBrk="1" hangingPunct="1">
              <a:spcBef>
                <a:spcPct val="50000"/>
              </a:spcBef>
            </a:pPr>
            <a:r>
              <a:rPr lang="en-NZ" b="1" dirty="0">
                <a:solidFill>
                  <a:srgbClr val="000099"/>
                </a:solidFill>
                <a:latin typeface="Arial" charset="0"/>
              </a:rPr>
              <a:t>School of Engineering, Macquarie University, Australia</a:t>
            </a:r>
          </a:p>
        </p:txBody>
      </p:sp>
    </p:spTree>
    <p:extLst>
      <p:ext uri="{BB962C8B-B14F-4D97-AF65-F5344CB8AC3E}">
        <p14:creationId xmlns:p14="http://schemas.microsoft.com/office/powerpoint/2010/main" val="1259569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19906378"/>
              </p:ext>
            </p:extLst>
          </p:nvPr>
        </p:nvGraphicFramePr>
        <p:xfrm>
          <a:off x="990600" y="1504950"/>
          <a:ext cx="7405686" cy="2022301"/>
        </p:xfrm>
        <a:graphic>
          <a:graphicData uri="http://schemas.openxmlformats.org/drawingml/2006/table">
            <a:tbl>
              <a:tblPr firstRow="1" firstCol="1" bandRow="1">
                <a:tableStyleId>{5C22544A-7EE6-4342-B048-85BDC9FD1C3A}</a:tableStyleId>
              </a:tblPr>
              <a:tblGrid>
                <a:gridCol w="1234281">
                  <a:extLst>
                    <a:ext uri="{9D8B030D-6E8A-4147-A177-3AD203B41FA5}">
                      <a16:colId xmlns:a16="http://schemas.microsoft.com/office/drawing/2014/main" val="20000"/>
                    </a:ext>
                  </a:extLst>
                </a:gridCol>
                <a:gridCol w="1234281">
                  <a:extLst>
                    <a:ext uri="{9D8B030D-6E8A-4147-A177-3AD203B41FA5}">
                      <a16:colId xmlns:a16="http://schemas.microsoft.com/office/drawing/2014/main" val="20001"/>
                    </a:ext>
                  </a:extLst>
                </a:gridCol>
                <a:gridCol w="1234281">
                  <a:extLst>
                    <a:ext uri="{9D8B030D-6E8A-4147-A177-3AD203B41FA5}">
                      <a16:colId xmlns:a16="http://schemas.microsoft.com/office/drawing/2014/main" val="20002"/>
                    </a:ext>
                  </a:extLst>
                </a:gridCol>
                <a:gridCol w="1234281">
                  <a:extLst>
                    <a:ext uri="{9D8B030D-6E8A-4147-A177-3AD203B41FA5}">
                      <a16:colId xmlns:a16="http://schemas.microsoft.com/office/drawing/2014/main" val="20003"/>
                    </a:ext>
                  </a:extLst>
                </a:gridCol>
                <a:gridCol w="1234281">
                  <a:extLst>
                    <a:ext uri="{9D8B030D-6E8A-4147-A177-3AD203B41FA5}">
                      <a16:colId xmlns:a16="http://schemas.microsoft.com/office/drawing/2014/main" val="20004"/>
                    </a:ext>
                  </a:extLst>
                </a:gridCol>
                <a:gridCol w="1234281">
                  <a:extLst>
                    <a:ext uri="{9D8B030D-6E8A-4147-A177-3AD203B41FA5}">
                      <a16:colId xmlns:a16="http://schemas.microsoft.com/office/drawing/2014/main" val="20005"/>
                    </a:ext>
                  </a:extLst>
                </a:gridCol>
              </a:tblGrid>
              <a:tr h="370956">
                <a:tc>
                  <a:txBody>
                    <a:bodyPr/>
                    <a:lstStyle/>
                    <a:p>
                      <a:pPr algn="ctr"/>
                      <a:endParaRPr lang="en-US" sz="1800" dirty="0"/>
                    </a:p>
                  </a:txBody>
                  <a:tcPr marL="91433" marR="91433" marT="45734" marB="45734"/>
                </a:tc>
                <a:tc>
                  <a:txBody>
                    <a:bodyPr/>
                    <a:lstStyle/>
                    <a:p>
                      <a:pPr algn="ctr"/>
                      <a:r>
                        <a:rPr lang="en-US" sz="1800" dirty="0"/>
                        <a:t>AAA</a:t>
                      </a:r>
                    </a:p>
                  </a:txBody>
                  <a:tcPr marL="91433" marR="91433" marT="45734" marB="45734"/>
                </a:tc>
                <a:tc>
                  <a:txBody>
                    <a:bodyPr/>
                    <a:lstStyle/>
                    <a:p>
                      <a:pPr algn="ctr"/>
                      <a:r>
                        <a:rPr lang="en-US" sz="1800" dirty="0"/>
                        <a:t>AA</a:t>
                      </a:r>
                    </a:p>
                  </a:txBody>
                  <a:tcPr marL="91433" marR="91433" marT="45734" marB="45734"/>
                </a:tc>
                <a:tc>
                  <a:txBody>
                    <a:bodyPr/>
                    <a:lstStyle/>
                    <a:p>
                      <a:pPr algn="ctr"/>
                      <a:r>
                        <a:rPr lang="en-US" sz="1800" dirty="0"/>
                        <a:t>9V</a:t>
                      </a:r>
                    </a:p>
                  </a:txBody>
                  <a:tcPr marL="91433" marR="91433" marT="45734" marB="45734"/>
                </a:tc>
                <a:tc>
                  <a:txBody>
                    <a:bodyPr/>
                    <a:lstStyle/>
                    <a:p>
                      <a:pPr algn="ctr"/>
                      <a:r>
                        <a:rPr lang="en-US" sz="1800" dirty="0"/>
                        <a:t>C</a:t>
                      </a:r>
                    </a:p>
                  </a:txBody>
                  <a:tcPr marL="91433" marR="91433" marT="45734" marB="45734"/>
                </a:tc>
                <a:tc>
                  <a:txBody>
                    <a:bodyPr/>
                    <a:lstStyle/>
                    <a:p>
                      <a:pPr algn="ctr"/>
                      <a:r>
                        <a:rPr lang="en-US" sz="1800" dirty="0"/>
                        <a:t>D</a:t>
                      </a:r>
                    </a:p>
                  </a:txBody>
                  <a:tcPr marL="91433" marR="91433" marT="45734" marB="45734"/>
                </a:tc>
                <a:extLst>
                  <a:ext uri="{0D108BD9-81ED-4DB2-BD59-A6C34878D82A}">
                    <a16:rowId xmlns:a16="http://schemas.microsoft.com/office/drawing/2014/main" val="10000"/>
                  </a:ext>
                </a:extLst>
              </a:tr>
              <a:tr h="640281">
                <a:tc>
                  <a:txBody>
                    <a:bodyPr/>
                    <a:lstStyle/>
                    <a:p>
                      <a:r>
                        <a:rPr lang="en-US" sz="1800" dirty="0"/>
                        <a:t>Capacity (Ah)</a:t>
                      </a:r>
                    </a:p>
                  </a:txBody>
                  <a:tcPr marL="91433" marR="91433" marT="45734" marB="45734"/>
                </a:tc>
                <a:tc>
                  <a:txBody>
                    <a:bodyPr/>
                    <a:lstStyle/>
                    <a:p>
                      <a:r>
                        <a:rPr lang="en-US" sz="1800" b="1" dirty="0">
                          <a:solidFill>
                            <a:srgbClr val="002060"/>
                          </a:solidFill>
                        </a:rPr>
                        <a:t>1.250</a:t>
                      </a:r>
                    </a:p>
                  </a:txBody>
                  <a:tcPr marL="91433" marR="91433" marT="45734" marB="45734"/>
                </a:tc>
                <a:tc>
                  <a:txBody>
                    <a:bodyPr/>
                    <a:lstStyle/>
                    <a:p>
                      <a:r>
                        <a:rPr lang="en-US" sz="1800" b="1" dirty="0">
                          <a:solidFill>
                            <a:srgbClr val="002060"/>
                          </a:solidFill>
                        </a:rPr>
                        <a:t>2.890</a:t>
                      </a:r>
                    </a:p>
                  </a:txBody>
                  <a:tcPr marL="91433" marR="91433" marT="45734" marB="45734"/>
                </a:tc>
                <a:tc>
                  <a:txBody>
                    <a:bodyPr/>
                    <a:lstStyle/>
                    <a:p>
                      <a:r>
                        <a:rPr lang="en-US" sz="1800" b="1" dirty="0">
                          <a:solidFill>
                            <a:srgbClr val="002060"/>
                          </a:solidFill>
                        </a:rPr>
                        <a:t>0.625</a:t>
                      </a:r>
                    </a:p>
                  </a:txBody>
                  <a:tcPr marL="91433" marR="91433" marT="45734" marB="45734"/>
                </a:tc>
                <a:tc>
                  <a:txBody>
                    <a:bodyPr/>
                    <a:lstStyle/>
                    <a:p>
                      <a:r>
                        <a:rPr lang="en-US" sz="1800" b="1" dirty="0">
                          <a:solidFill>
                            <a:srgbClr val="002060"/>
                          </a:solidFill>
                        </a:rPr>
                        <a:t>8.350</a:t>
                      </a:r>
                    </a:p>
                  </a:txBody>
                  <a:tcPr marL="91433" marR="91433" marT="45734" marB="45734"/>
                </a:tc>
                <a:tc>
                  <a:txBody>
                    <a:bodyPr/>
                    <a:lstStyle/>
                    <a:p>
                      <a:r>
                        <a:rPr lang="en-US" sz="1800" b="1" dirty="0">
                          <a:solidFill>
                            <a:srgbClr val="002060"/>
                          </a:solidFill>
                        </a:rPr>
                        <a:t>20.500</a:t>
                      </a:r>
                    </a:p>
                  </a:txBody>
                  <a:tcPr marL="91433" marR="91433" marT="45734" marB="45734"/>
                </a:tc>
                <a:extLst>
                  <a:ext uri="{0D108BD9-81ED-4DB2-BD59-A6C34878D82A}">
                    <a16:rowId xmlns:a16="http://schemas.microsoft.com/office/drawing/2014/main" val="10001"/>
                  </a:ext>
                </a:extLst>
              </a:tr>
              <a:tr h="370956">
                <a:tc>
                  <a:txBody>
                    <a:bodyPr/>
                    <a:lstStyle/>
                    <a:p>
                      <a:r>
                        <a:rPr lang="en-US" sz="1800" dirty="0"/>
                        <a:t>Voltage</a:t>
                      </a:r>
                    </a:p>
                  </a:txBody>
                  <a:tcPr marL="91433" marR="91433" marT="45734" marB="45734"/>
                </a:tc>
                <a:tc>
                  <a:txBody>
                    <a:bodyPr/>
                    <a:lstStyle/>
                    <a:p>
                      <a:r>
                        <a:rPr lang="en-US" sz="1800" b="1" dirty="0">
                          <a:solidFill>
                            <a:srgbClr val="002060"/>
                          </a:solidFill>
                        </a:rPr>
                        <a:t>1.5</a:t>
                      </a:r>
                    </a:p>
                  </a:txBody>
                  <a:tcPr marL="91433" marR="91433" marT="45734" marB="45734"/>
                </a:tc>
                <a:tc>
                  <a:txBody>
                    <a:bodyPr/>
                    <a:lstStyle/>
                    <a:p>
                      <a:r>
                        <a:rPr lang="en-US" sz="1800" b="1" dirty="0">
                          <a:solidFill>
                            <a:srgbClr val="002060"/>
                          </a:solidFill>
                        </a:rPr>
                        <a:t>1.5</a:t>
                      </a:r>
                    </a:p>
                  </a:txBody>
                  <a:tcPr marL="91433" marR="91433" marT="45734" marB="45734"/>
                </a:tc>
                <a:tc>
                  <a:txBody>
                    <a:bodyPr/>
                    <a:lstStyle/>
                    <a:p>
                      <a:r>
                        <a:rPr lang="en-US" sz="1800" b="1" dirty="0">
                          <a:solidFill>
                            <a:srgbClr val="002060"/>
                          </a:solidFill>
                        </a:rPr>
                        <a:t>9</a:t>
                      </a:r>
                    </a:p>
                  </a:txBody>
                  <a:tcPr marL="91433" marR="91433" marT="45734" marB="45734"/>
                </a:tc>
                <a:tc>
                  <a:txBody>
                    <a:bodyPr/>
                    <a:lstStyle/>
                    <a:p>
                      <a:r>
                        <a:rPr lang="en-US" sz="1800" b="1" dirty="0">
                          <a:solidFill>
                            <a:srgbClr val="002060"/>
                          </a:solidFill>
                        </a:rPr>
                        <a:t>1.5</a:t>
                      </a:r>
                    </a:p>
                  </a:txBody>
                  <a:tcPr marL="91433" marR="91433" marT="45734" marB="45734"/>
                </a:tc>
                <a:tc>
                  <a:txBody>
                    <a:bodyPr/>
                    <a:lstStyle/>
                    <a:p>
                      <a:r>
                        <a:rPr lang="en-US" sz="1800" b="1" dirty="0">
                          <a:solidFill>
                            <a:srgbClr val="002060"/>
                          </a:solidFill>
                        </a:rPr>
                        <a:t>1.5</a:t>
                      </a:r>
                    </a:p>
                  </a:txBody>
                  <a:tcPr marL="91433" marR="91433" marT="45734" marB="45734"/>
                </a:tc>
                <a:extLst>
                  <a:ext uri="{0D108BD9-81ED-4DB2-BD59-A6C34878D82A}">
                    <a16:rowId xmlns:a16="http://schemas.microsoft.com/office/drawing/2014/main" val="10002"/>
                  </a:ext>
                </a:extLst>
              </a:tr>
              <a:tr h="522806">
                <a:tc>
                  <a:txBody>
                    <a:bodyPr/>
                    <a:lstStyle/>
                    <a:p>
                      <a:r>
                        <a:rPr lang="en-US" sz="1800" dirty="0"/>
                        <a:t>Energy</a:t>
                      </a:r>
                      <a:r>
                        <a:rPr lang="en-US" sz="1800" baseline="0" dirty="0"/>
                        <a:t> (</a:t>
                      </a:r>
                      <a:r>
                        <a:rPr lang="en-US" sz="1800" baseline="0" dirty="0" err="1"/>
                        <a:t>Wh</a:t>
                      </a:r>
                      <a:r>
                        <a:rPr lang="en-US" sz="1800" baseline="0" dirty="0"/>
                        <a:t>)</a:t>
                      </a:r>
                      <a:r>
                        <a:rPr lang="en-US" sz="1800" dirty="0"/>
                        <a:t> </a:t>
                      </a:r>
                    </a:p>
                  </a:txBody>
                  <a:tcPr marL="91433" marR="91433" marT="45734" marB="45734"/>
                </a:tc>
                <a:tc>
                  <a:txBody>
                    <a:bodyPr/>
                    <a:lstStyle/>
                    <a:p>
                      <a:r>
                        <a:rPr lang="en-US" sz="1800" b="1" dirty="0">
                          <a:solidFill>
                            <a:srgbClr val="002060"/>
                          </a:solidFill>
                        </a:rPr>
                        <a:t>1.875</a:t>
                      </a:r>
                    </a:p>
                  </a:txBody>
                  <a:tcPr marL="91433" marR="91433" marT="45734" marB="45734"/>
                </a:tc>
                <a:tc>
                  <a:txBody>
                    <a:bodyPr/>
                    <a:lstStyle/>
                    <a:p>
                      <a:r>
                        <a:rPr lang="en-US" sz="1800" b="1" dirty="0">
                          <a:solidFill>
                            <a:srgbClr val="002060"/>
                          </a:solidFill>
                        </a:rPr>
                        <a:t>4.275</a:t>
                      </a:r>
                    </a:p>
                  </a:txBody>
                  <a:tcPr marL="91433" marR="91433" marT="45734" marB="45734"/>
                </a:tc>
                <a:tc>
                  <a:txBody>
                    <a:bodyPr/>
                    <a:lstStyle/>
                    <a:p>
                      <a:r>
                        <a:rPr lang="en-US" sz="1800" b="1" dirty="0">
                          <a:solidFill>
                            <a:srgbClr val="002060"/>
                          </a:solidFill>
                        </a:rPr>
                        <a:t>5.625</a:t>
                      </a:r>
                    </a:p>
                  </a:txBody>
                  <a:tcPr marL="91433" marR="91433" marT="45734" marB="45734"/>
                </a:tc>
                <a:tc>
                  <a:txBody>
                    <a:bodyPr/>
                    <a:lstStyle/>
                    <a:p>
                      <a:r>
                        <a:rPr lang="en-US" sz="1800" b="1" dirty="0">
                          <a:solidFill>
                            <a:srgbClr val="002060"/>
                          </a:solidFill>
                        </a:rPr>
                        <a:t>12.525</a:t>
                      </a:r>
                    </a:p>
                  </a:txBody>
                  <a:tcPr marL="91433" marR="91433" marT="45734" marB="45734"/>
                </a:tc>
                <a:tc>
                  <a:txBody>
                    <a:bodyPr/>
                    <a:lstStyle/>
                    <a:p>
                      <a:r>
                        <a:rPr lang="en-US" sz="1800" b="1" dirty="0">
                          <a:solidFill>
                            <a:srgbClr val="002060"/>
                          </a:solidFill>
                        </a:rPr>
                        <a:t>30.75</a:t>
                      </a:r>
                    </a:p>
                  </a:txBody>
                  <a:tcPr marL="91433" marR="91433" marT="45734" marB="45734"/>
                </a:tc>
                <a:extLst>
                  <a:ext uri="{0D108BD9-81ED-4DB2-BD59-A6C34878D82A}">
                    <a16:rowId xmlns:a16="http://schemas.microsoft.com/office/drawing/2014/main" val="10003"/>
                  </a:ext>
                </a:extLst>
              </a:tr>
            </a:tbl>
          </a:graphicData>
        </a:graphic>
      </p:graphicFrame>
      <p:sp>
        <p:nvSpPr>
          <p:cNvPr id="3" name="TextBox 2"/>
          <p:cNvSpPr txBox="1"/>
          <p:nvPr/>
        </p:nvSpPr>
        <p:spPr>
          <a:xfrm>
            <a:off x="1752600" y="438150"/>
            <a:ext cx="5638800" cy="523220"/>
          </a:xfrm>
          <a:prstGeom prst="rect">
            <a:avLst/>
          </a:prstGeom>
          <a:noFill/>
        </p:spPr>
        <p:txBody>
          <a:bodyPr wrap="square" rtlCol="0">
            <a:spAutoFit/>
          </a:bodyPr>
          <a:lstStyle/>
          <a:p>
            <a:r>
              <a:rPr lang="en-AU" sz="2800" b="1" dirty="0"/>
              <a:t>Main specifications</a:t>
            </a:r>
          </a:p>
        </p:txBody>
      </p:sp>
    </p:spTree>
    <p:extLst>
      <p:ext uri="{BB962C8B-B14F-4D97-AF65-F5344CB8AC3E}">
        <p14:creationId xmlns:p14="http://schemas.microsoft.com/office/powerpoint/2010/main" val="3300898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521" y="-102662"/>
            <a:ext cx="8915400" cy="5093702"/>
          </a:xfrm>
          <a:prstGeom prst="rect">
            <a:avLst/>
          </a:prstGeom>
        </p:spPr>
        <p:txBody>
          <a:bodyPr wrap="square">
            <a:spAutoFit/>
          </a:bodyPr>
          <a:lstStyle/>
          <a:p>
            <a:pPr algn="ctr"/>
            <a:r>
              <a:rPr lang="en-AU" sz="2800" b="1" dirty="0">
                <a:solidFill>
                  <a:srgbClr val="7030A0"/>
                </a:solidFill>
              </a:rPr>
              <a:t>Batteries – a short description</a:t>
            </a:r>
          </a:p>
          <a:p>
            <a:pPr algn="ctr"/>
            <a:endParaRPr lang="en-AU" sz="900" b="1" dirty="0">
              <a:solidFill>
                <a:srgbClr val="7030A0"/>
              </a:solidFill>
            </a:endParaRPr>
          </a:p>
          <a:p>
            <a:r>
              <a:rPr lang="en-AU" sz="1600" b="1" dirty="0">
                <a:solidFill>
                  <a:srgbClr val="0070C0"/>
                </a:solidFill>
              </a:rPr>
              <a:t>Nickel Cadmium (</a:t>
            </a:r>
            <a:r>
              <a:rPr lang="en-AU" sz="1600" b="1" dirty="0" err="1">
                <a:solidFill>
                  <a:srgbClr val="0070C0"/>
                </a:solidFill>
              </a:rPr>
              <a:t>NiCd</a:t>
            </a:r>
            <a:r>
              <a:rPr lang="en-AU" sz="1600" b="1" dirty="0">
                <a:solidFill>
                  <a:srgbClr val="0070C0"/>
                </a:solidFill>
              </a:rPr>
              <a:t>) — mature and well understood but relatively low in energy density. The </a:t>
            </a:r>
            <a:r>
              <a:rPr lang="en-AU" sz="1600" b="1" dirty="0" err="1">
                <a:solidFill>
                  <a:srgbClr val="0070C0"/>
                </a:solidFill>
              </a:rPr>
              <a:t>NiCd</a:t>
            </a:r>
            <a:r>
              <a:rPr lang="en-AU" sz="1600" b="1" dirty="0">
                <a:solidFill>
                  <a:srgbClr val="0070C0"/>
                </a:solidFill>
              </a:rPr>
              <a:t> is used where long life, high discharge rate and economical price are important. Main applications are two-way radios, biomedical equipment, professional video cameras and power tools. The </a:t>
            </a:r>
            <a:r>
              <a:rPr lang="en-AU" sz="1600" b="1" dirty="0" err="1">
                <a:solidFill>
                  <a:srgbClr val="0070C0"/>
                </a:solidFill>
              </a:rPr>
              <a:t>NiCd</a:t>
            </a:r>
            <a:r>
              <a:rPr lang="en-AU" sz="1600" b="1" dirty="0">
                <a:solidFill>
                  <a:srgbClr val="0070C0"/>
                </a:solidFill>
              </a:rPr>
              <a:t> contains toxic metals and is environmentally unfriendly.</a:t>
            </a:r>
          </a:p>
          <a:p>
            <a:endParaRPr lang="en-AU" sz="1600" b="1" dirty="0">
              <a:solidFill>
                <a:srgbClr val="0070C0"/>
              </a:solidFill>
            </a:endParaRPr>
          </a:p>
          <a:p>
            <a:r>
              <a:rPr lang="en-AU" sz="1600" b="1" dirty="0">
                <a:solidFill>
                  <a:srgbClr val="002060"/>
                </a:solidFill>
              </a:rPr>
              <a:t>Nickel-Metal Hydride (NiMH) — has a higher energy density compared to the </a:t>
            </a:r>
            <a:r>
              <a:rPr lang="en-AU" sz="1600" b="1" dirty="0" err="1">
                <a:solidFill>
                  <a:srgbClr val="002060"/>
                </a:solidFill>
              </a:rPr>
              <a:t>NiCd</a:t>
            </a:r>
            <a:r>
              <a:rPr lang="en-AU" sz="1600" b="1" dirty="0">
                <a:solidFill>
                  <a:srgbClr val="002060"/>
                </a:solidFill>
              </a:rPr>
              <a:t> at the expense of reduced cycle life. NiMH contains no toxic metals. Applications include mobile phones and laptop computers.</a:t>
            </a:r>
          </a:p>
          <a:p>
            <a:r>
              <a:rPr lang="en-AU" sz="1600" b="1" dirty="0">
                <a:solidFill>
                  <a:srgbClr val="C00000"/>
                </a:solidFill>
                <a:latin typeface="Arial" panose="020B0604020202020204" pitchFamily="34" charset="0"/>
              </a:rPr>
              <a:t>Lead Acid — most economical for larger power applications where weight is of little concern. The lead acid battery is the preferred choice for hospital equipment, wheelchairs, emergency lighting and UPS systems.</a:t>
            </a:r>
          </a:p>
          <a:p>
            <a:r>
              <a:rPr lang="en-AU" sz="1600" b="1" dirty="0">
                <a:latin typeface="Arial" panose="020B0604020202020204" pitchFamily="34" charset="0"/>
              </a:rPr>
              <a:t>Lithium Ion (Li‑ion) — fastest growing battery system. Li‑ion is used where high-energy density and lightweight is of prime importance. The technology is fragile and a protection circuit is required to assure safety. Applications include notebook computers and cellular phones.</a:t>
            </a:r>
          </a:p>
          <a:p>
            <a:r>
              <a:rPr lang="en-AU" sz="1600" b="1" dirty="0">
                <a:solidFill>
                  <a:srgbClr val="7030A0"/>
                </a:solidFill>
                <a:latin typeface="Arial" panose="020B0604020202020204" pitchFamily="34" charset="0"/>
              </a:rPr>
              <a:t>Lithium Ion Polymer (Li‑ion polymer) — offers the attributes of the Li-ion in ultra-slim geometry and simplified packaging. Main applications are mobile phones.</a:t>
            </a:r>
            <a:endParaRPr lang="en-AU" sz="1600" b="1" dirty="0">
              <a:solidFill>
                <a:srgbClr val="7030A0"/>
              </a:solidFill>
              <a:effectLst/>
              <a:latin typeface="Arial" panose="020B0604020202020204" pitchFamily="34" charset="0"/>
            </a:endParaRPr>
          </a:p>
        </p:txBody>
      </p:sp>
    </p:spTree>
    <p:extLst>
      <p:ext uri="{BB962C8B-B14F-4D97-AF65-F5344CB8AC3E}">
        <p14:creationId xmlns:p14="http://schemas.microsoft.com/office/powerpoint/2010/main" val="2970741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133350"/>
            <a:ext cx="8077200" cy="5047536"/>
          </a:xfrm>
          <a:prstGeom prst="rect">
            <a:avLst/>
          </a:prstGeom>
        </p:spPr>
        <p:txBody>
          <a:bodyPr wrap="square">
            <a:spAutoFit/>
          </a:bodyPr>
          <a:lstStyle/>
          <a:p>
            <a:r>
              <a:rPr lang="en-AU" sz="2400" b="1" dirty="0">
                <a:solidFill>
                  <a:srgbClr val="7030A0"/>
                </a:solidFill>
              </a:rPr>
              <a:t>Discharge of a battery:</a:t>
            </a:r>
          </a:p>
          <a:p>
            <a:endParaRPr lang="en-AU" sz="1400" b="1" dirty="0"/>
          </a:p>
          <a:p>
            <a:r>
              <a:rPr lang="en-AU" b="1" dirty="0">
                <a:solidFill>
                  <a:srgbClr val="7030A0"/>
                </a:solidFill>
              </a:rPr>
              <a:t>C Rating Background</a:t>
            </a:r>
          </a:p>
          <a:p>
            <a:r>
              <a:rPr lang="en-AU" sz="1400" b="1" dirty="0"/>
              <a:t>C Rate is derived from Coulomb’s Law developed by French physicist </a:t>
            </a:r>
            <a:r>
              <a:rPr lang="en-AU" sz="1400" b="1" dirty="0">
                <a:hlinkClick r:id="rId2"/>
              </a:rPr>
              <a:t>Charles Augustin de Coulomb</a:t>
            </a:r>
            <a:r>
              <a:rPr lang="en-AU" sz="1400" b="1" dirty="0"/>
              <a:t>. The C-rate is the governing measurement of what current a battery is charged or discharged at. For example, the </a:t>
            </a:r>
            <a:r>
              <a:rPr lang="en-AU" sz="1400" b="1" dirty="0" err="1"/>
              <a:t>mAh</a:t>
            </a:r>
            <a:r>
              <a:rPr lang="en-AU" sz="1400" b="1" dirty="0"/>
              <a:t> of Ah of the battery is the 1C rating. If a battery is labelled 2000mAh, then its 1C rating is 2000mAh.</a:t>
            </a:r>
          </a:p>
          <a:p>
            <a:endParaRPr lang="en-AU" sz="1400" b="1" dirty="0"/>
          </a:p>
          <a:p>
            <a:r>
              <a:rPr lang="en-AU" sz="1400" b="1" dirty="0"/>
              <a:t>To make this simple, the battery should provide 1C current for one hour. In our example above that would be 2000mAh or 2A of current for one hour. The same applies for a 0.5C rating. Again using the 2000mAh battery, it would deliver 1000mAh or 1A of current for two hours.</a:t>
            </a:r>
          </a:p>
          <a:p>
            <a:r>
              <a:rPr lang="en-AU" sz="1400" b="1" dirty="0">
                <a:solidFill>
                  <a:srgbClr val="002060"/>
                </a:solidFill>
              </a:rPr>
              <a:t>Battery C Rating Examples</a:t>
            </a:r>
          </a:p>
          <a:p>
            <a:r>
              <a:rPr lang="en-AU" sz="1400" b="1" dirty="0"/>
              <a:t>The formulas for the example are simple. 1600mAh battery with a 10C rating.</a:t>
            </a:r>
          </a:p>
          <a:p>
            <a:endParaRPr lang="en-AU" sz="1400" b="1" dirty="0"/>
          </a:p>
          <a:p>
            <a:r>
              <a:rPr lang="en-AU" sz="1400" b="1" dirty="0">
                <a:solidFill>
                  <a:srgbClr val="7030A0"/>
                </a:solidFill>
              </a:rPr>
              <a:t>Continuous Discharge</a:t>
            </a:r>
            <a:br>
              <a:rPr lang="en-AU" sz="1400" b="1" dirty="0"/>
            </a:br>
            <a:r>
              <a:rPr lang="en-AU" sz="1400" b="1" dirty="0"/>
              <a:t>(</a:t>
            </a:r>
            <a:r>
              <a:rPr lang="en-AU" sz="1400" b="1" dirty="0" err="1"/>
              <a:t>mAh</a:t>
            </a:r>
            <a:r>
              <a:rPr lang="en-AU" sz="1400" b="1" dirty="0"/>
              <a:t> / 1000) x C Rate = Continuous Discharge Amperage</a:t>
            </a:r>
            <a:br>
              <a:rPr lang="en-AU" sz="1400" b="1" dirty="0"/>
            </a:br>
            <a:r>
              <a:rPr lang="en-AU" sz="1400" b="1" dirty="0"/>
              <a:t>(1600 / 1000) x 10 = 16A</a:t>
            </a:r>
          </a:p>
          <a:p>
            <a:endParaRPr lang="en-AU" sz="1400" b="1" dirty="0"/>
          </a:p>
          <a:p>
            <a:r>
              <a:rPr lang="en-AU" sz="1400" b="1" dirty="0">
                <a:solidFill>
                  <a:srgbClr val="7030A0"/>
                </a:solidFill>
              </a:rPr>
              <a:t>Run Time for Safe Continuous Discharge</a:t>
            </a:r>
            <a:br>
              <a:rPr lang="en-AU" sz="1400" b="1" dirty="0"/>
            </a:br>
            <a:r>
              <a:rPr lang="en-AU" sz="1400" b="1" dirty="0"/>
              <a:t>60mins / C-Rate = Run Time</a:t>
            </a:r>
            <a:br>
              <a:rPr lang="en-AU" sz="1400" b="1" dirty="0"/>
            </a:br>
            <a:r>
              <a:rPr lang="en-AU" sz="1400" b="1" dirty="0"/>
              <a:t>60mins / 10C = Discharge 16A for 6mins</a:t>
            </a:r>
          </a:p>
        </p:txBody>
      </p:sp>
    </p:spTree>
    <p:extLst>
      <p:ext uri="{BB962C8B-B14F-4D97-AF65-F5344CB8AC3E}">
        <p14:creationId xmlns:p14="http://schemas.microsoft.com/office/powerpoint/2010/main" val="123840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361950"/>
            <a:ext cx="6629400" cy="4563717"/>
          </a:xfrm>
          <a:prstGeom prst="rect">
            <a:avLst/>
          </a:prstGeom>
        </p:spPr>
      </p:pic>
    </p:spTree>
    <p:extLst>
      <p:ext uri="{BB962C8B-B14F-4D97-AF65-F5344CB8AC3E}">
        <p14:creationId xmlns:p14="http://schemas.microsoft.com/office/powerpoint/2010/main" val="1547039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85750"/>
            <a:ext cx="7162800" cy="4398121"/>
          </a:xfrm>
          <a:prstGeom prst="rect">
            <a:avLst/>
          </a:prstGeom>
        </p:spPr>
      </p:pic>
    </p:spTree>
    <p:extLst>
      <p:ext uri="{BB962C8B-B14F-4D97-AF65-F5344CB8AC3E}">
        <p14:creationId xmlns:p14="http://schemas.microsoft.com/office/powerpoint/2010/main" val="1253844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7BDF8A-7267-4D37-8089-1DD549A19C14}"/>
              </a:ext>
            </a:extLst>
          </p:cNvPr>
          <p:cNvPicPr>
            <a:picLocks noChangeAspect="1"/>
          </p:cNvPicPr>
          <p:nvPr/>
        </p:nvPicPr>
        <p:blipFill rotWithShape="1">
          <a:blip r:embed="rId2"/>
          <a:srcRect l="12676" t="10810" r="5634" b="20722"/>
          <a:stretch/>
        </p:blipFill>
        <p:spPr>
          <a:xfrm>
            <a:off x="381000" y="2419350"/>
            <a:ext cx="3581400" cy="2346434"/>
          </a:xfrm>
          <a:prstGeom prst="rect">
            <a:avLst/>
          </a:prstGeom>
        </p:spPr>
      </p:pic>
      <p:pic>
        <p:nvPicPr>
          <p:cNvPr id="3" name="Picture 2">
            <a:extLst>
              <a:ext uri="{FF2B5EF4-FFF2-40B4-BE49-F238E27FC236}">
                <a16:creationId xmlns:a16="http://schemas.microsoft.com/office/drawing/2014/main" id="{314E3ACB-7E45-46B7-AE22-EFB55ACCFA07}"/>
              </a:ext>
            </a:extLst>
          </p:cNvPr>
          <p:cNvPicPr>
            <a:picLocks noChangeAspect="1"/>
          </p:cNvPicPr>
          <p:nvPr/>
        </p:nvPicPr>
        <p:blipFill rotWithShape="1">
          <a:blip r:embed="rId3"/>
          <a:srcRect l="23881" t="21276" r="16417" b="19150"/>
          <a:stretch/>
        </p:blipFill>
        <p:spPr>
          <a:xfrm>
            <a:off x="4325224" y="872630"/>
            <a:ext cx="2204356" cy="1543049"/>
          </a:xfrm>
          <a:prstGeom prst="rect">
            <a:avLst/>
          </a:prstGeom>
        </p:spPr>
      </p:pic>
      <p:pic>
        <p:nvPicPr>
          <p:cNvPr id="4" name="Picture 3">
            <a:extLst>
              <a:ext uri="{FF2B5EF4-FFF2-40B4-BE49-F238E27FC236}">
                <a16:creationId xmlns:a16="http://schemas.microsoft.com/office/drawing/2014/main" id="{829F2091-E124-4D89-820F-6152A244D744}"/>
              </a:ext>
            </a:extLst>
          </p:cNvPr>
          <p:cNvPicPr>
            <a:picLocks noChangeAspect="1"/>
          </p:cNvPicPr>
          <p:nvPr/>
        </p:nvPicPr>
        <p:blipFill>
          <a:blip r:embed="rId4"/>
          <a:stretch>
            <a:fillRect/>
          </a:stretch>
        </p:blipFill>
        <p:spPr>
          <a:xfrm>
            <a:off x="3979602" y="2586447"/>
            <a:ext cx="2895600" cy="2066295"/>
          </a:xfrm>
          <a:prstGeom prst="rect">
            <a:avLst/>
          </a:prstGeom>
        </p:spPr>
      </p:pic>
      <p:pic>
        <p:nvPicPr>
          <p:cNvPr id="5" name="Picture 4">
            <a:extLst>
              <a:ext uri="{FF2B5EF4-FFF2-40B4-BE49-F238E27FC236}">
                <a16:creationId xmlns:a16="http://schemas.microsoft.com/office/drawing/2014/main" id="{9E7F34FD-5839-433F-B76A-2215081BD350}"/>
              </a:ext>
            </a:extLst>
          </p:cNvPr>
          <p:cNvPicPr>
            <a:picLocks noChangeAspect="1"/>
          </p:cNvPicPr>
          <p:nvPr/>
        </p:nvPicPr>
        <p:blipFill>
          <a:blip r:embed="rId5"/>
          <a:stretch>
            <a:fillRect/>
          </a:stretch>
        </p:blipFill>
        <p:spPr>
          <a:xfrm>
            <a:off x="6610673" y="876300"/>
            <a:ext cx="2533327" cy="1543050"/>
          </a:xfrm>
          <a:prstGeom prst="rect">
            <a:avLst/>
          </a:prstGeom>
        </p:spPr>
      </p:pic>
      <p:pic>
        <p:nvPicPr>
          <p:cNvPr id="6" name="Picture 5">
            <a:extLst>
              <a:ext uri="{FF2B5EF4-FFF2-40B4-BE49-F238E27FC236}">
                <a16:creationId xmlns:a16="http://schemas.microsoft.com/office/drawing/2014/main" id="{F735EFE1-F8E5-4707-91F3-F7CBD54E79CB}"/>
              </a:ext>
            </a:extLst>
          </p:cNvPr>
          <p:cNvPicPr>
            <a:picLocks noChangeAspect="1"/>
          </p:cNvPicPr>
          <p:nvPr/>
        </p:nvPicPr>
        <p:blipFill>
          <a:blip r:embed="rId6"/>
          <a:stretch>
            <a:fillRect/>
          </a:stretch>
        </p:blipFill>
        <p:spPr>
          <a:xfrm>
            <a:off x="202307" y="872630"/>
            <a:ext cx="4122917" cy="1543049"/>
          </a:xfrm>
          <a:prstGeom prst="rect">
            <a:avLst/>
          </a:prstGeom>
        </p:spPr>
      </p:pic>
      <p:pic>
        <p:nvPicPr>
          <p:cNvPr id="7" name="Picture 6">
            <a:extLst>
              <a:ext uri="{FF2B5EF4-FFF2-40B4-BE49-F238E27FC236}">
                <a16:creationId xmlns:a16="http://schemas.microsoft.com/office/drawing/2014/main" id="{F695601F-C792-447D-83C4-9B232E734A5C}"/>
              </a:ext>
            </a:extLst>
          </p:cNvPr>
          <p:cNvPicPr>
            <a:picLocks noChangeAspect="1"/>
          </p:cNvPicPr>
          <p:nvPr/>
        </p:nvPicPr>
        <p:blipFill>
          <a:blip r:embed="rId7"/>
          <a:stretch>
            <a:fillRect/>
          </a:stretch>
        </p:blipFill>
        <p:spPr>
          <a:xfrm>
            <a:off x="6892404" y="2993122"/>
            <a:ext cx="2286000" cy="1600200"/>
          </a:xfrm>
          <a:prstGeom prst="rect">
            <a:avLst/>
          </a:prstGeom>
        </p:spPr>
      </p:pic>
      <p:sp>
        <p:nvSpPr>
          <p:cNvPr id="8" name="TextBox 7">
            <a:extLst>
              <a:ext uri="{FF2B5EF4-FFF2-40B4-BE49-F238E27FC236}">
                <a16:creationId xmlns:a16="http://schemas.microsoft.com/office/drawing/2014/main" id="{206443DD-0074-421A-95EB-F1687A1B625C}"/>
              </a:ext>
            </a:extLst>
          </p:cNvPr>
          <p:cNvSpPr txBox="1"/>
          <p:nvPr/>
        </p:nvSpPr>
        <p:spPr>
          <a:xfrm>
            <a:off x="1676400" y="37576"/>
            <a:ext cx="6286500" cy="584775"/>
          </a:xfrm>
          <a:prstGeom prst="rect">
            <a:avLst/>
          </a:prstGeom>
          <a:noFill/>
        </p:spPr>
        <p:txBody>
          <a:bodyPr wrap="square" rtlCol="0">
            <a:spAutoFit/>
          </a:bodyPr>
          <a:lstStyle/>
          <a:p>
            <a:r>
              <a:rPr lang="en-AU" sz="3200" b="1" dirty="0">
                <a:solidFill>
                  <a:srgbClr val="002060"/>
                </a:solidFill>
              </a:rPr>
              <a:t>Some applications of batteries</a:t>
            </a:r>
          </a:p>
        </p:txBody>
      </p:sp>
    </p:spTree>
    <p:extLst>
      <p:ext uri="{BB962C8B-B14F-4D97-AF65-F5344CB8AC3E}">
        <p14:creationId xmlns:p14="http://schemas.microsoft.com/office/powerpoint/2010/main" val="2215367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3680" y="5952"/>
            <a:ext cx="742950" cy="5137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457200" y="13108"/>
            <a:ext cx="4495800" cy="4343399"/>
          </a:xfrm>
        </p:spPr>
        <p:txBody>
          <a:bodyPr>
            <a:normAutofit/>
          </a:bodyPr>
          <a:lstStyle/>
          <a:p>
            <a:r>
              <a:rPr lang="en-US" sz="3800" b="1" dirty="0">
                <a:solidFill>
                  <a:srgbClr val="002060"/>
                </a:solidFill>
              </a:rPr>
              <a:t>Calculation of </a:t>
            </a:r>
            <a:r>
              <a:rPr lang="en-US" sz="3800" b="1">
                <a:solidFill>
                  <a:srgbClr val="002060"/>
                </a:solidFill>
              </a:rPr>
              <a:t>Battery </a:t>
            </a:r>
            <a:r>
              <a:rPr lang="en-AU" sz="3800" b="1">
                <a:solidFill>
                  <a:srgbClr val="002060"/>
                </a:solidFill>
              </a:rPr>
              <a:t>Capacity</a:t>
            </a:r>
            <a:endParaRPr lang="en-GB" sz="2900" b="1" dirty="0">
              <a:solidFill>
                <a:srgbClr val="002060"/>
              </a:solidFill>
            </a:endParaRPr>
          </a:p>
          <a:p>
            <a:pPr lvl="1"/>
            <a:r>
              <a:rPr lang="en-GB" sz="2400" b="1" dirty="0">
                <a:solidFill>
                  <a:srgbClr val="0000FF"/>
                </a:solidFill>
              </a:rPr>
              <a:t>Assuming the current required = 0.75A</a:t>
            </a:r>
          </a:p>
          <a:p>
            <a:pPr lvl="1"/>
            <a:r>
              <a:rPr lang="en-GB" sz="2900" b="1" dirty="0">
                <a:solidFill>
                  <a:srgbClr val="002060"/>
                </a:solidFill>
              </a:rPr>
              <a:t>Assume utilization efficiency is 75%.</a:t>
            </a:r>
            <a:endParaRPr lang="en-US" sz="2900" b="1" dirty="0">
              <a:solidFill>
                <a:srgbClr val="00206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944818320"/>
              </p:ext>
            </p:extLst>
          </p:nvPr>
        </p:nvGraphicFramePr>
        <p:xfrm>
          <a:off x="5100955" y="438150"/>
          <a:ext cx="2935986" cy="3317558"/>
        </p:xfrm>
        <a:graphic>
          <a:graphicData uri="http://schemas.openxmlformats.org/drawingml/2006/table">
            <a:tbl>
              <a:tblPr firstRow="1" firstCol="1" bandRow="1">
                <a:tableStyleId>{5C22544A-7EE6-4342-B048-85BDC9FD1C3A}</a:tableStyleId>
              </a:tblPr>
              <a:tblGrid>
                <a:gridCol w="1652591">
                  <a:extLst>
                    <a:ext uri="{9D8B030D-6E8A-4147-A177-3AD203B41FA5}">
                      <a16:colId xmlns:a16="http://schemas.microsoft.com/office/drawing/2014/main" val="20000"/>
                    </a:ext>
                  </a:extLst>
                </a:gridCol>
                <a:gridCol w="1283395">
                  <a:extLst>
                    <a:ext uri="{9D8B030D-6E8A-4147-A177-3AD203B41FA5}">
                      <a16:colId xmlns:a16="http://schemas.microsoft.com/office/drawing/2014/main" val="20001"/>
                    </a:ext>
                  </a:extLst>
                </a:gridCol>
              </a:tblGrid>
              <a:tr h="643348">
                <a:tc>
                  <a:txBody>
                    <a:bodyPr/>
                    <a:lstStyle/>
                    <a:p>
                      <a:pPr marL="0" marR="0" algn="ctr">
                        <a:lnSpc>
                          <a:spcPct val="115000"/>
                        </a:lnSpc>
                        <a:spcBef>
                          <a:spcPts val="0"/>
                        </a:spcBef>
                        <a:spcAft>
                          <a:spcPts val="0"/>
                        </a:spcAft>
                      </a:pPr>
                      <a:r>
                        <a:rPr lang="en-GB" sz="2000" dirty="0">
                          <a:effectLst/>
                        </a:rPr>
                        <a:t>Back-up Time (</a:t>
                      </a:r>
                      <a:r>
                        <a:rPr lang="en-GB" sz="2000" dirty="0" err="1">
                          <a:effectLst/>
                        </a:rPr>
                        <a:t>Hr</a:t>
                      </a:r>
                      <a:r>
                        <a:rPr lang="en-GB" sz="2000" dirty="0">
                          <a:effectLst/>
                        </a:rPr>
                        <a:t>(s))</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GB" sz="2000">
                          <a:effectLst/>
                        </a:rPr>
                        <a:t>Required Ah</a:t>
                      </a:r>
                      <a:endParaRPr lang="en-US" sz="2000">
                        <a:effectLst/>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327459">
                <a:tc>
                  <a:txBody>
                    <a:bodyPr/>
                    <a:lstStyle/>
                    <a:p>
                      <a:pPr marL="0" marR="0" algn="ctr">
                        <a:lnSpc>
                          <a:spcPct val="115000"/>
                        </a:lnSpc>
                        <a:spcBef>
                          <a:spcPts val="0"/>
                        </a:spcBef>
                        <a:spcAft>
                          <a:spcPts val="0"/>
                        </a:spcAft>
                      </a:pPr>
                      <a:r>
                        <a:rPr lang="en-GB" sz="2000" dirty="0">
                          <a:effectLst/>
                        </a:rPr>
                        <a:t>1</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dirty="0">
                          <a:solidFill>
                            <a:srgbClr val="0000FF"/>
                          </a:solidFill>
                          <a:effectLst/>
                          <a:latin typeface="Calibri"/>
                          <a:ea typeface="Calibri"/>
                          <a:cs typeface="Times New Roman"/>
                        </a:rPr>
                        <a:t>1.0</a:t>
                      </a:r>
                    </a:p>
                  </a:txBody>
                  <a:tcPr marL="68580" marR="68580" marT="0" marB="0" anchor="ctr"/>
                </a:tc>
                <a:extLst>
                  <a:ext uri="{0D108BD9-81ED-4DB2-BD59-A6C34878D82A}">
                    <a16:rowId xmlns:a16="http://schemas.microsoft.com/office/drawing/2014/main" val="10001"/>
                  </a:ext>
                </a:extLst>
              </a:tr>
              <a:tr h="327459">
                <a:tc>
                  <a:txBody>
                    <a:bodyPr/>
                    <a:lstStyle/>
                    <a:p>
                      <a:pPr marL="0" marR="0" algn="ctr">
                        <a:lnSpc>
                          <a:spcPct val="115000"/>
                        </a:lnSpc>
                        <a:spcBef>
                          <a:spcPts val="0"/>
                        </a:spcBef>
                        <a:spcAft>
                          <a:spcPts val="0"/>
                        </a:spcAft>
                      </a:pPr>
                      <a:r>
                        <a:rPr lang="en-GB" sz="2000" dirty="0">
                          <a:effectLst/>
                        </a:rPr>
                        <a:t>2</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dirty="0">
                          <a:solidFill>
                            <a:srgbClr val="0000FF"/>
                          </a:solidFill>
                          <a:effectLst/>
                          <a:latin typeface="Calibri"/>
                          <a:ea typeface="Calibri"/>
                          <a:cs typeface="Times New Roman"/>
                        </a:rPr>
                        <a:t>2.0</a:t>
                      </a:r>
                    </a:p>
                  </a:txBody>
                  <a:tcPr marL="68580" marR="68580" marT="0" marB="0" anchor="ctr"/>
                </a:tc>
                <a:extLst>
                  <a:ext uri="{0D108BD9-81ED-4DB2-BD59-A6C34878D82A}">
                    <a16:rowId xmlns:a16="http://schemas.microsoft.com/office/drawing/2014/main" val="10002"/>
                  </a:ext>
                </a:extLst>
              </a:tr>
              <a:tr h="327459">
                <a:tc>
                  <a:txBody>
                    <a:bodyPr/>
                    <a:lstStyle/>
                    <a:p>
                      <a:pPr marL="0" marR="0" algn="ctr">
                        <a:lnSpc>
                          <a:spcPct val="115000"/>
                        </a:lnSpc>
                        <a:spcBef>
                          <a:spcPts val="0"/>
                        </a:spcBef>
                        <a:spcAft>
                          <a:spcPts val="0"/>
                        </a:spcAft>
                      </a:pPr>
                      <a:r>
                        <a:rPr lang="en-GB" sz="2000" dirty="0">
                          <a:effectLst/>
                        </a:rPr>
                        <a:t>4</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dirty="0">
                          <a:solidFill>
                            <a:srgbClr val="0000FF"/>
                          </a:solidFill>
                          <a:effectLst/>
                          <a:latin typeface="Calibri"/>
                          <a:ea typeface="Calibri"/>
                          <a:cs typeface="Times New Roman"/>
                        </a:rPr>
                        <a:t>4.0</a:t>
                      </a:r>
                    </a:p>
                  </a:txBody>
                  <a:tcPr marL="68580" marR="68580" marT="0" marB="0" anchor="ctr"/>
                </a:tc>
                <a:extLst>
                  <a:ext uri="{0D108BD9-81ED-4DB2-BD59-A6C34878D82A}">
                    <a16:rowId xmlns:a16="http://schemas.microsoft.com/office/drawing/2014/main" val="10003"/>
                  </a:ext>
                </a:extLst>
              </a:tr>
              <a:tr h="327459">
                <a:tc>
                  <a:txBody>
                    <a:bodyPr/>
                    <a:lstStyle/>
                    <a:p>
                      <a:pPr marL="0" marR="0" algn="ctr">
                        <a:lnSpc>
                          <a:spcPct val="115000"/>
                        </a:lnSpc>
                        <a:spcBef>
                          <a:spcPts val="0"/>
                        </a:spcBef>
                        <a:spcAft>
                          <a:spcPts val="0"/>
                        </a:spcAft>
                      </a:pPr>
                      <a:r>
                        <a:rPr lang="en-GB" sz="2000" dirty="0">
                          <a:effectLst/>
                        </a:rPr>
                        <a:t>8</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dirty="0">
                          <a:solidFill>
                            <a:srgbClr val="0000FF"/>
                          </a:solidFill>
                          <a:effectLst/>
                          <a:latin typeface="Calibri"/>
                          <a:ea typeface="Calibri"/>
                          <a:cs typeface="Times New Roman"/>
                        </a:rPr>
                        <a:t>8.0</a:t>
                      </a:r>
                    </a:p>
                  </a:txBody>
                  <a:tcPr marL="68580" marR="68580" marT="0" marB="0" anchor="ctr"/>
                </a:tc>
                <a:extLst>
                  <a:ext uri="{0D108BD9-81ED-4DB2-BD59-A6C34878D82A}">
                    <a16:rowId xmlns:a16="http://schemas.microsoft.com/office/drawing/2014/main" val="10004"/>
                  </a:ext>
                </a:extLst>
              </a:tr>
              <a:tr h="327459">
                <a:tc>
                  <a:txBody>
                    <a:bodyPr/>
                    <a:lstStyle/>
                    <a:p>
                      <a:pPr marL="0" marR="0" algn="ctr">
                        <a:lnSpc>
                          <a:spcPct val="115000"/>
                        </a:lnSpc>
                        <a:spcBef>
                          <a:spcPts val="0"/>
                        </a:spcBef>
                        <a:spcAft>
                          <a:spcPts val="0"/>
                        </a:spcAft>
                      </a:pPr>
                      <a:r>
                        <a:rPr lang="en-GB" sz="2000">
                          <a:effectLst/>
                        </a:rPr>
                        <a:t>12</a:t>
                      </a:r>
                      <a:endParaRPr lang="en-US" sz="20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dirty="0">
                          <a:solidFill>
                            <a:srgbClr val="0000FF"/>
                          </a:solidFill>
                          <a:effectLst/>
                          <a:latin typeface="Calibri"/>
                          <a:ea typeface="Calibri"/>
                          <a:cs typeface="Times New Roman"/>
                        </a:rPr>
                        <a:t>12.0</a:t>
                      </a:r>
                    </a:p>
                  </a:txBody>
                  <a:tcPr marL="68580" marR="68580" marT="0" marB="0" anchor="ctr"/>
                </a:tc>
                <a:extLst>
                  <a:ext uri="{0D108BD9-81ED-4DB2-BD59-A6C34878D82A}">
                    <a16:rowId xmlns:a16="http://schemas.microsoft.com/office/drawing/2014/main" val="10005"/>
                  </a:ext>
                </a:extLst>
              </a:tr>
              <a:tr h="327459">
                <a:tc>
                  <a:txBody>
                    <a:bodyPr/>
                    <a:lstStyle/>
                    <a:p>
                      <a:pPr marL="0" marR="0" algn="ctr">
                        <a:lnSpc>
                          <a:spcPct val="115000"/>
                        </a:lnSpc>
                        <a:spcBef>
                          <a:spcPts val="0"/>
                        </a:spcBef>
                        <a:spcAft>
                          <a:spcPts val="0"/>
                        </a:spcAft>
                      </a:pPr>
                      <a:r>
                        <a:rPr lang="en-GB" sz="2000">
                          <a:effectLst/>
                        </a:rPr>
                        <a:t>24</a:t>
                      </a:r>
                      <a:endParaRPr lang="en-US" sz="20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dirty="0">
                          <a:solidFill>
                            <a:srgbClr val="0000FF"/>
                          </a:solidFill>
                          <a:effectLst/>
                          <a:latin typeface="Calibri"/>
                          <a:ea typeface="Calibri"/>
                          <a:cs typeface="Times New Roman"/>
                        </a:rPr>
                        <a:t>24.0</a:t>
                      </a:r>
                    </a:p>
                  </a:txBody>
                  <a:tcPr marL="68580" marR="68580" marT="0" marB="0" anchor="ctr"/>
                </a:tc>
                <a:extLst>
                  <a:ext uri="{0D108BD9-81ED-4DB2-BD59-A6C34878D82A}">
                    <a16:rowId xmlns:a16="http://schemas.microsoft.com/office/drawing/2014/main" val="10006"/>
                  </a:ext>
                </a:extLst>
              </a:tr>
              <a:tr h="327459">
                <a:tc>
                  <a:txBody>
                    <a:bodyPr/>
                    <a:lstStyle/>
                    <a:p>
                      <a:pPr marL="0" marR="0" algn="ctr">
                        <a:lnSpc>
                          <a:spcPct val="115000"/>
                        </a:lnSpc>
                        <a:spcBef>
                          <a:spcPts val="0"/>
                        </a:spcBef>
                        <a:spcAft>
                          <a:spcPts val="0"/>
                        </a:spcAft>
                      </a:pPr>
                      <a:r>
                        <a:rPr lang="en-GB" sz="2000">
                          <a:effectLst/>
                        </a:rPr>
                        <a:t>48</a:t>
                      </a:r>
                      <a:endParaRPr lang="en-US" sz="20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dirty="0">
                          <a:solidFill>
                            <a:srgbClr val="0000FF"/>
                          </a:solidFill>
                          <a:effectLst/>
                          <a:latin typeface="Calibri"/>
                          <a:ea typeface="Calibri"/>
                          <a:cs typeface="Times New Roman"/>
                        </a:rPr>
                        <a:t>48.0</a:t>
                      </a:r>
                    </a:p>
                  </a:txBody>
                  <a:tcPr marL="68580" marR="68580" marT="0" marB="0" anchor="ctr"/>
                </a:tc>
                <a:extLst>
                  <a:ext uri="{0D108BD9-81ED-4DB2-BD59-A6C34878D82A}">
                    <a16:rowId xmlns:a16="http://schemas.microsoft.com/office/drawing/2014/main" val="10007"/>
                  </a:ext>
                </a:extLst>
              </a:tr>
              <a:tr h="212788">
                <a:tc>
                  <a:txBody>
                    <a:bodyPr/>
                    <a:lstStyle/>
                    <a:p>
                      <a:pPr marL="0" marR="0" algn="ctr">
                        <a:lnSpc>
                          <a:spcPct val="115000"/>
                        </a:lnSpc>
                        <a:spcBef>
                          <a:spcPts val="0"/>
                        </a:spcBef>
                        <a:spcAft>
                          <a:spcPts val="0"/>
                        </a:spcAft>
                      </a:pPr>
                      <a:r>
                        <a:rPr lang="en-GB" sz="2000">
                          <a:effectLst/>
                        </a:rPr>
                        <a:t>72</a:t>
                      </a:r>
                      <a:endParaRPr lang="en-US" sz="20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dirty="0">
                          <a:solidFill>
                            <a:srgbClr val="0000FF"/>
                          </a:solidFill>
                          <a:effectLst/>
                          <a:latin typeface="Calibri"/>
                          <a:ea typeface="Calibri"/>
                          <a:cs typeface="Times New Roman"/>
                        </a:rPr>
                        <a:t>72.0</a:t>
                      </a:r>
                    </a:p>
                  </a:txBody>
                  <a:tcPr marL="68580" marR="68580"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658897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0869C6-95FE-491A-A501-DEF13BF562ED}"/>
              </a:ext>
            </a:extLst>
          </p:cNvPr>
          <p:cNvPicPr>
            <a:picLocks noChangeAspect="1"/>
          </p:cNvPicPr>
          <p:nvPr/>
        </p:nvPicPr>
        <p:blipFill rotWithShape="1">
          <a:blip r:embed="rId2"/>
          <a:srcRect r="2941" b="13294"/>
          <a:stretch/>
        </p:blipFill>
        <p:spPr>
          <a:xfrm>
            <a:off x="990600" y="666750"/>
            <a:ext cx="3467100" cy="2362200"/>
          </a:xfrm>
          <a:prstGeom prst="rect">
            <a:avLst/>
          </a:prstGeom>
        </p:spPr>
      </p:pic>
      <p:sp>
        <p:nvSpPr>
          <p:cNvPr id="3" name="TextBox 2">
            <a:extLst>
              <a:ext uri="{FF2B5EF4-FFF2-40B4-BE49-F238E27FC236}">
                <a16:creationId xmlns:a16="http://schemas.microsoft.com/office/drawing/2014/main" id="{932E6D86-E1A9-4948-ACC6-A0D0562A64BF}"/>
              </a:ext>
            </a:extLst>
          </p:cNvPr>
          <p:cNvSpPr txBox="1"/>
          <p:nvPr/>
        </p:nvSpPr>
        <p:spPr>
          <a:xfrm>
            <a:off x="1371600" y="-95250"/>
            <a:ext cx="7543800" cy="523220"/>
          </a:xfrm>
          <a:prstGeom prst="rect">
            <a:avLst/>
          </a:prstGeom>
          <a:noFill/>
        </p:spPr>
        <p:txBody>
          <a:bodyPr wrap="square" rtlCol="0">
            <a:spAutoFit/>
          </a:bodyPr>
          <a:lstStyle/>
          <a:p>
            <a:r>
              <a:rPr lang="en-AU" sz="2800" b="1" dirty="0">
                <a:solidFill>
                  <a:srgbClr val="7030A0"/>
                </a:solidFill>
              </a:rPr>
              <a:t>Battery Discharging and Charging</a:t>
            </a:r>
          </a:p>
        </p:txBody>
      </p:sp>
      <p:sp>
        <p:nvSpPr>
          <p:cNvPr id="5" name="TextBox 4">
            <a:extLst>
              <a:ext uri="{FF2B5EF4-FFF2-40B4-BE49-F238E27FC236}">
                <a16:creationId xmlns:a16="http://schemas.microsoft.com/office/drawing/2014/main" id="{885A4472-7798-4EF1-96A6-4C60677B1DBB}"/>
              </a:ext>
            </a:extLst>
          </p:cNvPr>
          <p:cNvSpPr txBox="1"/>
          <p:nvPr/>
        </p:nvSpPr>
        <p:spPr>
          <a:xfrm>
            <a:off x="857250" y="3276421"/>
            <a:ext cx="3657600" cy="1200329"/>
          </a:xfrm>
          <a:prstGeom prst="rect">
            <a:avLst/>
          </a:prstGeom>
          <a:noFill/>
        </p:spPr>
        <p:txBody>
          <a:bodyPr wrap="square" rtlCol="0">
            <a:spAutoFit/>
          </a:bodyPr>
          <a:lstStyle/>
          <a:p>
            <a:r>
              <a:rPr lang="en-AU" b="1" dirty="0">
                <a:solidFill>
                  <a:srgbClr val="0000FF"/>
                </a:solidFill>
              </a:rPr>
              <a:t>Considering utilisation less than 100%, the actual time of usage will be less than the calculated value of 18 hours.</a:t>
            </a:r>
          </a:p>
        </p:txBody>
      </p:sp>
      <p:pic>
        <p:nvPicPr>
          <p:cNvPr id="6" name="Picture 5">
            <a:extLst>
              <a:ext uri="{FF2B5EF4-FFF2-40B4-BE49-F238E27FC236}">
                <a16:creationId xmlns:a16="http://schemas.microsoft.com/office/drawing/2014/main" id="{58506BE7-99A0-4C94-8DC0-678BA18B14FE}"/>
              </a:ext>
            </a:extLst>
          </p:cNvPr>
          <p:cNvPicPr>
            <a:picLocks noChangeAspect="1"/>
          </p:cNvPicPr>
          <p:nvPr/>
        </p:nvPicPr>
        <p:blipFill>
          <a:blip r:embed="rId3"/>
          <a:stretch>
            <a:fillRect/>
          </a:stretch>
        </p:blipFill>
        <p:spPr>
          <a:xfrm>
            <a:off x="4572000" y="1276350"/>
            <a:ext cx="4572000" cy="3695700"/>
          </a:xfrm>
          <a:prstGeom prst="rect">
            <a:avLst/>
          </a:prstGeom>
        </p:spPr>
      </p:pic>
    </p:spTree>
    <p:extLst>
      <p:ext uri="{BB962C8B-B14F-4D97-AF65-F5344CB8AC3E}">
        <p14:creationId xmlns:p14="http://schemas.microsoft.com/office/powerpoint/2010/main" val="1922683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819400" y="0"/>
            <a:ext cx="3733800" cy="960835"/>
          </a:xfrm>
        </p:spPr>
        <p:txBody>
          <a:bodyPr/>
          <a:lstStyle/>
          <a:p>
            <a:pPr eaLnBrk="1" hangingPunct="1"/>
            <a:r>
              <a:rPr lang="en-US" altLang="en-US" sz="2400" b="1" dirty="0">
                <a:solidFill>
                  <a:srgbClr val="7030A0"/>
                </a:solidFill>
              </a:rPr>
              <a:t>DC Power Supply</a:t>
            </a:r>
          </a:p>
        </p:txBody>
      </p:sp>
      <p:sp>
        <p:nvSpPr>
          <p:cNvPr id="20483" name="Rectangle 3"/>
          <p:cNvSpPr>
            <a:spLocks noGrp="1" noChangeArrowheads="1"/>
          </p:cNvSpPr>
          <p:nvPr>
            <p:ph idx="1"/>
          </p:nvPr>
        </p:nvSpPr>
        <p:spPr>
          <a:xfrm>
            <a:off x="1143000" y="960835"/>
            <a:ext cx="7391400" cy="3611166"/>
          </a:xfrm>
        </p:spPr>
        <p:txBody>
          <a:bodyPr/>
          <a:lstStyle/>
          <a:p>
            <a:pPr eaLnBrk="1" hangingPunct="1">
              <a:lnSpc>
                <a:spcPct val="80000"/>
              </a:lnSpc>
            </a:pPr>
            <a:r>
              <a:rPr lang="en-US" altLang="en-US" sz="1800" b="1" dirty="0">
                <a:solidFill>
                  <a:srgbClr val="002060"/>
                </a:solidFill>
              </a:rPr>
              <a:t>All mechatronics systems need a power source to work.  </a:t>
            </a:r>
          </a:p>
          <a:p>
            <a:pPr eaLnBrk="1" hangingPunct="1">
              <a:lnSpc>
                <a:spcPct val="80000"/>
              </a:lnSpc>
            </a:pPr>
            <a:endParaRPr lang="en-US" altLang="en-US" sz="1800" b="1" dirty="0">
              <a:solidFill>
                <a:srgbClr val="002060"/>
              </a:solidFill>
            </a:endParaRPr>
          </a:p>
          <a:p>
            <a:pPr eaLnBrk="1" hangingPunct="1">
              <a:lnSpc>
                <a:spcPct val="80000"/>
              </a:lnSpc>
            </a:pPr>
            <a:r>
              <a:rPr lang="en-US" altLang="en-US" sz="1800" b="1" dirty="0">
                <a:solidFill>
                  <a:srgbClr val="002060"/>
                </a:solidFill>
              </a:rPr>
              <a:t>For electronic circuits made up of transistors and/or ICs, this power source must be a DC voltage of a specific value.</a:t>
            </a:r>
          </a:p>
          <a:p>
            <a:pPr eaLnBrk="1" hangingPunct="1">
              <a:lnSpc>
                <a:spcPct val="80000"/>
              </a:lnSpc>
            </a:pPr>
            <a:endParaRPr lang="en-US" altLang="en-US" sz="1800" b="1" dirty="0">
              <a:solidFill>
                <a:srgbClr val="002060"/>
              </a:solidFill>
            </a:endParaRPr>
          </a:p>
          <a:p>
            <a:pPr eaLnBrk="1" hangingPunct="1">
              <a:lnSpc>
                <a:spcPct val="80000"/>
              </a:lnSpc>
            </a:pPr>
            <a:r>
              <a:rPr lang="en-US" altLang="en-US" sz="1800" b="1" dirty="0">
                <a:solidFill>
                  <a:srgbClr val="002060"/>
                </a:solidFill>
              </a:rPr>
              <a:t>A battery is a common DC voltage source for some small mechatronics equipment especially portables like toy cars, Roomba vacuum cleaners, drones etc.</a:t>
            </a:r>
          </a:p>
          <a:p>
            <a:pPr eaLnBrk="1" hangingPunct="1">
              <a:lnSpc>
                <a:spcPct val="80000"/>
              </a:lnSpc>
            </a:pPr>
            <a:endParaRPr lang="en-US" altLang="en-US" sz="1800" b="1" dirty="0">
              <a:solidFill>
                <a:srgbClr val="002060"/>
              </a:solidFill>
            </a:endParaRPr>
          </a:p>
          <a:p>
            <a:pPr eaLnBrk="1" hangingPunct="1">
              <a:lnSpc>
                <a:spcPct val="80000"/>
              </a:lnSpc>
            </a:pPr>
            <a:r>
              <a:rPr lang="en-US" altLang="en-US" sz="1800" b="1" dirty="0">
                <a:solidFill>
                  <a:srgbClr val="002060"/>
                </a:solidFill>
              </a:rPr>
              <a:t>Most non-portable equipment uses power supplies that operate from the AC power line but produce one or more DC outputs.</a:t>
            </a:r>
          </a:p>
        </p:txBody>
      </p:sp>
    </p:spTree>
    <p:extLst>
      <p:ext uri="{BB962C8B-B14F-4D97-AF65-F5344CB8AC3E}">
        <p14:creationId xmlns:p14="http://schemas.microsoft.com/office/powerpoint/2010/main" val="2496217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66849" y="0"/>
            <a:ext cx="7620000" cy="571500"/>
          </a:xfrm>
        </p:spPr>
        <p:txBody>
          <a:bodyPr rtlCol="0">
            <a:normAutofit/>
          </a:bodyPr>
          <a:lstStyle/>
          <a:p>
            <a:pPr>
              <a:defRPr/>
            </a:pPr>
            <a:r>
              <a:rPr lang="en-US" altLang="en-US" sz="2400" b="1" dirty="0">
                <a:solidFill>
                  <a:srgbClr val="7030A0"/>
                </a:solidFill>
              </a:rPr>
              <a:t>A typical Power Supply for Low-power DC motors</a:t>
            </a:r>
          </a:p>
        </p:txBody>
      </p:sp>
      <p:sp>
        <p:nvSpPr>
          <p:cNvPr id="44035" name="Rectangle 3"/>
          <p:cNvSpPr>
            <a:spLocks noGrp="1" noChangeArrowheads="1"/>
          </p:cNvSpPr>
          <p:nvPr>
            <p:ph type="body" sz="half" idx="1"/>
          </p:nvPr>
        </p:nvSpPr>
        <p:spPr>
          <a:xfrm>
            <a:off x="1143000" y="819150"/>
            <a:ext cx="3186113" cy="4061223"/>
          </a:xfrm>
        </p:spPr>
        <p:txBody>
          <a:bodyPr>
            <a:normAutofit/>
          </a:bodyPr>
          <a:lstStyle/>
          <a:p>
            <a:pPr eaLnBrk="1" hangingPunct="1">
              <a:lnSpc>
                <a:spcPct val="90000"/>
              </a:lnSpc>
              <a:buFont typeface="Wingdings 3" panose="05040102010807070707" pitchFamily="18" charset="2"/>
              <a:buChar char=""/>
            </a:pPr>
            <a:r>
              <a:rPr lang="en-US" altLang="en-US" sz="1500" b="1">
                <a:solidFill>
                  <a:srgbClr val="002060"/>
                </a:solidFill>
              </a:rPr>
              <a:t>The input is the 230 volt  50 Hz AC supply.</a:t>
            </a:r>
          </a:p>
          <a:p>
            <a:pPr eaLnBrk="1" hangingPunct="1">
              <a:lnSpc>
                <a:spcPct val="90000"/>
              </a:lnSpc>
              <a:buFont typeface="Wingdings 3" panose="05040102010807070707" pitchFamily="18" charset="2"/>
              <a:buChar char=""/>
            </a:pPr>
            <a:r>
              <a:rPr lang="en-US" altLang="en-US" sz="1500" b="1">
                <a:solidFill>
                  <a:srgbClr val="002060"/>
                </a:solidFill>
              </a:rPr>
              <a:t>The power supply converts the AC into DC and provides one or more DC output voltages.</a:t>
            </a:r>
          </a:p>
          <a:p>
            <a:pPr eaLnBrk="1" hangingPunct="1">
              <a:lnSpc>
                <a:spcPct val="90000"/>
              </a:lnSpc>
              <a:buFont typeface="Wingdings 3" panose="05040102010807070707" pitchFamily="18" charset="2"/>
              <a:buChar char=""/>
            </a:pPr>
            <a:r>
              <a:rPr lang="en-US" altLang="en-US" sz="1500" b="1">
                <a:solidFill>
                  <a:srgbClr val="002060"/>
                </a:solidFill>
              </a:rPr>
              <a:t>Some modern electronic circuits need two or more different voltages.</a:t>
            </a:r>
          </a:p>
          <a:p>
            <a:pPr eaLnBrk="1" hangingPunct="1">
              <a:lnSpc>
                <a:spcPct val="90000"/>
              </a:lnSpc>
              <a:buFont typeface="Wingdings 3" panose="05040102010807070707" pitchFamily="18" charset="2"/>
              <a:buChar char=""/>
            </a:pPr>
            <a:r>
              <a:rPr lang="en-US" altLang="en-US" sz="1500" b="1">
                <a:solidFill>
                  <a:srgbClr val="002060"/>
                </a:solidFill>
              </a:rPr>
              <a:t>Common voltages are 48, 24, 15, 12, 9, 5, 3.3, 2.5, 1.8, 1.5, 1.2  and 1 volts.</a:t>
            </a:r>
          </a:p>
          <a:p>
            <a:pPr eaLnBrk="1" hangingPunct="1">
              <a:lnSpc>
                <a:spcPct val="90000"/>
              </a:lnSpc>
              <a:buFont typeface="Wingdings 3" panose="05040102010807070707" pitchFamily="18" charset="2"/>
              <a:buChar char=""/>
            </a:pPr>
            <a:r>
              <a:rPr lang="en-US" altLang="en-US" sz="1500" b="1">
                <a:solidFill>
                  <a:srgbClr val="002060"/>
                </a:solidFill>
              </a:rPr>
              <a:t>A good example of a modern power supply is the one inside a PC that furnishes 12, 5, 3.3 and 1.2 volts.</a:t>
            </a:r>
          </a:p>
        </p:txBody>
      </p:sp>
      <p:pic>
        <p:nvPicPr>
          <p:cNvPr id="4403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80905" y="1028701"/>
            <a:ext cx="4410695" cy="2255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486400" y="3867150"/>
            <a:ext cx="3733800" cy="954107"/>
          </a:xfrm>
          <a:prstGeom prst="rect">
            <a:avLst/>
          </a:prstGeom>
          <a:noFill/>
        </p:spPr>
        <p:txBody>
          <a:bodyPr wrap="square" rtlCol="0">
            <a:spAutoFit/>
          </a:bodyPr>
          <a:lstStyle/>
          <a:p>
            <a:r>
              <a:rPr lang="en-AU" sz="2800" b="1" dirty="0">
                <a:solidFill>
                  <a:srgbClr val="7030A0"/>
                </a:solidFill>
              </a:rPr>
              <a:t>Wired power vs battery power?</a:t>
            </a:r>
          </a:p>
        </p:txBody>
      </p:sp>
    </p:spTree>
    <p:extLst>
      <p:ext uri="{BB962C8B-B14F-4D97-AF65-F5344CB8AC3E}">
        <p14:creationId xmlns:p14="http://schemas.microsoft.com/office/powerpoint/2010/main" val="2590106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819150"/>
            <a:ext cx="6858000" cy="2677656"/>
          </a:xfrm>
          <a:prstGeom prst="rect">
            <a:avLst/>
          </a:prstGeom>
          <a:noFill/>
        </p:spPr>
        <p:txBody>
          <a:bodyPr wrap="square" rtlCol="0">
            <a:spAutoFit/>
          </a:bodyPr>
          <a:lstStyle/>
          <a:p>
            <a:r>
              <a:rPr lang="en-AU" sz="2800" b="1" dirty="0">
                <a:solidFill>
                  <a:srgbClr val="7030A0"/>
                </a:solidFill>
              </a:rPr>
              <a:t>Sources of power for DC motors</a:t>
            </a:r>
          </a:p>
          <a:p>
            <a:endParaRPr lang="en-AU" sz="2800" b="1" dirty="0">
              <a:solidFill>
                <a:srgbClr val="002060"/>
              </a:solidFill>
            </a:endParaRPr>
          </a:p>
          <a:p>
            <a:pPr marL="342900" indent="-342900">
              <a:buAutoNum type="arabicPeriod"/>
            </a:pPr>
            <a:r>
              <a:rPr lang="en-AU" sz="2800" b="1" dirty="0">
                <a:solidFill>
                  <a:srgbClr val="002060"/>
                </a:solidFill>
              </a:rPr>
              <a:t>Batteries</a:t>
            </a:r>
          </a:p>
          <a:p>
            <a:pPr marL="342900" indent="-342900">
              <a:buAutoNum type="arabicPeriod"/>
            </a:pPr>
            <a:endParaRPr lang="en-AU" sz="2800" b="1" dirty="0">
              <a:solidFill>
                <a:srgbClr val="002060"/>
              </a:solidFill>
            </a:endParaRPr>
          </a:p>
          <a:p>
            <a:pPr marL="342900" indent="-342900">
              <a:buFontTx/>
              <a:buAutoNum type="arabicPeriod"/>
            </a:pPr>
            <a:r>
              <a:rPr lang="en-AU" sz="2800" b="1" dirty="0">
                <a:solidFill>
                  <a:srgbClr val="002060"/>
                </a:solidFill>
              </a:rPr>
              <a:t>AC Power Supply  &gt;&gt; DC power Supply</a:t>
            </a:r>
          </a:p>
          <a:p>
            <a:pPr marL="342900" indent="-342900">
              <a:buAutoNum type="arabicPeriod"/>
            </a:pPr>
            <a:endParaRPr lang="en-AU" sz="2800" b="1" dirty="0">
              <a:solidFill>
                <a:srgbClr val="002060"/>
              </a:solidFill>
            </a:endParaRPr>
          </a:p>
        </p:txBody>
      </p:sp>
    </p:spTree>
    <p:extLst>
      <p:ext uri="{BB962C8B-B14F-4D97-AF65-F5344CB8AC3E}">
        <p14:creationId xmlns:p14="http://schemas.microsoft.com/office/powerpoint/2010/main" val="3432087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514600" y="134541"/>
            <a:ext cx="5029200" cy="365522"/>
          </a:xfrm>
        </p:spPr>
        <p:txBody>
          <a:bodyPr rtlCol="0">
            <a:normAutofit fontScale="90000"/>
          </a:bodyPr>
          <a:lstStyle/>
          <a:p>
            <a:pPr>
              <a:defRPr/>
            </a:pPr>
            <a:r>
              <a:rPr lang="en-US" altLang="en-US" sz="2400" b="1" dirty="0">
                <a:solidFill>
                  <a:srgbClr val="7030A0"/>
                </a:solidFill>
              </a:rPr>
              <a:t>Components of a Power Supply</a:t>
            </a:r>
          </a:p>
        </p:txBody>
      </p:sp>
      <p:sp>
        <p:nvSpPr>
          <p:cNvPr id="24579" name="Rectangle 3"/>
          <p:cNvSpPr>
            <a:spLocks noGrp="1" noChangeArrowheads="1"/>
          </p:cNvSpPr>
          <p:nvPr>
            <p:ph type="body" sz="half" idx="1"/>
          </p:nvPr>
        </p:nvSpPr>
        <p:spPr>
          <a:xfrm>
            <a:off x="1914525" y="750094"/>
            <a:ext cx="6229350" cy="3851672"/>
          </a:xfrm>
        </p:spPr>
        <p:txBody>
          <a:bodyPr/>
          <a:lstStyle/>
          <a:p>
            <a:pPr eaLnBrk="1" hangingPunct="1">
              <a:lnSpc>
                <a:spcPct val="90000"/>
              </a:lnSpc>
            </a:pPr>
            <a:r>
              <a:rPr lang="en-US" altLang="en-US" sz="2100" b="1" dirty="0">
                <a:solidFill>
                  <a:srgbClr val="7030A0"/>
                </a:solidFill>
              </a:rPr>
              <a:t>Main circuits in most power supplies.</a:t>
            </a:r>
          </a:p>
        </p:txBody>
      </p:sp>
      <p:pic>
        <p:nvPicPr>
          <p:cNvPr id="24580" name="Picture 5" descr="Figure21"/>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533400" y="1657350"/>
            <a:ext cx="8308731" cy="17145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75549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title"/>
          </p:nvPr>
        </p:nvSpPr>
        <p:spPr>
          <a:xfrm>
            <a:off x="3086100" y="114301"/>
            <a:ext cx="4400550" cy="365522"/>
          </a:xfrm>
        </p:spPr>
        <p:txBody>
          <a:bodyPr rtlCol="0">
            <a:normAutofit fontScale="90000"/>
          </a:bodyPr>
          <a:lstStyle/>
          <a:p>
            <a:pPr>
              <a:defRPr/>
            </a:pPr>
            <a:r>
              <a:rPr lang="en-US" altLang="en-US" b="1" dirty="0">
                <a:solidFill>
                  <a:srgbClr val="7030A0"/>
                </a:solidFill>
              </a:rPr>
              <a:t>Line Filter</a:t>
            </a:r>
          </a:p>
        </p:txBody>
      </p:sp>
      <p:sp>
        <p:nvSpPr>
          <p:cNvPr id="16388" name="Rectangle 3"/>
          <p:cNvSpPr>
            <a:spLocks noGrp="1" noChangeArrowheads="1"/>
          </p:cNvSpPr>
          <p:nvPr>
            <p:ph type="body" sz="half" idx="1"/>
          </p:nvPr>
        </p:nvSpPr>
        <p:spPr>
          <a:xfrm>
            <a:off x="685800" y="914401"/>
            <a:ext cx="4057650" cy="3851672"/>
          </a:xfrm>
        </p:spPr>
        <p:txBody>
          <a:bodyPr rtlCol="0">
            <a:normAutofit/>
          </a:bodyPr>
          <a:lstStyle/>
          <a:p>
            <a:pPr>
              <a:defRPr/>
            </a:pPr>
            <a:r>
              <a:rPr lang="en-US" altLang="en-US" sz="2000" b="1" dirty="0">
                <a:solidFill>
                  <a:srgbClr val="002060"/>
                </a:solidFill>
              </a:rPr>
              <a:t>The AC line is first passed through a low pass filter of the form shown in figure.  </a:t>
            </a:r>
          </a:p>
          <a:p>
            <a:pPr>
              <a:defRPr/>
            </a:pPr>
            <a:r>
              <a:rPr lang="en-US" altLang="en-US" sz="2000" b="1" dirty="0">
                <a:solidFill>
                  <a:srgbClr val="002060"/>
                </a:solidFill>
              </a:rPr>
              <a:t>This eliminates noise on the AC line from bothering the power supply circuits and prevents unwanted signals from the power supply from being transferred back into the AC line where they might interfere with other equipment.</a:t>
            </a:r>
          </a:p>
        </p:txBody>
      </p:sp>
      <p:pic>
        <p:nvPicPr>
          <p:cNvPr id="26628" name="Picture 6" descr="Figure2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254963" y="1123950"/>
            <a:ext cx="3850105" cy="1828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12618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257550" y="114301"/>
            <a:ext cx="4114800" cy="365522"/>
          </a:xfrm>
        </p:spPr>
        <p:txBody>
          <a:bodyPr rtlCol="0">
            <a:normAutofit fontScale="90000"/>
          </a:bodyPr>
          <a:lstStyle/>
          <a:p>
            <a:pPr>
              <a:defRPr/>
            </a:pPr>
            <a:r>
              <a:rPr lang="en-US" altLang="en-US" sz="2400" b="1" dirty="0">
                <a:solidFill>
                  <a:srgbClr val="7030A0"/>
                </a:solidFill>
              </a:rPr>
              <a:t>Transformer</a:t>
            </a:r>
          </a:p>
        </p:txBody>
      </p:sp>
      <p:sp>
        <p:nvSpPr>
          <p:cNvPr id="18436" name="Rectangle 3"/>
          <p:cNvSpPr>
            <a:spLocks noGrp="1" noChangeArrowheads="1"/>
          </p:cNvSpPr>
          <p:nvPr>
            <p:ph type="body" sz="half" idx="1"/>
          </p:nvPr>
        </p:nvSpPr>
        <p:spPr>
          <a:xfrm>
            <a:off x="1143000" y="2562226"/>
            <a:ext cx="8001000" cy="2251472"/>
          </a:xfrm>
        </p:spPr>
        <p:txBody>
          <a:bodyPr rtlCol="0">
            <a:normAutofit/>
          </a:bodyPr>
          <a:lstStyle/>
          <a:p>
            <a:pPr>
              <a:lnSpc>
                <a:spcPct val="90000"/>
              </a:lnSpc>
              <a:defRPr/>
            </a:pPr>
            <a:r>
              <a:rPr lang="en-US" altLang="en-US" sz="1800" b="1" dirty="0">
                <a:solidFill>
                  <a:srgbClr val="002060"/>
                </a:solidFill>
              </a:rPr>
              <a:t>A </a:t>
            </a:r>
            <a:r>
              <a:rPr lang="en-US" altLang="en-US" sz="1800" b="1" u="sng" dirty="0">
                <a:solidFill>
                  <a:srgbClr val="002060"/>
                </a:solidFill>
              </a:rPr>
              <a:t>transformer</a:t>
            </a:r>
            <a:r>
              <a:rPr lang="en-US" altLang="en-US" sz="1800" b="1" dirty="0">
                <a:solidFill>
                  <a:srgbClr val="002060"/>
                </a:solidFill>
              </a:rPr>
              <a:t> is commonly used to </a:t>
            </a:r>
            <a:r>
              <a:rPr lang="en-US" altLang="en-US" sz="1800" b="1" u="sng" dirty="0">
                <a:solidFill>
                  <a:srgbClr val="002060"/>
                </a:solidFill>
              </a:rPr>
              <a:t>step the input AC voltage level down or up</a:t>
            </a:r>
            <a:r>
              <a:rPr lang="en-US" altLang="en-US" sz="1800" b="1" dirty="0">
                <a:solidFill>
                  <a:srgbClr val="002060"/>
                </a:solidFill>
              </a:rPr>
              <a:t>.  Most electronic circuits operate from voltages lower than the AC line voltage so the transformer normally steps the voltage down by its turns ratio to a desired lower level.</a:t>
            </a:r>
          </a:p>
          <a:p>
            <a:pPr>
              <a:lnSpc>
                <a:spcPct val="90000"/>
              </a:lnSpc>
              <a:defRPr/>
            </a:pPr>
            <a:endParaRPr lang="en-US" altLang="en-US" sz="1800" b="1" dirty="0">
              <a:solidFill>
                <a:srgbClr val="002060"/>
              </a:solidFill>
            </a:endParaRPr>
          </a:p>
          <a:p>
            <a:pPr>
              <a:lnSpc>
                <a:spcPct val="90000"/>
              </a:lnSpc>
              <a:defRPr/>
            </a:pPr>
            <a:r>
              <a:rPr lang="en-US" altLang="en-US" sz="1800" b="1" dirty="0">
                <a:solidFill>
                  <a:srgbClr val="002060"/>
                </a:solidFill>
              </a:rPr>
              <a:t>For example, a transformer with a turns ratio of 20 to 1 would convert the 230 volt 50 Hz input sine wave into a 11.5 volt sine wave.</a:t>
            </a:r>
          </a:p>
        </p:txBody>
      </p:sp>
      <p:pic>
        <p:nvPicPr>
          <p:cNvPr id="28676" name="Picture 5" descr="Figure21"/>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838200" y="666750"/>
            <a:ext cx="7665520" cy="143589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84747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257550" y="75010"/>
            <a:ext cx="2286000" cy="960834"/>
          </a:xfrm>
        </p:spPr>
        <p:txBody>
          <a:bodyPr>
            <a:normAutofit/>
          </a:bodyPr>
          <a:lstStyle/>
          <a:p>
            <a:pPr eaLnBrk="1" hangingPunct="1"/>
            <a:r>
              <a:rPr lang="en-US" altLang="en-US" sz="3200" b="1" dirty="0">
                <a:solidFill>
                  <a:srgbClr val="7030A0"/>
                </a:solidFill>
              </a:rPr>
              <a:t>Rectifier</a:t>
            </a:r>
          </a:p>
        </p:txBody>
      </p:sp>
      <p:sp>
        <p:nvSpPr>
          <p:cNvPr id="30723" name="Rectangle 3"/>
          <p:cNvSpPr>
            <a:spLocks noGrp="1" noChangeArrowheads="1"/>
          </p:cNvSpPr>
          <p:nvPr>
            <p:ph idx="1"/>
          </p:nvPr>
        </p:nvSpPr>
        <p:spPr>
          <a:xfrm>
            <a:off x="1219200" y="742950"/>
            <a:ext cx="7848600" cy="2833688"/>
          </a:xfrm>
        </p:spPr>
        <p:txBody>
          <a:bodyPr/>
          <a:lstStyle/>
          <a:p>
            <a:pPr eaLnBrk="1" hangingPunct="1"/>
            <a:r>
              <a:rPr lang="en-US" altLang="en-US" sz="2100" b="1" dirty="0">
                <a:solidFill>
                  <a:srgbClr val="002060"/>
                </a:solidFill>
              </a:rPr>
              <a:t>The </a:t>
            </a:r>
            <a:r>
              <a:rPr lang="en-US" altLang="en-US" sz="2100" b="1" u="sng" dirty="0">
                <a:solidFill>
                  <a:srgbClr val="002060"/>
                </a:solidFill>
              </a:rPr>
              <a:t>rectifier converts the AC sine wave into a pulsating DC wave</a:t>
            </a:r>
            <a:r>
              <a:rPr lang="en-US" altLang="en-US" sz="2100" b="1" dirty="0">
                <a:solidFill>
                  <a:srgbClr val="002060"/>
                </a:solidFill>
              </a:rPr>
              <a:t>.</a:t>
            </a:r>
          </a:p>
          <a:p>
            <a:pPr eaLnBrk="1" hangingPunct="1"/>
            <a:r>
              <a:rPr lang="en-US" altLang="en-US" sz="2100" b="1" dirty="0">
                <a:solidFill>
                  <a:srgbClr val="002060"/>
                </a:solidFill>
              </a:rPr>
              <a:t>There are several forms of rectifiers used but all are made up of diodes.</a:t>
            </a:r>
          </a:p>
          <a:p>
            <a:pPr eaLnBrk="1" hangingPunct="1"/>
            <a:r>
              <a:rPr lang="en-US" altLang="en-US" sz="2100" b="1" dirty="0">
                <a:solidFill>
                  <a:srgbClr val="002060"/>
                </a:solidFill>
              </a:rPr>
              <a:t>Rectifier types and operation depends on the design and configurations.</a:t>
            </a:r>
          </a:p>
        </p:txBody>
      </p:sp>
      <p:pic>
        <p:nvPicPr>
          <p:cNvPr id="3072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952750"/>
            <a:ext cx="7010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4853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352800" y="-12502"/>
            <a:ext cx="2514600" cy="960835"/>
          </a:xfrm>
        </p:spPr>
        <p:txBody>
          <a:bodyPr>
            <a:normAutofit/>
          </a:bodyPr>
          <a:lstStyle/>
          <a:p>
            <a:pPr eaLnBrk="1" hangingPunct="1"/>
            <a:r>
              <a:rPr lang="en-US" altLang="en-US" sz="3200" b="1" dirty="0">
                <a:solidFill>
                  <a:srgbClr val="7030A0"/>
                </a:solidFill>
              </a:rPr>
              <a:t>Filter</a:t>
            </a:r>
          </a:p>
        </p:txBody>
      </p:sp>
      <p:sp>
        <p:nvSpPr>
          <p:cNvPr id="32771" name="Rectangle 3"/>
          <p:cNvSpPr>
            <a:spLocks noGrp="1" noChangeArrowheads="1"/>
          </p:cNvSpPr>
          <p:nvPr>
            <p:ph idx="1"/>
          </p:nvPr>
        </p:nvSpPr>
        <p:spPr>
          <a:xfrm>
            <a:off x="1295400" y="590550"/>
            <a:ext cx="7391400" cy="1953816"/>
          </a:xfrm>
        </p:spPr>
        <p:txBody>
          <a:bodyPr>
            <a:normAutofit/>
          </a:bodyPr>
          <a:lstStyle/>
          <a:p>
            <a:pPr eaLnBrk="1" hangingPunct="1"/>
            <a:r>
              <a:rPr lang="en-US" altLang="en-US" sz="1800" b="1" dirty="0">
                <a:solidFill>
                  <a:srgbClr val="002060"/>
                </a:solidFill>
              </a:rPr>
              <a:t>The rectifier produces a DC output but it is pulsating rather than a constant steady value over time like that from a battery.</a:t>
            </a:r>
          </a:p>
          <a:p>
            <a:pPr eaLnBrk="1" hangingPunct="1"/>
            <a:r>
              <a:rPr lang="en-US" altLang="en-US" sz="1800" b="1" dirty="0">
                <a:solidFill>
                  <a:srgbClr val="002060"/>
                </a:solidFill>
              </a:rPr>
              <a:t>A filter is used to remove the pulsations and create a constant output.</a:t>
            </a:r>
          </a:p>
          <a:p>
            <a:pPr eaLnBrk="1" hangingPunct="1"/>
            <a:r>
              <a:rPr lang="en-US" altLang="en-US" sz="1800" b="1" dirty="0">
                <a:solidFill>
                  <a:srgbClr val="002060"/>
                </a:solidFill>
              </a:rPr>
              <a:t>The </a:t>
            </a:r>
            <a:r>
              <a:rPr lang="en-US" altLang="en-US" sz="1800" b="1" u="sng" dirty="0">
                <a:solidFill>
                  <a:srgbClr val="002060"/>
                </a:solidFill>
              </a:rPr>
              <a:t>most common filter</a:t>
            </a:r>
            <a:r>
              <a:rPr lang="en-US" altLang="en-US" sz="1800" b="1" dirty="0">
                <a:solidFill>
                  <a:srgbClr val="002060"/>
                </a:solidFill>
              </a:rPr>
              <a:t> is a large </a:t>
            </a:r>
            <a:r>
              <a:rPr lang="en-US" altLang="en-US" sz="1800" b="1" u="sng" dirty="0">
                <a:solidFill>
                  <a:srgbClr val="002060"/>
                </a:solidFill>
              </a:rPr>
              <a:t>capacitor</a:t>
            </a:r>
            <a:r>
              <a:rPr lang="en-US" altLang="en-US" sz="1800" b="1" dirty="0">
                <a:solidFill>
                  <a:srgbClr val="002060"/>
                </a:solidFill>
              </a:rPr>
              <a:t>.</a:t>
            </a:r>
          </a:p>
        </p:txBody>
      </p:sp>
      <p:pic>
        <p:nvPicPr>
          <p:cNvPr id="3277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6780" y="2800350"/>
            <a:ext cx="4034819"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876550"/>
            <a:ext cx="317961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4779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86200" y="-38100"/>
            <a:ext cx="3456385" cy="960835"/>
          </a:xfrm>
        </p:spPr>
        <p:txBody>
          <a:bodyPr>
            <a:normAutofit/>
          </a:bodyPr>
          <a:lstStyle/>
          <a:p>
            <a:pPr eaLnBrk="1" hangingPunct="1"/>
            <a:r>
              <a:rPr lang="en-US" altLang="en-US" sz="2800" b="1">
                <a:solidFill>
                  <a:srgbClr val="7030A0"/>
                </a:solidFill>
              </a:rPr>
              <a:t>Ripple</a:t>
            </a:r>
          </a:p>
        </p:txBody>
      </p:sp>
      <p:sp>
        <p:nvSpPr>
          <p:cNvPr id="34819" name="Rectangle 3"/>
          <p:cNvSpPr>
            <a:spLocks noGrp="1" noChangeArrowheads="1"/>
          </p:cNvSpPr>
          <p:nvPr>
            <p:ph idx="1"/>
          </p:nvPr>
        </p:nvSpPr>
        <p:spPr>
          <a:xfrm>
            <a:off x="1066800" y="561976"/>
            <a:ext cx="7924800" cy="2892028"/>
          </a:xfrm>
        </p:spPr>
        <p:txBody>
          <a:bodyPr>
            <a:normAutofit/>
          </a:bodyPr>
          <a:lstStyle/>
          <a:p>
            <a:pPr eaLnBrk="1" hangingPunct="1">
              <a:lnSpc>
                <a:spcPct val="80000"/>
              </a:lnSpc>
            </a:pPr>
            <a:r>
              <a:rPr lang="en-US" altLang="en-US" sz="1800" b="1" dirty="0">
                <a:solidFill>
                  <a:srgbClr val="002060"/>
                </a:solidFill>
              </a:rPr>
              <a:t>The capacitor does smoothing the pulses from the rectifier into a more constant DC.</a:t>
            </a:r>
          </a:p>
          <a:p>
            <a:pPr eaLnBrk="1" hangingPunct="1">
              <a:lnSpc>
                <a:spcPct val="80000"/>
              </a:lnSpc>
            </a:pPr>
            <a:r>
              <a:rPr lang="en-US" altLang="en-US" sz="1800" b="1" dirty="0">
                <a:solidFill>
                  <a:srgbClr val="002060"/>
                </a:solidFill>
              </a:rPr>
              <a:t>A small variation occurs in the DC because </a:t>
            </a:r>
            <a:r>
              <a:rPr lang="en-US" altLang="en-US" sz="1800" b="1" u="sng" dirty="0">
                <a:solidFill>
                  <a:srgbClr val="002060"/>
                </a:solidFill>
              </a:rPr>
              <a:t>the capacitor discharges</a:t>
            </a:r>
            <a:r>
              <a:rPr lang="en-US" altLang="en-US" sz="1800" b="1" dirty="0">
                <a:solidFill>
                  <a:srgbClr val="002060"/>
                </a:solidFill>
              </a:rPr>
              <a:t> a small amount between the positive and negative pulses.   </a:t>
            </a:r>
            <a:r>
              <a:rPr lang="en-US" altLang="en-US" sz="1800" b="1" u="sng" dirty="0">
                <a:solidFill>
                  <a:srgbClr val="002060"/>
                </a:solidFill>
              </a:rPr>
              <a:t>Then it recharges</a:t>
            </a:r>
            <a:r>
              <a:rPr lang="en-US" altLang="en-US" sz="1800" b="1" dirty="0">
                <a:solidFill>
                  <a:srgbClr val="002060"/>
                </a:solidFill>
              </a:rPr>
              <a:t>.  This </a:t>
            </a:r>
            <a:r>
              <a:rPr lang="en-US" altLang="en-US" sz="1800" b="1" u="sng" dirty="0">
                <a:solidFill>
                  <a:srgbClr val="002060"/>
                </a:solidFill>
              </a:rPr>
              <a:t>variation is called ripple</a:t>
            </a:r>
            <a:r>
              <a:rPr lang="en-US" altLang="en-US" sz="1800" b="1" dirty="0">
                <a:solidFill>
                  <a:srgbClr val="002060"/>
                </a:solidFill>
              </a:rPr>
              <a:t>.</a:t>
            </a:r>
          </a:p>
          <a:p>
            <a:pPr eaLnBrk="1" hangingPunct="1">
              <a:lnSpc>
                <a:spcPct val="80000"/>
              </a:lnSpc>
            </a:pPr>
            <a:r>
              <a:rPr lang="en-US" altLang="en-US" sz="1800" b="1" dirty="0">
                <a:solidFill>
                  <a:srgbClr val="002060"/>
                </a:solidFill>
              </a:rPr>
              <a:t>The ripple can be reduced further by making the capacitor larger.</a:t>
            </a:r>
          </a:p>
          <a:p>
            <a:pPr eaLnBrk="1" hangingPunct="1">
              <a:lnSpc>
                <a:spcPct val="80000"/>
              </a:lnSpc>
            </a:pPr>
            <a:r>
              <a:rPr lang="en-US" altLang="en-US" sz="1800" b="1" dirty="0">
                <a:solidFill>
                  <a:srgbClr val="002060"/>
                </a:solidFill>
              </a:rPr>
              <a:t>The ripple appears to be a </a:t>
            </a:r>
            <a:r>
              <a:rPr lang="en-US" altLang="en-US" sz="1800" b="1" dirty="0" err="1">
                <a:solidFill>
                  <a:srgbClr val="002060"/>
                </a:solidFill>
              </a:rPr>
              <a:t>sawtooth</a:t>
            </a:r>
            <a:r>
              <a:rPr lang="en-US" altLang="en-US" sz="1800" b="1" dirty="0">
                <a:solidFill>
                  <a:srgbClr val="002060"/>
                </a:solidFill>
              </a:rPr>
              <a:t> shaped AC variation riding on the DC output.  </a:t>
            </a:r>
          </a:p>
          <a:p>
            <a:pPr eaLnBrk="1" hangingPunct="1">
              <a:lnSpc>
                <a:spcPct val="80000"/>
              </a:lnSpc>
            </a:pPr>
            <a:r>
              <a:rPr lang="en-US" altLang="en-US" sz="1800" b="1" dirty="0">
                <a:solidFill>
                  <a:srgbClr val="002060"/>
                </a:solidFill>
              </a:rPr>
              <a:t>A small amount of ripple can be tolerated in some circuits but the lower the better overall.</a:t>
            </a:r>
          </a:p>
        </p:txBody>
      </p:sp>
      <p:pic>
        <p:nvPicPr>
          <p:cNvPr id="3482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8769" y="3326389"/>
            <a:ext cx="25717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03492" y="3148448"/>
            <a:ext cx="4388108" cy="19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364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143250" y="-27385"/>
            <a:ext cx="4942285" cy="960835"/>
          </a:xfrm>
        </p:spPr>
        <p:txBody>
          <a:bodyPr/>
          <a:lstStyle/>
          <a:p>
            <a:pPr eaLnBrk="1" hangingPunct="1"/>
            <a:r>
              <a:rPr lang="en-US" altLang="en-US" sz="2400" b="1">
                <a:solidFill>
                  <a:srgbClr val="7030A0"/>
                </a:solidFill>
              </a:rPr>
              <a:t>Regulator</a:t>
            </a:r>
          </a:p>
        </p:txBody>
      </p:sp>
      <p:sp>
        <p:nvSpPr>
          <p:cNvPr id="24580" name="Rectangle 3"/>
          <p:cNvSpPr>
            <a:spLocks noGrp="1" noChangeArrowheads="1"/>
          </p:cNvSpPr>
          <p:nvPr>
            <p:ph idx="1"/>
          </p:nvPr>
        </p:nvSpPr>
        <p:spPr>
          <a:xfrm>
            <a:off x="1219200" y="453628"/>
            <a:ext cx="7696200" cy="2833688"/>
          </a:xfrm>
        </p:spPr>
        <p:txBody>
          <a:bodyPr rtlCol="0">
            <a:normAutofit fontScale="92500" lnSpcReduction="20000"/>
          </a:bodyPr>
          <a:lstStyle/>
          <a:p>
            <a:pPr>
              <a:lnSpc>
                <a:spcPct val="90000"/>
              </a:lnSpc>
              <a:defRPr/>
            </a:pPr>
            <a:r>
              <a:rPr lang="en-US" altLang="en-US" sz="2250" b="1" dirty="0">
                <a:solidFill>
                  <a:srgbClr val="002060"/>
                </a:solidFill>
              </a:rPr>
              <a:t>The </a:t>
            </a:r>
            <a:r>
              <a:rPr lang="en-US" altLang="en-US" sz="2250" b="1" u="sng" dirty="0">
                <a:solidFill>
                  <a:srgbClr val="002060"/>
                </a:solidFill>
              </a:rPr>
              <a:t>regulator</a:t>
            </a:r>
            <a:r>
              <a:rPr lang="en-US" altLang="en-US" sz="2250" b="1" dirty="0">
                <a:solidFill>
                  <a:srgbClr val="002060"/>
                </a:solidFill>
              </a:rPr>
              <a:t> </a:t>
            </a:r>
            <a:r>
              <a:rPr lang="en-US" altLang="en-US" sz="2250" b="1" u="sng" dirty="0">
                <a:solidFill>
                  <a:srgbClr val="002060"/>
                </a:solidFill>
              </a:rPr>
              <a:t>helps maintain a fixed or constant output voltage</a:t>
            </a:r>
            <a:r>
              <a:rPr lang="en-US" altLang="en-US" sz="2250" b="1" dirty="0">
                <a:solidFill>
                  <a:srgbClr val="002060"/>
                </a:solidFill>
              </a:rPr>
              <a:t>.</a:t>
            </a:r>
          </a:p>
          <a:p>
            <a:pPr>
              <a:lnSpc>
                <a:spcPct val="90000"/>
              </a:lnSpc>
              <a:defRPr/>
            </a:pPr>
            <a:r>
              <a:rPr lang="en-US" altLang="en-US" sz="2250" b="1" dirty="0">
                <a:solidFill>
                  <a:srgbClr val="002060"/>
                </a:solidFill>
              </a:rPr>
              <a:t>Changes in the load or the AC line voltage will cause the output voltage to vary.</a:t>
            </a:r>
          </a:p>
          <a:p>
            <a:pPr>
              <a:lnSpc>
                <a:spcPct val="90000"/>
              </a:lnSpc>
              <a:defRPr/>
            </a:pPr>
            <a:r>
              <a:rPr lang="en-US" altLang="en-US" sz="2250" b="1" dirty="0">
                <a:solidFill>
                  <a:srgbClr val="002060"/>
                </a:solidFill>
              </a:rPr>
              <a:t>Most electronic circuits cannot withstand the variations since they are designed to work properly with a fixed voltage.</a:t>
            </a:r>
          </a:p>
          <a:p>
            <a:pPr>
              <a:lnSpc>
                <a:spcPct val="90000"/>
              </a:lnSpc>
              <a:defRPr/>
            </a:pPr>
            <a:r>
              <a:rPr lang="en-US" altLang="en-US" sz="2250" b="1" dirty="0">
                <a:solidFill>
                  <a:srgbClr val="002060"/>
                </a:solidFill>
              </a:rPr>
              <a:t>The regulator fixes the output voltage to the desired level then maintains that value despite any output or input variations.</a:t>
            </a:r>
          </a:p>
        </p:txBody>
      </p:sp>
      <p:pic>
        <p:nvPicPr>
          <p:cNvPr id="3686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299223"/>
            <a:ext cx="5372100" cy="1778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0388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143250" y="0"/>
            <a:ext cx="4942285" cy="960835"/>
          </a:xfrm>
        </p:spPr>
        <p:txBody>
          <a:bodyPr/>
          <a:lstStyle/>
          <a:p>
            <a:pPr eaLnBrk="1" hangingPunct="1"/>
            <a:r>
              <a:rPr lang="en-US" altLang="en-US" sz="2400" b="1">
                <a:solidFill>
                  <a:srgbClr val="7030A0"/>
                </a:solidFill>
              </a:rPr>
              <a:t>The Regulator</a:t>
            </a:r>
          </a:p>
        </p:txBody>
      </p:sp>
      <p:sp>
        <p:nvSpPr>
          <p:cNvPr id="38915" name="Rectangle 3"/>
          <p:cNvSpPr>
            <a:spLocks noGrp="1" noChangeArrowheads="1"/>
          </p:cNvSpPr>
          <p:nvPr>
            <p:ph idx="1"/>
          </p:nvPr>
        </p:nvSpPr>
        <p:spPr>
          <a:xfrm>
            <a:off x="1295400" y="514350"/>
            <a:ext cx="7543800" cy="2990850"/>
          </a:xfrm>
        </p:spPr>
        <p:txBody>
          <a:bodyPr rtlCol="0">
            <a:normAutofit fontScale="85000" lnSpcReduction="20000"/>
          </a:bodyPr>
          <a:lstStyle/>
          <a:p>
            <a:pPr>
              <a:lnSpc>
                <a:spcPct val="150000"/>
              </a:lnSpc>
              <a:defRPr/>
            </a:pPr>
            <a:r>
              <a:rPr lang="en-US" altLang="en-US" sz="1800" b="1" dirty="0">
                <a:solidFill>
                  <a:srgbClr val="002060"/>
                </a:solidFill>
              </a:rPr>
              <a:t>Most regulators are ICs .</a:t>
            </a:r>
          </a:p>
          <a:p>
            <a:pPr>
              <a:lnSpc>
                <a:spcPct val="150000"/>
              </a:lnSpc>
              <a:defRPr/>
            </a:pPr>
            <a:r>
              <a:rPr lang="en-US" altLang="en-US" sz="1800" b="1" dirty="0">
                <a:solidFill>
                  <a:srgbClr val="002060"/>
                </a:solidFill>
              </a:rPr>
              <a:t>These are feedback control circuits that actually monitor the output voltage to detect variations.</a:t>
            </a:r>
          </a:p>
          <a:p>
            <a:pPr>
              <a:lnSpc>
                <a:spcPct val="150000"/>
              </a:lnSpc>
              <a:defRPr/>
            </a:pPr>
            <a:r>
              <a:rPr lang="en-US" altLang="en-US" sz="1800" b="1" dirty="0">
                <a:solidFill>
                  <a:srgbClr val="002060"/>
                </a:solidFill>
              </a:rPr>
              <a:t>If the output varies, for whatever reason, the regulator circuit automatically adjusts the output back to the set value.</a:t>
            </a:r>
          </a:p>
          <a:p>
            <a:pPr>
              <a:lnSpc>
                <a:spcPct val="150000"/>
              </a:lnSpc>
              <a:defRPr/>
            </a:pPr>
            <a:r>
              <a:rPr lang="en-US" altLang="en-US" sz="1800" b="1" dirty="0">
                <a:solidFill>
                  <a:srgbClr val="002060"/>
                </a:solidFill>
              </a:rPr>
              <a:t>Regulators hold the output to the desired value.</a:t>
            </a:r>
          </a:p>
          <a:p>
            <a:pPr>
              <a:lnSpc>
                <a:spcPct val="150000"/>
              </a:lnSpc>
              <a:defRPr/>
            </a:pPr>
            <a:r>
              <a:rPr lang="en-US" altLang="en-US" sz="1800" b="1" dirty="0">
                <a:solidFill>
                  <a:srgbClr val="002060"/>
                </a:solidFill>
              </a:rPr>
              <a:t>Since ripple represents changes in the output, the regulator also compensates for these variations producing a near constant DC output.</a:t>
            </a:r>
          </a:p>
        </p:txBody>
      </p:sp>
      <p:sp>
        <p:nvSpPr>
          <p:cNvPr id="4" name="Title 1"/>
          <p:cNvSpPr txBox="1">
            <a:spLocks/>
          </p:cNvSpPr>
          <p:nvPr/>
        </p:nvSpPr>
        <p:spPr>
          <a:xfrm>
            <a:off x="873078" y="3847397"/>
            <a:ext cx="4942285" cy="960834"/>
          </a:xfrm>
          <a:prstGeom prst="rect">
            <a:avLst/>
          </a:prstGeom>
        </p:spPr>
        <p:txBody>
          <a:bodyPr vert="horz" lIns="91440" tIns="45720" rIns="91440" bIns="45720" rtlCol="0" anchor="t">
            <a:norm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altLang="en-US" b="1" dirty="0">
                <a:solidFill>
                  <a:srgbClr val="7030A0"/>
                </a:solidFill>
              </a:rPr>
              <a:t>Issues of Rectified DC Power</a:t>
            </a:r>
          </a:p>
        </p:txBody>
      </p:sp>
      <p:sp>
        <p:nvSpPr>
          <p:cNvPr id="5" name="TextBox 4"/>
          <p:cNvSpPr txBox="1">
            <a:spLocks noChangeArrowheads="1"/>
          </p:cNvSpPr>
          <p:nvPr/>
        </p:nvSpPr>
        <p:spPr bwMode="auto">
          <a:xfrm>
            <a:off x="6324600" y="3562350"/>
            <a:ext cx="2743200"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 typeface="Arial" panose="020B0604020202020204" pitchFamily="34" charset="0"/>
              <a:buChar char="•"/>
            </a:pPr>
            <a:r>
              <a:rPr lang="en-AU" altLang="en-US" sz="2700" b="1" dirty="0">
                <a:solidFill>
                  <a:srgbClr val="002060"/>
                </a:solidFill>
                <a:latin typeface="Arial" panose="020B0604020202020204" pitchFamily="34" charset="0"/>
              </a:rPr>
              <a:t>Size</a:t>
            </a:r>
          </a:p>
          <a:p>
            <a:pPr>
              <a:spcBef>
                <a:spcPct val="0"/>
              </a:spcBef>
              <a:buClrTx/>
              <a:buFont typeface="Arial" panose="020B0604020202020204" pitchFamily="34" charset="0"/>
              <a:buChar char="•"/>
            </a:pPr>
            <a:r>
              <a:rPr lang="en-AU" altLang="en-US" sz="2700" b="1" dirty="0">
                <a:solidFill>
                  <a:srgbClr val="002060"/>
                </a:solidFill>
                <a:latin typeface="Arial" panose="020B0604020202020204" pitchFamily="34" charset="0"/>
              </a:rPr>
              <a:t>Efficiency</a:t>
            </a:r>
          </a:p>
          <a:p>
            <a:pPr>
              <a:spcBef>
                <a:spcPct val="0"/>
              </a:spcBef>
              <a:buClrTx/>
              <a:buFont typeface="Arial" panose="020B0604020202020204" pitchFamily="34" charset="0"/>
              <a:buChar char="•"/>
            </a:pPr>
            <a:r>
              <a:rPr lang="en-AU" altLang="en-US" sz="2700" b="1" dirty="0">
                <a:solidFill>
                  <a:srgbClr val="002060"/>
                </a:solidFill>
                <a:latin typeface="Arial" panose="020B0604020202020204" pitchFamily="34" charset="0"/>
              </a:rPr>
              <a:t>Cost</a:t>
            </a:r>
          </a:p>
        </p:txBody>
      </p:sp>
    </p:spTree>
    <p:extLst>
      <p:ext uri="{BB962C8B-B14F-4D97-AF65-F5344CB8AC3E}">
        <p14:creationId xmlns:p14="http://schemas.microsoft.com/office/powerpoint/2010/main" val="1756816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AUT00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85886" y="385762"/>
            <a:ext cx="6843713" cy="317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Text Box 3"/>
          <p:cNvSpPr txBox="1">
            <a:spLocks noChangeArrowheads="1"/>
          </p:cNvSpPr>
          <p:nvPr/>
        </p:nvSpPr>
        <p:spPr bwMode="auto">
          <a:xfrm>
            <a:off x="2897981" y="-3572"/>
            <a:ext cx="4286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50000"/>
              </a:spcBef>
              <a:buClrTx/>
              <a:buFontTx/>
              <a:buNone/>
            </a:pPr>
            <a:r>
              <a:rPr lang="en-US" altLang="en-US" sz="2400" b="1">
                <a:solidFill>
                  <a:srgbClr val="CC00FF"/>
                </a:solidFill>
                <a:latin typeface="Times New Roman" panose="02020603050405020304" pitchFamily="18" charset="0"/>
              </a:rPr>
              <a:t>Linear power supply</a:t>
            </a:r>
          </a:p>
        </p:txBody>
      </p:sp>
      <p:sp>
        <p:nvSpPr>
          <p:cNvPr id="44036" name="Text Box 4"/>
          <p:cNvSpPr txBox="1">
            <a:spLocks noChangeArrowheads="1"/>
          </p:cNvSpPr>
          <p:nvPr/>
        </p:nvSpPr>
        <p:spPr bwMode="auto">
          <a:xfrm>
            <a:off x="1392027" y="3409950"/>
            <a:ext cx="7453312"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nSpc>
                <a:spcPct val="80000"/>
              </a:lnSpc>
              <a:spcBef>
                <a:spcPct val="0"/>
              </a:spcBef>
              <a:buClrTx/>
              <a:buFontTx/>
              <a:buNone/>
            </a:pPr>
            <a:r>
              <a:rPr lang="en-US" altLang="en-US" sz="2400" b="1" dirty="0">
                <a:solidFill>
                  <a:srgbClr val="7030A0"/>
                </a:solidFill>
                <a:latin typeface="Arial Narrow" panose="020B0606020202030204" pitchFamily="34" charset="0"/>
              </a:rPr>
              <a:t>Demerits</a:t>
            </a:r>
          </a:p>
          <a:p>
            <a:pPr>
              <a:lnSpc>
                <a:spcPct val="80000"/>
              </a:lnSpc>
              <a:spcBef>
                <a:spcPct val="0"/>
              </a:spcBef>
              <a:buClrTx/>
              <a:buFontTx/>
              <a:buNone/>
            </a:pPr>
            <a:endParaRPr lang="en-US" altLang="en-US" sz="2400" b="1" dirty="0">
              <a:solidFill>
                <a:srgbClr val="002060"/>
              </a:solidFill>
              <a:latin typeface="Arial Narrow" panose="020B0606020202030204" pitchFamily="34" charset="0"/>
            </a:endParaRPr>
          </a:p>
          <a:p>
            <a:pPr>
              <a:lnSpc>
                <a:spcPct val="80000"/>
              </a:lnSpc>
              <a:spcBef>
                <a:spcPct val="0"/>
              </a:spcBef>
              <a:buClrTx/>
              <a:buFontTx/>
              <a:buNone/>
            </a:pPr>
            <a:r>
              <a:rPr lang="en-US" altLang="en-US" sz="2400" b="1" dirty="0">
                <a:solidFill>
                  <a:srgbClr val="002060"/>
                </a:solidFill>
                <a:latin typeface="Arial Narrow" panose="020B0606020202030204" pitchFamily="34" charset="0"/>
              </a:rPr>
              <a:t>*  Series transistor as an adjustable resistor</a:t>
            </a:r>
          </a:p>
          <a:p>
            <a:pPr>
              <a:lnSpc>
                <a:spcPct val="80000"/>
              </a:lnSpc>
              <a:spcBef>
                <a:spcPct val="0"/>
              </a:spcBef>
              <a:buClrTx/>
              <a:buFontTx/>
              <a:buNone/>
            </a:pPr>
            <a:r>
              <a:rPr lang="en-US" altLang="en-US" sz="2400" b="1" dirty="0">
                <a:solidFill>
                  <a:srgbClr val="002060"/>
                </a:solidFill>
                <a:latin typeface="Arial Narrow" panose="020B0606020202030204" pitchFamily="34" charset="0"/>
              </a:rPr>
              <a:t>*  Low Efficiency</a:t>
            </a:r>
          </a:p>
          <a:p>
            <a:pPr>
              <a:lnSpc>
                <a:spcPct val="80000"/>
              </a:lnSpc>
              <a:spcBef>
                <a:spcPct val="0"/>
              </a:spcBef>
              <a:buClrTx/>
              <a:buFontTx/>
              <a:buNone/>
            </a:pPr>
            <a:r>
              <a:rPr lang="en-US" altLang="en-US" sz="2400" b="1" dirty="0">
                <a:solidFill>
                  <a:srgbClr val="002060"/>
                </a:solidFill>
                <a:latin typeface="Arial Narrow" panose="020B0606020202030204" pitchFamily="34" charset="0"/>
              </a:rPr>
              <a:t>*  Heavy and bulky</a:t>
            </a:r>
          </a:p>
          <a:p>
            <a:pPr>
              <a:spcBef>
                <a:spcPct val="50000"/>
              </a:spcBef>
              <a:buClrTx/>
              <a:buFontTx/>
              <a:buNone/>
            </a:pPr>
            <a:endParaRPr lang="en-US" altLang="en-US" sz="2400" b="1" dirty="0">
              <a:solidFill>
                <a:srgbClr val="002060"/>
              </a:solidFill>
              <a:latin typeface="Arial Narrow" panose="020B0606020202030204" pitchFamily="34" charset="0"/>
            </a:endParaRPr>
          </a:p>
        </p:txBody>
      </p:sp>
    </p:spTree>
    <p:extLst>
      <p:ext uri="{BB962C8B-B14F-4D97-AF65-F5344CB8AC3E}">
        <p14:creationId xmlns:p14="http://schemas.microsoft.com/office/powerpoint/2010/main" val="3256967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514600" y="114300"/>
            <a:ext cx="3970735" cy="960835"/>
          </a:xfrm>
        </p:spPr>
        <p:txBody>
          <a:bodyPr/>
          <a:lstStyle/>
          <a:p>
            <a:pPr eaLnBrk="1" hangingPunct="1"/>
            <a:r>
              <a:rPr lang="en-US" altLang="en-US" sz="2400" b="1" dirty="0">
                <a:solidFill>
                  <a:srgbClr val="7030A0"/>
                </a:solidFill>
              </a:rPr>
              <a:t>DC-DC Converter</a:t>
            </a:r>
          </a:p>
        </p:txBody>
      </p:sp>
      <p:sp>
        <p:nvSpPr>
          <p:cNvPr id="41987" name="Rectangle 3"/>
          <p:cNvSpPr>
            <a:spLocks noGrp="1" noChangeArrowheads="1"/>
          </p:cNvSpPr>
          <p:nvPr>
            <p:ph idx="1"/>
          </p:nvPr>
        </p:nvSpPr>
        <p:spPr>
          <a:xfrm>
            <a:off x="990600" y="1028700"/>
            <a:ext cx="7924800" cy="3829050"/>
          </a:xfrm>
        </p:spPr>
        <p:txBody>
          <a:bodyPr>
            <a:noAutofit/>
          </a:bodyPr>
          <a:lstStyle/>
          <a:p>
            <a:pPr eaLnBrk="1" hangingPunct="1">
              <a:lnSpc>
                <a:spcPct val="90000"/>
              </a:lnSpc>
            </a:pPr>
            <a:r>
              <a:rPr lang="en-US" altLang="en-US" sz="2400" b="1" dirty="0">
                <a:solidFill>
                  <a:srgbClr val="002060"/>
                </a:solidFill>
              </a:rPr>
              <a:t>Most modern power supplies also contain one or more DC-DC converters </a:t>
            </a:r>
          </a:p>
          <a:p>
            <a:pPr eaLnBrk="1" hangingPunct="1">
              <a:lnSpc>
                <a:spcPct val="90000"/>
              </a:lnSpc>
            </a:pPr>
            <a:r>
              <a:rPr lang="en-US" altLang="en-US" sz="2400" b="1" dirty="0">
                <a:solidFill>
                  <a:srgbClr val="002060"/>
                </a:solidFill>
              </a:rPr>
              <a:t>Modern electronics often demand different voltages to function.</a:t>
            </a:r>
          </a:p>
          <a:p>
            <a:pPr eaLnBrk="1" hangingPunct="1">
              <a:lnSpc>
                <a:spcPct val="90000"/>
              </a:lnSpc>
            </a:pPr>
            <a:r>
              <a:rPr lang="en-US" altLang="en-US" sz="2400" b="1" dirty="0">
                <a:solidFill>
                  <a:srgbClr val="002060"/>
                </a:solidFill>
              </a:rPr>
              <a:t>A </a:t>
            </a:r>
            <a:r>
              <a:rPr lang="en-US" altLang="en-US" sz="2400" b="1" u="sng" dirty="0">
                <a:solidFill>
                  <a:srgbClr val="002060"/>
                </a:solidFill>
              </a:rPr>
              <a:t>DC-DC converter changes one DC voltage to another, higher or lower DC voltage</a:t>
            </a:r>
            <a:r>
              <a:rPr lang="en-US" altLang="en-US" sz="2400" b="1" dirty="0">
                <a:solidFill>
                  <a:srgbClr val="002060"/>
                </a:solidFill>
              </a:rPr>
              <a:t>.</a:t>
            </a:r>
          </a:p>
          <a:p>
            <a:pPr eaLnBrk="1" hangingPunct="1">
              <a:lnSpc>
                <a:spcPct val="90000"/>
              </a:lnSpc>
            </a:pPr>
            <a:r>
              <a:rPr lang="en-US" altLang="en-US" sz="2400" b="1" dirty="0">
                <a:solidFill>
                  <a:srgbClr val="002060"/>
                </a:solidFill>
              </a:rPr>
              <a:t>A DC-DC converter is used with a power supply to prevent the need for a second AC-DC supply.</a:t>
            </a:r>
          </a:p>
        </p:txBody>
      </p:sp>
    </p:spTree>
    <p:extLst>
      <p:ext uri="{BB962C8B-B14F-4D97-AF65-F5344CB8AC3E}">
        <p14:creationId xmlns:p14="http://schemas.microsoft.com/office/powerpoint/2010/main" val="317695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0000" y="-5573"/>
            <a:ext cx="4448679" cy="584775"/>
          </a:xfrm>
          <a:prstGeom prst="rect">
            <a:avLst/>
          </a:prstGeom>
          <a:noFill/>
        </p:spPr>
        <p:txBody>
          <a:bodyPr wrap="square" rtlCol="0">
            <a:spAutoFit/>
          </a:bodyPr>
          <a:lstStyle/>
          <a:p>
            <a:r>
              <a:rPr lang="en-US" sz="3200" b="1" dirty="0">
                <a:solidFill>
                  <a:srgbClr val="FF0000"/>
                </a:solidFill>
              </a:rPr>
              <a:t>Power supplies</a:t>
            </a:r>
          </a:p>
        </p:txBody>
      </p:sp>
      <p:pic>
        <p:nvPicPr>
          <p:cNvPr id="3" name="Picture 2" descr="M9926_0_sml_v1_m56577569835164658.jpg"/>
          <p:cNvPicPr/>
          <p:nvPr/>
        </p:nvPicPr>
        <p:blipFill>
          <a:blip r:embed="rId2" cstate="print"/>
          <a:stretch>
            <a:fillRect/>
          </a:stretch>
        </p:blipFill>
        <p:spPr>
          <a:xfrm>
            <a:off x="6096000" y="3130582"/>
            <a:ext cx="2895600" cy="1981200"/>
          </a:xfrm>
          <a:prstGeom prst="rect">
            <a:avLst/>
          </a:prstGeom>
        </p:spPr>
      </p:pic>
      <p:sp>
        <p:nvSpPr>
          <p:cNvPr id="4" name="TextBox 3"/>
          <p:cNvSpPr txBox="1"/>
          <p:nvPr/>
        </p:nvSpPr>
        <p:spPr>
          <a:xfrm>
            <a:off x="970830" y="3263746"/>
            <a:ext cx="5486400" cy="1631216"/>
          </a:xfrm>
          <a:prstGeom prst="rect">
            <a:avLst/>
          </a:prstGeom>
          <a:noFill/>
        </p:spPr>
        <p:txBody>
          <a:bodyPr wrap="square" rtlCol="0">
            <a:spAutoFit/>
          </a:bodyPr>
          <a:lstStyle/>
          <a:p>
            <a:r>
              <a:rPr lang="en-US" sz="2000" b="1" dirty="0">
                <a:solidFill>
                  <a:srgbClr val="7030A0"/>
                </a:solidFill>
              </a:rPr>
              <a:t>2. Power from supply mains: 100 V, 230 V</a:t>
            </a:r>
          </a:p>
          <a:p>
            <a:r>
              <a:rPr lang="en-US" sz="2000" b="1" dirty="0">
                <a:solidFill>
                  <a:srgbClr val="7030A0"/>
                </a:solidFill>
              </a:rPr>
              <a:t>   50 Hz or 60 Hz</a:t>
            </a:r>
          </a:p>
          <a:p>
            <a:endParaRPr lang="en-US" sz="2000" b="1" dirty="0">
              <a:solidFill>
                <a:srgbClr val="7030A0"/>
              </a:solidFill>
            </a:endParaRPr>
          </a:p>
          <a:p>
            <a:r>
              <a:rPr lang="en-US" sz="2000" b="1" dirty="0">
                <a:solidFill>
                  <a:srgbClr val="0070C0"/>
                </a:solidFill>
              </a:rPr>
              <a:t>Output voltages: 3 V, 4.5 V, 6 V, 7.5 V, 9 V and 12 V</a:t>
            </a:r>
          </a:p>
        </p:txBody>
      </p:sp>
      <p:sp>
        <p:nvSpPr>
          <p:cNvPr id="5" name="TextBox 4"/>
          <p:cNvSpPr txBox="1"/>
          <p:nvPr/>
        </p:nvSpPr>
        <p:spPr>
          <a:xfrm>
            <a:off x="1226389" y="887109"/>
            <a:ext cx="5105400" cy="461665"/>
          </a:xfrm>
          <a:prstGeom prst="rect">
            <a:avLst/>
          </a:prstGeom>
          <a:noFill/>
        </p:spPr>
        <p:txBody>
          <a:bodyPr wrap="square" rtlCol="0">
            <a:spAutoFit/>
          </a:bodyPr>
          <a:lstStyle/>
          <a:p>
            <a:r>
              <a:rPr lang="en-US" sz="2400" b="1" dirty="0">
                <a:solidFill>
                  <a:srgbClr val="7030A0"/>
                </a:solidFill>
              </a:rPr>
              <a:t>1. Power from Batteries</a:t>
            </a:r>
          </a:p>
        </p:txBody>
      </p:sp>
      <p:pic>
        <p:nvPicPr>
          <p:cNvPr id="1037" name="Picture 0" descr="product_99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6484" y="1284959"/>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 descr="product_458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6433" y="1490682"/>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2" descr="product_6558.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5742" y="1482251"/>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3" descr="product_13302.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1174" y="2046076"/>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4" descr="product_1078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3347" y="2349496"/>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6" descr="product_10066.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96479" y="2120745"/>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product_9597.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9178" y="1460044"/>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8" descr="product_4634.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2939" y="2252683"/>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9" descr="product_15148.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97132" y="1385954"/>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10" descr="product_4677.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28374" y="1253037"/>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11" descr="product_4689.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05624" y="2163854"/>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2" descr="product_4310.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61675" y="2351618"/>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3" descr="product_16064.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5876" y="2227468"/>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15"/>
          <p:cNvSpPr>
            <a:spLocks noChangeArrowheads="1"/>
          </p:cNvSpPr>
          <p:nvPr/>
        </p:nvSpPr>
        <p:spPr bwMode="auto">
          <a:xfrm>
            <a:off x="0" y="1219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NZ" alt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 </a:t>
            </a:r>
            <a:endParaRPr kumimoji="0" lang="en-NZ"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6"/>
          <p:cNvSpPr>
            <a:spLocks noChangeArrowheads="1"/>
          </p:cNvSpPr>
          <p:nvPr/>
        </p:nvSpPr>
        <p:spPr bwMode="auto">
          <a:xfrm>
            <a:off x="0" y="1036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38174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AUT00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573881"/>
            <a:ext cx="7239000" cy="334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Text Box 3"/>
          <p:cNvSpPr txBox="1">
            <a:spLocks noChangeArrowheads="1"/>
          </p:cNvSpPr>
          <p:nvPr/>
        </p:nvSpPr>
        <p:spPr bwMode="auto">
          <a:xfrm>
            <a:off x="2303860" y="26194"/>
            <a:ext cx="43434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50000"/>
              </a:spcBef>
              <a:buClrTx/>
              <a:buFontTx/>
              <a:buNone/>
            </a:pPr>
            <a:r>
              <a:rPr lang="en-US" altLang="en-US" sz="2100" b="1">
                <a:solidFill>
                  <a:srgbClr val="CC00FF"/>
                </a:solidFill>
                <a:latin typeface="Times New Roman" panose="02020603050405020304" pitchFamily="18" charset="0"/>
              </a:rPr>
              <a:t>Switched Mode Power Supply</a:t>
            </a:r>
            <a:endParaRPr lang="en-US" altLang="en-US">
              <a:solidFill>
                <a:srgbClr val="CC00FF"/>
              </a:solidFill>
              <a:latin typeface="Times New Roman" panose="02020603050405020304" pitchFamily="18" charset="0"/>
            </a:endParaRPr>
          </a:p>
        </p:txBody>
      </p:sp>
      <p:sp>
        <p:nvSpPr>
          <p:cNvPr id="45060" name="Text Box 4"/>
          <p:cNvSpPr txBox="1">
            <a:spLocks noChangeArrowheads="1"/>
          </p:cNvSpPr>
          <p:nvPr/>
        </p:nvSpPr>
        <p:spPr bwMode="auto">
          <a:xfrm>
            <a:off x="2895600" y="3943171"/>
            <a:ext cx="449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Char char="•"/>
            </a:pPr>
            <a:r>
              <a:rPr lang="en-US" altLang="en-US" sz="2400" b="1" dirty="0">
                <a:solidFill>
                  <a:srgbClr val="002060"/>
                </a:solidFill>
                <a:latin typeface="Arial Narrow" panose="020B0606020202030204" pitchFamily="34" charset="0"/>
              </a:rPr>
              <a:t> Transistor as a switch</a:t>
            </a:r>
          </a:p>
          <a:p>
            <a:pPr>
              <a:spcBef>
                <a:spcPct val="0"/>
              </a:spcBef>
              <a:buClrTx/>
              <a:buFontTx/>
              <a:buChar char="•"/>
            </a:pPr>
            <a:r>
              <a:rPr lang="en-US" altLang="en-US" sz="2400" b="1" dirty="0">
                <a:solidFill>
                  <a:srgbClr val="002060"/>
                </a:solidFill>
                <a:latin typeface="Arial Narrow" panose="020B0606020202030204" pitchFamily="34" charset="0"/>
              </a:rPr>
              <a:t> High Efficiency</a:t>
            </a:r>
          </a:p>
          <a:p>
            <a:pPr>
              <a:spcBef>
                <a:spcPct val="0"/>
              </a:spcBef>
              <a:buClrTx/>
              <a:buFontTx/>
              <a:buChar char="•"/>
            </a:pPr>
            <a:r>
              <a:rPr lang="en-US" altLang="en-US" sz="2400" b="1" dirty="0">
                <a:solidFill>
                  <a:srgbClr val="002060"/>
                </a:solidFill>
                <a:latin typeface="Arial Narrow" panose="020B0606020202030204" pitchFamily="34" charset="0"/>
              </a:rPr>
              <a:t> High-Frequency Transformer</a:t>
            </a:r>
          </a:p>
        </p:txBody>
      </p:sp>
    </p:spTree>
    <p:extLst>
      <p:ext uri="{BB962C8B-B14F-4D97-AF65-F5344CB8AC3E}">
        <p14:creationId xmlns:p14="http://schemas.microsoft.com/office/powerpoint/2010/main" val="2501419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
          <p:cNvSpPr>
            <a:spLocks noGrp="1" noChangeArrowheads="1"/>
          </p:cNvSpPr>
          <p:nvPr>
            <p:ph type="title"/>
          </p:nvPr>
        </p:nvSpPr>
        <p:spPr>
          <a:xfrm>
            <a:off x="1885950" y="114301"/>
            <a:ext cx="5829300" cy="964406"/>
          </a:xfrm>
        </p:spPr>
        <p:txBody>
          <a:bodyPr/>
          <a:lstStyle/>
          <a:p>
            <a:r>
              <a:rPr lang="en-US" altLang="en-US" sz="2400">
                <a:solidFill>
                  <a:srgbClr val="FF0066"/>
                </a:solidFill>
              </a:rPr>
              <a:t>Block Diagram of DC-DC Converters</a:t>
            </a:r>
            <a:endParaRPr lang="en-NZ" altLang="en-US" sz="2400">
              <a:solidFill>
                <a:srgbClr val="FF0066"/>
              </a:solidFill>
            </a:endParaRPr>
          </a:p>
        </p:txBody>
      </p:sp>
      <p:pic>
        <p:nvPicPr>
          <p:cNvPr id="46083" name="Picture 4" descr="~AUT000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00150" y="800100"/>
            <a:ext cx="6696075" cy="3618310"/>
          </a:xfrm>
        </p:spPr>
      </p:pic>
    </p:spTree>
    <p:extLst>
      <p:ext uri="{BB962C8B-B14F-4D97-AF65-F5344CB8AC3E}">
        <p14:creationId xmlns:p14="http://schemas.microsoft.com/office/powerpoint/2010/main" val="400880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p:cNvSpPr>
            <a:spLocks noGrp="1" noChangeArrowheads="1"/>
          </p:cNvSpPr>
          <p:nvPr>
            <p:ph type="title"/>
          </p:nvPr>
        </p:nvSpPr>
        <p:spPr>
          <a:xfrm>
            <a:off x="2171700" y="171450"/>
            <a:ext cx="5829300" cy="857250"/>
          </a:xfrm>
        </p:spPr>
        <p:txBody>
          <a:bodyPr/>
          <a:lstStyle/>
          <a:p>
            <a:r>
              <a:rPr lang="en-NZ" altLang="en-US" b="1">
                <a:solidFill>
                  <a:srgbClr val="FF0066"/>
                </a:solidFill>
              </a:rPr>
              <a:t>Stepping down a dc voltage</a:t>
            </a:r>
          </a:p>
        </p:txBody>
      </p:sp>
      <p:pic>
        <p:nvPicPr>
          <p:cNvPr id="47107" name="Picture 4" descr="~AUT000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71600" y="895350"/>
            <a:ext cx="7010400" cy="3915243"/>
          </a:xfrm>
        </p:spPr>
      </p:pic>
    </p:spTree>
    <p:extLst>
      <p:ext uri="{BB962C8B-B14F-4D97-AF65-F5344CB8AC3E}">
        <p14:creationId xmlns:p14="http://schemas.microsoft.com/office/powerpoint/2010/main" val="1371046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
          <p:cNvSpPr>
            <a:spLocks noGrp="1" noChangeArrowheads="1"/>
          </p:cNvSpPr>
          <p:nvPr>
            <p:ph type="title"/>
          </p:nvPr>
        </p:nvSpPr>
        <p:spPr>
          <a:xfrm>
            <a:off x="1789510" y="90488"/>
            <a:ext cx="6211490" cy="857250"/>
          </a:xfrm>
        </p:spPr>
        <p:txBody>
          <a:bodyPr/>
          <a:lstStyle/>
          <a:p>
            <a:r>
              <a:rPr lang="en-US" altLang="en-US" sz="2100" b="1">
                <a:solidFill>
                  <a:srgbClr val="FF0066"/>
                </a:solidFill>
              </a:rPr>
              <a:t>Pulse-Width Modulation in DC-DC Converters</a:t>
            </a:r>
            <a:br>
              <a:rPr lang="en-US" altLang="en-US" sz="2100" b="1">
                <a:solidFill>
                  <a:srgbClr val="0000FF"/>
                </a:solidFill>
              </a:rPr>
            </a:br>
            <a:endParaRPr lang="en-NZ" altLang="en-US" sz="2100" b="1">
              <a:solidFill>
                <a:srgbClr val="0000FF"/>
              </a:solidFill>
            </a:endParaRPr>
          </a:p>
        </p:txBody>
      </p:sp>
      <p:pic>
        <p:nvPicPr>
          <p:cNvPr id="48131" name="Picture 4" descr="~AUT000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89510" y="742949"/>
            <a:ext cx="6211491" cy="3895061"/>
          </a:xfrm>
        </p:spPr>
      </p:pic>
      <p:sp>
        <p:nvSpPr>
          <p:cNvPr id="48132" name="Text Box 7"/>
          <p:cNvSpPr txBox="1">
            <a:spLocks noChangeArrowheads="1"/>
          </p:cNvSpPr>
          <p:nvPr/>
        </p:nvSpPr>
        <p:spPr bwMode="auto">
          <a:xfrm>
            <a:off x="2492573" y="4638011"/>
            <a:ext cx="41588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50000"/>
              </a:spcBef>
              <a:buClrTx/>
              <a:buFontTx/>
              <a:buNone/>
            </a:pPr>
            <a:r>
              <a:rPr lang="en-NZ" altLang="en-US" sz="2400" b="1" dirty="0">
                <a:solidFill>
                  <a:srgbClr val="002060"/>
                </a:solidFill>
                <a:latin typeface="Tahoma" panose="020B0604030504040204" pitchFamily="34" charset="0"/>
                <a:cs typeface="Arial" panose="020B0604020202020204" pitchFamily="34" charset="0"/>
              </a:rPr>
              <a:t>Role of PWM</a:t>
            </a:r>
          </a:p>
        </p:txBody>
      </p:sp>
    </p:spTree>
    <p:extLst>
      <p:ext uri="{BB962C8B-B14F-4D97-AF65-F5344CB8AC3E}">
        <p14:creationId xmlns:p14="http://schemas.microsoft.com/office/powerpoint/2010/main" val="2564222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5"/>
          <p:cNvSpPr>
            <a:spLocks noGrp="1" noChangeArrowheads="1"/>
          </p:cNvSpPr>
          <p:nvPr>
            <p:ph type="title"/>
          </p:nvPr>
        </p:nvSpPr>
        <p:spPr>
          <a:xfrm>
            <a:off x="1838325" y="-3572"/>
            <a:ext cx="6172200" cy="857251"/>
          </a:xfrm>
        </p:spPr>
        <p:txBody>
          <a:bodyPr/>
          <a:lstStyle/>
          <a:p>
            <a:r>
              <a:rPr lang="en-NZ" altLang="en-US" sz="2400" b="1">
                <a:solidFill>
                  <a:srgbClr val="FF0066"/>
                </a:solidFill>
              </a:rPr>
              <a:t>Step-down DC to DC converter (BUCK)</a:t>
            </a:r>
          </a:p>
        </p:txBody>
      </p:sp>
      <p:pic>
        <p:nvPicPr>
          <p:cNvPr id="49155" name="Picture 4" descr="~AUT000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94235" y="465535"/>
            <a:ext cx="6372225" cy="4104084"/>
          </a:xfrm>
          <a:noFill/>
        </p:spPr>
      </p:pic>
      <p:sp>
        <p:nvSpPr>
          <p:cNvPr id="49156" name="Text Box 7"/>
          <p:cNvSpPr txBox="1">
            <a:spLocks noChangeArrowheads="1"/>
          </p:cNvSpPr>
          <p:nvPr/>
        </p:nvSpPr>
        <p:spPr bwMode="auto">
          <a:xfrm>
            <a:off x="1980010" y="4651773"/>
            <a:ext cx="583287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50000"/>
              </a:spcBef>
              <a:buClrTx/>
              <a:buFontTx/>
              <a:buChar char="•"/>
            </a:pPr>
            <a:r>
              <a:rPr lang="en-US" altLang="en-US" sz="2400">
                <a:solidFill>
                  <a:srgbClr val="FF0066"/>
                </a:solidFill>
                <a:latin typeface="Tahoma" panose="020B0604030504040204" pitchFamily="34" charset="0"/>
                <a:cs typeface="Arial" panose="020B0604020202020204" pitchFamily="34" charset="0"/>
              </a:rPr>
              <a:t>Pulsating input to the low-pass filter</a:t>
            </a:r>
          </a:p>
          <a:p>
            <a:pPr eaLnBrk="1" hangingPunct="1">
              <a:spcBef>
                <a:spcPct val="50000"/>
              </a:spcBef>
              <a:buClrTx/>
              <a:buFontTx/>
              <a:buNone/>
            </a:pPr>
            <a:endParaRPr lang="en-NZ" altLang="en-US" sz="2400">
              <a:solidFill>
                <a:srgbClr val="FF0066"/>
              </a:solidFill>
              <a:latin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248396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5"/>
          <p:cNvSpPr>
            <a:spLocks noGrp="1" noChangeArrowheads="1"/>
          </p:cNvSpPr>
          <p:nvPr>
            <p:ph type="title"/>
          </p:nvPr>
        </p:nvSpPr>
        <p:spPr>
          <a:xfrm>
            <a:off x="2400300" y="-17860"/>
            <a:ext cx="6713935" cy="857251"/>
          </a:xfrm>
        </p:spPr>
        <p:txBody>
          <a:bodyPr/>
          <a:lstStyle/>
          <a:p>
            <a:r>
              <a:rPr lang="en-NZ" altLang="en-US" sz="2400" b="1">
                <a:solidFill>
                  <a:srgbClr val="FF0066"/>
                </a:solidFill>
              </a:rPr>
              <a:t>BUCK converter: Waveforms</a:t>
            </a:r>
          </a:p>
        </p:txBody>
      </p:sp>
      <p:pic>
        <p:nvPicPr>
          <p:cNvPr id="50179" name="Picture 4" descr="~AUT000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1" y="519112"/>
            <a:ext cx="7467600" cy="3996929"/>
          </a:xfrm>
          <a:noFill/>
        </p:spPr>
      </p:pic>
      <p:sp>
        <p:nvSpPr>
          <p:cNvPr id="50180" name="Text Box 7"/>
          <p:cNvSpPr txBox="1">
            <a:spLocks noChangeArrowheads="1"/>
          </p:cNvSpPr>
          <p:nvPr/>
        </p:nvSpPr>
        <p:spPr bwMode="auto">
          <a:xfrm>
            <a:off x="1447800" y="4661297"/>
            <a:ext cx="76962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en-US" sz="2100" b="1" dirty="0">
                <a:solidFill>
                  <a:srgbClr val="002060"/>
                </a:solidFill>
                <a:latin typeface="Tahoma" panose="020B0604030504040204" pitchFamily="34" charset="0"/>
                <a:cs typeface="Arial" panose="020B0604020202020204" pitchFamily="34" charset="0"/>
              </a:rPr>
              <a:t> Steady state; inductor current flows continuously</a:t>
            </a:r>
            <a:endParaRPr lang="en-NZ" altLang="en-US" sz="2100" b="1" dirty="0">
              <a:solidFill>
                <a:srgbClr val="002060"/>
              </a:solidFill>
              <a:latin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258576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Grp="1" noChangeArrowheads="1"/>
          </p:cNvSpPr>
          <p:nvPr>
            <p:ph type="title"/>
          </p:nvPr>
        </p:nvSpPr>
        <p:spPr>
          <a:xfrm>
            <a:off x="1851422" y="-26194"/>
            <a:ext cx="6172200" cy="857250"/>
          </a:xfrm>
        </p:spPr>
        <p:txBody>
          <a:bodyPr/>
          <a:lstStyle/>
          <a:p>
            <a:r>
              <a:rPr lang="en-NZ" altLang="en-US" b="1">
                <a:solidFill>
                  <a:srgbClr val="FF0066"/>
                </a:solidFill>
              </a:rPr>
              <a:t>Step-up DC to DC converter (Boost)</a:t>
            </a:r>
          </a:p>
        </p:txBody>
      </p:sp>
      <p:pic>
        <p:nvPicPr>
          <p:cNvPr id="51203" name="Picture 4" descr="~AUT0011"/>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9248"/>
          <a:stretch/>
        </p:blipFill>
        <p:spPr>
          <a:xfrm>
            <a:off x="1066801" y="627460"/>
            <a:ext cx="7467600" cy="3695700"/>
          </a:xfrm>
          <a:noFill/>
        </p:spPr>
      </p:pic>
      <p:sp>
        <p:nvSpPr>
          <p:cNvPr id="51204" name="Text Box 7"/>
          <p:cNvSpPr txBox="1">
            <a:spLocks noChangeArrowheads="1"/>
          </p:cNvSpPr>
          <p:nvPr/>
        </p:nvSpPr>
        <p:spPr bwMode="auto">
          <a:xfrm>
            <a:off x="1143000" y="4514850"/>
            <a:ext cx="77724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NZ" altLang="en-US" sz="2100" b="1" dirty="0">
                <a:solidFill>
                  <a:srgbClr val="002060"/>
                </a:solidFill>
                <a:latin typeface="Tahoma" panose="020B0604030504040204" pitchFamily="34" charset="0"/>
                <a:cs typeface="Arial" panose="020B0604020202020204" pitchFamily="34" charset="0"/>
              </a:rPr>
              <a:t>The output voltage must be greater than input voltage</a:t>
            </a:r>
          </a:p>
        </p:txBody>
      </p:sp>
    </p:spTree>
    <p:extLst>
      <p:ext uri="{BB962C8B-B14F-4D97-AF65-F5344CB8AC3E}">
        <p14:creationId xmlns:p14="http://schemas.microsoft.com/office/powerpoint/2010/main" val="666486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
          <p:cNvSpPr>
            <a:spLocks noGrp="1" noChangeArrowheads="1"/>
          </p:cNvSpPr>
          <p:nvPr>
            <p:ph type="title"/>
          </p:nvPr>
        </p:nvSpPr>
        <p:spPr>
          <a:xfrm>
            <a:off x="2343150" y="0"/>
            <a:ext cx="5376863" cy="681038"/>
          </a:xfrm>
        </p:spPr>
        <p:txBody>
          <a:bodyPr/>
          <a:lstStyle/>
          <a:p>
            <a:r>
              <a:rPr lang="en-NZ" altLang="en-US" sz="2400" b="1">
                <a:solidFill>
                  <a:srgbClr val="FF0066"/>
                </a:solidFill>
              </a:rPr>
              <a:t>BOOST converter: Waveforms</a:t>
            </a:r>
          </a:p>
        </p:txBody>
      </p:sp>
      <p:pic>
        <p:nvPicPr>
          <p:cNvPr id="52227" name="Picture 4" descr="~AUT001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295400" y="681038"/>
            <a:ext cx="7315200" cy="3871912"/>
          </a:xfrm>
          <a:noFill/>
        </p:spPr>
      </p:pic>
      <p:sp>
        <p:nvSpPr>
          <p:cNvPr id="52228" name="Text Box 7"/>
          <p:cNvSpPr txBox="1">
            <a:spLocks noChangeArrowheads="1"/>
          </p:cNvSpPr>
          <p:nvPr/>
        </p:nvSpPr>
        <p:spPr bwMode="auto">
          <a:xfrm>
            <a:off x="2209800" y="4635668"/>
            <a:ext cx="61531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Char char="•"/>
            </a:pPr>
            <a:r>
              <a:rPr lang="en-US" altLang="en-US" sz="1350" b="1" dirty="0">
                <a:solidFill>
                  <a:srgbClr val="002060"/>
                </a:solidFill>
                <a:latin typeface="Tahoma" panose="020B0604030504040204" pitchFamily="34" charset="0"/>
                <a:cs typeface="Arial" panose="020B0604020202020204" pitchFamily="34" charset="0"/>
              </a:rPr>
              <a:t> </a:t>
            </a:r>
            <a:r>
              <a:rPr lang="en-US" altLang="en-US" sz="2400" b="1" dirty="0">
                <a:solidFill>
                  <a:srgbClr val="002060"/>
                </a:solidFill>
                <a:latin typeface="Tahoma" panose="020B0604030504040204" pitchFamily="34" charset="0"/>
                <a:cs typeface="Arial" panose="020B0604020202020204" pitchFamily="34" charset="0"/>
              </a:rPr>
              <a:t>Continuous current conduction mode</a:t>
            </a:r>
          </a:p>
          <a:p>
            <a:pPr eaLnBrk="1" hangingPunct="1">
              <a:spcBef>
                <a:spcPct val="50000"/>
              </a:spcBef>
              <a:buClrTx/>
              <a:buFontTx/>
              <a:buNone/>
            </a:pPr>
            <a:endParaRPr lang="en-NZ" altLang="en-US" sz="2400" b="1" dirty="0">
              <a:solidFill>
                <a:srgbClr val="002060"/>
              </a:solidFill>
              <a:latin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0203322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4" descr="~AUT0018"/>
          <p:cNvPicPr>
            <a:picLocks noChangeAspect="1" noChangeArrowheads="1"/>
          </p:cNvPicPr>
          <p:nvPr/>
        </p:nvPicPr>
        <p:blipFill rotWithShape="1">
          <a:blip r:embed="rId2">
            <a:extLst>
              <a:ext uri="{28A0092B-C50C-407E-A947-70E740481C1C}">
                <a14:useLocalDpi xmlns:a14="http://schemas.microsoft.com/office/drawing/2010/main" val="0"/>
              </a:ext>
            </a:extLst>
          </a:blip>
          <a:srcRect t="6949" r="46667"/>
          <a:stretch/>
        </p:blipFill>
        <p:spPr bwMode="auto">
          <a:xfrm>
            <a:off x="914400" y="913804"/>
            <a:ext cx="7508080" cy="3639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Text Box 5"/>
          <p:cNvSpPr txBox="1">
            <a:spLocks noChangeArrowheads="1"/>
          </p:cNvSpPr>
          <p:nvPr/>
        </p:nvSpPr>
        <p:spPr bwMode="auto">
          <a:xfrm>
            <a:off x="721521" y="87867"/>
            <a:ext cx="81176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50000"/>
              </a:spcBef>
              <a:buClrTx/>
              <a:buFontTx/>
              <a:buNone/>
            </a:pPr>
            <a:r>
              <a:rPr lang="en-NZ" altLang="en-US" sz="2400" b="1" dirty="0">
                <a:solidFill>
                  <a:srgbClr val="FF0066"/>
                </a:solidFill>
                <a:latin typeface="Tahoma" panose="020B0604030504040204" pitchFamily="34" charset="0"/>
                <a:cs typeface="Arial" panose="020B0604020202020204" pitchFamily="34" charset="0"/>
              </a:rPr>
              <a:t>Step-up/down (Buck-Boost) DC to DC converter</a:t>
            </a:r>
          </a:p>
        </p:txBody>
      </p:sp>
      <p:sp>
        <p:nvSpPr>
          <p:cNvPr id="53252" name="Text Box 8"/>
          <p:cNvSpPr txBox="1">
            <a:spLocks noChangeArrowheads="1"/>
          </p:cNvSpPr>
          <p:nvPr/>
        </p:nvSpPr>
        <p:spPr bwMode="auto">
          <a:xfrm>
            <a:off x="1143000" y="4686301"/>
            <a:ext cx="7848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NZ" altLang="en-US" b="1" dirty="0">
                <a:solidFill>
                  <a:srgbClr val="0000FF"/>
                </a:solidFill>
                <a:latin typeface="Tahoma" panose="020B0604030504040204" pitchFamily="34" charset="0"/>
                <a:cs typeface="Arial" panose="020B0604020202020204" pitchFamily="34" charset="0"/>
              </a:rPr>
              <a:t>The output voltage can be greater or lower than the input voltage</a:t>
            </a:r>
          </a:p>
        </p:txBody>
      </p:sp>
    </p:spTree>
    <p:extLst>
      <p:ext uri="{BB962C8B-B14F-4D97-AF65-F5344CB8AC3E}">
        <p14:creationId xmlns:p14="http://schemas.microsoft.com/office/powerpoint/2010/main" val="827983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4" descr="~AUT00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627460"/>
            <a:ext cx="8458199" cy="3942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Text Box 5"/>
          <p:cNvSpPr txBox="1">
            <a:spLocks noChangeArrowheads="1"/>
          </p:cNvSpPr>
          <p:nvPr/>
        </p:nvSpPr>
        <p:spPr bwMode="auto">
          <a:xfrm>
            <a:off x="1293019" y="50007"/>
            <a:ext cx="63996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50000"/>
              </a:spcBef>
              <a:buClrTx/>
              <a:buFontTx/>
              <a:buNone/>
            </a:pPr>
            <a:r>
              <a:rPr lang="en-NZ" altLang="en-US" sz="2400">
                <a:solidFill>
                  <a:srgbClr val="FF0066"/>
                </a:solidFill>
                <a:latin typeface="Tahoma" panose="020B0604030504040204" pitchFamily="34" charset="0"/>
                <a:cs typeface="Arial" panose="020B0604020202020204" pitchFamily="34" charset="0"/>
              </a:rPr>
              <a:t>Buck-boost converter: waveforms</a:t>
            </a:r>
          </a:p>
        </p:txBody>
      </p:sp>
      <p:sp>
        <p:nvSpPr>
          <p:cNvPr id="54276" name="Text Box 6"/>
          <p:cNvSpPr txBox="1">
            <a:spLocks noChangeArrowheads="1"/>
          </p:cNvSpPr>
          <p:nvPr/>
        </p:nvSpPr>
        <p:spPr bwMode="auto">
          <a:xfrm>
            <a:off x="2914650" y="4698207"/>
            <a:ext cx="49137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NZ" altLang="en-US" sz="2400" dirty="0">
                <a:solidFill>
                  <a:srgbClr val="0000FF"/>
                </a:solidFill>
                <a:latin typeface="Tahoma" panose="020B0604030504040204" pitchFamily="34" charset="0"/>
                <a:cs typeface="Arial" panose="020B0604020202020204" pitchFamily="34" charset="0"/>
              </a:rPr>
              <a:t>Continuous conduction mode</a:t>
            </a:r>
          </a:p>
        </p:txBody>
      </p:sp>
    </p:spTree>
    <p:extLst>
      <p:ext uri="{BB962C8B-B14F-4D97-AF65-F5344CB8AC3E}">
        <p14:creationId xmlns:p14="http://schemas.microsoft.com/office/powerpoint/2010/main" val="3461264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2114550"/>
            <a:ext cx="3505200" cy="707886"/>
          </a:xfrm>
          <a:prstGeom prst="rect">
            <a:avLst/>
          </a:prstGeom>
          <a:noFill/>
        </p:spPr>
        <p:txBody>
          <a:bodyPr wrap="square" rtlCol="0">
            <a:spAutoFit/>
          </a:bodyPr>
          <a:lstStyle/>
          <a:p>
            <a:r>
              <a:rPr lang="en-AU" sz="4000" b="1" dirty="0">
                <a:solidFill>
                  <a:srgbClr val="7030A0"/>
                </a:solidFill>
              </a:rPr>
              <a:t>Batteries </a:t>
            </a:r>
          </a:p>
        </p:txBody>
      </p:sp>
    </p:spTree>
    <p:extLst>
      <p:ext uri="{BB962C8B-B14F-4D97-AF65-F5344CB8AC3E}">
        <p14:creationId xmlns:p14="http://schemas.microsoft.com/office/powerpoint/2010/main" val="37294514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1F68CB-B4EB-4A8A-84F6-FD2D538BFEF2}"/>
              </a:ext>
            </a:extLst>
          </p:cNvPr>
          <p:cNvPicPr>
            <a:picLocks noChangeAspect="1"/>
          </p:cNvPicPr>
          <p:nvPr/>
        </p:nvPicPr>
        <p:blipFill>
          <a:blip r:embed="rId2"/>
          <a:stretch>
            <a:fillRect/>
          </a:stretch>
        </p:blipFill>
        <p:spPr>
          <a:xfrm>
            <a:off x="0" y="438150"/>
            <a:ext cx="9144000" cy="4648200"/>
          </a:xfrm>
          <a:prstGeom prst="rect">
            <a:avLst/>
          </a:prstGeom>
        </p:spPr>
      </p:pic>
      <p:sp>
        <p:nvSpPr>
          <p:cNvPr id="3" name="TextBox 2">
            <a:extLst>
              <a:ext uri="{FF2B5EF4-FFF2-40B4-BE49-F238E27FC236}">
                <a16:creationId xmlns:a16="http://schemas.microsoft.com/office/drawing/2014/main" id="{2139E021-7386-4FDC-AD3A-77776C8752DC}"/>
              </a:ext>
            </a:extLst>
          </p:cNvPr>
          <p:cNvSpPr txBox="1"/>
          <p:nvPr/>
        </p:nvSpPr>
        <p:spPr>
          <a:xfrm>
            <a:off x="838200" y="-31633"/>
            <a:ext cx="7848600" cy="461665"/>
          </a:xfrm>
          <a:prstGeom prst="rect">
            <a:avLst/>
          </a:prstGeom>
          <a:noFill/>
        </p:spPr>
        <p:txBody>
          <a:bodyPr wrap="square" rtlCol="0">
            <a:spAutoFit/>
          </a:bodyPr>
          <a:lstStyle/>
          <a:p>
            <a:r>
              <a:rPr lang="en-AU" sz="2400" b="1" dirty="0">
                <a:solidFill>
                  <a:srgbClr val="0000FF"/>
                </a:solidFill>
              </a:rPr>
              <a:t>Power Circuit configuration of DC to DC Converters</a:t>
            </a:r>
          </a:p>
        </p:txBody>
      </p:sp>
    </p:spTree>
    <p:extLst>
      <p:ext uri="{BB962C8B-B14F-4D97-AF65-F5344CB8AC3E}">
        <p14:creationId xmlns:p14="http://schemas.microsoft.com/office/powerpoint/2010/main" val="17435938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2FDC34-03F7-46E8-896A-4EB1E1A6BD28}"/>
              </a:ext>
            </a:extLst>
          </p:cNvPr>
          <p:cNvPicPr>
            <a:picLocks noChangeAspect="1"/>
          </p:cNvPicPr>
          <p:nvPr/>
        </p:nvPicPr>
        <p:blipFill rotWithShape="1">
          <a:blip r:embed="rId2"/>
          <a:srcRect l="10435" r="9565" b="7037"/>
          <a:stretch/>
        </p:blipFill>
        <p:spPr>
          <a:xfrm>
            <a:off x="152400" y="0"/>
            <a:ext cx="8915400" cy="5139830"/>
          </a:xfrm>
          <a:prstGeom prst="rect">
            <a:avLst/>
          </a:prstGeom>
        </p:spPr>
      </p:pic>
    </p:spTree>
    <p:extLst>
      <p:ext uri="{BB962C8B-B14F-4D97-AF65-F5344CB8AC3E}">
        <p14:creationId xmlns:p14="http://schemas.microsoft.com/office/powerpoint/2010/main" val="28326836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4" descr="~AUT034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8253" y="519113"/>
            <a:ext cx="4013597"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Text Box 5"/>
          <p:cNvSpPr txBox="1">
            <a:spLocks noChangeArrowheads="1"/>
          </p:cNvSpPr>
          <p:nvPr/>
        </p:nvSpPr>
        <p:spPr bwMode="auto">
          <a:xfrm>
            <a:off x="1143000" y="627460"/>
            <a:ext cx="1835944" cy="219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50000"/>
              </a:spcBef>
              <a:buClrTx/>
              <a:buFontTx/>
              <a:buNone/>
            </a:pPr>
            <a:r>
              <a:rPr lang="en-US" altLang="en-US" sz="2100">
                <a:solidFill>
                  <a:srgbClr val="FF33CC"/>
                </a:solidFill>
                <a:latin typeface="Tahoma" panose="020B0604030504040204" pitchFamily="34" charset="0"/>
                <a:cs typeface="Arial" panose="020B0604020202020204" pitchFamily="34" charset="0"/>
              </a:rPr>
              <a:t>Implementing Electrical Isolation in the Feedback Loop</a:t>
            </a:r>
          </a:p>
          <a:p>
            <a:pPr eaLnBrk="1" hangingPunct="1">
              <a:spcBef>
                <a:spcPct val="50000"/>
              </a:spcBef>
              <a:buClrTx/>
              <a:buFontTx/>
              <a:buNone/>
            </a:pPr>
            <a:endParaRPr lang="en-NZ" altLang="en-US" sz="2100">
              <a:solidFill>
                <a:srgbClr val="FF33CC"/>
              </a:solidFill>
              <a:latin typeface="Tahoma" panose="020B0604030504040204" pitchFamily="34" charset="0"/>
              <a:cs typeface="Arial" panose="020B0604020202020204" pitchFamily="34" charset="0"/>
            </a:endParaRPr>
          </a:p>
        </p:txBody>
      </p:sp>
      <p:sp>
        <p:nvSpPr>
          <p:cNvPr id="61444" name="Text Box 6"/>
          <p:cNvSpPr txBox="1">
            <a:spLocks noChangeArrowheads="1"/>
          </p:cNvSpPr>
          <p:nvPr/>
        </p:nvSpPr>
        <p:spPr bwMode="auto">
          <a:xfrm>
            <a:off x="1143000" y="2787253"/>
            <a:ext cx="202525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NZ" altLang="en-US" sz="2100">
                <a:solidFill>
                  <a:srgbClr val="0033CC"/>
                </a:solidFill>
                <a:latin typeface="Tahoma" panose="020B0604030504040204" pitchFamily="34" charset="0"/>
                <a:cs typeface="Arial" panose="020B0604020202020204" pitchFamily="34" charset="0"/>
              </a:rPr>
              <a:t>Two ways are shown</a:t>
            </a:r>
          </a:p>
        </p:txBody>
      </p:sp>
    </p:spTree>
    <p:extLst>
      <p:ext uri="{BB962C8B-B14F-4D97-AF65-F5344CB8AC3E}">
        <p14:creationId xmlns:p14="http://schemas.microsoft.com/office/powerpoint/2010/main" val="374900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506156" y="110640"/>
            <a:ext cx="6683765" cy="960668"/>
          </a:xfrm>
        </p:spPr>
        <p:txBody>
          <a:bodyPr/>
          <a:lstStyle/>
          <a:p>
            <a:pPr eaLnBrk="1"/>
            <a:r>
              <a:rPr lang="en-US" altLang="en-US" b="1" dirty="0">
                <a:solidFill>
                  <a:srgbClr val="7030A0"/>
                </a:solidFill>
              </a:rPr>
              <a:t>How Electrochemical Batteries Work</a:t>
            </a:r>
          </a:p>
        </p:txBody>
      </p:sp>
      <p:sp>
        <p:nvSpPr>
          <p:cNvPr id="4099" name="Content Placeholder 2"/>
          <p:cNvSpPr>
            <a:spLocks noGrp="1"/>
          </p:cNvSpPr>
          <p:nvPr>
            <p:ph idx="1"/>
          </p:nvPr>
        </p:nvSpPr>
        <p:spPr>
          <a:xfrm>
            <a:off x="1434417" y="642591"/>
            <a:ext cx="6629399" cy="1082358"/>
          </a:xfrm>
        </p:spPr>
        <p:txBody>
          <a:bodyPr>
            <a:noAutofit/>
          </a:bodyPr>
          <a:lstStyle/>
          <a:p>
            <a:pPr eaLnBrk="1"/>
            <a:r>
              <a:rPr lang="en-US" altLang="en-US" sz="1600" b="1" dirty="0">
                <a:solidFill>
                  <a:srgbClr val="002060"/>
                </a:solidFill>
              </a:rPr>
              <a:t>REDOX Reaction</a:t>
            </a:r>
          </a:p>
          <a:p>
            <a:pPr lvl="1" eaLnBrk="1"/>
            <a:r>
              <a:rPr lang="en-US" altLang="en-US" sz="1600" b="1" dirty="0">
                <a:solidFill>
                  <a:srgbClr val="002060"/>
                </a:solidFill>
              </a:rPr>
              <a:t>Oxidation, the loss of electrons, occurs at the anode.</a:t>
            </a:r>
          </a:p>
          <a:p>
            <a:pPr lvl="1" eaLnBrk="1"/>
            <a:r>
              <a:rPr lang="en-US" altLang="en-US" sz="1600" b="1" dirty="0">
                <a:solidFill>
                  <a:srgbClr val="002060"/>
                </a:solidFill>
              </a:rPr>
              <a:t>Reduction, the gain of electrons, occurs at the cathode.</a:t>
            </a:r>
          </a:p>
        </p:txBody>
      </p:sp>
      <p:grpSp>
        <p:nvGrpSpPr>
          <p:cNvPr id="2" name="Group 1">
            <a:extLst>
              <a:ext uri="{FF2B5EF4-FFF2-40B4-BE49-F238E27FC236}">
                <a16:creationId xmlns:a16="http://schemas.microsoft.com/office/drawing/2014/main" id="{9B0D1DA3-7251-4740-9526-3F756C4938F5}"/>
              </a:ext>
            </a:extLst>
          </p:cNvPr>
          <p:cNvGrpSpPr/>
          <p:nvPr/>
        </p:nvGrpSpPr>
        <p:grpSpPr>
          <a:xfrm>
            <a:off x="350473" y="2140970"/>
            <a:ext cx="3307127" cy="2802790"/>
            <a:chOff x="1991441" y="2081745"/>
            <a:chExt cx="3940254" cy="2955190"/>
          </a:xfrm>
        </p:grpSpPr>
        <p:pic>
          <p:nvPicPr>
            <p:cNvPr id="4100" name="Picture 5" descr="ElectrochemCel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91441" y="2081745"/>
              <a:ext cx="3940254" cy="295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Box 6"/>
            <p:cNvSpPr txBox="1">
              <a:spLocks noChangeArrowheads="1"/>
            </p:cNvSpPr>
            <p:nvPr/>
          </p:nvSpPr>
          <p:spPr bwMode="auto">
            <a:xfrm>
              <a:off x="2931742" y="2099658"/>
              <a:ext cx="1340431" cy="28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a:solidFill>
                    <a:schemeClr val="bg1"/>
                  </a:solidFill>
                  <a:latin typeface="Arial" panose="020B0604020202020204" pitchFamily="34" charset="0"/>
                  <a:cs typeface="方正明體" charset="0"/>
                </a:defRPr>
              </a:lvl1pPr>
              <a:lvl2pPr marL="742950" indent="-285750" eaLnBrk="0">
                <a:defRPr>
                  <a:solidFill>
                    <a:schemeClr val="bg1"/>
                  </a:solidFill>
                  <a:latin typeface="Arial" panose="020B0604020202020204" pitchFamily="34" charset="0"/>
                  <a:cs typeface="方正明體" charset="0"/>
                </a:defRPr>
              </a:lvl2pPr>
              <a:lvl3pPr marL="1143000" indent="-228600" eaLnBrk="0">
                <a:defRPr>
                  <a:solidFill>
                    <a:schemeClr val="bg1"/>
                  </a:solidFill>
                  <a:latin typeface="Arial" panose="020B0604020202020204" pitchFamily="34" charset="0"/>
                  <a:cs typeface="方正明體" charset="0"/>
                </a:defRPr>
              </a:lvl3pPr>
              <a:lvl4pPr marL="1600200" indent="-228600" eaLnBrk="0">
                <a:defRPr>
                  <a:solidFill>
                    <a:schemeClr val="bg1"/>
                  </a:solidFill>
                  <a:latin typeface="Arial" panose="020B0604020202020204" pitchFamily="34" charset="0"/>
                  <a:cs typeface="方正明體" charset="0"/>
                </a:defRPr>
              </a:lvl4pPr>
              <a:lvl5pPr marL="2057400" indent="-228600" eaLnBrk="0">
                <a:defRPr>
                  <a:solidFill>
                    <a:schemeClr val="bg1"/>
                  </a:solidFill>
                  <a:latin typeface="Arial" panose="020B0604020202020204" pitchFamily="34" charset="0"/>
                  <a:cs typeface="方正明體" charset="0"/>
                </a:defRPr>
              </a:lvl5pPr>
              <a:lvl6pPr marL="25146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6pPr>
              <a:lvl7pPr marL="29718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7pPr>
              <a:lvl8pPr marL="34290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8pPr>
              <a:lvl9pPr marL="38862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9pPr>
            </a:lstStyle>
            <a:p>
              <a:pPr eaLnBrk="1"/>
              <a:r>
                <a:rPr lang="en-US" altLang="en-US" sz="1225"/>
                <a:t>Electron Flow →</a:t>
              </a:r>
            </a:p>
          </p:txBody>
        </p:sp>
        <p:sp>
          <p:nvSpPr>
            <p:cNvPr id="4102" name="TextBox 7"/>
            <p:cNvSpPr txBox="1">
              <a:spLocks noChangeArrowheads="1"/>
            </p:cNvSpPr>
            <p:nvPr/>
          </p:nvSpPr>
          <p:spPr bwMode="auto">
            <a:xfrm>
              <a:off x="3794319" y="2675441"/>
              <a:ext cx="955711" cy="28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a:solidFill>
                    <a:schemeClr val="bg1"/>
                  </a:solidFill>
                  <a:latin typeface="Arial" panose="020B0604020202020204" pitchFamily="34" charset="0"/>
                  <a:cs typeface="方正明體" charset="0"/>
                </a:defRPr>
              </a:lvl1pPr>
              <a:lvl2pPr marL="742950" indent="-285750" eaLnBrk="0">
                <a:defRPr>
                  <a:solidFill>
                    <a:schemeClr val="bg1"/>
                  </a:solidFill>
                  <a:latin typeface="Arial" panose="020B0604020202020204" pitchFamily="34" charset="0"/>
                  <a:cs typeface="方正明體" charset="0"/>
                </a:defRPr>
              </a:lvl2pPr>
              <a:lvl3pPr marL="1143000" indent="-228600" eaLnBrk="0">
                <a:defRPr>
                  <a:solidFill>
                    <a:schemeClr val="bg1"/>
                  </a:solidFill>
                  <a:latin typeface="Arial" panose="020B0604020202020204" pitchFamily="34" charset="0"/>
                  <a:cs typeface="方正明體" charset="0"/>
                </a:defRPr>
              </a:lvl3pPr>
              <a:lvl4pPr marL="1600200" indent="-228600" eaLnBrk="0">
                <a:defRPr>
                  <a:solidFill>
                    <a:schemeClr val="bg1"/>
                  </a:solidFill>
                  <a:latin typeface="Arial" panose="020B0604020202020204" pitchFamily="34" charset="0"/>
                  <a:cs typeface="方正明體" charset="0"/>
                </a:defRPr>
              </a:lvl4pPr>
              <a:lvl5pPr marL="2057400" indent="-228600" eaLnBrk="0">
                <a:defRPr>
                  <a:solidFill>
                    <a:schemeClr val="bg1"/>
                  </a:solidFill>
                  <a:latin typeface="Arial" panose="020B0604020202020204" pitchFamily="34" charset="0"/>
                  <a:cs typeface="方正明體" charset="0"/>
                </a:defRPr>
              </a:lvl5pPr>
              <a:lvl6pPr marL="25146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6pPr>
              <a:lvl7pPr marL="29718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7pPr>
              <a:lvl8pPr marL="34290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8pPr>
              <a:lvl9pPr marL="38862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9pPr>
            </a:lstStyle>
            <a:p>
              <a:pPr eaLnBrk="1"/>
              <a:r>
                <a:rPr lang="en-US" altLang="en-US" sz="1225" dirty="0"/>
                <a:t>Salt Bridge</a:t>
              </a:r>
            </a:p>
          </p:txBody>
        </p:sp>
        <p:sp>
          <p:nvSpPr>
            <p:cNvPr id="4103" name="TextBox 8"/>
            <p:cNvSpPr txBox="1">
              <a:spLocks noChangeArrowheads="1"/>
            </p:cNvSpPr>
            <p:nvPr/>
          </p:nvSpPr>
          <p:spPr bwMode="auto">
            <a:xfrm>
              <a:off x="2566999" y="2596839"/>
              <a:ext cx="641522" cy="28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a:solidFill>
                    <a:schemeClr val="bg1"/>
                  </a:solidFill>
                  <a:latin typeface="Arial" panose="020B0604020202020204" pitchFamily="34" charset="0"/>
                  <a:cs typeface="方正明體" charset="0"/>
                </a:defRPr>
              </a:lvl1pPr>
              <a:lvl2pPr marL="742950" indent="-285750" eaLnBrk="0">
                <a:defRPr>
                  <a:solidFill>
                    <a:schemeClr val="bg1"/>
                  </a:solidFill>
                  <a:latin typeface="Arial" panose="020B0604020202020204" pitchFamily="34" charset="0"/>
                  <a:cs typeface="方正明體" charset="0"/>
                </a:defRPr>
              </a:lvl2pPr>
              <a:lvl3pPr marL="1143000" indent="-228600" eaLnBrk="0">
                <a:defRPr>
                  <a:solidFill>
                    <a:schemeClr val="bg1"/>
                  </a:solidFill>
                  <a:latin typeface="Arial" panose="020B0604020202020204" pitchFamily="34" charset="0"/>
                  <a:cs typeface="方正明體" charset="0"/>
                </a:defRPr>
              </a:lvl3pPr>
              <a:lvl4pPr marL="1600200" indent="-228600" eaLnBrk="0">
                <a:defRPr>
                  <a:solidFill>
                    <a:schemeClr val="bg1"/>
                  </a:solidFill>
                  <a:latin typeface="Arial" panose="020B0604020202020204" pitchFamily="34" charset="0"/>
                  <a:cs typeface="方正明體" charset="0"/>
                </a:defRPr>
              </a:lvl4pPr>
              <a:lvl5pPr marL="2057400" indent="-228600" eaLnBrk="0">
                <a:defRPr>
                  <a:solidFill>
                    <a:schemeClr val="bg1"/>
                  </a:solidFill>
                  <a:latin typeface="Arial" panose="020B0604020202020204" pitchFamily="34" charset="0"/>
                  <a:cs typeface="方正明體" charset="0"/>
                </a:defRPr>
              </a:lvl5pPr>
              <a:lvl6pPr marL="25146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6pPr>
              <a:lvl7pPr marL="29718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7pPr>
              <a:lvl8pPr marL="34290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8pPr>
              <a:lvl9pPr marL="38862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9pPr>
            </a:lstStyle>
            <a:p>
              <a:pPr eaLnBrk="1"/>
              <a:r>
                <a:rPr lang="en-US" altLang="en-US" sz="1225" dirty="0"/>
                <a:t>Anode</a:t>
              </a:r>
            </a:p>
          </p:txBody>
        </p:sp>
        <p:sp>
          <p:nvSpPr>
            <p:cNvPr id="4104" name="TextBox 9"/>
            <p:cNvSpPr txBox="1">
              <a:spLocks noChangeArrowheads="1"/>
            </p:cNvSpPr>
            <p:nvPr/>
          </p:nvSpPr>
          <p:spPr bwMode="auto">
            <a:xfrm>
              <a:off x="4865556" y="2578903"/>
              <a:ext cx="782587" cy="28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a:solidFill>
                    <a:schemeClr val="bg1"/>
                  </a:solidFill>
                  <a:latin typeface="Arial" panose="020B0604020202020204" pitchFamily="34" charset="0"/>
                  <a:cs typeface="方正明體" charset="0"/>
                </a:defRPr>
              </a:lvl1pPr>
              <a:lvl2pPr marL="742950" indent="-285750" eaLnBrk="0">
                <a:defRPr>
                  <a:solidFill>
                    <a:schemeClr val="bg1"/>
                  </a:solidFill>
                  <a:latin typeface="Arial" panose="020B0604020202020204" pitchFamily="34" charset="0"/>
                  <a:cs typeface="方正明體" charset="0"/>
                </a:defRPr>
              </a:lvl2pPr>
              <a:lvl3pPr marL="1143000" indent="-228600" eaLnBrk="0">
                <a:defRPr>
                  <a:solidFill>
                    <a:schemeClr val="bg1"/>
                  </a:solidFill>
                  <a:latin typeface="Arial" panose="020B0604020202020204" pitchFamily="34" charset="0"/>
                  <a:cs typeface="方正明體" charset="0"/>
                </a:defRPr>
              </a:lvl3pPr>
              <a:lvl4pPr marL="1600200" indent="-228600" eaLnBrk="0">
                <a:defRPr>
                  <a:solidFill>
                    <a:schemeClr val="bg1"/>
                  </a:solidFill>
                  <a:latin typeface="Arial" panose="020B0604020202020204" pitchFamily="34" charset="0"/>
                  <a:cs typeface="方正明體" charset="0"/>
                </a:defRPr>
              </a:lvl4pPr>
              <a:lvl5pPr marL="2057400" indent="-228600" eaLnBrk="0">
                <a:defRPr>
                  <a:solidFill>
                    <a:schemeClr val="bg1"/>
                  </a:solidFill>
                  <a:latin typeface="Arial" panose="020B0604020202020204" pitchFamily="34" charset="0"/>
                  <a:cs typeface="方正明體" charset="0"/>
                </a:defRPr>
              </a:lvl5pPr>
              <a:lvl6pPr marL="25146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6pPr>
              <a:lvl7pPr marL="29718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7pPr>
              <a:lvl8pPr marL="34290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8pPr>
              <a:lvl9pPr marL="38862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9pPr>
            </a:lstStyle>
            <a:p>
              <a:pPr eaLnBrk="1"/>
              <a:r>
                <a:rPr lang="en-US" altLang="en-US" sz="1225"/>
                <a:t>Cathode</a:t>
              </a:r>
            </a:p>
          </p:txBody>
        </p:sp>
        <p:sp>
          <p:nvSpPr>
            <p:cNvPr id="4105" name="TextBox 10"/>
            <p:cNvSpPr txBox="1">
              <a:spLocks noChangeArrowheads="1"/>
            </p:cNvSpPr>
            <p:nvPr/>
          </p:nvSpPr>
          <p:spPr bwMode="auto">
            <a:xfrm>
              <a:off x="2861102" y="4023423"/>
              <a:ext cx="920445" cy="28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a:solidFill>
                    <a:schemeClr val="bg1"/>
                  </a:solidFill>
                  <a:latin typeface="Arial" panose="020B0604020202020204" pitchFamily="34" charset="0"/>
                  <a:cs typeface="方正明體" charset="0"/>
                </a:defRPr>
              </a:lvl1pPr>
              <a:lvl2pPr marL="742950" indent="-285750" eaLnBrk="0">
                <a:defRPr>
                  <a:solidFill>
                    <a:schemeClr val="bg1"/>
                  </a:solidFill>
                  <a:latin typeface="Arial" panose="020B0604020202020204" pitchFamily="34" charset="0"/>
                  <a:cs typeface="方正明體" charset="0"/>
                </a:defRPr>
              </a:lvl2pPr>
              <a:lvl3pPr marL="1143000" indent="-228600" eaLnBrk="0">
                <a:defRPr>
                  <a:solidFill>
                    <a:schemeClr val="bg1"/>
                  </a:solidFill>
                  <a:latin typeface="Arial" panose="020B0604020202020204" pitchFamily="34" charset="0"/>
                  <a:cs typeface="方正明體" charset="0"/>
                </a:defRPr>
              </a:lvl3pPr>
              <a:lvl4pPr marL="1600200" indent="-228600" eaLnBrk="0">
                <a:defRPr>
                  <a:solidFill>
                    <a:schemeClr val="bg1"/>
                  </a:solidFill>
                  <a:latin typeface="Arial" panose="020B0604020202020204" pitchFamily="34" charset="0"/>
                  <a:cs typeface="方正明體" charset="0"/>
                </a:defRPr>
              </a:lvl4pPr>
              <a:lvl5pPr marL="2057400" indent="-228600" eaLnBrk="0">
                <a:defRPr>
                  <a:solidFill>
                    <a:schemeClr val="bg1"/>
                  </a:solidFill>
                  <a:latin typeface="Arial" panose="020B0604020202020204" pitchFamily="34" charset="0"/>
                  <a:cs typeface="方正明體" charset="0"/>
                </a:defRPr>
              </a:lvl5pPr>
              <a:lvl6pPr marL="25146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6pPr>
              <a:lvl7pPr marL="29718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7pPr>
              <a:lvl8pPr marL="34290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8pPr>
              <a:lvl9pPr marL="38862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9pPr>
            </a:lstStyle>
            <a:p>
              <a:pPr eaLnBrk="1"/>
              <a:r>
                <a:rPr lang="en-US" altLang="en-US" sz="1225"/>
                <a:t>Electrolyte</a:t>
              </a:r>
            </a:p>
          </p:txBody>
        </p:sp>
        <p:sp>
          <p:nvSpPr>
            <p:cNvPr id="4106" name="TextBox 11"/>
            <p:cNvSpPr txBox="1">
              <a:spLocks noChangeArrowheads="1"/>
            </p:cNvSpPr>
            <p:nvPr/>
          </p:nvSpPr>
          <p:spPr bwMode="auto">
            <a:xfrm>
              <a:off x="4675692" y="4023423"/>
              <a:ext cx="920445" cy="28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a:solidFill>
                    <a:schemeClr val="bg1"/>
                  </a:solidFill>
                  <a:latin typeface="Arial" panose="020B0604020202020204" pitchFamily="34" charset="0"/>
                  <a:cs typeface="方正明體" charset="0"/>
                </a:defRPr>
              </a:lvl1pPr>
              <a:lvl2pPr marL="742950" indent="-285750" eaLnBrk="0">
                <a:defRPr>
                  <a:solidFill>
                    <a:schemeClr val="bg1"/>
                  </a:solidFill>
                  <a:latin typeface="Arial" panose="020B0604020202020204" pitchFamily="34" charset="0"/>
                  <a:cs typeface="方正明體" charset="0"/>
                </a:defRPr>
              </a:lvl2pPr>
              <a:lvl3pPr marL="1143000" indent="-228600" eaLnBrk="0">
                <a:defRPr>
                  <a:solidFill>
                    <a:schemeClr val="bg1"/>
                  </a:solidFill>
                  <a:latin typeface="Arial" panose="020B0604020202020204" pitchFamily="34" charset="0"/>
                  <a:cs typeface="方正明體" charset="0"/>
                </a:defRPr>
              </a:lvl3pPr>
              <a:lvl4pPr marL="1600200" indent="-228600" eaLnBrk="0">
                <a:defRPr>
                  <a:solidFill>
                    <a:schemeClr val="bg1"/>
                  </a:solidFill>
                  <a:latin typeface="Arial" panose="020B0604020202020204" pitchFamily="34" charset="0"/>
                  <a:cs typeface="方正明體" charset="0"/>
                </a:defRPr>
              </a:lvl4pPr>
              <a:lvl5pPr marL="2057400" indent="-228600" eaLnBrk="0">
                <a:defRPr>
                  <a:solidFill>
                    <a:schemeClr val="bg1"/>
                  </a:solidFill>
                  <a:latin typeface="Arial" panose="020B0604020202020204" pitchFamily="34" charset="0"/>
                  <a:cs typeface="方正明體" charset="0"/>
                </a:defRPr>
              </a:lvl5pPr>
              <a:lvl6pPr marL="25146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6pPr>
              <a:lvl7pPr marL="29718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7pPr>
              <a:lvl8pPr marL="34290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8pPr>
              <a:lvl9pPr marL="38862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9pPr>
            </a:lstStyle>
            <a:p>
              <a:pPr eaLnBrk="1"/>
              <a:r>
                <a:rPr lang="en-US" altLang="en-US" sz="1225"/>
                <a:t>Electrolyte</a:t>
              </a:r>
            </a:p>
          </p:txBody>
        </p:sp>
        <p:sp>
          <p:nvSpPr>
            <p:cNvPr id="4107" name="TextBox 12"/>
            <p:cNvSpPr txBox="1">
              <a:spLocks noChangeArrowheads="1"/>
            </p:cNvSpPr>
            <p:nvPr/>
          </p:nvSpPr>
          <p:spPr bwMode="auto">
            <a:xfrm>
              <a:off x="2281927" y="2777353"/>
              <a:ext cx="237566" cy="28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a:solidFill>
                    <a:schemeClr val="bg1"/>
                  </a:solidFill>
                  <a:latin typeface="Arial" panose="020B0604020202020204" pitchFamily="34" charset="0"/>
                  <a:cs typeface="方正明體" charset="0"/>
                </a:defRPr>
              </a:lvl1pPr>
              <a:lvl2pPr marL="742950" indent="-285750" eaLnBrk="0">
                <a:defRPr>
                  <a:solidFill>
                    <a:schemeClr val="bg1"/>
                  </a:solidFill>
                  <a:latin typeface="Arial" panose="020B0604020202020204" pitchFamily="34" charset="0"/>
                  <a:cs typeface="方正明體" charset="0"/>
                </a:defRPr>
              </a:lvl2pPr>
              <a:lvl3pPr marL="1143000" indent="-228600" eaLnBrk="0">
                <a:defRPr>
                  <a:solidFill>
                    <a:schemeClr val="bg1"/>
                  </a:solidFill>
                  <a:latin typeface="Arial" panose="020B0604020202020204" pitchFamily="34" charset="0"/>
                  <a:cs typeface="方正明體" charset="0"/>
                </a:defRPr>
              </a:lvl3pPr>
              <a:lvl4pPr marL="1600200" indent="-228600" eaLnBrk="0">
                <a:defRPr>
                  <a:solidFill>
                    <a:schemeClr val="bg1"/>
                  </a:solidFill>
                  <a:latin typeface="Arial" panose="020B0604020202020204" pitchFamily="34" charset="0"/>
                  <a:cs typeface="方正明體" charset="0"/>
                </a:defRPr>
              </a:lvl4pPr>
              <a:lvl5pPr marL="2057400" indent="-228600" eaLnBrk="0">
                <a:defRPr>
                  <a:solidFill>
                    <a:schemeClr val="bg1"/>
                  </a:solidFill>
                  <a:latin typeface="Arial" panose="020B0604020202020204" pitchFamily="34" charset="0"/>
                  <a:cs typeface="方正明體" charset="0"/>
                </a:defRPr>
              </a:lvl5pPr>
              <a:lvl6pPr marL="25146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6pPr>
              <a:lvl7pPr marL="29718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7pPr>
              <a:lvl8pPr marL="34290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8pPr>
              <a:lvl9pPr marL="38862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9pPr>
            </a:lstStyle>
            <a:p>
              <a:pPr eaLnBrk="1"/>
              <a:r>
                <a:rPr lang="en-US" altLang="en-US" sz="1225" dirty="0"/>
                <a:t>-</a:t>
              </a:r>
            </a:p>
          </p:txBody>
        </p:sp>
        <p:sp>
          <p:nvSpPr>
            <p:cNvPr id="4108" name="TextBox 13"/>
            <p:cNvSpPr txBox="1">
              <a:spLocks noChangeArrowheads="1"/>
            </p:cNvSpPr>
            <p:nvPr/>
          </p:nvSpPr>
          <p:spPr bwMode="auto">
            <a:xfrm>
              <a:off x="2287203" y="2877685"/>
              <a:ext cx="237566" cy="28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a:solidFill>
                    <a:schemeClr val="bg1"/>
                  </a:solidFill>
                  <a:latin typeface="Arial" panose="020B0604020202020204" pitchFamily="34" charset="0"/>
                  <a:cs typeface="方正明體" charset="0"/>
                </a:defRPr>
              </a:lvl1pPr>
              <a:lvl2pPr marL="742950" indent="-285750" eaLnBrk="0">
                <a:defRPr>
                  <a:solidFill>
                    <a:schemeClr val="bg1"/>
                  </a:solidFill>
                  <a:latin typeface="Arial" panose="020B0604020202020204" pitchFamily="34" charset="0"/>
                  <a:cs typeface="方正明體" charset="0"/>
                </a:defRPr>
              </a:lvl2pPr>
              <a:lvl3pPr marL="1143000" indent="-228600" eaLnBrk="0">
                <a:defRPr>
                  <a:solidFill>
                    <a:schemeClr val="bg1"/>
                  </a:solidFill>
                  <a:latin typeface="Arial" panose="020B0604020202020204" pitchFamily="34" charset="0"/>
                  <a:cs typeface="方正明體" charset="0"/>
                </a:defRPr>
              </a:lvl3pPr>
              <a:lvl4pPr marL="1600200" indent="-228600" eaLnBrk="0">
                <a:defRPr>
                  <a:solidFill>
                    <a:schemeClr val="bg1"/>
                  </a:solidFill>
                  <a:latin typeface="Arial" panose="020B0604020202020204" pitchFamily="34" charset="0"/>
                  <a:cs typeface="方正明體" charset="0"/>
                </a:defRPr>
              </a:lvl4pPr>
              <a:lvl5pPr marL="2057400" indent="-228600" eaLnBrk="0">
                <a:defRPr>
                  <a:solidFill>
                    <a:schemeClr val="bg1"/>
                  </a:solidFill>
                  <a:latin typeface="Arial" panose="020B0604020202020204" pitchFamily="34" charset="0"/>
                  <a:cs typeface="方正明體" charset="0"/>
                </a:defRPr>
              </a:lvl5pPr>
              <a:lvl6pPr marL="25146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6pPr>
              <a:lvl7pPr marL="29718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7pPr>
              <a:lvl8pPr marL="34290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8pPr>
              <a:lvl9pPr marL="38862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9pPr>
            </a:lstStyle>
            <a:p>
              <a:pPr eaLnBrk="1"/>
              <a:r>
                <a:rPr lang="en-US" altLang="en-US" sz="1225" dirty="0"/>
                <a:t>-</a:t>
              </a:r>
            </a:p>
          </p:txBody>
        </p:sp>
        <p:sp>
          <p:nvSpPr>
            <p:cNvPr id="4109" name="TextBox 14"/>
            <p:cNvSpPr txBox="1">
              <a:spLocks noChangeArrowheads="1"/>
            </p:cNvSpPr>
            <p:nvPr/>
          </p:nvSpPr>
          <p:spPr bwMode="auto">
            <a:xfrm>
              <a:off x="2273489" y="2976237"/>
              <a:ext cx="237566" cy="28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a:solidFill>
                    <a:schemeClr val="bg1"/>
                  </a:solidFill>
                  <a:latin typeface="Arial" panose="020B0604020202020204" pitchFamily="34" charset="0"/>
                  <a:cs typeface="方正明體" charset="0"/>
                </a:defRPr>
              </a:lvl1pPr>
              <a:lvl2pPr marL="742950" indent="-285750" eaLnBrk="0">
                <a:defRPr>
                  <a:solidFill>
                    <a:schemeClr val="bg1"/>
                  </a:solidFill>
                  <a:latin typeface="Arial" panose="020B0604020202020204" pitchFamily="34" charset="0"/>
                  <a:cs typeface="方正明體" charset="0"/>
                </a:defRPr>
              </a:lvl2pPr>
              <a:lvl3pPr marL="1143000" indent="-228600" eaLnBrk="0">
                <a:defRPr>
                  <a:solidFill>
                    <a:schemeClr val="bg1"/>
                  </a:solidFill>
                  <a:latin typeface="Arial" panose="020B0604020202020204" pitchFamily="34" charset="0"/>
                  <a:cs typeface="方正明體" charset="0"/>
                </a:defRPr>
              </a:lvl3pPr>
              <a:lvl4pPr marL="1600200" indent="-228600" eaLnBrk="0">
                <a:defRPr>
                  <a:solidFill>
                    <a:schemeClr val="bg1"/>
                  </a:solidFill>
                  <a:latin typeface="Arial" panose="020B0604020202020204" pitchFamily="34" charset="0"/>
                  <a:cs typeface="方正明體" charset="0"/>
                </a:defRPr>
              </a:lvl4pPr>
              <a:lvl5pPr marL="2057400" indent="-228600" eaLnBrk="0">
                <a:defRPr>
                  <a:solidFill>
                    <a:schemeClr val="bg1"/>
                  </a:solidFill>
                  <a:latin typeface="Arial" panose="020B0604020202020204" pitchFamily="34" charset="0"/>
                  <a:cs typeface="方正明體" charset="0"/>
                </a:defRPr>
              </a:lvl5pPr>
              <a:lvl6pPr marL="25146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6pPr>
              <a:lvl7pPr marL="29718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7pPr>
              <a:lvl8pPr marL="34290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8pPr>
              <a:lvl9pPr marL="38862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9pPr>
            </a:lstStyle>
            <a:p>
              <a:pPr eaLnBrk="1"/>
              <a:r>
                <a:rPr lang="en-US" altLang="en-US" sz="1225" dirty="0"/>
                <a:t>-</a:t>
              </a:r>
            </a:p>
          </p:txBody>
        </p:sp>
        <p:sp>
          <p:nvSpPr>
            <p:cNvPr id="4110" name="TextBox 15"/>
            <p:cNvSpPr txBox="1">
              <a:spLocks noChangeArrowheads="1"/>
            </p:cNvSpPr>
            <p:nvPr/>
          </p:nvSpPr>
          <p:spPr bwMode="auto">
            <a:xfrm>
              <a:off x="2300916" y="3059190"/>
              <a:ext cx="237566" cy="28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a:solidFill>
                    <a:schemeClr val="bg1"/>
                  </a:solidFill>
                  <a:latin typeface="Arial" panose="020B0604020202020204" pitchFamily="34" charset="0"/>
                  <a:cs typeface="方正明體" charset="0"/>
                </a:defRPr>
              </a:lvl1pPr>
              <a:lvl2pPr marL="742950" indent="-285750" eaLnBrk="0">
                <a:defRPr>
                  <a:solidFill>
                    <a:schemeClr val="bg1"/>
                  </a:solidFill>
                  <a:latin typeface="Arial" panose="020B0604020202020204" pitchFamily="34" charset="0"/>
                  <a:cs typeface="方正明體" charset="0"/>
                </a:defRPr>
              </a:lvl2pPr>
              <a:lvl3pPr marL="1143000" indent="-228600" eaLnBrk="0">
                <a:defRPr>
                  <a:solidFill>
                    <a:schemeClr val="bg1"/>
                  </a:solidFill>
                  <a:latin typeface="Arial" panose="020B0604020202020204" pitchFamily="34" charset="0"/>
                  <a:cs typeface="方正明體" charset="0"/>
                </a:defRPr>
              </a:lvl3pPr>
              <a:lvl4pPr marL="1600200" indent="-228600" eaLnBrk="0">
                <a:defRPr>
                  <a:solidFill>
                    <a:schemeClr val="bg1"/>
                  </a:solidFill>
                  <a:latin typeface="Arial" panose="020B0604020202020204" pitchFamily="34" charset="0"/>
                  <a:cs typeface="方正明體" charset="0"/>
                </a:defRPr>
              </a:lvl4pPr>
              <a:lvl5pPr marL="2057400" indent="-228600" eaLnBrk="0">
                <a:defRPr>
                  <a:solidFill>
                    <a:schemeClr val="bg1"/>
                  </a:solidFill>
                  <a:latin typeface="Arial" panose="020B0604020202020204" pitchFamily="34" charset="0"/>
                  <a:cs typeface="方正明體" charset="0"/>
                </a:defRPr>
              </a:lvl5pPr>
              <a:lvl6pPr marL="25146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6pPr>
              <a:lvl7pPr marL="29718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7pPr>
              <a:lvl8pPr marL="34290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8pPr>
              <a:lvl9pPr marL="38862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9pPr>
            </a:lstStyle>
            <a:p>
              <a:pPr eaLnBrk="1"/>
              <a:r>
                <a:rPr lang="en-US" altLang="en-US" sz="1225"/>
                <a:t>-</a:t>
              </a:r>
            </a:p>
          </p:txBody>
        </p:sp>
        <p:sp>
          <p:nvSpPr>
            <p:cNvPr id="4111" name="TextBox 16"/>
            <p:cNvSpPr txBox="1">
              <a:spLocks noChangeArrowheads="1"/>
            </p:cNvSpPr>
            <p:nvPr/>
          </p:nvSpPr>
          <p:spPr bwMode="auto">
            <a:xfrm>
              <a:off x="5370316" y="2879547"/>
              <a:ext cx="276038" cy="28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a:solidFill>
                    <a:schemeClr val="bg1"/>
                  </a:solidFill>
                  <a:latin typeface="Arial" panose="020B0604020202020204" pitchFamily="34" charset="0"/>
                  <a:cs typeface="方正明體" charset="0"/>
                </a:defRPr>
              </a:lvl1pPr>
              <a:lvl2pPr marL="742950" indent="-285750" eaLnBrk="0">
                <a:defRPr>
                  <a:solidFill>
                    <a:schemeClr val="bg1"/>
                  </a:solidFill>
                  <a:latin typeface="Arial" panose="020B0604020202020204" pitchFamily="34" charset="0"/>
                  <a:cs typeface="方正明體" charset="0"/>
                </a:defRPr>
              </a:lvl2pPr>
              <a:lvl3pPr marL="1143000" indent="-228600" eaLnBrk="0">
                <a:defRPr>
                  <a:solidFill>
                    <a:schemeClr val="bg1"/>
                  </a:solidFill>
                  <a:latin typeface="Arial" panose="020B0604020202020204" pitchFamily="34" charset="0"/>
                  <a:cs typeface="方正明體" charset="0"/>
                </a:defRPr>
              </a:lvl3pPr>
              <a:lvl4pPr marL="1600200" indent="-228600" eaLnBrk="0">
                <a:defRPr>
                  <a:solidFill>
                    <a:schemeClr val="bg1"/>
                  </a:solidFill>
                  <a:latin typeface="Arial" panose="020B0604020202020204" pitchFamily="34" charset="0"/>
                  <a:cs typeface="方正明體" charset="0"/>
                </a:defRPr>
              </a:lvl4pPr>
              <a:lvl5pPr marL="2057400" indent="-228600" eaLnBrk="0">
                <a:defRPr>
                  <a:solidFill>
                    <a:schemeClr val="bg1"/>
                  </a:solidFill>
                  <a:latin typeface="Arial" panose="020B0604020202020204" pitchFamily="34" charset="0"/>
                  <a:cs typeface="方正明體" charset="0"/>
                </a:defRPr>
              </a:lvl5pPr>
              <a:lvl6pPr marL="25146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6pPr>
              <a:lvl7pPr marL="29718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7pPr>
              <a:lvl8pPr marL="34290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8pPr>
              <a:lvl9pPr marL="38862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9pPr>
            </a:lstStyle>
            <a:p>
              <a:pPr eaLnBrk="1"/>
              <a:r>
                <a:rPr lang="en-US" altLang="en-US" sz="1225"/>
                <a:t>+</a:t>
              </a:r>
            </a:p>
          </p:txBody>
        </p:sp>
        <p:sp>
          <p:nvSpPr>
            <p:cNvPr id="4112" name="TextBox 17"/>
            <p:cNvSpPr txBox="1">
              <a:spLocks noChangeArrowheads="1"/>
            </p:cNvSpPr>
            <p:nvPr/>
          </p:nvSpPr>
          <p:spPr bwMode="auto">
            <a:xfrm>
              <a:off x="5282514" y="3111895"/>
              <a:ext cx="276038" cy="28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a:solidFill>
                    <a:schemeClr val="bg1"/>
                  </a:solidFill>
                  <a:latin typeface="Arial" panose="020B0604020202020204" pitchFamily="34" charset="0"/>
                  <a:cs typeface="方正明體" charset="0"/>
                </a:defRPr>
              </a:lvl1pPr>
              <a:lvl2pPr marL="742950" indent="-285750" eaLnBrk="0">
                <a:defRPr>
                  <a:solidFill>
                    <a:schemeClr val="bg1"/>
                  </a:solidFill>
                  <a:latin typeface="Arial" panose="020B0604020202020204" pitchFamily="34" charset="0"/>
                  <a:cs typeface="方正明體" charset="0"/>
                </a:defRPr>
              </a:lvl2pPr>
              <a:lvl3pPr marL="1143000" indent="-228600" eaLnBrk="0">
                <a:defRPr>
                  <a:solidFill>
                    <a:schemeClr val="bg1"/>
                  </a:solidFill>
                  <a:latin typeface="Arial" panose="020B0604020202020204" pitchFamily="34" charset="0"/>
                  <a:cs typeface="方正明體" charset="0"/>
                </a:defRPr>
              </a:lvl3pPr>
              <a:lvl4pPr marL="1600200" indent="-228600" eaLnBrk="0">
                <a:defRPr>
                  <a:solidFill>
                    <a:schemeClr val="bg1"/>
                  </a:solidFill>
                  <a:latin typeface="Arial" panose="020B0604020202020204" pitchFamily="34" charset="0"/>
                  <a:cs typeface="方正明體" charset="0"/>
                </a:defRPr>
              </a:lvl4pPr>
              <a:lvl5pPr marL="2057400" indent="-228600" eaLnBrk="0">
                <a:defRPr>
                  <a:solidFill>
                    <a:schemeClr val="bg1"/>
                  </a:solidFill>
                  <a:latin typeface="Arial" panose="020B0604020202020204" pitchFamily="34" charset="0"/>
                  <a:cs typeface="方正明體" charset="0"/>
                </a:defRPr>
              </a:lvl5pPr>
              <a:lvl6pPr marL="25146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6pPr>
              <a:lvl7pPr marL="29718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7pPr>
              <a:lvl8pPr marL="34290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8pPr>
              <a:lvl9pPr marL="38862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9pPr>
            </a:lstStyle>
            <a:p>
              <a:pPr eaLnBrk="1"/>
              <a:r>
                <a:rPr lang="en-US" altLang="en-US" sz="1225" dirty="0"/>
                <a:t>+</a:t>
              </a:r>
            </a:p>
          </p:txBody>
        </p:sp>
        <p:sp>
          <p:nvSpPr>
            <p:cNvPr id="4113" name="TextBox 18"/>
            <p:cNvSpPr txBox="1">
              <a:spLocks noChangeArrowheads="1"/>
            </p:cNvSpPr>
            <p:nvPr/>
          </p:nvSpPr>
          <p:spPr bwMode="auto">
            <a:xfrm>
              <a:off x="5458118" y="3069992"/>
              <a:ext cx="276038" cy="28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a:solidFill>
                    <a:schemeClr val="bg1"/>
                  </a:solidFill>
                  <a:latin typeface="Arial" panose="020B0604020202020204" pitchFamily="34" charset="0"/>
                  <a:cs typeface="方正明體" charset="0"/>
                </a:defRPr>
              </a:lvl1pPr>
              <a:lvl2pPr marL="742950" indent="-285750" eaLnBrk="0">
                <a:defRPr>
                  <a:solidFill>
                    <a:schemeClr val="bg1"/>
                  </a:solidFill>
                  <a:latin typeface="Arial" panose="020B0604020202020204" pitchFamily="34" charset="0"/>
                  <a:cs typeface="方正明體" charset="0"/>
                </a:defRPr>
              </a:lvl2pPr>
              <a:lvl3pPr marL="1143000" indent="-228600" eaLnBrk="0">
                <a:defRPr>
                  <a:solidFill>
                    <a:schemeClr val="bg1"/>
                  </a:solidFill>
                  <a:latin typeface="Arial" panose="020B0604020202020204" pitchFamily="34" charset="0"/>
                  <a:cs typeface="方正明體" charset="0"/>
                </a:defRPr>
              </a:lvl3pPr>
              <a:lvl4pPr marL="1600200" indent="-228600" eaLnBrk="0">
                <a:defRPr>
                  <a:solidFill>
                    <a:schemeClr val="bg1"/>
                  </a:solidFill>
                  <a:latin typeface="Arial" panose="020B0604020202020204" pitchFamily="34" charset="0"/>
                  <a:cs typeface="方正明體" charset="0"/>
                </a:defRPr>
              </a:lvl4pPr>
              <a:lvl5pPr marL="2057400" indent="-228600" eaLnBrk="0">
                <a:defRPr>
                  <a:solidFill>
                    <a:schemeClr val="bg1"/>
                  </a:solidFill>
                  <a:latin typeface="Arial" panose="020B0604020202020204" pitchFamily="34" charset="0"/>
                  <a:cs typeface="方正明體" charset="0"/>
                </a:defRPr>
              </a:lvl5pPr>
              <a:lvl6pPr marL="25146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6pPr>
              <a:lvl7pPr marL="29718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7pPr>
              <a:lvl8pPr marL="34290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8pPr>
              <a:lvl9pPr marL="3886200" indent="-228600" defTabSz="457200" eaLnBrk="0" fontAlgn="base" hangingPunct="0">
                <a:lnSpc>
                  <a:spcPct val="80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方正明體" charset="0"/>
                </a:defRPr>
              </a:lvl9pPr>
            </a:lstStyle>
            <a:p>
              <a:pPr eaLnBrk="1"/>
              <a:r>
                <a:rPr lang="en-US" altLang="en-US" sz="1225"/>
                <a:t>+</a:t>
              </a:r>
            </a:p>
          </p:txBody>
        </p:sp>
      </p:grpSp>
      <p:sp>
        <p:nvSpPr>
          <p:cNvPr id="18" name="Content Placeholder 2"/>
          <p:cNvSpPr txBox="1">
            <a:spLocks/>
          </p:cNvSpPr>
          <p:nvPr/>
        </p:nvSpPr>
        <p:spPr>
          <a:xfrm>
            <a:off x="6262624" y="1940547"/>
            <a:ext cx="2989332" cy="3871753"/>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a:lstStyle>
          <a:p>
            <a:r>
              <a:rPr lang="en-US" altLang="en-US" sz="1400" b="1" dirty="0">
                <a:solidFill>
                  <a:srgbClr val="7030A0"/>
                </a:solidFill>
              </a:rPr>
              <a:t>Primary Batteries – Disposable</a:t>
            </a:r>
          </a:p>
          <a:p>
            <a:r>
              <a:rPr lang="en-US" altLang="en-US" sz="1400" b="1" dirty="0">
                <a:solidFill>
                  <a:srgbClr val="7030A0"/>
                </a:solidFill>
              </a:rPr>
              <a:t>Secondary Batteries – Rechargeable</a:t>
            </a:r>
          </a:p>
          <a:p>
            <a:r>
              <a:rPr lang="en-US" altLang="en-US" sz="1400" b="1" dirty="0" err="1">
                <a:solidFill>
                  <a:srgbClr val="7030A0"/>
                </a:solidFill>
              </a:rPr>
              <a:t>emf</a:t>
            </a:r>
            <a:r>
              <a:rPr lang="en-US" altLang="en-US" sz="1400" b="1" dirty="0">
                <a:solidFill>
                  <a:srgbClr val="7030A0"/>
                </a:solidFill>
              </a:rPr>
              <a:t> – Electromotive force, voltage</a:t>
            </a:r>
          </a:p>
          <a:p>
            <a:r>
              <a:rPr lang="en-US" altLang="en-US" sz="1400" b="1" dirty="0" err="1">
                <a:solidFill>
                  <a:srgbClr val="7030A0"/>
                </a:solidFill>
              </a:rPr>
              <a:t>Ampere∙hour</a:t>
            </a:r>
            <a:r>
              <a:rPr lang="en-US" altLang="en-US" sz="1400" b="1" dirty="0">
                <a:solidFill>
                  <a:srgbClr val="7030A0"/>
                </a:solidFill>
              </a:rPr>
              <a:t> (Ah) = 3600 coulombs, a measure of electric charge</a:t>
            </a:r>
          </a:p>
          <a:p>
            <a:r>
              <a:rPr lang="en-US" altLang="en-US" sz="1400" b="1" dirty="0">
                <a:solidFill>
                  <a:srgbClr val="7030A0"/>
                </a:solidFill>
              </a:rPr>
              <a:t>Watt ∙hour (</a:t>
            </a:r>
            <a:r>
              <a:rPr lang="en-US" altLang="en-US" sz="1400" b="1" dirty="0" err="1">
                <a:solidFill>
                  <a:srgbClr val="7030A0"/>
                </a:solidFill>
              </a:rPr>
              <a:t>Wh</a:t>
            </a:r>
            <a:r>
              <a:rPr lang="en-US" altLang="en-US" sz="1400" b="1" dirty="0">
                <a:solidFill>
                  <a:srgbClr val="7030A0"/>
                </a:solidFill>
              </a:rPr>
              <a:t>) = 3600 joules, a measure of energy</a:t>
            </a:r>
          </a:p>
          <a:p>
            <a:r>
              <a:rPr lang="en-US" altLang="en-US" sz="1400" b="1" dirty="0">
                <a:solidFill>
                  <a:srgbClr val="7030A0"/>
                </a:solidFill>
              </a:rPr>
              <a:t>Ah = (</a:t>
            </a:r>
            <a:r>
              <a:rPr lang="en-US" altLang="en-US" sz="1400" b="1" dirty="0" err="1">
                <a:solidFill>
                  <a:srgbClr val="7030A0"/>
                </a:solidFill>
              </a:rPr>
              <a:t>Wh</a:t>
            </a:r>
            <a:r>
              <a:rPr lang="en-US" altLang="en-US" sz="1400" b="1" dirty="0">
                <a:solidFill>
                  <a:srgbClr val="7030A0"/>
                </a:solidFill>
              </a:rPr>
              <a:t>) / </a:t>
            </a:r>
            <a:r>
              <a:rPr lang="en-US" altLang="en-US" sz="1400" b="1" dirty="0" err="1">
                <a:solidFill>
                  <a:srgbClr val="7030A0"/>
                </a:solidFill>
              </a:rPr>
              <a:t>emf</a:t>
            </a:r>
            <a:endParaRPr lang="en-US" altLang="en-US" sz="1400" b="1" dirty="0">
              <a:solidFill>
                <a:srgbClr val="7030A0"/>
              </a:solidFill>
            </a:endParaRPr>
          </a:p>
        </p:txBody>
      </p:sp>
      <p:pic>
        <p:nvPicPr>
          <p:cNvPr id="6" name="Picture 5">
            <a:extLst>
              <a:ext uri="{FF2B5EF4-FFF2-40B4-BE49-F238E27FC236}">
                <a16:creationId xmlns:a16="http://schemas.microsoft.com/office/drawing/2014/main" id="{F5846CB1-BDA8-4922-9CC1-D150E226D058}"/>
              </a:ext>
            </a:extLst>
          </p:cNvPr>
          <p:cNvPicPr>
            <a:picLocks noChangeAspect="1"/>
          </p:cNvPicPr>
          <p:nvPr/>
        </p:nvPicPr>
        <p:blipFill>
          <a:blip r:embed="rId4"/>
          <a:stretch>
            <a:fillRect/>
          </a:stretch>
        </p:blipFill>
        <p:spPr>
          <a:xfrm>
            <a:off x="3624290" y="2176634"/>
            <a:ext cx="2989332" cy="2415448"/>
          </a:xfrm>
          <a:prstGeom prst="rect">
            <a:avLst/>
          </a:prstGeom>
        </p:spPr>
      </p:pic>
    </p:spTree>
    <p:extLst>
      <p:ext uri="{BB962C8B-B14F-4D97-AF65-F5344CB8AC3E}">
        <p14:creationId xmlns:p14="http://schemas.microsoft.com/office/powerpoint/2010/main" val="292121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343150" y="114300"/>
            <a:ext cx="4942285" cy="960835"/>
          </a:xfrm>
        </p:spPr>
        <p:txBody>
          <a:bodyPr/>
          <a:lstStyle/>
          <a:p>
            <a:pPr eaLnBrk="1" hangingPunct="1"/>
            <a:r>
              <a:rPr lang="en-US" altLang="en-US" b="1" dirty="0">
                <a:solidFill>
                  <a:srgbClr val="7030A0"/>
                </a:solidFill>
              </a:rPr>
              <a:t>The Electrochemical Cell</a:t>
            </a:r>
          </a:p>
        </p:txBody>
      </p:sp>
      <p:sp>
        <p:nvSpPr>
          <p:cNvPr id="65539" name="Rectangle 3"/>
          <p:cNvSpPr>
            <a:spLocks noGrp="1" noChangeArrowheads="1"/>
          </p:cNvSpPr>
          <p:nvPr>
            <p:ph type="body" idx="1"/>
          </p:nvPr>
        </p:nvSpPr>
        <p:spPr>
          <a:xfrm>
            <a:off x="1600200" y="2457450"/>
            <a:ext cx="7094935" cy="3086100"/>
          </a:xfrm>
        </p:spPr>
        <p:txBody>
          <a:bodyPr>
            <a:normAutofit/>
          </a:bodyPr>
          <a:lstStyle/>
          <a:p>
            <a:pPr eaLnBrk="1" hangingPunct="1">
              <a:lnSpc>
                <a:spcPct val="90000"/>
              </a:lnSpc>
            </a:pPr>
            <a:r>
              <a:rPr lang="en-US" altLang="en-US" sz="1800" b="1" dirty="0">
                <a:solidFill>
                  <a:srgbClr val="002060"/>
                </a:solidFill>
              </a:rPr>
              <a:t>Zinc is (much) more easily oxidized than Copper</a:t>
            </a:r>
          </a:p>
          <a:p>
            <a:pPr eaLnBrk="1" hangingPunct="1">
              <a:lnSpc>
                <a:spcPct val="90000"/>
              </a:lnSpc>
              <a:buFontTx/>
              <a:buNone/>
            </a:pPr>
            <a:endParaRPr lang="en-US" altLang="en-US" sz="1800" b="1" dirty="0">
              <a:solidFill>
                <a:srgbClr val="002060"/>
              </a:solidFill>
            </a:endParaRPr>
          </a:p>
          <a:p>
            <a:pPr eaLnBrk="1" hangingPunct="1">
              <a:lnSpc>
                <a:spcPct val="90000"/>
              </a:lnSpc>
            </a:pPr>
            <a:r>
              <a:rPr lang="en-US" altLang="en-US" sz="1800" b="1" dirty="0">
                <a:solidFill>
                  <a:srgbClr val="002060"/>
                </a:solidFill>
              </a:rPr>
              <a:t>Salt bridge only carries negative ions</a:t>
            </a:r>
          </a:p>
          <a:p>
            <a:pPr lvl="1" eaLnBrk="1" hangingPunct="1">
              <a:lnSpc>
                <a:spcPct val="90000"/>
              </a:lnSpc>
            </a:pPr>
            <a:r>
              <a:rPr lang="en-US" altLang="en-US" sz="1800" b="1" dirty="0">
                <a:solidFill>
                  <a:srgbClr val="002060"/>
                </a:solidFill>
              </a:rPr>
              <a:t>This is the limiting factor for current flow</a:t>
            </a:r>
          </a:p>
          <a:p>
            <a:pPr lvl="1" eaLnBrk="1" hangingPunct="1">
              <a:lnSpc>
                <a:spcPct val="90000"/>
              </a:lnSpc>
            </a:pPr>
            <a:r>
              <a:rPr lang="en-US" altLang="en-US" sz="1800" b="1" dirty="0">
                <a:solidFill>
                  <a:srgbClr val="002060"/>
                </a:solidFill>
              </a:rPr>
              <a:t>Pick a low-resistance bridge</a:t>
            </a:r>
          </a:p>
        </p:txBody>
      </p:sp>
      <p:graphicFrame>
        <p:nvGraphicFramePr>
          <p:cNvPr id="65540" name="Object 4"/>
          <p:cNvGraphicFramePr>
            <a:graphicFrameLocks noChangeAspect="1"/>
          </p:cNvGraphicFramePr>
          <p:nvPr/>
        </p:nvGraphicFramePr>
        <p:xfrm>
          <a:off x="2976563" y="1031081"/>
          <a:ext cx="2686050" cy="771525"/>
        </p:xfrm>
        <a:graphic>
          <a:graphicData uri="http://schemas.openxmlformats.org/presentationml/2006/ole">
            <mc:AlternateContent xmlns:mc="http://schemas.openxmlformats.org/markup-compatibility/2006">
              <mc:Choice xmlns:v="urn:schemas-microsoft-com:vml" Requires="v">
                <p:oleObj spid="_x0000_s3112" name="Equation" r:id="rId3" imgW="1676400" imgH="482600" progId="Equation.3">
                  <p:embed/>
                </p:oleObj>
              </mc:Choice>
              <mc:Fallback>
                <p:oleObj name="Equation" r:id="rId3" imgW="1676400" imgH="482600" progId="Equation.3">
                  <p:embed/>
                  <p:pic>
                    <p:nvPicPr>
                      <p:cNvPr id="6554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563" y="1031081"/>
                        <a:ext cx="268605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12635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375297" y="140494"/>
            <a:ext cx="6109097" cy="517922"/>
          </a:xfrm>
        </p:spPr>
        <p:txBody>
          <a:bodyPr/>
          <a:lstStyle/>
          <a:p>
            <a:pPr eaLnBrk="1" hangingPunct="1"/>
            <a:r>
              <a:rPr lang="en-US" altLang="en-US" b="1">
                <a:solidFill>
                  <a:srgbClr val="7030A0"/>
                </a:solidFill>
              </a:rPr>
              <a:t>The Electrochemical Series</a:t>
            </a:r>
          </a:p>
        </p:txBody>
      </p:sp>
      <p:sp>
        <p:nvSpPr>
          <p:cNvPr id="66563" name="Rectangle 3"/>
          <p:cNvSpPr>
            <a:spLocks noGrp="1" noChangeArrowheads="1"/>
          </p:cNvSpPr>
          <p:nvPr>
            <p:ph type="body" sz="half" idx="1"/>
          </p:nvPr>
        </p:nvSpPr>
        <p:spPr>
          <a:xfrm>
            <a:off x="1066801" y="1200150"/>
            <a:ext cx="3448050" cy="3086100"/>
          </a:xfrm>
        </p:spPr>
        <p:txBody>
          <a:bodyPr/>
          <a:lstStyle/>
          <a:p>
            <a:pPr eaLnBrk="1" hangingPunct="1">
              <a:buFontTx/>
              <a:buNone/>
            </a:pPr>
            <a:r>
              <a:rPr lang="en-US" altLang="en-US" b="1" dirty="0">
                <a:solidFill>
                  <a:srgbClr val="002060"/>
                </a:solidFill>
              </a:rPr>
              <a:t>Most wants to reduce (gain electrons)</a:t>
            </a:r>
          </a:p>
          <a:p>
            <a:pPr lvl="2" eaLnBrk="1" hangingPunct="1"/>
            <a:r>
              <a:rPr lang="en-US" altLang="en-US" b="1" dirty="0">
                <a:solidFill>
                  <a:srgbClr val="002060"/>
                </a:solidFill>
              </a:rPr>
              <a:t>Gold</a:t>
            </a:r>
          </a:p>
          <a:p>
            <a:pPr lvl="2" eaLnBrk="1" hangingPunct="1"/>
            <a:r>
              <a:rPr lang="en-US" altLang="en-US" b="1" dirty="0">
                <a:solidFill>
                  <a:srgbClr val="002060"/>
                </a:solidFill>
              </a:rPr>
              <a:t>Mercury</a:t>
            </a:r>
          </a:p>
          <a:p>
            <a:pPr lvl="2" eaLnBrk="1" hangingPunct="1"/>
            <a:r>
              <a:rPr lang="en-US" altLang="en-US" b="1" dirty="0">
                <a:solidFill>
                  <a:srgbClr val="002060"/>
                </a:solidFill>
              </a:rPr>
              <a:t>Silver</a:t>
            </a:r>
          </a:p>
          <a:p>
            <a:pPr lvl="2" eaLnBrk="1" hangingPunct="1"/>
            <a:r>
              <a:rPr lang="en-US" altLang="en-US" b="1" dirty="0">
                <a:solidFill>
                  <a:srgbClr val="002060"/>
                </a:solidFill>
              </a:rPr>
              <a:t>Copper</a:t>
            </a:r>
          </a:p>
          <a:p>
            <a:pPr lvl="2" eaLnBrk="1" hangingPunct="1"/>
            <a:r>
              <a:rPr lang="en-US" altLang="en-US" b="1" dirty="0">
                <a:solidFill>
                  <a:srgbClr val="002060"/>
                </a:solidFill>
              </a:rPr>
              <a:t>Lead</a:t>
            </a:r>
          </a:p>
          <a:p>
            <a:pPr lvl="2" eaLnBrk="1" hangingPunct="1"/>
            <a:r>
              <a:rPr lang="en-US" altLang="en-US" b="1" dirty="0">
                <a:solidFill>
                  <a:srgbClr val="002060"/>
                </a:solidFill>
              </a:rPr>
              <a:t>Nickel</a:t>
            </a:r>
          </a:p>
          <a:p>
            <a:pPr lvl="2" eaLnBrk="1" hangingPunct="1"/>
            <a:r>
              <a:rPr lang="en-US" altLang="en-US" b="1" dirty="0">
                <a:solidFill>
                  <a:srgbClr val="002060"/>
                </a:solidFill>
              </a:rPr>
              <a:t>Cadmium</a:t>
            </a:r>
          </a:p>
        </p:txBody>
      </p:sp>
      <p:sp>
        <p:nvSpPr>
          <p:cNvPr id="66564" name="Rectangle 4"/>
          <p:cNvSpPr>
            <a:spLocks noGrp="1" noChangeArrowheads="1"/>
          </p:cNvSpPr>
          <p:nvPr>
            <p:ph type="body" sz="half" idx="2"/>
          </p:nvPr>
        </p:nvSpPr>
        <p:spPr>
          <a:xfrm>
            <a:off x="4629150" y="2457450"/>
            <a:ext cx="3524250" cy="2514600"/>
          </a:xfrm>
        </p:spPr>
        <p:txBody>
          <a:bodyPr/>
          <a:lstStyle/>
          <a:p>
            <a:pPr lvl="2" eaLnBrk="1" hangingPunct="1">
              <a:lnSpc>
                <a:spcPct val="90000"/>
              </a:lnSpc>
            </a:pPr>
            <a:r>
              <a:rPr lang="en-US" altLang="en-US" b="1" dirty="0">
                <a:solidFill>
                  <a:srgbClr val="002060"/>
                </a:solidFill>
              </a:rPr>
              <a:t>Iron</a:t>
            </a:r>
          </a:p>
          <a:p>
            <a:pPr lvl="2" eaLnBrk="1" hangingPunct="1">
              <a:lnSpc>
                <a:spcPct val="90000"/>
              </a:lnSpc>
            </a:pPr>
            <a:r>
              <a:rPr lang="en-US" altLang="en-US" b="1" dirty="0">
                <a:solidFill>
                  <a:srgbClr val="002060"/>
                </a:solidFill>
              </a:rPr>
              <a:t>Zinc</a:t>
            </a:r>
          </a:p>
          <a:p>
            <a:pPr lvl="2" eaLnBrk="1" hangingPunct="1">
              <a:lnSpc>
                <a:spcPct val="90000"/>
              </a:lnSpc>
            </a:pPr>
            <a:r>
              <a:rPr lang="en-US" altLang="en-US" b="1" dirty="0">
                <a:solidFill>
                  <a:srgbClr val="002060"/>
                </a:solidFill>
              </a:rPr>
              <a:t>Aluminum</a:t>
            </a:r>
          </a:p>
          <a:p>
            <a:pPr lvl="2" eaLnBrk="1" hangingPunct="1">
              <a:lnSpc>
                <a:spcPct val="90000"/>
              </a:lnSpc>
            </a:pPr>
            <a:r>
              <a:rPr lang="en-US" altLang="en-US" b="1" dirty="0">
                <a:solidFill>
                  <a:srgbClr val="002060"/>
                </a:solidFill>
              </a:rPr>
              <a:t>Magnesium</a:t>
            </a:r>
          </a:p>
          <a:p>
            <a:pPr lvl="2" eaLnBrk="1" hangingPunct="1">
              <a:lnSpc>
                <a:spcPct val="90000"/>
              </a:lnSpc>
            </a:pPr>
            <a:r>
              <a:rPr lang="en-US" altLang="en-US" b="1" dirty="0">
                <a:solidFill>
                  <a:srgbClr val="002060"/>
                </a:solidFill>
              </a:rPr>
              <a:t>Sodium</a:t>
            </a:r>
          </a:p>
          <a:p>
            <a:pPr lvl="2" eaLnBrk="1" hangingPunct="1">
              <a:lnSpc>
                <a:spcPct val="90000"/>
              </a:lnSpc>
            </a:pPr>
            <a:r>
              <a:rPr lang="en-US" altLang="en-US" b="1" dirty="0">
                <a:solidFill>
                  <a:srgbClr val="002060"/>
                </a:solidFill>
              </a:rPr>
              <a:t>Potassium</a:t>
            </a:r>
          </a:p>
          <a:p>
            <a:pPr lvl="2" eaLnBrk="1" hangingPunct="1">
              <a:lnSpc>
                <a:spcPct val="90000"/>
              </a:lnSpc>
            </a:pPr>
            <a:r>
              <a:rPr lang="en-US" altLang="en-US" b="1" i="1" dirty="0">
                <a:solidFill>
                  <a:srgbClr val="002060"/>
                </a:solidFill>
              </a:rPr>
              <a:t>Lithium</a:t>
            </a:r>
          </a:p>
          <a:p>
            <a:pPr eaLnBrk="1" hangingPunct="1">
              <a:lnSpc>
                <a:spcPct val="90000"/>
              </a:lnSpc>
              <a:buFontTx/>
              <a:buNone/>
            </a:pPr>
            <a:r>
              <a:rPr lang="en-US" altLang="en-US" b="1" dirty="0">
                <a:solidFill>
                  <a:srgbClr val="002060"/>
                </a:solidFill>
              </a:rPr>
              <a:t>Most wants to oxidize (lose electrons)</a:t>
            </a:r>
          </a:p>
          <a:p>
            <a:pPr eaLnBrk="1" hangingPunct="1">
              <a:lnSpc>
                <a:spcPct val="90000"/>
              </a:lnSpc>
              <a:buFont typeface="StarSymbol"/>
              <a:buChar char="•"/>
            </a:pPr>
            <a:endParaRPr lang="en-US" altLang="en-US" b="1" dirty="0">
              <a:solidFill>
                <a:srgbClr val="002060"/>
              </a:solidFill>
            </a:endParaRPr>
          </a:p>
        </p:txBody>
      </p:sp>
      <p:sp>
        <p:nvSpPr>
          <p:cNvPr id="66565" name="Freeform 5"/>
          <p:cNvSpPr>
            <a:spLocks/>
          </p:cNvSpPr>
          <p:nvPr/>
        </p:nvSpPr>
        <p:spPr bwMode="auto">
          <a:xfrm>
            <a:off x="2971800" y="2114550"/>
            <a:ext cx="2686050" cy="2343150"/>
          </a:xfrm>
          <a:custGeom>
            <a:avLst/>
            <a:gdLst>
              <a:gd name="T0" fmla="*/ 0 w 2448"/>
              <a:gd name="T1" fmla="*/ 2147483646 h 3544"/>
              <a:gd name="T2" fmla="*/ 2147483646 w 2448"/>
              <a:gd name="T3" fmla="*/ 2147483646 h 3544"/>
              <a:gd name="T4" fmla="*/ 2147483646 w 2448"/>
              <a:gd name="T5" fmla="*/ 2147483646 h 3544"/>
              <a:gd name="T6" fmla="*/ 2147483646 w 2448"/>
              <a:gd name="T7" fmla="*/ 2147483646 h 35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48" h="3544">
                <a:moveTo>
                  <a:pt x="0" y="2608"/>
                </a:moveTo>
                <a:cubicBezTo>
                  <a:pt x="200" y="3076"/>
                  <a:pt x="400" y="3544"/>
                  <a:pt x="720" y="3184"/>
                </a:cubicBezTo>
                <a:cubicBezTo>
                  <a:pt x="1040" y="2824"/>
                  <a:pt x="1632" y="896"/>
                  <a:pt x="1920" y="448"/>
                </a:cubicBezTo>
                <a:cubicBezTo>
                  <a:pt x="2208" y="0"/>
                  <a:pt x="2328" y="248"/>
                  <a:pt x="2448" y="496"/>
                </a:cubicBezTo>
              </a:path>
            </a:pathLst>
          </a:custGeom>
          <a:noFill/>
          <a:ln w="9525">
            <a:solidFill>
              <a:schemeClr val="tx1"/>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sz="1350"/>
          </a:p>
        </p:txBody>
      </p:sp>
    </p:spTree>
    <p:extLst>
      <p:ext uri="{BB962C8B-B14F-4D97-AF65-F5344CB8AC3E}">
        <p14:creationId xmlns:p14="http://schemas.microsoft.com/office/powerpoint/2010/main" val="1303869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ltLang="en-US"/>
              <a:t>A presentation of eSyst.org</a:t>
            </a:r>
          </a:p>
        </p:txBody>
      </p:sp>
      <p:sp>
        <p:nvSpPr>
          <p:cNvPr id="67587" name="Content Placeholder 2"/>
          <p:cNvSpPr txBox="1">
            <a:spLocks/>
          </p:cNvSpPr>
          <p:nvPr/>
        </p:nvSpPr>
        <p:spPr bwMode="auto">
          <a:xfrm>
            <a:off x="2743200" y="569209"/>
            <a:ext cx="6678216" cy="4169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4572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defTabSz="4572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defTabSz="4572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a:r>
              <a:rPr lang="en-US" altLang="en-US" sz="1350" b="1" dirty="0">
                <a:solidFill>
                  <a:srgbClr val="002060"/>
                </a:solidFill>
              </a:rPr>
              <a:t>The Nickel-Cadmium Battery</a:t>
            </a:r>
          </a:p>
          <a:p>
            <a:pPr lvl="1" eaLnBrk="1"/>
            <a:r>
              <a:rPr lang="en-US" altLang="en-US" sz="1200" b="1" dirty="0">
                <a:solidFill>
                  <a:srgbClr val="002060"/>
                </a:solidFill>
              </a:rPr>
              <a:t>Invented in 1899 by </a:t>
            </a:r>
            <a:r>
              <a:rPr lang="en-US" altLang="en-US" sz="1200" b="1" dirty="0" err="1">
                <a:solidFill>
                  <a:srgbClr val="002060"/>
                </a:solidFill>
              </a:rPr>
              <a:t>Waldmar</a:t>
            </a:r>
            <a:r>
              <a:rPr lang="en-US" altLang="en-US" sz="1200" b="1" dirty="0">
                <a:solidFill>
                  <a:srgbClr val="002060"/>
                </a:solidFill>
              </a:rPr>
              <a:t> </a:t>
            </a:r>
            <a:r>
              <a:rPr lang="en-US" altLang="en-US" sz="1200" b="1" dirty="0" err="1">
                <a:solidFill>
                  <a:srgbClr val="002060"/>
                </a:solidFill>
              </a:rPr>
              <a:t>Jungner</a:t>
            </a:r>
            <a:r>
              <a:rPr lang="en-US" altLang="en-US" sz="1200" b="1" dirty="0">
                <a:solidFill>
                  <a:srgbClr val="002060"/>
                </a:solidFill>
              </a:rPr>
              <a:t>.</a:t>
            </a:r>
          </a:p>
          <a:p>
            <a:pPr lvl="1" eaLnBrk="1"/>
            <a:endParaRPr lang="en-US" altLang="en-US" sz="1200" b="1" dirty="0">
              <a:solidFill>
                <a:srgbClr val="002060"/>
              </a:solidFill>
            </a:endParaRPr>
          </a:p>
          <a:p>
            <a:pPr eaLnBrk="1"/>
            <a:r>
              <a:rPr lang="en-US" altLang="en-US" sz="1350" b="1" dirty="0">
                <a:solidFill>
                  <a:srgbClr val="002060"/>
                </a:solidFill>
              </a:rPr>
              <a:t>The common Alkaline Battery</a:t>
            </a:r>
          </a:p>
          <a:p>
            <a:pPr lvl="1" eaLnBrk="1"/>
            <a:r>
              <a:rPr lang="en-US" altLang="en-US" sz="1200" b="1" dirty="0">
                <a:solidFill>
                  <a:srgbClr val="002060"/>
                </a:solidFill>
              </a:rPr>
              <a:t>Invented in 1955 by Lewis </a:t>
            </a:r>
            <a:r>
              <a:rPr lang="en-US" altLang="en-US" sz="1200" b="1" dirty="0" err="1">
                <a:solidFill>
                  <a:srgbClr val="002060"/>
                </a:solidFill>
              </a:rPr>
              <a:t>Urry</a:t>
            </a:r>
            <a:endParaRPr lang="en-US" altLang="en-US" sz="1200" b="1" dirty="0">
              <a:solidFill>
                <a:srgbClr val="002060"/>
              </a:solidFill>
            </a:endParaRPr>
          </a:p>
          <a:p>
            <a:pPr lvl="1" eaLnBrk="1"/>
            <a:endParaRPr lang="en-US" altLang="en-US" sz="1200" b="1" dirty="0">
              <a:solidFill>
                <a:srgbClr val="002060"/>
              </a:solidFill>
            </a:endParaRPr>
          </a:p>
          <a:p>
            <a:pPr eaLnBrk="1"/>
            <a:r>
              <a:rPr lang="en-US" altLang="en-US" sz="1350" b="1" dirty="0">
                <a:solidFill>
                  <a:srgbClr val="002060"/>
                </a:solidFill>
              </a:rPr>
              <a:t>The Nickel Metal-</a:t>
            </a:r>
            <a:r>
              <a:rPr lang="en-US" altLang="en-US" sz="1350" b="1" dirty="0" err="1">
                <a:solidFill>
                  <a:srgbClr val="002060"/>
                </a:solidFill>
              </a:rPr>
              <a:t>Hydrid</a:t>
            </a:r>
            <a:r>
              <a:rPr lang="en-US" altLang="en-US" sz="1350" b="1" dirty="0">
                <a:solidFill>
                  <a:srgbClr val="002060"/>
                </a:solidFill>
              </a:rPr>
              <a:t> Battery</a:t>
            </a:r>
          </a:p>
          <a:p>
            <a:pPr lvl="1" eaLnBrk="1"/>
            <a:r>
              <a:rPr lang="en-US" altLang="en-US" sz="1200" b="1" dirty="0">
                <a:solidFill>
                  <a:srgbClr val="002060"/>
                </a:solidFill>
              </a:rPr>
              <a:t>NiMH batteries for smaller applications started to be on the market in 1989.</a:t>
            </a:r>
          </a:p>
          <a:p>
            <a:pPr lvl="1" eaLnBrk="1"/>
            <a:endParaRPr lang="en-US" altLang="en-US" sz="1200" b="1" dirty="0">
              <a:solidFill>
                <a:srgbClr val="002060"/>
              </a:solidFill>
            </a:endParaRPr>
          </a:p>
          <a:p>
            <a:pPr eaLnBrk="1"/>
            <a:r>
              <a:rPr lang="en-US" altLang="en-US" sz="1350" b="1" dirty="0">
                <a:solidFill>
                  <a:srgbClr val="002060"/>
                </a:solidFill>
              </a:rPr>
              <a:t>Lithium and Lithium-ion Batteries</a:t>
            </a:r>
          </a:p>
          <a:p>
            <a:pPr lvl="1" eaLnBrk="1"/>
            <a:r>
              <a:rPr lang="en-US" altLang="en-US" sz="1200" b="1" dirty="0">
                <a:solidFill>
                  <a:srgbClr val="002060"/>
                </a:solidFill>
              </a:rPr>
              <a:t>First lithium batteries sold in the 1970s</a:t>
            </a:r>
          </a:p>
          <a:p>
            <a:pPr lvl="1" eaLnBrk="1"/>
            <a:r>
              <a:rPr lang="en-US" altLang="en-US" sz="1200" b="1" dirty="0">
                <a:solidFill>
                  <a:srgbClr val="002060"/>
                </a:solidFill>
              </a:rPr>
              <a:t>First lithium-ion batteries sold in 1991</a:t>
            </a:r>
          </a:p>
          <a:p>
            <a:pPr lvl="1" eaLnBrk="1"/>
            <a:r>
              <a:rPr lang="en-US" altLang="en-US" sz="1200" b="1" dirty="0">
                <a:solidFill>
                  <a:srgbClr val="002060"/>
                </a:solidFill>
              </a:rPr>
              <a:t>First lithium-ion polymer batteries released in 1996</a:t>
            </a:r>
          </a:p>
        </p:txBody>
      </p:sp>
      <p:sp>
        <p:nvSpPr>
          <p:cNvPr id="3" name="TextBox 2">
            <a:extLst>
              <a:ext uri="{FF2B5EF4-FFF2-40B4-BE49-F238E27FC236}">
                <a16:creationId xmlns:a16="http://schemas.microsoft.com/office/drawing/2014/main" id="{9C30640C-4C02-4797-B2AE-065DE8EDA2CC}"/>
              </a:ext>
            </a:extLst>
          </p:cNvPr>
          <p:cNvSpPr txBox="1"/>
          <p:nvPr/>
        </p:nvSpPr>
        <p:spPr>
          <a:xfrm>
            <a:off x="1219200" y="57150"/>
            <a:ext cx="3581400" cy="375137"/>
          </a:xfrm>
          <a:prstGeom prst="rect">
            <a:avLst/>
          </a:prstGeom>
          <a:noFill/>
        </p:spPr>
        <p:txBody>
          <a:bodyPr wrap="square" rtlCol="0">
            <a:spAutoFit/>
          </a:bodyPr>
          <a:lstStyle/>
          <a:p>
            <a:r>
              <a:rPr lang="en-AU" b="1" dirty="0">
                <a:solidFill>
                  <a:srgbClr val="C00000"/>
                </a:solidFill>
              </a:rPr>
              <a:t>History of battery:</a:t>
            </a:r>
          </a:p>
        </p:txBody>
      </p:sp>
    </p:spTree>
    <p:extLst>
      <p:ext uri="{BB962C8B-B14F-4D97-AF65-F5344CB8AC3E}">
        <p14:creationId xmlns:p14="http://schemas.microsoft.com/office/powerpoint/2010/main" val="1405079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2600325" y="0"/>
            <a:ext cx="4941094" cy="960835"/>
          </a:xfrm>
        </p:spPr>
        <p:txBody>
          <a:bodyPr/>
          <a:lstStyle/>
          <a:p>
            <a:pPr eaLnBrk="1" hangingPunct="1"/>
            <a:r>
              <a:rPr lang="en-US" altLang="en-US" b="1">
                <a:solidFill>
                  <a:srgbClr val="7030A0"/>
                </a:solidFill>
              </a:rPr>
              <a:t>Battery Characteristics</a:t>
            </a:r>
          </a:p>
        </p:txBody>
      </p:sp>
      <p:sp>
        <p:nvSpPr>
          <p:cNvPr id="68611" name="Rectangle 3"/>
          <p:cNvSpPr>
            <a:spLocks noGrp="1" noChangeArrowheads="1"/>
          </p:cNvSpPr>
          <p:nvPr>
            <p:ph type="body" idx="1"/>
          </p:nvPr>
        </p:nvSpPr>
        <p:spPr>
          <a:xfrm>
            <a:off x="2686050" y="479822"/>
            <a:ext cx="6153150" cy="2833688"/>
          </a:xfrm>
        </p:spPr>
        <p:txBody>
          <a:bodyPr/>
          <a:lstStyle/>
          <a:p>
            <a:pPr eaLnBrk="1" hangingPunct="1"/>
            <a:r>
              <a:rPr lang="en-US" altLang="en-US" b="1" dirty="0">
                <a:solidFill>
                  <a:srgbClr val="002060"/>
                </a:solidFill>
              </a:rPr>
              <a:t>Size</a:t>
            </a:r>
          </a:p>
          <a:p>
            <a:pPr lvl="1" eaLnBrk="1" hangingPunct="1"/>
            <a:r>
              <a:rPr lang="en-US" altLang="en-US" b="1" dirty="0">
                <a:solidFill>
                  <a:srgbClr val="002060"/>
                </a:solidFill>
              </a:rPr>
              <a:t>Physical: button, AAA, AA, C, D, ... </a:t>
            </a:r>
          </a:p>
          <a:p>
            <a:pPr lvl="1" eaLnBrk="1" hangingPunct="1"/>
            <a:r>
              <a:rPr lang="en-US" altLang="en-US" b="1" dirty="0">
                <a:solidFill>
                  <a:srgbClr val="002060"/>
                </a:solidFill>
              </a:rPr>
              <a:t>Energy density (watts per kg or cm</a:t>
            </a:r>
            <a:r>
              <a:rPr lang="en-US" altLang="en-US" b="1" baseline="30000" dirty="0">
                <a:solidFill>
                  <a:srgbClr val="002060"/>
                </a:solidFill>
              </a:rPr>
              <a:t>3</a:t>
            </a:r>
            <a:r>
              <a:rPr lang="en-US" altLang="en-US" b="1" dirty="0">
                <a:solidFill>
                  <a:srgbClr val="002060"/>
                </a:solidFill>
              </a:rPr>
              <a:t>)</a:t>
            </a:r>
          </a:p>
          <a:p>
            <a:pPr eaLnBrk="1" hangingPunct="1"/>
            <a:r>
              <a:rPr lang="en-US" altLang="en-US" b="1" dirty="0">
                <a:solidFill>
                  <a:srgbClr val="002060"/>
                </a:solidFill>
              </a:rPr>
              <a:t>Longevity</a:t>
            </a:r>
          </a:p>
          <a:p>
            <a:pPr lvl="1" eaLnBrk="1" hangingPunct="1"/>
            <a:r>
              <a:rPr lang="en-US" altLang="en-US" b="1" dirty="0">
                <a:solidFill>
                  <a:srgbClr val="002060"/>
                </a:solidFill>
              </a:rPr>
              <a:t>Capacity (Ah, for drain of C/10 at 20</a:t>
            </a:r>
            <a:r>
              <a:rPr lang="en-US" altLang="en-US" b="1" dirty="0">
                <a:solidFill>
                  <a:srgbClr val="002060"/>
                </a:solidFill>
                <a:cs typeface="Times New Roman" panose="02020603050405020304" pitchFamily="18" charset="0"/>
              </a:rPr>
              <a:t>°</a:t>
            </a:r>
            <a:r>
              <a:rPr lang="en-US" altLang="en-US" b="1" dirty="0">
                <a:solidFill>
                  <a:srgbClr val="002060"/>
                </a:solidFill>
              </a:rPr>
              <a:t>C)</a:t>
            </a:r>
          </a:p>
          <a:p>
            <a:pPr lvl="1" eaLnBrk="1" hangingPunct="1"/>
            <a:r>
              <a:rPr lang="en-US" altLang="en-US" b="1" dirty="0">
                <a:solidFill>
                  <a:srgbClr val="002060"/>
                </a:solidFill>
              </a:rPr>
              <a:t>Number of recharge cycles</a:t>
            </a:r>
          </a:p>
          <a:p>
            <a:pPr eaLnBrk="1" hangingPunct="1"/>
            <a:r>
              <a:rPr lang="en-US" altLang="en-US" b="1" dirty="0">
                <a:solidFill>
                  <a:srgbClr val="002060"/>
                </a:solidFill>
              </a:rPr>
              <a:t>Discharge characteristics (voltage drop)</a:t>
            </a:r>
          </a:p>
        </p:txBody>
      </p:sp>
      <p:sp>
        <p:nvSpPr>
          <p:cNvPr id="68612" name="Rectangle 3"/>
          <p:cNvSpPr txBox="1">
            <a:spLocks noChangeArrowheads="1"/>
          </p:cNvSpPr>
          <p:nvPr/>
        </p:nvSpPr>
        <p:spPr bwMode="auto">
          <a:xfrm>
            <a:off x="2600325" y="2571750"/>
            <a:ext cx="6038850" cy="4169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4572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defTabSz="4572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defTabSz="4572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defTabSz="4572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r>
              <a:rPr lang="en-US" altLang="en-US" sz="1350" b="1" dirty="0">
                <a:solidFill>
                  <a:srgbClr val="002060"/>
                </a:solidFill>
              </a:rPr>
              <a:t>Cost</a:t>
            </a:r>
          </a:p>
          <a:p>
            <a:pPr eaLnBrk="1" hangingPunct="1"/>
            <a:r>
              <a:rPr lang="en-US" altLang="en-US" sz="1350" b="1" dirty="0">
                <a:solidFill>
                  <a:srgbClr val="002060"/>
                </a:solidFill>
              </a:rPr>
              <a:t>Behavioral factors</a:t>
            </a:r>
          </a:p>
          <a:p>
            <a:pPr lvl="1" eaLnBrk="1" hangingPunct="1"/>
            <a:r>
              <a:rPr lang="en-US" altLang="en-US" sz="1200" b="1" dirty="0">
                <a:solidFill>
                  <a:srgbClr val="002060"/>
                </a:solidFill>
              </a:rPr>
              <a:t>Temperature range (storage, operation)</a:t>
            </a:r>
          </a:p>
          <a:p>
            <a:pPr lvl="1" eaLnBrk="1" hangingPunct="1"/>
            <a:r>
              <a:rPr lang="en-US" altLang="en-US" sz="1200" b="1" dirty="0">
                <a:solidFill>
                  <a:srgbClr val="002060"/>
                </a:solidFill>
              </a:rPr>
              <a:t>Self discharge</a:t>
            </a:r>
          </a:p>
          <a:p>
            <a:pPr lvl="1" eaLnBrk="1" hangingPunct="1"/>
            <a:r>
              <a:rPr lang="en-US" altLang="en-US" sz="1200" b="1" dirty="0">
                <a:solidFill>
                  <a:srgbClr val="002060"/>
                </a:solidFill>
              </a:rPr>
              <a:t>Memory effect</a:t>
            </a:r>
          </a:p>
          <a:p>
            <a:pPr eaLnBrk="1" hangingPunct="1"/>
            <a:r>
              <a:rPr lang="en-US" altLang="en-US" sz="1350" b="1" dirty="0">
                <a:solidFill>
                  <a:srgbClr val="002060"/>
                </a:solidFill>
              </a:rPr>
              <a:t>Environmental factors</a:t>
            </a:r>
          </a:p>
          <a:p>
            <a:pPr lvl="1" eaLnBrk="1" hangingPunct="1"/>
            <a:r>
              <a:rPr lang="en-US" altLang="en-US" sz="1200" b="1" dirty="0">
                <a:solidFill>
                  <a:srgbClr val="002060"/>
                </a:solidFill>
              </a:rPr>
              <a:t>Leakage, gassing, toxicity</a:t>
            </a:r>
          </a:p>
          <a:p>
            <a:pPr lvl="1" eaLnBrk="1" hangingPunct="1"/>
            <a:r>
              <a:rPr lang="en-US" altLang="en-US" sz="1200" b="1" dirty="0">
                <a:solidFill>
                  <a:srgbClr val="002060"/>
                </a:solidFill>
              </a:rPr>
              <a:t>Shock resistance</a:t>
            </a:r>
          </a:p>
        </p:txBody>
      </p:sp>
    </p:spTree>
    <p:extLst>
      <p:ext uri="{BB962C8B-B14F-4D97-AF65-F5344CB8AC3E}">
        <p14:creationId xmlns:p14="http://schemas.microsoft.com/office/powerpoint/2010/main" val="3087978391"/>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10040</TotalTime>
  <Words>1939</Words>
  <Application>Microsoft Office PowerPoint</Application>
  <PresentationFormat>On-screen Show (16:9)</PresentationFormat>
  <Paragraphs>275</Paragraphs>
  <Slides>42</Slides>
  <Notes>15</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42</vt:i4>
      </vt:variant>
    </vt:vector>
  </HeadingPairs>
  <TitlesOfParts>
    <vt:vector size="55" baseType="lpstr">
      <vt:lpstr>Arial</vt:lpstr>
      <vt:lpstr>Arial Narrow</vt:lpstr>
      <vt:lpstr>Calibri</vt:lpstr>
      <vt:lpstr>Century Gothic</vt:lpstr>
      <vt:lpstr>StarSymbol</vt:lpstr>
      <vt:lpstr>Tahoma</vt:lpstr>
      <vt:lpstr>Times New Roman</vt:lpstr>
      <vt:lpstr>Wingdings</vt:lpstr>
      <vt:lpstr>Wingdings 3</vt:lpstr>
      <vt:lpstr>方正明體</vt:lpstr>
      <vt:lpstr>Larissa</vt:lpstr>
      <vt:lpstr>Wisp</vt:lpstr>
      <vt:lpstr>Equation</vt:lpstr>
      <vt:lpstr>Power Supplies for Mechatronics Systems</vt:lpstr>
      <vt:lpstr>PowerPoint Presentation</vt:lpstr>
      <vt:lpstr>PowerPoint Presentation</vt:lpstr>
      <vt:lpstr>PowerPoint Presentation</vt:lpstr>
      <vt:lpstr>How Electrochemical Batteries Work</vt:lpstr>
      <vt:lpstr>The Electrochemical Cell</vt:lpstr>
      <vt:lpstr>The Electrochemical Series</vt:lpstr>
      <vt:lpstr>PowerPoint Presentation</vt:lpstr>
      <vt:lpstr>Battery Characteristics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DC Power Supply</vt:lpstr>
      <vt:lpstr>A typical Power Supply for Low-power DC motors</vt:lpstr>
      <vt:lpstr>Components of a Power Supply</vt:lpstr>
      <vt:lpstr>Line Filter</vt:lpstr>
      <vt:lpstr>Transformer</vt:lpstr>
      <vt:lpstr>Rectifier</vt:lpstr>
      <vt:lpstr>Filter</vt:lpstr>
      <vt:lpstr>Ripple</vt:lpstr>
      <vt:lpstr>Regulator</vt:lpstr>
      <vt:lpstr>The Regulator</vt:lpstr>
      <vt:lpstr>PowerPoint Presentation</vt:lpstr>
      <vt:lpstr>DC-DC Converter</vt:lpstr>
      <vt:lpstr>PowerPoint Presentation</vt:lpstr>
      <vt:lpstr>Block Diagram of DC-DC Converters</vt:lpstr>
      <vt:lpstr>Stepping down a dc voltage</vt:lpstr>
      <vt:lpstr>Pulse-Width Modulation in DC-DC Converters </vt:lpstr>
      <vt:lpstr>Step-down DC to DC converter (BUCK)</vt:lpstr>
      <vt:lpstr>BUCK converter: Waveforms</vt:lpstr>
      <vt:lpstr>Step-up DC to DC converter (Boost)</vt:lpstr>
      <vt:lpstr>BOOST converter: Waveforms</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Harvesting Techniques for Sensor Node in Wireless System Network</dc:title>
  <dc:creator>Test</dc:creator>
  <cp:lastModifiedBy>Subhas Mukhopadhyay</cp:lastModifiedBy>
  <cp:revision>180</cp:revision>
  <dcterms:created xsi:type="dcterms:W3CDTF">2014-02-16T21:03:30Z</dcterms:created>
  <dcterms:modified xsi:type="dcterms:W3CDTF">2023-08-15T00:13:21Z</dcterms:modified>
</cp:coreProperties>
</file>