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58" r:id="rId6"/>
    <p:sldId id="277" r:id="rId7"/>
    <p:sldId id="260" r:id="rId8"/>
    <p:sldId id="278" r:id="rId9"/>
    <p:sldId id="279" r:id="rId10"/>
    <p:sldId id="269" r:id="rId11"/>
    <p:sldId id="280" r:id="rId12"/>
    <p:sldId id="270" r:id="rId13"/>
    <p:sldId id="274" r:id="rId14"/>
    <p:sldId id="276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84" autoAdjust="0"/>
  </p:normalViewPr>
  <p:slideViewPr>
    <p:cSldViewPr snapToGrid="0" snapToObjects="1">
      <p:cViewPr varScale="1">
        <p:scale>
          <a:sx n="78" d="100"/>
          <a:sy n="78" d="100"/>
        </p:scale>
        <p:origin x="1080" y="96"/>
      </p:cViewPr>
      <p:guideLst>
        <p:guide orient="horz" pos="2183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Inglis" userId="0f6609d9-e5a9-413b-9d53-82af9a76d4a8" providerId="ADAL" clId="{EE3EE4EC-DCBD-4EA1-905F-AECE0A4A1682}"/>
    <pc:docChg chg="undo custSel addSld delSld modSld">
      <pc:chgData name="David Inglis" userId="0f6609d9-e5a9-413b-9d53-82af9a76d4a8" providerId="ADAL" clId="{EE3EE4EC-DCBD-4EA1-905F-AECE0A4A1682}" dt="2021-07-06T22:48:15.764" v="2536" actId="1076"/>
      <pc:docMkLst>
        <pc:docMk/>
      </pc:docMkLst>
      <pc:sldChg chg="modSp">
        <pc:chgData name="David Inglis" userId="0f6609d9-e5a9-413b-9d53-82af9a76d4a8" providerId="ADAL" clId="{EE3EE4EC-DCBD-4EA1-905F-AECE0A4A1682}" dt="2021-07-06T21:59:49.430" v="1" actId="20577"/>
        <pc:sldMkLst>
          <pc:docMk/>
          <pc:sldMk cId="1979700365" sldId="257"/>
        </pc:sldMkLst>
        <pc:spChg chg="mod">
          <ac:chgData name="David Inglis" userId="0f6609d9-e5a9-413b-9d53-82af9a76d4a8" providerId="ADAL" clId="{EE3EE4EC-DCBD-4EA1-905F-AECE0A4A1682}" dt="2021-07-06T21:59:49.430" v="1" actId="20577"/>
          <ac:spMkLst>
            <pc:docMk/>
            <pc:sldMk cId="1979700365" sldId="257"/>
            <ac:spMk id="3" creationId="{00000000-0000-0000-0000-000000000000}"/>
          </ac:spMkLst>
        </pc:spChg>
      </pc:sldChg>
      <pc:sldChg chg="add del">
        <pc:chgData name="David Inglis" userId="0f6609d9-e5a9-413b-9d53-82af9a76d4a8" providerId="ADAL" clId="{EE3EE4EC-DCBD-4EA1-905F-AECE0A4A1682}" dt="2021-07-06T22:33:13.793" v="1798" actId="2696"/>
        <pc:sldMkLst>
          <pc:docMk/>
          <pc:sldMk cId="2982278893" sldId="259"/>
        </pc:sldMkLst>
      </pc:sldChg>
      <pc:sldChg chg="del">
        <pc:chgData name="David Inglis" userId="0f6609d9-e5a9-413b-9d53-82af9a76d4a8" providerId="ADAL" clId="{EE3EE4EC-DCBD-4EA1-905F-AECE0A4A1682}" dt="2021-07-06T22:06:32.126" v="429" actId="2696"/>
        <pc:sldMkLst>
          <pc:docMk/>
          <pc:sldMk cId="4195550656" sldId="259"/>
        </pc:sldMkLst>
      </pc:sldChg>
      <pc:sldChg chg="modSp">
        <pc:chgData name="David Inglis" userId="0f6609d9-e5a9-413b-9d53-82af9a76d4a8" providerId="ADAL" clId="{EE3EE4EC-DCBD-4EA1-905F-AECE0A4A1682}" dt="2021-07-06T22:08:11.377" v="445" actId="255"/>
        <pc:sldMkLst>
          <pc:docMk/>
          <pc:sldMk cId="3520325473" sldId="260"/>
        </pc:sldMkLst>
        <pc:spChg chg="mod">
          <ac:chgData name="David Inglis" userId="0f6609d9-e5a9-413b-9d53-82af9a76d4a8" providerId="ADAL" clId="{EE3EE4EC-DCBD-4EA1-905F-AECE0A4A1682}" dt="2021-07-06T22:08:11.377" v="445" actId="255"/>
          <ac:spMkLst>
            <pc:docMk/>
            <pc:sldMk cId="3520325473" sldId="260"/>
            <ac:spMk id="3" creationId="{00000000-0000-0000-0000-000000000000}"/>
          </ac:spMkLst>
        </pc:spChg>
      </pc:sldChg>
      <pc:sldChg chg="del">
        <pc:chgData name="David Inglis" userId="0f6609d9-e5a9-413b-9d53-82af9a76d4a8" providerId="ADAL" clId="{EE3EE4EC-DCBD-4EA1-905F-AECE0A4A1682}" dt="2021-07-06T22:20:48.782" v="1047" actId="2696"/>
        <pc:sldMkLst>
          <pc:docMk/>
          <pc:sldMk cId="4126991566" sldId="261"/>
        </pc:sldMkLst>
      </pc:sldChg>
      <pc:sldChg chg="delSp modNotesTx">
        <pc:chgData name="David Inglis" userId="0f6609d9-e5a9-413b-9d53-82af9a76d4a8" providerId="ADAL" clId="{EE3EE4EC-DCBD-4EA1-905F-AECE0A4A1682}" dt="2021-07-06T22:23:29.832" v="1279" actId="478"/>
        <pc:sldMkLst>
          <pc:docMk/>
          <pc:sldMk cId="2261393218" sldId="269"/>
        </pc:sldMkLst>
        <pc:spChg chg="del">
          <ac:chgData name="David Inglis" userId="0f6609d9-e5a9-413b-9d53-82af9a76d4a8" providerId="ADAL" clId="{EE3EE4EC-DCBD-4EA1-905F-AECE0A4A1682}" dt="2021-07-06T22:23:29.832" v="1279" actId="478"/>
          <ac:spMkLst>
            <pc:docMk/>
            <pc:sldMk cId="2261393218" sldId="269"/>
            <ac:spMk id="9" creationId="{00000000-0000-0000-0000-000000000000}"/>
          </ac:spMkLst>
        </pc:spChg>
      </pc:sldChg>
      <pc:sldChg chg="modSp">
        <pc:chgData name="David Inglis" userId="0f6609d9-e5a9-413b-9d53-82af9a76d4a8" providerId="ADAL" clId="{EE3EE4EC-DCBD-4EA1-905F-AECE0A4A1682}" dt="2021-07-06T22:48:15.764" v="2536" actId="1076"/>
        <pc:sldMkLst>
          <pc:docMk/>
          <pc:sldMk cId="61515959" sldId="270"/>
        </pc:sldMkLst>
        <pc:spChg chg="mod">
          <ac:chgData name="David Inglis" userId="0f6609d9-e5a9-413b-9d53-82af9a76d4a8" providerId="ADAL" clId="{EE3EE4EC-DCBD-4EA1-905F-AECE0A4A1682}" dt="2021-07-06T22:48:12.063" v="2535" actId="27636"/>
          <ac:spMkLst>
            <pc:docMk/>
            <pc:sldMk cId="61515959" sldId="270"/>
            <ac:spMk id="3" creationId="{00000000-0000-0000-0000-000000000000}"/>
          </ac:spMkLst>
        </pc:spChg>
        <pc:picChg chg="mod">
          <ac:chgData name="David Inglis" userId="0f6609d9-e5a9-413b-9d53-82af9a76d4a8" providerId="ADAL" clId="{EE3EE4EC-DCBD-4EA1-905F-AECE0A4A1682}" dt="2021-07-06T22:48:15.764" v="2536" actId="1076"/>
          <ac:picMkLst>
            <pc:docMk/>
            <pc:sldMk cId="61515959" sldId="270"/>
            <ac:picMk id="4" creationId="{42D821D3-626A-406B-9E5E-CA7294042836}"/>
          </ac:picMkLst>
        </pc:picChg>
      </pc:sldChg>
      <pc:sldChg chg="modNotesTx">
        <pc:chgData name="David Inglis" userId="0f6609d9-e5a9-413b-9d53-82af9a76d4a8" providerId="ADAL" clId="{EE3EE4EC-DCBD-4EA1-905F-AECE0A4A1682}" dt="2021-07-06T22:38:39.009" v="2046" actId="20577"/>
        <pc:sldMkLst>
          <pc:docMk/>
          <pc:sldMk cId="3534866778" sldId="274"/>
        </pc:sldMkLst>
      </pc:sldChg>
      <pc:sldChg chg="modSp modNotesTx">
        <pc:chgData name="David Inglis" userId="0f6609d9-e5a9-413b-9d53-82af9a76d4a8" providerId="ADAL" clId="{EE3EE4EC-DCBD-4EA1-905F-AECE0A4A1682}" dt="2021-07-06T22:45:08.451" v="2232" actId="20577"/>
        <pc:sldMkLst>
          <pc:docMk/>
          <pc:sldMk cId="3815725457" sldId="275"/>
        </pc:sldMkLst>
        <pc:spChg chg="mod">
          <ac:chgData name="David Inglis" userId="0f6609d9-e5a9-413b-9d53-82af9a76d4a8" providerId="ADAL" clId="{EE3EE4EC-DCBD-4EA1-905F-AECE0A4A1682}" dt="2021-07-06T22:43:25.919" v="2191" actId="20577"/>
          <ac:spMkLst>
            <pc:docMk/>
            <pc:sldMk cId="3815725457" sldId="275"/>
            <ac:spMk id="3" creationId="{00000000-0000-0000-0000-000000000000}"/>
          </ac:spMkLst>
        </pc:spChg>
      </pc:sldChg>
      <pc:sldChg chg="modSp">
        <pc:chgData name="David Inglis" userId="0f6609d9-e5a9-413b-9d53-82af9a76d4a8" providerId="ADAL" clId="{EE3EE4EC-DCBD-4EA1-905F-AECE0A4A1682}" dt="2021-07-06T22:32:13.495" v="1752" actId="20577"/>
        <pc:sldMkLst>
          <pc:docMk/>
          <pc:sldMk cId="2095177664" sldId="276"/>
        </pc:sldMkLst>
        <pc:spChg chg="mod">
          <ac:chgData name="David Inglis" userId="0f6609d9-e5a9-413b-9d53-82af9a76d4a8" providerId="ADAL" clId="{EE3EE4EC-DCBD-4EA1-905F-AECE0A4A1682}" dt="2021-07-06T22:32:13.495" v="1752" actId="20577"/>
          <ac:spMkLst>
            <pc:docMk/>
            <pc:sldMk cId="2095177664" sldId="276"/>
            <ac:spMk id="3" creationId="{A2DA17C8-BEC0-4C99-9FD8-821A969CE4C2}"/>
          </ac:spMkLst>
        </pc:spChg>
      </pc:sldChg>
      <pc:sldChg chg="addSp modSp add">
        <pc:chgData name="David Inglis" userId="0f6609d9-e5a9-413b-9d53-82af9a76d4a8" providerId="ADAL" clId="{EE3EE4EC-DCBD-4EA1-905F-AECE0A4A1682}" dt="2021-07-06T22:04:33.593" v="428" actId="27636"/>
        <pc:sldMkLst>
          <pc:docMk/>
          <pc:sldMk cId="2792209621" sldId="277"/>
        </pc:sldMkLst>
        <pc:spChg chg="mod">
          <ac:chgData name="David Inglis" userId="0f6609d9-e5a9-413b-9d53-82af9a76d4a8" providerId="ADAL" clId="{EE3EE4EC-DCBD-4EA1-905F-AECE0A4A1682}" dt="2021-07-06T22:04:33.593" v="428" actId="27636"/>
          <ac:spMkLst>
            <pc:docMk/>
            <pc:sldMk cId="2792209621" sldId="277"/>
            <ac:spMk id="3" creationId="{2AB7AB7E-4838-4754-B861-D762231534E0}"/>
          </ac:spMkLst>
        </pc:spChg>
        <pc:picChg chg="add mod">
          <ac:chgData name="David Inglis" userId="0f6609d9-e5a9-413b-9d53-82af9a76d4a8" providerId="ADAL" clId="{EE3EE4EC-DCBD-4EA1-905F-AECE0A4A1682}" dt="2021-07-06T22:01:22.924" v="4" actId="1076"/>
          <ac:picMkLst>
            <pc:docMk/>
            <pc:sldMk cId="2792209621" sldId="277"/>
            <ac:picMk id="1026" creationId="{9A1F469C-D3C5-4045-9291-DBBC2B10751F}"/>
          </ac:picMkLst>
        </pc:picChg>
      </pc:sldChg>
      <pc:sldChg chg="modSp add">
        <pc:chgData name="David Inglis" userId="0f6609d9-e5a9-413b-9d53-82af9a76d4a8" providerId="ADAL" clId="{EE3EE4EC-DCBD-4EA1-905F-AECE0A4A1682}" dt="2021-07-06T22:10:58.438" v="649" actId="20577"/>
        <pc:sldMkLst>
          <pc:docMk/>
          <pc:sldMk cId="1591864334" sldId="278"/>
        </pc:sldMkLst>
        <pc:spChg chg="mod">
          <ac:chgData name="David Inglis" userId="0f6609d9-e5a9-413b-9d53-82af9a76d4a8" providerId="ADAL" clId="{EE3EE4EC-DCBD-4EA1-905F-AECE0A4A1682}" dt="2021-07-06T22:08:15.840" v="446" actId="255"/>
          <ac:spMkLst>
            <pc:docMk/>
            <pc:sldMk cId="1591864334" sldId="278"/>
            <ac:spMk id="2" creationId="{552BD384-9845-4CA5-B906-72314CF8FD7C}"/>
          </ac:spMkLst>
        </pc:spChg>
        <pc:spChg chg="mod">
          <ac:chgData name="David Inglis" userId="0f6609d9-e5a9-413b-9d53-82af9a76d4a8" providerId="ADAL" clId="{EE3EE4EC-DCBD-4EA1-905F-AECE0A4A1682}" dt="2021-07-06T22:10:58.438" v="649" actId="20577"/>
          <ac:spMkLst>
            <pc:docMk/>
            <pc:sldMk cId="1591864334" sldId="278"/>
            <ac:spMk id="3" creationId="{D61C70C7-B8F3-4000-AD61-2980892A64FE}"/>
          </ac:spMkLst>
        </pc:spChg>
      </pc:sldChg>
      <pc:sldChg chg="addSp delSp modSp add">
        <pc:chgData name="David Inglis" userId="0f6609d9-e5a9-413b-9d53-82af9a76d4a8" providerId="ADAL" clId="{EE3EE4EC-DCBD-4EA1-905F-AECE0A4A1682}" dt="2021-07-06T22:22:06.653" v="1198" actId="27636"/>
        <pc:sldMkLst>
          <pc:docMk/>
          <pc:sldMk cId="505880560" sldId="279"/>
        </pc:sldMkLst>
        <pc:spChg chg="mod">
          <ac:chgData name="David Inglis" userId="0f6609d9-e5a9-413b-9d53-82af9a76d4a8" providerId="ADAL" clId="{EE3EE4EC-DCBD-4EA1-905F-AECE0A4A1682}" dt="2021-07-06T22:11:16.018" v="659" actId="20577"/>
          <ac:spMkLst>
            <pc:docMk/>
            <pc:sldMk cId="505880560" sldId="279"/>
            <ac:spMk id="2" creationId="{552BD384-9845-4CA5-B906-72314CF8FD7C}"/>
          </ac:spMkLst>
        </pc:spChg>
        <pc:spChg chg="mod">
          <ac:chgData name="David Inglis" userId="0f6609d9-e5a9-413b-9d53-82af9a76d4a8" providerId="ADAL" clId="{EE3EE4EC-DCBD-4EA1-905F-AECE0A4A1682}" dt="2021-07-06T22:22:06.653" v="1198" actId="27636"/>
          <ac:spMkLst>
            <pc:docMk/>
            <pc:sldMk cId="505880560" sldId="279"/>
            <ac:spMk id="3" creationId="{D61C70C7-B8F3-4000-AD61-2980892A64FE}"/>
          </ac:spMkLst>
        </pc:spChg>
        <pc:spChg chg="add mod">
          <ac:chgData name="David Inglis" userId="0f6609d9-e5a9-413b-9d53-82af9a76d4a8" providerId="ADAL" clId="{EE3EE4EC-DCBD-4EA1-905F-AECE0A4A1682}" dt="2021-07-06T22:15:43.531" v="844" actId="14100"/>
          <ac:spMkLst>
            <pc:docMk/>
            <pc:sldMk cId="505880560" sldId="279"/>
            <ac:spMk id="4" creationId="{8F97642B-5A7C-4CDE-AC9B-096478F81480}"/>
          </ac:spMkLst>
        </pc:spChg>
        <pc:picChg chg="add del mod">
          <ac:chgData name="David Inglis" userId="0f6609d9-e5a9-413b-9d53-82af9a76d4a8" providerId="ADAL" clId="{EE3EE4EC-DCBD-4EA1-905F-AECE0A4A1682}" dt="2021-07-06T22:21:06.224" v="1048" actId="478"/>
          <ac:picMkLst>
            <pc:docMk/>
            <pc:sldMk cId="505880560" sldId="279"/>
            <ac:picMk id="5" creationId="{20D062B5-936B-41BD-9F3C-787326B29111}"/>
          </ac:picMkLst>
        </pc:picChg>
      </pc:sldChg>
      <pc:sldChg chg="modSp add">
        <pc:chgData name="David Inglis" userId="0f6609d9-e5a9-413b-9d53-82af9a76d4a8" providerId="ADAL" clId="{EE3EE4EC-DCBD-4EA1-905F-AECE0A4A1682}" dt="2021-07-06T22:30:55.736" v="1699" actId="20577"/>
        <pc:sldMkLst>
          <pc:docMk/>
          <pc:sldMk cId="1407156089" sldId="280"/>
        </pc:sldMkLst>
        <pc:spChg chg="mod">
          <ac:chgData name="David Inglis" userId="0f6609d9-e5a9-413b-9d53-82af9a76d4a8" providerId="ADAL" clId="{EE3EE4EC-DCBD-4EA1-905F-AECE0A4A1682}" dt="2021-07-06T22:23:57.292" v="1303" actId="20577"/>
          <ac:spMkLst>
            <pc:docMk/>
            <pc:sldMk cId="1407156089" sldId="280"/>
            <ac:spMk id="2" creationId="{00000000-0000-0000-0000-000000000000}"/>
          </ac:spMkLst>
        </pc:spChg>
        <pc:spChg chg="mod">
          <ac:chgData name="David Inglis" userId="0f6609d9-e5a9-413b-9d53-82af9a76d4a8" providerId="ADAL" clId="{EE3EE4EC-DCBD-4EA1-905F-AECE0A4A1682}" dt="2021-07-06T22:26:26.648" v="1458" actId="20577"/>
          <ac:spMkLst>
            <pc:docMk/>
            <pc:sldMk cId="1407156089" sldId="280"/>
            <ac:spMk id="3" creationId="{00000000-0000-0000-0000-000000000000}"/>
          </ac:spMkLst>
        </pc:spChg>
        <pc:spChg chg="mod">
          <ac:chgData name="David Inglis" userId="0f6609d9-e5a9-413b-9d53-82af9a76d4a8" providerId="ADAL" clId="{EE3EE4EC-DCBD-4EA1-905F-AECE0A4A1682}" dt="2021-07-06T22:30:55.736" v="1699" actId="20577"/>
          <ac:spMkLst>
            <pc:docMk/>
            <pc:sldMk cId="1407156089" sldId="28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1919-6836-0B47-9B80-A656C342481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75333-8EE6-4D4A-A0A8-7FF971E4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Tension</a:t>
            </a:r>
            <a:r>
              <a:rPr lang="en-US" baseline="0" dirty="0"/>
              <a:t> = mg = BIL or I = mg/BL. Here we see that the current in the conductor is determined by the mechanical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5B37F-99EC-2743-B627-CD31A479D9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“w” or lower case </a:t>
            </a:r>
            <a:r>
              <a:rPr lang="en-AU" dirty="0" err="1"/>
              <a:t>ohmega</a:t>
            </a:r>
            <a:r>
              <a:rPr lang="en-AU" dirty="0"/>
              <a:t> is the symbol for speed in rad/s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5333-8EE6-4D4A-A0A8-7FF971E4B6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“w” or lower case </a:t>
            </a:r>
            <a:r>
              <a:rPr lang="en-AU" dirty="0" err="1"/>
              <a:t>ohmega</a:t>
            </a:r>
            <a:r>
              <a:rPr lang="en-AU" dirty="0"/>
              <a:t> is the symbol for speed in rad/s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5333-8EE6-4D4A-A0A8-7FF971E4B6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find that data sheets use a wide range of torque units. You will need to be able to convert them fluently without google.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5B37F-99EC-2743-B627-CD31A479D9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8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a) 0.083 Nm, b) 21.6 A, c) 267 Hz, 1675 rad/s d) 10.8 A, 3.6 V, 41.2 </a:t>
            </a:r>
            <a:r>
              <a:rPr lang="en-AU" dirty="0" err="1"/>
              <a:t>mNm</a:t>
            </a:r>
            <a:r>
              <a:rPr lang="en-AU" dirty="0"/>
              <a:t>, e) 40%, f) KT = 0.0038 Nm/A, KE = 0.0043 Vs/rad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5333-8EE6-4D4A-A0A8-7FF971E4B6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8348-28FE-8E4D-804C-1A68430031E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0A2B-9C26-1544-AD35-665B7986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circuits in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65" y="4008963"/>
            <a:ext cx="4926003" cy="2535454"/>
          </a:xfrm>
        </p:spPr>
        <p:txBody>
          <a:bodyPr>
            <a:noAutofit/>
          </a:bodyPr>
          <a:lstStyle/>
          <a:p>
            <a:r>
              <a:rPr lang="en-US" sz="2100" dirty="0"/>
              <a:t>The above is clearly a good magnetic circuit, but without conductors on the rotors we will not get torque.</a:t>
            </a:r>
          </a:p>
          <a:p>
            <a:endParaRPr lang="en-US" sz="2100" dirty="0"/>
          </a:p>
          <a:p>
            <a:r>
              <a:rPr lang="en-US" sz="2100" dirty="0"/>
              <a:t>Current carrying conductors around the rotor generate </a:t>
            </a:r>
            <a:r>
              <a:rPr lang="en-US" sz="2100" i="1" dirty="0" err="1"/>
              <a:t>BiL</a:t>
            </a:r>
            <a:r>
              <a:rPr lang="en-US" sz="2100" dirty="0"/>
              <a:t> force for each wire.</a:t>
            </a:r>
          </a:p>
          <a:p>
            <a:r>
              <a:rPr lang="en-US" sz="2100" dirty="0"/>
              <a:t>Torque is Force times radius.</a:t>
            </a:r>
          </a:p>
          <a:p>
            <a:endParaRPr lang="en-US" sz="2100" dirty="0"/>
          </a:p>
          <a:p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6256867" cy="2303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77332" y="3677246"/>
            <a:ext cx="3879542" cy="20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05"/>
            <a:ext cx="8229600" cy="971389"/>
          </a:xfrm>
        </p:spPr>
        <p:txBody>
          <a:bodyPr/>
          <a:lstStyle/>
          <a:p>
            <a:r>
              <a:rPr lang="en-US" dirty="0"/>
              <a:t>PM DC Motor Torque Speed Curve</a:t>
            </a:r>
          </a:p>
        </p:txBody>
      </p:sp>
      <p:pic>
        <p:nvPicPr>
          <p:cNvPr id="4" name="Picture 3" descr="Screen shot 2012-09-07 at 11.43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53" y="930306"/>
            <a:ext cx="7173914" cy="595556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510643" y="3791858"/>
            <a:ext cx="362857" cy="57526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3417" y="3535262"/>
            <a:ext cx="90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353486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483A-EC01-4786-A200-C419ECDB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Maxon Motor Tutorials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17C8-BEC0-4C99-9FD8-821A969C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Watch the three videos on </a:t>
            </a:r>
            <a:r>
              <a:rPr lang="en-AU" dirty="0" err="1"/>
              <a:t>ilearn</a:t>
            </a:r>
            <a:r>
              <a:rPr lang="en-AU" dirty="0"/>
              <a:t> from Maxon Motors</a:t>
            </a:r>
          </a:p>
          <a:p>
            <a:r>
              <a:rPr lang="en-AU" dirty="0"/>
              <a:t>Chapter 1: Motor Data and Operating Ranges</a:t>
            </a:r>
          </a:p>
          <a:p>
            <a:r>
              <a:rPr lang="en-AU" dirty="0"/>
              <a:t>Chapter 2: Speed vs Torque</a:t>
            </a:r>
          </a:p>
          <a:p>
            <a:r>
              <a:rPr lang="en-AU" dirty="0"/>
              <a:t>Chapter 3: Windings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7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2664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the example data sheet given a few slides back for a permanent magnet DC motor.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a) What is the stall torque in Nm? </a:t>
            </a:r>
          </a:p>
          <a:p>
            <a:pPr marL="0" indent="0">
              <a:buNone/>
            </a:pPr>
            <a:r>
              <a:rPr lang="en-US" dirty="0"/>
              <a:t>b) What is the stall current?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c) What is the no load speed in Hz and rad/s?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d) Determine the current, back EMF, and torque at half the no load speed?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e) Estimate the efficiency at this speed.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f) What is the torque constant K</a:t>
            </a:r>
            <a:r>
              <a:rPr lang="en-US" baseline="-25000" dirty="0"/>
              <a:t>T</a:t>
            </a:r>
            <a:r>
              <a:rPr lang="en-US" dirty="0"/>
              <a:t> and electrical constant K</a:t>
            </a:r>
            <a:r>
              <a:rPr lang="en-US" baseline="-25000" dirty="0"/>
              <a:t>E</a:t>
            </a:r>
            <a:r>
              <a:rPr lang="en-US" dirty="0"/>
              <a:t>? Be sure to give appropriate units. K</a:t>
            </a:r>
            <a:r>
              <a:rPr lang="en-US" baseline="-25000" dirty="0"/>
              <a:t>T</a:t>
            </a:r>
            <a:r>
              <a:rPr lang="en-US" dirty="0"/>
              <a:t> [Nm/A], K</a:t>
            </a:r>
            <a:r>
              <a:rPr lang="en-US" baseline="-25000" dirty="0"/>
              <a:t>E</a:t>
            </a:r>
            <a:r>
              <a:rPr lang="en-US" dirty="0"/>
              <a:t> [Vs/rad]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537458" cy="5177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Conductors lying on the rotor increase the air gap, increasing reluctance and reducing the flux.</a:t>
            </a:r>
          </a:p>
          <a:p>
            <a:r>
              <a:rPr lang="en-US" dirty="0"/>
              <a:t>They also have to be secured to the rotor to transmit their force.</a:t>
            </a:r>
          </a:p>
          <a:p>
            <a:r>
              <a:rPr lang="en-US" dirty="0"/>
              <a:t>Slotting solves both of these problems.  While still allowing the conductors to cut the field lines (though it doesn’t look like it).</a:t>
            </a:r>
          </a:p>
          <a:p>
            <a:r>
              <a:rPr lang="en-US" dirty="0"/>
              <a:t>Now however we must balance current density (limited to 2-8 A/mm</a:t>
            </a:r>
            <a:r>
              <a:rPr lang="en-US" baseline="30000" dirty="0"/>
              <a:t>2</a:t>
            </a:r>
            <a:r>
              <a:rPr lang="en-US" dirty="0"/>
              <a:t>) and flux density (limited to ~1.5 T). We want as much copper as possible and we want as much iron as possible.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149" y="1941773"/>
            <a:ext cx="3831651" cy="35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F818-71F8-4343-8ABE-39404C87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AB7E-4838-4754-B861-D7622315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26856"/>
            <a:ext cx="8229600" cy="22642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In a Permanent Magnet Direct Current (PMDC) motor:</a:t>
            </a:r>
          </a:p>
          <a:p>
            <a:r>
              <a:rPr lang="en-AU" dirty="0"/>
              <a:t>electric current is directed through brushes and a commutator to coils on the rotor.</a:t>
            </a:r>
          </a:p>
          <a:p>
            <a:r>
              <a:rPr lang="en-AU" dirty="0"/>
              <a:t>The rotor is comprised of magnetic steel with copper windings</a:t>
            </a:r>
          </a:p>
          <a:p>
            <a:r>
              <a:rPr lang="en-AU" dirty="0"/>
              <a:t>A small air-gap exists between the rotor and the permanent magnets of the stator. A steel casing forms a yoke to complete the magnetic circuit.</a:t>
            </a:r>
          </a:p>
        </p:txBody>
      </p:sp>
      <p:pic>
        <p:nvPicPr>
          <p:cNvPr id="1026" name="Picture 2" descr="What are coreless DC motors?">
            <a:extLst>
              <a:ext uri="{FF2B5EF4-FFF2-40B4-BE49-F238E27FC236}">
                <a16:creationId xmlns:a16="http://schemas.microsoft.com/office/drawing/2014/main" id="{9A1F469C-D3C5-4045-9291-DBBC2B10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638"/>
            <a:ext cx="655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0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 a useful mathematical model: Consider An Elementary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9427"/>
            <a:ext cx="8229600" cy="858350"/>
          </a:xfrm>
        </p:spPr>
        <p:txBody>
          <a:bodyPr>
            <a:noAutofit/>
          </a:bodyPr>
          <a:lstStyle/>
          <a:p>
            <a:r>
              <a:rPr lang="en-US" sz="2500" dirty="0"/>
              <a:t>Conductor has resistance </a:t>
            </a:r>
            <a:r>
              <a:rPr lang="en-US" sz="2500" i="1" dirty="0"/>
              <a:t>R</a:t>
            </a:r>
            <a:r>
              <a:rPr lang="en-US" sz="2500" dirty="0"/>
              <a:t>, carries a current </a:t>
            </a:r>
            <a:r>
              <a:rPr lang="en-US" sz="2500" i="1" dirty="0"/>
              <a:t>I</a:t>
            </a:r>
            <a:r>
              <a:rPr lang="en-US" sz="2500" dirty="0"/>
              <a:t> and moves with velocity </a:t>
            </a:r>
            <a:r>
              <a:rPr lang="en-US" sz="2500" i="1" dirty="0"/>
              <a:t>v</a:t>
            </a:r>
            <a:r>
              <a:rPr lang="en-US" sz="2500" dirty="0"/>
              <a:t>. The string is connected to a mass.</a:t>
            </a:r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65" y="1160223"/>
            <a:ext cx="5048269" cy="36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2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D384-9845-4CA5-B906-72314CF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500" dirty="0"/>
              <a:t>At v=0, what are the pulling force, current, electrical input power, and mechanical output power?</a:t>
            </a:r>
            <a:br>
              <a:rPr lang="en-US" sz="2500" dirty="0"/>
            </a:br>
            <a:endParaRPr lang="en-AU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C70C7-B8F3-4000-AD61-2980892A6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Force from </a:t>
                </a:r>
                <a:r>
                  <a:rPr lang="en-AU" dirty="0" err="1"/>
                  <a:t>gavity</a:t>
                </a:r>
                <a:r>
                  <a:rPr lang="en-AU" dirty="0"/>
                  <a:t> = mg</a:t>
                </a:r>
              </a:p>
              <a:p>
                <a:r>
                  <a:rPr lang="en-AU" dirty="0"/>
                  <a:t>Force from magnetic field = </a:t>
                </a:r>
                <a:r>
                  <a:rPr lang="en-AU" dirty="0" err="1"/>
                  <a:t>BiL</a:t>
                </a:r>
                <a:endParaRPr lang="en-AU" dirty="0"/>
              </a:p>
              <a:p>
                <a:r>
                  <a:rPr lang="en-AU" dirty="0"/>
                  <a:t>At v=0, these forces must be equal: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𝐵𝑖𝐿</m:t>
                    </m:r>
                  </m:oMath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𝐵𝐿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The electrical input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𝑉𝑖</m:t>
                    </m:r>
                  </m:oMath>
                </a14:m>
                <a:endParaRPr lang="en-AU" dirty="0"/>
              </a:p>
              <a:p>
                <a:r>
                  <a:rPr lang="en-AU" dirty="0"/>
                  <a:t>The mechanical output power is 0.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C70C7-B8F3-4000-AD61-2980892A6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86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D384-9845-4CA5-B906-72314CF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500" dirty="0"/>
              <a:t>At v=constant, what are the pulling force, current, electrical input power, and mechanical output power?</a:t>
            </a:r>
            <a:br>
              <a:rPr lang="en-US" sz="2500" dirty="0"/>
            </a:br>
            <a:endParaRPr lang="en-AU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C70C7-B8F3-4000-AD61-2980892A6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440518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/>
                  <a:t>At v=constant, these forces must still be equal: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𝐵𝑖𝐿</m:t>
                    </m:r>
                  </m:oMath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𝐵𝐿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But now work is being done. The electrical input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𝑚𝑒𝑐h𝑎𝑛𝑖𝑐𝑎𝑙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𝑝𝑜𝑤𝑒𝑟</m:t>
                    </m:r>
                  </m:oMath>
                </a14:m>
                <a:endParaRPr lang="en-AU" b="0" dirty="0"/>
              </a:p>
              <a:p>
                <a:r>
                  <a:rPr lang="en-AU" b="0" dirty="0"/>
                  <a:t>The mechanical output power =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𝑚𝑔𝑣</m:t>
                    </m:r>
                  </m:oMath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𝑚𝑔𝑣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𝐵𝑖𝐿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𝑣𝐵𝐿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r>
                  <a:rPr lang="en-AU" dirty="0"/>
                  <a:t>This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𝑣𝐵𝐿</m:t>
                    </m:r>
                  </m:oMath>
                </a14:m>
                <a:r>
                  <a:rPr lang="en-AU" dirty="0"/>
                  <a:t> term is the “back EMF” the is present whenever a motor spins.</a:t>
                </a:r>
              </a:p>
              <a:p>
                <a:r>
                  <a:rPr lang="en-AU" dirty="0"/>
                  <a:t>We can create a simple equivalent circuit for the DC motor (ignores inductance)</a:t>
                </a:r>
              </a:p>
              <a:p>
                <a:r>
                  <a:rPr lang="en-AU" dirty="0"/>
                  <a:t>This equivalent circuit is very useful for both understanding the DC motor and calculating operating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C70C7-B8F3-4000-AD61-2980892A6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4405185"/>
              </a:xfrm>
              <a:blipFill>
                <a:blip r:embed="rId2"/>
                <a:stretch>
                  <a:fillRect l="-667" t="-1936" b="-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7642B-5A7C-4CDE-AC9B-096478F81480}"/>
              </a:ext>
            </a:extLst>
          </p:cNvPr>
          <p:cNvSpPr/>
          <p:nvPr/>
        </p:nvSpPr>
        <p:spPr>
          <a:xfrm>
            <a:off x="4831491" y="3867665"/>
            <a:ext cx="593125" cy="3336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88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641"/>
            <a:ext cx="3782252" cy="22438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DC motors have a simple equivalent circuit, includes back </a:t>
            </a:r>
            <a:r>
              <a:rPr lang="en-US" dirty="0" err="1"/>
              <a:t>emf</a:t>
            </a:r>
            <a:r>
              <a:rPr lang="en-US" dirty="0"/>
              <a:t>: E.</a:t>
            </a:r>
          </a:p>
          <a:p>
            <a:r>
              <a:rPr lang="en-US" dirty="0"/>
              <a:t>If E is less than V, current will be positive and power will flow from electrical to mechanical form.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538" y="1417638"/>
            <a:ext cx="4966461" cy="213470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3552344"/>
            <a:ext cx="5756087" cy="330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 is proportional to speed, related by the electrical constant </a:t>
            </a:r>
            <a:r>
              <a:rPr lang="en-US" sz="2200" i="1" dirty="0"/>
              <a:t>K</a:t>
            </a:r>
            <a:r>
              <a:rPr lang="en-US" sz="2200" i="1" baseline="-25000" dirty="0"/>
              <a:t>E</a:t>
            </a:r>
            <a:r>
              <a:rPr lang="en-US" sz="2200" dirty="0"/>
              <a:t>:</a:t>
            </a:r>
          </a:p>
          <a:p>
            <a:pPr marL="400050" lvl="1" indent="0">
              <a:buNone/>
            </a:pPr>
            <a:r>
              <a:rPr lang="en-US" sz="2200" i="1" dirty="0"/>
              <a:t>E = K</a:t>
            </a:r>
            <a:r>
              <a:rPr lang="en-US" sz="2200" i="1" baseline="-25000" dirty="0"/>
              <a:t>E</a:t>
            </a:r>
            <a:r>
              <a:rPr lang="en-US" sz="2200" i="1" dirty="0"/>
              <a:t> </a:t>
            </a:r>
            <a:r>
              <a:rPr lang="en-US" sz="2200" i="1" dirty="0">
                <a:latin typeface="Symbol" charset="2"/>
                <a:cs typeface="Symbol" charset="2"/>
              </a:rPr>
              <a:t>w</a:t>
            </a:r>
          </a:p>
          <a:p>
            <a:r>
              <a:rPr lang="en-US" sz="2200" dirty="0"/>
              <a:t>Then:  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applied</a:t>
            </a:r>
            <a:r>
              <a:rPr lang="en-US" sz="2200" i="1" dirty="0"/>
              <a:t> = RI + </a:t>
            </a:r>
            <a:r>
              <a:rPr lang="en-US" sz="2200" i="1" dirty="0" err="1"/>
              <a:t>K</a:t>
            </a:r>
            <a:r>
              <a:rPr lang="en-US" sz="2200" i="1" baseline="-25000" dirty="0" err="1"/>
              <a:t>E</a:t>
            </a:r>
            <a:r>
              <a:rPr lang="en-US" sz="2200" i="1" dirty="0" err="1">
                <a:latin typeface="Symbol" charset="2"/>
                <a:cs typeface="Symbol" charset="2"/>
              </a:rPr>
              <a:t>w</a:t>
            </a:r>
            <a:endParaRPr lang="en-US" sz="2200" i="1" dirty="0">
              <a:latin typeface="Symbol" charset="2"/>
              <a:cs typeface="Symbol" charset="2"/>
            </a:endParaRPr>
          </a:p>
          <a:p>
            <a:r>
              <a:rPr lang="en-US" sz="2200" dirty="0"/>
              <a:t>If we spin the motor fast enough such that E is larger than V, then the current will reverse and mechanical power will be converted to electrical power. Called generating.</a:t>
            </a:r>
          </a:p>
        </p:txBody>
      </p:sp>
    </p:spTree>
    <p:extLst>
      <p:ext uri="{BB962C8B-B14F-4D97-AF65-F5344CB8AC3E}">
        <p14:creationId xmlns:p14="http://schemas.microsoft.com/office/powerpoint/2010/main" val="226139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Output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75641"/>
                <a:ext cx="3782252" cy="224388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Power supplied by V is conserved.</a:t>
                </a:r>
              </a:p>
              <a:p>
                <a:r>
                  <a:rPr lang="en-US" dirty="0"/>
                  <a:t>It goes to two places: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𝐻𝑒𝑎𝑡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𝑚𝑒𝑐h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75641"/>
                <a:ext cx="3782252" cy="2243883"/>
              </a:xfrm>
              <a:blipFill>
                <a:blip r:embed="rId3"/>
                <a:stretch>
                  <a:fillRect l="-2258" t="-48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538" y="1417638"/>
            <a:ext cx="4966461" cy="2134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199" y="3954162"/>
                <a:ext cx="8489093" cy="2903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𝑚𝑒𝑐h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𝐸𝑖</m:t>
                      </m:r>
                    </m:oMath>
                  </m:oMathPara>
                </a14:m>
                <a:endParaRPr lang="en-AU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𝑇𝑜𝑟𝑞𝑢𝑒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𝑠𝑝𝑒𝑒𝑑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𝑚𝑒𝑐h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𝐸𝑖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𝐸𝑖</m:t>
                      </m:r>
                    </m:oMath>
                  </m:oMathPara>
                </a14:m>
                <a:endParaRPr lang="en-AU" sz="2400" dirty="0"/>
              </a:p>
              <a:p>
                <a:r>
                  <a:rPr lang="en-AU" sz="2400" dirty="0"/>
                  <a:t>Torque * speed = back EMF * current (only true if using correct units: Nm times rad/s)</a:t>
                </a:r>
              </a:p>
              <a:p>
                <a:r>
                  <a:rPr lang="en-AU" sz="2400" dirty="0"/>
                  <a:t>Torque is proportional to current</a:t>
                </a:r>
              </a:p>
              <a:p>
                <a:r>
                  <a:rPr lang="en-AU" sz="2400" dirty="0"/>
                  <a:t>Back EMF is proportional to speed</a:t>
                </a:r>
              </a:p>
              <a:p>
                <a:endParaRPr lang="en-AU" sz="2400" dirty="0"/>
              </a:p>
              <a:p>
                <a:pPr marL="0" indent="0">
                  <a:buNone/>
                </a:pPr>
                <a:endParaRPr lang="en-AU" sz="2400" b="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954162"/>
                <a:ext cx="8489093" cy="2903838"/>
              </a:xfrm>
              <a:prstGeom prst="rect">
                <a:avLst/>
              </a:prstGeom>
              <a:blipFill>
                <a:blip r:embed="rId5"/>
                <a:stretch>
                  <a:fillRect l="-933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1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ideal PM DC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48232"/>
          </a:xfrm>
        </p:spPr>
        <p:txBody>
          <a:bodyPr>
            <a:normAutofit fontScale="62500" lnSpcReduction="20000"/>
          </a:bodyPr>
          <a:lstStyle/>
          <a:p>
            <a:r>
              <a:rPr lang="en-AU" sz="2800" dirty="0"/>
              <a:t>The Back EMF (E) is proportional to speed (electrical constant)</a:t>
            </a:r>
          </a:p>
          <a:p>
            <a:pPr lvl="1"/>
            <a:r>
              <a:rPr lang="en-AU" sz="2400" dirty="0"/>
              <a:t>K</a:t>
            </a:r>
            <a:r>
              <a:rPr lang="en-AU" sz="2400" baseline="-25000" dirty="0"/>
              <a:t>E </a:t>
            </a:r>
            <a:r>
              <a:rPr lang="en-AU" sz="2400" dirty="0"/>
              <a:t>= back EMF divided by speed</a:t>
            </a:r>
          </a:p>
          <a:p>
            <a:pPr lvl="1"/>
            <a:r>
              <a:rPr lang="en-AU" sz="2400" dirty="0"/>
              <a:t>If we ignore friction then applied voltage divided by no load speed</a:t>
            </a:r>
          </a:p>
          <a:p>
            <a:r>
              <a:rPr lang="en-US" sz="2800" dirty="0"/>
              <a:t>The no load speed is the speed that the motor spins, when the back EMF equals the applied voltage.</a:t>
            </a:r>
          </a:p>
          <a:p>
            <a:r>
              <a:rPr lang="en-US" sz="2800" dirty="0"/>
              <a:t>The no-load speed is proportional to voltage.</a:t>
            </a:r>
          </a:p>
          <a:p>
            <a:r>
              <a:rPr lang="en-US" sz="2800" dirty="0"/>
              <a:t>No current will flow at no-load speed</a:t>
            </a:r>
          </a:p>
          <a:p>
            <a:r>
              <a:rPr lang="en-US" sz="2800" dirty="0"/>
              <a:t>Torque is proportional to current (motor constant or torque constant)</a:t>
            </a:r>
          </a:p>
          <a:p>
            <a:pPr lvl="1"/>
            <a:r>
              <a:rPr lang="en-AU" sz="2400" dirty="0"/>
              <a:t>K</a:t>
            </a:r>
            <a:r>
              <a:rPr lang="en-AU" sz="2400" baseline="-25000" dirty="0"/>
              <a:t>T </a:t>
            </a:r>
            <a:r>
              <a:rPr lang="en-AU" sz="2400" dirty="0"/>
              <a:t>= Stall torque divided by stall current at any applied voltage</a:t>
            </a:r>
            <a:endParaRPr lang="en-US" sz="2400" dirty="0"/>
          </a:p>
          <a:p>
            <a:r>
              <a:rPr lang="en-US" sz="2800" dirty="0"/>
              <a:t>At stall, the back EMF is 0. Current is limited only by the terminal resistance (resistance of the copper windings).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821D3-626A-406B-9E5E-CA729404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4773612"/>
            <a:ext cx="3829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4F8C6CE1E5540A34EB30830A07F88" ma:contentTypeVersion="14" ma:contentTypeDescription="Create a new document." ma:contentTypeScope="" ma:versionID="3c20a9787ea8d281cbb69270b5b2832b">
  <xsd:schema xmlns:xsd="http://www.w3.org/2001/XMLSchema" xmlns:xs="http://www.w3.org/2001/XMLSchema" xmlns:p="http://schemas.microsoft.com/office/2006/metadata/properties" xmlns:ns3="891e53e6-e84f-4077-bf28-096608801a4e" xmlns:ns4="abcf3dc2-7aee-4a2f-ab20-26a1f53858f7" targetNamespace="http://schemas.microsoft.com/office/2006/metadata/properties" ma:root="true" ma:fieldsID="9f004be9b9d9350c1e6e3b3ce09bdb26" ns3:_="" ns4:_="">
    <xsd:import namespace="891e53e6-e84f-4077-bf28-096608801a4e"/>
    <xsd:import namespace="abcf3dc2-7aee-4a2f-ab20-26a1f53858f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e53e6-e84f-4077-bf28-096608801a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f3dc2-7aee-4a2f-ab20-26a1f5385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0B8B7-A90E-4C29-9DFB-1D653CB61E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e53e6-e84f-4077-bf28-096608801a4e"/>
    <ds:schemaRef ds:uri="abcf3dc2-7aee-4a2f-ab20-26a1f5385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ABC764-C5B5-4885-BFD1-235C739B6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0573A-213E-469D-BA38-0C257A3563CE}">
  <ds:schemaRefs>
    <ds:schemaRef ds:uri="http://purl.org/dc/elements/1.1/"/>
    <ds:schemaRef ds:uri="http://schemas.microsoft.com/office/2006/documentManagement/types"/>
    <ds:schemaRef ds:uri="891e53e6-e84f-4077-bf28-096608801a4e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abcf3dc2-7aee-4a2f-ab20-26a1f53858f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1019</Words>
  <Application>Microsoft Office PowerPoint</Application>
  <PresentationFormat>On-screen Show (4:3)</PresentationFormat>
  <Paragraphs>90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Office Theme</vt:lpstr>
      <vt:lpstr>Magnetic circuits in Motors</vt:lpstr>
      <vt:lpstr>Slotting</vt:lpstr>
      <vt:lpstr>PowerPoint Presentation</vt:lpstr>
      <vt:lpstr>Toward a useful mathematical model: Consider An Elementary Motor</vt:lpstr>
      <vt:lpstr>At v=0, what are the pulling force, current, electrical input power, and mechanical output power? </vt:lpstr>
      <vt:lpstr>At v=constant, what are the pulling force, current, electrical input power, and mechanical output power? </vt:lpstr>
      <vt:lpstr>Equivalent circuit</vt:lpstr>
      <vt:lpstr>Mechanical Output Power</vt:lpstr>
      <vt:lpstr>The ideal PM DC model</vt:lpstr>
      <vt:lpstr>PM DC Motor Torque Speed Curve</vt:lpstr>
      <vt:lpstr>Maxon Motor Tutorials</vt:lpstr>
      <vt:lpstr>Example Questions</vt:lpstr>
    </vt:vector>
  </TitlesOfParts>
  <Company>Macquarie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Inglis</dc:creator>
  <cp:lastModifiedBy>Associate Professor David Inglis</cp:lastModifiedBy>
  <cp:revision>32</cp:revision>
  <dcterms:created xsi:type="dcterms:W3CDTF">2015-12-23T21:11:25Z</dcterms:created>
  <dcterms:modified xsi:type="dcterms:W3CDTF">2021-07-06T22:48:22Z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0x0101007DB4F8C6CE1E5540A34EB30830A07F88</vt:lpwstr>
  </property>
</Properties>
</file>