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6"/>
  </p:notesMasterIdLst>
  <p:sldIdLst>
    <p:sldId id="256"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55" autoAdjust="0"/>
    <p:restoredTop sz="94660"/>
  </p:normalViewPr>
  <p:slideViewPr>
    <p:cSldViewPr snapToGrid="0">
      <p:cViewPr varScale="1">
        <p:scale>
          <a:sx n="72" d="100"/>
          <a:sy n="72" d="100"/>
        </p:scale>
        <p:origin x="91" y="2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8A0E09-832E-4697-8601-2CC08CFBE55B}" type="datetimeFigureOut">
              <a:rPr lang="en-AU" smtClean="0"/>
              <a:t>25/08/2023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038492-4C2E-4332-B2D3-7AC46072C246}" type="slidenum">
              <a:rPr lang="en-AU" smtClean="0"/>
              <a:t>‹#›</a:t>
            </a:fld>
            <a:endParaRPr lang="en-AU"/>
          </a:p>
        </p:txBody>
      </p:sp>
    </p:spTree>
    <p:extLst>
      <p:ext uri="{BB962C8B-B14F-4D97-AF65-F5344CB8AC3E}">
        <p14:creationId xmlns:p14="http://schemas.microsoft.com/office/powerpoint/2010/main" val="2821673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diode voltage regulator is a simple circuit used to generate voltages that are independent of their input voltage and are constant regardless of load. In this short video I will explain how diodes function and the basic operating principles of both diodes and diode voltage regulators.</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
        <p:nvSpPr>
          <p:cNvPr id="4" name="Slide Number Placeholder 3"/>
          <p:cNvSpPr>
            <a:spLocks noGrp="1"/>
          </p:cNvSpPr>
          <p:nvPr>
            <p:ph type="sldNum" sz="quarter" idx="5"/>
          </p:nvPr>
        </p:nvSpPr>
        <p:spPr/>
        <p:txBody>
          <a:bodyPr/>
          <a:lstStyle/>
          <a:p>
            <a:fld id="{61038492-4C2E-4332-B2D3-7AC46072C246}" type="slidenum">
              <a:rPr lang="en-AU" smtClean="0"/>
              <a:t>1</a:t>
            </a:fld>
            <a:endParaRPr lang="en-AU"/>
          </a:p>
        </p:txBody>
      </p:sp>
    </p:spTree>
    <p:extLst>
      <p:ext uri="{BB962C8B-B14F-4D97-AF65-F5344CB8AC3E}">
        <p14:creationId xmlns:p14="http://schemas.microsoft.com/office/powerpoint/2010/main" val="2659179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Diodes are a non-linear device, which unlike resistors, cannot be represented easily or accurately by a linear relationship. An ideal diode allows current to flow from anode to cathode only, and blocks any current from flowing the opposite way. </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
        <p:nvSpPr>
          <p:cNvPr id="4" name="Slide Number Placeholder 3"/>
          <p:cNvSpPr>
            <a:spLocks noGrp="1"/>
          </p:cNvSpPr>
          <p:nvPr>
            <p:ph type="sldNum" sz="quarter" idx="5"/>
          </p:nvPr>
        </p:nvSpPr>
        <p:spPr/>
        <p:txBody>
          <a:bodyPr/>
          <a:lstStyle/>
          <a:p>
            <a:fld id="{61038492-4C2E-4332-B2D3-7AC46072C246}" type="slidenum">
              <a:rPr lang="en-AU" smtClean="0"/>
              <a:t>2</a:t>
            </a:fld>
            <a:endParaRPr lang="en-AU"/>
          </a:p>
        </p:txBody>
      </p:sp>
    </p:spTree>
    <p:extLst>
      <p:ext uri="{BB962C8B-B14F-4D97-AF65-F5344CB8AC3E}">
        <p14:creationId xmlns:p14="http://schemas.microsoft.com/office/powerpoint/2010/main" val="444003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can use the voltage dropped across each diode to create an output voltage that’s a multiple of 0.7V. Since our 0.7 voltage drop model assumes a constant drop, the voltage generated is independent from both the input voltage and the value of R. This allows us to create specific voltages very easily.</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
        <p:nvSpPr>
          <p:cNvPr id="4" name="Slide Number Placeholder 3"/>
          <p:cNvSpPr>
            <a:spLocks noGrp="1"/>
          </p:cNvSpPr>
          <p:nvPr>
            <p:ph type="sldNum" sz="quarter" idx="5"/>
          </p:nvPr>
        </p:nvSpPr>
        <p:spPr/>
        <p:txBody>
          <a:bodyPr/>
          <a:lstStyle/>
          <a:p>
            <a:fld id="{61038492-4C2E-4332-B2D3-7AC46072C246}" type="slidenum">
              <a:rPr lang="en-AU" smtClean="0"/>
              <a:t>3</a:t>
            </a:fld>
            <a:endParaRPr lang="en-AU"/>
          </a:p>
        </p:txBody>
      </p:sp>
    </p:spTree>
    <p:extLst>
      <p:ext uri="{BB962C8B-B14F-4D97-AF65-F5344CB8AC3E}">
        <p14:creationId xmlns:p14="http://schemas.microsoft.com/office/powerpoint/2010/main" val="3264390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can use voltage regulators to generate voltages that are independent of both input voltage and the value of R. But our output voltage also has the benefit of remaining constant regardless of the load attached. Our current may change depending on the load attached, but the voltage across the given diodes will always remain constant. In the example shown, our output voltage Vo is equal to 2.1V, which is just 0.7V multiplied by the number of diodes. So long as our input voltage is high enough to provide a forward bias to the number of diodes being used, we can generate independent voltages that are multiples of 0.7 easily.</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
        <p:nvSpPr>
          <p:cNvPr id="4" name="Slide Number Placeholder 3"/>
          <p:cNvSpPr>
            <a:spLocks noGrp="1"/>
          </p:cNvSpPr>
          <p:nvPr>
            <p:ph type="sldNum" sz="quarter" idx="5"/>
          </p:nvPr>
        </p:nvSpPr>
        <p:spPr/>
        <p:txBody>
          <a:bodyPr/>
          <a:lstStyle/>
          <a:p>
            <a:fld id="{61038492-4C2E-4332-B2D3-7AC46072C246}" type="slidenum">
              <a:rPr lang="en-AU" smtClean="0"/>
              <a:t>4</a:t>
            </a:fld>
            <a:endParaRPr lang="en-AU"/>
          </a:p>
        </p:txBody>
      </p:sp>
    </p:spTree>
    <p:extLst>
      <p:ext uri="{BB962C8B-B14F-4D97-AF65-F5344CB8AC3E}">
        <p14:creationId xmlns:p14="http://schemas.microsoft.com/office/powerpoint/2010/main" val="2298769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8/25/2023</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101519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8/25/2023</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991791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8/25/2023</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838082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8/25/2023</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487910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8/25/2023</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912868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8/25/2023</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993478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8/25/2023</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165984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8/25/2023</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90559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8/25/2023</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734890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8/25/2023</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522795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8/25/2023</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342220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8/25/2023</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216754866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2.png"/><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5" name="Rectangle 10">
            <a:extLst>
              <a:ext uri="{FF2B5EF4-FFF2-40B4-BE49-F238E27FC236}">
                <a16:creationId xmlns:a16="http://schemas.microsoft.com/office/drawing/2014/main" id="{F8DD0EAF-BF73-48D8-A426-3085C4B88F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 name="Straight Connector 15">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E9A1ABA-E206-3545-CC37-59E7325F629E}"/>
              </a:ext>
            </a:extLst>
          </p:cNvPr>
          <p:cNvSpPr>
            <a:spLocks noGrp="1"/>
          </p:cNvSpPr>
          <p:nvPr>
            <p:ph type="ctrTitle"/>
          </p:nvPr>
        </p:nvSpPr>
        <p:spPr>
          <a:xfrm>
            <a:off x="434168" y="1631273"/>
            <a:ext cx="5414255" cy="2784496"/>
          </a:xfrm>
        </p:spPr>
        <p:txBody>
          <a:bodyPr>
            <a:normAutofit/>
          </a:bodyPr>
          <a:lstStyle/>
          <a:p>
            <a:pPr algn="l"/>
            <a:r>
              <a:rPr lang="en-US" dirty="0">
                <a:solidFill>
                  <a:schemeClr val="tx2">
                    <a:alpha val="80000"/>
                  </a:schemeClr>
                </a:solidFill>
              </a:rPr>
              <a:t>THE DIODE REGULATOR CIRCUIT</a:t>
            </a:r>
            <a:endParaRPr lang="en-AU" dirty="0">
              <a:solidFill>
                <a:schemeClr val="tx2">
                  <a:alpha val="80000"/>
                </a:schemeClr>
              </a:solidFill>
            </a:endParaRPr>
          </a:p>
        </p:txBody>
      </p:sp>
      <p:sp>
        <p:nvSpPr>
          <p:cNvPr id="3" name="Subtitle 2">
            <a:extLst>
              <a:ext uri="{FF2B5EF4-FFF2-40B4-BE49-F238E27FC236}">
                <a16:creationId xmlns:a16="http://schemas.microsoft.com/office/drawing/2014/main" id="{1CE77A1C-6832-08CF-6CEC-DBAAFF455674}"/>
              </a:ext>
            </a:extLst>
          </p:cNvPr>
          <p:cNvSpPr>
            <a:spLocks noGrp="1"/>
          </p:cNvSpPr>
          <p:nvPr>
            <p:ph type="subTitle" idx="1"/>
          </p:nvPr>
        </p:nvSpPr>
        <p:spPr>
          <a:xfrm>
            <a:off x="453143" y="4375761"/>
            <a:ext cx="5395280" cy="863072"/>
          </a:xfrm>
        </p:spPr>
        <p:txBody>
          <a:bodyPr>
            <a:normAutofit/>
          </a:bodyPr>
          <a:lstStyle/>
          <a:p>
            <a:pPr algn="l"/>
            <a:r>
              <a:rPr lang="en-US" dirty="0">
                <a:solidFill>
                  <a:schemeClr val="tx2">
                    <a:alpha val="80000"/>
                  </a:schemeClr>
                </a:solidFill>
              </a:rPr>
              <a:t>What is it and how does it work?</a:t>
            </a:r>
            <a:endParaRPr lang="en-AU" dirty="0">
              <a:solidFill>
                <a:schemeClr val="tx2">
                  <a:alpha val="80000"/>
                </a:schemeClr>
              </a:solidFill>
            </a:endParaRPr>
          </a:p>
        </p:txBody>
      </p:sp>
      <p:pic>
        <p:nvPicPr>
          <p:cNvPr id="46" name="Picture 3" descr="Electronic circuit board with processor">
            <a:extLst>
              <a:ext uri="{FF2B5EF4-FFF2-40B4-BE49-F238E27FC236}">
                <a16:creationId xmlns:a16="http://schemas.microsoft.com/office/drawing/2014/main" id="{9CB7B99D-045F-B9B0-2591-06439986DA68}"/>
              </a:ext>
            </a:extLst>
          </p:cNvPr>
          <p:cNvPicPr>
            <a:picLocks noChangeAspect="1"/>
          </p:cNvPicPr>
          <p:nvPr/>
        </p:nvPicPr>
        <p:blipFill rotWithShape="1">
          <a:blip r:embed="rId5"/>
          <a:srcRect l="32206" r="8160" b="-1"/>
          <a:stretch/>
        </p:blipFill>
        <p:spPr>
          <a:xfrm>
            <a:off x="6084873" y="-3440"/>
            <a:ext cx="6129950" cy="686143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pic>
        <p:nvPicPr>
          <p:cNvPr id="59" name="Audio 58">
            <a:hlinkClick r:id="" action="ppaction://media"/>
            <a:extLst>
              <a:ext uri="{FF2B5EF4-FFF2-40B4-BE49-F238E27FC236}">
                <a16:creationId xmlns:a16="http://schemas.microsoft.com/office/drawing/2014/main" id="{D3A02C65-00C9-9D3B-90CF-3E0607796079}"/>
              </a:ext>
            </a:extLst>
          </p:cNvPr>
          <p:cNvPicPr>
            <a:picLocks noChangeAspect="1"/>
          </p:cNvPicPr>
          <p:nvPr>
            <a:audioFile r:link="rId2"/>
            <p:extLst>
              <p:ext uri="{DAA4B4D4-6D71-4841-9C94-3DE7FCFB9230}">
                <p14:media xmlns:p14="http://schemas.microsoft.com/office/powerpoint/2010/main" r:embed="rId1"/>
              </p:ext>
            </p:extLst>
          </p:nvPr>
        </p:nvPicPr>
        <p:blipFill>
          <a:blip r:embed="rId6"/>
          <a:srcRect l="-161075" t="-161075" r="-161075" b="-1610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790003430"/>
      </p:ext>
    </p:extLst>
  </p:cSld>
  <p:clrMapOvr>
    <a:masterClrMapping/>
  </p:clrMapOvr>
  <mc:AlternateContent xmlns:mc="http://schemas.openxmlformats.org/markup-compatibility/2006">
    <mc:Choice xmlns:p14="http://schemas.microsoft.com/office/powerpoint/2010/main" Requires="p14">
      <p:transition spd="slow" p14:dur="2000" advTm="15932"/>
    </mc:Choice>
    <mc:Fallback>
      <p:transition spd="slow" advTm="1593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9"/>
                                        </p:tgtEl>
                                      </p:cBhvr>
                                    </p:cmd>
                                  </p:childTnLst>
                                </p:cTn>
                              </p:par>
                              <p:par>
                                <p:cTn id="7" presetID="10" presetClass="entr" presetSubtype="0" fill="hold" grpId="0" nodeType="withEffect">
                                  <p:stCondLst>
                                    <p:cond delay="2000"/>
                                  </p:stCondLst>
                                  <p:iterate type="lt">
                                    <p:tmPct val="10000"/>
                                  </p:iterate>
                                  <p:childTnLst>
                                    <p:set>
                                      <p:cBhvr>
                                        <p:cTn id="8" dur="1" fill="hold">
                                          <p:stCondLst>
                                            <p:cond delay="0"/>
                                          </p:stCondLst>
                                        </p:cTn>
                                        <p:tgtEl>
                                          <p:spTgt spid="3">
                                            <p:txEl>
                                              <p:pRg st="0" end="0"/>
                                            </p:txEl>
                                          </p:spTgt>
                                        </p:tgtEl>
                                        <p:attrNameLst>
                                          <p:attrName>style.visibility</p:attrName>
                                        </p:attrNameLst>
                                      </p:cBhvr>
                                      <p:to>
                                        <p:strVal val="visible"/>
                                      </p:to>
                                    </p:set>
                                    <p:animEffect transition="in" filter="fade">
                                      <p:cBhvr>
                                        <p:cTn id="9" dur="400"/>
                                        <p:tgtEl>
                                          <p:spTgt spid="3">
                                            <p:txEl>
                                              <p:pRg st="0" end="0"/>
                                            </p:txEl>
                                          </p:spTgt>
                                        </p:tgtEl>
                                      </p:cBhvr>
                                    </p:animEffect>
                                  </p:childTnLst>
                                </p:cTn>
                              </p:par>
                              <p:par>
                                <p:cTn id="10" presetID="10" presetClass="entr" presetSubtype="0" fill="hold" grpId="0" nodeType="withEffect">
                                  <p:stCondLst>
                                    <p:cond delay="1000"/>
                                  </p:stCondLst>
                                  <p:iterate type="lt">
                                    <p:tmPct val="10000"/>
                                  </p:iterate>
                                  <p:childTnLst>
                                    <p:set>
                                      <p:cBhvr>
                                        <p:cTn id="11" dur="1" fill="hold">
                                          <p:stCondLst>
                                            <p:cond delay="0"/>
                                          </p:stCondLst>
                                        </p:cTn>
                                        <p:tgtEl>
                                          <p:spTgt spid="2"/>
                                        </p:tgtEl>
                                        <p:attrNameLst>
                                          <p:attrName>style.visibility</p:attrName>
                                        </p:attrNameLst>
                                      </p:cBhvr>
                                      <p:to>
                                        <p:strVal val="visible"/>
                                      </p:to>
                                    </p:set>
                                    <p:animEffect transition="in" filter="fade">
                                      <p:cBhvr>
                                        <p:cTn id="12"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3" fill="hold" display="0">
                  <p:stCondLst>
                    <p:cond delay="indefinite"/>
                  </p:stCondLst>
                  <p:endCondLst>
                    <p:cond evt="onStopAudio" delay="0">
                      <p:tgtEl>
                        <p:sldTgt/>
                      </p:tgtEl>
                    </p:cond>
                  </p:endCondLst>
                </p:cTn>
                <p:tgtEl>
                  <p:spTgt spid="59"/>
                </p:tgtEl>
              </p:cMediaNode>
            </p:audio>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27A7-B9D1-28B6-B977-33D2AB2DA491}"/>
              </a:ext>
            </a:extLst>
          </p:cNvPr>
          <p:cNvSpPr>
            <a:spLocks noGrp="1"/>
          </p:cNvSpPr>
          <p:nvPr>
            <p:ph type="title"/>
          </p:nvPr>
        </p:nvSpPr>
        <p:spPr/>
        <p:txBody>
          <a:bodyPr/>
          <a:lstStyle/>
          <a:p>
            <a:r>
              <a:rPr lang="en-US" dirty="0"/>
              <a:t>Diodes – Constant Voltage Drop Model</a:t>
            </a:r>
            <a:endParaRPr lang="en-AU" dirty="0"/>
          </a:p>
        </p:txBody>
      </p:sp>
      <p:sp>
        <p:nvSpPr>
          <p:cNvPr id="3" name="Content Placeholder 2">
            <a:extLst>
              <a:ext uri="{FF2B5EF4-FFF2-40B4-BE49-F238E27FC236}">
                <a16:creationId xmlns:a16="http://schemas.microsoft.com/office/drawing/2014/main" id="{BCCB3804-3DC4-D6B6-3968-6CF320E3A94D}"/>
              </a:ext>
            </a:extLst>
          </p:cNvPr>
          <p:cNvSpPr>
            <a:spLocks noGrp="1"/>
          </p:cNvSpPr>
          <p:nvPr>
            <p:ph sz="half" idx="1"/>
          </p:nvPr>
        </p:nvSpPr>
        <p:spPr>
          <a:xfrm>
            <a:off x="741355" y="2076089"/>
            <a:ext cx="5158509" cy="2705821"/>
          </a:xfrm>
        </p:spPr>
        <p:txBody>
          <a:bodyPr>
            <a:normAutofit fontScale="92500" lnSpcReduction="10000"/>
          </a:bodyPr>
          <a:lstStyle/>
          <a:p>
            <a:r>
              <a:rPr lang="en-US" sz="2400" dirty="0"/>
              <a:t>Allows current to flow in only </a:t>
            </a:r>
            <a:r>
              <a:rPr lang="en-US" sz="2400" b="1" dirty="0"/>
              <a:t>one</a:t>
            </a:r>
            <a:r>
              <a:rPr lang="en-US" sz="2400" dirty="0"/>
              <a:t> direction. From </a:t>
            </a:r>
            <a:r>
              <a:rPr lang="en-US" sz="2400" b="1" dirty="0"/>
              <a:t>anode</a:t>
            </a:r>
            <a:r>
              <a:rPr lang="en-US" sz="2400" dirty="0"/>
              <a:t> to </a:t>
            </a:r>
            <a:r>
              <a:rPr lang="en-US" sz="2400" b="1" dirty="0"/>
              <a:t>cathode.</a:t>
            </a:r>
            <a:endParaRPr lang="en-US" sz="2400" dirty="0"/>
          </a:p>
          <a:p>
            <a:r>
              <a:rPr lang="en-US" sz="2400" dirty="0"/>
              <a:t>An ideal diode has </a:t>
            </a:r>
            <a:r>
              <a:rPr lang="en-US" sz="2400" b="1" dirty="0"/>
              <a:t>zero</a:t>
            </a:r>
            <a:r>
              <a:rPr lang="en-US" sz="2400" dirty="0"/>
              <a:t> voltage drop, allowing current only for </a:t>
            </a:r>
            <a:r>
              <a:rPr lang="en-US" sz="2400" b="1" dirty="0"/>
              <a:t>V &gt; 0</a:t>
            </a:r>
            <a:r>
              <a:rPr lang="en-US" sz="2400" dirty="0"/>
              <a:t>. </a:t>
            </a:r>
          </a:p>
          <a:p>
            <a:r>
              <a:rPr lang="en-US" sz="2400" dirty="0"/>
              <a:t>We assume a voltage drop of </a:t>
            </a:r>
            <a:r>
              <a:rPr lang="en-US" sz="2400" b="1" dirty="0"/>
              <a:t>0.7V (</a:t>
            </a:r>
            <a:r>
              <a:rPr lang="en-US" sz="2400" b="1" dirty="0" err="1"/>
              <a:t>V</a:t>
            </a:r>
            <a:r>
              <a:rPr lang="en-US" sz="1600" b="1" dirty="0" err="1"/>
              <a:t>f</a:t>
            </a:r>
            <a:r>
              <a:rPr lang="en-US" sz="2400" b="1" dirty="0"/>
              <a:t>)</a:t>
            </a:r>
            <a:r>
              <a:rPr lang="en-US" sz="2400" dirty="0"/>
              <a:t> to account for the </a:t>
            </a:r>
            <a:r>
              <a:rPr lang="en-US" sz="2400" b="1" dirty="0"/>
              <a:t>non-linear</a:t>
            </a:r>
            <a:r>
              <a:rPr lang="en-US" sz="2400" dirty="0"/>
              <a:t> properties of real diodes</a:t>
            </a:r>
          </a:p>
        </p:txBody>
      </p:sp>
      <p:pic>
        <p:nvPicPr>
          <p:cNvPr id="10" name="Picture 9">
            <a:extLst>
              <a:ext uri="{FF2B5EF4-FFF2-40B4-BE49-F238E27FC236}">
                <a16:creationId xmlns:a16="http://schemas.microsoft.com/office/drawing/2014/main" id="{51CF99A5-545E-3493-529F-A679104C43A7}"/>
              </a:ext>
            </a:extLst>
          </p:cNvPr>
          <p:cNvPicPr>
            <a:picLocks noChangeAspect="1"/>
          </p:cNvPicPr>
          <p:nvPr/>
        </p:nvPicPr>
        <p:blipFill>
          <a:blip r:embed="rId5"/>
          <a:stretch>
            <a:fillRect/>
          </a:stretch>
        </p:blipFill>
        <p:spPr>
          <a:xfrm>
            <a:off x="6292137" y="2998090"/>
            <a:ext cx="5525791" cy="2883852"/>
          </a:xfrm>
          <a:prstGeom prst="rect">
            <a:avLst/>
          </a:prstGeom>
        </p:spPr>
      </p:pic>
      <p:pic>
        <p:nvPicPr>
          <p:cNvPr id="12" name="Picture 11" descr="A black and white symbol&#10;&#10;Description automatically generated">
            <a:extLst>
              <a:ext uri="{FF2B5EF4-FFF2-40B4-BE49-F238E27FC236}">
                <a16:creationId xmlns:a16="http://schemas.microsoft.com/office/drawing/2014/main" id="{82D5B4FE-46AB-8B38-F20C-7BF4E91536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49482" y="1690688"/>
            <a:ext cx="3463318" cy="1307402"/>
          </a:xfrm>
          <a:prstGeom prst="rect">
            <a:avLst/>
          </a:prstGeom>
        </p:spPr>
      </p:pic>
      <p:pic>
        <p:nvPicPr>
          <p:cNvPr id="23" name="Audio 22">
            <a:hlinkClick r:id="" action="ppaction://media"/>
            <a:extLst>
              <a:ext uri="{FF2B5EF4-FFF2-40B4-BE49-F238E27FC236}">
                <a16:creationId xmlns:a16="http://schemas.microsoft.com/office/drawing/2014/main" id="{3F02BFAA-A197-CF0C-1405-3A10E1ADEFC6}"/>
              </a:ext>
            </a:extLst>
          </p:cNvPr>
          <p:cNvPicPr>
            <a:picLocks noChangeAspect="1"/>
          </p:cNvPicPr>
          <p:nvPr>
            <a:audioFile r:link="rId2"/>
            <p:extLst>
              <p:ext uri="{DAA4B4D4-6D71-4841-9C94-3DE7FCFB9230}">
                <p14:media xmlns:p14="http://schemas.microsoft.com/office/powerpoint/2010/main" r:embed="rId1"/>
              </p:ext>
            </p:extLst>
          </p:nvPr>
        </p:nvPicPr>
        <p:blipFill>
          <a:blip r:embed="rId7"/>
          <a:srcRect l="-161075" t="-161075" r="-161075" b="-1610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942025185"/>
      </p:ext>
    </p:extLst>
  </p:cSld>
  <p:clrMapOvr>
    <a:masterClrMapping/>
  </p:clrMapOvr>
  <mc:AlternateContent xmlns:mc="http://schemas.openxmlformats.org/markup-compatibility/2006">
    <mc:Choice xmlns:p14="http://schemas.microsoft.com/office/powerpoint/2010/main" Requires="p14">
      <p:transition spd="slow" p14:dur="2000" advTm="23623"/>
    </mc:Choice>
    <mc:Fallback>
      <p:transition spd="slow" advTm="2362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3"/>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05733-B03E-A789-3CAC-BE4355361E56}"/>
              </a:ext>
            </a:extLst>
          </p:cNvPr>
          <p:cNvSpPr>
            <a:spLocks noGrp="1"/>
          </p:cNvSpPr>
          <p:nvPr>
            <p:ph type="title"/>
          </p:nvPr>
        </p:nvSpPr>
        <p:spPr/>
        <p:txBody>
          <a:bodyPr/>
          <a:lstStyle/>
          <a:p>
            <a:r>
              <a:rPr lang="en-US" dirty="0"/>
              <a:t>The Diode Voltage Regulator</a:t>
            </a:r>
            <a:endParaRPr lang="en-AU" dirty="0"/>
          </a:p>
        </p:txBody>
      </p:sp>
      <p:sp>
        <p:nvSpPr>
          <p:cNvPr id="3" name="Content Placeholder 2">
            <a:extLst>
              <a:ext uri="{FF2B5EF4-FFF2-40B4-BE49-F238E27FC236}">
                <a16:creationId xmlns:a16="http://schemas.microsoft.com/office/drawing/2014/main" id="{ABE24F0C-F2DD-9D7B-EAD4-0AB1C690F1F9}"/>
              </a:ext>
            </a:extLst>
          </p:cNvPr>
          <p:cNvSpPr>
            <a:spLocks noGrp="1"/>
          </p:cNvSpPr>
          <p:nvPr>
            <p:ph sz="half" idx="1"/>
          </p:nvPr>
        </p:nvSpPr>
        <p:spPr>
          <a:xfrm>
            <a:off x="457200" y="1825625"/>
            <a:ext cx="7837055" cy="4351338"/>
          </a:xfrm>
        </p:spPr>
        <p:txBody>
          <a:bodyPr>
            <a:normAutofit/>
          </a:bodyPr>
          <a:lstStyle/>
          <a:p>
            <a:r>
              <a:rPr lang="en-US" sz="3200" dirty="0"/>
              <a:t>Uses </a:t>
            </a:r>
            <a:r>
              <a:rPr lang="en-US" sz="3200" b="1" dirty="0"/>
              <a:t>diodes </a:t>
            </a:r>
            <a:r>
              <a:rPr lang="en-US" sz="3200" dirty="0"/>
              <a:t>to </a:t>
            </a:r>
            <a:r>
              <a:rPr lang="en-US" sz="3200" b="1" dirty="0"/>
              <a:t>regulate voltage.</a:t>
            </a:r>
          </a:p>
          <a:p>
            <a:r>
              <a:rPr lang="en-AU" sz="3200" dirty="0"/>
              <a:t>Drops a </a:t>
            </a:r>
            <a:r>
              <a:rPr lang="en-AU" sz="3200" b="1" dirty="0"/>
              <a:t>fixed voltage (0.7V) </a:t>
            </a:r>
            <a:r>
              <a:rPr lang="en-AU" sz="3200" dirty="0"/>
              <a:t>across the load, which is independent of input voltage.</a:t>
            </a:r>
          </a:p>
          <a:p>
            <a:r>
              <a:rPr lang="en-AU" sz="3200" dirty="0"/>
              <a:t>This means our output voltage is </a:t>
            </a:r>
            <a:r>
              <a:rPr lang="en-AU" sz="3200" b="1" dirty="0"/>
              <a:t>independent of input voltage.</a:t>
            </a:r>
            <a:endParaRPr lang="en-AU" sz="3200" dirty="0"/>
          </a:p>
        </p:txBody>
      </p:sp>
      <p:pic>
        <p:nvPicPr>
          <p:cNvPr id="6" name="Content Placeholder 5">
            <a:extLst>
              <a:ext uri="{FF2B5EF4-FFF2-40B4-BE49-F238E27FC236}">
                <a16:creationId xmlns:a16="http://schemas.microsoft.com/office/drawing/2014/main" id="{B4FBBB19-53BA-4294-9A31-9E999625D766}"/>
              </a:ext>
            </a:extLst>
          </p:cNvPr>
          <p:cNvPicPr>
            <a:picLocks noGrp="1" noChangeAspect="1"/>
          </p:cNvPicPr>
          <p:nvPr>
            <p:ph sz="half" idx="2"/>
          </p:nvPr>
        </p:nvPicPr>
        <p:blipFill>
          <a:blip r:embed="rId5"/>
          <a:stretch>
            <a:fillRect/>
          </a:stretch>
        </p:blipFill>
        <p:spPr>
          <a:xfrm>
            <a:off x="9591065" y="471654"/>
            <a:ext cx="1951578" cy="6021221"/>
          </a:xfrm>
        </p:spPr>
      </p:pic>
      <p:pic>
        <p:nvPicPr>
          <p:cNvPr id="12" name="Audio 11">
            <a:hlinkClick r:id="" action="ppaction://media"/>
            <a:extLst>
              <a:ext uri="{FF2B5EF4-FFF2-40B4-BE49-F238E27FC236}">
                <a16:creationId xmlns:a16="http://schemas.microsoft.com/office/drawing/2014/main" id="{1D036B2A-370D-F71D-9CB8-8E23BEE40E6C}"/>
              </a:ext>
            </a:extLst>
          </p:cNvPr>
          <p:cNvPicPr>
            <a:picLocks noChangeAspect="1"/>
          </p:cNvPicPr>
          <p:nvPr>
            <a:audioFile r:link="rId2"/>
            <p:extLst>
              <p:ext uri="{DAA4B4D4-6D71-4841-9C94-3DE7FCFB9230}">
                <p14:media xmlns:p14="http://schemas.microsoft.com/office/powerpoint/2010/main" r:embed="rId1"/>
              </p:ext>
            </p:extLst>
          </p:nvPr>
        </p:nvPicPr>
        <p:blipFill>
          <a:blip r:embed="rId6"/>
          <a:srcRect l="-161075" t="-161075" r="-161075" b="-1610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005437093"/>
      </p:ext>
    </p:extLst>
  </p:cSld>
  <p:clrMapOvr>
    <a:masterClrMapping/>
  </p:clrMapOvr>
  <mc:AlternateContent xmlns:mc="http://schemas.openxmlformats.org/markup-compatibility/2006">
    <mc:Choice xmlns:p14="http://schemas.microsoft.com/office/powerpoint/2010/main" Requires="p14">
      <p:transition spd="slow" p14:dur="2000" advTm="25452"/>
    </mc:Choice>
    <mc:Fallback>
      <p:transition spd="slow" advTm="2545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05733-B03E-A789-3CAC-BE4355361E56}"/>
              </a:ext>
            </a:extLst>
          </p:cNvPr>
          <p:cNvSpPr>
            <a:spLocks noGrp="1"/>
          </p:cNvSpPr>
          <p:nvPr>
            <p:ph type="title"/>
          </p:nvPr>
        </p:nvSpPr>
        <p:spPr/>
        <p:txBody>
          <a:bodyPr/>
          <a:lstStyle/>
          <a:p>
            <a:r>
              <a:rPr lang="en-US" dirty="0"/>
              <a:t>Diode Voltage Regulator – Applications</a:t>
            </a:r>
            <a:endParaRPr lang="en-AU" dirty="0"/>
          </a:p>
        </p:txBody>
      </p:sp>
      <p:sp>
        <p:nvSpPr>
          <p:cNvPr id="3" name="Content Placeholder 2">
            <a:extLst>
              <a:ext uri="{FF2B5EF4-FFF2-40B4-BE49-F238E27FC236}">
                <a16:creationId xmlns:a16="http://schemas.microsoft.com/office/drawing/2014/main" id="{ABE24F0C-F2DD-9D7B-EAD4-0AB1C690F1F9}"/>
              </a:ext>
            </a:extLst>
          </p:cNvPr>
          <p:cNvSpPr>
            <a:spLocks noGrp="1"/>
          </p:cNvSpPr>
          <p:nvPr>
            <p:ph sz="half" idx="1"/>
          </p:nvPr>
        </p:nvSpPr>
        <p:spPr>
          <a:xfrm>
            <a:off x="457200" y="1547329"/>
            <a:ext cx="7837055" cy="4813714"/>
          </a:xfrm>
        </p:spPr>
        <p:txBody>
          <a:bodyPr/>
          <a:lstStyle/>
          <a:p>
            <a:r>
              <a:rPr lang="en-US" dirty="0"/>
              <a:t>We can use a voltage regulator to </a:t>
            </a:r>
            <a:r>
              <a:rPr lang="en-US" b="1" dirty="0"/>
              <a:t>create specific voltages independent of input voltage.</a:t>
            </a:r>
          </a:p>
          <a:p>
            <a:r>
              <a:rPr lang="en-US" dirty="0"/>
              <a:t>This means our voltage across any given series of diodes </a:t>
            </a:r>
            <a:r>
              <a:rPr lang="en-US" b="1" dirty="0"/>
              <a:t>remains constant regardless of load.</a:t>
            </a:r>
          </a:p>
          <a:p>
            <a:r>
              <a:rPr lang="en-US" dirty="0"/>
              <a:t>In this example </a:t>
            </a:r>
            <a:r>
              <a:rPr lang="en-US" b="1" dirty="0"/>
              <a:t>Vo</a:t>
            </a:r>
            <a:r>
              <a:rPr lang="en-US" dirty="0"/>
              <a:t> would be equal to </a:t>
            </a:r>
            <a:r>
              <a:rPr lang="en-US" b="1" dirty="0"/>
              <a:t>2.1V</a:t>
            </a:r>
            <a:r>
              <a:rPr lang="en-US" dirty="0"/>
              <a:t> (0.7V*3). We can add more diodes to create voltages that are multiples of </a:t>
            </a:r>
            <a:r>
              <a:rPr lang="en-US" b="1" dirty="0"/>
              <a:t>0.7V.</a:t>
            </a:r>
            <a:endParaRPr lang="en-US" dirty="0"/>
          </a:p>
        </p:txBody>
      </p:sp>
      <p:pic>
        <p:nvPicPr>
          <p:cNvPr id="6" name="Content Placeholder 5">
            <a:extLst>
              <a:ext uri="{FF2B5EF4-FFF2-40B4-BE49-F238E27FC236}">
                <a16:creationId xmlns:a16="http://schemas.microsoft.com/office/drawing/2014/main" id="{B4FBBB19-53BA-4294-9A31-9E999625D766}"/>
              </a:ext>
            </a:extLst>
          </p:cNvPr>
          <p:cNvPicPr>
            <a:picLocks noGrp="1" noChangeAspect="1"/>
          </p:cNvPicPr>
          <p:nvPr>
            <p:ph sz="half" idx="2"/>
          </p:nvPr>
        </p:nvPicPr>
        <p:blipFill>
          <a:blip r:embed="rId5"/>
          <a:stretch>
            <a:fillRect/>
          </a:stretch>
        </p:blipFill>
        <p:spPr>
          <a:xfrm>
            <a:off x="9591065" y="1417983"/>
            <a:ext cx="1644857" cy="5074892"/>
          </a:xfrm>
        </p:spPr>
      </p:pic>
      <p:pic>
        <p:nvPicPr>
          <p:cNvPr id="11" name="Audio 10">
            <a:hlinkClick r:id="" action="ppaction://media"/>
            <a:extLst>
              <a:ext uri="{FF2B5EF4-FFF2-40B4-BE49-F238E27FC236}">
                <a16:creationId xmlns:a16="http://schemas.microsoft.com/office/drawing/2014/main" id="{F0D514B6-9BBF-37A4-5D59-860BB0FF6D04}"/>
              </a:ext>
            </a:extLst>
          </p:cNvPr>
          <p:cNvPicPr>
            <a:picLocks noChangeAspect="1"/>
          </p:cNvPicPr>
          <p:nvPr>
            <a:audioFile r:link="rId2"/>
            <p:extLst>
              <p:ext uri="{DAA4B4D4-6D71-4841-9C94-3DE7FCFB9230}">
                <p14:media xmlns:p14="http://schemas.microsoft.com/office/powerpoint/2010/main" r:embed="rId1"/>
              </p:ext>
            </p:extLst>
          </p:nvPr>
        </p:nvPicPr>
        <p:blipFill>
          <a:blip r:embed="rId6"/>
          <a:srcRect l="-161075" t="-161075" r="-161075" b="-1610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4029437780"/>
      </p:ext>
    </p:extLst>
  </p:cSld>
  <p:clrMapOvr>
    <a:masterClrMapping/>
  </p:clrMapOvr>
  <mc:AlternateContent xmlns:mc="http://schemas.openxmlformats.org/markup-compatibility/2006">
    <mc:Choice xmlns:p14="http://schemas.microsoft.com/office/powerpoint/2010/main" Requires="p14">
      <p:transition spd="slow" p14:dur="2000" advTm="38370"/>
    </mc:Choice>
    <mc:Fallback>
      <p:transition spd="slow" advTm="3837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theme/theme1.xml><?xml version="1.0" encoding="utf-8"?>
<a:theme xmlns:a="http://schemas.openxmlformats.org/drawingml/2006/main" name="SineVTI">
  <a:themeElements>
    <a:clrScheme name="AnalogousFromRegularSeed_2SEEDS">
      <a:dk1>
        <a:srgbClr val="000000"/>
      </a:dk1>
      <a:lt1>
        <a:srgbClr val="FFFFFF"/>
      </a:lt1>
      <a:dk2>
        <a:srgbClr val="30241B"/>
      </a:dk2>
      <a:lt2>
        <a:srgbClr val="F0F2F3"/>
      </a:lt2>
      <a:accent1>
        <a:srgbClr val="D56B18"/>
      </a:accent1>
      <a:accent2>
        <a:srgbClr val="E62E29"/>
      </a:accent2>
      <a:accent3>
        <a:srgbClr val="B8A221"/>
      </a:accent3>
      <a:accent4>
        <a:srgbClr val="17AFCD"/>
      </a:accent4>
      <a:accent5>
        <a:srgbClr val="2979E6"/>
      </a:accent5>
      <a:accent6>
        <a:srgbClr val="3B3BDB"/>
      </a:accent6>
      <a:hlink>
        <a:srgbClr val="3F86BF"/>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TotalTime>
  <Words>444</Words>
  <Application>Microsoft Office PowerPoint</Application>
  <PresentationFormat>Widescreen</PresentationFormat>
  <Paragraphs>22</Paragraphs>
  <Slides>4</Slides>
  <Notes>4</Notes>
  <HiddenSlides>0</HiddenSlides>
  <MMClips>4</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Avenir Next LT Pro</vt:lpstr>
      <vt:lpstr>Calibri</vt:lpstr>
      <vt:lpstr>Posterama</vt:lpstr>
      <vt:lpstr>SineVTI</vt:lpstr>
      <vt:lpstr>THE DIODE REGULATOR CIRCUIT</vt:lpstr>
      <vt:lpstr>Diodes – Constant Voltage Drop Model</vt:lpstr>
      <vt:lpstr>The Diode Voltage Regulator</vt:lpstr>
      <vt:lpstr>Diode Voltage Regulator – Applications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DIODE REGULATOR CIRCUIT</dc:title>
  <dc:creator>Tyler Johnson</dc:creator>
  <cp:lastModifiedBy>Tyler Johnson</cp:lastModifiedBy>
  <cp:revision>2</cp:revision>
  <dcterms:created xsi:type="dcterms:W3CDTF">2023-08-25T06:35:05Z</dcterms:created>
  <dcterms:modified xsi:type="dcterms:W3CDTF">2023-08-25T11:24:06Z</dcterms:modified>
</cp:coreProperties>
</file>