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4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8" r:id="rId15"/>
    <p:sldId id="259" r:id="rId16"/>
    <p:sldId id="260" r:id="rId17"/>
    <p:sldId id="261" r:id="rId18"/>
    <p:sldId id="272" r:id="rId19"/>
    <p:sldId id="273" r:id="rId20"/>
    <p:sldId id="275" r:id="rId21"/>
    <p:sldId id="276" r:id="rId22"/>
  </p:sldIdLst>
  <p:sldSz cx="9144000" cy="5143500" type="screen16x9"/>
  <p:notesSz cx="6858000" cy="9144000"/>
  <p:embeddedFontLst>
    <p:embeddedFont>
      <p:font typeface="Roboto Mono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5"/>
    <p:restoredTop sz="94719"/>
  </p:normalViewPr>
  <p:slideViewPr>
    <p:cSldViewPr snapToGrid="0">
      <p:cViewPr varScale="1">
        <p:scale>
          <a:sx n="155" d="100"/>
          <a:sy n="155" d="100"/>
        </p:scale>
        <p:origin x="192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3141f2ee1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3141f2ee1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3141f2ee1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3141f2ee1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3141f2ee1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3141f2ee1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3141f2ee1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3141f2ee1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3141f2ee1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3141f2ee1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907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3141f2ee1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3141f2ee1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260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3141f2ee1_4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3141f2ee1_4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485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3141f2ee1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3141f2ee1_4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3141f2ee1_4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3141f2ee1_4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3141f2ee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3141f2ee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3141f2ee1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3141f2ee1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3141f2ee1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3141f2ee1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3141f2ee1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3141f2ee1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3141f2ee1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3141f2ee1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3141f2ee1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3141f2ee1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3141f2ee1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3141f2ee1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3141f2ee1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3141f2ee1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8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/>
              <a:t>Second-hand Market </a:t>
            </a:r>
            <a:r>
              <a:rPr lang="en-US" sz="2500" b="1" dirty="0"/>
              <a:t>Web Application</a:t>
            </a:r>
            <a:br>
              <a:rPr lang="en-US" sz="2500" b="1" dirty="0"/>
            </a:br>
            <a:br>
              <a:rPr lang="en-US" sz="2500" b="1" dirty="0"/>
            </a:br>
            <a:r>
              <a:rPr lang="en" sz="2000" dirty="0"/>
              <a:t>Final presentation</a:t>
            </a:r>
            <a:endParaRPr sz="2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Team Members:</a:t>
            </a:r>
            <a:r>
              <a:rPr lang="en" sz="1100" dirty="0">
                <a:solidFill>
                  <a:schemeClr val="dk1"/>
                </a:solidFill>
              </a:rPr>
              <a:t> Tang Yi, Shuwen Luo, </a:t>
            </a:r>
            <a:r>
              <a:rPr lang="en" sz="1100" dirty="0" err="1">
                <a:solidFill>
                  <a:schemeClr val="dk1"/>
                </a:solidFill>
              </a:rPr>
              <a:t>Zhongrui</a:t>
            </a:r>
            <a:r>
              <a:rPr lang="en" sz="1100" dirty="0">
                <a:solidFill>
                  <a:schemeClr val="dk1"/>
                </a:solidFill>
              </a:rPr>
              <a:t> Zhao, </a:t>
            </a:r>
            <a:r>
              <a:rPr lang="en" sz="1100" dirty="0" err="1">
                <a:solidFill>
                  <a:schemeClr val="dk1"/>
                </a:solidFill>
              </a:rPr>
              <a:t>Yelu</a:t>
            </a:r>
            <a:r>
              <a:rPr lang="en" sz="1100" dirty="0">
                <a:solidFill>
                  <a:schemeClr val="dk1"/>
                </a:solidFill>
              </a:rPr>
              <a:t> Wang, Yihan Xie, Zhen Hu, </a:t>
            </a:r>
            <a:r>
              <a:rPr lang="en" sz="1100" dirty="0" err="1">
                <a:solidFill>
                  <a:schemeClr val="dk1"/>
                </a:solidFill>
              </a:rPr>
              <a:t>Jiabei</a:t>
            </a:r>
            <a:r>
              <a:rPr lang="zh-CN" altLang="en-US" sz="1100" dirty="0">
                <a:solidFill>
                  <a:schemeClr val="dk1"/>
                </a:solidFill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Song, Yinan Pan, </a:t>
            </a:r>
            <a:r>
              <a:rPr lang="en" sz="1100" dirty="0" err="1">
                <a:solidFill>
                  <a:schemeClr val="dk1"/>
                </a:solidFill>
              </a:rPr>
              <a:t>Jiazhi</a:t>
            </a:r>
            <a:r>
              <a:rPr lang="en" sz="1100" dirty="0">
                <a:solidFill>
                  <a:schemeClr val="dk1"/>
                </a:solidFill>
              </a:rPr>
              <a:t> Sun</a:t>
            </a:r>
            <a:endParaRPr dirty="0"/>
          </a:p>
          <a:p>
            <a:pPr marL="36576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solidFill>
                <a:schemeClr val="dk1"/>
              </a:solidFill>
            </a:endParaRPr>
          </a:p>
          <a:p>
            <a:pPr marL="36576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100" b="1" dirty="0">
              <a:solidFill>
                <a:schemeClr val="dk1"/>
              </a:solidFill>
            </a:endParaRPr>
          </a:p>
          <a:p>
            <a:pPr marL="36576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Flag Camp Team 03</a:t>
            </a:r>
          </a:p>
          <a:p>
            <a:pPr marL="3657600" indent="457200"/>
            <a:endParaRPr lang="en-US" altLang="zh-CN" sz="1100" b="1" dirty="0">
              <a:solidFill>
                <a:schemeClr val="dk1"/>
              </a:solidFill>
            </a:endParaRPr>
          </a:p>
          <a:p>
            <a:pPr marL="3657600" indent="457200"/>
            <a:r>
              <a:rPr lang="en-US" altLang="zh-CN" sz="1100" b="1" dirty="0">
                <a:solidFill>
                  <a:schemeClr val="dk1"/>
                </a:solidFill>
              </a:rPr>
              <a:t>July 13, 2025</a:t>
            </a:r>
            <a:endParaRPr sz="1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444025"/>
            <a:ext cx="7857551" cy="342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36600" cy="26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2" b="1"/>
              <a:t>2. Product Management System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 b="1"/>
              <a:t>Product Deletion</a:t>
            </a:r>
            <a:r>
              <a:rPr lang="en" sz="1300"/>
              <a:t> – Sellers delete their own listings</a:t>
            </a:r>
            <a:endParaRPr sz="1300"/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900" y="567350"/>
            <a:ext cx="5888175" cy="4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514350" y="457200"/>
            <a:ext cx="2485800" cy="1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3. Real-Time Chat System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Chat Room Creation</a:t>
            </a:r>
            <a:r>
              <a:rPr lang="en" sz="1200">
                <a:solidFill>
                  <a:schemeClr val="dk1"/>
                </a:solidFill>
              </a:rPr>
              <a:t> – Buyers and sellers open private chats</a:t>
            </a:r>
            <a:br>
              <a:rPr lang="en" sz="1200">
                <a:solidFill>
                  <a:schemeClr val="dk1"/>
                </a:solidFill>
              </a:rPr>
            </a:b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325" y="681800"/>
            <a:ext cx="6101076" cy="40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514350" y="457200"/>
            <a:ext cx="2514600" cy="15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3. Real-Time Chat System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</a:rPr>
              <a:t>Message Sending</a:t>
            </a:r>
            <a:r>
              <a:rPr lang="en" sz="1200">
                <a:solidFill>
                  <a:schemeClr val="dk1"/>
                </a:solidFill>
              </a:rPr>
              <a:t> – Send and receive messages in real time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174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 b="1"/>
              <a:t>4. File Upload Feature</a:t>
            </a:r>
            <a:endParaRPr sz="155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 b="1"/>
          </a:p>
          <a:p>
            <a:pPr marL="457200" lvl="0" indent="-30416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22" b="1"/>
              <a:t>Product Image Upload</a:t>
            </a:r>
            <a:r>
              <a:rPr lang="en" sz="1322"/>
              <a:t> – Add images to product listings</a:t>
            </a:r>
            <a:endParaRPr sz="1322" b="1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500" b="1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38" y="2571738"/>
            <a:ext cx="4976926" cy="23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275" y="151299"/>
            <a:ext cx="1729426" cy="242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350" y="2647975"/>
            <a:ext cx="3885101" cy="223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 b="1"/>
              <a:t>System Architecture</a:t>
            </a:r>
            <a:r>
              <a:rPr lang="en"/>
              <a:t> 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2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🔧 Backend Tech Stack (Spring Boot)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Core Framework</a:t>
            </a:r>
            <a:endParaRPr sz="1100" b="1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Spring Boot 3.x</a:t>
            </a:r>
            <a:r>
              <a:rPr lang="en" sz="1100">
                <a:solidFill>
                  <a:schemeClr val="dk1"/>
                </a:solidFill>
              </a:rPr>
              <a:t> – Main framework for rapid development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Spring Security</a:t>
            </a:r>
            <a:r>
              <a:rPr lang="en" sz="1100">
                <a:solidFill>
                  <a:schemeClr val="dk1"/>
                </a:solidFill>
              </a:rPr>
              <a:t> – Authentication and authorization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Spring Data JPA</a:t>
            </a:r>
            <a:r>
              <a:rPr lang="en" sz="1100">
                <a:solidFill>
                  <a:schemeClr val="dk1"/>
                </a:solidFill>
              </a:rPr>
              <a:t> – Data persistence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Spring Web MVC</a:t>
            </a:r>
            <a:r>
              <a:rPr lang="en" sz="1100">
                <a:solidFill>
                  <a:schemeClr val="dk1"/>
                </a:solidFill>
              </a:rPr>
              <a:t> – Web controller layer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Database &amp; Storage</a:t>
            </a:r>
            <a:endParaRPr sz="1100" b="1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H2 Database</a:t>
            </a:r>
            <a:r>
              <a:rPr lang="en" sz="1100">
                <a:solidFill>
                  <a:schemeClr val="dk1"/>
                </a:solidFill>
              </a:rPr>
              <a:t> – In-memory DB for development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JPA/Hibernate</a:t>
            </a:r>
            <a:r>
              <a:rPr lang="en" sz="1100">
                <a:solidFill>
                  <a:schemeClr val="dk1"/>
                </a:solidFill>
              </a:rPr>
              <a:t> – ORM framework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HikariCP</a:t>
            </a:r>
            <a:r>
              <a:rPr lang="en" sz="1100">
                <a:solidFill>
                  <a:schemeClr val="dk1"/>
                </a:solidFill>
              </a:rPr>
              <a:t> – High-performance connection pool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502700" y="1076275"/>
            <a:ext cx="372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380"/>
              <a:buFont typeface="Arial"/>
              <a:buNone/>
            </a:pPr>
            <a:r>
              <a:rPr lang="en" sz="3875" b="1">
                <a:solidFill>
                  <a:schemeClr val="dk1"/>
                </a:solidFill>
              </a:rPr>
              <a:t>Authentication &amp; Security</a:t>
            </a:r>
            <a:endParaRPr sz="3875" b="1">
              <a:solidFill>
                <a:schemeClr val="dk1"/>
              </a:solidFill>
            </a:endParaRPr>
          </a:p>
          <a:p>
            <a:pPr marL="457200" lvl="0" indent="-29013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75" b="1">
                <a:solidFill>
                  <a:schemeClr val="dk1"/>
                </a:solidFill>
              </a:rPr>
              <a:t>JWT (JSON Web Token)</a:t>
            </a:r>
            <a:r>
              <a:rPr lang="en" sz="3875">
                <a:solidFill>
                  <a:schemeClr val="dk1"/>
                </a:solidFill>
              </a:rPr>
              <a:t> – Stateless authentication</a:t>
            </a:r>
            <a:br>
              <a:rPr lang="en" sz="3875">
                <a:solidFill>
                  <a:schemeClr val="dk1"/>
                </a:solidFill>
              </a:rPr>
            </a:br>
            <a:endParaRPr sz="3875">
              <a:solidFill>
                <a:schemeClr val="dk1"/>
              </a:solidFill>
            </a:endParaRPr>
          </a:p>
          <a:p>
            <a:pPr marL="457200" lvl="0" indent="-2901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75" b="1">
                <a:solidFill>
                  <a:schemeClr val="dk1"/>
                </a:solidFill>
              </a:rPr>
              <a:t>BCrypt</a:t>
            </a:r>
            <a:r>
              <a:rPr lang="en" sz="3875">
                <a:solidFill>
                  <a:schemeClr val="dk1"/>
                </a:solidFill>
              </a:rPr>
              <a:t> – Password hashing</a:t>
            </a:r>
            <a:br>
              <a:rPr lang="en" sz="3875">
                <a:solidFill>
                  <a:schemeClr val="dk1"/>
                </a:solidFill>
              </a:rPr>
            </a:br>
            <a:endParaRPr sz="3875">
              <a:solidFill>
                <a:schemeClr val="dk1"/>
              </a:solidFill>
            </a:endParaRPr>
          </a:p>
          <a:p>
            <a:pPr marL="457200" lvl="0" indent="-2901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75" b="1">
                <a:solidFill>
                  <a:schemeClr val="dk1"/>
                </a:solidFill>
              </a:rPr>
              <a:t>Spring Security</a:t>
            </a:r>
            <a:r>
              <a:rPr lang="en" sz="3875">
                <a:solidFill>
                  <a:schemeClr val="dk1"/>
                </a:solidFill>
              </a:rPr>
              <a:t> – Filter chain for access control</a:t>
            </a:r>
            <a:br>
              <a:rPr lang="en" sz="3875">
                <a:solidFill>
                  <a:schemeClr val="dk1"/>
                </a:solidFill>
              </a:rPr>
            </a:br>
            <a:endParaRPr sz="3875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380"/>
              <a:buFont typeface="Arial"/>
              <a:buNone/>
            </a:pPr>
            <a:r>
              <a:rPr lang="en" sz="3875" b="1">
                <a:solidFill>
                  <a:schemeClr val="dk1"/>
                </a:solidFill>
              </a:rPr>
              <a:t>API Design</a:t>
            </a:r>
            <a:endParaRPr sz="3875" b="1">
              <a:solidFill>
                <a:schemeClr val="dk1"/>
              </a:solidFill>
            </a:endParaRPr>
          </a:p>
          <a:p>
            <a:pPr marL="457200" lvl="0" indent="-29013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75" b="1">
                <a:solidFill>
                  <a:schemeClr val="dk1"/>
                </a:solidFill>
              </a:rPr>
              <a:t>RESTful APIs</a:t>
            </a:r>
            <a:r>
              <a:rPr lang="en" sz="3875">
                <a:solidFill>
                  <a:schemeClr val="dk1"/>
                </a:solidFill>
              </a:rPr>
              <a:t> – Standard REST interface</a:t>
            </a:r>
            <a:br>
              <a:rPr lang="en" sz="3875">
                <a:solidFill>
                  <a:schemeClr val="dk1"/>
                </a:solidFill>
              </a:rPr>
            </a:br>
            <a:endParaRPr sz="3875">
              <a:solidFill>
                <a:schemeClr val="dk1"/>
              </a:solidFill>
            </a:endParaRPr>
          </a:p>
          <a:p>
            <a:pPr marL="457200" lvl="0" indent="-2901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75" b="1">
                <a:solidFill>
                  <a:schemeClr val="dk1"/>
                </a:solidFill>
              </a:rPr>
              <a:t>CORS</a:t>
            </a:r>
            <a:r>
              <a:rPr lang="en" sz="3875">
                <a:solidFill>
                  <a:schemeClr val="dk1"/>
                </a:solidFill>
              </a:rPr>
              <a:t> – Cross-origin configuration</a:t>
            </a:r>
            <a:br>
              <a:rPr lang="en" sz="3875">
                <a:solidFill>
                  <a:schemeClr val="dk1"/>
                </a:solidFill>
              </a:rPr>
            </a:br>
            <a:endParaRPr sz="3875">
              <a:solidFill>
                <a:schemeClr val="dk1"/>
              </a:solidFill>
            </a:endParaRPr>
          </a:p>
          <a:p>
            <a:pPr marL="457200" lvl="0" indent="-2901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75" b="1">
                <a:solidFill>
                  <a:schemeClr val="dk1"/>
                </a:solidFill>
              </a:rPr>
              <a:t>JSON</a:t>
            </a:r>
            <a:r>
              <a:rPr lang="en" sz="3875">
                <a:solidFill>
                  <a:schemeClr val="dk1"/>
                </a:solidFill>
              </a:rPr>
              <a:t> – Data exchange format</a:t>
            </a:r>
            <a:br>
              <a:rPr lang="en" sz="3875">
                <a:solidFill>
                  <a:schemeClr val="dk1"/>
                </a:solidFill>
              </a:rPr>
            </a:br>
            <a:endParaRPr sz="3875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380"/>
              <a:buFont typeface="Arial"/>
              <a:buNone/>
            </a:pPr>
            <a:r>
              <a:rPr lang="en" sz="3875" b="1">
                <a:solidFill>
                  <a:schemeClr val="dk1"/>
                </a:solidFill>
              </a:rPr>
              <a:t>Development Tools</a:t>
            </a:r>
            <a:endParaRPr sz="3875" b="1">
              <a:solidFill>
                <a:schemeClr val="dk1"/>
              </a:solidFill>
            </a:endParaRPr>
          </a:p>
          <a:p>
            <a:pPr marL="457200" lvl="0" indent="-29013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75" b="1">
                <a:solidFill>
                  <a:schemeClr val="dk1"/>
                </a:solidFill>
              </a:rPr>
              <a:t>Gradle</a:t>
            </a:r>
            <a:r>
              <a:rPr lang="en" sz="3875">
                <a:solidFill>
                  <a:schemeClr val="dk1"/>
                </a:solidFill>
              </a:rPr>
              <a:t> – Build tool</a:t>
            </a:r>
            <a:br>
              <a:rPr lang="en" sz="3875">
                <a:solidFill>
                  <a:schemeClr val="dk1"/>
                </a:solidFill>
              </a:rPr>
            </a:br>
            <a:endParaRPr sz="3875">
              <a:solidFill>
                <a:schemeClr val="dk1"/>
              </a:solidFill>
            </a:endParaRPr>
          </a:p>
          <a:p>
            <a:pPr marL="457200" lvl="0" indent="-2901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75" b="1">
                <a:solidFill>
                  <a:schemeClr val="dk1"/>
                </a:solidFill>
              </a:rPr>
              <a:t>Spring Boot DevTools</a:t>
            </a:r>
            <a:r>
              <a:rPr lang="en" sz="3875">
                <a:solidFill>
                  <a:schemeClr val="dk1"/>
                </a:solidFill>
              </a:rPr>
              <a:t> – Hot reload for development</a:t>
            </a:r>
            <a:endParaRPr sz="3875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52425" y="533400"/>
            <a:ext cx="3609900" cy="40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79" b="1">
                <a:solidFill>
                  <a:schemeClr val="dk1"/>
                </a:solidFill>
              </a:rPr>
              <a:t>🎨 Frontend Tech Stack (React + TypeScript)</a:t>
            </a:r>
            <a:endParaRPr sz="1179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79" b="1">
                <a:solidFill>
                  <a:schemeClr val="dk1"/>
                </a:solidFill>
              </a:rPr>
              <a:t>Core Framework</a:t>
            </a:r>
            <a:endParaRPr sz="979" b="1">
              <a:solidFill>
                <a:schemeClr val="dk1"/>
              </a:solidFill>
            </a:endParaRPr>
          </a:p>
          <a:p>
            <a:pPr marL="457200" lvl="0" indent="-290768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79"/>
              <a:buChar char="●"/>
            </a:pPr>
            <a:r>
              <a:rPr lang="en" sz="979" b="1">
                <a:solidFill>
                  <a:schemeClr val="dk1"/>
                </a:solidFill>
              </a:rPr>
              <a:t>React 18</a:t>
            </a:r>
            <a:r>
              <a:rPr lang="en" sz="979">
                <a:solidFill>
                  <a:schemeClr val="dk1"/>
                </a:solidFill>
              </a:rPr>
              <a:t> – UI library</a:t>
            </a:r>
            <a:br>
              <a:rPr lang="en" sz="979">
                <a:solidFill>
                  <a:schemeClr val="dk1"/>
                </a:solidFill>
              </a:rPr>
            </a:br>
            <a:endParaRPr sz="979">
              <a:solidFill>
                <a:schemeClr val="dk1"/>
              </a:solidFill>
            </a:endParaRPr>
          </a:p>
          <a:p>
            <a:pPr marL="457200" lvl="0" indent="-2907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9"/>
              <a:buChar char="●"/>
            </a:pPr>
            <a:r>
              <a:rPr lang="en" sz="979" b="1">
                <a:solidFill>
                  <a:schemeClr val="dk1"/>
                </a:solidFill>
              </a:rPr>
              <a:t>TypeScript</a:t>
            </a:r>
            <a:r>
              <a:rPr lang="en" sz="979">
                <a:solidFill>
                  <a:schemeClr val="dk1"/>
                </a:solidFill>
              </a:rPr>
              <a:t> – Type-safe JavaScript</a:t>
            </a:r>
            <a:br>
              <a:rPr lang="en" sz="979">
                <a:solidFill>
                  <a:schemeClr val="dk1"/>
                </a:solidFill>
              </a:rPr>
            </a:br>
            <a:endParaRPr sz="979">
              <a:solidFill>
                <a:schemeClr val="dk1"/>
              </a:solidFill>
            </a:endParaRPr>
          </a:p>
          <a:p>
            <a:pPr marL="457200" lvl="0" indent="-2907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9"/>
              <a:buChar char="●"/>
            </a:pPr>
            <a:r>
              <a:rPr lang="en" sz="979" b="1">
                <a:solidFill>
                  <a:schemeClr val="dk1"/>
                </a:solidFill>
              </a:rPr>
              <a:t>Vite</a:t>
            </a:r>
            <a:r>
              <a:rPr lang="en" sz="979">
                <a:solidFill>
                  <a:schemeClr val="dk1"/>
                </a:solidFill>
              </a:rPr>
              <a:t> – Fast build tool</a:t>
            </a:r>
            <a:br>
              <a:rPr lang="en" sz="979">
                <a:solidFill>
                  <a:schemeClr val="dk1"/>
                </a:solidFill>
              </a:rPr>
            </a:br>
            <a:endParaRPr sz="979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79" b="1">
                <a:solidFill>
                  <a:schemeClr val="dk1"/>
                </a:solidFill>
              </a:rPr>
              <a:t>State Management</a:t>
            </a:r>
            <a:endParaRPr sz="979" b="1">
              <a:solidFill>
                <a:schemeClr val="dk1"/>
              </a:solidFill>
            </a:endParaRPr>
          </a:p>
          <a:p>
            <a:pPr marL="457200" lvl="0" indent="-290768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79"/>
              <a:buChar char="●"/>
            </a:pPr>
            <a:r>
              <a:rPr lang="en" sz="979" b="1">
                <a:solidFill>
                  <a:schemeClr val="dk1"/>
                </a:solidFill>
              </a:rPr>
              <a:t>Zustand</a:t>
            </a:r>
            <a:r>
              <a:rPr lang="en" sz="979">
                <a:solidFill>
                  <a:schemeClr val="dk1"/>
                </a:solidFill>
              </a:rPr>
              <a:t> – Lightweight state management</a:t>
            </a:r>
            <a:br>
              <a:rPr lang="en" sz="979">
                <a:solidFill>
                  <a:schemeClr val="dk1"/>
                </a:solidFill>
              </a:rPr>
            </a:br>
            <a:endParaRPr sz="979">
              <a:solidFill>
                <a:schemeClr val="dk1"/>
              </a:solidFill>
            </a:endParaRPr>
          </a:p>
          <a:p>
            <a:pPr marL="457200" lvl="0" indent="-29076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9"/>
              <a:buChar char="●"/>
            </a:pPr>
            <a:r>
              <a:rPr lang="en" sz="979" b="1">
                <a:solidFill>
                  <a:schemeClr val="dk1"/>
                </a:solidFill>
              </a:rPr>
              <a:t>React Context</a:t>
            </a:r>
            <a:r>
              <a:rPr lang="en" sz="979">
                <a:solidFill>
                  <a:schemeClr val="dk1"/>
                </a:solidFill>
              </a:rPr>
              <a:t> – Shared state across components</a:t>
            </a:r>
            <a:br>
              <a:rPr lang="en" sz="979">
                <a:solidFill>
                  <a:schemeClr val="dk1"/>
                </a:solidFill>
              </a:rPr>
            </a:br>
            <a:endParaRPr sz="979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79" b="1">
                <a:solidFill>
                  <a:schemeClr val="dk1"/>
                </a:solidFill>
              </a:rPr>
              <a:t>Routing</a:t>
            </a:r>
            <a:endParaRPr sz="979" b="1">
              <a:solidFill>
                <a:schemeClr val="dk1"/>
              </a:solidFill>
            </a:endParaRPr>
          </a:p>
          <a:p>
            <a:pPr marL="457200" lvl="0" indent="-290768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79"/>
              <a:buChar char="●"/>
            </a:pPr>
            <a:r>
              <a:rPr lang="en" sz="979" b="1">
                <a:solidFill>
                  <a:schemeClr val="dk1"/>
                </a:solidFill>
              </a:rPr>
              <a:t>React Router v6</a:t>
            </a:r>
            <a:r>
              <a:rPr lang="en" sz="979">
                <a:solidFill>
                  <a:schemeClr val="dk1"/>
                </a:solidFill>
              </a:rPr>
              <a:t> – SPA routing</a:t>
            </a:r>
            <a:endParaRPr sz="979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438650" y="866775"/>
            <a:ext cx="4172100" cy="3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UI &amp; Styling</a:t>
            </a:r>
            <a:endParaRPr sz="1100" b="1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Tailwind CSS</a:t>
            </a:r>
            <a:r>
              <a:rPr lang="en" sz="1100">
                <a:solidFill>
                  <a:schemeClr val="dk1"/>
                </a:solidFill>
              </a:rPr>
              <a:t> – Utility-first CSS framework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Custom Components</a:t>
            </a:r>
            <a:r>
              <a:rPr lang="en" sz="1100">
                <a:solidFill>
                  <a:schemeClr val="dk1"/>
                </a:solidFill>
              </a:rPr>
              <a:t> – Project-specific UI components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HTTP Client</a:t>
            </a:r>
            <a:endParaRPr sz="1100" b="1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Fetch API</a:t>
            </a:r>
            <a:r>
              <a:rPr lang="en" sz="1100">
                <a:solidFill>
                  <a:schemeClr val="dk1"/>
                </a:solidFill>
              </a:rPr>
              <a:t> – Native HTTP requests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Custom API Handler</a:t>
            </a:r>
            <a:r>
              <a:rPr lang="en" sz="1100">
                <a:solidFill>
                  <a:schemeClr val="dk1"/>
                </a:solidFill>
              </a:rPr>
              <a:t> – Unified request logic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Development Tools</a:t>
            </a:r>
            <a:endParaRPr sz="1100" b="1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Vite Dev Server</a:t>
            </a:r>
            <a:r>
              <a:rPr lang="en" sz="1100">
                <a:solidFill>
                  <a:schemeClr val="dk1"/>
                </a:solidFill>
              </a:rPr>
              <a:t> – Local dev server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ESLint</a:t>
            </a:r>
            <a:r>
              <a:rPr lang="en" sz="1100">
                <a:solidFill>
                  <a:schemeClr val="dk1"/>
                </a:solidFill>
              </a:rPr>
              <a:t> – Code quality checker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TypeScript Compiler</a:t>
            </a:r>
            <a:r>
              <a:rPr lang="en" sz="1100">
                <a:solidFill>
                  <a:schemeClr val="dk1"/>
                </a:solidFill>
              </a:rPr>
              <a:t> – Static typing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79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22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95275" y="485775"/>
            <a:ext cx="39624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🔄 Communication Protocols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HTTP / HTTPS</a:t>
            </a:r>
            <a:br>
              <a:rPr lang="en" sz="1100" b="1">
                <a:solidFill>
                  <a:schemeClr val="dk1"/>
                </a:solidFill>
              </a:rPr>
            </a:b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RESTful API</a:t>
            </a:r>
            <a:r>
              <a:rPr lang="en" sz="1100">
                <a:solidFill>
                  <a:schemeClr val="dk1"/>
                </a:solidFill>
              </a:rPr>
              <a:t> – Standard HTTP methods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JSON</a:t>
            </a:r>
            <a:r>
              <a:rPr lang="en" sz="1100">
                <a:solidFill>
                  <a:schemeClr val="dk1"/>
                </a:solidFill>
              </a:rPr>
              <a:t> – Data serialization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Bearer Token</a:t>
            </a:r>
            <a:r>
              <a:rPr lang="en" sz="1100">
                <a:solidFill>
                  <a:schemeClr val="dk1"/>
                </a:solidFill>
              </a:rPr>
              <a:t> – JWT in Authorization header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WebSocket (for chat)</a:t>
            </a:r>
            <a:br>
              <a:rPr lang="en" sz="1100" b="1">
                <a:solidFill>
                  <a:schemeClr val="dk1"/>
                </a:solidFill>
              </a:rPr>
            </a:br>
            <a:endParaRPr sz="1100"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Real-time messaging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Full-duplex communication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4419600" y="530250"/>
            <a:ext cx="39624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8118"/>
              <a:buFont typeface="Arial"/>
              <a:buNone/>
            </a:pPr>
            <a:r>
              <a:rPr lang="en" sz="1408" b="1">
                <a:solidFill>
                  <a:schemeClr val="dk1"/>
                </a:solidFill>
              </a:rPr>
              <a:t>📊 Data Models</a:t>
            </a:r>
            <a:endParaRPr sz="1408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Core Entities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User</a:t>
            </a:r>
            <a:r>
              <a:rPr lang="en" sz="1100">
                <a:solidFill>
                  <a:schemeClr val="dk1"/>
                </a:solidFill>
              </a:rPr>
              <a:t> – User info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Item</a:t>
            </a:r>
            <a:r>
              <a:rPr lang="en" sz="1100">
                <a:solidFill>
                  <a:schemeClr val="dk1"/>
                </a:solidFill>
              </a:rPr>
              <a:t> – Product info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ChatRoom</a:t>
            </a:r>
            <a:r>
              <a:rPr lang="en" sz="1100">
                <a:solidFill>
                  <a:schemeClr val="dk1"/>
                </a:solidFill>
              </a:rPr>
              <a:t> – Chat room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Message</a:t>
            </a:r>
            <a:r>
              <a:rPr lang="en" sz="1100">
                <a:solidFill>
                  <a:schemeClr val="dk1"/>
                </a:solidFill>
              </a:rPr>
              <a:t> – Message history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Entity Relationships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One-to-Many</a:t>
            </a:r>
            <a:r>
              <a:rPr lang="en" sz="1100">
                <a:solidFill>
                  <a:schemeClr val="dk1"/>
                </a:solidFill>
              </a:rPr>
              <a:t> – User ↔ Items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Many-to-Many</a:t>
            </a:r>
            <a:r>
              <a:rPr lang="en" sz="1100">
                <a:solidFill>
                  <a:schemeClr val="dk1"/>
                </a:solidFill>
              </a:rPr>
              <a:t> – ChatRoom ↔ Messages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09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590550"/>
            <a:ext cx="3793500" cy="3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🚀 Deployment Architecture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Development Environment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Local dev with separated frontend &amp; backend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Hot reload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In-memory H2 database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Production Environment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Integrated deployment – frontend build output served by backend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Docker support – via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docker-compose.yml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Gradle build – production packaging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474125" y="590550"/>
            <a:ext cx="4184100" cy="38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237" b="1">
                <a:solidFill>
                  <a:schemeClr val="dk1"/>
                </a:solidFill>
              </a:rPr>
              <a:t>🛠️ Dev Toolchain</a:t>
            </a:r>
            <a:endParaRPr sz="5237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644"/>
              <a:buFont typeface="Arial"/>
              <a:buNone/>
            </a:pPr>
            <a:r>
              <a:rPr lang="en" sz="3710" b="1">
                <a:solidFill>
                  <a:schemeClr val="dk1"/>
                </a:solidFill>
              </a:rPr>
              <a:t>Version Control</a:t>
            </a:r>
            <a:endParaRPr sz="3710" b="1">
              <a:solidFill>
                <a:schemeClr val="dk1"/>
              </a:solidFill>
            </a:endParaRPr>
          </a:p>
          <a:p>
            <a:pPr marL="457200" lvl="0" indent="-28750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710" b="1">
                <a:solidFill>
                  <a:schemeClr val="dk1"/>
                </a:solidFill>
              </a:rPr>
              <a:t>Git</a:t>
            </a:r>
            <a:r>
              <a:rPr lang="en" sz="3710">
                <a:solidFill>
                  <a:schemeClr val="dk1"/>
                </a:solidFill>
              </a:rPr>
              <a:t> – Code versioning</a:t>
            </a:r>
            <a:br>
              <a:rPr lang="en" sz="3710">
                <a:solidFill>
                  <a:schemeClr val="dk1"/>
                </a:solidFill>
              </a:rPr>
            </a:br>
            <a:endParaRPr sz="3710">
              <a:solidFill>
                <a:schemeClr val="dk1"/>
              </a:solidFill>
            </a:endParaRPr>
          </a:p>
          <a:p>
            <a:pPr marL="457200" lvl="0" indent="-2875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710" b="1">
                <a:solidFill>
                  <a:schemeClr val="dk1"/>
                </a:solidFill>
              </a:rPr>
              <a:t>GitHub</a:t>
            </a:r>
            <a:r>
              <a:rPr lang="en" sz="3710">
                <a:solidFill>
                  <a:schemeClr val="dk1"/>
                </a:solidFill>
              </a:rPr>
              <a:t> – Remote repo hosting</a:t>
            </a:r>
            <a:br>
              <a:rPr lang="en" sz="3710">
                <a:solidFill>
                  <a:schemeClr val="dk1"/>
                </a:solidFill>
              </a:rPr>
            </a:br>
            <a:endParaRPr sz="371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644"/>
              <a:buFont typeface="Arial"/>
              <a:buNone/>
            </a:pPr>
            <a:r>
              <a:rPr lang="en" sz="3710" b="1">
                <a:solidFill>
                  <a:schemeClr val="dk1"/>
                </a:solidFill>
              </a:rPr>
              <a:t>Build Tools</a:t>
            </a:r>
            <a:endParaRPr sz="3710" b="1">
              <a:solidFill>
                <a:schemeClr val="dk1"/>
              </a:solidFill>
            </a:endParaRPr>
          </a:p>
          <a:p>
            <a:pPr marL="457200" lvl="0" indent="-28750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710" b="1">
                <a:solidFill>
                  <a:schemeClr val="dk1"/>
                </a:solidFill>
              </a:rPr>
              <a:t>Gradle</a:t>
            </a:r>
            <a:r>
              <a:rPr lang="en" sz="3710">
                <a:solidFill>
                  <a:schemeClr val="dk1"/>
                </a:solidFill>
              </a:rPr>
              <a:t> – Java build tool</a:t>
            </a:r>
            <a:br>
              <a:rPr lang="en" sz="3710">
                <a:solidFill>
                  <a:schemeClr val="dk1"/>
                </a:solidFill>
              </a:rPr>
            </a:br>
            <a:endParaRPr sz="3710">
              <a:solidFill>
                <a:schemeClr val="dk1"/>
              </a:solidFill>
            </a:endParaRPr>
          </a:p>
          <a:p>
            <a:pPr marL="457200" lvl="0" indent="-2875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710" b="1">
                <a:solidFill>
                  <a:schemeClr val="dk1"/>
                </a:solidFill>
              </a:rPr>
              <a:t>npm</a:t>
            </a:r>
            <a:r>
              <a:rPr lang="en" sz="3710">
                <a:solidFill>
                  <a:schemeClr val="dk1"/>
                </a:solidFill>
              </a:rPr>
              <a:t> – Node.js package manager</a:t>
            </a:r>
            <a:br>
              <a:rPr lang="en" sz="3710">
                <a:solidFill>
                  <a:schemeClr val="dk1"/>
                </a:solidFill>
              </a:rPr>
            </a:br>
            <a:endParaRPr sz="3710">
              <a:solidFill>
                <a:schemeClr val="dk1"/>
              </a:solidFill>
            </a:endParaRPr>
          </a:p>
          <a:p>
            <a:pPr marL="457200" lvl="0" indent="-2875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710" b="1">
                <a:solidFill>
                  <a:schemeClr val="dk1"/>
                </a:solidFill>
              </a:rPr>
              <a:t>Vite</a:t>
            </a:r>
            <a:r>
              <a:rPr lang="en" sz="3710">
                <a:solidFill>
                  <a:schemeClr val="dk1"/>
                </a:solidFill>
              </a:rPr>
              <a:t> – Frontend build</a:t>
            </a:r>
            <a:br>
              <a:rPr lang="en" sz="3710">
                <a:solidFill>
                  <a:schemeClr val="dk1"/>
                </a:solidFill>
              </a:rPr>
            </a:br>
            <a:endParaRPr sz="371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644"/>
              <a:buFont typeface="Arial"/>
              <a:buNone/>
            </a:pPr>
            <a:r>
              <a:rPr lang="en" sz="3710" b="1">
                <a:solidFill>
                  <a:schemeClr val="dk1"/>
                </a:solidFill>
              </a:rPr>
              <a:t>IDE Support</a:t>
            </a:r>
            <a:endParaRPr sz="3710" b="1">
              <a:solidFill>
                <a:schemeClr val="dk1"/>
              </a:solidFill>
            </a:endParaRPr>
          </a:p>
          <a:p>
            <a:pPr marL="457200" lvl="0" indent="-28750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710" b="1">
                <a:solidFill>
                  <a:schemeClr val="dk1"/>
                </a:solidFill>
              </a:rPr>
              <a:t>IntelliJ IDEA</a:t>
            </a:r>
            <a:r>
              <a:rPr lang="en" sz="3710">
                <a:solidFill>
                  <a:schemeClr val="dk1"/>
                </a:solidFill>
              </a:rPr>
              <a:t> – Backend development</a:t>
            </a:r>
            <a:br>
              <a:rPr lang="en" sz="3710">
                <a:solidFill>
                  <a:schemeClr val="dk1"/>
                </a:solidFill>
              </a:rPr>
            </a:br>
            <a:endParaRPr sz="3710">
              <a:solidFill>
                <a:schemeClr val="dk1"/>
              </a:solidFill>
            </a:endParaRPr>
          </a:p>
          <a:p>
            <a:pPr marL="457200" lvl="0" indent="-2875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710" b="1">
                <a:solidFill>
                  <a:schemeClr val="dk1"/>
                </a:solidFill>
              </a:rPr>
              <a:t>VS Code</a:t>
            </a:r>
            <a:r>
              <a:rPr lang="en" sz="3710">
                <a:solidFill>
                  <a:schemeClr val="dk1"/>
                </a:solidFill>
              </a:rPr>
              <a:t> – Frontend development</a:t>
            </a:r>
            <a:br>
              <a:rPr lang="en" sz="3710">
                <a:solidFill>
                  <a:schemeClr val="dk1"/>
                </a:solidFill>
              </a:rPr>
            </a:br>
            <a:endParaRPr sz="3710">
              <a:solidFill>
                <a:schemeClr val="dk1"/>
              </a:solidFill>
            </a:endParaRPr>
          </a:p>
          <a:p>
            <a:pPr marL="457200" lvl="0" indent="-2875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710" b="1">
                <a:solidFill>
                  <a:schemeClr val="dk1"/>
                </a:solidFill>
              </a:rPr>
              <a:t>Spring Boot DevTools</a:t>
            </a:r>
            <a:r>
              <a:rPr lang="en" sz="3710">
                <a:solidFill>
                  <a:schemeClr val="dk1"/>
                </a:solidFill>
              </a:rPr>
              <a:t> – Convenience for local dev</a:t>
            </a:r>
            <a:endParaRPr sz="371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266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400050"/>
            <a:ext cx="8520600" cy="4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</a:rPr>
              <a:t>P1 - Key Enhancements to Improve User Experience</a:t>
            </a:r>
            <a:endParaRPr sz="17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🟢 </a:t>
            </a:r>
            <a:r>
              <a:rPr lang="en" sz="1100" i="1" dirty="0">
                <a:solidFill>
                  <a:schemeClr val="dk1"/>
                </a:solidFill>
              </a:rPr>
              <a:t>Focus: Enhancing Maps, Reviews, Recommendations, and History</a:t>
            </a:r>
            <a:endParaRPr sz="1100" i="1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Map View</a:t>
            </a:r>
            <a:r>
              <a:rPr lang="en" sz="1100" dirty="0">
                <a:solidFill>
                  <a:schemeClr val="dk1"/>
                </a:solidFill>
              </a:rPr>
              <a:t> – Display nearby items on a map</a:t>
            </a:r>
            <a:br>
              <a:rPr lang="en" sz="1100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User Rating System</a:t>
            </a:r>
            <a:r>
              <a:rPr lang="en" sz="1100" dirty="0">
                <a:solidFill>
                  <a:schemeClr val="dk1"/>
                </a:solidFill>
              </a:rPr>
              <a:t> – Allow users to rate each other after transactions</a:t>
            </a:r>
            <a:br>
              <a:rPr lang="en" sz="1100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Transaction History</a:t>
            </a:r>
            <a:r>
              <a:rPr lang="en" sz="1100" dirty="0">
                <a:solidFill>
                  <a:schemeClr val="dk1"/>
                </a:solidFill>
              </a:rPr>
              <a:t> – Both buyers and sellers can view past transactions</a:t>
            </a:r>
            <a:br>
              <a:rPr lang="en" sz="1100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Recommended Items</a:t>
            </a:r>
            <a:r>
              <a:rPr lang="en" sz="1100" dirty="0">
                <a:solidFill>
                  <a:schemeClr val="dk1"/>
                </a:solidFill>
              </a:rPr>
              <a:t> – Based on browsing history or location</a:t>
            </a:r>
            <a:br>
              <a:rPr lang="en" sz="1100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User Profile Improvements</a:t>
            </a:r>
            <a:r>
              <a:rPr lang="en" sz="1100" dirty="0">
                <a:solidFill>
                  <a:schemeClr val="dk1"/>
                </a:solidFill>
              </a:rPr>
              <a:t> – Add avatar, description, and editable personal info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311700" y="533400"/>
            <a:ext cx="8520600" cy="4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P2 - Optional Features (Time Permitting)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Mock Payment Flow</a:t>
            </a:r>
            <a:r>
              <a:rPr lang="en" sz="1100">
                <a:solidFill>
                  <a:schemeClr val="dk1"/>
                </a:solidFill>
              </a:rPr>
              <a:t> – Simulate payment process (no need to connect to real payment gateway)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Transaction Status Updates</a:t>
            </a:r>
            <a:r>
              <a:rPr lang="en" sz="1100">
                <a:solidFill>
                  <a:schemeClr val="dk1"/>
                </a:solidFill>
              </a:rPr>
              <a:t> – More detailed status transitions (e.g., “Shipped”, “In Progress”)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Advanced Search</a:t>
            </a:r>
            <a:r>
              <a:rPr lang="en" sz="1100">
                <a:solidFill>
                  <a:schemeClr val="dk1"/>
                </a:solidFill>
              </a:rPr>
              <a:t> – Support fuzzy search and multi-dimensional filters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Frontend Animation Optimization / Mini App / PWA</a:t>
            </a:r>
            <a:r>
              <a:rPr lang="en" sz="1100">
                <a:solidFill>
                  <a:schemeClr val="dk1"/>
                </a:solidFill>
              </a:rPr>
              <a:t> – Improve UI responsiveness and adapt to different platforms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Admin Panel Interface</a:t>
            </a:r>
            <a:r>
              <a:rPr lang="en" sz="1100">
                <a:solidFill>
                  <a:schemeClr val="dk1"/>
                </a:solidFill>
              </a:rPr>
              <a:t> – For managing users and products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709794-D8F1-453D-724A-CDFAEB80D9F9}"/>
              </a:ext>
            </a:extLst>
          </p:cNvPr>
          <p:cNvSpPr txBox="1"/>
          <p:nvPr/>
        </p:nvSpPr>
        <p:spPr>
          <a:xfrm>
            <a:off x="681790" y="553454"/>
            <a:ext cx="679383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Project Introduction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The second-hand trading market often suffers from fake advertisements and low-quality, mismatched buyers.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To solve this, we aim to build a reliable and secure application for students in City X.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This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dirty="0"/>
              <a:t>app</a:t>
            </a:r>
            <a:r>
              <a:rPr lang="en-US" altLang="zh-CN" dirty="0"/>
              <a:t>lication</a:t>
            </a:r>
            <a:r>
              <a:rPr lang="zh-CN" altLang="en-US" dirty="0"/>
              <a:t> </a:t>
            </a:r>
            <a:r>
              <a:rPr lang="en-US" dirty="0"/>
              <a:t>will allow: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 </a:t>
            </a:r>
            <a:r>
              <a:rPr lang="en-US" dirty="0"/>
              <a:t>Sellers to post listings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 </a:t>
            </a:r>
            <a:r>
              <a:rPr lang="en-US" dirty="0"/>
              <a:t>Buyers to view nearby available items via a list or map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 </a:t>
            </a:r>
            <a:r>
              <a:rPr lang="en-US" dirty="0"/>
              <a:t>Real-time communication between buyers and sellers</a:t>
            </a:r>
            <a:br>
              <a:rPr lang="en-US" dirty="0"/>
            </a:br>
            <a:r>
              <a:rPr lang="zh-CN" altLang="en-US" dirty="0"/>
              <a:t>   </a:t>
            </a:r>
            <a:r>
              <a:rPr lang="en-US" dirty="0"/>
              <a:t>Ultimately, it improves trust and safety in student-to-student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43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5EF6-A6AA-3015-F54C-08BC79EF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023" y="510747"/>
            <a:ext cx="3286897" cy="1161536"/>
          </a:xfrm>
        </p:spPr>
        <p:txBody>
          <a:bodyPr>
            <a:normAutofit/>
          </a:bodyPr>
          <a:lstStyle/>
          <a:p>
            <a:r>
              <a:rPr lang="en-US" sz="4000" dirty="0"/>
              <a:t>Demo Videos </a:t>
            </a:r>
          </a:p>
        </p:txBody>
      </p:sp>
    </p:spTree>
    <p:extLst>
      <p:ext uri="{BB962C8B-B14F-4D97-AF65-F5344CB8AC3E}">
        <p14:creationId xmlns:p14="http://schemas.microsoft.com/office/powerpoint/2010/main" val="375210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FF88-D5B2-7F24-B9D1-2243EBBE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152" y="1985500"/>
            <a:ext cx="6871695" cy="9965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 for listening &amp; watching ! </a:t>
            </a:r>
          </a:p>
        </p:txBody>
      </p:sp>
    </p:spTree>
    <p:extLst>
      <p:ext uri="{BB962C8B-B14F-4D97-AF65-F5344CB8AC3E}">
        <p14:creationId xmlns:p14="http://schemas.microsoft.com/office/powerpoint/2010/main" val="284155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29925"/>
            <a:ext cx="85206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b="1"/>
              <a:t>Main Features </a:t>
            </a:r>
            <a:endParaRPr sz="2000"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45750"/>
            <a:ext cx="4065000" cy="3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07" b="1">
                <a:solidFill>
                  <a:schemeClr val="dk1"/>
                </a:solidFill>
              </a:rPr>
              <a:t>1. User Authentication System</a:t>
            </a:r>
            <a:endParaRPr sz="3807" b="1">
              <a:solidFill>
                <a:schemeClr val="dk1"/>
              </a:solidFill>
            </a:endParaRPr>
          </a:p>
          <a:p>
            <a:pPr marL="457200" lvl="0" indent="-28904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7" b="1">
                <a:solidFill>
                  <a:schemeClr val="dk1"/>
                </a:solidFill>
              </a:rPr>
              <a:t>User Registration</a:t>
            </a:r>
            <a:r>
              <a:rPr lang="en" sz="3807">
                <a:solidFill>
                  <a:schemeClr val="dk1"/>
                </a:solidFill>
              </a:rPr>
              <a:t> – Create a new user account</a:t>
            </a:r>
            <a:br>
              <a:rPr lang="en" sz="3807">
                <a:solidFill>
                  <a:schemeClr val="dk1"/>
                </a:solidFill>
              </a:rPr>
            </a:br>
            <a:endParaRPr sz="3807">
              <a:solidFill>
                <a:schemeClr val="dk1"/>
              </a:solidFill>
            </a:endParaRPr>
          </a:p>
          <a:p>
            <a:pPr marL="457200" lvl="0" indent="-28904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7" b="1">
                <a:solidFill>
                  <a:schemeClr val="dk1"/>
                </a:solidFill>
              </a:rPr>
              <a:t>User Login</a:t>
            </a:r>
            <a:r>
              <a:rPr lang="en" sz="3807">
                <a:solidFill>
                  <a:schemeClr val="dk1"/>
                </a:solidFill>
              </a:rPr>
              <a:t> – Log in with an existing account</a:t>
            </a:r>
            <a:br>
              <a:rPr lang="en" sz="3807">
                <a:solidFill>
                  <a:schemeClr val="dk1"/>
                </a:solidFill>
              </a:rPr>
            </a:br>
            <a:endParaRPr sz="3807">
              <a:solidFill>
                <a:schemeClr val="dk1"/>
              </a:solidFill>
            </a:endParaRPr>
          </a:p>
          <a:p>
            <a:pPr marL="457200" lvl="0" indent="-28904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7" b="1">
                <a:solidFill>
                  <a:schemeClr val="dk1"/>
                </a:solidFill>
              </a:rPr>
              <a:t>JWT Authentication</a:t>
            </a:r>
            <a:r>
              <a:rPr lang="en" sz="3807">
                <a:solidFill>
                  <a:schemeClr val="dk1"/>
                </a:solidFill>
              </a:rPr>
              <a:t> – Secure identity verification</a:t>
            </a:r>
            <a:br>
              <a:rPr lang="en" sz="3807">
                <a:solidFill>
                  <a:schemeClr val="dk1"/>
                </a:solidFill>
              </a:rPr>
            </a:br>
            <a:endParaRPr sz="3807">
              <a:solidFill>
                <a:schemeClr val="dk1"/>
              </a:solidFill>
            </a:endParaRPr>
          </a:p>
          <a:p>
            <a:pPr marL="457200" lvl="0" indent="-28904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7" b="1">
                <a:solidFill>
                  <a:schemeClr val="dk1"/>
                </a:solidFill>
              </a:rPr>
              <a:t>User Profile Management</a:t>
            </a:r>
            <a:r>
              <a:rPr lang="en" sz="3807">
                <a:solidFill>
                  <a:schemeClr val="dk1"/>
                </a:solidFill>
              </a:rPr>
              <a:t> – View and edit personal information</a:t>
            </a:r>
            <a:endParaRPr sz="380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807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07" b="1">
                <a:solidFill>
                  <a:schemeClr val="dk1"/>
                </a:solidFill>
              </a:rPr>
              <a:t>2. Product Management System</a:t>
            </a:r>
            <a:endParaRPr sz="3807" b="1">
              <a:solidFill>
                <a:schemeClr val="dk1"/>
              </a:solidFill>
            </a:endParaRPr>
          </a:p>
          <a:p>
            <a:pPr marL="457200" lvl="0" indent="-28904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7" b="1">
                <a:solidFill>
                  <a:schemeClr val="dk1"/>
                </a:solidFill>
              </a:rPr>
              <a:t>Product Listing</a:t>
            </a:r>
            <a:r>
              <a:rPr lang="en" sz="3807">
                <a:solidFill>
                  <a:schemeClr val="dk1"/>
                </a:solidFill>
              </a:rPr>
              <a:t> – Sellers post second-hand product info</a:t>
            </a:r>
            <a:br>
              <a:rPr lang="en" sz="3807">
                <a:solidFill>
                  <a:schemeClr val="dk1"/>
                </a:solidFill>
              </a:rPr>
            </a:br>
            <a:endParaRPr sz="3807">
              <a:solidFill>
                <a:schemeClr val="dk1"/>
              </a:solidFill>
            </a:endParaRPr>
          </a:p>
          <a:p>
            <a:pPr marL="457200" lvl="0" indent="-28904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7" b="1">
                <a:solidFill>
                  <a:schemeClr val="dk1"/>
                </a:solidFill>
              </a:rPr>
              <a:t>Product Browsing</a:t>
            </a:r>
            <a:r>
              <a:rPr lang="en" sz="3807">
                <a:solidFill>
                  <a:schemeClr val="dk1"/>
                </a:solidFill>
              </a:rPr>
              <a:t> – Buyers browse all available products</a:t>
            </a:r>
            <a:br>
              <a:rPr lang="en" sz="3807">
                <a:solidFill>
                  <a:schemeClr val="dk1"/>
                </a:solidFill>
              </a:rPr>
            </a:br>
            <a:endParaRPr sz="3807">
              <a:solidFill>
                <a:schemeClr val="dk1"/>
              </a:solidFill>
            </a:endParaRPr>
          </a:p>
          <a:p>
            <a:pPr marL="457200" lvl="0" indent="-28904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7" b="1">
                <a:solidFill>
                  <a:schemeClr val="dk1"/>
                </a:solidFill>
              </a:rPr>
              <a:t>Product Search</a:t>
            </a:r>
            <a:r>
              <a:rPr lang="en" sz="3807">
                <a:solidFill>
                  <a:schemeClr val="dk1"/>
                </a:solidFill>
              </a:rPr>
              <a:t> – Search by keywords</a:t>
            </a:r>
            <a:br>
              <a:rPr lang="en" sz="3807">
                <a:solidFill>
                  <a:schemeClr val="dk1"/>
                </a:solidFill>
              </a:rPr>
            </a:br>
            <a:endParaRPr sz="3807">
              <a:solidFill>
                <a:schemeClr val="dk1"/>
              </a:solidFill>
            </a:endParaRPr>
          </a:p>
          <a:p>
            <a:pPr marL="457200" lvl="0" indent="-28904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7" b="1">
                <a:solidFill>
                  <a:schemeClr val="dk1"/>
                </a:solidFill>
              </a:rPr>
              <a:t>Product Details</a:t>
            </a:r>
            <a:r>
              <a:rPr lang="en" sz="3807">
                <a:solidFill>
                  <a:schemeClr val="dk1"/>
                </a:solidFill>
              </a:rPr>
              <a:t> – View detailed information</a:t>
            </a:r>
            <a:br>
              <a:rPr lang="en" sz="3807">
                <a:solidFill>
                  <a:schemeClr val="dk1"/>
                </a:solidFill>
              </a:rPr>
            </a:br>
            <a:endParaRPr sz="3807">
              <a:solidFill>
                <a:schemeClr val="dk1"/>
              </a:solidFill>
            </a:endParaRPr>
          </a:p>
          <a:p>
            <a:pPr marL="457200" lvl="0" indent="-28904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7" b="1">
                <a:solidFill>
                  <a:schemeClr val="dk1"/>
                </a:solidFill>
              </a:rPr>
              <a:t>Product Deletion</a:t>
            </a:r>
            <a:r>
              <a:rPr lang="en" sz="3807">
                <a:solidFill>
                  <a:schemeClr val="dk1"/>
                </a:solidFill>
              </a:rPr>
              <a:t> – Sellers delete their own listings</a:t>
            </a:r>
            <a:br>
              <a:rPr lang="en" sz="3807">
                <a:solidFill>
                  <a:schemeClr val="dk1"/>
                </a:solidFill>
              </a:rPr>
            </a:br>
            <a:endParaRPr sz="380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298725" y="845750"/>
            <a:ext cx="4065000" cy="3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07" b="1">
                <a:solidFill>
                  <a:schemeClr val="dk1"/>
                </a:solidFill>
              </a:rPr>
              <a:t>3. Real-Time Chat System</a:t>
            </a:r>
            <a:endParaRPr sz="3807" b="1">
              <a:solidFill>
                <a:schemeClr val="dk1"/>
              </a:solidFill>
            </a:endParaRPr>
          </a:p>
          <a:p>
            <a:pPr marL="457200" lvl="0" indent="-28904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7" b="1">
                <a:solidFill>
                  <a:schemeClr val="dk1"/>
                </a:solidFill>
              </a:rPr>
              <a:t>Chat Room Creation</a:t>
            </a:r>
            <a:r>
              <a:rPr lang="en" sz="3807">
                <a:solidFill>
                  <a:schemeClr val="dk1"/>
                </a:solidFill>
              </a:rPr>
              <a:t> – Buyers and sellers open private chats</a:t>
            </a:r>
            <a:br>
              <a:rPr lang="en" sz="3807">
                <a:solidFill>
                  <a:schemeClr val="dk1"/>
                </a:solidFill>
              </a:rPr>
            </a:br>
            <a:endParaRPr sz="3807">
              <a:solidFill>
                <a:schemeClr val="dk1"/>
              </a:solidFill>
            </a:endParaRPr>
          </a:p>
          <a:p>
            <a:pPr marL="457200" lvl="0" indent="-28904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7" b="1">
                <a:solidFill>
                  <a:schemeClr val="dk1"/>
                </a:solidFill>
              </a:rPr>
              <a:t>Message Sending</a:t>
            </a:r>
            <a:r>
              <a:rPr lang="en" sz="3807">
                <a:solidFill>
                  <a:schemeClr val="dk1"/>
                </a:solidFill>
              </a:rPr>
              <a:t> – Send and receive messages in real time</a:t>
            </a:r>
            <a:br>
              <a:rPr lang="en" sz="3807">
                <a:solidFill>
                  <a:schemeClr val="dk1"/>
                </a:solidFill>
              </a:rPr>
            </a:br>
            <a:endParaRPr sz="3807">
              <a:solidFill>
                <a:schemeClr val="dk1"/>
              </a:solidFill>
            </a:endParaRPr>
          </a:p>
          <a:p>
            <a:pPr marL="457200" lvl="0" indent="-28904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7" b="1">
                <a:solidFill>
                  <a:schemeClr val="dk1"/>
                </a:solidFill>
              </a:rPr>
              <a:t>Chat History</a:t>
            </a:r>
            <a:r>
              <a:rPr lang="en" sz="3807">
                <a:solidFill>
                  <a:schemeClr val="dk1"/>
                </a:solidFill>
              </a:rPr>
              <a:t> – View and store past messages</a:t>
            </a:r>
            <a:br>
              <a:rPr lang="en" sz="3807">
                <a:solidFill>
                  <a:schemeClr val="dk1"/>
                </a:solidFill>
              </a:rPr>
            </a:br>
            <a:endParaRPr sz="3807">
              <a:solidFill>
                <a:schemeClr val="dk1"/>
              </a:solidFill>
            </a:endParaRPr>
          </a:p>
          <a:p>
            <a:pPr marL="457200" lvl="0" indent="-28904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7" b="1">
                <a:solidFill>
                  <a:schemeClr val="dk1"/>
                </a:solidFill>
              </a:rPr>
              <a:t>Chat Room List</a:t>
            </a:r>
            <a:r>
              <a:rPr lang="en" sz="3807">
                <a:solidFill>
                  <a:schemeClr val="dk1"/>
                </a:solidFill>
              </a:rPr>
              <a:t> – Manage all chat sessions</a:t>
            </a:r>
            <a:br>
              <a:rPr lang="en" sz="3807">
                <a:solidFill>
                  <a:schemeClr val="dk1"/>
                </a:solidFill>
              </a:rPr>
            </a:br>
            <a:endParaRPr sz="380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07" b="1">
                <a:solidFill>
                  <a:schemeClr val="dk1"/>
                </a:solidFill>
              </a:rPr>
              <a:t>4. File Upload Feature</a:t>
            </a:r>
            <a:endParaRPr sz="3807" b="1">
              <a:solidFill>
                <a:schemeClr val="dk1"/>
              </a:solidFill>
            </a:endParaRPr>
          </a:p>
          <a:p>
            <a:pPr marL="457200" lvl="0" indent="-28904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7" b="1">
                <a:solidFill>
                  <a:schemeClr val="dk1"/>
                </a:solidFill>
              </a:rPr>
              <a:t>Product Image Upload</a:t>
            </a:r>
            <a:r>
              <a:rPr lang="en" sz="3807">
                <a:solidFill>
                  <a:schemeClr val="dk1"/>
                </a:solidFill>
              </a:rPr>
              <a:t> – Add images to product listings</a:t>
            </a:r>
            <a:br>
              <a:rPr lang="en" sz="3807">
                <a:solidFill>
                  <a:schemeClr val="dk1"/>
                </a:solidFill>
              </a:rPr>
            </a:br>
            <a:endParaRPr sz="3807">
              <a:solidFill>
                <a:schemeClr val="dk1"/>
              </a:solidFill>
            </a:endParaRPr>
          </a:p>
          <a:p>
            <a:pPr marL="457200" lvl="0" indent="-28904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807" b="1">
                <a:solidFill>
                  <a:schemeClr val="dk1"/>
                </a:solidFill>
              </a:rPr>
              <a:t>File Management</a:t>
            </a:r>
            <a:r>
              <a:rPr lang="en" sz="3807">
                <a:solidFill>
                  <a:schemeClr val="dk1"/>
                </a:solidFill>
              </a:rPr>
              <a:t> – Upload and manage various files</a:t>
            </a:r>
            <a:endParaRPr sz="4807" b="1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69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1000" b="1"/>
              <a:t>1. 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300" b="1"/>
              <a:t>User Authentication </a:t>
            </a:r>
            <a:endParaRPr sz="13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900"/>
              </a:spcBef>
              <a:spcAft>
                <a:spcPts val="1100"/>
              </a:spcAft>
              <a:buClr>
                <a:schemeClr val="dk1"/>
              </a:buClr>
              <a:buSzPts val="990"/>
              <a:buFont typeface="Arial"/>
              <a:buNone/>
            </a:pPr>
            <a:endParaRPr sz="200">
              <a:solidFill>
                <a:srgbClr val="D8DEE9"/>
              </a:solidFill>
              <a:highlight>
                <a:srgbClr val="141414"/>
              </a:highlight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752600"/>
            <a:ext cx="2169600" cy="2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978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1"/>
              <a:buChar char="●"/>
            </a:pPr>
            <a:r>
              <a:rPr lang="en" sz="1750" b="1">
                <a:solidFill>
                  <a:schemeClr val="dk1"/>
                </a:solidFill>
              </a:rPr>
              <a:t>User Registration</a:t>
            </a:r>
            <a:r>
              <a:rPr lang="en" sz="1750">
                <a:solidFill>
                  <a:schemeClr val="dk1"/>
                </a:solidFill>
              </a:rPr>
              <a:t> – Create a new user account</a:t>
            </a:r>
            <a:endParaRPr sz="195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425" y="279175"/>
            <a:ext cx="6662574" cy="41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350" y="445025"/>
            <a:ext cx="6898227" cy="431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69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1000" b="1"/>
              <a:t>1. 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1300" b="1"/>
              <a:t>User Authentication </a:t>
            </a:r>
            <a:endParaRPr sz="13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900"/>
              </a:spcBef>
              <a:spcAft>
                <a:spcPts val="1100"/>
              </a:spcAft>
              <a:buClr>
                <a:schemeClr val="dk1"/>
              </a:buClr>
              <a:buSzPts val="990"/>
              <a:buFont typeface="Arial"/>
              <a:buNone/>
            </a:pPr>
            <a:endParaRPr sz="200">
              <a:solidFill>
                <a:srgbClr val="D8DEE9"/>
              </a:solidFill>
              <a:highlight>
                <a:srgbClr val="141414"/>
              </a:highlight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752600"/>
            <a:ext cx="2169600" cy="2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978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1"/>
              <a:buChar char="●"/>
            </a:pPr>
            <a:r>
              <a:rPr lang="en" sz="1737" b="1">
                <a:solidFill>
                  <a:schemeClr val="dk1"/>
                </a:solidFill>
              </a:rPr>
              <a:t>User Login</a:t>
            </a:r>
            <a:r>
              <a:rPr lang="en" sz="1737">
                <a:solidFill>
                  <a:schemeClr val="dk1"/>
                </a:solidFill>
              </a:rPr>
              <a:t> – Log in with an existing account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508" y="0"/>
            <a:ext cx="6158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69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1000" b="1"/>
              <a:t>1. 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1300" b="1"/>
              <a:t>User Authentication </a:t>
            </a:r>
            <a:endParaRPr sz="13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900"/>
              </a:spcBef>
              <a:spcAft>
                <a:spcPts val="1100"/>
              </a:spcAft>
              <a:buClr>
                <a:schemeClr val="dk1"/>
              </a:buClr>
              <a:buSzPts val="990"/>
              <a:buFont typeface="Arial"/>
              <a:buNone/>
            </a:pPr>
            <a:endParaRPr sz="200">
              <a:solidFill>
                <a:srgbClr val="D8DEE9"/>
              </a:solidFill>
              <a:highlight>
                <a:srgbClr val="141414"/>
              </a:highlight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426000" y="1647825"/>
            <a:ext cx="2169600" cy="2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3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 b="1">
                <a:solidFill>
                  <a:schemeClr val="dk1"/>
                </a:solidFill>
              </a:rPr>
              <a:t>User Profile Management</a:t>
            </a:r>
            <a:r>
              <a:rPr lang="en" sz="1750">
                <a:solidFill>
                  <a:schemeClr val="dk1"/>
                </a:solidFill>
              </a:rPr>
              <a:t> – </a:t>
            </a:r>
            <a:endParaRPr sz="17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50">
                <a:solidFill>
                  <a:schemeClr val="dk1"/>
                </a:solidFill>
              </a:rPr>
              <a:t>View and edit personal information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86300"/>
            <a:ext cx="4344850" cy="345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050" y="262050"/>
            <a:ext cx="3295100" cy="46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521250" y="445400"/>
            <a:ext cx="45366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2" b="1"/>
              <a:t>2. Product Management System</a:t>
            </a:r>
            <a:endParaRPr sz="1522" b="1"/>
          </a:p>
          <a:p>
            <a:pPr marL="457200" lvl="0" indent="-30289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00" b="1"/>
              <a:t>Product Listing</a:t>
            </a:r>
            <a:r>
              <a:rPr lang="en" sz="1300"/>
              <a:t> – Sellers post second-hand product info</a:t>
            </a:r>
            <a:endParaRPr sz="13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endParaRPr sz="1500" b="1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377375"/>
            <a:ext cx="8134350" cy="353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366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2" b="1"/>
              <a:t>2. Product Management System</a:t>
            </a:r>
            <a:endParaRPr sz="1522" b="1"/>
          </a:p>
          <a:p>
            <a:pPr marL="457200" lvl="0" indent="-30289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00" b="1"/>
              <a:t>Product Browsing</a:t>
            </a:r>
            <a:r>
              <a:rPr lang="en" sz="1300"/>
              <a:t> – Buyers browse all available products</a:t>
            </a:r>
            <a:endParaRPr sz="13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 b="1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7175"/>
            <a:ext cx="4855476" cy="247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868" y="0"/>
            <a:ext cx="4692930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36600" cy="16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2" b="1"/>
              <a:t>2. Product Management System</a:t>
            </a:r>
            <a:endParaRPr sz="1522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22" b="1"/>
          </a:p>
          <a:p>
            <a:pPr marL="457200" lvl="0" indent="-30289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00" b="1"/>
              <a:t>Product Details</a:t>
            </a:r>
            <a:r>
              <a:rPr lang="en" sz="1300"/>
              <a:t> – View detailed information</a:t>
            </a:r>
            <a:endParaRPr sz="1300"/>
          </a:p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 b="1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1002</Words>
  <Application>Microsoft Macintosh PowerPoint</Application>
  <PresentationFormat>On-screen Show (16:9)</PresentationFormat>
  <Paragraphs>168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Roboto Mono</vt:lpstr>
      <vt:lpstr>Simple Light</vt:lpstr>
      <vt:lpstr>Second-hand Market Web Application  Final presentation</vt:lpstr>
      <vt:lpstr>PowerPoint Presentation</vt:lpstr>
      <vt:lpstr>Main Features </vt:lpstr>
      <vt:lpstr>1.  User Authentication  </vt:lpstr>
      <vt:lpstr>1.  User Authentication  </vt:lpstr>
      <vt:lpstr>1.  User Authentication  </vt:lpstr>
      <vt:lpstr>2. Product Management System Product Listing – Sellers post second-hand product info  </vt:lpstr>
      <vt:lpstr>2. Product Management System Product Browsing – Buyers browse all available products  </vt:lpstr>
      <vt:lpstr>2. Product Management System  Product Details – View detailed information  </vt:lpstr>
      <vt:lpstr>2. Product Management System Product Deletion – Sellers delete their own listings  </vt:lpstr>
      <vt:lpstr>PowerPoint Presentation</vt:lpstr>
      <vt:lpstr>PowerPoint Presentation</vt:lpstr>
      <vt:lpstr>4. File Upload Feature  Product Image Upload – Add images to product listings  </vt:lpstr>
      <vt:lpstr>System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Videos </vt:lpstr>
      <vt:lpstr>Thanks for listening &amp; watching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Shuwen Luo</cp:lastModifiedBy>
  <cp:revision>4</cp:revision>
  <dcterms:modified xsi:type="dcterms:W3CDTF">2025-07-16T19:58:34Z</dcterms:modified>
</cp:coreProperties>
</file>