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Montserrat Classic" charset="1" panose="00000500000000000000"/>
      <p:regular r:id="rId29"/>
    </p:embeddedFont>
    <p:embeddedFont>
      <p:font typeface="Montserrat" charset="1" panose="00000500000000000000"/>
      <p:regular r:id="rId30"/>
    </p:embeddedFont>
    <p:embeddedFont>
      <p:font typeface="Poppins" charset="1" panose="00000500000000000000"/>
      <p:regular r:id="rId31"/>
    </p:embeddedFont>
    <p:embeddedFont>
      <p:font typeface="Montserrat Bold" charset="1" panose="00000800000000000000"/>
      <p:regular r:id="rId35"/>
    </p:embeddedFont>
    <p:embeddedFont>
      <p:font typeface="Poppins Ultra-Bold" charset="1" panose="00000900000000000000"/>
      <p:regular r:id="rId36"/>
    </p:embeddedFont>
    <p:embeddedFont>
      <p:font typeface="Poppins Bold" charset="1" panose="00000800000000000000"/>
      <p:regular r:id="rId37"/>
    </p:embeddedFont>
    <p:embeddedFont>
      <p:font typeface="Lato" charset="1" panose="020F0502020204030203"/>
      <p:regular r:id="rId38"/>
    </p:embeddedFont>
    <p:embeddedFont>
      <p:font typeface="Montserrat Italics" charset="1" panose="000005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notesMasters/notesMaster1.xml" Type="http://schemas.openxmlformats.org/officeDocument/2006/relationships/notesMaster"/><Relationship Id="rId33" Target="theme/theme2.xml" Type="http://schemas.openxmlformats.org/officeDocument/2006/relationships/theme"/><Relationship Id="rId34" Target="notesSlides/notesSlide1.xml" Type="http://schemas.openxmlformats.org/officeDocument/2006/relationships/notes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Immoweb - shows listings from existing houses as well as  new realestate projects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9.png" Type="http://schemas.openxmlformats.org/officeDocument/2006/relationships/image"/><Relationship Id="rId14" Target="../media/image27.png" Type="http://schemas.openxmlformats.org/officeDocument/2006/relationships/image"/><Relationship Id="rId15" Target="../media/image28.png" Type="http://schemas.openxmlformats.org/officeDocument/2006/relationships/image"/><Relationship Id="rId16" Target="../media/image29.png" Type="http://schemas.openxmlformats.org/officeDocument/2006/relationships/image"/><Relationship Id="rId17" Target="../media/image30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9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32.png" Type="http://schemas.openxmlformats.org/officeDocument/2006/relationships/image"/><Relationship Id="rId8" Target="https://immo-mermade.streamlit.app/Price_Prediction" TargetMode="External" Type="http://schemas.openxmlformats.org/officeDocument/2006/relationships/hyperlink"/><Relationship Id="rId9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9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svg" Type="http://schemas.openxmlformats.org/officeDocument/2006/relationships/image"/><Relationship Id="rId11" Target="../media/image51.png" Type="http://schemas.openxmlformats.org/officeDocument/2006/relationships/image"/><Relationship Id="rId12" Target="../media/image52.svg" Type="http://schemas.openxmlformats.org/officeDocument/2006/relationships/image"/><Relationship Id="rId13" Target="../media/image53.png" Type="http://schemas.openxmlformats.org/officeDocument/2006/relationships/image"/><Relationship Id="rId14" Target="../media/image5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2360" y="1616393"/>
            <a:ext cx="7376940" cy="6881474"/>
          </a:xfrm>
          <a:custGeom>
            <a:avLst/>
            <a:gdLst/>
            <a:ahLst/>
            <a:cxnLst/>
            <a:rect r="r" b="b" t="t" l="l"/>
            <a:pathLst>
              <a:path h="6881474" w="7376940">
                <a:moveTo>
                  <a:pt x="0" y="0"/>
                </a:moveTo>
                <a:lnTo>
                  <a:pt x="7376940" y="0"/>
                </a:lnTo>
                <a:lnTo>
                  <a:pt x="7376940" y="6881473"/>
                </a:lnTo>
                <a:lnTo>
                  <a:pt x="0" y="6881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8700" y="6658472"/>
            <a:ext cx="5085066" cy="0"/>
          </a:xfrm>
          <a:prstGeom prst="line">
            <a:avLst/>
          </a:prstGeom>
          <a:ln cap="rnd" w="95250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498685"/>
            <a:ext cx="3083349" cy="1552887"/>
          </a:xfrm>
          <a:custGeom>
            <a:avLst/>
            <a:gdLst/>
            <a:ahLst/>
            <a:cxnLst/>
            <a:rect r="r" b="b" t="t" l="l"/>
            <a:pathLst>
              <a:path h="1552887" w="3083349">
                <a:moveTo>
                  <a:pt x="0" y="0"/>
                </a:moveTo>
                <a:lnTo>
                  <a:pt x="3083350" y="0"/>
                </a:lnTo>
                <a:lnTo>
                  <a:pt x="3083350" y="1552887"/>
                </a:lnTo>
                <a:lnTo>
                  <a:pt x="0" y="1552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48563" y="9051811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7" y="0"/>
                </a:lnTo>
                <a:lnTo>
                  <a:pt x="1060017" y="1235189"/>
                </a:lnTo>
                <a:lnTo>
                  <a:pt x="0" y="12351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60671" y="388294"/>
            <a:ext cx="2163339" cy="2138061"/>
          </a:xfrm>
          <a:custGeom>
            <a:avLst/>
            <a:gdLst/>
            <a:ahLst/>
            <a:cxnLst/>
            <a:rect r="r" b="b" t="t" l="l"/>
            <a:pathLst>
              <a:path h="2138061" w="2163339">
                <a:moveTo>
                  <a:pt x="0" y="0"/>
                </a:moveTo>
                <a:lnTo>
                  <a:pt x="2163340" y="0"/>
                </a:lnTo>
                <a:lnTo>
                  <a:pt x="2163340" y="2138062"/>
                </a:lnTo>
                <a:lnTo>
                  <a:pt x="0" y="2138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3131" t="-30910" r="-29576" b="-3372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3534" y="3872098"/>
            <a:ext cx="8591062" cy="207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7999">
                <a:solidFill>
                  <a:srgbClr val="1E3048"/>
                </a:solidFill>
                <a:latin typeface="Montserrat Classic"/>
              </a:rPr>
              <a:t>Real Estate </a:t>
            </a:r>
            <a:r>
              <a:rPr lang="en-US" sz="7999">
                <a:solidFill>
                  <a:srgbClr val="1E3048"/>
                </a:solidFill>
                <a:latin typeface="Montserrat Classic"/>
              </a:rPr>
              <a:t>Price Prediction 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50652" y="8689017"/>
            <a:ext cx="19540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Get Started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1221" y="6875007"/>
            <a:ext cx="4340024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14167" y="1260158"/>
            <a:ext cx="25329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31">
                <a:solidFill>
                  <a:srgbClr val="FFFFFF"/>
                </a:solidFill>
                <a:latin typeface="Montserrat Classic"/>
              </a:rPr>
              <a:t>by MERMADE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28993" y="1125538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DATA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56728" y="447675"/>
            <a:ext cx="1249528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999" spc="199">
                <a:solidFill>
                  <a:srgbClr val="FFFFFF"/>
                </a:solidFill>
                <a:latin typeface="Poppins Ultra-Bold"/>
              </a:rPr>
              <a:t> Carefuly analized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97736" y="2317758"/>
            <a:ext cx="7606633" cy="4413104"/>
          </a:xfrm>
          <a:custGeom>
            <a:avLst/>
            <a:gdLst/>
            <a:ahLst/>
            <a:cxnLst/>
            <a:rect r="r" b="b" t="t" l="l"/>
            <a:pathLst>
              <a:path h="4413104" w="7606633">
                <a:moveTo>
                  <a:pt x="0" y="0"/>
                </a:moveTo>
                <a:lnTo>
                  <a:pt x="7606633" y="0"/>
                </a:lnTo>
                <a:lnTo>
                  <a:pt x="7606633" y="4413104"/>
                </a:lnTo>
                <a:lnTo>
                  <a:pt x="0" y="44131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80500" y="6921362"/>
            <a:ext cx="10401693" cy="3087251"/>
          </a:xfrm>
          <a:custGeom>
            <a:avLst/>
            <a:gdLst/>
            <a:ahLst/>
            <a:cxnLst/>
            <a:rect r="r" b="b" t="t" l="l"/>
            <a:pathLst>
              <a:path h="3087251" w="10401693">
                <a:moveTo>
                  <a:pt x="0" y="0"/>
                </a:moveTo>
                <a:lnTo>
                  <a:pt x="10401693" y="0"/>
                </a:lnTo>
                <a:lnTo>
                  <a:pt x="10401693" y="3087251"/>
                </a:lnTo>
                <a:lnTo>
                  <a:pt x="0" y="30872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74" r="0" b="-67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88015" y="1645602"/>
            <a:ext cx="5514498" cy="5003974"/>
          </a:xfrm>
          <a:custGeom>
            <a:avLst/>
            <a:gdLst/>
            <a:ahLst/>
            <a:cxnLst/>
            <a:rect r="r" b="b" t="t" l="l"/>
            <a:pathLst>
              <a:path h="5003974" w="5514498">
                <a:moveTo>
                  <a:pt x="0" y="0"/>
                </a:moveTo>
                <a:lnTo>
                  <a:pt x="5514497" y="0"/>
                </a:lnTo>
                <a:lnTo>
                  <a:pt x="5514497" y="5003974"/>
                </a:lnTo>
                <a:lnTo>
                  <a:pt x="0" y="50039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50" t="0" r="-450" b="-998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87738" y="77723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41248" y="1112089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DATA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64605" y="465073"/>
            <a:ext cx="1608461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5 </a:t>
            </a:r>
            <a:r>
              <a:rPr lang="en-US" sz="3500" spc="52" strike="noStrike" u="none">
                <a:solidFill>
                  <a:srgbClr val="FFFFFF"/>
                </a:solidFill>
                <a:latin typeface="Montserrat Classic"/>
              </a:rPr>
              <a:t>KEY FEATURES IDENTIFIED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76520" y="1792223"/>
            <a:ext cx="11011625" cy="656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8"/>
              </a:lnSpc>
            </a:pPr>
          </a:p>
          <a:p>
            <a:pPr algn="l">
              <a:lnSpc>
                <a:spcPts val="3679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Cultural, economical and density factors are key influencers.</a:t>
            </a:r>
          </a:p>
          <a:p>
            <a:pPr algn="l">
              <a:lnSpc>
                <a:spcPts val="3540"/>
              </a:lnSpc>
            </a:pPr>
          </a:p>
          <a:p>
            <a:pPr algn="l">
              <a:lnSpc>
                <a:spcPts val="2700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Houses still 25% more expensive than appartement in average </a:t>
            </a:r>
          </a:p>
          <a:p>
            <a:pPr algn="l">
              <a:lnSpc>
                <a:spcPts val="5500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Increasing global and political significance.</a:t>
            </a:r>
          </a:p>
          <a:p>
            <a:pPr algn="l">
              <a:lnSpc>
                <a:spcPts val="1440"/>
              </a:lnSpc>
            </a:pPr>
          </a:p>
          <a:p>
            <a:pPr algn="l">
              <a:lnSpc>
                <a:spcPts val="3540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I</a:t>
            </a:r>
            <a:r>
              <a:rPr lang="en-US" sz="2528" spc="252">
                <a:solidFill>
                  <a:srgbClr val="000000"/>
                </a:solidFill>
                <a:latin typeface="Lato"/>
              </a:rPr>
              <a:t>nfluence on housing quality and renovation costs.</a:t>
            </a:r>
          </a:p>
          <a:p>
            <a:pPr algn="l">
              <a:lnSpc>
                <a:spcPts val="3540"/>
              </a:lnSpc>
            </a:pPr>
          </a:p>
          <a:p>
            <a:pPr algn="l">
              <a:lnSpc>
                <a:spcPts val="2420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Property dimensions and layout crucial for market value.</a:t>
            </a:r>
          </a:p>
          <a:p>
            <a:pPr algn="l">
              <a:lnSpc>
                <a:spcPts val="35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93380" y="2712196"/>
            <a:ext cx="4597805" cy="841248"/>
            <a:chOff x="0" y="0"/>
            <a:chExt cx="1048855" cy="191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Geographical location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93380" y="3863006"/>
            <a:ext cx="4597805" cy="841248"/>
            <a:chOff x="0" y="0"/>
            <a:chExt cx="1048855" cy="1919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Type of property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33346" y="5013817"/>
            <a:ext cx="4597805" cy="841248"/>
            <a:chOff x="0" y="0"/>
            <a:chExt cx="1048855" cy="1919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Energy Efficiency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93380" y="6177115"/>
            <a:ext cx="4597805" cy="841248"/>
            <a:chOff x="0" y="0"/>
            <a:chExt cx="1048855" cy="1919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Building conditions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93380" y="7342213"/>
            <a:ext cx="4597805" cy="841248"/>
            <a:chOff x="0" y="0"/>
            <a:chExt cx="1048855" cy="1919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Size of the living surface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24439" y="1125538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DATA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6198541" y="689749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0"/>
                </a:lnTo>
                <a:lnTo>
                  <a:pt x="0" y="139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945594" y="3217899"/>
            <a:ext cx="3651217" cy="668054"/>
            <a:chOff x="0" y="0"/>
            <a:chExt cx="1048855" cy="1919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95953" y="0"/>
                  </a:moveTo>
                  <a:lnTo>
                    <a:pt x="952902" y="0"/>
                  </a:lnTo>
                  <a:cubicBezTo>
                    <a:pt x="978350" y="0"/>
                    <a:pt x="1002756" y="10109"/>
                    <a:pt x="1020751" y="28104"/>
                  </a:cubicBezTo>
                  <a:cubicBezTo>
                    <a:pt x="1038746" y="46099"/>
                    <a:pt x="1048855" y="70505"/>
                    <a:pt x="1048855" y="95953"/>
                  </a:cubicBezTo>
                  <a:lnTo>
                    <a:pt x="1048855" y="95953"/>
                  </a:lnTo>
                  <a:cubicBezTo>
                    <a:pt x="1048855" y="121401"/>
                    <a:pt x="1038746" y="145807"/>
                    <a:pt x="1020751" y="163802"/>
                  </a:cubicBezTo>
                  <a:cubicBezTo>
                    <a:pt x="1002756" y="181797"/>
                    <a:pt x="978350" y="191906"/>
                    <a:pt x="952902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5"/>
                </a:lnSpc>
              </a:pPr>
              <a:r>
                <a:rPr lang="en-US" sz="2100" spc="105">
                  <a:solidFill>
                    <a:srgbClr val="FFFFFF"/>
                  </a:solidFill>
                  <a:latin typeface="Poppins"/>
                </a:rPr>
                <a:t>Terrace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28797" y="4334264"/>
            <a:ext cx="3651217" cy="668054"/>
            <a:chOff x="0" y="0"/>
            <a:chExt cx="1048855" cy="191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95953" y="0"/>
                  </a:moveTo>
                  <a:lnTo>
                    <a:pt x="952902" y="0"/>
                  </a:lnTo>
                  <a:cubicBezTo>
                    <a:pt x="978350" y="0"/>
                    <a:pt x="1002756" y="10109"/>
                    <a:pt x="1020751" y="28104"/>
                  </a:cubicBezTo>
                  <a:cubicBezTo>
                    <a:pt x="1038746" y="46099"/>
                    <a:pt x="1048855" y="70505"/>
                    <a:pt x="1048855" y="95953"/>
                  </a:cubicBezTo>
                  <a:lnTo>
                    <a:pt x="1048855" y="95953"/>
                  </a:lnTo>
                  <a:cubicBezTo>
                    <a:pt x="1048855" y="121401"/>
                    <a:pt x="1038746" y="145807"/>
                    <a:pt x="1020751" y="163802"/>
                  </a:cubicBezTo>
                  <a:cubicBezTo>
                    <a:pt x="1002756" y="181797"/>
                    <a:pt x="978350" y="191906"/>
                    <a:pt x="952902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5"/>
                </a:lnSpc>
              </a:pPr>
              <a:r>
                <a:rPr lang="en-US" sz="2100" spc="105">
                  <a:solidFill>
                    <a:srgbClr val="FFFFFF"/>
                  </a:solidFill>
                  <a:latin typeface="Poppins"/>
                </a:rPr>
                <a:t>Garden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928797" y="5452878"/>
            <a:ext cx="3651217" cy="668054"/>
            <a:chOff x="0" y="0"/>
            <a:chExt cx="1048855" cy="1919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95953" y="0"/>
                  </a:moveTo>
                  <a:lnTo>
                    <a:pt x="952902" y="0"/>
                  </a:lnTo>
                  <a:cubicBezTo>
                    <a:pt x="978350" y="0"/>
                    <a:pt x="1002756" y="10109"/>
                    <a:pt x="1020751" y="28104"/>
                  </a:cubicBezTo>
                  <a:cubicBezTo>
                    <a:pt x="1038746" y="46099"/>
                    <a:pt x="1048855" y="70505"/>
                    <a:pt x="1048855" y="95953"/>
                  </a:cubicBezTo>
                  <a:lnTo>
                    <a:pt x="1048855" y="95953"/>
                  </a:lnTo>
                  <a:cubicBezTo>
                    <a:pt x="1048855" y="121401"/>
                    <a:pt x="1038746" y="145807"/>
                    <a:pt x="1020751" y="163802"/>
                  </a:cubicBezTo>
                  <a:cubicBezTo>
                    <a:pt x="1002756" y="181797"/>
                    <a:pt x="978350" y="191906"/>
                    <a:pt x="952902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5"/>
                </a:lnSpc>
              </a:pPr>
              <a:r>
                <a:rPr lang="en-US" sz="2100" spc="105">
                  <a:solidFill>
                    <a:srgbClr val="FFFFFF"/>
                  </a:solidFill>
                  <a:latin typeface="Poppins"/>
                </a:rPr>
                <a:t>Kitchen Equipement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28797" y="7690106"/>
            <a:ext cx="3651217" cy="668054"/>
            <a:chOff x="0" y="0"/>
            <a:chExt cx="1048855" cy="1919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95953" y="0"/>
                  </a:moveTo>
                  <a:lnTo>
                    <a:pt x="952902" y="0"/>
                  </a:lnTo>
                  <a:cubicBezTo>
                    <a:pt x="978350" y="0"/>
                    <a:pt x="1002756" y="10109"/>
                    <a:pt x="1020751" y="28104"/>
                  </a:cubicBezTo>
                  <a:cubicBezTo>
                    <a:pt x="1038746" y="46099"/>
                    <a:pt x="1048855" y="70505"/>
                    <a:pt x="1048855" y="95953"/>
                  </a:cubicBezTo>
                  <a:lnTo>
                    <a:pt x="1048855" y="95953"/>
                  </a:lnTo>
                  <a:cubicBezTo>
                    <a:pt x="1048855" y="121401"/>
                    <a:pt x="1038746" y="145807"/>
                    <a:pt x="1020751" y="163802"/>
                  </a:cubicBezTo>
                  <a:cubicBezTo>
                    <a:pt x="1002756" y="181797"/>
                    <a:pt x="978350" y="191906"/>
                    <a:pt x="952902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5"/>
                </a:lnSpc>
              </a:pPr>
              <a:r>
                <a:rPr lang="en-US" sz="2100" spc="105">
                  <a:solidFill>
                    <a:srgbClr val="FFFFFF"/>
                  </a:solidFill>
                  <a:latin typeface="Poppins"/>
                </a:rPr>
                <a:t>Open Fire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28797" y="6571492"/>
            <a:ext cx="3651217" cy="668054"/>
            <a:chOff x="0" y="0"/>
            <a:chExt cx="1048855" cy="1919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95953" y="0"/>
                  </a:moveTo>
                  <a:lnTo>
                    <a:pt x="952902" y="0"/>
                  </a:lnTo>
                  <a:cubicBezTo>
                    <a:pt x="978350" y="0"/>
                    <a:pt x="1002756" y="10109"/>
                    <a:pt x="1020751" y="28104"/>
                  </a:cubicBezTo>
                  <a:cubicBezTo>
                    <a:pt x="1038746" y="46099"/>
                    <a:pt x="1048855" y="70505"/>
                    <a:pt x="1048855" y="95953"/>
                  </a:cubicBezTo>
                  <a:lnTo>
                    <a:pt x="1048855" y="95953"/>
                  </a:lnTo>
                  <a:cubicBezTo>
                    <a:pt x="1048855" y="121401"/>
                    <a:pt x="1038746" y="145807"/>
                    <a:pt x="1020751" y="163802"/>
                  </a:cubicBezTo>
                  <a:cubicBezTo>
                    <a:pt x="1002756" y="181797"/>
                    <a:pt x="978350" y="191906"/>
                    <a:pt x="952902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5"/>
                </a:lnSpc>
              </a:pPr>
              <a:r>
                <a:rPr lang="en-US" sz="2100" spc="105">
                  <a:solidFill>
                    <a:srgbClr val="FFFFFF"/>
                  </a:solidFill>
                  <a:latin typeface="Poppins"/>
                </a:rPr>
                <a:t>Swimming pool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7194888">
            <a:off x="7650590" y="4637991"/>
            <a:ext cx="1970091" cy="2194661"/>
          </a:xfrm>
          <a:custGeom>
            <a:avLst/>
            <a:gdLst/>
            <a:ahLst/>
            <a:cxnLst/>
            <a:rect r="r" b="b" t="t" l="l"/>
            <a:pathLst>
              <a:path h="2194661" w="1970091">
                <a:moveTo>
                  <a:pt x="0" y="0"/>
                </a:moveTo>
                <a:lnTo>
                  <a:pt x="1970090" y="0"/>
                </a:lnTo>
                <a:lnTo>
                  <a:pt x="1970090" y="2194661"/>
                </a:lnTo>
                <a:lnTo>
                  <a:pt x="0" y="21946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47079" y="387350"/>
            <a:ext cx="1608461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 spc="52" strike="noStrike" u="none">
                <a:solidFill>
                  <a:srgbClr val="FFFFFF"/>
                </a:solidFill>
                <a:latin typeface="Montserrat Classic"/>
              </a:rPr>
              <a:t>AND 5 ADDITIONAL IMPACTING FEATURES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66979" y="3899760"/>
            <a:ext cx="5308059" cy="269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</a:p>
          <a:p>
            <a:pPr algn="ctr">
              <a:lnSpc>
                <a:spcPts val="4230"/>
              </a:lnSpc>
            </a:pPr>
          </a:p>
          <a:p>
            <a:pPr algn="ctr">
              <a:lnSpc>
                <a:spcPts val="4076"/>
              </a:lnSpc>
            </a:pPr>
            <a:r>
              <a:rPr lang="en-US" sz="2911" spc="291">
                <a:solidFill>
                  <a:srgbClr val="000000"/>
                </a:solidFill>
                <a:latin typeface="Lato"/>
              </a:rPr>
              <a:t>Modelization and app to include those 10 features at minima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010026" y="6753474"/>
            <a:ext cx="1758605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Follow the Mermade</a:t>
            </a:r>
          </a:p>
        </p:txBody>
      </p:sp>
      <p:sp>
        <p:nvSpPr>
          <p:cNvPr name="AutoShape 29" id="29"/>
          <p:cNvSpPr/>
          <p:nvPr/>
        </p:nvSpPr>
        <p:spPr>
          <a:xfrm>
            <a:off x="8187496" y="7709156"/>
            <a:ext cx="140366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69149" y="2265362"/>
            <a:ext cx="733740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6213C"/>
                </a:solidFill>
                <a:latin typeface="Montserrat Bold"/>
              </a:rPr>
              <a:t>4 models evaluated concurrently </a:t>
            </a:r>
            <a:r>
              <a:rPr lang="en-US" sz="2999">
                <a:solidFill>
                  <a:srgbClr val="06213C"/>
                </a:solidFill>
                <a:latin typeface="Montserrat"/>
              </a:rPr>
              <a:t>: </a:t>
            </a:r>
          </a:p>
          <a:p>
            <a:pPr algn="l">
              <a:lnSpc>
                <a:spcPts val="4499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4" id="4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52181" y="1116013"/>
            <a:ext cx="3977616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MODELIZATION PROCESS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588145" y="9494256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7" y="0"/>
                </a:lnTo>
                <a:lnTo>
                  <a:pt x="556787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441572" y="7778352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7916" y="2640288"/>
            <a:ext cx="6555393" cy="6562324"/>
          </a:xfrm>
          <a:custGeom>
            <a:avLst/>
            <a:gdLst/>
            <a:ahLst/>
            <a:cxnLst/>
            <a:rect r="r" b="b" t="t" l="l"/>
            <a:pathLst>
              <a:path h="6562324" w="6555393">
                <a:moveTo>
                  <a:pt x="0" y="0"/>
                </a:moveTo>
                <a:lnTo>
                  <a:pt x="6555392" y="0"/>
                </a:lnTo>
                <a:lnTo>
                  <a:pt x="6555392" y="6562324"/>
                </a:lnTo>
                <a:lnTo>
                  <a:pt x="0" y="65623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" t="-98" r="-429" b="-26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39907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3131" t="-30910" r="-29576" b="-3372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09417" y="6024286"/>
            <a:ext cx="1145418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6213C"/>
                </a:solidFill>
                <a:latin typeface="Montserrat Bold"/>
              </a:rPr>
              <a:t>Gradient Boosting  best performer on external data set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94704" y="507266"/>
            <a:ext cx="1283932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MODELIZATION : THE BASE MODEL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720323" y="3099815"/>
            <a:ext cx="4597805" cy="841248"/>
            <a:chOff x="0" y="0"/>
            <a:chExt cx="1048855" cy="1919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Linear Regression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636509" y="4077733"/>
            <a:ext cx="4597805" cy="841248"/>
            <a:chOff x="0" y="0"/>
            <a:chExt cx="1048855" cy="1919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XG Boost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720323" y="4077733"/>
            <a:ext cx="4597805" cy="841248"/>
            <a:chOff x="0" y="0"/>
            <a:chExt cx="1048855" cy="1919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Random Forest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590594" y="3103135"/>
            <a:ext cx="4597805" cy="841248"/>
            <a:chOff x="0" y="0"/>
            <a:chExt cx="1048855" cy="1919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Gradient Boosting Regressor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720323" y="6814861"/>
            <a:ext cx="4597805" cy="841248"/>
            <a:chOff x="0" y="0"/>
            <a:chExt cx="1048855" cy="19190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1589A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9"/>
                </a:lnSpc>
              </a:pPr>
              <a:r>
                <a:rPr lang="en-US" sz="2199" spc="109">
                  <a:solidFill>
                    <a:srgbClr val="FFFFFF"/>
                  </a:solidFill>
                  <a:latin typeface="Poppins"/>
                </a:rPr>
                <a:t>R2 for test set : 75.4%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590594" y="6833911"/>
            <a:ext cx="4597805" cy="841248"/>
            <a:chOff x="0" y="0"/>
            <a:chExt cx="1048855" cy="19190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1589A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9"/>
                </a:lnSpc>
              </a:pPr>
              <a:r>
                <a:rPr lang="en-US" sz="2199" spc="109">
                  <a:solidFill>
                    <a:srgbClr val="FFFFFF"/>
                  </a:solidFill>
                  <a:latin typeface="Poppins"/>
                </a:rPr>
                <a:t>MAE test set : 75.2 KEUR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90594" y="7867183"/>
            <a:ext cx="4597805" cy="841248"/>
            <a:chOff x="0" y="0"/>
            <a:chExt cx="1048855" cy="19190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1589A8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9525"/>
              <a:ext cx="1048855" cy="18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9"/>
                </a:lnSpc>
              </a:pPr>
              <a:r>
                <a:rPr lang="en-US" sz="2199" spc="109">
                  <a:solidFill>
                    <a:srgbClr val="FFFFFF"/>
                  </a:solidFill>
                  <a:latin typeface="Poppins"/>
                </a:rPr>
                <a:t>MAE external set : 80.7 KEUR</a:t>
              </a:r>
              <a:r>
                <a:rPr lang="en-US" sz="2199" spc="109">
                  <a:solidFill>
                    <a:srgbClr val="FFFFFF"/>
                  </a:solidFill>
                  <a:latin typeface="Poppins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52181" y="1144588"/>
            <a:ext cx="3977616" cy="45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spc="40">
                <a:solidFill>
                  <a:srgbClr val="FFFFFF"/>
                </a:solidFill>
                <a:latin typeface="Montserrat Classic"/>
              </a:rPr>
              <a:t>MACHINE LEARNING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359737" y="9572055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198541" y="689749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0"/>
                </a:lnTo>
                <a:lnTo>
                  <a:pt x="0" y="139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39907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131" t="-30910" r="-29576" b="-33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05630" y="3787541"/>
            <a:ext cx="1468653" cy="1276703"/>
          </a:xfrm>
          <a:custGeom>
            <a:avLst/>
            <a:gdLst/>
            <a:ahLst/>
            <a:cxnLst/>
            <a:rect r="r" b="b" t="t" l="l"/>
            <a:pathLst>
              <a:path h="1276703" w="1468653">
                <a:moveTo>
                  <a:pt x="0" y="0"/>
                </a:moveTo>
                <a:lnTo>
                  <a:pt x="1468652" y="0"/>
                </a:lnTo>
                <a:lnTo>
                  <a:pt x="1468652" y="1276703"/>
                </a:lnTo>
                <a:lnTo>
                  <a:pt x="0" y="12767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278" r="0" b="-2206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44757" y="5217221"/>
            <a:ext cx="1468653" cy="1282237"/>
          </a:xfrm>
          <a:custGeom>
            <a:avLst/>
            <a:gdLst/>
            <a:ahLst/>
            <a:cxnLst/>
            <a:rect r="r" b="b" t="t" l="l"/>
            <a:pathLst>
              <a:path h="1282237" w="1468653">
                <a:moveTo>
                  <a:pt x="0" y="0"/>
                </a:moveTo>
                <a:lnTo>
                  <a:pt x="1468653" y="0"/>
                </a:lnTo>
                <a:lnTo>
                  <a:pt x="1468653" y="1282238"/>
                </a:lnTo>
                <a:lnTo>
                  <a:pt x="0" y="1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16087" y="2224517"/>
            <a:ext cx="12088318" cy="7904325"/>
          </a:xfrm>
          <a:custGeom>
            <a:avLst/>
            <a:gdLst/>
            <a:ahLst/>
            <a:cxnLst/>
            <a:rect r="r" b="b" t="t" l="l"/>
            <a:pathLst>
              <a:path h="7904325" w="12088318">
                <a:moveTo>
                  <a:pt x="0" y="0"/>
                </a:moveTo>
                <a:lnTo>
                  <a:pt x="12088318" y="0"/>
                </a:lnTo>
                <a:lnTo>
                  <a:pt x="12088318" y="7904326"/>
                </a:lnTo>
                <a:lnTo>
                  <a:pt x="0" y="79043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656" r="0" b="-1656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94704" y="507266"/>
            <a:ext cx="1283932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MODELIZATION : A TUMULTUOUS JOURNEY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05630" y="4141413"/>
            <a:ext cx="150778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Montserrat"/>
              </a:rPr>
              <a:t>Usability improvement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98502" y="5573860"/>
            <a:ext cx="1361163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Montserrat"/>
              </a:rPr>
              <a:t>Performance catch up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52181" y="1116013"/>
            <a:ext cx="397761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GETTING THERE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02512" y="8670196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8"/>
                </a:lnTo>
                <a:lnTo>
                  <a:pt x="0" y="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Black Dotted Circle Recolorable Outline"/>
          <p:cNvSpPr/>
          <p:nvPr/>
        </p:nvSpPr>
        <p:spPr>
          <a:xfrm flipH="false" flipV="false" rot="5400000">
            <a:off x="8613992" y="9139398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39907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3131" t="-30910" r="-29576" b="-3372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12373" y="507266"/>
            <a:ext cx="1283932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WHAT DO WE HAVE AT THIS STAGE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9774" y="2925190"/>
            <a:ext cx="11767274" cy="42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8"/>
              </a:lnSpc>
            </a:pPr>
          </a:p>
          <a:p>
            <a:pPr algn="l">
              <a:lnSpc>
                <a:spcPts val="3679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 Pre-processed to offer 75K entries and 26 features </a:t>
            </a:r>
          </a:p>
          <a:p>
            <a:pPr algn="l">
              <a:lnSpc>
                <a:spcPts val="3540"/>
              </a:lnSpc>
            </a:pPr>
          </a:p>
          <a:p>
            <a:pPr algn="l">
              <a:lnSpc>
                <a:spcPts val="2700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 Determined as a must have for the modelization and the App </a:t>
            </a:r>
          </a:p>
          <a:p>
            <a:pPr algn="l">
              <a:lnSpc>
                <a:spcPts val="5500"/>
              </a:lnSpc>
            </a:pPr>
          </a:p>
          <a:p>
            <a:pPr algn="l">
              <a:lnSpc>
                <a:spcPts val="3540"/>
              </a:lnSpc>
            </a:pPr>
            <a:r>
              <a:rPr lang="en-US" sz="2528" spc="252">
                <a:solidFill>
                  <a:srgbClr val="000000"/>
                </a:solidFill>
                <a:latin typeface="Lato"/>
              </a:rPr>
              <a:t> Predicting  pricing with an </a:t>
            </a:r>
            <a:r>
              <a:rPr lang="en-US" sz="2528" spc="252">
                <a:solidFill>
                  <a:srgbClr val="000000"/>
                </a:solidFill>
                <a:latin typeface="Lato"/>
              </a:rPr>
              <a:t>R</a:t>
            </a:r>
            <a:r>
              <a:rPr lang="en-US" sz="2528" spc="252">
                <a:solidFill>
                  <a:srgbClr val="000000"/>
                </a:solidFill>
                <a:latin typeface="Lato"/>
              </a:rPr>
              <a:t>2</a:t>
            </a:r>
            <a:r>
              <a:rPr lang="en-US" sz="2528" spc="252">
                <a:solidFill>
                  <a:srgbClr val="000000"/>
                </a:solidFill>
                <a:latin typeface="Lato"/>
              </a:rPr>
              <a:t> of 72% and sub 80K€ MAE</a:t>
            </a:r>
          </a:p>
          <a:p>
            <a:pPr algn="l">
              <a:lnSpc>
                <a:spcPts val="3540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226634" y="3845162"/>
            <a:ext cx="4597805" cy="841248"/>
            <a:chOff x="0" y="0"/>
            <a:chExt cx="1048855" cy="1919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A Clean Data Set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26634" y="4995973"/>
            <a:ext cx="4597805" cy="841248"/>
            <a:chOff x="0" y="0"/>
            <a:chExt cx="1048855" cy="1919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10 major Features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66601" y="6146784"/>
            <a:ext cx="4597805" cy="841248"/>
            <a:chOff x="0" y="0"/>
            <a:chExt cx="1048855" cy="1919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48855" cy="191906"/>
            </a:xfrm>
            <a:custGeom>
              <a:avLst/>
              <a:gdLst/>
              <a:ahLst/>
              <a:cxnLst/>
              <a:rect r="r" b="b" t="t" l="l"/>
              <a:pathLst>
                <a:path h="191906" w="1048855">
                  <a:moveTo>
                    <a:pt x="85875" y="0"/>
                  </a:moveTo>
                  <a:lnTo>
                    <a:pt x="962980" y="0"/>
                  </a:lnTo>
                  <a:cubicBezTo>
                    <a:pt x="1010407" y="0"/>
                    <a:pt x="1048855" y="38448"/>
                    <a:pt x="1048855" y="85875"/>
                  </a:cubicBezTo>
                  <a:lnTo>
                    <a:pt x="1048855" y="106031"/>
                  </a:lnTo>
                  <a:cubicBezTo>
                    <a:pt x="1048855" y="153459"/>
                    <a:pt x="1010407" y="191906"/>
                    <a:pt x="962980" y="191906"/>
                  </a:cubicBezTo>
                  <a:lnTo>
                    <a:pt x="85875" y="191906"/>
                  </a:lnTo>
                  <a:cubicBezTo>
                    <a:pt x="38448" y="191906"/>
                    <a:pt x="0" y="153459"/>
                    <a:pt x="0" y="106031"/>
                  </a:cubicBezTo>
                  <a:lnTo>
                    <a:pt x="0" y="85875"/>
                  </a:lnTo>
                  <a:cubicBezTo>
                    <a:pt x="0" y="38448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048855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An optimized  Model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13751" y="1966147"/>
            <a:ext cx="7660498" cy="766049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8543925" y="2809584"/>
            <a:ext cx="1200150" cy="120015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015537" y="5209101"/>
            <a:ext cx="2256925" cy="935598"/>
          </a:xfrm>
          <a:custGeom>
            <a:avLst/>
            <a:gdLst/>
            <a:ahLst/>
            <a:cxnLst/>
            <a:rect r="r" b="b" t="t" l="l"/>
            <a:pathLst>
              <a:path h="935598" w="2256925">
                <a:moveTo>
                  <a:pt x="0" y="0"/>
                </a:moveTo>
                <a:lnTo>
                  <a:pt x="2256926" y="0"/>
                </a:lnTo>
                <a:lnTo>
                  <a:pt x="2256926" y="935598"/>
                </a:lnTo>
                <a:lnTo>
                  <a:pt x="0" y="935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34731" y="3082413"/>
            <a:ext cx="618537" cy="580300"/>
          </a:xfrm>
          <a:custGeom>
            <a:avLst/>
            <a:gdLst/>
            <a:ahLst/>
            <a:cxnLst/>
            <a:rect r="r" b="b" t="t" l="l"/>
            <a:pathLst>
              <a:path h="580300" w="618537">
                <a:moveTo>
                  <a:pt x="0" y="0"/>
                </a:moveTo>
                <a:lnTo>
                  <a:pt x="618538" y="0"/>
                </a:lnTo>
                <a:lnTo>
                  <a:pt x="618538" y="580300"/>
                </a:lnTo>
                <a:lnTo>
                  <a:pt x="0" y="580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486253" y="8194899"/>
            <a:ext cx="9801747" cy="1313817"/>
            <a:chOff x="0" y="0"/>
            <a:chExt cx="13068996" cy="1751756"/>
          </a:xfrm>
        </p:grpSpPr>
        <p:grpSp>
          <p:nvGrpSpPr>
            <p:cNvPr name="Group 9" id="9"/>
            <p:cNvGrpSpPr/>
            <p:nvPr/>
          </p:nvGrpSpPr>
          <p:grpSpPr>
            <a:xfrm rot="5400000">
              <a:off x="5658620" y="-5658620"/>
              <a:ext cx="1751756" cy="13068996"/>
              <a:chOff x="0" y="0"/>
              <a:chExt cx="2354580" cy="1756636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53310" cy="17566368"/>
              </a:xfrm>
              <a:custGeom>
                <a:avLst/>
                <a:gdLst/>
                <a:ahLst/>
                <a:cxnLst/>
                <a:rect r="r" b="b" t="t" l="l"/>
                <a:pathLst>
                  <a:path h="17566368" w="2353310">
                    <a:moveTo>
                      <a:pt x="784860" y="17499057"/>
                    </a:moveTo>
                    <a:cubicBezTo>
                      <a:pt x="905510" y="17539698"/>
                      <a:pt x="1042670" y="17566368"/>
                      <a:pt x="1177290" y="17566368"/>
                    </a:cubicBezTo>
                    <a:cubicBezTo>
                      <a:pt x="1311910" y="17566368"/>
                      <a:pt x="1441450" y="17543507"/>
                      <a:pt x="1560830" y="17502868"/>
                    </a:cubicBezTo>
                    <a:cubicBezTo>
                      <a:pt x="1563370" y="17501598"/>
                      <a:pt x="1565910" y="17501598"/>
                      <a:pt x="1568450" y="17500329"/>
                    </a:cubicBezTo>
                    <a:cubicBezTo>
                      <a:pt x="2016760" y="17337768"/>
                      <a:pt x="2346960" y="16908507"/>
                      <a:pt x="2353310" y="16361635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6349059"/>
                    </a:lnTo>
                    <a:cubicBezTo>
                      <a:pt x="6350" y="16911048"/>
                      <a:pt x="331470" y="17340307"/>
                      <a:pt x="784860" y="17499057"/>
                    </a:cubicBezTo>
                    <a:close/>
                  </a:path>
                </a:pathLst>
              </a:custGeom>
              <a:solidFill>
                <a:srgbClr val="02333E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41858" y="213398"/>
              <a:ext cx="1324960" cy="1324960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562907" y="534447"/>
              <a:ext cx="682862" cy="682862"/>
            </a:xfrm>
            <a:custGeom>
              <a:avLst/>
              <a:gdLst/>
              <a:ahLst/>
              <a:cxnLst/>
              <a:rect r="r" b="b" t="t" l="l"/>
              <a:pathLst>
                <a:path h="682862" w="682862">
                  <a:moveTo>
                    <a:pt x="0" y="0"/>
                  </a:moveTo>
                  <a:lnTo>
                    <a:pt x="682862" y="0"/>
                  </a:lnTo>
                  <a:lnTo>
                    <a:pt x="682862" y="682862"/>
                  </a:lnTo>
                  <a:lnTo>
                    <a:pt x="0" y="6828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668507" y="619570"/>
              <a:ext cx="6313503" cy="52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0"/>
                </a:lnSpc>
              </a:pPr>
              <a:r>
                <a:rPr lang="en-US" sz="2649">
                  <a:solidFill>
                    <a:srgbClr val="FFFFFF"/>
                  </a:solidFill>
                  <a:latin typeface="Montserrat Classic"/>
                </a:rPr>
                <a:t>Project Done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5400000">
            <a:off x="16729292" y="8564846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9"/>
                </a:lnTo>
                <a:lnTo>
                  <a:pt x="0" y="12351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3131" t="-30910" r="-29576" b="-3372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92013" y="3132634"/>
            <a:ext cx="1952046" cy="1060158"/>
          </a:xfrm>
          <a:custGeom>
            <a:avLst/>
            <a:gdLst/>
            <a:ahLst/>
            <a:cxnLst/>
            <a:rect r="r" b="b" t="t" l="l"/>
            <a:pathLst>
              <a:path h="1060158" w="1952046">
                <a:moveTo>
                  <a:pt x="0" y="0"/>
                </a:moveTo>
                <a:lnTo>
                  <a:pt x="1952045" y="0"/>
                </a:lnTo>
                <a:lnTo>
                  <a:pt x="1952045" y="1060158"/>
                </a:lnTo>
                <a:lnTo>
                  <a:pt x="0" y="10601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52288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831895" y="2014271"/>
            <a:ext cx="1590624" cy="1590624"/>
          </a:xfrm>
          <a:custGeom>
            <a:avLst/>
            <a:gdLst/>
            <a:ahLst/>
            <a:cxnLst/>
            <a:rect r="r" b="b" t="t" l="l"/>
            <a:pathLst>
              <a:path h="1590624" w="1590624">
                <a:moveTo>
                  <a:pt x="0" y="0"/>
                </a:moveTo>
                <a:lnTo>
                  <a:pt x="1590625" y="0"/>
                </a:lnTo>
                <a:lnTo>
                  <a:pt x="1590625" y="1590625"/>
                </a:lnTo>
                <a:lnTo>
                  <a:pt x="0" y="15906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080168" y="5460818"/>
            <a:ext cx="1616242" cy="878158"/>
          </a:xfrm>
          <a:custGeom>
            <a:avLst/>
            <a:gdLst/>
            <a:ahLst/>
            <a:cxnLst/>
            <a:rect r="r" b="b" t="t" l="l"/>
            <a:pathLst>
              <a:path h="878158" w="1616242">
                <a:moveTo>
                  <a:pt x="0" y="0"/>
                </a:moveTo>
                <a:lnTo>
                  <a:pt x="1616243" y="0"/>
                </a:lnTo>
                <a:lnTo>
                  <a:pt x="1616243" y="878158"/>
                </a:lnTo>
                <a:lnTo>
                  <a:pt x="0" y="8781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00076" y="6836931"/>
            <a:ext cx="1263010" cy="1263010"/>
          </a:xfrm>
          <a:custGeom>
            <a:avLst/>
            <a:gdLst/>
            <a:ahLst/>
            <a:cxnLst/>
            <a:rect r="r" b="b" t="t" l="l"/>
            <a:pathLst>
              <a:path h="1263010" w="1263010">
                <a:moveTo>
                  <a:pt x="0" y="0"/>
                </a:moveTo>
                <a:lnTo>
                  <a:pt x="1263010" y="0"/>
                </a:lnTo>
                <a:lnTo>
                  <a:pt x="1263010" y="1263010"/>
                </a:lnTo>
                <a:lnTo>
                  <a:pt x="0" y="126301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316434" y="7717036"/>
            <a:ext cx="227378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API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22085" y="6454026"/>
            <a:ext cx="260512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User interface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16434" y="7115927"/>
            <a:ext cx="368042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417B71"/>
                </a:solidFill>
                <a:latin typeface="Montserrat Classic"/>
              </a:rPr>
              <a:t>01 - Fast API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22085" y="5852916"/>
            <a:ext cx="4237215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E15952"/>
                </a:solidFill>
                <a:latin typeface="Montserrat Classic"/>
              </a:rPr>
              <a:t>04 - Streamlit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87535" y="4020293"/>
            <a:ext cx="247080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Container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87535" y="3419183"/>
            <a:ext cx="4237215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47F94"/>
                </a:solidFill>
                <a:latin typeface="Montserrat Classic"/>
              </a:rPr>
              <a:t>02 - Docker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23549" y="3569125"/>
            <a:ext cx="260834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Online access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23549" y="2968015"/>
            <a:ext cx="4237215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46E3B7"/>
                </a:solidFill>
                <a:latin typeface="Montserrat Classic"/>
              </a:rPr>
              <a:t>03 - Render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3357" y="1116013"/>
            <a:ext cx="341892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DEPLOYMENT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1273" y="1975940"/>
            <a:ext cx="16801606" cy="7796710"/>
          </a:xfrm>
          <a:custGeom>
            <a:avLst/>
            <a:gdLst/>
            <a:ahLst/>
            <a:cxnLst/>
            <a:rect r="r" b="b" t="t" l="l"/>
            <a:pathLst>
              <a:path h="7796710" w="16801606">
                <a:moveTo>
                  <a:pt x="0" y="0"/>
                </a:moveTo>
                <a:lnTo>
                  <a:pt x="16801606" y="0"/>
                </a:lnTo>
                <a:lnTo>
                  <a:pt x="16801606" y="7796710"/>
                </a:lnTo>
                <a:lnTo>
                  <a:pt x="0" y="779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7" t="0" r="-75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131" t="-30910" r="-29576" b="-3372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3357" y="1116013"/>
            <a:ext cx="341892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API SCHEME</a:t>
            </a:r>
          </a:p>
        </p:txBody>
      </p:sp>
      <p:sp>
        <p:nvSpPr>
          <p:cNvPr name="Freeform 9" id="9" descr="Black Dotted Circle Recolorable Outline"/>
          <p:cNvSpPr/>
          <p:nvPr/>
        </p:nvSpPr>
        <p:spPr>
          <a:xfrm flipH="false" flipV="false" rot="5400000">
            <a:off x="8613992" y="9139398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116013"/>
            <a:ext cx="273197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THE APP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131" t="-30910" r="-29576" b="-33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0263" y="2234989"/>
            <a:ext cx="6800474" cy="6651195"/>
          </a:xfrm>
          <a:custGeom>
            <a:avLst/>
            <a:gdLst/>
            <a:ahLst/>
            <a:cxnLst/>
            <a:rect r="r" b="b" t="t" l="l"/>
            <a:pathLst>
              <a:path h="6651195" w="6800474">
                <a:moveTo>
                  <a:pt x="0" y="0"/>
                </a:moveTo>
                <a:lnTo>
                  <a:pt x="6800474" y="0"/>
                </a:lnTo>
                <a:lnTo>
                  <a:pt x="6800474" y="6651195"/>
                </a:lnTo>
                <a:lnTo>
                  <a:pt x="0" y="66511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>
            <a:hlinkClick r:id="rId8" tooltip="https://immo-mermade.streamlit.app/Price_Prediction"/>
          </p:cNvPr>
          <p:cNvSpPr/>
          <p:nvPr/>
        </p:nvSpPr>
        <p:spPr>
          <a:xfrm flipH="false" flipV="false" rot="0">
            <a:off x="11488558" y="4931439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6" y="0"/>
                </a:lnTo>
                <a:lnTo>
                  <a:pt x="1754796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131" t="-30910" r="-29576" b="-33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194888">
            <a:off x="8803614" y="4167343"/>
            <a:ext cx="1970091" cy="2194661"/>
          </a:xfrm>
          <a:custGeom>
            <a:avLst/>
            <a:gdLst/>
            <a:ahLst/>
            <a:cxnLst/>
            <a:rect r="r" b="b" t="t" l="l"/>
            <a:pathLst>
              <a:path h="2194661" w="1970091">
                <a:moveTo>
                  <a:pt x="0" y="0"/>
                </a:moveTo>
                <a:lnTo>
                  <a:pt x="1970090" y="0"/>
                </a:lnTo>
                <a:lnTo>
                  <a:pt x="1970090" y="2194661"/>
                </a:lnTo>
                <a:lnTo>
                  <a:pt x="0" y="21946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63050" y="6282826"/>
            <a:ext cx="1758605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Follow the Mermade</a:t>
            </a:r>
          </a:p>
        </p:txBody>
      </p:sp>
      <p:sp>
        <p:nvSpPr>
          <p:cNvPr name="AutoShape 14" id="14"/>
          <p:cNvSpPr/>
          <p:nvPr/>
        </p:nvSpPr>
        <p:spPr>
          <a:xfrm>
            <a:off x="9340520" y="7238507"/>
            <a:ext cx="140366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5229" y="5889355"/>
            <a:ext cx="6261318" cy="2307755"/>
            <a:chOff x="0" y="0"/>
            <a:chExt cx="6848186" cy="25240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48187" cy="2524060"/>
            </a:xfrm>
            <a:custGeom>
              <a:avLst/>
              <a:gdLst/>
              <a:ahLst/>
              <a:cxnLst/>
              <a:rect r="r" b="b" t="t" l="l"/>
              <a:pathLst>
                <a:path h="2524060" w="6848187">
                  <a:moveTo>
                    <a:pt x="6723726" y="2524060"/>
                  </a:moveTo>
                  <a:lnTo>
                    <a:pt x="124460" y="2524060"/>
                  </a:lnTo>
                  <a:cubicBezTo>
                    <a:pt x="55880" y="2524060"/>
                    <a:pt x="0" y="2468180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23727" y="0"/>
                  </a:lnTo>
                  <a:cubicBezTo>
                    <a:pt x="6792306" y="0"/>
                    <a:pt x="6848187" y="55880"/>
                    <a:pt x="6848187" y="124460"/>
                  </a:cubicBezTo>
                  <a:lnTo>
                    <a:pt x="6848187" y="2399600"/>
                  </a:lnTo>
                  <a:cubicBezTo>
                    <a:pt x="6848187" y="2468180"/>
                    <a:pt x="6792306" y="2524060"/>
                    <a:pt x="672372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13732" y="3170920"/>
            <a:ext cx="6845568" cy="2307755"/>
            <a:chOff x="0" y="0"/>
            <a:chExt cx="7487197" cy="25240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87197" cy="2524060"/>
            </a:xfrm>
            <a:custGeom>
              <a:avLst/>
              <a:gdLst/>
              <a:ahLst/>
              <a:cxnLst/>
              <a:rect r="r" b="b" t="t" l="l"/>
              <a:pathLst>
                <a:path h="2524060" w="7487197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80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600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30980" y="5889355"/>
            <a:ext cx="6845568" cy="2307755"/>
            <a:chOff x="0" y="0"/>
            <a:chExt cx="7487197" cy="25240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87197" cy="2524060"/>
            </a:xfrm>
            <a:custGeom>
              <a:avLst/>
              <a:gdLst/>
              <a:ahLst/>
              <a:cxnLst/>
              <a:rect r="r" b="b" t="t" l="l"/>
              <a:pathLst>
                <a:path h="2524060" w="7487197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80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600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51677" y="6246398"/>
            <a:ext cx="1758605" cy="1593669"/>
            <a:chOff x="0" y="0"/>
            <a:chExt cx="1923438" cy="17430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23438" cy="1743043"/>
            </a:xfrm>
            <a:custGeom>
              <a:avLst/>
              <a:gdLst/>
              <a:ahLst/>
              <a:cxnLst/>
              <a:rect r="r" b="b" t="t" l="l"/>
              <a:pathLst>
                <a:path h="1743043" w="1923438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534430" y="3527963"/>
            <a:ext cx="1758605" cy="1593669"/>
            <a:chOff x="0" y="0"/>
            <a:chExt cx="1923438" cy="17430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23438" cy="1743043"/>
            </a:xfrm>
            <a:custGeom>
              <a:avLst/>
              <a:gdLst/>
              <a:ahLst/>
              <a:cxnLst/>
              <a:rect r="r" b="b" t="t" l="l"/>
              <a:pathLst>
                <a:path h="1743043" w="1923438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1217445" y="6812597"/>
            <a:ext cx="532646" cy="461271"/>
            <a:chOff x="0" y="0"/>
            <a:chExt cx="6350000" cy="5499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11200198" y="4094162"/>
            <a:ext cx="532646" cy="461271"/>
            <a:chOff x="0" y="0"/>
            <a:chExt cx="6350000" cy="5499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1E3048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5400000">
            <a:off x="7630802" y="9139398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11301" y="4360144"/>
            <a:ext cx="5484241" cy="1847925"/>
          </a:xfrm>
          <a:prstGeom prst="rect">
            <a:avLst/>
          </a:prstGeom>
        </p:spPr>
      </p:pic>
      <p:sp>
        <p:nvSpPr>
          <p:cNvPr name="Freeform 19" id="19"/>
          <p:cNvSpPr/>
          <p:nvPr/>
        </p:nvSpPr>
        <p:spPr>
          <a:xfrm flipH="false" flipV="false" rot="0">
            <a:off x="9973312" y="3833903"/>
            <a:ext cx="880840" cy="880840"/>
          </a:xfrm>
          <a:custGeom>
            <a:avLst/>
            <a:gdLst/>
            <a:ahLst/>
            <a:cxnLst/>
            <a:rect r="r" b="b" t="t" l="l"/>
            <a:pathLst>
              <a:path h="880840" w="880840">
                <a:moveTo>
                  <a:pt x="0" y="0"/>
                </a:moveTo>
                <a:lnTo>
                  <a:pt x="880840" y="0"/>
                </a:lnTo>
                <a:lnTo>
                  <a:pt x="880840" y="880839"/>
                </a:lnTo>
                <a:lnTo>
                  <a:pt x="0" y="8808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21" id="21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722744" y="1109300"/>
            <a:ext cx="34518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CONCLUSION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3131" t="-30910" r="-29576" b="-33721"/>
            </a:stretch>
          </a:blipFill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1301" y="5831013"/>
            <a:ext cx="5484241" cy="3645654"/>
          </a:xfrm>
          <a:prstGeom prst="rect">
            <a:avLst/>
          </a:prstGeom>
        </p:spPr>
      </p:pic>
      <p:sp>
        <p:nvSpPr>
          <p:cNvPr name="Freeform 26" id="26"/>
          <p:cNvSpPr/>
          <p:nvPr/>
        </p:nvSpPr>
        <p:spPr>
          <a:xfrm flipH="false" flipV="false" rot="0">
            <a:off x="6525538" y="2787214"/>
            <a:ext cx="2313567" cy="1859530"/>
          </a:xfrm>
          <a:custGeom>
            <a:avLst/>
            <a:gdLst/>
            <a:ahLst/>
            <a:cxnLst/>
            <a:rect r="r" b="b" t="t" l="l"/>
            <a:pathLst>
              <a:path h="1859530" w="2313567">
                <a:moveTo>
                  <a:pt x="0" y="0"/>
                </a:moveTo>
                <a:lnTo>
                  <a:pt x="2313567" y="0"/>
                </a:lnTo>
                <a:lnTo>
                  <a:pt x="2313567" y="1859530"/>
                </a:lnTo>
                <a:lnTo>
                  <a:pt x="0" y="18595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030686" y="6565982"/>
            <a:ext cx="800588" cy="954502"/>
          </a:xfrm>
          <a:custGeom>
            <a:avLst/>
            <a:gdLst/>
            <a:ahLst/>
            <a:cxnLst/>
            <a:rect r="r" b="b" t="t" l="l"/>
            <a:pathLst>
              <a:path h="954502" w="800588">
                <a:moveTo>
                  <a:pt x="0" y="0"/>
                </a:moveTo>
                <a:lnTo>
                  <a:pt x="800588" y="0"/>
                </a:lnTo>
                <a:lnTo>
                  <a:pt x="800588" y="954502"/>
                </a:lnTo>
                <a:lnTo>
                  <a:pt x="0" y="9545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97166" y="3183414"/>
            <a:ext cx="5512511" cy="1046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Did we achieve our target?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92431" y="6817808"/>
            <a:ext cx="501301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</a:rPr>
              <a:t>User-friendly interface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92431" y="4099372"/>
            <a:ext cx="479538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</a:rPr>
              <a:t>Accurate price prediction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221011" y="8663412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09354" y="4001029"/>
            <a:ext cx="2828272" cy="282827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76906" y="4001029"/>
            <a:ext cx="2828272" cy="282827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858045" y="4001029"/>
            <a:ext cx="2828272" cy="282827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34861" y="4226536"/>
            <a:ext cx="2377258" cy="237725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083552" y="4226536"/>
            <a:ext cx="2377258" cy="2377258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484514" y="4001029"/>
            <a:ext cx="2828272" cy="2828272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402413" y="4226536"/>
            <a:ext cx="2377258" cy="2377258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710021" y="4226536"/>
            <a:ext cx="2377258" cy="2377258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149503" y="4641178"/>
            <a:ext cx="1547974" cy="1547974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2149503" y="4995968"/>
            <a:ext cx="154797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01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817055" y="4641178"/>
            <a:ext cx="1547974" cy="1547974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6213C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6498194" y="4641178"/>
            <a:ext cx="1547974" cy="1547974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6498194" y="4995968"/>
            <a:ext cx="154797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02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5124663" y="4641178"/>
            <a:ext cx="1547974" cy="1547974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0817055" y="4995968"/>
            <a:ext cx="154797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124663" y="4995968"/>
            <a:ext cx="154797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63">
                <a:solidFill>
                  <a:srgbClr val="FFFFFF"/>
                </a:solidFill>
                <a:latin typeface="Montserrat Classic"/>
              </a:rPr>
              <a:t>04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94790" y="7193846"/>
            <a:ext cx="3952649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The target :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Our Project objectives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531032" y="7238876"/>
            <a:ext cx="3482298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Getting there :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The 4 project sprints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573029" y="7238876"/>
            <a:ext cx="4647982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The end line :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Our Minimal Viable Product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059649" y="7238876"/>
            <a:ext cx="2001852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6213C"/>
                </a:solidFill>
                <a:latin typeface="Montserrat"/>
              </a:rPr>
              <a:t>Future Prospects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8369" y="1116013"/>
            <a:ext cx="253298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>
                <a:solidFill>
                  <a:srgbClr val="FFFFFF"/>
                </a:solidFill>
                <a:latin typeface="Montserrat Classic"/>
              </a:rPr>
              <a:t>AGENDA</a:t>
            </a:r>
          </a:p>
        </p:txBody>
      </p:sp>
      <p:sp>
        <p:nvSpPr>
          <p:cNvPr name="AutoShape 41" id="41"/>
          <p:cNvSpPr/>
          <p:nvPr/>
        </p:nvSpPr>
        <p:spPr>
          <a:xfrm flipV="true">
            <a:off x="3032975" y="3705754"/>
            <a:ext cx="13027600" cy="9525"/>
          </a:xfrm>
          <a:prstGeom prst="line">
            <a:avLst/>
          </a:prstGeom>
          <a:ln cap="rnd" w="19050">
            <a:solidFill>
              <a:srgbClr val="1E304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2871050" y="3553354"/>
            <a:ext cx="323850" cy="323850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7159608" y="3543829"/>
            <a:ext cx="323850" cy="323850"/>
            <a:chOff x="0" y="0"/>
            <a:chExt cx="6350000" cy="6350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1448167" y="3543829"/>
            <a:ext cx="323850" cy="323850"/>
            <a:chOff x="0" y="0"/>
            <a:chExt cx="6350000" cy="63500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5736725" y="3543829"/>
            <a:ext cx="323850" cy="323850"/>
            <a:chOff x="0" y="0"/>
            <a:chExt cx="6350000" cy="63500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sp>
        <p:nvSpPr>
          <p:cNvPr name="Freeform 50" id="50" descr="Black Dotted Circle Recolorable Outline"/>
          <p:cNvSpPr/>
          <p:nvPr/>
        </p:nvSpPr>
        <p:spPr>
          <a:xfrm flipH="false" flipV="false" rot="5400000">
            <a:off x="8613992" y="9139398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3131" t="-30910" r="-29576" b="-33721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2099" y="6363645"/>
            <a:ext cx="8572848" cy="1749876"/>
            <a:chOff x="0" y="0"/>
            <a:chExt cx="9376373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7637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376373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8DCBD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872099" y="4389570"/>
            <a:ext cx="8572848" cy="1749876"/>
            <a:chOff x="0" y="0"/>
            <a:chExt cx="9376373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7637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376373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872099" y="2415495"/>
            <a:ext cx="8572848" cy="1749876"/>
            <a:chOff x="0" y="0"/>
            <a:chExt cx="9376373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37637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376373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2769362" y="-126336"/>
            <a:ext cx="1294813" cy="6833537"/>
            <a:chOff x="0" y="0"/>
            <a:chExt cx="3130550" cy="165218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30550" cy="16521867"/>
            </a:xfrm>
            <a:custGeom>
              <a:avLst/>
              <a:gdLst/>
              <a:ahLst/>
              <a:cxnLst/>
              <a:rect r="r" b="b" t="t" l="l"/>
              <a:pathLst>
                <a:path h="16521867" w="3130550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2769362" y="1847739"/>
            <a:ext cx="1294813" cy="6833537"/>
            <a:chOff x="0" y="0"/>
            <a:chExt cx="3130550" cy="165218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30550" cy="16521867"/>
            </a:xfrm>
            <a:custGeom>
              <a:avLst/>
              <a:gdLst/>
              <a:ahLst/>
              <a:cxnLst/>
              <a:rect r="r" b="b" t="t" l="l"/>
              <a:pathLst>
                <a:path h="16521867" w="3130550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2769362" y="3821814"/>
            <a:ext cx="1294813" cy="6833537"/>
            <a:chOff x="0" y="0"/>
            <a:chExt cx="3130550" cy="165218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30550" cy="16521867"/>
            </a:xfrm>
            <a:custGeom>
              <a:avLst/>
              <a:gdLst/>
              <a:ahLst/>
              <a:cxnLst/>
              <a:rect r="r" b="b" t="t" l="l"/>
              <a:pathLst>
                <a:path h="16521867" w="3130550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5400000">
            <a:off x="8395425" y="9170714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64953" y="2951564"/>
            <a:ext cx="1242886" cy="781888"/>
          </a:xfrm>
          <a:custGeom>
            <a:avLst/>
            <a:gdLst/>
            <a:ahLst/>
            <a:cxnLst/>
            <a:rect r="r" b="b" t="t" l="l"/>
            <a:pathLst>
              <a:path h="781888" w="1242886">
                <a:moveTo>
                  <a:pt x="0" y="0"/>
                </a:moveTo>
                <a:lnTo>
                  <a:pt x="1242886" y="0"/>
                </a:lnTo>
                <a:lnTo>
                  <a:pt x="1242886" y="781888"/>
                </a:lnTo>
                <a:lnTo>
                  <a:pt x="0" y="781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166491" y="4796275"/>
            <a:ext cx="902234" cy="877628"/>
          </a:xfrm>
          <a:custGeom>
            <a:avLst/>
            <a:gdLst/>
            <a:ahLst/>
            <a:cxnLst/>
            <a:rect r="r" b="b" t="t" l="l"/>
            <a:pathLst>
              <a:path h="877628" w="902234">
                <a:moveTo>
                  <a:pt x="0" y="0"/>
                </a:moveTo>
                <a:lnTo>
                  <a:pt x="902235" y="0"/>
                </a:lnTo>
                <a:lnTo>
                  <a:pt x="902235" y="877628"/>
                </a:lnTo>
                <a:lnTo>
                  <a:pt x="0" y="877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166491" y="6795564"/>
            <a:ext cx="867213" cy="837255"/>
          </a:xfrm>
          <a:custGeom>
            <a:avLst/>
            <a:gdLst/>
            <a:ahLst/>
            <a:cxnLst/>
            <a:rect r="r" b="b" t="t" l="l"/>
            <a:pathLst>
              <a:path h="837255" w="867213">
                <a:moveTo>
                  <a:pt x="0" y="0"/>
                </a:moveTo>
                <a:lnTo>
                  <a:pt x="867213" y="0"/>
                </a:lnTo>
                <a:lnTo>
                  <a:pt x="867213" y="837255"/>
                </a:lnTo>
                <a:lnTo>
                  <a:pt x="0" y="837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-5400000">
            <a:off x="12291618" y="4741204"/>
            <a:ext cx="5698026" cy="1046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FUTURE</a:t>
            </a:r>
          </a:p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DEVELOPMENT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37042" y="4695865"/>
            <a:ext cx="4707904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Features analysis can be refined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Additional or combination of models to be tested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37042" y="6850091"/>
            <a:ext cx="4435025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Add statistical  &amp; economical data on the  real estate market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66651" y="3098790"/>
            <a:ext cx="3680427" cy="40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1E3048"/>
                </a:solidFill>
                <a:latin typeface="Montserrat Classic"/>
              </a:rPr>
              <a:t>Additional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40348" y="5072865"/>
            <a:ext cx="4333033" cy="40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1E3048"/>
                </a:solidFill>
                <a:latin typeface="Montserrat Classic"/>
              </a:rPr>
              <a:t>Improved Modelization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70179" y="7046940"/>
            <a:ext cx="4073373" cy="40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1E3048"/>
                </a:solidFill>
                <a:latin typeface="Montserrat Classic"/>
              </a:rPr>
              <a:t>More functionnalities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221011" y="8663412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27" id="27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145646" y="1224007"/>
            <a:ext cx="4203392" cy="40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9"/>
              </a:lnSpc>
            </a:pPr>
            <a:r>
              <a:rPr lang="en-US" sz="2407" spc="36">
                <a:solidFill>
                  <a:srgbClr val="FFFFFF"/>
                </a:solidFill>
                <a:latin typeface="Montserrat Classic"/>
              </a:rPr>
              <a:t>TECHNICAL PROSPECTS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3131" t="-30910" r="-29576" b="-33721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8737042" y="2721790"/>
            <a:ext cx="4091548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Scraping output can be leveraged even more to allow more accurate model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8900" y="6014795"/>
            <a:ext cx="8426451" cy="1719993"/>
            <a:chOff x="0" y="0"/>
            <a:chExt cx="9376373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7637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376373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788900" y="4186253"/>
            <a:ext cx="8426451" cy="1719993"/>
            <a:chOff x="0" y="0"/>
            <a:chExt cx="9376373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7637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376373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247F9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88900" y="2339295"/>
            <a:ext cx="8426451" cy="1719993"/>
            <a:chOff x="0" y="0"/>
            <a:chExt cx="9376373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37637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376373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2722070" y="-159130"/>
            <a:ext cx="1272702" cy="6716843"/>
            <a:chOff x="0" y="0"/>
            <a:chExt cx="3130550" cy="165218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30550" cy="16521867"/>
            </a:xfrm>
            <a:custGeom>
              <a:avLst/>
              <a:gdLst/>
              <a:ahLst/>
              <a:cxnLst/>
              <a:rect r="r" b="b" t="t" l="l"/>
              <a:pathLst>
                <a:path h="16521867" w="3130550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2722070" y="1576006"/>
            <a:ext cx="1272702" cy="6716843"/>
            <a:chOff x="0" y="0"/>
            <a:chExt cx="3130550" cy="165218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30550" cy="16521867"/>
            </a:xfrm>
            <a:custGeom>
              <a:avLst/>
              <a:gdLst/>
              <a:ahLst/>
              <a:cxnLst/>
              <a:rect r="r" b="b" t="t" l="l"/>
              <a:pathLst>
                <a:path h="16521867" w="3130550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2722070" y="3516370"/>
            <a:ext cx="1272702" cy="6716843"/>
            <a:chOff x="0" y="0"/>
            <a:chExt cx="3130550" cy="165218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30550" cy="16521867"/>
            </a:xfrm>
            <a:custGeom>
              <a:avLst/>
              <a:gdLst/>
              <a:ahLst/>
              <a:cxnLst/>
              <a:rect r="r" b="b" t="t" l="l"/>
              <a:pathLst>
                <a:path h="16521867" w="3130550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276752" y="8302957"/>
            <a:ext cx="4544911" cy="81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5"/>
              </a:lnSpc>
            </a:pPr>
            <a:r>
              <a:rPr lang="en-US" sz="2332">
                <a:solidFill>
                  <a:srgbClr val="FFFFFF"/>
                </a:solidFill>
                <a:latin typeface="Montserrat"/>
              </a:rPr>
              <a:t>Collaboration type</a:t>
            </a:r>
          </a:p>
          <a:p>
            <a:pPr algn="l">
              <a:lnSpc>
                <a:spcPts val="3265"/>
              </a:lnSpc>
            </a:pPr>
            <a:r>
              <a:rPr lang="en-US" sz="2332">
                <a:solidFill>
                  <a:srgbClr val="FFFFFF"/>
                </a:solidFill>
                <a:latin typeface="Montserrat"/>
              </a:rPr>
              <a:t>Updating frequency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17" id="17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131" t="-30910" r="-29576" b="-33721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4788900" y="7840592"/>
            <a:ext cx="8426451" cy="1719993"/>
            <a:chOff x="0" y="0"/>
            <a:chExt cx="9376373" cy="19138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76373" cy="1913890"/>
            </a:xfrm>
            <a:custGeom>
              <a:avLst/>
              <a:gdLst/>
              <a:ahLst/>
              <a:cxnLst/>
              <a:rect r="r" b="b" t="t" l="l"/>
              <a:pathLst>
                <a:path h="1913890" w="9376373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8DCBD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5400000">
            <a:off x="2722070" y="5342168"/>
            <a:ext cx="1272702" cy="6716843"/>
            <a:chOff x="0" y="0"/>
            <a:chExt cx="3130550" cy="165218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30550" cy="16521867"/>
            </a:xfrm>
            <a:custGeom>
              <a:avLst/>
              <a:gdLst/>
              <a:ahLst/>
              <a:cxnLst/>
              <a:rect r="r" b="b" t="t" l="l"/>
              <a:pathLst>
                <a:path h="16521867" w="3130550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7192365" y="8019850"/>
            <a:ext cx="796720" cy="1235225"/>
          </a:xfrm>
          <a:custGeom>
            <a:avLst/>
            <a:gdLst/>
            <a:ahLst/>
            <a:cxnLst/>
            <a:rect r="r" b="b" t="t" l="l"/>
            <a:pathLst>
              <a:path h="1235225" w="796720">
                <a:moveTo>
                  <a:pt x="0" y="0"/>
                </a:moveTo>
                <a:lnTo>
                  <a:pt x="796720" y="0"/>
                </a:lnTo>
                <a:lnTo>
                  <a:pt x="796720" y="1235225"/>
                </a:lnTo>
                <a:lnTo>
                  <a:pt x="0" y="1235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024314" y="2540989"/>
            <a:ext cx="1132822" cy="1294653"/>
          </a:xfrm>
          <a:custGeom>
            <a:avLst/>
            <a:gdLst/>
            <a:ahLst/>
            <a:cxnLst/>
            <a:rect r="r" b="b" t="t" l="l"/>
            <a:pathLst>
              <a:path h="1294653" w="1132822">
                <a:moveTo>
                  <a:pt x="0" y="0"/>
                </a:moveTo>
                <a:lnTo>
                  <a:pt x="1132822" y="0"/>
                </a:lnTo>
                <a:lnTo>
                  <a:pt x="1132822" y="1294653"/>
                </a:lnTo>
                <a:lnTo>
                  <a:pt x="0" y="12946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049748" y="6472371"/>
            <a:ext cx="1081954" cy="895071"/>
          </a:xfrm>
          <a:custGeom>
            <a:avLst/>
            <a:gdLst/>
            <a:ahLst/>
            <a:cxnLst/>
            <a:rect r="r" b="b" t="t" l="l"/>
            <a:pathLst>
              <a:path h="895071" w="1081954">
                <a:moveTo>
                  <a:pt x="0" y="0"/>
                </a:moveTo>
                <a:lnTo>
                  <a:pt x="1081954" y="0"/>
                </a:lnTo>
                <a:lnTo>
                  <a:pt x="1081954" y="895070"/>
                </a:lnTo>
                <a:lnTo>
                  <a:pt x="0" y="8950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931805" y="4343529"/>
            <a:ext cx="1317839" cy="1317839"/>
          </a:xfrm>
          <a:custGeom>
            <a:avLst/>
            <a:gdLst/>
            <a:ahLst/>
            <a:cxnLst/>
            <a:rect r="r" b="b" t="t" l="l"/>
            <a:pathLst>
              <a:path h="1317839" w="1317839">
                <a:moveTo>
                  <a:pt x="0" y="0"/>
                </a:moveTo>
                <a:lnTo>
                  <a:pt x="1317840" y="0"/>
                </a:lnTo>
                <a:lnTo>
                  <a:pt x="1317840" y="1317840"/>
                </a:lnTo>
                <a:lnTo>
                  <a:pt x="0" y="13178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-5400000">
            <a:off x="12291618" y="4741204"/>
            <a:ext cx="5698026" cy="1046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FUTURE</a:t>
            </a:r>
          </a:p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DEVELOPMENT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526431" y="2822275"/>
            <a:ext cx="4021678" cy="71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064">
                <a:solidFill>
                  <a:srgbClr val="FFFFFF"/>
                </a:solidFill>
                <a:latin typeface="Montserrat"/>
              </a:rPr>
              <a:t>Survey users to evaluate their needs for GUI integration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78775" y="3001721"/>
            <a:ext cx="3938309" cy="40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752">
                <a:solidFill>
                  <a:srgbClr val="1E3048"/>
                </a:solidFill>
                <a:latin typeface="Montserrat Classic"/>
              </a:rPr>
              <a:t>Survey Users Needs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93581" y="4804879"/>
            <a:ext cx="3938309" cy="40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752">
                <a:solidFill>
                  <a:srgbClr val="1E3048"/>
                </a:solidFill>
                <a:latin typeface="Montserrat Classic"/>
              </a:rPr>
              <a:t>Enlarge Audience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221011" y="8663412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2970" y="1224007"/>
            <a:ext cx="4203392" cy="40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9"/>
              </a:lnSpc>
            </a:pPr>
            <a:r>
              <a:rPr lang="en-US" sz="2407" spc="36">
                <a:solidFill>
                  <a:srgbClr val="FFFFFF"/>
                </a:solidFill>
                <a:latin typeface="Montserrat Classic"/>
              </a:rPr>
              <a:t>BUSINESS PROSPECTS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526431" y="4422199"/>
            <a:ext cx="4806991" cy="144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064">
                <a:solidFill>
                  <a:srgbClr val="FFFFFF"/>
                </a:solidFill>
                <a:latin typeface="Montserrat"/>
              </a:rPr>
              <a:t>along with additionnal functionnalities  and users needs evaluation</a:t>
            </a:r>
          </a:p>
          <a:p>
            <a:pPr algn="l">
              <a:lnSpc>
                <a:spcPts val="2889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2511018" y="8611088"/>
            <a:ext cx="2703435" cy="40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752">
                <a:solidFill>
                  <a:srgbClr val="1E3048"/>
                </a:solidFill>
                <a:latin typeface="Montserrat Classic"/>
              </a:rPr>
              <a:t>Add Territories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526431" y="6360323"/>
            <a:ext cx="4287982" cy="10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064">
                <a:solidFill>
                  <a:srgbClr val="FFFFFF"/>
                </a:solidFill>
                <a:latin typeface="Montserrat"/>
              </a:rPr>
              <a:t>Define collaboration structure with market place / data providers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26431" y="8174010"/>
            <a:ext cx="4688594" cy="10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064">
                <a:solidFill>
                  <a:srgbClr val="FFFFFF"/>
                </a:solidFill>
                <a:latin typeface="Montserrat"/>
              </a:rPr>
              <a:t>Strike deal with leading real estate market place / data provider</a:t>
            </a:r>
            <a:r>
              <a:rPr lang="en-US" sz="2064">
                <a:solidFill>
                  <a:srgbClr val="FFFFFF"/>
                </a:solidFill>
                <a:latin typeface="Montserrat"/>
              </a:rPr>
              <a:t> in others territory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778775" y="6722336"/>
            <a:ext cx="4167919" cy="40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752">
                <a:solidFill>
                  <a:srgbClr val="1E3048"/>
                </a:solidFill>
                <a:latin typeface="Montserrat Classic"/>
              </a:rPr>
              <a:t>Refine business model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760671" y="388294"/>
            <a:ext cx="2163339" cy="2138061"/>
          </a:xfrm>
          <a:custGeom>
            <a:avLst/>
            <a:gdLst/>
            <a:ahLst/>
            <a:cxnLst/>
            <a:rect r="r" b="b" t="t" l="l"/>
            <a:pathLst>
              <a:path h="2138061" w="2163339">
                <a:moveTo>
                  <a:pt x="0" y="0"/>
                </a:moveTo>
                <a:lnTo>
                  <a:pt x="2163340" y="0"/>
                </a:lnTo>
                <a:lnTo>
                  <a:pt x="2163340" y="2138062"/>
                </a:lnTo>
                <a:lnTo>
                  <a:pt x="0" y="213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14167" y="1260158"/>
            <a:ext cx="25329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31">
                <a:solidFill>
                  <a:srgbClr val="FFFFFF"/>
                </a:solidFill>
                <a:latin typeface="Montserrat Classic"/>
              </a:rPr>
              <a:t>by MERMADE</a:t>
            </a:r>
          </a:p>
        </p:txBody>
      </p:sp>
      <p:sp>
        <p:nvSpPr>
          <p:cNvPr name="AutoShape 5" id="5"/>
          <p:cNvSpPr/>
          <p:nvPr/>
        </p:nvSpPr>
        <p:spPr>
          <a:xfrm>
            <a:off x="6601467" y="4081027"/>
            <a:ext cx="5085066" cy="0"/>
          </a:xfrm>
          <a:prstGeom prst="line">
            <a:avLst/>
          </a:prstGeom>
          <a:ln cap="rnd" w="952500">
            <a:solidFill>
              <a:srgbClr val="0621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148563" y="9051811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7" y="0"/>
                </a:lnTo>
                <a:lnTo>
                  <a:pt x="1060017" y="1235189"/>
                </a:lnTo>
                <a:lnTo>
                  <a:pt x="0" y="12351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73988" y="3821312"/>
            <a:ext cx="4340024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TEAM MERMADE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973988" y="6325408"/>
            <a:ext cx="1899601" cy="748797"/>
            <a:chOff x="0" y="0"/>
            <a:chExt cx="433338" cy="1708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3338" cy="170816"/>
            </a:xfrm>
            <a:custGeom>
              <a:avLst/>
              <a:gdLst/>
              <a:ahLst/>
              <a:cxnLst/>
              <a:rect r="r" b="b" t="t" l="l"/>
              <a:pathLst>
                <a:path h="170816" w="433338">
                  <a:moveTo>
                    <a:pt x="85408" y="0"/>
                  </a:moveTo>
                  <a:lnTo>
                    <a:pt x="347930" y="0"/>
                  </a:lnTo>
                  <a:cubicBezTo>
                    <a:pt x="370582" y="0"/>
                    <a:pt x="392306" y="8998"/>
                    <a:pt x="408323" y="25015"/>
                  </a:cubicBezTo>
                  <a:cubicBezTo>
                    <a:pt x="424340" y="41033"/>
                    <a:pt x="433338" y="62756"/>
                    <a:pt x="433338" y="85408"/>
                  </a:cubicBezTo>
                  <a:lnTo>
                    <a:pt x="433338" y="85408"/>
                  </a:lnTo>
                  <a:cubicBezTo>
                    <a:pt x="433338" y="132578"/>
                    <a:pt x="395100" y="170816"/>
                    <a:pt x="347930" y="170816"/>
                  </a:cubicBezTo>
                  <a:lnTo>
                    <a:pt x="85408" y="170816"/>
                  </a:lnTo>
                  <a:cubicBezTo>
                    <a:pt x="38238" y="170816"/>
                    <a:pt x="0" y="132578"/>
                    <a:pt x="0" y="85408"/>
                  </a:cubicBezTo>
                  <a:lnTo>
                    <a:pt x="0" y="85408"/>
                  </a:lnTo>
                  <a:cubicBezTo>
                    <a:pt x="0" y="38238"/>
                    <a:pt x="38238" y="0"/>
                    <a:pt x="85408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433338" cy="170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Polina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071189" y="5248396"/>
            <a:ext cx="1899601" cy="748797"/>
            <a:chOff x="0" y="0"/>
            <a:chExt cx="433338" cy="1708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3338" cy="170816"/>
            </a:xfrm>
            <a:custGeom>
              <a:avLst/>
              <a:gdLst/>
              <a:ahLst/>
              <a:cxnLst/>
              <a:rect r="r" b="b" t="t" l="l"/>
              <a:pathLst>
                <a:path h="170816" w="433338">
                  <a:moveTo>
                    <a:pt x="85408" y="0"/>
                  </a:moveTo>
                  <a:lnTo>
                    <a:pt x="347930" y="0"/>
                  </a:lnTo>
                  <a:cubicBezTo>
                    <a:pt x="370582" y="0"/>
                    <a:pt x="392306" y="8998"/>
                    <a:pt x="408323" y="25015"/>
                  </a:cubicBezTo>
                  <a:cubicBezTo>
                    <a:pt x="424340" y="41033"/>
                    <a:pt x="433338" y="62756"/>
                    <a:pt x="433338" y="85408"/>
                  </a:cubicBezTo>
                  <a:lnTo>
                    <a:pt x="433338" y="85408"/>
                  </a:lnTo>
                  <a:cubicBezTo>
                    <a:pt x="433338" y="132578"/>
                    <a:pt x="395100" y="170816"/>
                    <a:pt x="347930" y="170816"/>
                  </a:cubicBezTo>
                  <a:lnTo>
                    <a:pt x="85408" y="170816"/>
                  </a:lnTo>
                  <a:cubicBezTo>
                    <a:pt x="38238" y="170816"/>
                    <a:pt x="0" y="132578"/>
                    <a:pt x="0" y="85408"/>
                  </a:cubicBezTo>
                  <a:lnTo>
                    <a:pt x="0" y="85408"/>
                  </a:lnTo>
                  <a:cubicBezTo>
                    <a:pt x="0" y="38238"/>
                    <a:pt x="38238" y="0"/>
                    <a:pt x="85408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33338" cy="170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Julio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14411" y="6325408"/>
            <a:ext cx="1899601" cy="748797"/>
            <a:chOff x="0" y="0"/>
            <a:chExt cx="433338" cy="1708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33338" cy="170816"/>
            </a:xfrm>
            <a:custGeom>
              <a:avLst/>
              <a:gdLst/>
              <a:ahLst/>
              <a:cxnLst/>
              <a:rect r="r" b="b" t="t" l="l"/>
              <a:pathLst>
                <a:path h="170816" w="433338">
                  <a:moveTo>
                    <a:pt x="85408" y="0"/>
                  </a:moveTo>
                  <a:lnTo>
                    <a:pt x="347930" y="0"/>
                  </a:lnTo>
                  <a:cubicBezTo>
                    <a:pt x="370582" y="0"/>
                    <a:pt x="392306" y="8998"/>
                    <a:pt x="408323" y="25015"/>
                  </a:cubicBezTo>
                  <a:cubicBezTo>
                    <a:pt x="424340" y="41033"/>
                    <a:pt x="433338" y="62756"/>
                    <a:pt x="433338" y="85408"/>
                  </a:cubicBezTo>
                  <a:lnTo>
                    <a:pt x="433338" y="85408"/>
                  </a:lnTo>
                  <a:cubicBezTo>
                    <a:pt x="433338" y="132578"/>
                    <a:pt x="395100" y="170816"/>
                    <a:pt x="347930" y="170816"/>
                  </a:cubicBezTo>
                  <a:lnTo>
                    <a:pt x="85408" y="170816"/>
                  </a:lnTo>
                  <a:cubicBezTo>
                    <a:pt x="38238" y="170816"/>
                    <a:pt x="0" y="132578"/>
                    <a:pt x="0" y="85408"/>
                  </a:cubicBezTo>
                  <a:lnTo>
                    <a:pt x="0" y="85408"/>
                  </a:lnTo>
                  <a:cubicBezTo>
                    <a:pt x="0" y="38238"/>
                    <a:pt x="38238" y="0"/>
                    <a:pt x="85408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433338" cy="170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Brian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513715" y="5248396"/>
            <a:ext cx="1899601" cy="748797"/>
            <a:chOff x="0" y="0"/>
            <a:chExt cx="433338" cy="1708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33338" cy="170816"/>
            </a:xfrm>
            <a:custGeom>
              <a:avLst/>
              <a:gdLst/>
              <a:ahLst/>
              <a:cxnLst/>
              <a:rect r="r" b="b" t="t" l="l"/>
              <a:pathLst>
                <a:path h="170816" w="433338">
                  <a:moveTo>
                    <a:pt x="85408" y="0"/>
                  </a:moveTo>
                  <a:lnTo>
                    <a:pt x="347930" y="0"/>
                  </a:lnTo>
                  <a:cubicBezTo>
                    <a:pt x="370582" y="0"/>
                    <a:pt x="392306" y="8998"/>
                    <a:pt x="408323" y="25015"/>
                  </a:cubicBezTo>
                  <a:cubicBezTo>
                    <a:pt x="424340" y="41033"/>
                    <a:pt x="433338" y="62756"/>
                    <a:pt x="433338" y="85408"/>
                  </a:cubicBezTo>
                  <a:lnTo>
                    <a:pt x="433338" y="85408"/>
                  </a:lnTo>
                  <a:cubicBezTo>
                    <a:pt x="433338" y="132578"/>
                    <a:pt x="395100" y="170816"/>
                    <a:pt x="347930" y="170816"/>
                  </a:cubicBezTo>
                  <a:lnTo>
                    <a:pt x="85408" y="170816"/>
                  </a:lnTo>
                  <a:cubicBezTo>
                    <a:pt x="38238" y="170816"/>
                    <a:pt x="0" y="132578"/>
                    <a:pt x="0" y="85408"/>
                  </a:cubicBezTo>
                  <a:lnTo>
                    <a:pt x="0" y="85408"/>
                  </a:lnTo>
                  <a:cubicBezTo>
                    <a:pt x="0" y="38238"/>
                    <a:pt x="38238" y="0"/>
                    <a:pt x="85408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433338" cy="170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Omar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628663" y="5248396"/>
            <a:ext cx="1899601" cy="748797"/>
            <a:chOff x="0" y="0"/>
            <a:chExt cx="433338" cy="1708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3338" cy="170816"/>
            </a:xfrm>
            <a:custGeom>
              <a:avLst/>
              <a:gdLst/>
              <a:ahLst/>
              <a:cxnLst/>
              <a:rect r="r" b="b" t="t" l="l"/>
              <a:pathLst>
                <a:path h="170816" w="433338">
                  <a:moveTo>
                    <a:pt x="85408" y="0"/>
                  </a:moveTo>
                  <a:lnTo>
                    <a:pt x="347930" y="0"/>
                  </a:lnTo>
                  <a:cubicBezTo>
                    <a:pt x="370582" y="0"/>
                    <a:pt x="392306" y="8998"/>
                    <a:pt x="408323" y="25015"/>
                  </a:cubicBezTo>
                  <a:cubicBezTo>
                    <a:pt x="424340" y="41033"/>
                    <a:pt x="433338" y="62756"/>
                    <a:pt x="433338" y="85408"/>
                  </a:cubicBezTo>
                  <a:lnTo>
                    <a:pt x="433338" y="85408"/>
                  </a:lnTo>
                  <a:cubicBezTo>
                    <a:pt x="433338" y="132578"/>
                    <a:pt x="395100" y="170816"/>
                    <a:pt x="347930" y="170816"/>
                  </a:cubicBezTo>
                  <a:lnTo>
                    <a:pt x="85408" y="170816"/>
                  </a:lnTo>
                  <a:cubicBezTo>
                    <a:pt x="38238" y="170816"/>
                    <a:pt x="0" y="132578"/>
                    <a:pt x="0" y="85408"/>
                  </a:cubicBezTo>
                  <a:lnTo>
                    <a:pt x="0" y="85408"/>
                  </a:lnTo>
                  <a:cubicBezTo>
                    <a:pt x="0" y="38238"/>
                    <a:pt x="38238" y="0"/>
                    <a:pt x="85408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433338" cy="170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Sylvain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7442" y="2697141"/>
            <a:ext cx="16852130" cy="86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7"/>
              </a:lnSpc>
              <a:spcBef>
                <a:spcPct val="0"/>
              </a:spcBef>
            </a:pPr>
            <a:r>
              <a:rPr lang="en-US" sz="5005" spc="75">
                <a:solidFill>
                  <a:srgbClr val="06213C"/>
                </a:solidFill>
                <a:latin typeface="Montserrat Classic"/>
              </a:rPr>
              <a:t>A BIG </a:t>
            </a:r>
            <a:r>
              <a:rPr lang="en-US" sz="5005" spc="75" u="none">
                <a:solidFill>
                  <a:srgbClr val="06213C"/>
                </a:solidFill>
                <a:latin typeface="Montserrat Classic"/>
              </a:rPr>
              <a:t>THANK YOU FROM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59688" y="7594614"/>
            <a:ext cx="6768623" cy="78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9"/>
              </a:lnSpc>
              <a:spcBef>
                <a:spcPct val="0"/>
              </a:spcBef>
            </a:pPr>
            <a:r>
              <a:rPr lang="en-US" sz="5499">
                <a:solidFill>
                  <a:srgbClr val="06213C"/>
                </a:solidFill>
                <a:latin typeface="Montserrat Italics"/>
              </a:rPr>
              <a:t>QUESTIONS?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760671" y="388294"/>
            <a:ext cx="2163339" cy="2138061"/>
          </a:xfrm>
          <a:custGeom>
            <a:avLst/>
            <a:gdLst/>
            <a:ahLst/>
            <a:cxnLst/>
            <a:rect r="r" b="b" t="t" l="l"/>
            <a:pathLst>
              <a:path h="2138061" w="2163339">
                <a:moveTo>
                  <a:pt x="0" y="0"/>
                </a:moveTo>
                <a:lnTo>
                  <a:pt x="2163340" y="0"/>
                </a:lnTo>
                <a:lnTo>
                  <a:pt x="2163340" y="2138062"/>
                </a:lnTo>
                <a:lnTo>
                  <a:pt x="0" y="213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14167" y="1260158"/>
            <a:ext cx="253298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31">
                <a:solidFill>
                  <a:srgbClr val="FFFFFF"/>
                </a:solidFill>
                <a:latin typeface="Montserrat Classic"/>
              </a:rPr>
              <a:t>by MERMADE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9113507" y="3181262"/>
            <a:ext cx="5085066" cy="0"/>
          </a:xfrm>
          <a:prstGeom prst="line">
            <a:avLst/>
          </a:prstGeom>
          <a:ln cap="rnd" w="952500">
            <a:solidFill>
              <a:srgbClr val="0621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401811" y="2921547"/>
            <a:ext cx="4340024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TEAM MERMADE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76577" y="5873240"/>
            <a:ext cx="2709282" cy="841248"/>
            <a:chOff x="0" y="0"/>
            <a:chExt cx="618043" cy="1919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8043" cy="191906"/>
            </a:xfrm>
            <a:custGeom>
              <a:avLst/>
              <a:gdLst/>
              <a:ahLst/>
              <a:cxnLst/>
              <a:rect r="r" b="b" t="t" l="l"/>
              <a:pathLst>
                <a:path h="191906" w="618043">
                  <a:moveTo>
                    <a:pt x="95953" y="0"/>
                  </a:moveTo>
                  <a:lnTo>
                    <a:pt x="522090" y="0"/>
                  </a:lnTo>
                  <a:cubicBezTo>
                    <a:pt x="547539" y="0"/>
                    <a:pt x="571945" y="10109"/>
                    <a:pt x="589939" y="28104"/>
                  </a:cubicBezTo>
                  <a:cubicBezTo>
                    <a:pt x="607934" y="46099"/>
                    <a:pt x="618043" y="70505"/>
                    <a:pt x="618043" y="95953"/>
                  </a:cubicBezTo>
                  <a:lnTo>
                    <a:pt x="618043" y="95953"/>
                  </a:lnTo>
                  <a:cubicBezTo>
                    <a:pt x="618043" y="121401"/>
                    <a:pt x="607934" y="145807"/>
                    <a:pt x="589939" y="163802"/>
                  </a:cubicBezTo>
                  <a:cubicBezTo>
                    <a:pt x="571945" y="181797"/>
                    <a:pt x="547539" y="191906"/>
                    <a:pt x="522090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618043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Polina</a:t>
              </a:r>
            </a:p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back end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31576" y="4557266"/>
            <a:ext cx="2930032" cy="841248"/>
            <a:chOff x="0" y="0"/>
            <a:chExt cx="668401" cy="1919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8401" cy="191906"/>
            </a:xfrm>
            <a:custGeom>
              <a:avLst/>
              <a:gdLst/>
              <a:ahLst/>
              <a:cxnLst/>
              <a:rect r="r" b="b" t="t" l="l"/>
              <a:pathLst>
                <a:path h="191906" w="668401">
                  <a:moveTo>
                    <a:pt x="95953" y="0"/>
                  </a:moveTo>
                  <a:lnTo>
                    <a:pt x="572448" y="0"/>
                  </a:lnTo>
                  <a:cubicBezTo>
                    <a:pt x="597896" y="0"/>
                    <a:pt x="622302" y="10109"/>
                    <a:pt x="640297" y="28104"/>
                  </a:cubicBezTo>
                  <a:cubicBezTo>
                    <a:pt x="658292" y="46099"/>
                    <a:pt x="668401" y="70505"/>
                    <a:pt x="668401" y="95953"/>
                  </a:cubicBezTo>
                  <a:lnTo>
                    <a:pt x="668401" y="95953"/>
                  </a:lnTo>
                  <a:cubicBezTo>
                    <a:pt x="668401" y="121401"/>
                    <a:pt x="658292" y="145807"/>
                    <a:pt x="640297" y="163802"/>
                  </a:cubicBezTo>
                  <a:cubicBezTo>
                    <a:pt x="622302" y="181797"/>
                    <a:pt x="597896" y="191906"/>
                    <a:pt x="572448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668401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Julio </a:t>
              </a:r>
            </a:p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Front end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718696" y="5873240"/>
            <a:ext cx="2741120" cy="841248"/>
            <a:chOff x="0" y="0"/>
            <a:chExt cx="625306" cy="1919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5306" cy="191906"/>
            </a:xfrm>
            <a:custGeom>
              <a:avLst/>
              <a:gdLst/>
              <a:ahLst/>
              <a:cxnLst/>
              <a:rect r="r" b="b" t="t" l="l"/>
              <a:pathLst>
                <a:path h="191906" w="625306">
                  <a:moveTo>
                    <a:pt x="95953" y="0"/>
                  </a:moveTo>
                  <a:lnTo>
                    <a:pt x="529353" y="0"/>
                  </a:lnTo>
                  <a:cubicBezTo>
                    <a:pt x="554802" y="0"/>
                    <a:pt x="579208" y="10109"/>
                    <a:pt x="597202" y="28104"/>
                  </a:cubicBezTo>
                  <a:cubicBezTo>
                    <a:pt x="615197" y="46099"/>
                    <a:pt x="625306" y="70505"/>
                    <a:pt x="625306" y="95953"/>
                  </a:cubicBezTo>
                  <a:lnTo>
                    <a:pt x="625306" y="95953"/>
                  </a:lnTo>
                  <a:cubicBezTo>
                    <a:pt x="625306" y="121401"/>
                    <a:pt x="615197" y="145807"/>
                    <a:pt x="597202" y="163802"/>
                  </a:cubicBezTo>
                  <a:cubicBezTo>
                    <a:pt x="579208" y="181797"/>
                    <a:pt x="554802" y="191906"/>
                    <a:pt x="529353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625306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Brian</a:t>
              </a:r>
            </a:p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Git Lead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089256" y="4557266"/>
            <a:ext cx="2900442" cy="841248"/>
            <a:chOff x="0" y="0"/>
            <a:chExt cx="661651" cy="1919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1651" cy="191906"/>
            </a:xfrm>
            <a:custGeom>
              <a:avLst/>
              <a:gdLst/>
              <a:ahLst/>
              <a:cxnLst/>
              <a:rect r="r" b="b" t="t" l="l"/>
              <a:pathLst>
                <a:path h="191906" w="661651">
                  <a:moveTo>
                    <a:pt x="95953" y="0"/>
                  </a:moveTo>
                  <a:lnTo>
                    <a:pt x="565698" y="0"/>
                  </a:lnTo>
                  <a:cubicBezTo>
                    <a:pt x="591146" y="0"/>
                    <a:pt x="615552" y="10109"/>
                    <a:pt x="633547" y="28104"/>
                  </a:cubicBezTo>
                  <a:cubicBezTo>
                    <a:pt x="651542" y="46099"/>
                    <a:pt x="661651" y="70505"/>
                    <a:pt x="661651" y="95953"/>
                  </a:cubicBezTo>
                  <a:lnTo>
                    <a:pt x="661651" y="95953"/>
                  </a:lnTo>
                  <a:cubicBezTo>
                    <a:pt x="661651" y="121401"/>
                    <a:pt x="651542" y="145807"/>
                    <a:pt x="633547" y="163802"/>
                  </a:cubicBezTo>
                  <a:cubicBezTo>
                    <a:pt x="615552" y="181797"/>
                    <a:pt x="591146" y="191906"/>
                    <a:pt x="565698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661651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Omar </a:t>
              </a:r>
            </a:p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Front end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4402" y="4557266"/>
            <a:ext cx="2693324" cy="841248"/>
            <a:chOff x="0" y="0"/>
            <a:chExt cx="614403" cy="19190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4403" cy="191906"/>
            </a:xfrm>
            <a:custGeom>
              <a:avLst/>
              <a:gdLst/>
              <a:ahLst/>
              <a:cxnLst/>
              <a:rect r="r" b="b" t="t" l="l"/>
              <a:pathLst>
                <a:path h="191906" w="614403">
                  <a:moveTo>
                    <a:pt x="95953" y="0"/>
                  </a:moveTo>
                  <a:lnTo>
                    <a:pt x="518450" y="0"/>
                  </a:lnTo>
                  <a:cubicBezTo>
                    <a:pt x="543898" y="0"/>
                    <a:pt x="568305" y="10109"/>
                    <a:pt x="586299" y="28104"/>
                  </a:cubicBezTo>
                  <a:cubicBezTo>
                    <a:pt x="604294" y="46099"/>
                    <a:pt x="614403" y="70505"/>
                    <a:pt x="614403" y="95953"/>
                  </a:cubicBezTo>
                  <a:lnTo>
                    <a:pt x="614403" y="95953"/>
                  </a:lnTo>
                  <a:cubicBezTo>
                    <a:pt x="614403" y="121401"/>
                    <a:pt x="604294" y="145807"/>
                    <a:pt x="586299" y="163802"/>
                  </a:cubicBezTo>
                  <a:cubicBezTo>
                    <a:pt x="568305" y="181797"/>
                    <a:pt x="543898" y="191906"/>
                    <a:pt x="518450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614403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Sylvain</a:t>
              </a:r>
            </a:p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Modelization 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8395425" y="9170714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511898" y="8170821"/>
            <a:ext cx="3777515" cy="2430972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4" id="4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76459" y="1153115"/>
            <a:ext cx="273197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48">
                <a:solidFill>
                  <a:srgbClr val="FFFFFF"/>
                </a:solidFill>
                <a:latin typeface="Montserrat Classic"/>
              </a:rPr>
              <a:t> TARGET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588145" y="9653324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7" y="0"/>
                </a:lnTo>
                <a:lnTo>
                  <a:pt x="556787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38597" y="9734550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3131" t="-30910" r="-29576" b="-3372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56263" y="3846967"/>
            <a:ext cx="8131882" cy="271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sz="2438">
                <a:solidFill>
                  <a:srgbClr val="06213C"/>
                </a:solidFill>
                <a:latin typeface="Montserrat"/>
              </a:rPr>
              <a:t>An application </a:t>
            </a:r>
            <a:r>
              <a:rPr lang="en-US" sz="2438">
                <a:solidFill>
                  <a:srgbClr val="06213C"/>
                </a:solidFill>
                <a:latin typeface="Montserrat"/>
              </a:rPr>
              <a:t>providing a reliable price estimation : </a:t>
            </a:r>
          </a:p>
          <a:p>
            <a:pPr algn="l">
              <a:lnSpc>
                <a:spcPts val="3658"/>
              </a:lnSpc>
            </a:pPr>
          </a:p>
          <a:p>
            <a:pPr algn="l" marL="526528" indent="-263264" lvl="1">
              <a:lnSpc>
                <a:spcPts val="3658"/>
              </a:lnSpc>
              <a:buFont typeface="Arial"/>
              <a:buChar char="•"/>
            </a:pPr>
            <a:r>
              <a:rPr lang="en-US" sz="2438">
                <a:solidFill>
                  <a:srgbClr val="06213C"/>
                </a:solidFill>
                <a:latin typeface="Montserrat"/>
              </a:rPr>
              <a:t>based on the most impactful property features </a:t>
            </a:r>
          </a:p>
          <a:p>
            <a:pPr algn="l" marL="526528" indent="-263264" lvl="1">
              <a:lnSpc>
                <a:spcPts val="3658"/>
              </a:lnSpc>
              <a:buFont typeface="Arial"/>
              <a:buChar char="•"/>
            </a:pPr>
            <a:r>
              <a:rPr lang="en-US" sz="2438">
                <a:solidFill>
                  <a:srgbClr val="06213C"/>
                </a:solidFill>
                <a:latin typeface="Montserrat"/>
              </a:rPr>
              <a:t>identified through data collection and analysis</a:t>
            </a:r>
          </a:p>
          <a:p>
            <a:pPr algn="l" marL="526528" indent="-263264" lvl="1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438">
                <a:solidFill>
                  <a:srgbClr val="06213C"/>
                </a:solidFill>
                <a:latin typeface="Montserrat"/>
              </a:rPr>
              <a:t>used to train the machine learning model powering 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7490" y="3846967"/>
            <a:ext cx="7186021" cy="4088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sz="2439">
                <a:solidFill>
                  <a:srgbClr val="06213C"/>
                </a:solidFill>
                <a:latin typeface="Montserrat"/>
              </a:rPr>
              <a:t>Sellers want to be able to evaluate their property price:  </a:t>
            </a:r>
          </a:p>
          <a:p>
            <a:pPr algn="l">
              <a:lnSpc>
                <a:spcPts val="3658"/>
              </a:lnSpc>
            </a:pPr>
          </a:p>
          <a:p>
            <a:pPr algn="l" marL="526627" indent="-263314" lvl="1">
              <a:lnSpc>
                <a:spcPts val="3658"/>
              </a:lnSpc>
              <a:buFont typeface="Arial"/>
              <a:buChar char="•"/>
            </a:pPr>
            <a:r>
              <a:rPr lang="en-US" sz="2439" u="sng">
                <a:solidFill>
                  <a:srgbClr val="06213C"/>
                </a:solidFill>
                <a:latin typeface="Montserrat"/>
              </a:rPr>
              <a:t>independently </a:t>
            </a:r>
            <a:r>
              <a:rPr lang="en-US" sz="2439">
                <a:solidFill>
                  <a:srgbClr val="06213C"/>
                </a:solidFill>
                <a:latin typeface="Montserrat"/>
              </a:rPr>
              <a:t>from any intermediaries</a:t>
            </a:r>
          </a:p>
          <a:p>
            <a:pPr algn="l" marL="526627" indent="-263314" lvl="1">
              <a:lnSpc>
                <a:spcPts val="3658"/>
              </a:lnSpc>
              <a:buFont typeface="Arial"/>
              <a:buChar char="•"/>
            </a:pPr>
            <a:r>
              <a:rPr lang="en-US" sz="2439">
                <a:solidFill>
                  <a:srgbClr val="06213C"/>
                </a:solidFill>
                <a:latin typeface="Montserrat"/>
              </a:rPr>
              <a:t>in a precise and reliable manner</a:t>
            </a:r>
          </a:p>
          <a:p>
            <a:pPr algn="l" marL="526627" indent="-263314" lvl="1">
              <a:lnSpc>
                <a:spcPts val="3658"/>
              </a:lnSpc>
              <a:buFont typeface="Arial"/>
              <a:buChar char="•"/>
            </a:pPr>
            <a:r>
              <a:rPr lang="en-US" sz="2439">
                <a:solidFill>
                  <a:srgbClr val="06213C"/>
                </a:solidFill>
                <a:latin typeface="Montserrat"/>
              </a:rPr>
              <a:t>instantly </a:t>
            </a:r>
          </a:p>
          <a:p>
            <a:pPr algn="l" marL="526627" indent="-263314" lvl="1">
              <a:lnSpc>
                <a:spcPts val="3658"/>
              </a:lnSpc>
              <a:buFont typeface="Arial"/>
              <a:buChar char="•"/>
            </a:pPr>
            <a:r>
              <a:rPr lang="en-US" sz="2439">
                <a:solidFill>
                  <a:srgbClr val="06213C"/>
                </a:solidFill>
                <a:latin typeface="Montserrat"/>
              </a:rPr>
              <a:t>on a user-friendly environment</a:t>
            </a:r>
          </a:p>
          <a:p>
            <a:pPr algn="l">
              <a:lnSpc>
                <a:spcPts val="3658"/>
              </a:lnSpc>
            </a:pPr>
          </a:p>
          <a:p>
            <a:pPr algn="l">
              <a:lnSpc>
                <a:spcPts val="3658"/>
              </a:lnSpc>
              <a:spcBef>
                <a:spcPct val="0"/>
              </a:spcBef>
            </a:pPr>
          </a:p>
        </p:txBody>
      </p:sp>
      <p:sp>
        <p:nvSpPr>
          <p:cNvPr name="AutoShape 13" id="13"/>
          <p:cNvSpPr/>
          <p:nvPr/>
        </p:nvSpPr>
        <p:spPr>
          <a:xfrm>
            <a:off x="816673" y="2898816"/>
            <a:ext cx="6466536" cy="0"/>
          </a:xfrm>
          <a:prstGeom prst="line">
            <a:avLst/>
          </a:prstGeom>
          <a:ln cap="rnd" w="952500">
            <a:solidFill>
              <a:srgbClr val="0621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2639101"/>
            <a:ext cx="594864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WHAT DO WE WANT TO SOLVE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0403185" y="2898816"/>
            <a:ext cx="5948649" cy="0"/>
          </a:xfrm>
          <a:prstGeom prst="line">
            <a:avLst/>
          </a:prstGeom>
          <a:ln cap="rnd" w="952500">
            <a:solidFill>
              <a:srgbClr val="0621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828520" y="2639101"/>
            <a:ext cx="509797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HOW DO WE SOLVE IT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78218" y="7047353"/>
            <a:ext cx="6534150" cy="88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sz="2438" strike="noStrike" u="none">
                <a:solidFill>
                  <a:srgbClr val="06213C"/>
                </a:solidFill>
                <a:latin typeface="Montserrat"/>
              </a:rPr>
              <a:t>Further evolutions will integrate statistical</a:t>
            </a:r>
          </a:p>
          <a:p>
            <a:pPr algn="l">
              <a:lnSpc>
                <a:spcPts val="3658"/>
              </a:lnSpc>
            </a:pPr>
            <a:r>
              <a:rPr lang="en-US" sz="2438" strike="noStrike" u="none">
                <a:solidFill>
                  <a:srgbClr val="06213C"/>
                </a:solidFill>
                <a:latin typeface="Montserrat"/>
              </a:rPr>
              <a:t>information on the real estate market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Black Dotted Circle Recolorable Outline"/>
          <p:cNvSpPr/>
          <p:nvPr/>
        </p:nvSpPr>
        <p:spPr>
          <a:xfrm flipH="false" flipV="false" rot="5400000">
            <a:off x="8613992" y="9139398"/>
            <a:ext cx="1060016" cy="1235189"/>
          </a:xfrm>
          <a:custGeom>
            <a:avLst/>
            <a:gdLst/>
            <a:ahLst/>
            <a:cxnLst/>
            <a:rect r="r" b="b" t="t" l="l"/>
            <a:pathLst>
              <a:path h="1235189" w="1060016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3131" t="-30910" r="-29576" b="-3372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2984" y="1143590"/>
            <a:ext cx="390973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PROJECT PHASING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4900714" y="3170920"/>
            <a:ext cx="8300974" cy="0"/>
          </a:xfrm>
          <a:prstGeom prst="line">
            <a:avLst/>
          </a:prstGeom>
          <a:ln cap="rnd" w="952500">
            <a:solidFill>
              <a:srgbClr val="0621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747079" y="2911205"/>
            <a:ext cx="6521102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4 WEEKS TO DELIVER =  4 SPRINTS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900714" y="4225460"/>
            <a:ext cx="8269940" cy="818336"/>
            <a:chOff x="0" y="0"/>
            <a:chExt cx="1886545" cy="1866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86545" cy="186680"/>
            </a:xfrm>
            <a:custGeom>
              <a:avLst/>
              <a:gdLst/>
              <a:ahLst/>
              <a:cxnLst/>
              <a:rect r="r" b="b" t="t" l="l"/>
              <a:pathLst>
                <a:path h="186680" w="1886545">
                  <a:moveTo>
                    <a:pt x="47744" y="0"/>
                  </a:moveTo>
                  <a:lnTo>
                    <a:pt x="1838801" y="0"/>
                  </a:lnTo>
                  <a:cubicBezTo>
                    <a:pt x="1851464" y="0"/>
                    <a:pt x="1863608" y="5030"/>
                    <a:pt x="1872561" y="13984"/>
                  </a:cubicBezTo>
                  <a:cubicBezTo>
                    <a:pt x="1881515" y="22938"/>
                    <a:pt x="1886545" y="35081"/>
                    <a:pt x="1886545" y="47744"/>
                  </a:cubicBezTo>
                  <a:lnTo>
                    <a:pt x="1886545" y="138936"/>
                  </a:lnTo>
                  <a:cubicBezTo>
                    <a:pt x="1886545" y="151598"/>
                    <a:pt x="1881515" y="163742"/>
                    <a:pt x="1872561" y="172696"/>
                  </a:cubicBezTo>
                  <a:cubicBezTo>
                    <a:pt x="1863608" y="181649"/>
                    <a:pt x="1851464" y="186680"/>
                    <a:pt x="1838801" y="186680"/>
                  </a:cubicBezTo>
                  <a:lnTo>
                    <a:pt x="47744" y="186680"/>
                  </a:lnTo>
                  <a:cubicBezTo>
                    <a:pt x="35081" y="186680"/>
                    <a:pt x="22938" y="181649"/>
                    <a:pt x="13984" y="172696"/>
                  </a:cubicBezTo>
                  <a:cubicBezTo>
                    <a:pt x="5030" y="163742"/>
                    <a:pt x="0" y="151598"/>
                    <a:pt x="0" y="138936"/>
                  </a:cubicBezTo>
                  <a:lnTo>
                    <a:pt x="0" y="47744"/>
                  </a:lnTo>
                  <a:cubicBezTo>
                    <a:pt x="0" y="35081"/>
                    <a:pt x="5030" y="22938"/>
                    <a:pt x="13984" y="13984"/>
                  </a:cubicBezTo>
                  <a:cubicBezTo>
                    <a:pt x="22938" y="5030"/>
                    <a:pt x="35081" y="0"/>
                    <a:pt x="47744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886545" cy="167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729"/>
                </a:lnSpc>
              </a:pPr>
              <a:r>
                <a:rPr lang="en-US" sz="2599" spc="129">
                  <a:solidFill>
                    <a:srgbClr val="FFFFFF"/>
                  </a:solidFill>
                  <a:latin typeface="Poppins"/>
                </a:rPr>
                <a:t>   1 - DATA COLLECTION / PRE -PROCESSING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900714" y="5396222"/>
            <a:ext cx="8269940" cy="729517"/>
            <a:chOff x="0" y="0"/>
            <a:chExt cx="1886545" cy="1664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6545" cy="166418"/>
            </a:xfrm>
            <a:custGeom>
              <a:avLst/>
              <a:gdLst/>
              <a:ahLst/>
              <a:cxnLst/>
              <a:rect r="r" b="b" t="t" l="l"/>
              <a:pathLst>
                <a:path h="166418" w="1886545">
                  <a:moveTo>
                    <a:pt x="47744" y="0"/>
                  </a:moveTo>
                  <a:lnTo>
                    <a:pt x="1838801" y="0"/>
                  </a:lnTo>
                  <a:cubicBezTo>
                    <a:pt x="1851464" y="0"/>
                    <a:pt x="1863608" y="5030"/>
                    <a:pt x="1872561" y="13984"/>
                  </a:cubicBezTo>
                  <a:cubicBezTo>
                    <a:pt x="1881515" y="22938"/>
                    <a:pt x="1886545" y="35081"/>
                    <a:pt x="1886545" y="47744"/>
                  </a:cubicBezTo>
                  <a:lnTo>
                    <a:pt x="1886545" y="118674"/>
                  </a:lnTo>
                  <a:cubicBezTo>
                    <a:pt x="1886545" y="131337"/>
                    <a:pt x="1881515" y="143480"/>
                    <a:pt x="1872561" y="152434"/>
                  </a:cubicBezTo>
                  <a:cubicBezTo>
                    <a:pt x="1863608" y="161388"/>
                    <a:pt x="1851464" y="166418"/>
                    <a:pt x="1838801" y="166418"/>
                  </a:cubicBezTo>
                  <a:lnTo>
                    <a:pt x="47744" y="166418"/>
                  </a:lnTo>
                  <a:cubicBezTo>
                    <a:pt x="35081" y="166418"/>
                    <a:pt x="22938" y="161388"/>
                    <a:pt x="13984" y="152434"/>
                  </a:cubicBezTo>
                  <a:cubicBezTo>
                    <a:pt x="5030" y="143480"/>
                    <a:pt x="0" y="131337"/>
                    <a:pt x="0" y="118674"/>
                  </a:cubicBezTo>
                  <a:lnTo>
                    <a:pt x="0" y="47744"/>
                  </a:lnTo>
                  <a:cubicBezTo>
                    <a:pt x="0" y="35081"/>
                    <a:pt x="5030" y="22938"/>
                    <a:pt x="13984" y="13984"/>
                  </a:cubicBezTo>
                  <a:cubicBezTo>
                    <a:pt x="22938" y="5030"/>
                    <a:pt x="35081" y="0"/>
                    <a:pt x="47744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886545" cy="147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729"/>
                </a:lnSpc>
              </a:pPr>
              <a:r>
                <a:rPr lang="en-US" sz="2599" spc="129">
                  <a:solidFill>
                    <a:srgbClr val="FFFFFF"/>
                  </a:solidFill>
                  <a:latin typeface="Poppins"/>
                </a:rPr>
                <a:t>   2 - DATA ANALYSIS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869681" y="6474555"/>
            <a:ext cx="8300974" cy="720241"/>
            <a:chOff x="0" y="0"/>
            <a:chExt cx="1893624" cy="1643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93625" cy="164302"/>
            </a:xfrm>
            <a:custGeom>
              <a:avLst/>
              <a:gdLst/>
              <a:ahLst/>
              <a:cxnLst/>
              <a:rect r="r" b="b" t="t" l="l"/>
              <a:pathLst>
                <a:path h="164302" w="1893625">
                  <a:moveTo>
                    <a:pt x="47565" y="0"/>
                  </a:moveTo>
                  <a:lnTo>
                    <a:pt x="1846059" y="0"/>
                  </a:lnTo>
                  <a:cubicBezTo>
                    <a:pt x="1858674" y="0"/>
                    <a:pt x="1870773" y="5011"/>
                    <a:pt x="1879693" y="13932"/>
                  </a:cubicBezTo>
                  <a:cubicBezTo>
                    <a:pt x="1888613" y="22852"/>
                    <a:pt x="1893625" y="34950"/>
                    <a:pt x="1893625" y="47565"/>
                  </a:cubicBezTo>
                  <a:lnTo>
                    <a:pt x="1893625" y="116737"/>
                  </a:lnTo>
                  <a:cubicBezTo>
                    <a:pt x="1893625" y="129352"/>
                    <a:pt x="1888613" y="141450"/>
                    <a:pt x="1879693" y="150370"/>
                  </a:cubicBezTo>
                  <a:cubicBezTo>
                    <a:pt x="1870773" y="159291"/>
                    <a:pt x="1858674" y="164302"/>
                    <a:pt x="1846059" y="164302"/>
                  </a:cubicBezTo>
                  <a:lnTo>
                    <a:pt x="47565" y="164302"/>
                  </a:lnTo>
                  <a:cubicBezTo>
                    <a:pt x="34950" y="164302"/>
                    <a:pt x="22852" y="159291"/>
                    <a:pt x="13932" y="150370"/>
                  </a:cubicBezTo>
                  <a:cubicBezTo>
                    <a:pt x="5011" y="141450"/>
                    <a:pt x="0" y="129352"/>
                    <a:pt x="0" y="116737"/>
                  </a:cubicBezTo>
                  <a:lnTo>
                    <a:pt x="0" y="47565"/>
                  </a:lnTo>
                  <a:cubicBezTo>
                    <a:pt x="0" y="34950"/>
                    <a:pt x="5011" y="22852"/>
                    <a:pt x="13932" y="13932"/>
                  </a:cubicBezTo>
                  <a:cubicBezTo>
                    <a:pt x="22852" y="5011"/>
                    <a:pt x="34950" y="0"/>
                    <a:pt x="47565" y="0"/>
                  </a:cubicBezTo>
                  <a:close/>
                </a:path>
              </a:pathLst>
            </a:custGeom>
            <a:solidFill>
              <a:srgbClr val="43B4BE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893624" cy="145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729"/>
                </a:lnSpc>
                <a:spcBef>
                  <a:spcPct val="0"/>
                </a:spcBef>
              </a:pPr>
              <a:r>
                <a:rPr lang="en-US" sz="2599" spc="129" strike="noStrike" u="none">
                  <a:solidFill>
                    <a:srgbClr val="FFFFFF"/>
                  </a:solidFill>
                  <a:latin typeface="Poppins"/>
                </a:rPr>
                <a:t>   3 - MACHINE LEARNING MODEL DEVELOPMENT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900714" y="7547221"/>
            <a:ext cx="8300974" cy="720241"/>
            <a:chOff x="0" y="0"/>
            <a:chExt cx="1893624" cy="16430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93625" cy="164302"/>
            </a:xfrm>
            <a:custGeom>
              <a:avLst/>
              <a:gdLst/>
              <a:ahLst/>
              <a:cxnLst/>
              <a:rect r="r" b="b" t="t" l="l"/>
              <a:pathLst>
                <a:path h="164302" w="1893625">
                  <a:moveTo>
                    <a:pt x="47565" y="0"/>
                  </a:moveTo>
                  <a:lnTo>
                    <a:pt x="1846059" y="0"/>
                  </a:lnTo>
                  <a:cubicBezTo>
                    <a:pt x="1858674" y="0"/>
                    <a:pt x="1870773" y="5011"/>
                    <a:pt x="1879693" y="13932"/>
                  </a:cubicBezTo>
                  <a:cubicBezTo>
                    <a:pt x="1888613" y="22852"/>
                    <a:pt x="1893625" y="34950"/>
                    <a:pt x="1893625" y="47565"/>
                  </a:cubicBezTo>
                  <a:lnTo>
                    <a:pt x="1893625" y="116737"/>
                  </a:lnTo>
                  <a:cubicBezTo>
                    <a:pt x="1893625" y="129352"/>
                    <a:pt x="1888613" y="141450"/>
                    <a:pt x="1879693" y="150370"/>
                  </a:cubicBezTo>
                  <a:cubicBezTo>
                    <a:pt x="1870773" y="159291"/>
                    <a:pt x="1858674" y="164302"/>
                    <a:pt x="1846059" y="164302"/>
                  </a:cubicBezTo>
                  <a:lnTo>
                    <a:pt x="47565" y="164302"/>
                  </a:lnTo>
                  <a:cubicBezTo>
                    <a:pt x="34950" y="164302"/>
                    <a:pt x="22852" y="159291"/>
                    <a:pt x="13932" y="150370"/>
                  </a:cubicBezTo>
                  <a:cubicBezTo>
                    <a:pt x="5011" y="141450"/>
                    <a:pt x="0" y="129352"/>
                    <a:pt x="0" y="116737"/>
                  </a:cubicBezTo>
                  <a:lnTo>
                    <a:pt x="0" y="47565"/>
                  </a:lnTo>
                  <a:cubicBezTo>
                    <a:pt x="0" y="34950"/>
                    <a:pt x="5011" y="22852"/>
                    <a:pt x="13932" y="13932"/>
                  </a:cubicBezTo>
                  <a:cubicBezTo>
                    <a:pt x="22852" y="5011"/>
                    <a:pt x="34950" y="0"/>
                    <a:pt x="47565" y="0"/>
                  </a:cubicBezTo>
                  <a:close/>
                </a:path>
              </a:pathLst>
            </a:custGeom>
            <a:solidFill>
              <a:srgbClr val="43B4BE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1893624" cy="145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729"/>
                </a:lnSpc>
                <a:spcBef>
                  <a:spcPct val="0"/>
                </a:spcBef>
              </a:pPr>
              <a:r>
                <a:rPr lang="en-US" sz="2599" spc="129" strike="noStrike" u="none">
                  <a:solidFill>
                    <a:srgbClr val="FFFFFF"/>
                  </a:solidFill>
                  <a:latin typeface="Poppins"/>
                </a:rPr>
                <a:t>   4 - DEPLOYMENT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69756" y="1135063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DATA COLLECTION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34161" y="2073094"/>
            <a:ext cx="8007552" cy="6140813"/>
          </a:xfrm>
          <a:custGeom>
            <a:avLst/>
            <a:gdLst/>
            <a:ahLst/>
            <a:cxnLst/>
            <a:rect r="r" b="b" t="t" l="l"/>
            <a:pathLst>
              <a:path h="6140813" w="8007552">
                <a:moveTo>
                  <a:pt x="0" y="0"/>
                </a:moveTo>
                <a:lnTo>
                  <a:pt x="8007553" y="0"/>
                </a:lnTo>
                <a:lnTo>
                  <a:pt x="8007553" y="6140812"/>
                </a:lnTo>
                <a:lnTo>
                  <a:pt x="0" y="61408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81461" y="2580117"/>
            <a:ext cx="7598079" cy="591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8"/>
              </a:lnSpc>
            </a:pPr>
            <a:r>
              <a:rPr lang="en-US" sz="2439">
                <a:solidFill>
                  <a:srgbClr val="06213C"/>
                </a:solidFill>
                <a:latin typeface="Montserrat Bold"/>
              </a:rPr>
              <a:t>I</a:t>
            </a:r>
            <a:r>
              <a:rPr lang="en-US" sz="2439" strike="noStrike">
                <a:solidFill>
                  <a:srgbClr val="06213C"/>
                </a:solidFill>
                <a:latin typeface="Montserrat Bold"/>
              </a:rPr>
              <a:t>MMOWEB as a resource - Thanks !</a:t>
            </a:r>
          </a:p>
          <a:p>
            <a:pPr algn="l">
              <a:lnSpc>
                <a:spcPts val="3658"/>
              </a:lnSpc>
            </a:pPr>
          </a:p>
          <a:p>
            <a:pPr algn="l" marL="526625" indent="-263313" lvl="1">
              <a:lnSpc>
                <a:spcPts val="3658"/>
              </a:lnSpc>
              <a:buFont typeface="Arial"/>
              <a:buChar char="•"/>
            </a:pPr>
            <a:r>
              <a:rPr lang="en-US" sz="2439" strike="noStrike">
                <a:solidFill>
                  <a:srgbClr val="06213C"/>
                </a:solidFill>
                <a:latin typeface="Montserrat Bold"/>
              </a:rPr>
              <a:t>Around 5M housing units in Belgium</a:t>
            </a:r>
          </a:p>
          <a:p>
            <a:pPr algn="l">
              <a:lnSpc>
                <a:spcPts val="3658"/>
              </a:lnSpc>
            </a:pPr>
          </a:p>
          <a:p>
            <a:pPr algn="l" marL="526625" indent="-263313" lvl="1">
              <a:lnSpc>
                <a:spcPts val="3658"/>
              </a:lnSpc>
              <a:buFont typeface="Arial"/>
              <a:buChar char="•"/>
            </a:pPr>
            <a:r>
              <a:rPr lang="en-US" sz="2439" strike="noStrike">
                <a:solidFill>
                  <a:srgbClr val="06213C"/>
                </a:solidFill>
                <a:latin typeface="Montserrat Bold"/>
              </a:rPr>
              <a:t>75K entries in the base dataset </a:t>
            </a:r>
          </a:p>
          <a:p>
            <a:pPr algn="l">
              <a:lnSpc>
                <a:spcPts val="3658"/>
              </a:lnSpc>
            </a:pPr>
          </a:p>
          <a:p>
            <a:pPr algn="l" marL="526625" indent="-263313" lvl="1">
              <a:lnSpc>
                <a:spcPts val="3658"/>
              </a:lnSpc>
              <a:buFont typeface="Arial"/>
              <a:buChar char="•"/>
            </a:pPr>
            <a:r>
              <a:rPr lang="en-US" sz="2439" strike="noStrike">
                <a:solidFill>
                  <a:srgbClr val="06213C"/>
                </a:solidFill>
                <a:latin typeface="Montserrat Bold"/>
              </a:rPr>
              <a:t>+50 features</a:t>
            </a:r>
          </a:p>
          <a:p>
            <a:pPr algn="l">
              <a:lnSpc>
                <a:spcPts val="3658"/>
              </a:lnSpc>
            </a:pPr>
          </a:p>
          <a:p>
            <a:pPr algn="l" marL="526625" indent="-263313" lvl="1">
              <a:lnSpc>
                <a:spcPts val="3658"/>
              </a:lnSpc>
              <a:buFont typeface="Arial"/>
              <a:buChar char="•"/>
            </a:pPr>
            <a:r>
              <a:rPr lang="en-US" sz="2439" strike="noStrike">
                <a:solidFill>
                  <a:srgbClr val="06213C"/>
                </a:solidFill>
                <a:latin typeface="Montserrat Bold"/>
              </a:rPr>
              <a:t>Representative across geography, type...</a:t>
            </a:r>
          </a:p>
          <a:p>
            <a:pPr algn="l">
              <a:lnSpc>
                <a:spcPts val="3658"/>
              </a:lnSpc>
            </a:pPr>
          </a:p>
          <a:p>
            <a:pPr algn="l" marL="526625" indent="-263313" lvl="1">
              <a:lnSpc>
                <a:spcPts val="3658"/>
              </a:lnSpc>
              <a:buFont typeface="Arial"/>
              <a:buChar char="•"/>
            </a:pPr>
            <a:r>
              <a:rPr lang="en-US" sz="2439" strike="noStrike">
                <a:solidFill>
                  <a:srgbClr val="06213C"/>
                </a:solidFill>
                <a:latin typeface="Montserrat Bold"/>
              </a:rPr>
              <a:t>Sufficient for Machine Learning Model  </a:t>
            </a:r>
          </a:p>
          <a:p>
            <a:pPr algn="l">
              <a:lnSpc>
                <a:spcPts val="3658"/>
              </a:lnSpc>
            </a:pPr>
          </a:p>
          <a:p>
            <a:pPr algn="l">
              <a:lnSpc>
                <a:spcPts val="365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09011" y="433387"/>
            <a:ext cx="15032689" cy="60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000" spc="200">
                <a:solidFill>
                  <a:srgbClr val="FFFFFF"/>
                </a:solidFill>
                <a:latin typeface="Poppins Ultra-Bold"/>
              </a:rPr>
              <a:t> Scraping ImmoWeb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76656" y="1125538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PRE-PROCESSING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9113" y="502919"/>
            <a:ext cx="15032689" cy="5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3600" spc="180">
                <a:solidFill>
                  <a:srgbClr val="FFFFFF"/>
                </a:solidFill>
                <a:latin typeface="Poppins Ultra-Bold"/>
              </a:rPr>
              <a:t>Leading to  26 parameters in final dataset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2565163" y="3436624"/>
            <a:ext cx="1781512" cy="762884"/>
            <a:chOff x="0" y="0"/>
            <a:chExt cx="406400" cy="174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province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83534" y="3436624"/>
            <a:ext cx="1781512" cy="762884"/>
            <a:chOff x="0" y="0"/>
            <a:chExt cx="406400" cy="1740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region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645732" y="4541468"/>
            <a:ext cx="1781512" cy="762884"/>
            <a:chOff x="0" y="0"/>
            <a:chExt cx="406400" cy="174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condition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92770" y="4532883"/>
            <a:ext cx="1781512" cy="762884"/>
            <a:chOff x="0" y="0"/>
            <a:chExt cx="406400" cy="1740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year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78357" y="2317758"/>
            <a:ext cx="1781512" cy="762884"/>
            <a:chOff x="0" y="0"/>
            <a:chExt cx="406400" cy="1740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000000"/>
                  </a:solidFill>
                  <a:latin typeface="Poppins"/>
                </a:rPr>
                <a:t>Price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735305" y="4532883"/>
            <a:ext cx="1781512" cy="762884"/>
            <a:chOff x="0" y="0"/>
            <a:chExt cx="406400" cy="1740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subtype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778357" y="4560518"/>
            <a:ext cx="1781512" cy="762884"/>
            <a:chOff x="0" y="0"/>
            <a:chExt cx="406400" cy="17403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type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778357" y="3410551"/>
            <a:ext cx="1781512" cy="762884"/>
            <a:chOff x="0" y="0"/>
            <a:chExt cx="406400" cy="17403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locality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675044" y="5692494"/>
            <a:ext cx="1899601" cy="762884"/>
            <a:chOff x="0" y="0"/>
            <a:chExt cx="433338" cy="17403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33338" cy="174030"/>
            </a:xfrm>
            <a:custGeom>
              <a:avLst/>
              <a:gdLst/>
              <a:ahLst/>
              <a:cxnLst/>
              <a:rect r="r" b="b" t="t" l="l"/>
              <a:pathLst>
                <a:path h="174030" w="433338">
                  <a:moveTo>
                    <a:pt x="87015" y="0"/>
                  </a:moveTo>
                  <a:lnTo>
                    <a:pt x="346324" y="0"/>
                  </a:lnTo>
                  <a:cubicBezTo>
                    <a:pt x="394381" y="0"/>
                    <a:pt x="433338" y="38958"/>
                    <a:pt x="433338" y="87015"/>
                  </a:cubicBezTo>
                  <a:lnTo>
                    <a:pt x="433338" y="87015"/>
                  </a:lnTo>
                  <a:cubicBezTo>
                    <a:pt x="433338" y="135072"/>
                    <a:pt x="394381" y="174030"/>
                    <a:pt x="346324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433338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energy class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692770" y="5642274"/>
            <a:ext cx="1781512" cy="841248"/>
            <a:chOff x="0" y="0"/>
            <a:chExt cx="406400" cy="19190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06400" cy="191906"/>
            </a:xfrm>
            <a:custGeom>
              <a:avLst/>
              <a:gdLst/>
              <a:ahLst/>
              <a:cxnLst/>
              <a:rect r="r" b="b" t="t" l="l"/>
              <a:pathLst>
                <a:path h="191906" w="406400">
                  <a:moveTo>
                    <a:pt x="95953" y="0"/>
                  </a:moveTo>
                  <a:lnTo>
                    <a:pt x="310447" y="0"/>
                  </a:lnTo>
                  <a:cubicBezTo>
                    <a:pt x="335895" y="0"/>
                    <a:pt x="360301" y="10109"/>
                    <a:pt x="378296" y="28104"/>
                  </a:cubicBezTo>
                  <a:cubicBezTo>
                    <a:pt x="396291" y="46099"/>
                    <a:pt x="406400" y="70505"/>
                    <a:pt x="406400" y="95953"/>
                  </a:cubicBezTo>
                  <a:lnTo>
                    <a:pt x="406400" y="95953"/>
                  </a:lnTo>
                  <a:cubicBezTo>
                    <a:pt x="406400" y="121401"/>
                    <a:pt x="396291" y="145807"/>
                    <a:pt x="378296" y="163802"/>
                  </a:cubicBezTo>
                  <a:cubicBezTo>
                    <a:pt x="360301" y="181797"/>
                    <a:pt x="335895" y="191906"/>
                    <a:pt x="310447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0"/>
              <a:ext cx="406400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double glazing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735305" y="5653312"/>
            <a:ext cx="1781512" cy="762884"/>
            <a:chOff x="0" y="0"/>
            <a:chExt cx="406400" cy="17403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heating 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730065" y="6861057"/>
            <a:ext cx="1781512" cy="762884"/>
            <a:chOff x="0" y="0"/>
            <a:chExt cx="406400" cy="17403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furnished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692770" y="6863163"/>
            <a:ext cx="1781512" cy="762884"/>
            <a:chOff x="0" y="0"/>
            <a:chExt cx="406400" cy="17403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bedrooms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8674307" y="6863163"/>
            <a:ext cx="1880652" cy="762884"/>
            <a:chOff x="0" y="0"/>
            <a:chExt cx="429016" cy="17403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29016" cy="174030"/>
            </a:xfrm>
            <a:custGeom>
              <a:avLst/>
              <a:gdLst/>
              <a:ahLst/>
              <a:cxnLst/>
              <a:rect r="r" b="b" t="t" l="l"/>
              <a:pathLst>
                <a:path h="174030" w="429016">
                  <a:moveTo>
                    <a:pt x="87015" y="0"/>
                  </a:moveTo>
                  <a:lnTo>
                    <a:pt x="342001" y="0"/>
                  </a:lnTo>
                  <a:cubicBezTo>
                    <a:pt x="390058" y="0"/>
                    <a:pt x="429016" y="38958"/>
                    <a:pt x="429016" y="87015"/>
                  </a:cubicBezTo>
                  <a:lnTo>
                    <a:pt x="429016" y="87015"/>
                  </a:lnTo>
                  <a:cubicBezTo>
                    <a:pt x="429016" y="135072"/>
                    <a:pt x="390058" y="174030"/>
                    <a:pt x="342001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0"/>
              <a:ext cx="429016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kitchen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754984" y="6854997"/>
            <a:ext cx="1880652" cy="762884"/>
            <a:chOff x="0" y="0"/>
            <a:chExt cx="429016" cy="17403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429016" cy="174030"/>
            </a:xfrm>
            <a:custGeom>
              <a:avLst/>
              <a:gdLst/>
              <a:ahLst/>
              <a:cxnLst/>
              <a:rect r="r" b="b" t="t" l="l"/>
              <a:pathLst>
                <a:path h="174030" w="429016">
                  <a:moveTo>
                    <a:pt x="87015" y="0"/>
                  </a:moveTo>
                  <a:lnTo>
                    <a:pt x="342001" y="0"/>
                  </a:lnTo>
                  <a:cubicBezTo>
                    <a:pt x="390058" y="0"/>
                    <a:pt x="429016" y="38958"/>
                    <a:pt x="429016" y="87015"/>
                  </a:cubicBezTo>
                  <a:lnTo>
                    <a:pt x="429016" y="87015"/>
                  </a:lnTo>
                  <a:cubicBezTo>
                    <a:pt x="429016" y="135072"/>
                    <a:pt x="390058" y="174030"/>
                    <a:pt x="342001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0"/>
              <a:ext cx="429016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open fire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668738" y="4560518"/>
            <a:ext cx="1781512" cy="762884"/>
            <a:chOff x="0" y="0"/>
            <a:chExt cx="406400" cy="17403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frontage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692770" y="7955957"/>
            <a:ext cx="1880652" cy="762884"/>
            <a:chOff x="0" y="0"/>
            <a:chExt cx="429016" cy="17403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429016" cy="174030"/>
            </a:xfrm>
            <a:custGeom>
              <a:avLst/>
              <a:gdLst/>
              <a:ahLst/>
              <a:cxnLst/>
              <a:rect r="r" b="b" t="t" l="l"/>
              <a:pathLst>
                <a:path h="174030" w="429016">
                  <a:moveTo>
                    <a:pt x="87015" y="0"/>
                  </a:moveTo>
                  <a:lnTo>
                    <a:pt x="342001" y="0"/>
                  </a:lnTo>
                  <a:cubicBezTo>
                    <a:pt x="390058" y="0"/>
                    <a:pt x="429016" y="38958"/>
                    <a:pt x="429016" y="87015"/>
                  </a:cubicBezTo>
                  <a:lnTo>
                    <a:pt x="429016" y="87015"/>
                  </a:lnTo>
                  <a:cubicBezTo>
                    <a:pt x="429016" y="135072"/>
                    <a:pt x="390058" y="174030"/>
                    <a:pt x="342001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0"/>
              <a:ext cx="429016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terrace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4680495" y="7953850"/>
            <a:ext cx="1880652" cy="762884"/>
            <a:chOff x="0" y="0"/>
            <a:chExt cx="429016" cy="17403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29016" cy="174030"/>
            </a:xfrm>
            <a:custGeom>
              <a:avLst/>
              <a:gdLst/>
              <a:ahLst/>
              <a:cxnLst/>
              <a:rect r="r" b="b" t="t" l="l"/>
              <a:pathLst>
                <a:path h="174030" w="429016">
                  <a:moveTo>
                    <a:pt x="87015" y="0"/>
                  </a:moveTo>
                  <a:lnTo>
                    <a:pt x="342001" y="0"/>
                  </a:lnTo>
                  <a:cubicBezTo>
                    <a:pt x="390058" y="0"/>
                    <a:pt x="429016" y="38958"/>
                    <a:pt x="429016" y="87015"/>
                  </a:cubicBezTo>
                  <a:lnTo>
                    <a:pt x="429016" y="87015"/>
                  </a:lnTo>
                  <a:cubicBezTo>
                    <a:pt x="429016" y="135072"/>
                    <a:pt x="390058" y="174030"/>
                    <a:pt x="342001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0"/>
              <a:ext cx="429016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garden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8706772" y="7977951"/>
            <a:ext cx="1880652" cy="762884"/>
            <a:chOff x="0" y="0"/>
            <a:chExt cx="429016" cy="17403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429016" cy="174030"/>
            </a:xfrm>
            <a:custGeom>
              <a:avLst/>
              <a:gdLst/>
              <a:ahLst/>
              <a:cxnLst/>
              <a:rect r="r" b="b" t="t" l="l"/>
              <a:pathLst>
                <a:path h="174030" w="429016">
                  <a:moveTo>
                    <a:pt x="87015" y="0"/>
                  </a:moveTo>
                  <a:lnTo>
                    <a:pt x="342001" y="0"/>
                  </a:lnTo>
                  <a:cubicBezTo>
                    <a:pt x="390058" y="0"/>
                    <a:pt x="429016" y="38958"/>
                    <a:pt x="429016" y="87015"/>
                  </a:cubicBezTo>
                  <a:lnTo>
                    <a:pt x="429016" y="87015"/>
                  </a:lnTo>
                  <a:cubicBezTo>
                    <a:pt x="429016" y="135072"/>
                    <a:pt x="390058" y="174030"/>
                    <a:pt x="342001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0"/>
              <a:ext cx="429016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pool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2700816" y="7977951"/>
            <a:ext cx="1848056" cy="762884"/>
            <a:chOff x="0" y="0"/>
            <a:chExt cx="421580" cy="17403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421580" cy="174030"/>
            </a:xfrm>
            <a:custGeom>
              <a:avLst/>
              <a:gdLst/>
              <a:ahLst/>
              <a:cxnLst/>
              <a:rect r="r" b="b" t="t" l="l"/>
              <a:pathLst>
                <a:path h="174030" w="421580">
                  <a:moveTo>
                    <a:pt x="87015" y="0"/>
                  </a:moveTo>
                  <a:lnTo>
                    <a:pt x="334565" y="0"/>
                  </a:lnTo>
                  <a:cubicBezTo>
                    <a:pt x="382622" y="0"/>
                    <a:pt x="421580" y="38958"/>
                    <a:pt x="421580" y="87015"/>
                  </a:cubicBezTo>
                  <a:lnTo>
                    <a:pt x="421580" y="87015"/>
                  </a:lnTo>
                  <a:cubicBezTo>
                    <a:pt x="421580" y="135072"/>
                    <a:pt x="382622" y="174030"/>
                    <a:pt x="33456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0"/>
              <a:ext cx="42158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plot surface 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337084" y="3440089"/>
            <a:ext cx="1781512" cy="762884"/>
            <a:chOff x="0" y="0"/>
            <a:chExt cx="406400" cy="17403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02333E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Geoloc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348081" y="4532883"/>
            <a:ext cx="1781512" cy="762884"/>
            <a:chOff x="0" y="0"/>
            <a:chExt cx="406400" cy="17403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02333E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General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337084" y="5653312"/>
            <a:ext cx="1781512" cy="762884"/>
            <a:chOff x="0" y="0"/>
            <a:chExt cx="406400" cy="17403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02333E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Energy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348081" y="6863163"/>
            <a:ext cx="1781512" cy="762884"/>
            <a:chOff x="0" y="0"/>
            <a:chExt cx="406400" cy="17403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02333E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Interior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348081" y="7955957"/>
            <a:ext cx="1781512" cy="762884"/>
            <a:chOff x="0" y="0"/>
            <a:chExt cx="406400" cy="17403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02333E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Exterior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2734088" y="6854997"/>
            <a:ext cx="1781512" cy="841248"/>
            <a:chOff x="0" y="0"/>
            <a:chExt cx="406400" cy="191906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406400" cy="191906"/>
            </a:xfrm>
            <a:custGeom>
              <a:avLst/>
              <a:gdLst/>
              <a:ahLst/>
              <a:cxnLst/>
              <a:rect r="r" b="b" t="t" l="l"/>
              <a:pathLst>
                <a:path h="191906" w="406400">
                  <a:moveTo>
                    <a:pt x="95953" y="0"/>
                  </a:moveTo>
                  <a:lnTo>
                    <a:pt x="310447" y="0"/>
                  </a:lnTo>
                  <a:cubicBezTo>
                    <a:pt x="335895" y="0"/>
                    <a:pt x="360301" y="10109"/>
                    <a:pt x="378296" y="28104"/>
                  </a:cubicBezTo>
                  <a:cubicBezTo>
                    <a:pt x="396291" y="46099"/>
                    <a:pt x="406400" y="70505"/>
                    <a:pt x="406400" y="95953"/>
                  </a:cubicBezTo>
                  <a:lnTo>
                    <a:pt x="406400" y="95953"/>
                  </a:lnTo>
                  <a:cubicBezTo>
                    <a:pt x="406400" y="121401"/>
                    <a:pt x="396291" y="145807"/>
                    <a:pt x="378296" y="163802"/>
                  </a:cubicBezTo>
                  <a:cubicBezTo>
                    <a:pt x="360301" y="181797"/>
                    <a:pt x="335895" y="191906"/>
                    <a:pt x="310447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0"/>
              <a:ext cx="406400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living surface</a:t>
              </a: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4680495" y="3408049"/>
            <a:ext cx="1781512" cy="762884"/>
            <a:chOff x="0" y="0"/>
            <a:chExt cx="406400" cy="17403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zip code</a:t>
              </a: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6692770" y="3436624"/>
            <a:ext cx="1781512" cy="762884"/>
            <a:chOff x="0" y="0"/>
            <a:chExt cx="406400" cy="17403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Latitude</a:t>
              </a: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8573422" y="3436624"/>
            <a:ext cx="1781512" cy="762884"/>
            <a:chOff x="0" y="0"/>
            <a:chExt cx="406400" cy="17403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Longitude</a:t>
              </a: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8645732" y="5642274"/>
            <a:ext cx="1937802" cy="841248"/>
            <a:chOff x="0" y="0"/>
            <a:chExt cx="442053" cy="191906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442053" cy="191906"/>
            </a:xfrm>
            <a:custGeom>
              <a:avLst/>
              <a:gdLst/>
              <a:ahLst/>
              <a:cxnLst/>
              <a:rect r="r" b="b" t="t" l="l"/>
              <a:pathLst>
                <a:path h="191906" w="442053">
                  <a:moveTo>
                    <a:pt x="95953" y="0"/>
                  </a:moveTo>
                  <a:lnTo>
                    <a:pt x="346100" y="0"/>
                  </a:lnTo>
                  <a:cubicBezTo>
                    <a:pt x="371548" y="0"/>
                    <a:pt x="395954" y="10109"/>
                    <a:pt x="413949" y="28104"/>
                  </a:cubicBezTo>
                  <a:cubicBezTo>
                    <a:pt x="431944" y="46099"/>
                    <a:pt x="442053" y="70505"/>
                    <a:pt x="442053" y="95953"/>
                  </a:cubicBezTo>
                  <a:lnTo>
                    <a:pt x="442053" y="95953"/>
                  </a:lnTo>
                  <a:cubicBezTo>
                    <a:pt x="442053" y="121401"/>
                    <a:pt x="431944" y="145807"/>
                    <a:pt x="413949" y="163802"/>
                  </a:cubicBezTo>
                  <a:cubicBezTo>
                    <a:pt x="395954" y="181797"/>
                    <a:pt x="371548" y="191906"/>
                    <a:pt x="346100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0"/>
              <a:ext cx="442053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nrj consumption</a:t>
              </a: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12565163" y="4521336"/>
            <a:ext cx="1937802" cy="841248"/>
            <a:chOff x="0" y="0"/>
            <a:chExt cx="442053" cy="191906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442053" cy="191906"/>
            </a:xfrm>
            <a:custGeom>
              <a:avLst/>
              <a:gdLst/>
              <a:ahLst/>
              <a:cxnLst/>
              <a:rect r="r" b="b" t="t" l="l"/>
              <a:pathLst>
                <a:path h="191906" w="442053">
                  <a:moveTo>
                    <a:pt x="95953" y="0"/>
                  </a:moveTo>
                  <a:lnTo>
                    <a:pt x="346100" y="0"/>
                  </a:lnTo>
                  <a:cubicBezTo>
                    <a:pt x="371548" y="0"/>
                    <a:pt x="395954" y="10109"/>
                    <a:pt x="413949" y="28104"/>
                  </a:cubicBezTo>
                  <a:cubicBezTo>
                    <a:pt x="431944" y="46099"/>
                    <a:pt x="442053" y="70505"/>
                    <a:pt x="442053" y="95953"/>
                  </a:cubicBezTo>
                  <a:lnTo>
                    <a:pt x="442053" y="95953"/>
                  </a:lnTo>
                  <a:cubicBezTo>
                    <a:pt x="442053" y="121401"/>
                    <a:pt x="431944" y="145807"/>
                    <a:pt x="413949" y="163802"/>
                  </a:cubicBezTo>
                  <a:cubicBezTo>
                    <a:pt x="395954" y="181797"/>
                    <a:pt x="371548" y="191906"/>
                    <a:pt x="346100" y="191906"/>
                  </a:cubicBezTo>
                  <a:lnTo>
                    <a:pt x="95953" y="191906"/>
                  </a:lnTo>
                  <a:cubicBezTo>
                    <a:pt x="70505" y="191906"/>
                    <a:pt x="46099" y="181797"/>
                    <a:pt x="28104" y="163802"/>
                  </a:cubicBezTo>
                  <a:cubicBezTo>
                    <a:pt x="10109" y="145807"/>
                    <a:pt x="0" y="121401"/>
                    <a:pt x="0" y="95953"/>
                  </a:cubicBezTo>
                  <a:lnTo>
                    <a:pt x="0" y="95953"/>
                  </a:lnTo>
                  <a:cubicBezTo>
                    <a:pt x="0" y="70505"/>
                    <a:pt x="10109" y="46099"/>
                    <a:pt x="28104" y="28104"/>
                  </a:cubicBezTo>
                  <a:cubicBezTo>
                    <a:pt x="46099" y="10109"/>
                    <a:pt x="70505" y="0"/>
                    <a:pt x="95953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0"/>
              <a:ext cx="442053" cy="1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cadastral income</a:t>
              </a: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4575275" y="3436624"/>
            <a:ext cx="1781512" cy="762884"/>
            <a:chOff x="0" y="0"/>
            <a:chExt cx="406400" cy="17403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406400" cy="174030"/>
            </a:xfrm>
            <a:custGeom>
              <a:avLst/>
              <a:gdLst/>
              <a:ahLst/>
              <a:cxnLst/>
              <a:rect r="r" b="b" t="t" l="l"/>
              <a:pathLst>
                <a:path h="174030" w="406400">
                  <a:moveTo>
                    <a:pt x="87015" y="0"/>
                  </a:moveTo>
                  <a:lnTo>
                    <a:pt x="319385" y="0"/>
                  </a:lnTo>
                  <a:cubicBezTo>
                    <a:pt x="367442" y="0"/>
                    <a:pt x="406400" y="38958"/>
                    <a:pt x="406400" y="87015"/>
                  </a:cubicBezTo>
                  <a:lnTo>
                    <a:pt x="406400" y="87015"/>
                  </a:lnTo>
                  <a:cubicBezTo>
                    <a:pt x="406400" y="135072"/>
                    <a:pt x="367442" y="174030"/>
                    <a:pt x="319385" y="174030"/>
                  </a:cubicBezTo>
                  <a:lnTo>
                    <a:pt x="87015" y="174030"/>
                  </a:lnTo>
                  <a:cubicBezTo>
                    <a:pt x="38958" y="174030"/>
                    <a:pt x="0" y="135072"/>
                    <a:pt x="0" y="87015"/>
                  </a:cubicBezTo>
                  <a:lnTo>
                    <a:pt x="0" y="87015"/>
                  </a:lnTo>
                  <a:cubicBezTo>
                    <a:pt x="0" y="38958"/>
                    <a:pt x="38958" y="0"/>
                    <a:pt x="87015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0"/>
              <a:ext cx="406400" cy="17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Poppins"/>
                </a:rPr>
                <a:t>flood zone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76656" y="1125538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PRE-PROCESSING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9113" y="502919"/>
            <a:ext cx="15032689" cy="5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3600" spc="180">
                <a:solidFill>
                  <a:srgbClr val="FFFFFF"/>
                </a:solidFill>
                <a:latin typeface="Poppins Ultra-Bold"/>
              </a:rPr>
              <a:t>Leading to 26 parameters in final dataset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02982" y="5415919"/>
            <a:ext cx="2796457" cy="1103281"/>
            <a:chOff x="0" y="0"/>
            <a:chExt cx="637930" cy="2516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7930" cy="251681"/>
            </a:xfrm>
            <a:custGeom>
              <a:avLst/>
              <a:gdLst/>
              <a:ahLst/>
              <a:cxnLst/>
              <a:rect r="r" b="b" t="t" l="l"/>
              <a:pathLst>
                <a:path h="251681" w="637930">
                  <a:moveTo>
                    <a:pt x="125841" y="0"/>
                  </a:moveTo>
                  <a:lnTo>
                    <a:pt x="512089" y="0"/>
                  </a:lnTo>
                  <a:cubicBezTo>
                    <a:pt x="545464" y="0"/>
                    <a:pt x="577472" y="13258"/>
                    <a:pt x="601072" y="36858"/>
                  </a:cubicBezTo>
                  <a:cubicBezTo>
                    <a:pt x="624672" y="60458"/>
                    <a:pt x="637930" y="92466"/>
                    <a:pt x="637930" y="125841"/>
                  </a:cubicBezTo>
                  <a:lnTo>
                    <a:pt x="637930" y="125841"/>
                  </a:lnTo>
                  <a:cubicBezTo>
                    <a:pt x="637930" y="159216"/>
                    <a:pt x="624672" y="191224"/>
                    <a:pt x="601072" y="214824"/>
                  </a:cubicBezTo>
                  <a:cubicBezTo>
                    <a:pt x="577472" y="238423"/>
                    <a:pt x="545464" y="251681"/>
                    <a:pt x="512089" y="251681"/>
                  </a:cubicBezTo>
                  <a:lnTo>
                    <a:pt x="125841" y="251681"/>
                  </a:lnTo>
                  <a:cubicBezTo>
                    <a:pt x="92466" y="251681"/>
                    <a:pt x="60458" y="238423"/>
                    <a:pt x="36858" y="214824"/>
                  </a:cubicBezTo>
                  <a:cubicBezTo>
                    <a:pt x="13258" y="191224"/>
                    <a:pt x="0" y="159216"/>
                    <a:pt x="0" y="125841"/>
                  </a:cubicBezTo>
                  <a:lnTo>
                    <a:pt x="0" y="125841"/>
                  </a:lnTo>
                  <a:cubicBezTo>
                    <a:pt x="0" y="92466"/>
                    <a:pt x="13258" y="60458"/>
                    <a:pt x="36858" y="36858"/>
                  </a:cubicBezTo>
                  <a:cubicBezTo>
                    <a:pt x="60458" y="13258"/>
                    <a:pt x="92466" y="0"/>
                    <a:pt x="125841" y="0"/>
                  </a:cubicBezTo>
                  <a:close/>
                </a:path>
              </a:pathLst>
            </a:custGeom>
            <a:solidFill>
              <a:srgbClr val="02333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637930" cy="242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2399" spc="119">
                  <a:solidFill>
                    <a:srgbClr val="FFFFFF"/>
                  </a:solidFill>
                  <a:latin typeface="Poppins"/>
                </a:rPr>
                <a:t>+50 Features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4314421" y="5986609"/>
            <a:ext cx="10425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5576028" y="5415919"/>
            <a:ext cx="2673992" cy="1103281"/>
            <a:chOff x="0" y="0"/>
            <a:chExt cx="609993" cy="2516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9993" cy="251681"/>
            </a:xfrm>
            <a:custGeom>
              <a:avLst/>
              <a:gdLst/>
              <a:ahLst/>
              <a:cxnLst/>
              <a:rect r="r" b="b" t="t" l="l"/>
              <a:pathLst>
                <a:path h="251681" w="609993">
                  <a:moveTo>
                    <a:pt x="125841" y="0"/>
                  </a:moveTo>
                  <a:lnTo>
                    <a:pt x="484152" y="0"/>
                  </a:lnTo>
                  <a:cubicBezTo>
                    <a:pt x="553652" y="0"/>
                    <a:pt x="609993" y="56341"/>
                    <a:pt x="609993" y="125841"/>
                  </a:cubicBezTo>
                  <a:lnTo>
                    <a:pt x="609993" y="125841"/>
                  </a:lnTo>
                  <a:cubicBezTo>
                    <a:pt x="609993" y="159216"/>
                    <a:pt x="596735" y="191224"/>
                    <a:pt x="573135" y="214824"/>
                  </a:cubicBezTo>
                  <a:cubicBezTo>
                    <a:pt x="549535" y="238423"/>
                    <a:pt x="517527" y="251681"/>
                    <a:pt x="484152" y="251681"/>
                  </a:cubicBezTo>
                  <a:lnTo>
                    <a:pt x="125841" y="251681"/>
                  </a:lnTo>
                  <a:cubicBezTo>
                    <a:pt x="92466" y="251681"/>
                    <a:pt x="60458" y="238423"/>
                    <a:pt x="36858" y="214824"/>
                  </a:cubicBezTo>
                  <a:cubicBezTo>
                    <a:pt x="13258" y="191224"/>
                    <a:pt x="0" y="159216"/>
                    <a:pt x="0" y="125841"/>
                  </a:cubicBezTo>
                  <a:lnTo>
                    <a:pt x="0" y="125841"/>
                  </a:lnTo>
                  <a:cubicBezTo>
                    <a:pt x="0" y="92466"/>
                    <a:pt x="13258" y="60458"/>
                    <a:pt x="36858" y="36858"/>
                  </a:cubicBezTo>
                  <a:cubicBezTo>
                    <a:pt x="60458" y="13258"/>
                    <a:pt x="92466" y="0"/>
                    <a:pt x="125841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609993" cy="242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2399" spc="119">
                  <a:solidFill>
                    <a:srgbClr val="FFFFFF"/>
                  </a:solidFill>
                  <a:latin typeface="Poppins"/>
                </a:rPr>
                <a:t>26 Features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2982" y="3767800"/>
            <a:ext cx="2673992" cy="1103281"/>
            <a:chOff x="0" y="0"/>
            <a:chExt cx="609993" cy="2516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9993" cy="251681"/>
            </a:xfrm>
            <a:custGeom>
              <a:avLst/>
              <a:gdLst/>
              <a:ahLst/>
              <a:cxnLst/>
              <a:rect r="r" b="b" t="t" l="l"/>
              <a:pathLst>
                <a:path h="251681" w="609993">
                  <a:moveTo>
                    <a:pt x="125841" y="0"/>
                  </a:moveTo>
                  <a:lnTo>
                    <a:pt x="484152" y="0"/>
                  </a:lnTo>
                  <a:cubicBezTo>
                    <a:pt x="553652" y="0"/>
                    <a:pt x="609993" y="56341"/>
                    <a:pt x="609993" y="125841"/>
                  </a:cubicBezTo>
                  <a:lnTo>
                    <a:pt x="609993" y="125841"/>
                  </a:lnTo>
                  <a:cubicBezTo>
                    <a:pt x="609993" y="159216"/>
                    <a:pt x="596735" y="191224"/>
                    <a:pt x="573135" y="214824"/>
                  </a:cubicBezTo>
                  <a:cubicBezTo>
                    <a:pt x="549535" y="238423"/>
                    <a:pt x="517527" y="251681"/>
                    <a:pt x="484152" y="251681"/>
                  </a:cubicBezTo>
                  <a:lnTo>
                    <a:pt x="125841" y="251681"/>
                  </a:lnTo>
                  <a:cubicBezTo>
                    <a:pt x="92466" y="251681"/>
                    <a:pt x="60458" y="238423"/>
                    <a:pt x="36858" y="214824"/>
                  </a:cubicBezTo>
                  <a:cubicBezTo>
                    <a:pt x="13258" y="191224"/>
                    <a:pt x="0" y="159216"/>
                    <a:pt x="0" y="125841"/>
                  </a:cubicBezTo>
                  <a:lnTo>
                    <a:pt x="0" y="125841"/>
                  </a:lnTo>
                  <a:cubicBezTo>
                    <a:pt x="0" y="92466"/>
                    <a:pt x="13258" y="60458"/>
                    <a:pt x="36858" y="36858"/>
                  </a:cubicBezTo>
                  <a:cubicBezTo>
                    <a:pt x="60458" y="13258"/>
                    <a:pt x="92466" y="0"/>
                    <a:pt x="125841" y="0"/>
                  </a:cubicBezTo>
                  <a:close/>
                </a:path>
              </a:pathLst>
            </a:custGeom>
            <a:solidFill>
              <a:srgbClr val="02333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609993" cy="242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sz="2399" spc="119">
                  <a:solidFill>
                    <a:srgbClr val="FFFFFF"/>
                  </a:solidFill>
                  <a:latin typeface="Poppins"/>
                </a:rPr>
                <a:t>+75K listings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004503" y="4027460"/>
            <a:ext cx="6698903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Feature selection: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Prior knowledge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Location/Regions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Building Condition (Rennovated etc.)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Energy Efficiency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Size etc..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Montserrat"/>
              </a:rPr>
              <a:t>Features best represented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76656" y="1125538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DATA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69113" y="502919"/>
            <a:ext cx="15032689" cy="5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3600" spc="180">
                <a:solidFill>
                  <a:srgbClr val="FFFFFF"/>
                </a:solidFill>
                <a:latin typeface="Poppins Bold"/>
              </a:rPr>
              <a:t>Correlation matrix and important features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84769" y="2726541"/>
            <a:ext cx="7961412" cy="7224356"/>
          </a:xfrm>
          <a:custGeom>
            <a:avLst/>
            <a:gdLst/>
            <a:ahLst/>
            <a:cxnLst/>
            <a:rect r="r" b="b" t="t" l="l"/>
            <a:pathLst>
              <a:path h="7224356" w="7961412">
                <a:moveTo>
                  <a:pt x="0" y="0"/>
                </a:moveTo>
                <a:lnTo>
                  <a:pt x="7961412" y="0"/>
                </a:lnTo>
                <a:lnTo>
                  <a:pt x="7961412" y="7224356"/>
                </a:lnTo>
                <a:lnTo>
                  <a:pt x="0" y="72243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50" t="0" r="-450" b="-998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38013" y="2260608"/>
            <a:ext cx="5463335" cy="465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5"/>
              </a:lnSpc>
            </a:pPr>
            <a:r>
              <a:rPr lang="en-US" sz="2739">
                <a:solidFill>
                  <a:srgbClr val="000000"/>
                </a:solidFill>
                <a:latin typeface="Montserrat"/>
              </a:rPr>
              <a:t>Correlation matrix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757907" y="2726541"/>
            <a:ext cx="7830238" cy="4542832"/>
          </a:xfrm>
          <a:custGeom>
            <a:avLst/>
            <a:gdLst/>
            <a:ahLst/>
            <a:cxnLst/>
            <a:rect r="r" b="b" t="t" l="l"/>
            <a:pathLst>
              <a:path h="4542832" w="7830238">
                <a:moveTo>
                  <a:pt x="0" y="0"/>
                </a:moveTo>
                <a:lnTo>
                  <a:pt x="7830238" y="0"/>
                </a:lnTo>
                <a:lnTo>
                  <a:pt x="7830238" y="4542832"/>
                </a:lnTo>
                <a:lnTo>
                  <a:pt x="0" y="45428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725602" y="7921991"/>
            <a:ext cx="3506688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2000" spc="100">
                <a:solidFill>
                  <a:srgbClr val="000000"/>
                </a:solidFill>
                <a:latin typeface="Poppins"/>
              </a:rPr>
              <a:t>Descriptive data analysis</a:t>
            </a:r>
          </a:p>
          <a:p>
            <a:pPr algn="just" marL="431801" indent="-215900" lvl="1">
              <a:lnSpc>
                <a:spcPts val="2100"/>
              </a:lnSpc>
              <a:buFont typeface="Arial"/>
              <a:buChar char="•"/>
            </a:pPr>
            <a:r>
              <a:rPr lang="en-US" sz="2000" spc="100">
                <a:solidFill>
                  <a:srgbClr val="000000"/>
                </a:solidFill>
                <a:latin typeface="Poppins"/>
              </a:rPr>
              <a:t>Outliers</a:t>
            </a:r>
          </a:p>
          <a:p>
            <a:pPr algn="just" marL="431801" indent="-215900" lvl="1">
              <a:lnSpc>
                <a:spcPts val="2100"/>
              </a:lnSpc>
              <a:buFont typeface="Arial"/>
              <a:buChar char="•"/>
            </a:pPr>
            <a:r>
              <a:rPr lang="en-US" sz="2000" spc="100">
                <a:solidFill>
                  <a:srgbClr val="000000"/>
                </a:solidFill>
                <a:latin typeface="Poppins"/>
              </a:rPr>
              <a:t>Specific features i.e. </a:t>
            </a:r>
          </a:p>
          <a:p>
            <a:pPr algn="just" marL="863601" indent="-287867" lvl="2">
              <a:lnSpc>
                <a:spcPts val="2100"/>
              </a:lnSpc>
              <a:buFont typeface="Arial"/>
              <a:buChar char="⚬"/>
            </a:pPr>
            <a:r>
              <a:rPr lang="en-US" sz="2000" spc="100">
                <a:solidFill>
                  <a:srgbClr val="000000"/>
                </a:solidFill>
                <a:latin typeface="Poppins"/>
              </a:rPr>
              <a:t>Swimming Pool</a:t>
            </a:r>
          </a:p>
          <a:p>
            <a:pPr algn="l" marL="863601" indent="-287867" lvl="2">
              <a:lnSpc>
                <a:spcPts val="2100"/>
              </a:lnSpc>
              <a:buFont typeface="Arial"/>
              <a:buChar char="⚬"/>
            </a:pPr>
            <a:r>
              <a:rPr lang="en-US" sz="2000" spc="100">
                <a:solidFill>
                  <a:srgbClr val="000000"/>
                </a:solidFill>
                <a:latin typeface="Poppins"/>
              </a:rPr>
              <a:t>Furnished (y/n)</a:t>
            </a:r>
          </a:p>
          <a:p>
            <a:pPr algn="l" marL="431801" indent="-215900" lvl="1">
              <a:lnSpc>
                <a:spcPts val="2100"/>
              </a:lnSpc>
              <a:buFont typeface="Arial"/>
              <a:buChar char="•"/>
            </a:pPr>
            <a:r>
              <a:rPr lang="en-US" sz="2000" spc="100">
                <a:solidFill>
                  <a:srgbClr val="000000"/>
                </a:solidFill>
                <a:latin typeface="Poppins"/>
              </a:rPr>
              <a:t>Correlation 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name="AutoShape 3" id="3"/>
          <p:cNvSpPr/>
          <p:nvPr/>
        </p:nvSpPr>
        <p:spPr>
          <a:xfrm rot="0">
            <a:off x="-1536078" y="1028700"/>
            <a:ext cx="6016578" cy="0"/>
          </a:xfrm>
          <a:prstGeom prst="line">
            <a:avLst/>
          </a:prstGeom>
          <a:ln cap="rnd" w="857250">
            <a:solidFill>
              <a:srgbClr val="43B4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28993" y="1125538"/>
            <a:ext cx="378881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5">
                <a:solidFill>
                  <a:srgbClr val="FFFFFF"/>
                </a:solidFill>
                <a:latin typeface="Montserrat Classic"/>
              </a:rPr>
              <a:t>DATA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992282" y="583466"/>
            <a:ext cx="1754796" cy="1734292"/>
          </a:xfrm>
          <a:custGeom>
            <a:avLst/>
            <a:gdLst/>
            <a:ahLst/>
            <a:cxnLst/>
            <a:rect r="r" b="b" t="t" l="l"/>
            <a:pathLst>
              <a:path h="1734292" w="1754796">
                <a:moveTo>
                  <a:pt x="0" y="0"/>
                </a:moveTo>
                <a:lnTo>
                  <a:pt x="1754797" y="0"/>
                </a:lnTo>
                <a:lnTo>
                  <a:pt x="1754797" y="1734292"/>
                </a:lnTo>
                <a:lnTo>
                  <a:pt x="0" y="1734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31" t="-30910" r="-29576" b="-33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2512" y="8607791"/>
            <a:ext cx="556788" cy="556788"/>
          </a:xfrm>
          <a:custGeom>
            <a:avLst/>
            <a:gdLst/>
            <a:ahLst/>
            <a:cxnLst/>
            <a:rect r="r" b="b" t="t" l="l"/>
            <a:pathLst>
              <a:path h="556788" w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258300"/>
            <a:ext cx="2042545" cy="1028700"/>
          </a:xfrm>
          <a:custGeom>
            <a:avLst/>
            <a:gdLst/>
            <a:ahLst/>
            <a:cxnLst/>
            <a:rect r="r" b="b" t="t" l="l"/>
            <a:pathLst>
              <a:path h="1028700" w="2042545">
                <a:moveTo>
                  <a:pt x="0" y="0"/>
                </a:moveTo>
                <a:lnTo>
                  <a:pt x="2042545" y="0"/>
                </a:lnTo>
                <a:lnTo>
                  <a:pt x="204254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1011" y="8710213"/>
            <a:ext cx="22207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6198541" y="1081460"/>
            <a:ext cx="2779208" cy="1399710"/>
          </a:xfrm>
          <a:custGeom>
            <a:avLst/>
            <a:gdLst/>
            <a:ahLst/>
            <a:cxnLst/>
            <a:rect r="r" b="b" t="t" l="l"/>
            <a:pathLst>
              <a:path h="1399710" w="2779208">
                <a:moveTo>
                  <a:pt x="0" y="0"/>
                </a:moveTo>
                <a:lnTo>
                  <a:pt x="2779208" y="0"/>
                </a:lnTo>
                <a:lnTo>
                  <a:pt x="2779208" y="1399711"/>
                </a:lnTo>
                <a:lnTo>
                  <a:pt x="0" y="1399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56728" y="447675"/>
            <a:ext cx="1249528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999" spc="199">
                <a:solidFill>
                  <a:srgbClr val="FFFFFF"/>
                </a:solidFill>
                <a:latin typeface="Poppins Ultra-Bold"/>
              </a:rPr>
              <a:t> Carefuly analyzed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07952" y="2591359"/>
            <a:ext cx="10612413" cy="6156954"/>
          </a:xfrm>
          <a:custGeom>
            <a:avLst/>
            <a:gdLst/>
            <a:ahLst/>
            <a:cxnLst/>
            <a:rect r="r" b="b" t="t" l="l"/>
            <a:pathLst>
              <a:path h="6156954" w="10612413">
                <a:moveTo>
                  <a:pt x="0" y="0"/>
                </a:moveTo>
                <a:lnTo>
                  <a:pt x="10612413" y="0"/>
                </a:lnTo>
                <a:lnTo>
                  <a:pt x="10612413" y="6156954"/>
                </a:lnTo>
                <a:lnTo>
                  <a:pt x="0" y="61569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916017" y="2743914"/>
            <a:ext cx="4786496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Montserrat"/>
              </a:rPr>
              <a:t>Other analysed features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</a:rPr>
              <a:t>Regional differences (Wallonia, Flanders, Brussels)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</a:rPr>
              <a:t>Price - EPC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</a:rPr>
              <a:t>Price - Building Condition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DAF9_xl6-XA</dc:identifier>
  <dcterms:modified xsi:type="dcterms:W3CDTF">2011-08-01T06:04:30Z</dcterms:modified>
  <cp:revision>1</cp:revision>
  <dc:title>ImmoEliza-API</dc:title>
</cp:coreProperties>
</file>