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96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1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226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128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2296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45CF-87C2-404C-95B9-A989438C12E1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23-21C6-4419-9DAB-F4206B545458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545CF-87C2-404C-95B9-A989438C12E1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C323-21C6-4419-9DAB-F4206B545458}" type="slidenum">
              <a:rPr lang="x-none" smtClean="0"/>
              <a:pPr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A070EAD-1DCD-4F3D-BA84-799B891A0E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175F141-3FF5-4E19-B4E7-85794A571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7648" y="434391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 dirty="0"/>
              <a:t>UI Testing</a:t>
            </a:r>
            <a:endParaRPr lang="x-none" sz="54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="" xmlns:a16="http://schemas.microsoft.com/office/drawing/2014/main" id="{ECD69D25-BBC4-487C-9BA0-0233E57F6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5378" y="5257548"/>
            <a:ext cx="3417468" cy="1108075"/>
          </a:xfrm>
        </p:spPr>
        <p:txBody>
          <a:bodyPr>
            <a:normAutofit/>
          </a:bodyPr>
          <a:lstStyle/>
          <a:p>
            <a:r>
              <a:rPr lang="uk-UA" sz="2400" dirty="0">
                <a:solidFill>
                  <a:schemeClr val="tx1"/>
                </a:solidFill>
              </a:rPr>
              <a:t>Виконав </a:t>
            </a:r>
            <a:r>
              <a:rPr lang="uk-UA" sz="2400" dirty="0" err="1">
                <a:solidFill>
                  <a:schemeClr val="tx1"/>
                </a:solidFill>
              </a:rPr>
              <a:t>ст.гр</a:t>
            </a:r>
            <a:r>
              <a:rPr lang="uk-UA" sz="2400" dirty="0">
                <a:solidFill>
                  <a:schemeClr val="tx1"/>
                </a:solidFill>
              </a:rPr>
              <a:t>. іп-16-1</a:t>
            </a:r>
          </a:p>
          <a:p>
            <a:r>
              <a:rPr lang="uk-UA" sz="2400" dirty="0" err="1" smtClean="0">
                <a:solidFill>
                  <a:schemeClr val="tx1"/>
                </a:solidFill>
              </a:rPr>
              <a:t>Шмигельський</a:t>
            </a:r>
            <a:r>
              <a:rPr lang="uk-UA" sz="2400" dirty="0" smtClean="0">
                <a:solidFill>
                  <a:schemeClr val="tx1"/>
                </a:solidFill>
              </a:rPr>
              <a:t> Я.В.</a:t>
            </a:r>
            <a:endParaRPr lang="uk-U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499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Таблиця 1">
            <a:extLst>
              <a:ext uri="{FF2B5EF4-FFF2-40B4-BE49-F238E27FC236}">
                <a16:creationId xmlns="" xmlns:a16="http://schemas.microsoft.com/office/drawing/2014/main" id="{CC4999B3-EF53-48AD-833E-5E520838C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22599103"/>
              </p:ext>
            </p:extLst>
          </p:nvPr>
        </p:nvGraphicFramePr>
        <p:xfrm>
          <a:off x="767073" y="217278"/>
          <a:ext cx="10817223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698">
                  <a:extLst>
                    <a:ext uri="{9D8B030D-6E8A-4147-A177-3AD203B41FA5}">
                      <a16:colId xmlns="" xmlns:a16="http://schemas.microsoft.com/office/drawing/2014/main" val="1894960296"/>
                    </a:ext>
                  </a:extLst>
                </a:gridCol>
                <a:gridCol w="5630778">
                  <a:extLst>
                    <a:ext uri="{9D8B030D-6E8A-4147-A177-3AD203B41FA5}">
                      <a16:colId xmlns="" xmlns:a16="http://schemas.microsoft.com/office/drawing/2014/main" val="1199261449"/>
                    </a:ext>
                  </a:extLst>
                </a:gridCol>
                <a:gridCol w="4380747">
                  <a:extLst>
                    <a:ext uri="{9D8B030D-6E8A-4147-A177-3AD203B41FA5}">
                      <a16:colId xmlns="" xmlns:a16="http://schemas.microsoft.com/office/drawing/2014/main" val="3917996818"/>
                    </a:ext>
                  </a:extLst>
                </a:gridCol>
              </a:tblGrid>
              <a:tr h="72073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13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2800" dirty="0"/>
                    </a:p>
                    <a:p>
                      <a:pPr algn="ctr"/>
                      <a:r>
                        <a:rPr lang="uk-UA" sz="2800" dirty="0"/>
                        <a:t>Не має позначок вітру</a:t>
                      </a:r>
                    </a:p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86223515"/>
                  </a:ext>
                </a:extLst>
              </a:tr>
              <a:tr h="990244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14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2800" dirty="0"/>
                    </a:p>
                    <a:p>
                      <a:pPr algn="ctr"/>
                      <a:r>
                        <a:rPr lang="uk-UA" sz="2800" dirty="0"/>
                        <a:t>Відсутній прогноз по годинам або не правильна картинка</a:t>
                      </a:r>
                    </a:p>
                    <a:p>
                      <a:pPr algn="ctr"/>
                      <a:endParaRPr lang="uk-UA" sz="2800" dirty="0"/>
                    </a:p>
                    <a:p>
                      <a:pPr algn="ctr"/>
                      <a:endParaRPr lang="uk-UA" sz="2800" dirty="0"/>
                    </a:p>
                    <a:p>
                      <a:pPr algn="ctr"/>
                      <a:endParaRPr lang="uk-UA" sz="2800" dirty="0"/>
                    </a:p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35203996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48BF3F2E-180F-4E0F-A979-E3AA81305CE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2974" y="563479"/>
            <a:ext cx="4191000" cy="7715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98A51FDC-2BA6-4A6F-8C78-4BE36667F51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92974" y="1638466"/>
            <a:ext cx="3375026" cy="29737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7633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77DDA4B0-8515-4F64-8C20-443E17B7CD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2162" y="148849"/>
            <a:ext cx="7800975" cy="6496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44635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B347C045-AA85-47EA-A95E-EC6E1CBBB98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9464" y="538395"/>
            <a:ext cx="4321007" cy="589074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790E2593-9D0F-4CAD-937C-A7771703A29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39141" y="303931"/>
            <a:ext cx="2232191" cy="62501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8782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Таблиця 1">
            <a:extLst>
              <a:ext uri="{FF2B5EF4-FFF2-40B4-BE49-F238E27FC236}">
                <a16:creationId xmlns="" xmlns:a16="http://schemas.microsoft.com/office/drawing/2014/main" id="{CC4999B3-EF53-48AD-833E-5E520838C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84939348"/>
              </p:ext>
            </p:extLst>
          </p:nvPr>
        </p:nvGraphicFramePr>
        <p:xfrm>
          <a:off x="767073" y="217278"/>
          <a:ext cx="10817223" cy="5790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698">
                  <a:extLst>
                    <a:ext uri="{9D8B030D-6E8A-4147-A177-3AD203B41FA5}">
                      <a16:colId xmlns="" xmlns:a16="http://schemas.microsoft.com/office/drawing/2014/main" val="1894960296"/>
                    </a:ext>
                  </a:extLst>
                </a:gridCol>
                <a:gridCol w="5630778">
                  <a:extLst>
                    <a:ext uri="{9D8B030D-6E8A-4147-A177-3AD203B41FA5}">
                      <a16:colId xmlns="" xmlns:a16="http://schemas.microsoft.com/office/drawing/2014/main" val="1199261449"/>
                    </a:ext>
                  </a:extLst>
                </a:gridCol>
                <a:gridCol w="4380747">
                  <a:extLst>
                    <a:ext uri="{9D8B030D-6E8A-4147-A177-3AD203B41FA5}">
                      <a16:colId xmlns="" xmlns:a16="http://schemas.microsoft.com/office/drawing/2014/main" val="3917996818"/>
                    </a:ext>
                  </a:extLst>
                </a:gridCol>
              </a:tblGrid>
              <a:tr h="72073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Відсутня кнопка згорнути</a:t>
                      </a:r>
                    </a:p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86223515"/>
                  </a:ext>
                </a:extLst>
              </a:tr>
              <a:tr h="990244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2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Yahoo </a:t>
                      </a:r>
                      <a:r>
                        <a:rPr lang="uk-UA" sz="2800" dirty="0"/>
                        <a:t>замість </a:t>
                      </a:r>
                      <a:r>
                        <a:rPr lang="en-US" sz="2800" dirty="0"/>
                        <a:t>Google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35203996"/>
                  </a:ext>
                </a:extLst>
              </a:tr>
              <a:tr h="1284991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3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Акаунт </a:t>
                      </a:r>
                      <a:r>
                        <a:rPr lang="en-US" sz="2800" dirty="0"/>
                        <a:t>Yahoo</a:t>
                      </a:r>
                      <a:r>
                        <a:rPr lang="uk-UA" sz="2800" dirty="0"/>
                        <a:t> не зв</a:t>
                      </a:r>
                      <a:r>
                        <a:rPr lang="en-US" sz="2800" dirty="0"/>
                        <a:t>’</a:t>
                      </a:r>
                      <a:r>
                        <a:rPr lang="uk-UA" sz="2800" dirty="0" err="1"/>
                        <a:t>язується</a:t>
                      </a:r>
                      <a:r>
                        <a:rPr lang="uk-UA" sz="2800" dirty="0"/>
                        <a:t> із </a:t>
                      </a:r>
                      <a:r>
                        <a:rPr lang="en-US" sz="2800" dirty="0"/>
                        <a:t>Google</a:t>
                      </a:r>
                      <a:r>
                        <a:rPr lang="uk-UA" sz="28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6940172"/>
                  </a:ext>
                </a:extLst>
              </a:tr>
              <a:tr h="1284991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4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Не має хрестика на закладці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39467714"/>
                  </a:ext>
                </a:extLst>
              </a:tr>
              <a:tr h="1284991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5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Пароль не прихований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18282072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101B56D3-A483-4886-B2E7-7073A1949D5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7311" y="320883"/>
            <a:ext cx="2461262" cy="5127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F0C2FF0A-D68A-464C-A0A1-CC94974F7AD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3820" y="1320590"/>
            <a:ext cx="4180155" cy="6778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29B0AA60-6E63-4D5A-92D0-D4E3D279DC4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57311" y="2271713"/>
            <a:ext cx="3661994" cy="830052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="" xmlns:a16="http://schemas.microsoft.com/office/drawing/2014/main" id="{6EF75920-2823-4136-AA8F-C0A4BBE335E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28945" y="3802708"/>
            <a:ext cx="4244528" cy="42639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="" xmlns:a16="http://schemas.microsoft.com/office/drawing/2014/main" id="{E5E165E2-B72E-4E06-91B6-F92B0B4F05C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14877" y="4662488"/>
            <a:ext cx="4276725" cy="1571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55303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Таблиця 1">
            <a:extLst>
              <a:ext uri="{FF2B5EF4-FFF2-40B4-BE49-F238E27FC236}">
                <a16:creationId xmlns="" xmlns:a16="http://schemas.microsoft.com/office/drawing/2014/main" id="{CC4999B3-EF53-48AD-833E-5E520838C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39074359"/>
              </p:ext>
            </p:extLst>
          </p:nvPr>
        </p:nvGraphicFramePr>
        <p:xfrm>
          <a:off x="589383" y="358716"/>
          <a:ext cx="10817223" cy="5790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698">
                  <a:extLst>
                    <a:ext uri="{9D8B030D-6E8A-4147-A177-3AD203B41FA5}">
                      <a16:colId xmlns="" xmlns:a16="http://schemas.microsoft.com/office/drawing/2014/main" val="1894960296"/>
                    </a:ext>
                  </a:extLst>
                </a:gridCol>
                <a:gridCol w="5630778">
                  <a:extLst>
                    <a:ext uri="{9D8B030D-6E8A-4147-A177-3AD203B41FA5}">
                      <a16:colId xmlns="" xmlns:a16="http://schemas.microsoft.com/office/drawing/2014/main" val="1199261449"/>
                    </a:ext>
                  </a:extLst>
                </a:gridCol>
                <a:gridCol w="4380747">
                  <a:extLst>
                    <a:ext uri="{9D8B030D-6E8A-4147-A177-3AD203B41FA5}">
                      <a16:colId xmlns="" xmlns:a16="http://schemas.microsoft.com/office/drawing/2014/main" val="3917996818"/>
                    </a:ext>
                  </a:extLst>
                </a:gridCol>
              </a:tblGrid>
              <a:tr h="72073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6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Помилка в слові</a:t>
                      </a:r>
                    </a:p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86223515"/>
                  </a:ext>
                </a:extLst>
              </a:tr>
              <a:tr h="990244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7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Посилання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35203996"/>
                  </a:ext>
                </a:extLst>
              </a:tr>
              <a:tr h="1284991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8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Не має смуги прокрутки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6940172"/>
                  </a:ext>
                </a:extLst>
              </a:tr>
              <a:tr h="1284991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9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Назви мов написані з помилками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39467714"/>
                  </a:ext>
                </a:extLst>
              </a:tr>
              <a:tr h="1284991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10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Конфіденційність не в тому місці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18282072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8D7E6DCC-0527-49A4-B906-70FCC7727D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71484" y="290655"/>
            <a:ext cx="4532965" cy="9729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D39176E0-70F0-4B10-AC68-9EC576E3ADE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6396" y="1537703"/>
            <a:ext cx="4248490" cy="5268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A4739E5B-59AC-4AE3-A797-AD6BA539052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10258" y="900814"/>
            <a:ext cx="2149767" cy="59571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840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A17A054-4B24-4DB9-8D12-DB6BC65B3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348" y="2382003"/>
            <a:ext cx="9905998" cy="1478570"/>
          </a:xfrm>
        </p:spPr>
        <p:txBody>
          <a:bodyPr/>
          <a:lstStyle/>
          <a:p>
            <a:pPr algn="ctr"/>
            <a:r>
              <a:rPr lang="uk-UA" dirty="0" err="1"/>
              <a:t>Лаб</a:t>
            </a:r>
            <a:r>
              <a:rPr lang="uk-UA" dirty="0"/>
              <a:t>. Наступна </a:t>
            </a:r>
            <a:br>
              <a:rPr lang="uk-UA" dirty="0"/>
            </a:br>
            <a:r>
              <a:rPr lang="uk-UA" dirty="0"/>
              <a:t>Перевірка елементів </a:t>
            </a:r>
            <a:r>
              <a:rPr lang="en-US" dirty="0"/>
              <a:t>UI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4183535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AFC8AEDB-3736-4A5A-8939-BD34BE265BB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03132" y="474663"/>
            <a:ext cx="7200000" cy="14589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035050" y="2606606"/>
            <a:ext cx="102060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</a:p>
          <a:p>
            <a:r>
              <a:rPr lang="uk-UA" sz="3200" dirty="0"/>
              <a:t>Кнопка відключення має бути сірого кольору.</a:t>
            </a:r>
            <a:br>
              <a:rPr lang="uk-UA" sz="3200" dirty="0"/>
            </a:br>
            <a:r>
              <a:rPr lang="uk-UA" sz="3200" dirty="0"/>
              <a:t>Текст на вимкнених кнопках повинен бути чорного кольору.</a:t>
            </a:r>
            <a:br>
              <a:rPr lang="uk-UA" sz="3200" dirty="0"/>
            </a:br>
            <a:r>
              <a:rPr lang="uk-UA" sz="3200" dirty="0"/>
              <a:t>Коли курсор наведений на кнопку вимкнення, за замовчуванням курсор не змінюється на покажчик.</a:t>
            </a:r>
            <a:endParaRPr lang="x-none" sz="3200" dirty="0"/>
          </a:p>
        </p:txBody>
      </p:sp>
    </p:spTree>
    <p:extLst>
      <p:ext uri="{BB962C8B-B14F-4D97-AF65-F5344CB8AC3E}">
        <p14:creationId xmlns="" xmlns:p14="http://schemas.microsoft.com/office/powerpoint/2010/main" val="1631944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035050" y="2606606"/>
            <a:ext cx="102060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</a:p>
          <a:p>
            <a:r>
              <a:rPr lang="uk-UA" sz="3200" dirty="0"/>
              <a:t>Назва кнопки повинна бути записана з великої літери.</a:t>
            </a:r>
            <a:br>
              <a:rPr lang="uk-UA" sz="3200" dirty="0"/>
            </a:br>
            <a:r>
              <a:rPr lang="uk-UA" sz="3200" dirty="0"/>
              <a:t>Коли курсор наведений на текстове поле, курсор за замовчуванням повинен змінитися на курсор тексту.</a:t>
            </a:r>
            <a:br>
              <a:rPr lang="uk-UA" sz="3200" dirty="0"/>
            </a:br>
            <a:r>
              <a:rPr lang="uk-UA" sz="3200" dirty="0"/>
              <a:t>Кнопка повинна бути вирівняна з текстовим полем.</a:t>
            </a:r>
            <a:endParaRPr lang="x-none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F3B56836-DCD2-4A03-A76C-CF5BD62C436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80113" y="366718"/>
            <a:ext cx="7200000" cy="18731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05854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035050" y="2606606"/>
            <a:ext cx="102060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</a:p>
          <a:p>
            <a:r>
              <a:rPr lang="uk-UA" sz="3200" dirty="0"/>
              <a:t>Назва кнопки повинна бути записана з великої літери.</a:t>
            </a:r>
            <a:br>
              <a:rPr lang="uk-UA" sz="3200" dirty="0"/>
            </a:br>
            <a:r>
              <a:rPr lang="uk-UA" sz="3200" dirty="0"/>
              <a:t>Кнопка повинна бути вирівняна з текстовим полем.</a:t>
            </a:r>
            <a:br>
              <a:rPr lang="uk-UA" sz="3200" dirty="0"/>
            </a:br>
            <a:r>
              <a:rPr lang="uk-UA" sz="3200" dirty="0"/>
              <a:t>Якщо текстове поле відключено, кнопка також повинна бути відключена.</a:t>
            </a:r>
            <a:endParaRPr lang="x-none"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C9B7D74B-C2E1-46BE-A7B8-7BA0B42EB1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1082" y="316598"/>
            <a:ext cx="7200000" cy="15543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9911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035050" y="2606606"/>
            <a:ext cx="102060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r>
              <a:rPr lang="uk-UA" sz="3200" dirty="0"/>
              <a:t/>
            </a:r>
            <a:br>
              <a:rPr lang="uk-UA" sz="3200" dirty="0"/>
            </a:br>
            <a:r>
              <a:rPr lang="uk-UA" sz="3200" dirty="0"/>
              <a:t>-натисканням лівої кнопки комп'ютерної миші;</a:t>
            </a:r>
            <a:br>
              <a:rPr lang="uk-UA" sz="3200" dirty="0"/>
            </a:br>
            <a:r>
              <a:rPr lang="uk-UA" sz="3200" dirty="0"/>
              <a:t>-натисканням на сенсорний екран;</a:t>
            </a:r>
            <a:br>
              <a:rPr lang="uk-UA" sz="3200" dirty="0"/>
            </a:br>
            <a:r>
              <a:rPr lang="uk-UA" sz="3200" dirty="0"/>
              <a:t>-клавіатурою.</a:t>
            </a:r>
            <a:endParaRPr lang="x-none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ECC94363-6583-4257-8A3F-707B76E232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4731" y="401549"/>
            <a:ext cx="7200000" cy="12636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2948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6601A6F2-CA39-41E0-9921-05826D0B5A7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9378" y="683418"/>
            <a:ext cx="10562697" cy="55927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8397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035050" y="2606606"/>
            <a:ext cx="102060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r>
              <a:rPr lang="uk-UA" sz="3200" dirty="0"/>
              <a:t/>
            </a:r>
            <a:br>
              <a:rPr lang="uk-UA" sz="3200" dirty="0"/>
            </a:br>
            <a:r>
              <a:rPr lang="uk-UA" sz="3200" dirty="0"/>
              <a:t>Оскільки вибір між різними статями, кращим способом реалізації є створення двох прапорців окремо для </a:t>
            </a:r>
            <a:r>
              <a:rPr lang="uk-UA" sz="3200" dirty="0" err="1"/>
              <a:t>Male</a:t>
            </a:r>
            <a:r>
              <a:rPr lang="uk-UA" sz="3200" dirty="0"/>
              <a:t> та </a:t>
            </a:r>
            <a:r>
              <a:rPr lang="uk-UA" sz="3200" dirty="0" err="1"/>
              <a:t>Famale</a:t>
            </a:r>
            <a:r>
              <a:rPr lang="uk-UA" sz="3200" dirty="0"/>
              <a:t> або перемикача, який дозволить вибрати тільки один альтернативний варіант.</a:t>
            </a:r>
            <a:endParaRPr lang="x-none"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8A9E9355-4C6A-4118-92AD-2C64CB1B368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5357" y="344304"/>
            <a:ext cx="7200000" cy="17926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62273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068387" y="3557330"/>
            <a:ext cx="102060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r>
              <a:rPr lang="uk-UA" sz="3200" dirty="0"/>
              <a:t/>
            </a:r>
            <a:br>
              <a:rPr lang="uk-UA" sz="3200" dirty="0"/>
            </a:br>
            <a:r>
              <a:rPr lang="uk-UA" sz="3200" dirty="0"/>
              <a:t>Назва прапорця повинна бути написана з великої літери.</a:t>
            </a:r>
            <a:br>
              <a:rPr lang="uk-UA" sz="3200" dirty="0"/>
            </a:br>
            <a:r>
              <a:rPr lang="uk-UA" sz="3200" dirty="0"/>
              <a:t>Слово "</a:t>
            </a:r>
            <a:r>
              <a:rPr lang="uk-UA" sz="3200" dirty="0" err="1"/>
              <a:t>bunus</a:t>
            </a:r>
            <a:r>
              <a:rPr lang="uk-UA" sz="3200" dirty="0"/>
              <a:t>" має бути написане так, як "Бонус".</a:t>
            </a:r>
            <a:br>
              <a:rPr lang="uk-UA" sz="3200" dirty="0"/>
            </a:br>
            <a:r>
              <a:rPr lang="uk-UA" sz="3200" dirty="0"/>
              <a:t>Краще використовувати дві кнопки: «Ні, дякую» і «Вибрати два бонуси». Другий варіант увімкнення відповідних прапорців.</a:t>
            </a:r>
            <a:endParaRPr lang="x-none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B113CD90-A9ED-4744-9BE9-AE3E6211272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6969" y="149225"/>
            <a:ext cx="4676775" cy="3305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49175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6489" y="2266662"/>
            <a:ext cx="10206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r>
              <a:rPr lang="uk-UA" sz="3200" dirty="0"/>
              <a:t/>
            </a:r>
            <a:br>
              <a:rPr lang="uk-UA" sz="3200" dirty="0"/>
            </a:br>
            <a:r>
              <a:rPr lang="uk-UA" sz="3200" dirty="0"/>
              <a:t>Краще використовувати один перемикач "Прийняти"</a:t>
            </a:r>
            <a:endParaRPr lang="x-none"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C2883021-0735-4136-9EB3-8224E550DB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42819" y="251284"/>
            <a:ext cx="7200000" cy="11314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3176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6489" y="2266662"/>
            <a:ext cx="102060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r>
              <a:rPr lang="uk-UA" sz="3200" dirty="0"/>
              <a:t/>
            </a:r>
            <a:br>
              <a:rPr lang="uk-UA" sz="3200" dirty="0"/>
            </a:br>
            <a:r>
              <a:rPr lang="uk-UA" sz="3200" dirty="0"/>
              <a:t>У цьому прикладі протилежний вибір з ландшафту не зрозумілий, тому прапорець не є гарним вибором.</a:t>
            </a:r>
            <a:br>
              <a:rPr lang="uk-UA" sz="3200" dirty="0"/>
            </a:br>
            <a:r>
              <a:rPr lang="uk-UA" sz="3200" dirty="0"/>
              <a:t>Радіо-кнопки є кращим вибором.</a:t>
            </a:r>
            <a:endParaRPr lang="x-none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10AA0F58-D677-4331-8B28-BD0200E0420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26932" y="284847"/>
            <a:ext cx="7200000" cy="15869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6403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6489" y="2266662"/>
            <a:ext cx="102060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r>
              <a:rPr lang="uk-UA" sz="3200" dirty="0"/>
              <a:t/>
            </a:r>
            <a:br>
              <a:rPr lang="uk-UA" sz="3200" dirty="0"/>
            </a:br>
            <a:r>
              <a:rPr lang="uk-UA" sz="3200" dirty="0"/>
              <a:t>У цьому прикладі параметри недостатньо важливі для використання перемикачів. Краще використовувати прапорець "Не показувати це ще раз".</a:t>
            </a:r>
            <a:endParaRPr lang="x-none"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537B6A3D-0D22-4B67-86D5-0381894550E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28544" y="350213"/>
            <a:ext cx="7200000" cy="1261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18632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6489" y="2266662"/>
            <a:ext cx="10206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r>
              <a:rPr lang="uk-UA" sz="3200" dirty="0"/>
              <a:t/>
            </a:r>
            <a:br>
              <a:rPr lang="uk-UA" sz="3200" dirty="0"/>
            </a:br>
            <a:r>
              <a:rPr lang="uk-UA" sz="3200" dirty="0"/>
              <a:t>Прапорці повинні бути вирівняні вертикально, тому що горизонтальне вирівнювання важче читати.</a:t>
            </a:r>
            <a:endParaRPr lang="x-none" sz="3200" dirty="0"/>
          </a:p>
        </p:txBody>
      </p:sp>
      <p:pic>
        <p:nvPicPr>
          <p:cNvPr id="52" name="checkboxes12" descr="Screen shot of check boxes aligned horizontally   ">
            <a:extLst>
              <a:ext uri="{FF2B5EF4-FFF2-40B4-BE49-F238E27FC236}">
                <a16:creationId xmlns="" xmlns:a16="http://schemas.microsoft.com/office/drawing/2014/main" id="{567B00E7-2E2B-4E7C-82E9-41A4AD72BBE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2" y="302836"/>
            <a:ext cx="10800000" cy="10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877949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6489" y="2266662"/>
            <a:ext cx="102060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r>
              <a:rPr lang="uk-UA" sz="3200" dirty="0"/>
              <a:t/>
            </a:r>
            <a:br>
              <a:rPr lang="uk-UA" sz="3200" dirty="0"/>
            </a:br>
            <a:r>
              <a:rPr lang="uk-UA" sz="3200" dirty="0"/>
              <a:t>Третій стан </a:t>
            </a:r>
            <a:r>
              <a:rPr lang="uk-UA" sz="3200" dirty="0" err="1"/>
              <a:t>зображається</a:t>
            </a:r>
            <a:r>
              <a:rPr lang="uk-UA" sz="3200" dirty="0"/>
              <a:t> у вигляді квадрату або тире в полі і вказує, що його стан не є ні «ввімкнутим», ні «вимкнутим». Це найбільш часто використовується, коли прапорець прив'язаний до колекції елементів. При його встановленні усі елементи колекції одержують аналогічний стан. </a:t>
            </a:r>
            <a:endParaRPr lang="x-none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2E83A0B2-1834-4690-9232-8AEEEAF03B8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45981" y="339856"/>
            <a:ext cx="7200000" cy="12809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34355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6489" y="2266662"/>
            <a:ext cx="102060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r>
              <a:rPr lang="uk-UA" sz="3200" dirty="0"/>
              <a:t/>
            </a:r>
            <a:br>
              <a:rPr lang="uk-UA" sz="3200" dirty="0"/>
            </a:br>
            <a:r>
              <a:rPr lang="uk-UA" sz="3200" dirty="0"/>
              <a:t>У цьому прикладі параметри недостатньо важливі для використання перемикачів. Краще використовувати прапорець "Не показувати це ще раз".</a:t>
            </a:r>
            <a:endParaRPr lang="x-none" sz="3200" dirty="0"/>
          </a:p>
        </p:txBody>
      </p:sp>
    </p:spTree>
    <p:extLst>
      <p:ext uri="{BB962C8B-B14F-4D97-AF65-F5344CB8AC3E}">
        <p14:creationId xmlns="" xmlns:p14="http://schemas.microsoft.com/office/powerpoint/2010/main" val="396072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9664" y="2884455"/>
            <a:ext cx="10206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r>
              <a:rPr lang="uk-UA" sz="3200" dirty="0"/>
              <a:t/>
            </a:r>
            <a:br>
              <a:rPr lang="uk-UA" sz="3200" dirty="0"/>
            </a:br>
            <a:r>
              <a:rPr lang="uk-UA" sz="3200" dirty="0"/>
              <a:t>У цьому випадку краще використовувати індикатор прогресу замість прапорця.</a:t>
            </a:r>
            <a:endParaRPr lang="x-none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E8F17E83-258C-430E-8AB0-33E2F85378B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24576" y="159713"/>
            <a:ext cx="7200000" cy="2522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2213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9664" y="2884455"/>
            <a:ext cx="102060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r>
              <a:rPr lang="uk-UA" sz="3200" dirty="0"/>
              <a:t/>
            </a:r>
            <a:br>
              <a:rPr lang="uk-UA" sz="3200" dirty="0"/>
            </a:br>
            <a:r>
              <a:rPr lang="uk-UA" sz="3200" dirty="0"/>
              <a:t>Ми не можемо використовувати виділення прапорця для виконання команд. Краще використовувати кнопки або іконки.</a:t>
            </a:r>
            <a:endParaRPr lang="x-none"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AAECA7BE-3B16-4CF0-9119-AF50129AEFE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3300" y="449411"/>
            <a:ext cx="7200000" cy="8740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2075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Таблиця 1">
            <a:extLst>
              <a:ext uri="{FF2B5EF4-FFF2-40B4-BE49-F238E27FC236}">
                <a16:creationId xmlns="" xmlns:a16="http://schemas.microsoft.com/office/drawing/2014/main" id="{CC4999B3-EF53-48AD-833E-5E520838C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73909091"/>
              </p:ext>
            </p:extLst>
          </p:nvPr>
        </p:nvGraphicFramePr>
        <p:xfrm>
          <a:off x="687388" y="224589"/>
          <a:ext cx="10817223" cy="6423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698">
                  <a:extLst>
                    <a:ext uri="{9D8B030D-6E8A-4147-A177-3AD203B41FA5}">
                      <a16:colId xmlns="" xmlns:a16="http://schemas.microsoft.com/office/drawing/2014/main" val="1894960296"/>
                    </a:ext>
                  </a:extLst>
                </a:gridCol>
                <a:gridCol w="5630778">
                  <a:extLst>
                    <a:ext uri="{9D8B030D-6E8A-4147-A177-3AD203B41FA5}">
                      <a16:colId xmlns="" xmlns:a16="http://schemas.microsoft.com/office/drawing/2014/main" val="1199261449"/>
                    </a:ext>
                  </a:extLst>
                </a:gridCol>
                <a:gridCol w="4380747">
                  <a:extLst>
                    <a:ext uri="{9D8B030D-6E8A-4147-A177-3AD203B41FA5}">
                      <a16:colId xmlns="" xmlns:a16="http://schemas.microsoft.com/office/drawing/2014/main" val="3917996818"/>
                    </a:ext>
                  </a:extLst>
                </a:gridCol>
              </a:tblGrid>
              <a:tr h="918588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Відсутня кнопка згорнути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86223515"/>
                  </a:ext>
                </a:extLst>
              </a:tr>
              <a:tr h="126208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2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В слові </a:t>
                      </a:r>
                      <a:r>
                        <a:rPr lang="en-US" sz="2800" dirty="0"/>
                        <a:t>Edit </a:t>
                      </a:r>
                      <a:r>
                        <a:rPr lang="uk-UA" sz="2800" dirty="0"/>
                        <a:t>підкреслена остання буква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35203996"/>
                  </a:ext>
                </a:extLst>
              </a:tr>
              <a:tr h="918588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3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Цифра 0 зліва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6940172"/>
                  </a:ext>
                </a:extLst>
              </a:tr>
              <a:tr h="918588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4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Стрілка в іншу сторону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39467714"/>
                  </a:ext>
                </a:extLst>
              </a:tr>
              <a:tr h="1486693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5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Кнопки дорівнює та відняти поміняні місцями</a:t>
                      </a:r>
                    </a:p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06648551"/>
                  </a:ext>
                </a:extLst>
              </a:tr>
              <a:tr h="918588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6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Не має тексту на кнопці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80629802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2CAE0D4C-443D-4D46-BDF3-1135E42D4E4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50597" y="362480"/>
            <a:ext cx="3620603" cy="5291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A80F1E22-EF88-4D09-8FB2-79A561DD208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12543" y="1442452"/>
            <a:ext cx="944479" cy="56668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41F8BA1E-3A0A-435D-BB44-E42EDE7F994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50597" y="2434265"/>
            <a:ext cx="2669885" cy="7470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73D0354A-388C-4680-9102-14AF8F1BB36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50597" y="3454342"/>
            <a:ext cx="785312" cy="6349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04A5BBDC-4038-446C-9DE3-1E06A65D8282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50597" y="4216568"/>
            <a:ext cx="1556519" cy="13063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A1D5F1D6-49DA-4110-A757-DA303A3E48C0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38112" y="5701334"/>
            <a:ext cx="1111076" cy="9583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2433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9664" y="2884455"/>
            <a:ext cx="102060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r>
              <a:rPr lang="uk-UA" sz="3200" dirty="0"/>
              <a:t/>
            </a:r>
            <a:br>
              <a:rPr lang="uk-UA" sz="3200" dirty="0"/>
            </a:br>
            <a:r>
              <a:rPr lang="uk-UA" sz="3200" dirty="0"/>
              <a:t>Ми не можемо використовувати прапорець, щоб </a:t>
            </a:r>
            <a:r>
              <a:rPr lang="uk-UA" sz="3200" dirty="0" err="1"/>
              <a:t>динамічно</a:t>
            </a:r>
            <a:r>
              <a:rPr lang="uk-UA" sz="3200" dirty="0"/>
              <a:t> відображати інші елементи керування, пов'язані з вибраним елементом керування (читачі екрана не можуть виявити такі події). Краще використовувати перемикач.</a:t>
            </a:r>
            <a:endParaRPr lang="x-none" sz="3200" dirty="0"/>
          </a:p>
        </p:txBody>
      </p:sp>
      <p:sp>
        <p:nvSpPr>
          <p:cNvPr id="3" name="Прямокутник 2">
            <a:extLst>
              <a:ext uri="{FF2B5EF4-FFF2-40B4-BE49-F238E27FC236}">
                <a16:creationId xmlns="" xmlns:a16="http://schemas.microsoft.com/office/drawing/2014/main" id="{DB291F83-B9AB-4283-8531-447C109BFF23}"/>
              </a:ext>
            </a:extLst>
          </p:cNvPr>
          <p:cNvSpPr/>
          <p:nvPr/>
        </p:nvSpPr>
        <p:spPr>
          <a:xfrm>
            <a:off x="2124137" y="326609"/>
            <a:ext cx="7678615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sz="2400" dirty="0"/>
              <a:t>14 Чи можна використовувати виділення прапорця, щоб </a:t>
            </a:r>
            <a:r>
              <a:rPr lang="uk-UA" sz="2400" dirty="0" err="1"/>
              <a:t>динамічно</a:t>
            </a:r>
            <a:r>
              <a:rPr lang="uk-UA" sz="2400" dirty="0"/>
              <a:t> відображати інші елементи керування, пов'язані з вибраним елементом керування (читачі екрана не можуть виявити такі події)?</a:t>
            </a:r>
            <a:endParaRPr lang="x-none" sz="2400" dirty="0"/>
          </a:p>
        </p:txBody>
      </p:sp>
    </p:spTree>
    <p:extLst>
      <p:ext uri="{BB962C8B-B14F-4D97-AF65-F5344CB8AC3E}">
        <p14:creationId xmlns="" xmlns:p14="http://schemas.microsoft.com/office/powerpoint/2010/main" val="1208311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9664" y="2884455"/>
            <a:ext cx="102060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r>
              <a:rPr lang="uk-UA" sz="3200" dirty="0"/>
              <a:t/>
            </a:r>
            <a:br>
              <a:rPr lang="uk-UA" sz="3200" dirty="0"/>
            </a:br>
            <a:r>
              <a:rPr lang="uk-UA" sz="3200" dirty="0"/>
              <a:t>Не можна використовувати прапорець для відображення інших вікон, наприклад діалогового вікна, щоб зібрати додаткові дані. Краще використовувати кнопки</a:t>
            </a:r>
            <a:endParaRPr lang="x-none" sz="3200" dirty="0"/>
          </a:p>
        </p:txBody>
      </p:sp>
      <p:sp>
        <p:nvSpPr>
          <p:cNvPr id="2" name="Прямокутник 1">
            <a:extLst>
              <a:ext uri="{FF2B5EF4-FFF2-40B4-BE49-F238E27FC236}">
                <a16:creationId xmlns="" xmlns:a16="http://schemas.microsoft.com/office/drawing/2014/main" id="{5EC847F2-094C-4B7C-AFA7-917870F02D5D}"/>
              </a:ext>
            </a:extLst>
          </p:cNvPr>
          <p:cNvSpPr/>
          <p:nvPr/>
        </p:nvSpPr>
        <p:spPr>
          <a:xfrm>
            <a:off x="2862263" y="355734"/>
            <a:ext cx="6096000" cy="156966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uk-UA" sz="2400" dirty="0"/>
              <a:t>15 Чи можемо ми використовувати прапорець для відображення інших вікон, наприклад діалогового вікна, щоб зібрати додаткові дані?</a:t>
            </a:r>
            <a:endParaRPr lang="x-none" sz="2400" dirty="0"/>
          </a:p>
        </p:txBody>
      </p:sp>
    </p:spTree>
    <p:extLst>
      <p:ext uri="{BB962C8B-B14F-4D97-AF65-F5344CB8AC3E}">
        <p14:creationId xmlns="" xmlns:p14="http://schemas.microsoft.com/office/powerpoint/2010/main" val="340083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5502275" y="2142453"/>
            <a:ext cx="58991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r>
              <a:rPr lang="uk-UA" sz="3200" dirty="0"/>
              <a:t/>
            </a:r>
            <a:br>
              <a:rPr lang="uk-UA" sz="3200" dirty="0"/>
            </a:br>
            <a:r>
              <a:rPr lang="uk-UA" sz="3200" dirty="0"/>
              <a:t>Підпорядковані прапорці не вибрані і не роблять їх зв'язок із вибраним варіантом ясним.</a:t>
            </a:r>
            <a:endParaRPr lang="x-none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0029A29C-48F0-41A2-8CDD-FB60D048BA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575" y="923926"/>
            <a:ext cx="4667250" cy="50101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5011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9664" y="2884455"/>
            <a:ext cx="102060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r>
              <a:rPr lang="uk-UA" sz="3200" dirty="0"/>
              <a:t/>
            </a:r>
            <a:br>
              <a:rPr lang="uk-UA" sz="3200" dirty="0"/>
            </a:br>
            <a:r>
              <a:rPr lang="uk-UA" sz="3200" dirty="0"/>
              <a:t>Краще використовувати прапорці замість перемикачів для вибору опцій «У новому вікні» або «У новій вкладці».</a:t>
            </a:r>
            <a:endParaRPr lang="x-none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31BD906B-B6CF-4507-9BE4-75AE81F6C3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5357" y="172927"/>
            <a:ext cx="7200000" cy="20130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19301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9664" y="2884455"/>
            <a:ext cx="102060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r>
              <a:rPr lang="uk-UA" sz="3200" dirty="0"/>
              <a:t/>
            </a:r>
            <a:br>
              <a:rPr lang="uk-UA" sz="3200" dirty="0"/>
            </a:br>
            <a:r>
              <a:rPr lang="uk-UA" sz="3200" dirty="0"/>
              <a:t>Краще уникати багаторазового повторення однакових слів.</a:t>
            </a:r>
            <a:br>
              <a:rPr lang="uk-UA" sz="3200" dirty="0"/>
            </a:br>
            <a:r>
              <a:rPr lang="uk-UA" sz="3200" dirty="0"/>
              <a:t>У цьому випадку краще видалити заголовок «Вирівнювання», а назви перемикачів повинні містити тільки напрямки вирівнювання.</a:t>
            </a:r>
            <a:endParaRPr lang="x-none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444DDAB1-4C1C-493E-A0A3-2C646EFB006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3425" y="352402"/>
            <a:ext cx="7200000" cy="1434025"/>
          </a:xfrm>
          <a:prstGeom prst="rect">
            <a:avLst/>
          </a:prstGeom>
        </p:spPr>
      </p:pic>
      <p:pic>
        <p:nvPicPr>
          <p:cNvPr id="52" name="RadioButtons28" descr="Screen shot of redundant radio-button group label  ">
            <a:extLst>
              <a:ext uri="{FF2B5EF4-FFF2-40B4-BE49-F238E27FC236}">
                <a16:creationId xmlns="" xmlns:a16="http://schemas.microsoft.com/office/drawing/2014/main" id="{7B45B0D3-AC00-4CDB-8034-ADC6A5A908C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63" y="705644"/>
            <a:ext cx="2497664" cy="1811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856609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9664" y="2884455"/>
            <a:ext cx="102060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r>
              <a:rPr lang="uk-UA" sz="3200" dirty="0"/>
              <a:t/>
            </a:r>
            <a:br>
              <a:rPr lang="uk-UA" sz="3200" dirty="0"/>
            </a:br>
            <a:r>
              <a:rPr lang="uk-UA" sz="3200" dirty="0"/>
              <a:t>Було б краще вирівняти елементи управління вертикально, тому що горизонтальне вирівнювання важче читати.</a:t>
            </a:r>
            <a:endParaRPr lang="x-none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B5440871-8AB9-4FA0-8A8F-46F08348171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3425" y="350213"/>
            <a:ext cx="7200000" cy="1261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61916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5861841" y="2345879"/>
            <a:ext cx="54816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r>
              <a:rPr lang="uk-UA" sz="3200" dirty="0"/>
              <a:t/>
            </a:r>
            <a:br>
              <a:rPr lang="uk-UA" sz="3200" dirty="0"/>
            </a:br>
            <a:r>
              <a:rPr lang="uk-UA" sz="3200" dirty="0"/>
              <a:t>Неправильно залишати увімкнуті текстові поля та розкривні списки, які можна редагувати, якщо вони використовують ярлик радіо-кнопок.</a:t>
            </a:r>
            <a:endParaRPr lang="x-none" sz="3200" dirty="0"/>
          </a:p>
        </p:txBody>
      </p:sp>
      <p:sp>
        <p:nvSpPr>
          <p:cNvPr id="2" name="Прямокутник 1">
            <a:extLst>
              <a:ext uri="{FF2B5EF4-FFF2-40B4-BE49-F238E27FC236}">
                <a16:creationId xmlns="" xmlns:a16="http://schemas.microsoft.com/office/drawing/2014/main" id="{CA9F7E80-08C7-4923-8DBC-040802BADC7A}"/>
              </a:ext>
            </a:extLst>
          </p:cNvPr>
          <p:cNvSpPr/>
          <p:nvPr/>
        </p:nvSpPr>
        <p:spPr>
          <a:xfrm>
            <a:off x="1273175" y="456254"/>
            <a:ext cx="9299573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sz="2400" dirty="0"/>
              <a:t>20. Чи правильно залишати увімкнуті текстові поля, які можна редагувати, і розкривні списки, якщо вони використовують ярлик радіо-кнопки? (Див. Приклад). Яка вимога повинна бути для поля для редагування?</a:t>
            </a:r>
            <a:endParaRPr lang="x-none" sz="2400" dirty="0"/>
          </a:p>
        </p:txBody>
      </p:sp>
      <p:pic>
        <p:nvPicPr>
          <p:cNvPr id="53" name="RadioButtons27" descr="Screen shot of Page range dialog box with text box  ">
            <a:extLst>
              <a:ext uri="{FF2B5EF4-FFF2-40B4-BE49-F238E27FC236}">
                <a16:creationId xmlns="" xmlns:a16="http://schemas.microsoft.com/office/drawing/2014/main" id="{024DEAAA-7311-42D9-A5E6-A0E78848557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2137997"/>
            <a:ext cx="4911723" cy="3973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578701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8870" y="1382713"/>
            <a:ext cx="102060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r>
              <a:rPr lang="uk-UA" sz="3200" dirty="0"/>
              <a:t/>
            </a:r>
            <a:br>
              <a:rPr lang="uk-UA" sz="3200" dirty="0"/>
            </a:br>
            <a:r>
              <a:rPr lang="uk-UA" sz="2000" dirty="0"/>
              <a:t>Стандартне вікно списку - це вікно, що містить список з декількох елементів, у яких видно кілька елементів.</a:t>
            </a:r>
            <a:br>
              <a:rPr lang="uk-UA" sz="2000" dirty="0"/>
            </a:br>
            <a:r>
              <a:rPr lang="uk-UA" sz="2000" dirty="0" err="1"/>
              <a:t>Випадаючий</a:t>
            </a:r>
            <a:r>
              <a:rPr lang="uk-UA" sz="2000" dirty="0"/>
              <a:t> список - це список, у якому вибраний елемент завжди видно, а інші відображаються на вимогу, натискаючи кнопку зі спадним меню.</a:t>
            </a:r>
            <a:br>
              <a:rPr lang="uk-UA" sz="2000" dirty="0"/>
            </a:br>
            <a:r>
              <a:rPr lang="uk-UA" sz="2000" dirty="0"/>
              <a:t>Комбіноване поле - це комбінація стандартного списку або </a:t>
            </a:r>
            <a:r>
              <a:rPr lang="uk-UA" sz="2000" dirty="0" err="1"/>
              <a:t>випадаючого</a:t>
            </a:r>
            <a:r>
              <a:rPr lang="uk-UA" sz="2000" dirty="0"/>
              <a:t> списку і редагованого текстового поля, що дозволяє користувачам вводити значення, що не входить до списку.</a:t>
            </a:r>
            <a:br>
              <a:rPr lang="uk-UA" sz="2000" dirty="0"/>
            </a:br>
            <a:r>
              <a:rPr lang="uk-UA" sz="2000" dirty="0" err="1"/>
              <a:t>Випадаючий</a:t>
            </a:r>
            <a:r>
              <a:rPr lang="uk-UA" sz="2000" dirty="0"/>
              <a:t> список, що можна редагувати, - це комбінація </a:t>
            </a:r>
            <a:r>
              <a:rPr lang="uk-UA" sz="2000" dirty="0" err="1"/>
              <a:t>випадаючого</a:t>
            </a:r>
            <a:r>
              <a:rPr lang="uk-UA" sz="2000" dirty="0"/>
              <a:t> списку та текстового поля, яке можна редагувати.</a:t>
            </a:r>
            <a:br>
              <a:rPr lang="uk-UA" sz="2000" dirty="0"/>
            </a:br>
            <a:r>
              <a:rPr lang="uk-UA" sz="2000" dirty="0"/>
              <a:t>Редагувати поле списку - це комбінація стандартного списку та текстового поля, яке можна редагувати.</a:t>
            </a:r>
            <a:endParaRPr lang="x-none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7B226F46-8783-441F-9DF8-026484A5183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08148" y="281887"/>
            <a:ext cx="7054393" cy="9931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77181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9664" y="2884455"/>
            <a:ext cx="10206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r>
              <a:rPr lang="uk-UA" sz="3200" dirty="0"/>
              <a:t/>
            </a:r>
            <a:br>
              <a:rPr lang="uk-UA" sz="3200" dirty="0"/>
            </a:br>
            <a:r>
              <a:rPr lang="uk-UA" sz="3200" dirty="0"/>
              <a:t>Ми можемо вибрати 5, натиснувши на нього мишкою або натиснувши 5 на клавіатурі.</a:t>
            </a:r>
            <a:endParaRPr lang="x-none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A1F8DACC-DCFC-46CE-BE44-885963113F1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5357" y="467879"/>
            <a:ext cx="7200000" cy="6184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9393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EE1F9F6-1622-4D48-A885-C94EC57EEB59}"/>
              </a:ext>
            </a:extLst>
          </p:cNvPr>
          <p:cNvSpPr txBox="1"/>
          <p:nvPr/>
        </p:nvSpPr>
        <p:spPr>
          <a:xfrm>
            <a:off x="1109664" y="2884455"/>
            <a:ext cx="102060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Відповідь</a:t>
            </a:r>
            <a:r>
              <a:rPr lang="en-US" sz="3200" dirty="0"/>
              <a:t>: </a:t>
            </a:r>
            <a:r>
              <a:rPr lang="uk-UA" sz="3200" dirty="0"/>
              <a:t/>
            </a:r>
            <a:br>
              <a:rPr lang="uk-UA" sz="3200" dirty="0"/>
            </a:br>
            <a:r>
              <a:rPr lang="uk-UA" sz="3200" dirty="0"/>
              <a:t>Ми можемо змінити вибір між 3, 30, 31 пунктами, прокрутивши </a:t>
            </a:r>
            <a:r>
              <a:rPr lang="uk-UA" sz="3200" dirty="0" err="1"/>
              <a:t>випадаючий</a:t>
            </a:r>
            <a:r>
              <a:rPr lang="uk-UA" sz="3200" dirty="0"/>
              <a:t> список і натиснувши на потрібні елементи.</a:t>
            </a:r>
            <a:br>
              <a:rPr lang="uk-UA" sz="3200" dirty="0"/>
            </a:br>
            <a:r>
              <a:rPr lang="uk-UA" sz="3200" dirty="0"/>
              <a:t>Інший спосіб - натиснути 3 рази на клавіатурі.</a:t>
            </a:r>
            <a:endParaRPr lang="x-none"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81080810-3151-460F-B844-2F9E9909E43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02640" y="298818"/>
            <a:ext cx="7307321" cy="15446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27323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375076F4-832A-4D36-89E4-3E90D4E3F9A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73730" y="0"/>
            <a:ext cx="7444539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78528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Таблиця 1">
            <a:extLst>
              <a:ext uri="{FF2B5EF4-FFF2-40B4-BE49-F238E27FC236}">
                <a16:creationId xmlns="" xmlns:a16="http://schemas.microsoft.com/office/drawing/2014/main" id="{CC4999B3-EF53-48AD-833E-5E520838C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4509182"/>
              </p:ext>
            </p:extLst>
          </p:nvPr>
        </p:nvGraphicFramePr>
        <p:xfrm>
          <a:off x="767073" y="217278"/>
          <a:ext cx="10817223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698">
                  <a:extLst>
                    <a:ext uri="{9D8B030D-6E8A-4147-A177-3AD203B41FA5}">
                      <a16:colId xmlns="" xmlns:a16="http://schemas.microsoft.com/office/drawing/2014/main" val="1894960296"/>
                    </a:ext>
                  </a:extLst>
                </a:gridCol>
                <a:gridCol w="5630778">
                  <a:extLst>
                    <a:ext uri="{9D8B030D-6E8A-4147-A177-3AD203B41FA5}">
                      <a16:colId xmlns="" xmlns:a16="http://schemas.microsoft.com/office/drawing/2014/main" val="1199261449"/>
                    </a:ext>
                  </a:extLst>
                </a:gridCol>
                <a:gridCol w="4380747">
                  <a:extLst>
                    <a:ext uri="{9D8B030D-6E8A-4147-A177-3AD203B41FA5}">
                      <a16:colId xmlns="" xmlns:a16="http://schemas.microsoft.com/office/drawing/2014/main" val="3917996818"/>
                    </a:ext>
                  </a:extLst>
                </a:gridCol>
              </a:tblGrid>
              <a:tr h="43063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Вказано </a:t>
                      </a:r>
                      <a:r>
                        <a:rPr lang="en-US" sz="2800" dirty="0"/>
                        <a:t>India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35203996"/>
                  </a:ext>
                </a:extLst>
              </a:tr>
              <a:tr h="113494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Виділено червоним 24 число</a:t>
                      </a:r>
                    </a:p>
                    <a:p>
                      <a:pPr algn="ctr"/>
                      <a:endParaRPr lang="uk-UA" sz="2800" dirty="0"/>
                    </a:p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6940172"/>
                  </a:ext>
                </a:extLst>
              </a:tr>
              <a:tr h="113494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Не виділено червоним 26 число</a:t>
                      </a:r>
                    </a:p>
                    <a:p>
                      <a:pPr algn="ctr"/>
                      <a:endParaRPr lang="uk-UA" sz="2800" dirty="0"/>
                    </a:p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39467714"/>
                  </a:ext>
                </a:extLst>
              </a:tr>
              <a:tr h="7818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Суботу не виділено іншим кольором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06648551"/>
                  </a:ext>
                </a:extLst>
              </a:tr>
              <a:tr h="7818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31 число виділено жовтим кольором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89870603"/>
                  </a:ext>
                </a:extLst>
              </a:tr>
            </a:tbl>
          </a:graphicData>
        </a:graphic>
      </p:graphicFrame>
      <p:pic>
        <p:nvPicPr>
          <p:cNvPr id="40" name="Рисунок 39">
            <a:extLst>
              <a:ext uri="{FF2B5EF4-FFF2-40B4-BE49-F238E27FC236}">
                <a16:creationId xmlns="" xmlns:a16="http://schemas.microsoft.com/office/drawing/2014/main" id="{D8A4DDE6-F2B4-45EC-966D-4422A69605A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0491" y="305903"/>
            <a:ext cx="4024897" cy="780950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="" xmlns:a16="http://schemas.microsoft.com/office/drawing/2014/main" id="{FD739E53-1673-4F36-BDD5-D2080FB46FD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3344" y="931964"/>
            <a:ext cx="1475596" cy="111527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="" xmlns:a16="http://schemas.microsoft.com/office/drawing/2014/main" id="{5EFC3A2D-ED74-4D9A-AA96-8429F445445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3344" y="2120958"/>
            <a:ext cx="1595691" cy="115877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="" xmlns:a16="http://schemas.microsoft.com/office/drawing/2014/main" id="{D1B2B5ED-CDBC-49A8-959D-AE47F6B031F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6200000">
            <a:off x="8642863" y="1923934"/>
            <a:ext cx="1062651" cy="3921688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="" xmlns:a16="http://schemas.microsoft.com/office/drawing/2014/main" id="{F7AE6545-6085-456D-96FE-72507CB302A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63834" y="4382300"/>
            <a:ext cx="1326408" cy="974830"/>
          </a:xfrm>
          <a:prstGeom prst="rect">
            <a:avLst/>
          </a:prstGeom>
        </p:spPr>
      </p:pic>
      <p:graphicFrame>
        <p:nvGraphicFramePr>
          <p:cNvPr id="56" name="Таблиця 55">
            <a:extLst>
              <a:ext uri="{FF2B5EF4-FFF2-40B4-BE49-F238E27FC236}">
                <a16:creationId xmlns="" xmlns:a16="http://schemas.microsoft.com/office/drawing/2014/main" id="{BB15305B-7EC8-4C41-BA5F-6231EB0C4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48365385"/>
              </p:ext>
            </p:extLst>
          </p:nvPr>
        </p:nvGraphicFramePr>
        <p:xfrm>
          <a:off x="765433" y="5397041"/>
          <a:ext cx="10794741" cy="720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525">
                  <a:extLst>
                    <a:ext uri="{9D8B030D-6E8A-4147-A177-3AD203B41FA5}">
                      <a16:colId xmlns="" xmlns:a16="http://schemas.microsoft.com/office/drawing/2014/main" val="1894960296"/>
                    </a:ext>
                  </a:extLst>
                </a:gridCol>
                <a:gridCol w="5694947">
                  <a:extLst>
                    <a:ext uri="{9D8B030D-6E8A-4147-A177-3AD203B41FA5}">
                      <a16:colId xmlns="" xmlns:a16="http://schemas.microsoft.com/office/drawing/2014/main" val="1199261449"/>
                    </a:ext>
                  </a:extLst>
                </a:gridCol>
                <a:gridCol w="4357269">
                  <a:extLst>
                    <a:ext uri="{9D8B030D-6E8A-4147-A177-3AD203B41FA5}">
                      <a16:colId xmlns="" xmlns:a16="http://schemas.microsoft.com/office/drawing/2014/main" val="3917996818"/>
                    </a:ext>
                  </a:extLst>
                </a:gridCol>
              </a:tblGrid>
              <a:tr h="7207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Неправильно названа кнопка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86223515"/>
                  </a:ext>
                </a:extLst>
              </a:tr>
            </a:tbl>
          </a:graphicData>
        </a:graphic>
      </p:graphicFrame>
      <p:pic>
        <p:nvPicPr>
          <p:cNvPr id="57" name="Рисунок 56">
            <a:extLst>
              <a:ext uri="{FF2B5EF4-FFF2-40B4-BE49-F238E27FC236}">
                <a16:creationId xmlns="" xmlns:a16="http://schemas.microsoft.com/office/drawing/2014/main" id="{0A1C67EA-4388-4572-8BDB-21DF826B9C1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23523" y="5368924"/>
            <a:ext cx="2741144" cy="7683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1650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1EFA36A4-40F5-4CF9-8645-AE5CD752499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1616" y="282570"/>
            <a:ext cx="11491907" cy="63816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53562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Таблиця 1">
            <a:extLst>
              <a:ext uri="{FF2B5EF4-FFF2-40B4-BE49-F238E27FC236}">
                <a16:creationId xmlns="" xmlns:a16="http://schemas.microsoft.com/office/drawing/2014/main" id="{CC4999B3-EF53-48AD-833E-5E520838C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46333561"/>
              </p:ext>
            </p:extLst>
          </p:nvPr>
        </p:nvGraphicFramePr>
        <p:xfrm>
          <a:off x="767073" y="217278"/>
          <a:ext cx="10817223" cy="61666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698">
                  <a:extLst>
                    <a:ext uri="{9D8B030D-6E8A-4147-A177-3AD203B41FA5}">
                      <a16:colId xmlns="" xmlns:a16="http://schemas.microsoft.com/office/drawing/2014/main" val="1894960296"/>
                    </a:ext>
                  </a:extLst>
                </a:gridCol>
                <a:gridCol w="5630778">
                  <a:extLst>
                    <a:ext uri="{9D8B030D-6E8A-4147-A177-3AD203B41FA5}">
                      <a16:colId xmlns="" xmlns:a16="http://schemas.microsoft.com/office/drawing/2014/main" val="1199261449"/>
                    </a:ext>
                  </a:extLst>
                </a:gridCol>
                <a:gridCol w="4380747">
                  <a:extLst>
                    <a:ext uri="{9D8B030D-6E8A-4147-A177-3AD203B41FA5}">
                      <a16:colId xmlns="" xmlns:a16="http://schemas.microsoft.com/office/drawing/2014/main" val="3917996818"/>
                    </a:ext>
                  </a:extLst>
                </a:gridCol>
              </a:tblGrid>
              <a:tr h="72073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Хмаринка позначена чорним кольором</a:t>
                      </a:r>
                    </a:p>
                    <a:p>
                      <a:pPr algn="ctr"/>
                      <a:endParaRPr lang="uk-UA" sz="2800" dirty="0"/>
                    </a:p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86223515"/>
                  </a:ext>
                </a:extLst>
              </a:tr>
              <a:tr h="990244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2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Температура у </a:t>
                      </a:r>
                      <a:r>
                        <a:rPr lang="uk-UA" sz="2800" dirty="0" err="1"/>
                        <a:t>Фарингейтах</a:t>
                      </a:r>
                      <a:endParaRPr lang="uk-UA" sz="2800" dirty="0"/>
                    </a:p>
                    <a:p>
                      <a:pPr algn="ctr"/>
                      <a:endParaRPr lang="uk-UA" sz="2800" dirty="0"/>
                    </a:p>
                    <a:p>
                      <a:pPr algn="ctr"/>
                      <a:endParaRPr lang="uk-UA" sz="2800" dirty="0"/>
                    </a:p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35203996"/>
                  </a:ext>
                </a:extLst>
              </a:tr>
              <a:tr h="1284991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3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2800" dirty="0"/>
                    </a:p>
                    <a:p>
                      <a:pPr algn="ctr"/>
                      <a:r>
                        <a:rPr lang="uk-UA" sz="2800" dirty="0"/>
                        <a:t>Після Понеділка Середа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6940172"/>
                  </a:ext>
                </a:extLst>
              </a:tr>
              <a:tr h="1284991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4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Хмарки нерівномірно із іншими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39467714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BBBA29C2-1787-4CB2-80B9-E8BD23D1D6A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6227" y="309435"/>
            <a:ext cx="1665478" cy="15914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D2153C8C-A5F8-43FE-BCBC-C21A658D56D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66227" y="2118170"/>
            <a:ext cx="1686186" cy="15914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3DCB5417-D505-4227-8EEA-01B460E25A1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66226" y="3926904"/>
            <a:ext cx="654984" cy="11292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C5A93286-212D-4187-B56D-8BFFCC000FE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66226" y="5232400"/>
            <a:ext cx="3343048" cy="11010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28540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Таблиця 1">
            <a:extLst>
              <a:ext uri="{FF2B5EF4-FFF2-40B4-BE49-F238E27FC236}">
                <a16:creationId xmlns="" xmlns:a16="http://schemas.microsoft.com/office/drawing/2014/main" id="{CC4999B3-EF53-48AD-833E-5E520838C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46587934"/>
              </p:ext>
            </p:extLst>
          </p:nvPr>
        </p:nvGraphicFramePr>
        <p:xfrm>
          <a:off x="767073" y="217278"/>
          <a:ext cx="10817223" cy="5739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698">
                  <a:extLst>
                    <a:ext uri="{9D8B030D-6E8A-4147-A177-3AD203B41FA5}">
                      <a16:colId xmlns="" xmlns:a16="http://schemas.microsoft.com/office/drawing/2014/main" val="1894960296"/>
                    </a:ext>
                  </a:extLst>
                </a:gridCol>
                <a:gridCol w="5630778">
                  <a:extLst>
                    <a:ext uri="{9D8B030D-6E8A-4147-A177-3AD203B41FA5}">
                      <a16:colId xmlns="" xmlns:a16="http://schemas.microsoft.com/office/drawing/2014/main" val="1199261449"/>
                    </a:ext>
                  </a:extLst>
                </a:gridCol>
                <a:gridCol w="4380747">
                  <a:extLst>
                    <a:ext uri="{9D8B030D-6E8A-4147-A177-3AD203B41FA5}">
                      <a16:colId xmlns="" xmlns:a16="http://schemas.microsoft.com/office/drawing/2014/main" val="3917996818"/>
                    </a:ext>
                  </a:extLst>
                </a:gridCol>
              </a:tblGrid>
              <a:tr h="72073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5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2800" dirty="0"/>
                    </a:p>
                    <a:p>
                      <a:pPr algn="ctr"/>
                      <a:r>
                        <a:rPr lang="uk-UA" sz="2800" dirty="0"/>
                        <a:t>На вівторок та середу не буде дощу, але внизу зображення із дощем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86223515"/>
                  </a:ext>
                </a:extLst>
              </a:tr>
              <a:tr h="990244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6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2800" dirty="0"/>
                    </a:p>
                    <a:p>
                      <a:pPr algn="ctr"/>
                      <a:r>
                        <a:rPr lang="uk-UA" sz="2800" dirty="0"/>
                        <a:t>Відсутній напис дня та дата</a:t>
                      </a:r>
                    </a:p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35203996"/>
                  </a:ext>
                </a:extLst>
              </a:tr>
              <a:tr h="1284991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7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Не той колір хмаринки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6940172"/>
                  </a:ext>
                </a:extLst>
              </a:tr>
              <a:tr h="1284991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8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Відсутня дата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39467714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865471E7-44F3-49F4-BB7D-8AF6D58F455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6872" y="233864"/>
            <a:ext cx="2170622" cy="10483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8E196FDC-32AC-4992-8029-766C7EFCE9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91400" y="275964"/>
            <a:ext cx="2255050" cy="165284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DD675796-EEA9-422E-9620-5A3B1C5390B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03507" y="2081241"/>
            <a:ext cx="1195061" cy="1208797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="" xmlns:a16="http://schemas.microsoft.com/office/drawing/2014/main" id="{0A7C3A29-D5D4-412B-9776-4B39A7A69F7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84457" y="3455652"/>
            <a:ext cx="1195061" cy="1208797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="" xmlns:a16="http://schemas.microsoft.com/office/drawing/2014/main" id="{9D8FE25C-1863-4812-A888-EA3198F08DA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84457" y="4779700"/>
            <a:ext cx="1195061" cy="11051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2337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Таблиця 1">
            <a:extLst>
              <a:ext uri="{FF2B5EF4-FFF2-40B4-BE49-F238E27FC236}">
                <a16:creationId xmlns="" xmlns:a16="http://schemas.microsoft.com/office/drawing/2014/main" id="{CC4999B3-EF53-48AD-833E-5E520838C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7023848"/>
              </p:ext>
            </p:extLst>
          </p:nvPr>
        </p:nvGraphicFramePr>
        <p:xfrm>
          <a:off x="767073" y="217278"/>
          <a:ext cx="10817223" cy="5313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698">
                  <a:extLst>
                    <a:ext uri="{9D8B030D-6E8A-4147-A177-3AD203B41FA5}">
                      <a16:colId xmlns="" xmlns:a16="http://schemas.microsoft.com/office/drawing/2014/main" val="1894960296"/>
                    </a:ext>
                  </a:extLst>
                </a:gridCol>
                <a:gridCol w="5630778">
                  <a:extLst>
                    <a:ext uri="{9D8B030D-6E8A-4147-A177-3AD203B41FA5}">
                      <a16:colId xmlns="" xmlns:a16="http://schemas.microsoft.com/office/drawing/2014/main" val="1199261449"/>
                    </a:ext>
                  </a:extLst>
                </a:gridCol>
                <a:gridCol w="4380747">
                  <a:extLst>
                    <a:ext uri="{9D8B030D-6E8A-4147-A177-3AD203B41FA5}">
                      <a16:colId xmlns="" xmlns:a16="http://schemas.microsoft.com/office/drawing/2014/main" val="3917996818"/>
                    </a:ext>
                  </a:extLst>
                </a:gridCol>
              </a:tblGrid>
              <a:tr h="720736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9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2800" dirty="0"/>
                    </a:p>
                    <a:p>
                      <a:pPr algn="ctr"/>
                      <a:r>
                        <a:rPr lang="uk-UA" sz="2800" dirty="0"/>
                        <a:t>Не той колір хмаринки</a:t>
                      </a:r>
                    </a:p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86223515"/>
                  </a:ext>
                </a:extLst>
              </a:tr>
              <a:tr h="990244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10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uk-UA" sz="2800" dirty="0"/>
                    </a:p>
                    <a:p>
                      <a:pPr algn="ctr"/>
                      <a:r>
                        <a:rPr lang="uk-UA" sz="2800" dirty="0"/>
                        <a:t>Не той колір хмаринки</a:t>
                      </a:r>
                    </a:p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35203996"/>
                  </a:ext>
                </a:extLst>
              </a:tr>
              <a:tr h="1284991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11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Хмаринка опущена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6940172"/>
                  </a:ext>
                </a:extLst>
              </a:tr>
              <a:tr h="1284991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12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Стрілка не в ту сторону</a:t>
                      </a:r>
                      <a:endParaRPr lang="x-non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39467714"/>
                  </a:ext>
                </a:extLst>
              </a:tr>
            </a:tbl>
          </a:graphicData>
        </a:graphic>
      </p:graphicFrame>
      <p:pic>
        <p:nvPicPr>
          <p:cNvPr id="52" name="Рисунок 51">
            <a:extLst>
              <a:ext uri="{FF2B5EF4-FFF2-40B4-BE49-F238E27FC236}">
                <a16:creationId xmlns="" xmlns:a16="http://schemas.microsoft.com/office/drawing/2014/main" id="{9D8FE25C-1863-4812-A888-EA3198F08DA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00500" y="357877"/>
            <a:ext cx="1195061" cy="110511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52B68653-1F64-4E99-9550-8B5708F5009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00500" y="1680265"/>
            <a:ext cx="1195061" cy="11407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0610784D-73A4-4F73-8E44-3B65E61B55A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16704" y="3038283"/>
            <a:ext cx="1278857" cy="11793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127F4221-FC00-4BAE-9E03-758DF57126DF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57136" y="4647555"/>
            <a:ext cx="1738041" cy="429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6467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362</Words>
  <Application>Microsoft Office PowerPoint</Application>
  <PresentationFormat>Произвольный</PresentationFormat>
  <Paragraphs>116</Paragraphs>
  <Slides>39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Тема Office</vt:lpstr>
      <vt:lpstr>UI Testing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Лаб. Наступна  Перевірка елементів UI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Завдання UI</dc:title>
  <dc:creator>Mick</dc:creator>
  <cp:lastModifiedBy>User</cp:lastModifiedBy>
  <cp:revision>19</cp:revision>
  <dcterms:created xsi:type="dcterms:W3CDTF">2019-05-15T17:20:21Z</dcterms:created>
  <dcterms:modified xsi:type="dcterms:W3CDTF">2019-06-10T09:41:35Z</dcterms:modified>
</cp:coreProperties>
</file>