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Помір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Помір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Світли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Без стилю та сітки таблиці">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Стиль із теми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Світли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226"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6" name="Нижний колонтитул 5"/>
          <p:cNvSpPr>
            <a:spLocks noGrp="1"/>
          </p:cNvSpPr>
          <p:nvPr>
            <p:ph type="ftr" sz="quarter" idx="11"/>
          </p:nvPr>
        </p:nvSpPr>
        <p:spPr/>
        <p:txBody>
          <a:bodyPr/>
          <a:lstStyle/>
          <a:p>
            <a:endParaRPr lang="x-none"/>
          </a:p>
        </p:txBody>
      </p:sp>
      <p:sp>
        <p:nvSpPr>
          <p:cNvPr id="7" name="Номер слайда 6"/>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8" name="Нижний колонтитул 7"/>
          <p:cNvSpPr>
            <a:spLocks noGrp="1"/>
          </p:cNvSpPr>
          <p:nvPr>
            <p:ph type="ftr" sz="quarter" idx="11"/>
          </p:nvPr>
        </p:nvSpPr>
        <p:spPr/>
        <p:txBody>
          <a:bodyPr/>
          <a:lstStyle/>
          <a:p>
            <a:endParaRPr lang="x-none"/>
          </a:p>
        </p:txBody>
      </p:sp>
      <p:sp>
        <p:nvSpPr>
          <p:cNvPr id="9" name="Номер слайда 8"/>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4" name="Нижний колонтитул 3"/>
          <p:cNvSpPr>
            <a:spLocks noGrp="1"/>
          </p:cNvSpPr>
          <p:nvPr>
            <p:ph type="ftr" sz="quarter" idx="11"/>
          </p:nvPr>
        </p:nvSpPr>
        <p:spPr/>
        <p:txBody>
          <a:bodyPr/>
          <a:lstStyle/>
          <a:p>
            <a:endParaRPr lang="x-none"/>
          </a:p>
        </p:txBody>
      </p:sp>
      <p:sp>
        <p:nvSpPr>
          <p:cNvPr id="5" name="Номер слайда 4"/>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3" name="Нижний колонтитул 2"/>
          <p:cNvSpPr>
            <a:spLocks noGrp="1"/>
          </p:cNvSpPr>
          <p:nvPr>
            <p:ph type="ftr" sz="quarter" idx="11"/>
          </p:nvPr>
        </p:nvSpPr>
        <p:spPr/>
        <p:txBody>
          <a:bodyPr/>
          <a:lstStyle/>
          <a:p>
            <a:endParaRPr lang="x-none"/>
          </a:p>
        </p:txBody>
      </p:sp>
      <p:sp>
        <p:nvSpPr>
          <p:cNvPr id="4" name="Номер слайда 3"/>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6" name="Нижний колонтитул 5"/>
          <p:cNvSpPr>
            <a:spLocks noGrp="1"/>
          </p:cNvSpPr>
          <p:nvPr>
            <p:ph type="ftr" sz="quarter" idx="11"/>
          </p:nvPr>
        </p:nvSpPr>
        <p:spPr/>
        <p:txBody>
          <a:bodyPr/>
          <a:lstStyle/>
          <a:p>
            <a:endParaRPr lang="x-none"/>
          </a:p>
        </p:txBody>
      </p:sp>
      <p:sp>
        <p:nvSpPr>
          <p:cNvPr id="7" name="Номер слайда 6"/>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6" name="Нижний колонтитул 5"/>
          <p:cNvSpPr>
            <a:spLocks noGrp="1"/>
          </p:cNvSpPr>
          <p:nvPr>
            <p:ph type="ftr" sz="quarter" idx="11"/>
          </p:nvPr>
        </p:nvSpPr>
        <p:spPr/>
        <p:txBody>
          <a:bodyPr/>
          <a:lstStyle/>
          <a:p>
            <a:endParaRPr lang="x-none"/>
          </a:p>
        </p:txBody>
      </p:sp>
      <p:sp>
        <p:nvSpPr>
          <p:cNvPr id="7" name="Номер слайда 6"/>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55F0F-7695-4544-9A9C-3C9A9095BFD6}" type="slidenum">
              <a:rPr lang="x-none" smtClean="0"/>
              <a:pPr/>
              <a:t>‹#›</a:t>
            </a:fld>
            <a:endParaRPr lang="x-none"/>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FEA93E9-3E79-48CE-99A6-99D3B280C4AD}"/>
              </a:ext>
            </a:extLst>
          </p:cNvPr>
          <p:cNvSpPr>
            <a:spLocks noGrp="1"/>
          </p:cNvSpPr>
          <p:nvPr>
            <p:ph type="ctrTitle"/>
          </p:nvPr>
        </p:nvSpPr>
        <p:spPr>
          <a:xfrm>
            <a:off x="3108960" y="1122363"/>
            <a:ext cx="7559039" cy="3027360"/>
          </a:xfrm>
        </p:spPr>
        <p:txBody>
          <a:bodyPr>
            <a:normAutofit/>
          </a:bodyPr>
          <a:lstStyle/>
          <a:p>
            <a:r>
              <a:rPr lang="uk-UA" dirty="0"/>
              <a:t> </a:t>
            </a:r>
            <a:r>
              <a:rPr lang="x-none"/>
              <a:t/>
            </a:r>
            <a:br>
              <a:rPr lang="x-none"/>
            </a:br>
            <a:r>
              <a:rPr lang="uk-UA" dirty="0"/>
              <a:t>Т</a:t>
            </a:r>
            <a:r>
              <a:rPr lang="uk-UA" dirty="0" smtClean="0"/>
              <a:t>ехніки </a:t>
            </a:r>
            <a:r>
              <a:rPr lang="uk-UA" dirty="0"/>
              <a:t>тест </a:t>
            </a:r>
            <a:r>
              <a:rPr lang="uk-UA" dirty="0" smtClean="0"/>
              <a:t>дизайну</a:t>
            </a:r>
            <a:endParaRPr lang="x-none" dirty="0"/>
          </a:p>
        </p:txBody>
      </p:sp>
      <p:sp>
        <p:nvSpPr>
          <p:cNvPr id="3" name="Підзаголовок 2">
            <a:extLst>
              <a:ext uri="{FF2B5EF4-FFF2-40B4-BE49-F238E27FC236}">
                <a16:creationId xmlns:a16="http://schemas.microsoft.com/office/drawing/2014/main" xmlns="" id="{8DA9170C-432B-4951-810D-A77926E8C13F}"/>
              </a:ext>
            </a:extLst>
          </p:cNvPr>
          <p:cNvSpPr>
            <a:spLocks noGrp="1"/>
          </p:cNvSpPr>
          <p:nvPr>
            <p:ph type="subTitle" idx="1"/>
          </p:nvPr>
        </p:nvSpPr>
        <p:spPr>
          <a:xfrm>
            <a:off x="8955889" y="5388768"/>
            <a:ext cx="2938446" cy="1108075"/>
          </a:xfrm>
        </p:spPr>
        <p:txBody>
          <a:bodyPr>
            <a:normAutofit fontScale="92500"/>
          </a:bodyPr>
          <a:lstStyle/>
          <a:p>
            <a:r>
              <a:rPr lang="uk-UA" sz="2400" dirty="0">
                <a:solidFill>
                  <a:schemeClr val="tx1"/>
                </a:solidFill>
              </a:rPr>
              <a:t>Виконав ст. Гр. ІП-16-1</a:t>
            </a:r>
          </a:p>
          <a:p>
            <a:r>
              <a:rPr lang="uk-UA" sz="2400" dirty="0" err="1" smtClean="0">
                <a:solidFill>
                  <a:schemeClr val="tx1"/>
                </a:solidFill>
              </a:rPr>
              <a:t>Шмигельський</a:t>
            </a:r>
            <a:r>
              <a:rPr lang="uk-UA" sz="2400" dirty="0" smtClean="0">
                <a:solidFill>
                  <a:schemeClr val="tx1"/>
                </a:solidFill>
              </a:rPr>
              <a:t>  Я.В.</a:t>
            </a:r>
            <a:endParaRPr lang="uk-UA" sz="2400" dirty="0">
              <a:solidFill>
                <a:schemeClr val="tx1"/>
              </a:solidFill>
            </a:endParaRPr>
          </a:p>
        </p:txBody>
      </p:sp>
    </p:spTree>
    <p:extLst>
      <p:ext uri="{BB962C8B-B14F-4D97-AF65-F5344CB8AC3E}">
        <p14:creationId xmlns:p14="http://schemas.microsoft.com/office/powerpoint/2010/main" xmlns="" val="7059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084263" y="-3"/>
            <a:ext cx="9906000" cy="1117073"/>
          </a:xfrm>
        </p:spPr>
        <p:txBody>
          <a:bodyPr>
            <a:normAutofit/>
          </a:bodyPr>
          <a:lstStyle/>
          <a:p>
            <a:pPr algn="ctr"/>
            <a:r>
              <a:rPr lang="uk-UA" sz="4000" dirty="0"/>
              <a:t>Таблиця</a:t>
            </a:r>
            <a:r>
              <a:rPr lang="en-US" sz="4000" dirty="0"/>
              <a:t> </a:t>
            </a:r>
            <a:r>
              <a:rPr lang="uk-UA" sz="4000" dirty="0"/>
              <a:t>рішень тест кейси</a:t>
            </a:r>
            <a:endParaRPr lang="x-none" sz="4000" dirty="0"/>
          </a:p>
        </p:txBody>
      </p:sp>
      <p:graphicFrame>
        <p:nvGraphicFramePr>
          <p:cNvPr id="54" name="Місце для вмісту 2">
            <a:extLst>
              <a:ext uri="{FF2B5EF4-FFF2-40B4-BE49-F238E27FC236}">
                <a16:creationId xmlns:a16="http://schemas.microsoft.com/office/drawing/2014/main" xmlns="" id="{FAD107BF-A137-493D-8DC4-2EA2642EBD34}"/>
              </a:ext>
            </a:extLst>
          </p:cNvPr>
          <p:cNvGraphicFramePr>
            <a:graphicFrameLocks noGrp="1"/>
          </p:cNvGraphicFramePr>
          <p:nvPr>
            <p:ph idx="1"/>
            <p:extLst>
              <p:ext uri="{D42A27DB-BD31-4B8C-83A1-F6EECF244321}">
                <p14:modId xmlns:p14="http://schemas.microsoft.com/office/powerpoint/2010/main" xmlns="" val="919331510"/>
              </p:ext>
            </p:extLst>
          </p:nvPr>
        </p:nvGraphicFramePr>
        <p:xfrm>
          <a:off x="920750" y="1095505"/>
          <a:ext cx="10383837" cy="3076588"/>
        </p:xfrm>
        <a:graphic>
          <a:graphicData uri="http://schemas.openxmlformats.org/drawingml/2006/table">
            <a:tbl>
              <a:tblPr firstRow="1" bandRow="1">
                <a:tableStyleId>{BDBED569-4797-4DF1-A0F4-6AAB3CD982D8}</a:tableStyleId>
              </a:tblPr>
              <a:tblGrid>
                <a:gridCol w="880865">
                  <a:extLst>
                    <a:ext uri="{9D8B030D-6E8A-4147-A177-3AD203B41FA5}">
                      <a16:colId xmlns:a16="http://schemas.microsoft.com/office/drawing/2014/main" xmlns="" val="2847844738"/>
                    </a:ext>
                  </a:extLst>
                </a:gridCol>
                <a:gridCol w="4751486">
                  <a:extLst>
                    <a:ext uri="{9D8B030D-6E8A-4147-A177-3AD203B41FA5}">
                      <a16:colId xmlns:a16="http://schemas.microsoft.com/office/drawing/2014/main" xmlns="" val="3604686089"/>
                    </a:ext>
                  </a:extLst>
                </a:gridCol>
                <a:gridCol w="4751486">
                  <a:extLst>
                    <a:ext uri="{9D8B030D-6E8A-4147-A177-3AD203B41FA5}">
                      <a16:colId xmlns:a16="http://schemas.microsoft.com/office/drawing/2014/main" xmlns="" val="1900870933"/>
                    </a:ext>
                  </a:extLst>
                </a:gridCol>
              </a:tblGrid>
              <a:tr h="593887">
                <a:tc>
                  <a:txBody>
                    <a:bodyPr/>
                    <a:lstStyle/>
                    <a:p>
                      <a:pPr algn="ctr"/>
                      <a:r>
                        <a:rPr lang="uk-UA" sz="2000" b="0" dirty="0"/>
                        <a:t>№</a:t>
                      </a:r>
                      <a:endParaRPr lang="x-none" sz="2000" b="0" dirty="0"/>
                    </a:p>
                  </a:txBody>
                  <a:tcPr anchor="ctr"/>
                </a:tc>
                <a:tc>
                  <a:txBody>
                    <a:bodyPr/>
                    <a:lstStyle/>
                    <a:p>
                      <a:pPr algn="ctr"/>
                      <a:r>
                        <a:rPr lang="uk-UA" sz="2000" b="0" dirty="0"/>
                        <a:t>Умова</a:t>
                      </a:r>
                      <a:endParaRPr lang="x-none" sz="2000" b="0" dirty="0"/>
                    </a:p>
                  </a:txBody>
                  <a:tcPr anchor="ctr"/>
                </a:tc>
                <a:tc>
                  <a:txBody>
                    <a:bodyPr/>
                    <a:lstStyle/>
                    <a:p>
                      <a:pPr algn="ctr"/>
                      <a:r>
                        <a:rPr lang="uk-UA" sz="2000" b="0" dirty="0"/>
                        <a:t>Очікуваний результат</a:t>
                      </a:r>
                      <a:endParaRPr lang="x-none" sz="2000" b="0" dirty="0"/>
                    </a:p>
                  </a:txBody>
                  <a:tcPr anchor="ctr"/>
                </a:tc>
                <a:extLst>
                  <a:ext uri="{0D108BD9-81ED-4DB2-BD59-A6C34878D82A}">
                    <a16:rowId xmlns:a16="http://schemas.microsoft.com/office/drawing/2014/main" xmlns="" val="1775850763"/>
                  </a:ext>
                </a:extLst>
              </a:tr>
              <a:tr h="593887">
                <a:tc>
                  <a:txBody>
                    <a:bodyPr/>
                    <a:lstStyle/>
                    <a:p>
                      <a:pPr algn="ctr"/>
                      <a:r>
                        <a:rPr lang="en-US" sz="2000" b="0" dirty="0"/>
                        <a:t>R</a:t>
                      </a:r>
                      <a:r>
                        <a:rPr lang="uk-UA" sz="2000" b="0" dirty="0"/>
                        <a:t>1</a:t>
                      </a:r>
                      <a:endParaRPr lang="x-none"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0" dirty="0"/>
                        <a:t>Вибрати дві позиції</a:t>
                      </a:r>
                      <a:r>
                        <a:rPr lang="en-US" sz="2000" b="0" dirty="0"/>
                        <a:t>:</a:t>
                      </a:r>
                      <a:r>
                        <a:rPr lang="uk-UA" sz="2000" b="0" dirty="0"/>
                        <a:t>сума щомісячної передоплати</a:t>
                      </a:r>
                      <a:r>
                        <a:rPr lang="en-US" sz="2000" b="0" dirty="0"/>
                        <a:t> </a:t>
                      </a:r>
                      <a:r>
                        <a:rPr lang="uk-UA" sz="2000" b="0" dirty="0"/>
                        <a:t>та </a:t>
                      </a:r>
                      <a:r>
                        <a:rPr lang="uk-UA" sz="2000" dirty="0"/>
                        <a:t>кількість років</a:t>
                      </a:r>
                      <a:endParaRPr lang="x-none" sz="2000" b="0" dirty="0"/>
                    </a:p>
                  </a:txBody>
                  <a:tcPr anchor="ctr"/>
                </a:tc>
                <a:tc>
                  <a:txBody>
                    <a:bodyPr/>
                    <a:lstStyle/>
                    <a:p>
                      <a:pPr algn="ctr"/>
                      <a:r>
                        <a:rPr lang="en-US" sz="2000" b="0" dirty="0"/>
                        <a:t>Error: </a:t>
                      </a:r>
                      <a:r>
                        <a:rPr lang="uk-UA" sz="2000" b="0" dirty="0"/>
                        <a:t>Не можна вибрати дві позиція одночасно</a:t>
                      </a:r>
                      <a:endParaRPr lang="x-none" sz="2000" b="0" dirty="0"/>
                    </a:p>
                  </a:txBody>
                  <a:tcPr anchor="ctr"/>
                </a:tc>
                <a:extLst>
                  <a:ext uri="{0D108BD9-81ED-4DB2-BD59-A6C34878D82A}">
                    <a16:rowId xmlns:a16="http://schemas.microsoft.com/office/drawing/2014/main" xmlns="" val="3965367632"/>
                  </a:ext>
                </a:extLst>
              </a:tr>
              <a:tr h="593887">
                <a:tc>
                  <a:txBody>
                    <a:bodyPr/>
                    <a:lstStyle/>
                    <a:p>
                      <a:pPr algn="ctr"/>
                      <a:r>
                        <a:rPr lang="en-US" sz="2000" b="0" dirty="0"/>
                        <a:t>R</a:t>
                      </a:r>
                      <a:r>
                        <a:rPr lang="uk-UA" sz="2000" b="0" dirty="0"/>
                        <a:t>2</a:t>
                      </a:r>
                      <a:endParaRPr lang="x-none" sz="2000" b="0" dirty="0"/>
                    </a:p>
                  </a:txBody>
                  <a:tcPr anchor="ctr"/>
                </a:tc>
                <a:tc>
                  <a:txBody>
                    <a:bodyPr/>
                    <a:lstStyle/>
                    <a:p>
                      <a:pPr algn="ctr"/>
                      <a:r>
                        <a:rPr lang="uk-UA" sz="2000" b="0" dirty="0"/>
                        <a:t>Вибрати сума щомісячної передоплати</a:t>
                      </a:r>
                      <a:endParaRPr lang="x-none" sz="2000" b="0" dirty="0"/>
                    </a:p>
                  </a:txBody>
                  <a:tcPr anchor="ctr"/>
                </a:tc>
                <a:tc>
                  <a:txBody>
                    <a:bodyPr/>
                    <a:lstStyle/>
                    <a:p>
                      <a:pPr algn="ctr"/>
                      <a:r>
                        <a:rPr lang="uk-UA" sz="2000" b="0" dirty="0"/>
                        <a:t>Видати кредит</a:t>
                      </a:r>
                      <a:endParaRPr lang="x-none" sz="2000" b="0" dirty="0"/>
                    </a:p>
                  </a:txBody>
                  <a:tcPr anchor="ctr"/>
                </a:tc>
                <a:extLst>
                  <a:ext uri="{0D108BD9-81ED-4DB2-BD59-A6C34878D82A}">
                    <a16:rowId xmlns:a16="http://schemas.microsoft.com/office/drawing/2014/main" xmlns="" val="2117274137"/>
                  </a:ext>
                </a:extLst>
              </a:tr>
              <a:tr h="593887">
                <a:tc>
                  <a:txBody>
                    <a:bodyPr/>
                    <a:lstStyle/>
                    <a:p>
                      <a:pPr algn="ctr"/>
                      <a:r>
                        <a:rPr lang="en-US" sz="2000" b="0" dirty="0"/>
                        <a:t>R</a:t>
                      </a:r>
                      <a:r>
                        <a:rPr lang="uk-UA" sz="2000" b="0" dirty="0"/>
                        <a:t>3</a:t>
                      </a:r>
                      <a:endParaRPr lang="x-none" sz="2000" b="0" dirty="0"/>
                    </a:p>
                  </a:txBody>
                  <a:tcPr anchor="ctr"/>
                </a:tc>
                <a:tc>
                  <a:txBody>
                    <a:bodyPr/>
                    <a:lstStyle/>
                    <a:p>
                      <a:pPr algn="ctr"/>
                      <a:r>
                        <a:rPr lang="uk-UA" sz="2000" b="0" dirty="0"/>
                        <a:t>Вибрати кількість років</a:t>
                      </a:r>
                      <a:endParaRPr lang="x-none" sz="2000" b="0" dirty="0"/>
                    </a:p>
                  </a:txBody>
                  <a:tcPr anchor="ctr"/>
                </a:tc>
                <a:tc>
                  <a:txBody>
                    <a:bodyPr/>
                    <a:lstStyle/>
                    <a:p>
                      <a:pPr algn="ctr"/>
                      <a:r>
                        <a:rPr lang="uk-UA" sz="2000" b="0" dirty="0"/>
                        <a:t>Видати кредит</a:t>
                      </a:r>
                      <a:endParaRPr lang="x-none" sz="2000" b="0" dirty="0"/>
                    </a:p>
                  </a:txBody>
                  <a:tcPr anchor="ctr"/>
                </a:tc>
                <a:extLst>
                  <a:ext uri="{0D108BD9-81ED-4DB2-BD59-A6C34878D82A}">
                    <a16:rowId xmlns:a16="http://schemas.microsoft.com/office/drawing/2014/main" xmlns="" val="7085367"/>
                  </a:ext>
                </a:extLst>
              </a:tr>
              <a:tr h="593887">
                <a:tc>
                  <a:txBody>
                    <a:bodyPr/>
                    <a:lstStyle/>
                    <a:p>
                      <a:pPr algn="ctr"/>
                      <a:r>
                        <a:rPr lang="en-US" sz="2000" b="0" dirty="0"/>
                        <a:t>R</a:t>
                      </a:r>
                      <a:r>
                        <a:rPr lang="uk-UA" sz="2000" b="0" dirty="0"/>
                        <a:t>4</a:t>
                      </a:r>
                      <a:endParaRPr lang="x-none" sz="2000" b="0" dirty="0"/>
                    </a:p>
                  </a:txBody>
                  <a:tcPr anchor="ctr"/>
                </a:tc>
                <a:tc>
                  <a:txBody>
                    <a:bodyPr/>
                    <a:lstStyle/>
                    <a:p>
                      <a:pPr algn="ctr"/>
                      <a:r>
                        <a:rPr lang="uk-UA" sz="2000" b="0" dirty="0"/>
                        <a:t>Нічого не вибрати</a:t>
                      </a:r>
                      <a:endParaRPr lang="x-none" sz="2000" b="0" dirty="0"/>
                    </a:p>
                  </a:txBody>
                  <a:tcPr anchor="ctr"/>
                </a:tc>
                <a:tc>
                  <a:txBody>
                    <a:bodyPr/>
                    <a:lstStyle/>
                    <a:p>
                      <a:pPr algn="ctr"/>
                      <a:r>
                        <a:rPr lang="uk-UA" sz="2000" b="0" dirty="0"/>
                        <a:t>Клієнт не отримує кредит</a:t>
                      </a:r>
                      <a:endParaRPr lang="x-none" sz="2000" b="0" dirty="0"/>
                    </a:p>
                  </a:txBody>
                  <a:tcPr anchor="ctr"/>
                </a:tc>
                <a:extLst>
                  <a:ext uri="{0D108BD9-81ED-4DB2-BD59-A6C34878D82A}">
                    <a16:rowId xmlns:a16="http://schemas.microsoft.com/office/drawing/2014/main" xmlns="" val="3507376441"/>
                  </a:ext>
                </a:extLst>
              </a:tr>
            </a:tbl>
          </a:graphicData>
        </a:graphic>
      </p:graphicFrame>
    </p:spTree>
    <p:extLst>
      <p:ext uri="{BB962C8B-B14F-4D97-AF65-F5344CB8AC3E}">
        <p14:creationId xmlns:p14="http://schemas.microsoft.com/office/powerpoint/2010/main" xmlns="" val="42060393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084263" y="-3"/>
            <a:ext cx="9906000" cy="1117073"/>
          </a:xfrm>
        </p:spPr>
        <p:txBody>
          <a:bodyPr>
            <a:normAutofit/>
          </a:bodyPr>
          <a:lstStyle/>
          <a:p>
            <a:pPr algn="ctr"/>
            <a:r>
              <a:rPr lang="en-US" sz="4000" dirty="0"/>
              <a:t>State Transition Diagram</a:t>
            </a:r>
            <a:endParaRPr lang="x-none" sz="4000" dirty="0"/>
          </a:p>
        </p:txBody>
      </p:sp>
      <p:pic>
        <p:nvPicPr>
          <p:cNvPr id="5" name="Рисунок 4">
            <a:extLst>
              <a:ext uri="{FF2B5EF4-FFF2-40B4-BE49-F238E27FC236}">
                <a16:creationId xmlns:a16="http://schemas.microsoft.com/office/drawing/2014/main" xmlns="" id="{0AFA7736-A550-4704-B027-CC80BBC320E7}"/>
              </a:ext>
            </a:extLst>
          </p:cNvPr>
          <p:cNvPicPr>
            <a:picLocks noChangeAspect="1"/>
          </p:cNvPicPr>
          <p:nvPr/>
        </p:nvPicPr>
        <p:blipFill>
          <a:blip r:embed="rId3" cstate="print"/>
          <a:stretch>
            <a:fillRect/>
          </a:stretch>
        </p:blipFill>
        <p:spPr>
          <a:xfrm>
            <a:off x="2936083" y="823586"/>
            <a:ext cx="6267450" cy="5572125"/>
          </a:xfrm>
          <a:prstGeom prst="rect">
            <a:avLst/>
          </a:prstGeom>
        </p:spPr>
      </p:pic>
    </p:spTree>
    <p:extLst>
      <p:ext uri="{BB962C8B-B14F-4D97-AF65-F5344CB8AC3E}">
        <p14:creationId xmlns:p14="http://schemas.microsoft.com/office/powerpoint/2010/main" xmlns="" val="3730540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Завдання</a:t>
            </a:r>
            <a:endParaRPr lang="x-none" sz="4000" dirty="0"/>
          </a:p>
        </p:txBody>
      </p:sp>
      <p:sp>
        <p:nvSpPr>
          <p:cNvPr id="3" name="Місце для вмісту 2">
            <a:extLst>
              <a:ext uri="{FF2B5EF4-FFF2-40B4-BE49-F238E27FC236}">
                <a16:creationId xmlns:a16="http://schemas.microsoft.com/office/drawing/2014/main" xmlns="" id="{EA1CC832-1E1A-401F-ABA2-E20E61254FE0}"/>
              </a:ext>
            </a:extLst>
          </p:cNvPr>
          <p:cNvSpPr>
            <a:spLocks noGrp="1"/>
          </p:cNvSpPr>
          <p:nvPr>
            <p:ph idx="1"/>
          </p:nvPr>
        </p:nvSpPr>
        <p:spPr>
          <a:xfrm>
            <a:off x="731838" y="821094"/>
            <a:ext cx="10723562" cy="6022619"/>
          </a:xfrm>
        </p:spPr>
        <p:txBody>
          <a:bodyPr anchor="t">
            <a:normAutofit fontScale="55000" lnSpcReduction="20000"/>
          </a:bodyPr>
          <a:lstStyle/>
          <a:p>
            <a:pPr marL="0" lvl="0" indent="0">
              <a:buNone/>
            </a:pPr>
            <a:r>
              <a:rPr lang="en-US" sz="3500" b="1" dirty="0"/>
              <a:t>1.	Equivalence partitioning and Boundary value analysis</a:t>
            </a:r>
          </a:p>
          <a:p>
            <a:pPr marL="0" lvl="0" indent="0">
              <a:buNone/>
            </a:pPr>
            <a:r>
              <a:rPr lang="en-US" sz="3500" dirty="0"/>
              <a:t>In a system designed to work out the tax to be paid: An employee has $1000 of salary tax free. The next $500 is taxed at 10%. The next $4000 is taxed at 22%. Any further amount is taxed by 40%. Salary cannot be larger than $6000.</a:t>
            </a:r>
          </a:p>
          <a:p>
            <a:pPr marL="0" lvl="0" indent="0">
              <a:lnSpc>
                <a:spcPts val="1400"/>
              </a:lnSpc>
              <a:buNone/>
            </a:pPr>
            <a:r>
              <a:rPr lang="en-US" sz="3500" dirty="0"/>
              <a:t>1.	Build equivalence classes (partitions) based on given information</a:t>
            </a:r>
          </a:p>
          <a:p>
            <a:pPr marL="0" lvl="0" indent="0">
              <a:lnSpc>
                <a:spcPts val="1400"/>
              </a:lnSpc>
              <a:buNone/>
            </a:pPr>
            <a:r>
              <a:rPr lang="en-US" sz="3500" dirty="0"/>
              <a:t>2.	Stand Out boundary values</a:t>
            </a:r>
          </a:p>
          <a:p>
            <a:pPr marL="0" lvl="0" indent="0">
              <a:lnSpc>
                <a:spcPts val="1400"/>
              </a:lnSpc>
              <a:buNone/>
            </a:pPr>
            <a:r>
              <a:rPr lang="en-US" sz="3500" dirty="0"/>
              <a:t>3.	Cover requirements above by tests (write test cases’ names and objectives) based on equivalence partitioning and boundary value analysis</a:t>
            </a:r>
          </a:p>
          <a:p>
            <a:pPr marL="0" lvl="0" indent="0">
              <a:buNone/>
            </a:pPr>
            <a:r>
              <a:rPr lang="en-US" sz="3500" b="1" dirty="0"/>
              <a:t>2.	Decision tables</a:t>
            </a:r>
          </a:p>
          <a:p>
            <a:pPr marL="0" lvl="0" indent="0">
              <a:buNone/>
            </a:pPr>
            <a:r>
              <a:rPr lang="en-US" sz="3500" dirty="0"/>
              <a:t>You take a loan in a bank. The bank gives you loan application, where you can enter the amount of the monthly re-payment or the number of years you want to take to pay it back (the term of the loan). You should infill only one of the proposed fields. If you enter both, then you will get an error message.</a:t>
            </a:r>
          </a:p>
          <a:p>
            <a:pPr marL="0" lvl="0" indent="0">
              <a:buNone/>
            </a:pPr>
            <a:r>
              <a:rPr lang="en-US" sz="3500" dirty="0"/>
              <a:t>1.	Build decision table based on given information</a:t>
            </a:r>
          </a:p>
          <a:p>
            <a:pPr marL="0" lvl="0" indent="0">
              <a:buNone/>
            </a:pPr>
            <a:r>
              <a:rPr lang="en-US" sz="3500" b="1" dirty="0"/>
              <a:t>3.	State transition</a:t>
            </a:r>
          </a:p>
          <a:p>
            <a:pPr marL="0" lvl="0" indent="0">
              <a:buNone/>
            </a:pPr>
            <a:r>
              <a:rPr lang="en-US" sz="3500" dirty="0"/>
              <a:t>Customer chooses Arabica coffee from coffee machine. He selects specific sort of coffee (in this case Arabica), and enters money. If not enough money is entered, then machine will ask to enter more. If amount of money is ok, then machine will start doing coffee. If Arabica coffee is available, then customer will get coffee and his change in a minute. If there is no selected sort of coffee, then customer will get proper message and his money back.</a:t>
            </a:r>
          </a:p>
          <a:p>
            <a:pPr marL="0" lvl="0" indent="0">
              <a:buNone/>
            </a:pPr>
            <a:r>
              <a:rPr lang="en-US" sz="3500" dirty="0"/>
              <a:t>1.	Build state transition diagram based on given information</a:t>
            </a:r>
          </a:p>
          <a:p>
            <a:pPr marL="0" lvl="0" indent="0">
              <a:buNone/>
            </a:pPr>
            <a:endParaRPr lang="x-none" dirty="0"/>
          </a:p>
        </p:txBody>
      </p:sp>
    </p:spTree>
    <p:extLst>
      <p:ext uri="{BB962C8B-B14F-4D97-AF65-F5344CB8AC3E}">
        <p14:creationId xmlns:p14="http://schemas.microsoft.com/office/powerpoint/2010/main" xmlns="" val="30640733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Еквівалентне розбиття</a:t>
            </a:r>
            <a:endParaRPr lang="x-none" sz="4000" dirty="0"/>
          </a:p>
        </p:txBody>
      </p:sp>
      <p:graphicFrame>
        <p:nvGraphicFramePr>
          <p:cNvPr id="3" name="Місце для вмісту 2">
            <a:extLst>
              <a:ext uri="{FF2B5EF4-FFF2-40B4-BE49-F238E27FC236}">
                <a16:creationId xmlns:a16="http://schemas.microsoft.com/office/drawing/2014/main" xmlns="" id="{26EF508C-94C6-4D3F-98B4-17E14D3A7258}"/>
              </a:ext>
            </a:extLst>
          </p:cNvPr>
          <p:cNvGraphicFramePr>
            <a:graphicFrameLocks noGrp="1"/>
          </p:cNvGraphicFramePr>
          <p:nvPr>
            <p:ph idx="1"/>
            <p:extLst>
              <p:ext uri="{D42A27DB-BD31-4B8C-83A1-F6EECF244321}">
                <p14:modId xmlns:p14="http://schemas.microsoft.com/office/powerpoint/2010/main" xmlns="" val="1219485994"/>
              </p:ext>
            </p:extLst>
          </p:nvPr>
        </p:nvGraphicFramePr>
        <p:xfrm>
          <a:off x="1231900" y="1490133"/>
          <a:ext cx="9906000" cy="2181226"/>
        </p:xfrm>
        <a:graphic>
          <a:graphicData uri="http://schemas.openxmlformats.org/drawingml/2006/table">
            <a:tbl>
              <a:tblPr firstRow="1" bandRow="1">
                <a:tableStyleId>{BDBED569-4797-4DF1-A0F4-6AAB3CD982D8}</a:tableStyleId>
              </a:tblPr>
              <a:tblGrid>
                <a:gridCol w="1981200">
                  <a:extLst>
                    <a:ext uri="{9D8B030D-6E8A-4147-A177-3AD203B41FA5}">
                      <a16:colId xmlns:a16="http://schemas.microsoft.com/office/drawing/2014/main" xmlns="" val="3604686089"/>
                    </a:ext>
                  </a:extLst>
                </a:gridCol>
                <a:gridCol w="1981200">
                  <a:extLst>
                    <a:ext uri="{9D8B030D-6E8A-4147-A177-3AD203B41FA5}">
                      <a16:colId xmlns:a16="http://schemas.microsoft.com/office/drawing/2014/main" xmlns="" val="1900870933"/>
                    </a:ext>
                  </a:extLst>
                </a:gridCol>
                <a:gridCol w="1981200">
                  <a:extLst>
                    <a:ext uri="{9D8B030D-6E8A-4147-A177-3AD203B41FA5}">
                      <a16:colId xmlns:a16="http://schemas.microsoft.com/office/drawing/2014/main" xmlns="" val="3781334733"/>
                    </a:ext>
                  </a:extLst>
                </a:gridCol>
                <a:gridCol w="1981200">
                  <a:extLst>
                    <a:ext uri="{9D8B030D-6E8A-4147-A177-3AD203B41FA5}">
                      <a16:colId xmlns:a16="http://schemas.microsoft.com/office/drawing/2014/main" xmlns="" val="1100973699"/>
                    </a:ext>
                  </a:extLst>
                </a:gridCol>
                <a:gridCol w="1981200">
                  <a:extLst>
                    <a:ext uri="{9D8B030D-6E8A-4147-A177-3AD203B41FA5}">
                      <a16:colId xmlns:a16="http://schemas.microsoft.com/office/drawing/2014/main" xmlns="" val="2050190284"/>
                    </a:ext>
                  </a:extLst>
                </a:gridCol>
              </a:tblGrid>
              <a:tr h="1090613">
                <a:tc>
                  <a:txBody>
                    <a:bodyPr/>
                    <a:lstStyle/>
                    <a:p>
                      <a:pPr algn="ctr"/>
                      <a:r>
                        <a:rPr lang="en-US" sz="2000" b="0" dirty="0"/>
                        <a:t>Class</a:t>
                      </a:r>
                      <a:endParaRPr lang="x-none" sz="2000" b="0" dirty="0"/>
                    </a:p>
                  </a:txBody>
                  <a:tcPr anchor="ctr"/>
                </a:tc>
                <a:tc>
                  <a:txBody>
                    <a:bodyPr/>
                    <a:lstStyle/>
                    <a:p>
                      <a:pPr algn="ctr"/>
                      <a:r>
                        <a:rPr lang="en-US" sz="2000" b="0" dirty="0"/>
                        <a:t>&lt;=</a:t>
                      </a:r>
                      <a:r>
                        <a:rPr lang="uk-UA" sz="2000" b="0" dirty="0"/>
                        <a:t>1000</a:t>
                      </a:r>
                      <a:r>
                        <a:rPr lang="en-US" sz="2000" b="0" dirty="0"/>
                        <a:t>$</a:t>
                      </a:r>
                      <a:endParaRPr lang="x-none" sz="2000" b="0" dirty="0"/>
                    </a:p>
                  </a:txBody>
                  <a:tcPr anchor="ctr"/>
                </a:tc>
                <a:tc>
                  <a:txBody>
                    <a:bodyPr/>
                    <a:lstStyle/>
                    <a:p>
                      <a:pPr algn="ctr"/>
                      <a:r>
                        <a:rPr lang="en-US" sz="2000" b="0" dirty="0"/>
                        <a:t>1001-1500</a:t>
                      </a:r>
                      <a:endParaRPr lang="x-none" sz="2000" b="0" dirty="0"/>
                    </a:p>
                  </a:txBody>
                  <a:tcPr anchor="ctr"/>
                </a:tc>
                <a:tc>
                  <a:txBody>
                    <a:bodyPr/>
                    <a:lstStyle/>
                    <a:p>
                      <a:pPr algn="ctr"/>
                      <a:r>
                        <a:rPr lang="en-US" sz="2000" b="0" dirty="0"/>
                        <a:t>1501-4000</a:t>
                      </a:r>
                      <a:endParaRPr lang="x-none"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4001-6000</a:t>
                      </a:r>
                      <a:endParaRPr lang="x-none" sz="2000" b="0" dirty="0"/>
                    </a:p>
                  </a:txBody>
                  <a:tcPr anchor="ctr"/>
                </a:tc>
                <a:extLst>
                  <a:ext uri="{0D108BD9-81ED-4DB2-BD59-A6C34878D82A}">
                    <a16:rowId xmlns:a16="http://schemas.microsoft.com/office/drawing/2014/main" xmlns="" val="3965367632"/>
                  </a:ext>
                </a:extLst>
              </a:tr>
              <a:tr h="1090613">
                <a:tc>
                  <a:txBody>
                    <a:bodyPr/>
                    <a:lstStyle/>
                    <a:p>
                      <a:pPr algn="ctr"/>
                      <a:r>
                        <a:rPr lang="en-US" sz="2000" b="0" dirty="0"/>
                        <a:t>EP</a:t>
                      </a:r>
                      <a:endParaRPr lang="x-none" sz="2000" b="0" dirty="0"/>
                    </a:p>
                  </a:txBody>
                  <a:tcPr anchor="ctr"/>
                </a:tc>
                <a:tc>
                  <a:txBody>
                    <a:bodyPr/>
                    <a:lstStyle/>
                    <a:p>
                      <a:pPr algn="ctr"/>
                      <a:r>
                        <a:rPr lang="en-US" sz="2000" b="0" dirty="0"/>
                        <a:t>0%</a:t>
                      </a:r>
                      <a:endParaRPr lang="x-none" sz="2000" b="0" dirty="0"/>
                    </a:p>
                  </a:txBody>
                  <a:tcPr anchor="ctr"/>
                </a:tc>
                <a:tc>
                  <a:txBody>
                    <a:bodyPr/>
                    <a:lstStyle/>
                    <a:p>
                      <a:pPr algn="ctr"/>
                      <a:r>
                        <a:rPr lang="en-US" sz="2000" b="0" dirty="0"/>
                        <a:t>10%</a:t>
                      </a:r>
                      <a:endParaRPr lang="x-none" sz="2000" b="0" dirty="0"/>
                    </a:p>
                  </a:txBody>
                  <a:tcPr anchor="ctr"/>
                </a:tc>
                <a:tc>
                  <a:txBody>
                    <a:bodyPr/>
                    <a:lstStyle/>
                    <a:p>
                      <a:pPr algn="ctr"/>
                      <a:r>
                        <a:rPr lang="en-US" sz="2000" b="0" dirty="0"/>
                        <a:t>22%</a:t>
                      </a:r>
                      <a:endParaRPr lang="x-none" sz="2000" b="0" dirty="0"/>
                    </a:p>
                  </a:txBody>
                  <a:tcPr anchor="ctr"/>
                </a:tc>
                <a:tc>
                  <a:txBody>
                    <a:bodyPr/>
                    <a:lstStyle/>
                    <a:p>
                      <a:pPr algn="ctr"/>
                      <a:r>
                        <a:rPr lang="en-US" sz="2000" b="0" dirty="0"/>
                        <a:t>40%</a:t>
                      </a:r>
                      <a:endParaRPr lang="x-none" sz="2000" b="0" dirty="0"/>
                    </a:p>
                  </a:txBody>
                  <a:tcPr anchor="ctr"/>
                </a:tc>
                <a:extLst>
                  <a:ext uri="{0D108BD9-81ED-4DB2-BD59-A6C34878D82A}">
                    <a16:rowId xmlns:a16="http://schemas.microsoft.com/office/drawing/2014/main" xmlns="" val="2117274137"/>
                  </a:ext>
                </a:extLst>
              </a:tr>
            </a:tbl>
          </a:graphicData>
        </a:graphic>
      </p:graphicFrame>
      <p:sp>
        <p:nvSpPr>
          <p:cNvPr id="4" name="TextBox 3">
            <a:extLst>
              <a:ext uri="{FF2B5EF4-FFF2-40B4-BE49-F238E27FC236}">
                <a16:creationId xmlns:a16="http://schemas.microsoft.com/office/drawing/2014/main" xmlns="" id="{6A979453-350A-435B-9E94-F5EA9076E04C}"/>
              </a:ext>
            </a:extLst>
          </p:cNvPr>
          <p:cNvSpPr txBox="1"/>
          <p:nvPr/>
        </p:nvSpPr>
        <p:spPr>
          <a:xfrm>
            <a:off x="1201739" y="3987536"/>
            <a:ext cx="9971087" cy="369332"/>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Error: </a:t>
            </a:r>
            <a:r>
              <a:rPr lang="uk-UA" dirty="0"/>
              <a:t>Не повинно містити букви, знаків, тощо </a:t>
            </a:r>
            <a:r>
              <a:rPr lang="en-US" dirty="0"/>
              <a:t>(e.g., !@#$%^&amp;*()_ etc.)</a:t>
            </a:r>
            <a:endParaRPr lang="x-none" dirty="0"/>
          </a:p>
        </p:txBody>
      </p:sp>
    </p:spTree>
    <p:extLst>
      <p:ext uri="{BB962C8B-B14F-4D97-AF65-F5344CB8AC3E}">
        <p14:creationId xmlns:p14="http://schemas.microsoft.com/office/powerpoint/2010/main" xmlns="" val="11035921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Еквівалентне розбиття</a:t>
            </a:r>
            <a:r>
              <a:rPr lang="en-US" sz="4000" dirty="0"/>
              <a:t>: </a:t>
            </a:r>
            <a:r>
              <a:rPr lang="uk-UA" sz="4000" dirty="0"/>
              <a:t>Умови</a:t>
            </a:r>
            <a:endParaRPr lang="x-none" sz="4000" dirty="0"/>
          </a:p>
        </p:txBody>
      </p:sp>
      <p:graphicFrame>
        <p:nvGraphicFramePr>
          <p:cNvPr id="52" name="Місце для вмісту 2">
            <a:extLst>
              <a:ext uri="{FF2B5EF4-FFF2-40B4-BE49-F238E27FC236}">
                <a16:creationId xmlns:a16="http://schemas.microsoft.com/office/drawing/2014/main" xmlns="" id="{6EAC5CD7-BF85-471F-9901-7F3AF8503B3D}"/>
              </a:ext>
            </a:extLst>
          </p:cNvPr>
          <p:cNvGraphicFramePr>
            <a:graphicFrameLocks noGrp="1"/>
          </p:cNvGraphicFramePr>
          <p:nvPr>
            <p:ph idx="1"/>
            <p:extLst>
              <p:ext uri="{D42A27DB-BD31-4B8C-83A1-F6EECF244321}">
                <p14:modId xmlns:p14="http://schemas.microsoft.com/office/powerpoint/2010/main" xmlns="" val="3890304861"/>
              </p:ext>
            </p:extLst>
          </p:nvPr>
        </p:nvGraphicFramePr>
        <p:xfrm>
          <a:off x="920750" y="1095504"/>
          <a:ext cx="10383837" cy="5344983"/>
        </p:xfrm>
        <a:graphic>
          <a:graphicData uri="http://schemas.openxmlformats.org/drawingml/2006/table">
            <a:tbl>
              <a:tblPr firstRow="1" bandRow="1">
                <a:tableStyleId>{BDBED569-4797-4DF1-A0F4-6AAB3CD982D8}</a:tableStyleId>
              </a:tblPr>
              <a:tblGrid>
                <a:gridCol w="880865">
                  <a:extLst>
                    <a:ext uri="{9D8B030D-6E8A-4147-A177-3AD203B41FA5}">
                      <a16:colId xmlns:a16="http://schemas.microsoft.com/office/drawing/2014/main" xmlns="" val="2847844738"/>
                    </a:ext>
                  </a:extLst>
                </a:gridCol>
                <a:gridCol w="4751486">
                  <a:extLst>
                    <a:ext uri="{9D8B030D-6E8A-4147-A177-3AD203B41FA5}">
                      <a16:colId xmlns:a16="http://schemas.microsoft.com/office/drawing/2014/main" xmlns="" val="3604686089"/>
                    </a:ext>
                  </a:extLst>
                </a:gridCol>
                <a:gridCol w="4751486">
                  <a:extLst>
                    <a:ext uri="{9D8B030D-6E8A-4147-A177-3AD203B41FA5}">
                      <a16:colId xmlns:a16="http://schemas.microsoft.com/office/drawing/2014/main" xmlns="" val="1900870933"/>
                    </a:ext>
                  </a:extLst>
                </a:gridCol>
              </a:tblGrid>
              <a:tr h="763569">
                <a:tc>
                  <a:txBody>
                    <a:bodyPr/>
                    <a:lstStyle/>
                    <a:p>
                      <a:pPr algn="ctr"/>
                      <a:r>
                        <a:rPr lang="uk-UA" sz="2000" b="0" dirty="0"/>
                        <a:t>№</a:t>
                      </a:r>
                      <a:endParaRPr lang="x-none" sz="2000" b="0" dirty="0"/>
                    </a:p>
                  </a:txBody>
                  <a:tcPr anchor="ctr"/>
                </a:tc>
                <a:tc>
                  <a:txBody>
                    <a:bodyPr/>
                    <a:lstStyle/>
                    <a:p>
                      <a:pPr algn="ctr"/>
                      <a:r>
                        <a:rPr lang="uk-UA" sz="2000" b="0" dirty="0"/>
                        <a:t>Умова</a:t>
                      </a:r>
                      <a:endParaRPr lang="x-none" sz="2000" b="0" dirty="0"/>
                    </a:p>
                  </a:txBody>
                  <a:tcPr anchor="ctr"/>
                </a:tc>
                <a:tc>
                  <a:txBody>
                    <a:bodyPr/>
                    <a:lstStyle/>
                    <a:p>
                      <a:pPr algn="ctr"/>
                      <a:r>
                        <a:rPr lang="uk-UA" sz="2000" b="0" dirty="0"/>
                        <a:t>Очікуваний результат</a:t>
                      </a:r>
                      <a:endParaRPr lang="x-none" sz="2000" b="0" dirty="0"/>
                    </a:p>
                  </a:txBody>
                  <a:tcPr anchor="ctr"/>
                </a:tc>
                <a:extLst>
                  <a:ext uri="{0D108BD9-81ED-4DB2-BD59-A6C34878D82A}">
                    <a16:rowId xmlns:a16="http://schemas.microsoft.com/office/drawing/2014/main" xmlns="" val="1775850763"/>
                  </a:ext>
                </a:extLst>
              </a:tr>
              <a:tr h="763569">
                <a:tc>
                  <a:txBody>
                    <a:bodyPr/>
                    <a:lstStyle/>
                    <a:p>
                      <a:pPr algn="ctr"/>
                      <a:r>
                        <a:rPr lang="uk-UA" sz="2000" b="0" dirty="0"/>
                        <a:t>1</a:t>
                      </a:r>
                      <a:endParaRPr lang="x-none" sz="2000" b="0" dirty="0"/>
                    </a:p>
                  </a:txBody>
                  <a:tcPr anchor="ctr"/>
                </a:tc>
                <a:tc>
                  <a:txBody>
                    <a:bodyPr/>
                    <a:lstStyle/>
                    <a:p>
                      <a:pPr algn="ctr"/>
                      <a:r>
                        <a:rPr lang="en-US" sz="2000" b="0" dirty="0"/>
                        <a:t>&lt;</a:t>
                      </a:r>
                      <a:r>
                        <a:rPr lang="uk-UA" sz="2000" b="0" dirty="0"/>
                        <a:t>=</a:t>
                      </a:r>
                      <a:r>
                        <a:rPr lang="en-US" sz="2000" b="0" dirty="0"/>
                        <a:t>1000$</a:t>
                      </a:r>
                      <a:endParaRPr lang="x-none" sz="2000" b="0" dirty="0"/>
                    </a:p>
                  </a:txBody>
                  <a:tcPr anchor="ctr"/>
                </a:tc>
                <a:tc>
                  <a:txBody>
                    <a:bodyPr/>
                    <a:lstStyle/>
                    <a:p>
                      <a:pPr algn="ctr"/>
                      <a:r>
                        <a:rPr lang="uk-UA" sz="2000" b="0" dirty="0"/>
                        <a:t>Податок = 0%</a:t>
                      </a:r>
                      <a:endParaRPr lang="x-none" sz="2000" b="0" dirty="0"/>
                    </a:p>
                  </a:txBody>
                  <a:tcPr anchor="ctr"/>
                </a:tc>
                <a:extLst>
                  <a:ext uri="{0D108BD9-81ED-4DB2-BD59-A6C34878D82A}">
                    <a16:rowId xmlns:a16="http://schemas.microsoft.com/office/drawing/2014/main" xmlns="" val="3965367632"/>
                  </a:ext>
                </a:extLst>
              </a:tr>
              <a:tr h="763569">
                <a:tc>
                  <a:txBody>
                    <a:bodyPr/>
                    <a:lstStyle/>
                    <a:p>
                      <a:pPr algn="ctr"/>
                      <a:r>
                        <a:rPr lang="uk-UA" sz="2000" b="0" dirty="0"/>
                        <a:t>2</a:t>
                      </a:r>
                      <a:endParaRPr lang="x-none" sz="2000" b="0" dirty="0"/>
                    </a:p>
                  </a:txBody>
                  <a:tcPr anchor="ctr"/>
                </a:tc>
                <a:tc>
                  <a:txBody>
                    <a:bodyPr/>
                    <a:lstStyle/>
                    <a:p>
                      <a:pPr algn="ctr"/>
                      <a:r>
                        <a:rPr lang="en-US" sz="2000" b="0" dirty="0"/>
                        <a:t>1001$-1500$</a:t>
                      </a:r>
                      <a:endParaRPr lang="x-none" sz="2000" b="0" dirty="0"/>
                    </a:p>
                  </a:txBody>
                  <a:tcPr anchor="ctr"/>
                </a:tc>
                <a:tc>
                  <a:txBody>
                    <a:bodyPr/>
                    <a:lstStyle/>
                    <a:p>
                      <a:pPr algn="ctr"/>
                      <a:r>
                        <a:rPr lang="uk-UA" sz="2000" b="0" dirty="0"/>
                        <a:t>Податок = 10%</a:t>
                      </a:r>
                      <a:endParaRPr lang="x-none" sz="2000" b="0" dirty="0"/>
                    </a:p>
                  </a:txBody>
                  <a:tcPr anchor="ctr"/>
                </a:tc>
                <a:extLst>
                  <a:ext uri="{0D108BD9-81ED-4DB2-BD59-A6C34878D82A}">
                    <a16:rowId xmlns:a16="http://schemas.microsoft.com/office/drawing/2014/main" xmlns="" val="2117274137"/>
                  </a:ext>
                </a:extLst>
              </a:tr>
              <a:tr h="763569">
                <a:tc>
                  <a:txBody>
                    <a:bodyPr/>
                    <a:lstStyle/>
                    <a:p>
                      <a:pPr algn="ctr"/>
                      <a:r>
                        <a:rPr lang="uk-UA" sz="2000" b="0" dirty="0"/>
                        <a:t>3</a:t>
                      </a:r>
                      <a:endParaRPr lang="x-none" sz="2000" b="0" dirty="0"/>
                    </a:p>
                  </a:txBody>
                  <a:tcPr anchor="ctr"/>
                </a:tc>
                <a:tc>
                  <a:txBody>
                    <a:bodyPr/>
                    <a:lstStyle/>
                    <a:p>
                      <a:pPr algn="ctr"/>
                      <a:r>
                        <a:rPr lang="en-US" sz="2000" b="0" dirty="0"/>
                        <a:t>1501$-4000$</a:t>
                      </a:r>
                      <a:endParaRPr lang="x-none" sz="2000" b="0" dirty="0"/>
                    </a:p>
                  </a:txBody>
                  <a:tcPr anchor="ctr"/>
                </a:tc>
                <a:tc>
                  <a:txBody>
                    <a:bodyPr/>
                    <a:lstStyle/>
                    <a:p>
                      <a:pPr algn="ctr"/>
                      <a:r>
                        <a:rPr lang="uk-UA" sz="2000" b="0" dirty="0"/>
                        <a:t>Податок = 22%</a:t>
                      </a:r>
                      <a:endParaRPr lang="x-none" sz="2000" b="0" dirty="0"/>
                    </a:p>
                  </a:txBody>
                  <a:tcPr anchor="ctr"/>
                </a:tc>
                <a:extLst>
                  <a:ext uri="{0D108BD9-81ED-4DB2-BD59-A6C34878D82A}">
                    <a16:rowId xmlns:a16="http://schemas.microsoft.com/office/drawing/2014/main" xmlns="" val="7085367"/>
                  </a:ext>
                </a:extLst>
              </a:tr>
              <a:tr h="763569">
                <a:tc>
                  <a:txBody>
                    <a:bodyPr/>
                    <a:lstStyle/>
                    <a:p>
                      <a:pPr algn="ctr"/>
                      <a:r>
                        <a:rPr lang="uk-UA" sz="2000" b="0" dirty="0"/>
                        <a:t>4</a:t>
                      </a:r>
                      <a:endParaRPr lang="x-none" sz="2000" b="0" dirty="0"/>
                    </a:p>
                  </a:txBody>
                  <a:tcPr anchor="ctr"/>
                </a:tc>
                <a:tc>
                  <a:txBody>
                    <a:bodyPr/>
                    <a:lstStyle/>
                    <a:p>
                      <a:pPr algn="ctr"/>
                      <a:r>
                        <a:rPr lang="en-US" sz="2000" b="0" dirty="0"/>
                        <a:t>4001$-6000$</a:t>
                      </a:r>
                      <a:endParaRPr lang="x-none" sz="2000" b="0" dirty="0"/>
                    </a:p>
                  </a:txBody>
                  <a:tcPr anchor="ctr"/>
                </a:tc>
                <a:tc>
                  <a:txBody>
                    <a:bodyPr/>
                    <a:lstStyle/>
                    <a:p>
                      <a:pPr algn="ctr"/>
                      <a:r>
                        <a:rPr lang="uk-UA" sz="2000" b="0" dirty="0"/>
                        <a:t>Податок = 40%</a:t>
                      </a:r>
                      <a:endParaRPr lang="x-none" sz="2000" b="0" dirty="0"/>
                    </a:p>
                  </a:txBody>
                  <a:tcPr anchor="ctr"/>
                </a:tc>
                <a:extLst>
                  <a:ext uri="{0D108BD9-81ED-4DB2-BD59-A6C34878D82A}">
                    <a16:rowId xmlns:a16="http://schemas.microsoft.com/office/drawing/2014/main" xmlns="" val="3507376441"/>
                  </a:ext>
                </a:extLst>
              </a:tr>
              <a:tr h="763569">
                <a:tc>
                  <a:txBody>
                    <a:bodyPr/>
                    <a:lstStyle/>
                    <a:p>
                      <a:pPr algn="ctr"/>
                      <a:r>
                        <a:rPr lang="uk-UA" sz="2000" b="0" dirty="0"/>
                        <a:t>5</a:t>
                      </a:r>
                      <a:endParaRPr lang="x-none" sz="2000" b="0" dirty="0"/>
                    </a:p>
                  </a:txBody>
                  <a:tcPr anchor="ctr"/>
                </a:tc>
                <a:tc>
                  <a:txBody>
                    <a:bodyPr/>
                    <a:lstStyle/>
                    <a:p>
                      <a:pPr algn="ctr"/>
                      <a:r>
                        <a:rPr lang="en-US" sz="2000" b="0" dirty="0"/>
                        <a:t>&gt;6001$</a:t>
                      </a:r>
                      <a:endParaRPr lang="x-none" sz="2000" b="0" dirty="0"/>
                    </a:p>
                  </a:txBody>
                  <a:tcPr anchor="ctr"/>
                </a:tc>
                <a:tc>
                  <a:txBody>
                    <a:bodyPr/>
                    <a:lstStyle/>
                    <a:p>
                      <a:pPr algn="ctr"/>
                      <a:r>
                        <a:rPr lang="uk-UA" sz="2000" b="0" dirty="0"/>
                        <a:t>Зарплата не повинна перевищувати </a:t>
                      </a:r>
                      <a:endParaRPr lang="x-none" sz="2000" b="0" dirty="0"/>
                    </a:p>
                  </a:txBody>
                  <a:tcPr anchor="ctr"/>
                </a:tc>
                <a:extLst>
                  <a:ext uri="{0D108BD9-81ED-4DB2-BD59-A6C34878D82A}">
                    <a16:rowId xmlns:a16="http://schemas.microsoft.com/office/drawing/2014/main" xmlns="" val="3502900433"/>
                  </a:ext>
                </a:extLst>
              </a:tr>
              <a:tr h="763569">
                <a:tc>
                  <a:txBody>
                    <a:bodyPr/>
                    <a:lstStyle/>
                    <a:p>
                      <a:pPr algn="ctr"/>
                      <a:r>
                        <a:rPr lang="uk-UA" sz="2000" b="0" dirty="0"/>
                        <a:t>6</a:t>
                      </a:r>
                      <a:endParaRPr lang="x-none" sz="2000" b="0" dirty="0"/>
                    </a:p>
                  </a:txBody>
                  <a:tcPr anchor="ctr"/>
                </a:tc>
                <a:tc>
                  <a:txBody>
                    <a:bodyPr/>
                    <a:lstStyle/>
                    <a:p>
                      <a:pPr algn="ctr"/>
                      <a:r>
                        <a:rPr lang="en-US" sz="2000" dirty="0"/>
                        <a:t>!@#$%^&amp;*()</a:t>
                      </a:r>
                      <a:endParaRPr lang="x-none" sz="2000" b="0" dirty="0"/>
                    </a:p>
                  </a:txBody>
                  <a:tcPr anchor="ctr"/>
                </a:tc>
                <a:tc>
                  <a:txBody>
                    <a:bodyPr/>
                    <a:lstStyle/>
                    <a:p>
                      <a:pPr algn="ctr"/>
                      <a:r>
                        <a:rPr lang="uk-UA" sz="2000" b="0" dirty="0"/>
                        <a:t>Невірні значення</a:t>
                      </a:r>
                      <a:endParaRPr lang="x-none" sz="2000" b="0" dirty="0"/>
                    </a:p>
                  </a:txBody>
                  <a:tcPr anchor="ctr"/>
                </a:tc>
                <a:extLst>
                  <a:ext uri="{0D108BD9-81ED-4DB2-BD59-A6C34878D82A}">
                    <a16:rowId xmlns:a16="http://schemas.microsoft.com/office/drawing/2014/main" xmlns="" val="1073485410"/>
                  </a:ext>
                </a:extLst>
              </a:tr>
            </a:tbl>
          </a:graphicData>
        </a:graphic>
      </p:graphicFrame>
    </p:spTree>
    <p:extLst>
      <p:ext uri="{BB962C8B-B14F-4D97-AF65-F5344CB8AC3E}">
        <p14:creationId xmlns:p14="http://schemas.microsoft.com/office/powerpoint/2010/main" xmlns="" val="424491406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173163" y="68526"/>
            <a:ext cx="9906000" cy="1117073"/>
          </a:xfrm>
        </p:spPr>
        <p:txBody>
          <a:bodyPr>
            <a:normAutofit/>
          </a:bodyPr>
          <a:lstStyle/>
          <a:p>
            <a:pPr algn="ctr"/>
            <a:r>
              <a:rPr lang="uk-UA" sz="4000" dirty="0"/>
              <a:t>Граничні значення</a:t>
            </a:r>
            <a:endParaRPr lang="x-none" sz="4000" dirty="0"/>
          </a:p>
        </p:txBody>
      </p:sp>
      <p:graphicFrame>
        <p:nvGraphicFramePr>
          <p:cNvPr id="53" name="Місце для вмісту 2">
            <a:extLst>
              <a:ext uri="{FF2B5EF4-FFF2-40B4-BE49-F238E27FC236}">
                <a16:creationId xmlns:a16="http://schemas.microsoft.com/office/drawing/2014/main" xmlns="" id="{DF4B5AC3-7DD2-4F1B-93FD-389B85AAAD76}"/>
              </a:ext>
            </a:extLst>
          </p:cNvPr>
          <p:cNvGraphicFramePr>
            <a:graphicFrameLocks noGrp="1"/>
          </p:cNvGraphicFramePr>
          <p:nvPr>
            <p:ph idx="1"/>
            <p:extLst>
              <p:ext uri="{D42A27DB-BD31-4B8C-83A1-F6EECF244321}">
                <p14:modId xmlns:p14="http://schemas.microsoft.com/office/powerpoint/2010/main" xmlns="" val="513708679"/>
              </p:ext>
            </p:extLst>
          </p:nvPr>
        </p:nvGraphicFramePr>
        <p:xfrm>
          <a:off x="1231900" y="1490133"/>
          <a:ext cx="9906000" cy="2181226"/>
        </p:xfrm>
        <a:graphic>
          <a:graphicData uri="http://schemas.openxmlformats.org/drawingml/2006/table">
            <a:tbl>
              <a:tblPr firstRow="1" bandRow="1">
                <a:tableStyleId>{BDBED569-4797-4DF1-A0F4-6AAB3CD982D8}</a:tableStyleId>
              </a:tblPr>
              <a:tblGrid>
                <a:gridCol w="1651000">
                  <a:extLst>
                    <a:ext uri="{9D8B030D-6E8A-4147-A177-3AD203B41FA5}">
                      <a16:colId xmlns:a16="http://schemas.microsoft.com/office/drawing/2014/main" xmlns="" val="3604686089"/>
                    </a:ext>
                  </a:extLst>
                </a:gridCol>
                <a:gridCol w="1651000">
                  <a:extLst>
                    <a:ext uri="{9D8B030D-6E8A-4147-A177-3AD203B41FA5}">
                      <a16:colId xmlns:a16="http://schemas.microsoft.com/office/drawing/2014/main" xmlns="" val="1900870933"/>
                    </a:ext>
                  </a:extLst>
                </a:gridCol>
                <a:gridCol w="1651000">
                  <a:extLst>
                    <a:ext uri="{9D8B030D-6E8A-4147-A177-3AD203B41FA5}">
                      <a16:colId xmlns:a16="http://schemas.microsoft.com/office/drawing/2014/main" xmlns="" val="3781334733"/>
                    </a:ext>
                  </a:extLst>
                </a:gridCol>
                <a:gridCol w="1651000">
                  <a:extLst>
                    <a:ext uri="{9D8B030D-6E8A-4147-A177-3AD203B41FA5}">
                      <a16:colId xmlns:a16="http://schemas.microsoft.com/office/drawing/2014/main" xmlns="" val="1100973699"/>
                    </a:ext>
                  </a:extLst>
                </a:gridCol>
                <a:gridCol w="1651000">
                  <a:extLst>
                    <a:ext uri="{9D8B030D-6E8A-4147-A177-3AD203B41FA5}">
                      <a16:colId xmlns:a16="http://schemas.microsoft.com/office/drawing/2014/main" xmlns="" val="2050190284"/>
                    </a:ext>
                  </a:extLst>
                </a:gridCol>
                <a:gridCol w="1651000">
                  <a:extLst>
                    <a:ext uri="{9D8B030D-6E8A-4147-A177-3AD203B41FA5}">
                      <a16:colId xmlns:a16="http://schemas.microsoft.com/office/drawing/2014/main" xmlns="" val="1547960716"/>
                    </a:ext>
                  </a:extLst>
                </a:gridCol>
              </a:tblGrid>
              <a:tr h="1090613">
                <a:tc>
                  <a:txBody>
                    <a:bodyPr/>
                    <a:lstStyle/>
                    <a:p>
                      <a:pPr algn="ctr"/>
                      <a:r>
                        <a:rPr lang="en-US" sz="2000" b="0" dirty="0"/>
                        <a:t>Class</a:t>
                      </a:r>
                      <a:endParaRPr lang="x-none" sz="2000" b="0" dirty="0"/>
                    </a:p>
                  </a:txBody>
                  <a:tcPr anchor="ctr"/>
                </a:tc>
                <a:tc>
                  <a:txBody>
                    <a:bodyPr/>
                    <a:lstStyle/>
                    <a:p>
                      <a:pPr algn="ctr"/>
                      <a:r>
                        <a:rPr lang="en-US" sz="2000" b="0" dirty="0"/>
                        <a:t>&lt;</a:t>
                      </a:r>
                      <a:r>
                        <a:rPr lang="uk-UA" sz="2000" b="0" dirty="0"/>
                        <a:t>1000</a:t>
                      </a:r>
                      <a:r>
                        <a:rPr lang="en-US" sz="2000" b="0" dirty="0"/>
                        <a:t>$</a:t>
                      </a:r>
                      <a:endParaRPr lang="x-none" sz="2000" b="0" dirty="0"/>
                    </a:p>
                  </a:txBody>
                  <a:tcPr anchor="ctr"/>
                </a:tc>
                <a:tc>
                  <a:txBody>
                    <a:bodyPr/>
                    <a:lstStyle/>
                    <a:p>
                      <a:pPr algn="ctr"/>
                      <a:r>
                        <a:rPr lang="en-US" sz="2000" b="0" dirty="0"/>
                        <a:t>1001-1500</a:t>
                      </a:r>
                      <a:endParaRPr lang="x-none" sz="2000" b="0" dirty="0"/>
                    </a:p>
                  </a:txBody>
                  <a:tcPr anchor="ctr"/>
                </a:tc>
                <a:tc>
                  <a:txBody>
                    <a:bodyPr/>
                    <a:lstStyle/>
                    <a:p>
                      <a:pPr algn="ctr"/>
                      <a:r>
                        <a:rPr lang="en-US" sz="2000" b="0" dirty="0"/>
                        <a:t>1501-4000</a:t>
                      </a:r>
                      <a:endParaRPr lang="x-none"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4001-6000</a:t>
                      </a:r>
                      <a:endParaRPr lang="x-none"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6001&gt;</a:t>
                      </a:r>
                      <a:endParaRPr lang="x-none" sz="2000" b="0" dirty="0"/>
                    </a:p>
                  </a:txBody>
                  <a:tcPr anchor="ctr"/>
                </a:tc>
                <a:extLst>
                  <a:ext uri="{0D108BD9-81ED-4DB2-BD59-A6C34878D82A}">
                    <a16:rowId xmlns:a16="http://schemas.microsoft.com/office/drawing/2014/main" xmlns="" val="3965367632"/>
                  </a:ext>
                </a:extLst>
              </a:tr>
              <a:tr h="1090613">
                <a:tc>
                  <a:txBody>
                    <a:bodyPr/>
                    <a:lstStyle/>
                    <a:p>
                      <a:pPr algn="ctr"/>
                      <a:r>
                        <a:rPr lang="en-US" sz="2000" b="0" dirty="0"/>
                        <a:t>EP</a:t>
                      </a:r>
                      <a:endParaRPr lang="x-none" sz="2000" b="0" dirty="0"/>
                    </a:p>
                  </a:txBody>
                  <a:tcPr anchor="ctr"/>
                </a:tc>
                <a:tc>
                  <a:txBody>
                    <a:bodyPr/>
                    <a:lstStyle/>
                    <a:p>
                      <a:pPr algn="l"/>
                      <a:r>
                        <a:rPr lang="uk-UA" sz="2000" b="0" dirty="0"/>
                        <a:t>0    </a:t>
                      </a:r>
                      <a:r>
                        <a:rPr lang="en-US" sz="2000" b="0" dirty="0"/>
                        <a:t>     </a:t>
                      </a:r>
                      <a:r>
                        <a:rPr lang="uk-UA" sz="2000" b="0" dirty="0"/>
                        <a:t>       </a:t>
                      </a:r>
                      <a:r>
                        <a:rPr lang="en-US" sz="2000" b="0" dirty="0"/>
                        <a:t>  </a:t>
                      </a:r>
                      <a:endParaRPr lang="x-none" sz="2000" b="0" dirty="0"/>
                    </a:p>
                  </a:txBody>
                  <a:tcPr anchor="ctr"/>
                </a:tc>
                <a:tc>
                  <a:txBody>
                    <a:bodyPr/>
                    <a:lstStyle/>
                    <a:p>
                      <a:pPr algn="ctr"/>
                      <a:r>
                        <a:rPr lang="en-US" sz="2000" b="0" dirty="0"/>
                        <a:t>1001     1500</a:t>
                      </a:r>
                      <a:endParaRPr lang="x-none" sz="2000" b="0" dirty="0"/>
                    </a:p>
                  </a:txBody>
                  <a:tcPr anchor="ctr"/>
                </a:tc>
                <a:tc>
                  <a:txBody>
                    <a:bodyPr/>
                    <a:lstStyle/>
                    <a:p>
                      <a:pPr algn="ctr"/>
                      <a:r>
                        <a:rPr lang="en-US" sz="2000" b="0" dirty="0"/>
                        <a:t>1501     4000</a:t>
                      </a:r>
                      <a:endParaRPr lang="x-none" sz="2000" b="0" dirty="0"/>
                    </a:p>
                  </a:txBody>
                  <a:tcPr anchor="ctr"/>
                </a:tc>
                <a:tc>
                  <a:txBody>
                    <a:bodyPr/>
                    <a:lstStyle/>
                    <a:p>
                      <a:pPr algn="ctr"/>
                      <a:r>
                        <a:rPr lang="en-US" sz="2000" b="0" dirty="0"/>
                        <a:t>4001     6000</a:t>
                      </a:r>
                      <a:endParaRPr lang="x-none" sz="2000" b="0" dirty="0"/>
                    </a:p>
                  </a:txBody>
                  <a:tcPr anchor="ctr"/>
                </a:tc>
                <a:tc>
                  <a:txBody>
                    <a:bodyPr/>
                    <a:lstStyle/>
                    <a:p>
                      <a:pPr algn="ctr"/>
                      <a:r>
                        <a:rPr lang="en-US" sz="2000" b="0" dirty="0"/>
                        <a:t>6001</a:t>
                      </a:r>
                      <a:endParaRPr lang="x-none" sz="2000" b="0" dirty="0"/>
                    </a:p>
                  </a:txBody>
                  <a:tcPr anchor="ctr"/>
                </a:tc>
                <a:extLst>
                  <a:ext uri="{0D108BD9-81ED-4DB2-BD59-A6C34878D82A}">
                    <a16:rowId xmlns:a16="http://schemas.microsoft.com/office/drawing/2014/main" xmlns="" val="2117274137"/>
                  </a:ext>
                </a:extLst>
              </a:tr>
            </a:tbl>
          </a:graphicData>
        </a:graphic>
      </p:graphicFrame>
    </p:spTree>
    <p:extLst>
      <p:ext uri="{BB962C8B-B14F-4D97-AF65-F5344CB8AC3E}">
        <p14:creationId xmlns:p14="http://schemas.microsoft.com/office/powerpoint/2010/main" xmlns="" val="38786447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Еквівалентне розбиття</a:t>
            </a:r>
            <a:r>
              <a:rPr lang="en-US" sz="4000" dirty="0"/>
              <a:t>: </a:t>
            </a:r>
            <a:r>
              <a:rPr lang="uk-UA" sz="4000" dirty="0"/>
              <a:t>Умови</a:t>
            </a:r>
            <a:endParaRPr lang="x-none" sz="4000" dirty="0"/>
          </a:p>
        </p:txBody>
      </p:sp>
      <p:graphicFrame>
        <p:nvGraphicFramePr>
          <p:cNvPr id="52" name="Місце для вмісту 2">
            <a:extLst>
              <a:ext uri="{FF2B5EF4-FFF2-40B4-BE49-F238E27FC236}">
                <a16:creationId xmlns:a16="http://schemas.microsoft.com/office/drawing/2014/main" xmlns="" id="{6EAC5CD7-BF85-471F-9901-7F3AF8503B3D}"/>
              </a:ext>
            </a:extLst>
          </p:cNvPr>
          <p:cNvGraphicFramePr>
            <a:graphicFrameLocks noGrp="1"/>
          </p:cNvGraphicFramePr>
          <p:nvPr>
            <p:ph idx="1"/>
            <p:extLst>
              <p:ext uri="{D42A27DB-BD31-4B8C-83A1-F6EECF244321}">
                <p14:modId xmlns:p14="http://schemas.microsoft.com/office/powerpoint/2010/main" xmlns="" val="4220513370"/>
              </p:ext>
            </p:extLst>
          </p:nvPr>
        </p:nvGraphicFramePr>
        <p:xfrm>
          <a:off x="920750" y="1095505"/>
          <a:ext cx="10383837" cy="5938870"/>
        </p:xfrm>
        <a:graphic>
          <a:graphicData uri="http://schemas.openxmlformats.org/drawingml/2006/table">
            <a:tbl>
              <a:tblPr firstRow="1" bandRow="1">
                <a:tableStyleId>{BDBED569-4797-4DF1-A0F4-6AAB3CD982D8}</a:tableStyleId>
              </a:tblPr>
              <a:tblGrid>
                <a:gridCol w="880865">
                  <a:extLst>
                    <a:ext uri="{9D8B030D-6E8A-4147-A177-3AD203B41FA5}">
                      <a16:colId xmlns:a16="http://schemas.microsoft.com/office/drawing/2014/main" xmlns="" val="2847844738"/>
                    </a:ext>
                  </a:extLst>
                </a:gridCol>
                <a:gridCol w="4751486">
                  <a:extLst>
                    <a:ext uri="{9D8B030D-6E8A-4147-A177-3AD203B41FA5}">
                      <a16:colId xmlns:a16="http://schemas.microsoft.com/office/drawing/2014/main" xmlns="" val="3604686089"/>
                    </a:ext>
                  </a:extLst>
                </a:gridCol>
                <a:gridCol w="4751486">
                  <a:extLst>
                    <a:ext uri="{9D8B030D-6E8A-4147-A177-3AD203B41FA5}">
                      <a16:colId xmlns:a16="http://schemas.microsoft.com/office/drawing/2014/main" xmlns="" val="1900870933"/>
                    </a:ext>
                  </a:extLst>
                </a:gridCol>
              </a:tblGrid>
              <a:tr h="593887">
                <a:tc>
                  <a:txBody>
                    <a:bodyPr/>
                    <a:lstStyle/>
                    <a:p>
                      <a:pPr algn="ctr"/>
                      <a:r>
                        <a:rPr lang="uk-UA" sz="2000" b="0" dirty="0"/>
                        <a:t>№</a:t>
                      </a:r>
                      <a:endParaRPr lang="x-none" sz="2000" b="0" dirty="0"/>
                    </a:p>
                  </a:txBody>
                  <a:tcPr anchor="ctr"/>
                </a:tc>
                <a:tc>
                  <a:txBody>
                    <a:bodyPr/>
                    <a:lstStyle/>
                    <a:p>
                      <a:pPr algn="ctr"/>
                      <a:r>
                        <a:rPr lang="uk-UA" sz="2000" b="0" dirty="0"/>
                        <a:t>Умова</a:t>
                      </a:r>
                      <a:endParaRPr lang="x-none" sz="2000" b="0" dirty="0"/>
                    </a:p>
                  </a:txBody>
                  <a:tcPr anchor="ctr"/>
                </a:tc>
                <a:tc>
                  <a:txBody>
                    <a:bodyPr/>
                    <a:lstStyle/>
                    <a:p>
                      <a:pPr algn="ctr"/>
                      <a:r>
                        <a:rPr lang="uk-UA" sz="2000" b="0" dirty="0"/>
                        <a:t>Очікуваний результат</a:t>
                      </a:r>
                      <a:endParaRPr lang="x-none" sz="2000" b="0" dirty="0"/>
                    </a:p>
                  </a:txBody>
                  <a:tcPr anchor="ctr"/>
                </a:tc>
                <a:extLst>
                  <a:ext uri="{0D108BD9-81ED-4DB2-BD59-A6C34878D82A}">
                    <a16:rowId xmlns:a16="http://schemas.microsoft.com/office/drawing/2014/main" xmlns="" val="1775850763"/>
                  </a:ext>
                </a:extLst>
              </a:tr>
              <a:tr h="593887">
                <a:tc>
                  <a:txBody>
                    <a:bodyPr/>
                    <a:lstStyle/>
                    <a:p>
                      <a:pPr algn="ctr"/>
                      <a:r>
                        <a:rPr lang="uk-UA" sz="2000" b="0" dirty="0"/>
                        <a:t>1</a:t>
                      </a:r>
                      <a:endParaRPr lang="x-none" sz="2000" b="0" dirty="0"/>
                    </a:p>
                  </a:txBody>
                  <a:tcPr anchor="ctr"/>
                </a:tc>
                <a:tc>
                  <a:txBody>
                    <a:bodyPr/>
                    <a:lstStyle/>
                    <a:p>
                      <a:pPr algn="ctr"/>
                      <a:r>
                        <a:rPr lang="en-US" sz="2000" b="0" dirty="0"/>
                        <a:t>0</a:t>
                      </a:r>
                      <a:endParaRPr lang="x-none" sz="2000" b="0" dirty="0"/>
                    </a:p>
                  </a:txBody>
                  <a:tcPr anchor="ctr"/>
                </a:tc>
                <a:tc>
                  <a:txBody>
                    <a:bodyPr/>
                    <a:lstStyle/>
                    <a:p>
                      <a:pPr algn="ctr"/>
                      <a:r>
                        <a:rPr lang="uk-UA" sz="2000" b="0" dirty="0"/>
                        <a:t>Податок = 0%</a:t>
                      </a:r>
                      <a:endParaRPr lang="x-none" sz="2000" b="0" dirty="0"/>
                    </a:p>
                  </a:txBody>
                  <a:tcPr anchor="ctr"/>
                </a:tc>
                <a:extLst>
                  <a:ext uri="{0D108BD9-81ED-4DB2-BD59-A6C34878D82A}">
                    <a16:rowId xmlns:a16="http://schemas.microsoft.com/office/drawing/2014/main" xmlns="" val="3965367632"/>
                  </a:ext>
                </a:extLst>
              </a:tr>
              <a:tr h="593887">
                <a:tc>
                  <a:txBody>
                    <a:bodyPr/>
                    <a:lstStyle/>
                    <a:p>
                      <a:pPr algn="ctr"/>
                      <a:r>
                        <a:rPr lang="uk-UA" sz="2000" b="0" dirty="0"/>
                        <a:t>2</a:t>
                      </a:r>
                      <a:endParaRPr lang="x-none" sz="2000" b="0" dirty="0"/>
                    </a:p>
                  </a:txBody>
                  <a:tcPr anchor="ctr"/>
                </a:tc>
                <a:tc>
                  <a:txBody>
                    <a:bodyPr/>
                    <a:lstStyle/>
                    <a:p>
                      <a:pPr algn="ctr"/>
                      <a:r>
                        <a:rPr lang="en-US" sz="2000" b="0" dirty="0"/>
                        <a:t>1001</a:t>
                      </a:r>
                      <a:endParaRPr lang="x-none" sz="2000" b="0" dirty="0"/>
                    </a:p>
                  </a:txBody>
                  <a:tcPr anchor="ctr"/>
                </a:tc>
                <a:tc>
                  <a:txBody>
                    <a:bodyPr/>
                    <a:lstStyle/>
                    <a:p>
                      <a:pPr algn="ctr"/>
                      <a:r>
                        <a:rPr lang="uk-UA" sz="2000" b="0" dirty="0"/>
                        <a:t>Податок = 10%</a:t>
                      </a:r>
                      <a:endParaRPr lang="x-none" sz="2000" b="0" dirty="0"/>
                    </a:p>
                  </a:txBody>
                  <a:tcPr anchor="ctr"/>
                </a:tc>
                <a:extLst>
                  <a:ext uri="{0D108BD9-81ED-4DB2-BD59-A6C34878D82A}">
                    <a16:rowId xmlns:a16="http://schemas.microsoft.com/office/drawing/2014/main" xmlns="" val="2117274137"/>
                  </a:ext>
                </a:extLst>
              </a:tr>
              <a:tr h="593887">
                <a:tc>
                  <a:txBody>
                    <a:bodyPr/>
                    <a:lstStyle/>
                    <a:p>
                      <a:pPr algn="ctr"/>
                      <a:r>
                        <a:rPr lang="uk-UA" sz="2000" b="0" dirty="0"/>
                        <a:t>3</a:t>
                      </a:r>
                      <a:endParaRPr lang="x-none" sz="2000" b="0" dirty="0"/>
                    </a:p>
                  </a:txBody>
                  <a:tcPr anchor="ctr"/>
                </a:tc>
                <a:tc>
                  <a:txBody>
                    <a:bodyPr/>
                    <a:lstStyle/>
                    <a:p>
                      <a:pPr algn="ctr"/>
                      <a:r>
                        <a:rPr lang="en-US" sz="2000" b="0" dirty="0"/>
                        <a:t>1500</a:t>
                      </a:r>
                      <a:endParaRPr lang="x-none" sz="2000" b="0" dirty="0"/>
                    </a:p>
                  </a:txBody>
                  <a:tcPr anchor="ctr"/>
                </a:tc>
                <a:tc>
                  <a:txBody>
                    <a:bodyPr/>
                    <a:lstStyle/>
                    <a:p>
                      <a:pPr algn="ctr"/>
                      <a:r>
                        <a:rPr lang="uk-UA" sz="2000" b="0" dirty="0"/>
                        <a:t>Податок = </a:t>
                      </a:r>
                      <a:r>
                        <a:rPr lang="en-US" sz="2000" b="0" dirty="0"/>
                        <a:t>10%</a:t>
                      </a:r>
                      <a:endParaRPr lang="x-none" sz="2000" b="0" dirty="0"/>
                    </a:p>
                  </a:txBody>
                  <a:tcPr anchor="ctr"/>
                </a:tc>
                <a:extLst>
                  <a:ext uri="{0D108BD9-81ED-4DB2-BD59-A6C34878D82A}">
                    <a16:rowId xmlns:a16="http://schemas.microsoft.com/office/drawing/2014/main" xmlns="" val="7085367"/>
                  </a:ext>
                </a:extLst>
              </a:tr>
              <a:tr h="593887">
                <a:tc>
                  <a:txBody>
                    <a:bodyPr/>
                    <a:lstStyle/>
                    <a:p>
                      <a:pPr algn="ctr"/>
                      <a:r>
                        <a:rPr lang="uk-UA" sz="2000" b="0" dirty="0"/>
                        <a:t>4</a:t>
                      </a:r>
                      <a:endParaRPr lang="x-none" sz="2000" b="0" dirty="0"/>
                    </a:p>
                  </a:txBody>
                  <a:tcPr anchor="ctr"/>
                </a:tc>
                <a:tc>
                  <a:txBody>
                    <a:bodyPr/>
                    <a:lstStyle/>
                    <a:p>
                      <a:pPr algn="ctr"/>
                      <a:r>
                        <a:rPr lang="en-US" sz="2000" b="0" dirty="0"/>
                        <a:t>1501</a:t>
                      </a:r>
                      <a:endParaRPr lang="x-none" sz="2000" b="0" dirty="0"/>
                    </a:p>
                  </a:txBody>
                  <a:tcPr anchor="ctr"/>
                </a:tc>
                <a:tc>
                  <a:txBody>
                    <a:bodyPr/>
                    <a:lstStyle/>
                    <a:p>
                      <a:pPr algn="ctr"/>
                      <a:r>
                        <a:rPr lang="uk-UA" sz="2000" b="0" dirty="0"/>
                        <a:t>Податок = </a:t>
                      </a:r>
                      <a:r>
                        <a:rPr lang="en-US" sz="2000" b="0" dirty="0"/>
                        <a:t>22</a:t>
                      </a:r>
                      <a:r>
                        <a:rPr lang="uk-UA" sz="2000" b="0" dirty="0"/>
                        <a:t>%</a:t>
                      </a:r>
                      <a:endParaRPr lang="x-none" sz="2000" b="0" dirty="0"/>
                    </a:p>
                  </a:txBody>
                  <a:tcPr anchor="ctr"/>
                </a:tc>
                <a:extLst>
                  <a:ext uri="{0D108BD9-81ED-4DB2-BD59-A6C34878D82A}">
                    <a16:rowId xmlns:a16="http://schemas.microsoft.com/office/drawing/2014/main" xmlns="" val="3507376441"/>
                  </a:ext>
                </a:extLst>
              </a:tr>
              <a:tr h="593887">
                <a:tc>
                  <a:txBody>
                    <a:bodyPr/>
                    <a:lstStyle/>
                    <a:p>
                      <a:pPr algn="ctr"/>
                      <a:r>
                        <a:rPr lang="uk-UA" sz="2000" b="0" dirty="0"/>
                        <a:t>5</a:t>
                      </a:r>
                      <a:endParaRPr lang="x-none" sz="2000" b="0" dirty="0"/>
                    </a:p>
                  </a:txBody>
                  <a:tcPr anchor="ctr"/>
                </a:tc>
                <a:tc>
                  <a:txBody>
                    <a:bodyPr/>
                    <a:lstStyle/>
                    <a:p>
                      <a:pPr algn="ctr"/>
                      <a:r>
                        <a:rPr lang="en-US" sz="2000" b="0" dirty="0"/>
                        <a:t>4000</a:t>
                      </a:r>
                      <a:endParaRPr lang="x-none" sz="2000" b="0" dirty="0"/>
                    </a:p>
                  </a:txBody>
                  <a:tcPr anchor="ctr"/>
                </a:tc>
                <a:tc>
                  <a:txBody>
                    <a:bodyPr/>
                    <a:lstStyle/>
                    <a:p>
                      <a:pPr algn="ctr"/>
                      <a:r>
                        <a:rPr lang="uk-UA" sz="2000" b="0" dirty="0"/>
                        <a:t>Податок = </a:t>
                      </a:r>
                      <a:r>
                        <a:rPr lang="en-US" sz="2000" b="0" dirty="0"/>
                        <a:t>22</a:t>
                      </a:r>
                      <a:r>
                        <a:rPr lang="uk-UA" sz="2000" b="0" dirty="0"/>
                        <a:t>%</a:t>
                      </a:r>
                      <a:endParaRPr lang="x-none" sz="2000" b="0" dirty="0"/>
                    </a:p>
                  </a:txBody>
                  <a:tcPr anchor="ctr"/>
                </a:tc>
                <a:extLst>
                  <a:ext uri="{0D108BD9-81ED-4DB2-BD59-A6C34878D82A}">
                    <a16:rowId xmlns:a16="http://schemas.microsoft.com/office/drawing/2014/main" xmlns="" val="3502900433"/>
                  </a:ext>
                </a:extLst>
              </a:tr>
              <a:tr h="593887">
                <a:tc>
                  <a:txBody>
                    <a:bodyPr/>
                    <a:lstStyle/>
                    <a:p>
                      <a:pPr algn="ctr"/>
                      <a:r>
                        <a:rPr lang="en-US" sz="2000" b="0" dirty="0"/>
                        <a:t>6</a:t>
                      </a:r>
                      <a:endParaRPr lang="x-none" sz="2000" b="0" dirty="0"/>
                    </a:p>
                  </a:txBody>
                  <a:tcPr anchor="ctr"/>
                </a:tc>
                <a:tc>
                  <a:txBody>
                    <a:bodyPr/>
                    <a:lstStyle/>
                    <a:p>
                      <a:pPr algn="ctr"/>
                      <a:r>
                        <a:rPr lang="en-US" sz="2000" b="0" dirty="0"/>
                        <a:t>4001</a:t>
                      </a:r>
                      <a:endParaRPr lang="x-none"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0" dirty="0"/>
                        <a:t>Податок = </a:t>
                      </a:r>
                      <a:r>
                        <a:rPr lang="en-US" sz="2000" b="0" dirty="0"/>
                        <a:t>40</a:t>
                      </a:r>
                      <a:r>
                        <a:rPr lang="uk-UA" sz="2000" b="0" dirty="0"/>
                        <a:t>%</a:t>
                      </a:r>
                      <a:endParaRPr lang="x-none" sz="2000" b="0" dirty="0"/>
                    </a:p>
                  </a:txBody>
                  <a:tcPr anchor="ctr"/>
                </a:tc>
                <a:extLst>
                  <a:ext uri="{0D108BD9-81ED-4DB2-BD59-A6C34878D82A}">
                    <a16:rowId xmlns:a16="http://schemas.microsoft.com/office/drawing/2014/main" xmlns="" val="3057991276"/>
                  </a:ext>
                </a:extLst>
              </a:tr>
              <a:tr h="593887">
                <a:tc>
                  <a:txBody>
                    <a:bodyPr/>
                    <a:lstStyle/>
                    <a:p>
                      <a:pPr algn="ctr"/>
                      <a:r>
                        <a:rPr lang="en-US" sz="2000" b="0" dirty="0"/>
                        <a:t>7</a:t>
                      </a:r>
                      <a:endParaRPr lang="x-none" sz="2000" b="0" dirty="0"/>
                    </a:p>
                  </a:txBody>
                  <a:tcPr anchor="ctr"/>
                </a:tc>
                <a:tc>
                  <a:txBody>
                    <a:bodyPr/>
                    <a:lstStyle/>
                    <a:p>
                      <a:pPr algn="ctr"/>
                      <a:r>
                        <a:rPr lang="en-US" sz="2000" b="0" dirty="0"/>
                        <a:t>6000</a:t>
                      </a:r>
                      <a:endParaRPr lang="x-none"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0" dirty="0"/>
                        <a:t>Податок = </a:t>
                      </a:r>
                      <a:r>
                        <a:rPr lang="en-US" sz="2000" b="0" dirty="0"/>
                        <a:t>40</a:t>
                      </a:r>
                      <a:r>
                        <a:rPr lang="uk-UA" sz="2000" b="0" dirty="0"/>
                        <a:t>%</a:t>
                      </a:r>
                      <a:endParaRPr lang="x-none" sz="2000" b="0" dirty="0"/>
                    </a:p>
                  </a:txBody>
                  <a:tcPr anchor="ctr"/>
                </a:tc>
                <a:extLst>
                  <a:ext uri="{0D108BD9-81ED-4DB2-BD59-A6C34878D82A}">
                    <a16:rowId xmlns:a16="http://schemas.microsoft.com/office/drawing/2014/main" xmlns="" val="2257547502"/>
                  </a:ext>
                </a:extLst>
              </a:tr>
              <a:tr h="593887">
                <a:tc>
                  <a:txBody>
                    <a:bodyPr/>
                    <a:lstStyle/>
                    <a:p>
                      <a:pPr algn="ctr"/>
                      <a:r>
                        <a:rPr lang="en-US" sz="2000" b="0" dirty="0"/>
                        <a:t>8</a:t>
                      </a:r>
                      <a:endParaRPr lang="x-none" sz="2000" b="0" dirty="0"/>
                    </a:p>
                  </a:txBody>
                  <a:tcPr anchor="ctr"/>
                </a:tc>
                <a:tc>
                  <a:txBody>
                    <a:bodyPr/>
                    <a:lstStyle/>
                    <a:p>
                      <a:pPr algn="ctr"/>
                      <a:r>
                        <a:rPr lang="en-US" sz="2000" b="0" dirty="0"/>
                        <a:t>6001</a:t>
                      </a:r>
                      <a:endParaRPr lang="x-none" sz="2000" b="0" dirty="0"/>
                    </a:p>
                  </a:txBody>
                  <a:tcPr anchor="ctr"/>
                </a:tc>
                <a:tc>
                  <a:txBody>
                    <a:bodyPr/>
                    <a:lstStyle/>
                    <a:p>
                      <a:pPr algn="ctr"/>
                      <a:r>
                        <a:rPr lang="uk-UA" sz="2000" b="0" dirty="0"/>
                        <a:t>Зарплата перевищує 6000</a:t>
                      </a:r>
                      <a:r>
                        <a:rPr lang="en-US" sz="2000" b="0" dirty="0"/>
                        <a:t>$</a:t>
                      </a:r>
                      <a:endParaRPr lang="x-none" sz="2000" b="0" dirty="0"/>
                    </a:p>
                  </a:txBody>
                  <a:tcPr anchor="ctr"/>
                </a:tc>
                <a:extLst>
                  <a:ext uri="{0D108BD9-81ED-4DB2-BD59-A6C34878D82A}">
                    <a16:rowId xmlns:a16="http://schemas.microsoft.com/office/drawing/2014/main" xmlns="" val="1808015111"/>
                  </a:ext>
                </a:extLst>
              </a:tr>
              <a:tr h="593887">
                <a:tc>
                  <a:txBody>
                    <a:bodyPr/>
                    <a:lstStyle/>
                    <a:p>
                      <a:pPr algn="ctr"/>
                      <a:r>
                        <a:rPr lang="en-US" sz="2000" b="0" dirty="0"/>
                        <a:t>9</a:t>
                      </a:r>
                      <a:endParaRPr lang="x-none" sz="2000" b="0" dirty="0"/>
                    </a:p>
                  </a:txBody>
                  <a:tcPr anchor="ctr"/>
                </a:tc>
                <a:tc>
                  <a:txBody>
                    <a:bodyPr/>
                    <a:lstStyle/>
                    <a:p>
                      <a:pPr algn="ctr"/>
                      <a:r>
                        <a:rPr lang="en-US" sz="2000" dirty="0"/>
                        <a:t>!@#$%^&amp;*()</a:t>
                      </a:r>
                      <a:endParaRPr lang="x-none" sz="2000" b="0" dirty="0"/>
                    </a:p>
                  </a:txBody>
                  <a:tcPr anchor="ctr"/>
                </a:tc>
                <a:tc>
                  <a:txBody>
                    <a:bodyPr/>
                    <a:lstStyle/>
                    <a:p>
                      <a:pPr algn="ctr"/>
                      <a:r>
                        <a:rPr lang="uk-UA" sz="2000" b="0" dirty="0"/>
                        <a:t>Невірні значення</a:t>
                      </a:r>
                      <a:endParaRPr lang="x-none" sz="2000" b="0" dirty="0"/>
                    </a:p>
                  </a:txBody>
                  <a:tcPr anchor="ctr"/>
                </a:tc>
                <a:extLst>
                  <a:ext uri="{0D108BD9-81ED-4DB2-BD59-A6C34878D82A}">
                    <a16:rowId xmlns:a16="http://schemas.microsoft.com/office/drawing/2014/main" xmlns="" val="1073485410"/>
                  </a:ext>
                </a:extLst>
              </a:tr>
            </a:tbl>
          </a:graphicData>
        </a:graphic>
      </p:graphicFrame>
    </p:spTree>
    <p:extLst>
      <p:ext uri="{BB962C8B-B14F-4D97-AF65-F5344CB8AC3E}">
        <p14:creationId xmlns:p14="http://schemas.microsoft.com/office/powerpoint/2010/main" xmlns="" val="72610033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846138" y="23283"/>
            <a:ext cx="9906000" cy="1117073"/>
          </a:xfrm>
        </p:spPr>
        <p:txBody>
          <a:bodyPr>
            <a:normAutofit/>
          </a:bodyPr>
          <a:lstStyle/>
          <a:p>
            <a:pPr algn="ctr"/>
            <a:r>
              <a:rPr lang="en-US" sz="4000" dirty="0"/>
              <a:t>EP and BVA</a:t>
            </a:r>
            <a:endParaRPr lang="x-none" sz="4000" dirty="0"/>
          </a:p>
        </p:txBody>
      </p:sp>
      <p:graphicFrame>
        <p:nvGraphicFramePr>
          <p:cNvPr id="52" name="Місце для вмісту 2">
            <a:extLst>
              <a:ext uri="{FF2B5EF4-FFF2-40B4-BE49-F238E27FC236}">
                <a16:creationId xmlns:a16="http://schemas.microsoft.com/office/drawing/2014/main" xmlns="" id="{E5C9B65A-E8A4-4937-B789-08D6AA156603}"/>
              </a:ext>
            </a:extLst>
          </p:cNvPr>
          <p:cNvGraphicFramePr>
            <a:graphicFrameLocks noGrp="1"/>
          </p:cNvGraphicFramePr>
          <p:nvPr>
            <p:ph idx="1"/>
            <p:extLst>
              <p:ext uri="{D42A27DB-BD31-4B8C-83A1-F6EECF244321}">
                <p14:modId xmlns:p14="http://schemas.microsoft.com/office/powerpoint/2010/main" xmlns="" val="197580642"/>
              </p:ext>
            </p:extLst>
          </p:nvPr>
        </p:nvGraphicFramePr>
        <p:xfrm>
          <a:off x="919161" y="925857"/>
          <a:ext cx="10631488" cy="5286031"/>
        </p:xfrm>
        <a:graphic>
          <a:graphicData uri="http://schemas.openxmlformats.org/drawingml/2006/table">
            <a:tbl>
              <a:tblPr firstRow="1" bandRow="1">
                <a:tableStyleId>{BDBED569-4797-4DF1-A0F4-6AAB3CD982D8}</a:tableStyleId>
              </a:tblPr>
              <a:tblGrid>
                <a:gridCol w="1437831">
                  <a:extLst>
                    <a:ext uri="{9D8B030D-6E8A-4147-A177-3AD203B41FA5}">
                      <a16:colId xmlns:a16="http://schemas.microsoft.com/office/drawing/2014/main" xmlns="" val="2847844738"/>
                    </a:ext>
                  </a:extLst>
                </a:gridCol>
                <a:gridCol w="4482347">
                  <a:extLst>
                    <a:ext uri="{9D8B030D-6E8A-4147-A177-3AD203B41FA5}">
                      <a16:colId xmlns:a16="http://schemas.microsoft.com/office/drawing/2014/main" xmlns="" val="3263650138"/>
                    </a:ext>
                  </a:extLst>
                </a:gridCol>
                <a:gridCol w="4711310">
                  <a:extLst>
                    <a:ext uri="{9D8B030D-6E8A-4147-A177-3AD203B41FA5}">
                      <a16:colId xmlns:a16="http://schemas.microsoft.com/office/drawing/2014/main" xmlns="" val="3604686089"/>
                    </a:ext>
                  </a:extLst>
                </a:gridCol>
              </a:tblGrid>
              <a:tr h="506578">
                <a:tc>
                  <a:txBody>
                    <a:bodyPr/>
                    <a:lstStyle/>
                    <a:p>
                      <a:pPr algn="ctr"/>
                      <a:r>
                        <a:rPr lang="uk-UA" sz="2000" b="0" dirty="0"/>
                        <a:t>№</a:t>
                      </a:r>
                      <a:endParaRPr lang="x-none" sz="2000" b="0" dirty="0"/>
                    </a:p>
                  </a:txBody>
                  <a:tcPr anchor="ctr"/>
                </a:tc>
                <a:tc>
                  <a:txBody>
                    <a:bodyPr/>
                    <a:lstStyle/>
                    <a:p>
                      <a:pPr algn="ctr"/>
                      <a:r>
                        <a:rPr lang="uk-UA" sz="2000" b="0" dirty="0"/>
                        <a:t>Очікуваний результат</a:t>
                      </a:r>
                      <a:endParaRPr lang="x-none" sz="2000" b="0" dirty="0"/>
                    </a:p>
                  </a:txBody>
                  <a:tcPr anchor="ctr"/>
                </a:tc>
                <a:tc>
                  <a:txBody>
                    <a:bodyPr/>
                    <a:lstStyle/>
                    <a:p>
                      <a:pPr algn="ctr"/>
                      <a:r>
                        <a:rPr lang="uk-UA" sz="2000" b="0" dirty="0"/>
                        <a:t>Умова</a:t>
                      </a:r>
                      <a:endParaRPr lang="x-none" sz="2000" b="0" dirty="0"/>
                    </a:p>
                  </a:txBody>
                  <a:tcPr anchor="ctr"/>
                </a:tc>
                <a:extLst>
                  <a:ext uri="{0D108BD9-81ED-4DB2-BD59-A6C34878D82A}">
                    <a16:rowId xmlns:a16="http://schemas.microsoft.com/office/drawing/2014/main" xmlns="" val="1775850763"/>
                  </a:ext>
                </a:extLst>
              </a:tr>
              <a:tr h="506578">
                <a:tc>
                  <a:txBody>
                    <a:bodyPr/>
                    <a:lstStyle/>
                    <a:p>
                      <a:pPr algn="ctr"/>
                      <a:r>
                        <a:rPr lang="uk-UA" sz="2000" b="0" dirty="0"/>
                        <a:t>1</a:t>
                      </a:r>
                      <a:endParaRPr lang="x-none" sz="2000" b="0" dirty="0"/>
                    </a:p>
                  </a:txBody>
                  <a:tcPr anchor="ctr"/>
                </a:tc>
                <a:tc>
                  <a:txBody>
                    <a:bodyPr/>
                    <a:lstStyle/>
                    <a:p>
                      <a:pPr algn="ctr"/>
                      <a:r>
                        <a:rPr lang="uk-UA" sz="2000" b="0" dirty="0"/>
                        <a:t>Податок = 0%</a:t>
                      </a:r>
                      <a:endParaRPr lang="x-none" sz="2000" b="0" dirty="0"/>
                    </a:p>
                  </a:txBody>
                  <a:tcPr anchor="ctr"/>
                </a:tc>
                <a:tc>
                  <a:txBody>
                    <a:bodyPr/>
                    <a:lstStyle/>
                    <a:p>
                      <a:pPr algn="ctr"/>
                      <a:r>
                        <a:rPr lang="en-US" sz="2000" b="0" dirty="0"/>
                        <a:t>0</a:t>
                      </a:r>
                      <a:endParaRPr lang="x-none" sz="2000" b="0" dirty="0"/>
                    </a:p>
                  </a:txBody>
                  <a:tcPr anchor="ctr"/>
                </a:tc>
                <a:extLst>
                  <a:ext uri="{0D108BD9-81ED-4DB2-BD59-A6C34878D82A}">
                    <a16:rowId xmlns:a16="http://schemas.microsoft.com/office/drawing/2014/main" xmlns="" val="3965367632"/>
                  </a:ext>
                </a:extLst>
              </a:tr>
              <a:tr h="506578">
                <a:tc rowSpan="2">
                  <a:txBody>
                    <a:bodyPr/>
                    <a:lstStyle/>
                    <a:p>
                      <a:pPr algn="ctr"/>
                      <a:r>
                        <a:rPr lang="uk-UA" sz="2000" b="0" dirty="0"/>
                        <a:t>2</a:t>
                      </a:r>
                      <a:endParaRPr lang="x-none" sz="2000" b="0" dirty="0"/>
                    </a:p>
                  </a:txBody>
                  <a:tcPr anchor="ctr"/>
                </a:tc>
                <a:tc rowSpan="2">
                  <a:txBody>
                    <a:bodyPr/>
                    <a:lstStyle/>
                    <a:p>
                      <a:pPr algn="ctr"/>
                      <a:r>
                        <a:rPr lang="uk-UA" sz="2000" b="0" dirty="0"/>
                        <a:t>Податок = 10%</a:t>
                      </a:r>
                      <a:endParaRPr lang="x-none" sz="2000" b="0" dirty="0"/>
                    </a:p>
                  </a:txBody>
                  <a:tcPr anchor="ctr"/>
                </a:tc>
                <a:tc>
                  <a:txBody>
                    <a:bodyPr/>
                    <a:lstStyle/>
                    <a:p>
                      <a:pPr algn="ctr"/>
                      <a:r>
                        <a:rPr lang="en-US" sz="2000" b="0" dirty="0"/>
                        <a:t>1001</a:t>
                      </a:r>
                      <a:endParaRPr lang="x-none" sz="2000" b="0" dirty="0"/>
                    </a:p>
                  </a:txBody>
                  <a:tcPr anchor="ctr"/>
                </a:tc>
                <a:extLst>
                  <a:ext uri="{0D108BD9-81ED-4DB2-BD59-A6C34878D82A}">
                    <a16:rowId xmlns:a16="http://schemas.microsoft.com/office/drawing/2014/main" xmlns="" val="2117274137"/>
                  </a:ext>
                </a:extLst>
              </a:tr>
              <a:tr h="506578">
                <a:tc vMerge="1">
                  <a:txBody>
                    <a:bodyPr/>
                    <a:lstStyle/>
                    <a:p>
                      <a:pPr algn="ctr"/>
                      <a:endParaRPr lang="x-none" sz="2000" b="0" dirty="0"/>
                    </a:p>
                  </a:txBody>
                  <a:tcPr anchor="ctr"/>
                </a:tc>
                <a:tc vMerge="1">
                  <a:txBody>
                    <a:bodyPr/>
                    <a:lstStyle/>
                    <a:p>
                      <a:pPr algn="ctr"/>
                      <a:endParaRPr lang="x-none" sz="2000" b="0" dirty="0"/>
                    </a:p>
                  </a:txBody>
                  <a:tcPr anchor="ctr"/>
                </a:tc>
                <a:tc>
                  <a:txBody>
                    <a:bodyPr/>
                    <a:lstStyle/>
                    <a:p>
                      <a:pPr algn="ctr"/>
                      <a:r>
                        <a:rPr lang="en-US" sz="2000" b="0" dirty="0"/>
                        <a:t>1500</a:t>
                      </a:r>
                      <a:endParaRPr lang="x-none" sz="2000" b="0" dirty="0"/>
                    </a:p>
                  </a:txBody>
                  <a:tcPr anchor="ctr"/>
                </a:tc>
                <a:extLst>
                  <a:ext uri="{0D108BD9-81ED-4DB2-BD59-A6C34878D82A}">
                    <a16:rowId xmlns:a16="http://schemas.microsoft.com/office/drawing/2014/main" xmlns="" val="7085367"/>
                  </a:ext>
                </a:extLst>
              </a:tr>
              <a:tr h="506578">
                <a:tc rowSpan="2">
                  <a:txBody>
                    <a:bodyPr/>
                    <a:lstStyle/>
                    <a:p>
                      <a:pPr algn="ctr"/>
                      <a:r>
                        <a:rPr lang="en-US" sz="2000" b="0" dirty="0"/>
                        <a:t>3</a:t>
                      </a:r>
                      <a:endParaRPr lang="x-none" sz="2000" b="0" dirty="0"/>
                    </a:p>
                  </a:txBody>
                  <a:tcPr anchor="ctr"/>
                </a:tc>
                <a:tc rowSpan="2">
                  <a:txBody>
                    <a:bodyPr/>
                    <a:lstStyle/>
                    <a:p>
                      <a:pPr algn="ctr"/>
                      <a:r>
                        <a:rPr lang="uk-UA" sz="2000" b="0" dirty="0"/>
                        <a:t>Податок = </a:t>
                      </a:r>
                      <a:r>
                        <a:rPr lang="en-US" sz="2000" b="0" dirty="0"/>
                        <a:t>22</a:t>
                      </a:r>
                      <a:r>
                        <a:rPr lang="uk-UA" sz="2000" b="0" dirty="0"/>
                        <a:t>%</a:t>
                      </a:r>
                      <a:endParaRPr lang="x-none" sz="2000" b="0" dirty="0"/>
                    </a:p>
                  </a:txBody>
                  <a:tcPr anchor="ctr"/>
                </a:tc>
                <a:tc>
                  <a:txBody>
                    <a:bodyPr/>
                    <a:lstStyle/>
                    <a:p>
                      <a:pPr algn="ctr"/>
                      <a:r>
                        <a:rPr lang="en-US" sz="2000" b="0" dirty="0"/>
                        <a:t>1501</a:t>
                      </a:r>
                      <a:endParaRPr lang="x-none" sz="2000" b="0" dirty="0"/>
                    </a:p>
                  </a:txBody>
                  <a:tcPr anchor="ctr"/>
                </a:tc>
                <a:extLst>
                  <a:ext uri="{0D108BD9-81ED-4DB2-BD59-A6C34878D82A}">
                    <a16:rowId xmlns:a16="http://schemas.microsoft.com/office/drawing/2014/main" xmlns="" val="3507376441"/>
                  </a:ext>
                </a:extLst>
              </a:tr>
              <a:tr h="506578">
                <a:tc vMerge="1">
                  <a:txBody>
                    <a:bodyPr/>
                    <a:lstStyle/>
                    <a:p>
                      <a:pPr algn="ctr"/>
                      <a:endParaRPr lang="x-none" sz="2000" b="0" dirty="0"/>
                    </a:p>
                  </a:txBody>
                  <a:tcPr anchor="ctr"/>
                </a:tc>
                <a:tc vMerge="1">
                  <a:txBody>
                    <a:bodyPr/>
                    <a:lstStyle/>
                    <a:p>
                      <a:pPr algn="ctr"/>
                      <a:endParaRPr lang="x-none" sz="2000" b="0" dirty="0"/>
                    </a:p>
                  </a:txBody>
                  <a:tcPr anchor="ctr"/>
                </a:tc>
                <a:tc>
                  <a:txBody>
                    <a:bodyPr/>
                    <a:lstStyle/>
                    <a:p>
                      <a:pPr algn="ctr"/>
                      <a:r>
                        <a:rPr lang="en-US" sz="2000" b="0" dirty="0"/>
                        <a:t>4000</a:t>
                      </a:r>
                      <a:endParaRPr lang="x-none" sz="2000" b="0" dirty="0"/>
                    </a:p>
                  </a:txBody>
                  <a:tcPr anchor="ctr"/>
                </a:tc>
                <a:extLst>
                  <a:ext uri="{0D108BD9-81ED-4DB2-BD59-A6C34878D82A}">
                    <a16:rowId xmlns:a16="http://schemas.microsoft.com/office/drawing/2014/main" xmlns="" val="3502900433"/>
                  </a:ext>
                </a:extLst>
              </a:tr>
              <a:tr h="506578">
                <a:tc rowSpan="2">
                  <a:txBody>
                    <a:bodyPr/>
                    <a:lstStyle/>
                    <a:p>
                      <a:pPr algn="ctr"/>
                      <a:r>
                        <a:rPr lang="en-US" sz="2000" b="0" dirty="0"/>
                        <a:t>4</a:t>
                      </a:r>
                      <a:endParaRPr lang="x-none" sz="2000" b="0"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0" dirty="0"/>
                        <a:t>Податок = </a:t>
                      </a:r>
                      <a:r>
                        <a:rPr lang="en-US" sz="2000" b="0" dirty="0"/>
                        <a:t>40</a:t>
                      </a:r>
                      <a:r>
                        <a:rPr lang="uk-UA" sz="2000" b="0" dirty="0"/>
                        <a:t>%</a:t>
                      </a:r>
                      <a:endParaRPr lang="x-none" sz="2000" b="0" dirty="0"/>
                    </a:p>
                  </a:txBody>
                  <a:tcPr anchor="ctr"/>
                </a:tc>
                <a:tc>
                  <a:txBody>
                    <a:bodyPr/>
                    <a:lstStyle/>
                    <a:p>
                      <a:pPr algn="ctr"/>
                      <a:r>
                        <a:rPr lang="en-US" sz="2000" b="0" dirty="0"/>
                        <a:t>4001</a:t>
                      </a:r>
                      <a:endParaRPr lang="x-none" sz="2000" b="0" dirty="0"/>
                    </a:p>
                  </a:txBody>
                  <a:tcPr anchor="ctr"/>
                </a:tc>
                <a:extLst>
                  <a:ext uri="{0D108BD9-81ED-4DB2-BD59-A6C34878D82A}">
                    <a16:rowId xmlns:a16="http://schemas.microsoft.com/office/drawing/2014/main" xmlns="" val="3057991276"/>
                  </a:ext>
                </a:extLst>
              </a:tr>
              <a:tr h="506578">
                <a:tc vMerge="1">
                  <a:txBody>
                    <a:bodyPr/>
                    <a:lstStyle/>
                    <a:p>
                      <a:pPr algn="ctr"/>
                      <a:endParaRPr lang="x-none" sz="2000" b="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x-none" sz="2000" b="0" dirty="0"/>
                    </a:p>
                  </a:txBody>
                  <a:tcPr anchor="ctr"/>
                </a:tc>
                <a:tc>
                  <a:txBody>
                    <a:bodyPr/>
                    <a:lstStyle/>
                    <a:p>
                      <a:pPr algn="ctr"/>
                      <a:r>
                        <a:rPr lang="en-US" sz="2000" b="0" dirty="0"/>
                        <a:t>6000</a:t>
                      </a:r>
                      <a:endParaRPr lang="x-none" sz="2000" b="0" dirty="0"/>
                    </a:p>
                  </a:txBody>
                  <a:tcPr anchor="ctr"/>
                </a:tc>
                <a:extLst>
                  <a:ext uri="{0D108BD9-81ED-4DB2-BD59-A6C34878D82A}">
                    <a16:rowId xmlns:a16="http://schemas.microsoft.com/office/drawing/2014/main" xmlns="" val="2257547502"/>
                  </a:ext>
                </a:extLst>
              </a:tr>
              <a:tr h="726829">
                <a:tc>
                  <a:txBody>
                    <a:bodyPr/>
                    <a:lstStyle/>
                    <a:p>
                      <a:pPr algn="ctr"/>
                      <a:r>
                        <a:rPr lang="en-US" sz="2000" b="0" dirty="0"/>
                        <a:t>5</a:t>
                      </a:r>
                      <a:endParaRPr lang="x-none" sz="2000" b="0" dirty="0"/>
                    </a:p>
                  </a:txBody>
                  <a:tcPr anchor="ctr"/>
                </a:tc>
                <a:tc>
                  <a:txBody>
                    <a:bodyPr/>
                    <a:lstStyle/>
                    <a:p>
                      <a:pPr algn="ctr"/>
                      <a:r>
                        <a:rPr lang="uk-UA" sz="2000" b="0" dirty="0"/>
                        <a:t>Зарплата перевищує 6000</a:t>
                      </a:r>
                      <a:r>
                        <a:rPr lang="en-US" sz="2000" b="0" dirty="0"/>
                        <a:t>$</a:t>
                      </a:r>
                      <a:endParaRPr lang="x-none" sz="2000" b="0" dirty="0"/>
                    </a:p>
                  </a:txBody>
                  <a:tcPr anchor="ctr"/>
                </a:tc>
                <a:tc>
                  <a:txBody>
                    <a:bodyPr/>
                    <a:lstStyle/>
                    <a:p>
                      <a:pPr algn="ctr"/>
                      <a:r>
                        <a:rPr lang="en-US" sz="2000" b="0" dirty="0"/>
                        <a:t>6001</a:t>
                      </a:r>
                      <a:endParaRPr lang="x-none" sz="2000" b="0" dirty="0"/>
                    </a:p>
                  </a:txBody>
                  <a:tcPr anchor="ctr"/>
                </a:tc>
                <a:extLst>
                  <a:ext uri="{0D108BD9-81ED-4DB2-BD59-A6C34878D82A}">
                    <a16:rowId xmlns:a16="http://schemas.microsoft.com/office/drawing/2014/main" xmlns="" val="1808015111"/>
                  </a:ext>
                </a:extLst>
              </a:tr>
              <a:tr h="506578">
                <a:tc>
                  <a:txBody>
                    <a:bodyPr/>
                    <a:lstStyle/>
                    <a:p>
                      <a:pPr algn="ctr"/>
                      <a:r>
                        <a:rPr lang="en-US" sz="2000" b="0" dirty="0"/>
                        <a:t>6</a:t>
                      </a:r>
                      <a:endParaRPr lang="x-none" sz="2000" b="0" dirty="0"/>
                    </a:p>
                  </a:txBody>
                  <a:tcPr anchor="ctr"/>
                </a:tc>
                <a:tc>
                  <a:txBody>
                    <a:bodyPr/>
                    <a:lstStyle/>
                    <a:p>
                      <a:pPr algn="ctr"/>
                      <a:r>
                        <a:rPr lang="uk-UA" sz="2000" b="0" dirty="0"/>
                        <a:t>Невірні значення</a:t>
                      </a:r>
                      <a:endParaRPr lang="x-none" sz="2000" b="0" dirty="0"/>
                    </a:p>
                  </a:txBody>
                  <a:tcPr anchor="ctr"/>
                </a:tc>
                <a:tc>
                  <a:txBody>
                    <a:bodyPr/>
                    <a:lstStyle/>
                    <a:p>
                      <a:pPr algn="ctr"/>
                      <a:r>
                        <a:rPr lang="en-US" sz="2000" dirty="0"/>
                        <a:t>!@#$%^&amp;*()</a:t>
                      </a:r>
                      <a:endParaRPr lang="x-none" sz="2000" b="0" dirty="0"/>
                    </a:p>
                  </a:txBody>
                  <a:tcPr anchor="ctr"/>
                </a:tc>
                <a:extLst>
                  <a:ext uri="{0D108BD9-81ED-4DB2-BD59-A6C34878D82A}">
                    <a16:rowId xmlns:a16="http://schemas.microsoft.com/office/drawing/2014/main" xmlns="" val="1073485410"/>
                  </a:ext>
                </a:extLst>
              </a:tr>
            </a:tbl>
          </a:graphicData>
        </a:graphic>
      </p:graphicFrame>
    </p:spTree>
    <p:extLst>
      <p:ext uri="{BB962C8B-B14F-4D97-AF65-F5344CB8AC3E}">
        <p14:creationId xmlns:p14="http://schemas.microsoft.com/office/powerpoint/2010/main" xmlns="" val="19136320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084263" y="-3"/>
            <a:ext cx="9906000" cy="1117073"/>
          </a:xfrm>
        </p:spPr>
        <p:txBody>
          <a:bodyPr>
            <a:normAutofit/>
          </a:bodyPr>
          <a:lstStyle/>
          <a:p>
            <a:pPr algn="ctr"/>
            <a:r>
              <a:rPr lang="uk-UA" sz="4000" dirty="0"/>
              <a:t>таблиця рішень</a:t>
            </a:r>
            <a:endParaRPr lang="x-none" sz="4000" dirty="0"/>
          </a:p>
        </p:txBody>
      </p:sp>
      <p:graphicFrame>
        <p:nvGraphicFramePr>
          <p:cNvPr id="53" name="Місце для вмісту 2">
            <a:extLst>
              <a:ext uri="{FF2B5EF4-FFF2-40B4-BE49-F238E27FC236}">
                <a16:creationId xmlns:a16="http://schemas.microsoft.com/office/drawing/2014/main" xmlns="" id="{AAC5C7B6-FA2A-49F3-9366-2517415B5970}"/>
              </a:ext>
            </a:extLst>
          </p:cNvPr>
          <p:cNvGraphicFramePr>
            <a:graphicFrameLocks noGrp="1"/>
          </p:cNvGraphicFramePr>
          <p:nvPr>
            <p:ph idx="1"/>
            <p:extLst>
              <p:ext uri="{D42A27DB-BD31-4B8C-83A1-F6EECF244321}">
                <p14:modId xmlns:p14="http://schemas.microsoft.com/office/powerpoint/2010/main" xmlns="" val="3785774752"/>
              </p:ext>
            </p:extLst>
          </p:nvPr>
        </p:nvGraphicFramePr>
        <p:xfrm>
          <a:off x="1774031" y="1395676"/>
          <a:ext cx="8255000" cy="5115455"/>
        </p:xfrm>
        <a:graphic>
          <a:graphicData uri="http://schemas.openxmlformats.org/drawingml/2006/table">
            <a:tbl>
              <a:tblPr firstRow="1" bandRow="1">
                <a:tableStyleId>{BDBED569-4797-4DF1-A0F4-6AAB3CD982D8}</a:tableStyleId>
              </a:tblPr>
              <a:tblGrid>
                <a:gridCol w="1651000">
                  <a:extLst>
                    <a:ext uri="{9D8B030D-6E8A-4147-A177-3AD203B41FA5}">
                      <a16:colId xmlns:a16="http://schemas.microsoft.com/office/drawing/2014/main" xmlns="" val="3604686089"/>
                    </a:ext>
                  </a:extLst>
                </a:gridCol>
                <a:gridCol w="1651000">
                  <a:extLst>
                    <a:ext uri="{9D8B030D-6E8A-4147-A177-3AD203B41FA5}">
                      <a16:colId xmlns:a16="http://schemas.microsoft.com/office/drawing/2014/main" xmlns="" val="1900870933"/>
                    </a:ext>
                  </a:extLst>
                </a:gridCol>
                <a:gridCol w="1651000">
                  <a:extLst>
                    <a:ext uri="{9D8B030D-6E8A-4147-A177-3AD203B41FA5}">
                      <a16:colId xmlns:a16="http://schemas.microsoft.com/office/drawing/2014/main" xmlns="" val="3781334733"/>
                    </a:ext>
                  </a:extLst>
                </a:gridCol>
                <a:gridCol w="1651000">
                  <a:extLst>
                    <a:ext uri="{9D8B030D-6E8A-4147-A177-3AD203B41FA5}">
                      <a16:colId xmlns:a16="http://schemas.microsoft.com/office/drawing/2014/main" xmlns="" val="1100973699"/>
                    </a:ext>
                  </a:extLst>
                </a:gridCol>
                <a:gridCol w="1651000">
                  <a:extLst>
                    <a:ext uri="{9D8B030D-6E8A-4147-A177-3AD203B41FA5}">
                      <a16:colId xmlns:a16="http://schemas.microsoft.com/office/drawing/2014/main" xmlns="" val="2050190284"/>
                    </a:ext>
                  </a:extLst>
                </a:gridCol>
              </a:tblGrid>
              <a:tr h="1023091">
                <a:tc>
                  <a:txBody>
                    <a:bodyPr/>
                    <a:lstStyle/>
                    <a:p>
                      <a:pPr algn="ctr"/>
                      <a:r>
                        <a:rPr lang="en-US" sz="2000" b="0" dirty="0"/>
                        <a:t>Inputs</a:t>
                      </a:r>
                      <a:endParaRPr lang="x-none" sz="2000" b="0" dirty="0"/>
                    </a:p>
                  </a:txBody>
                  <a:tcPr anchor="ctr"/>
                </a:tc>
                <a:tc>
                  <a:txBody>
                    <a:bodyPr/>
                    <a:lstStyle/>
                    <a:p>
                      <a:pPr algn="ctr"/>
                      <a:r>
                        <a:rPr lang="en-US" sz="2000" b="0" dirty="0"/>
                        <a:t>R1</a:t>
                      </a:r>
                      <a:endParaRPr lang="x-none" sz="2000" b="0" dirty="0"/>
                    </a:p>
                  </a:txBody>
                  <a:tcPr anchor="ctr"/>
                </a:tc>
                <a:tc>
                  <a:txBody>
                    <a:bodyPr/>
                    <a:lstStyle/>
                    <a:p>
                      <a:pPr algn="ctr"/>
                      <a:r>
                        <a:rPr lang="en-US" sz="2000" b="0" dirty="0"/>
                        <a:t>R2</a:t>
                      </a:r>
                      <a:endParaRPr lang="x-none" sz="2000" b="0" dirty="0"/>
                    </a:p>
                  </a:txBody>
                  <a:tcPr anchor="ctr"/>
                </a:tc>
                <a:tc>
                  <a:txBody>
                    <a:bodyPr/>
                    <a:lstStyle/>
                    <a:p>
                      <a:pPr algn="ctr"/>
                      <a:r>
                        <a:rPr lang="en-US" sz="2000" b="0" dirty="0"/>
                        <a:t>R3</a:t>
                      </a:r>
                      <a:endParaRPr lang="x-none"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R4</a:t>
                      </a:r>
                      <a:endParaRPr lang="x-none" sz="2000" b="0" dirty="0"/>
                    </a:p>
                  </a:txBody>
                  <a:tcPr anchor="ctr"/>
                </a:tc>
                <a:extLst>
                  <a:ext uri="{0D108BD9-81ED-4DB2-BD59-A6C34878D82A}">
                    <a16:rowId xmlns:a16="http://schemas.microsoft.com/office/drawing/2014/main" xmlns="" val="3965367632"/>
                  </a:ext>
                </a:extLst>
              </a:tr>
              <a:tr h="1023091">
                <a:tc>
                  <a:txBody>
                    <a:bodyPr/>
                    <a:lstStyle/>
                    <a:p>
                      <a:pPr algn="ctr"/>
                      <a:r>
                        <a:rPr lang="uk-UA" sz="2000" dirty="0"/>
                        <a:t>сума щомісячної передоплати</a:t>
                      </a:r>
                      <a:endParaRPr lang="x-none" sz="2000" b="0" dirty="0"/>
                    </a:p>
                  </a:txBody>
                  <a:tcPr anchor="ctr"/>
                </a:tc>
                <a:tc>
                  <a:txBody>
                    <a:bodyPr/>
                    <a:lstStyle/>
                    <a:p>
                      <a:pPr algn="ctr"/>
                      <a:r>
                        <a:rPr lang="en-US" sz="2000" b="0" dirty="0"/>
                        <a:t>Y</a:t>
                      </a:r>
                      <a:r>
                        <a:rPr lang="uk-UA" sz="2000" b="0" dirty="0"/>
                        <a:t>  </a:t>
                      </a:r>
                      <a:r>
                        <a:rPr lang="en-US" sz="2000" b="0" dirty="0"/>
                        <a:t>  </a:t>
                      </a:r>
                      <a:endParaRPr lang="x-none" sz="2000" b="0" dirty="0"/>
                    </a:p>
                  </a:txBody>
                  <a:tcPr anchor="ctr"/>
                </a:tc>
                <a:tc>
                  <a:txBody>
                    <a:bodyPr/>
                    <a:lstStyle/>
                    <a:p>
                      <a:pPr algn="ctr"/>
                      <a:r>
                        <a:rPr lang="en-US" sz="2000" b="0" dirty="0"/>
                        <a:t>Y</a:t>
                      </a:r>
                      <a:endParaRPr lang="x-none" sz="2000" b="0" dirty="0"/>
                    </a:p>
                  </a:txBody>
                  <a:tcPr anchor="ctr"/>
                </a:tc>
                <a:tc>
                  <a:txBody>
                    <a:bodyPr/>
                    <a:lstStyle/>
                    <a:p>
                      <a:pPr algn="ctr"/>
                      <a:r>
                        <a:rPr lang="en-US" sz="2000" b="0" dirty="0"/>
                        <a:t>N</a:t>
                      </a:r>
                      <a:endParaRPr lang="x-none" sz="2000" b="0" dirty="0"/>
                    </a:p>
                  </a:txBody>
                  <a:tcPr anchor="ctr"/>
                </a:tc>
                <a:tc>
                  <a:txBody>
                    <a:bodyPr/>
                    <a:lstStyle/>
                    <a:p>
                      <a:pPr algn="ctr"/>
                      <a:r>
                        <a:rPr lang="en-US" sz="2000" b="0" dirty="0"/>
                        <a:t>N</a:t>
                      </a:r>
                      <a:endParaRPr lang="x-none" sz="2000" b="0" dirty="0"/>
                    </a:p>
                  </a:txBody>
                  <a:tcPr anchor="ctr"/>
                </a:tc>
                <a:extLst>
                  <a:ext uri="{0D108BD9-81ED-4DB2-BD59-A6C34878D82A}">
                    <a16:rowId xmlns:a16="http://schemas.microsoft.com/office/drawing/2014/main" xmlns="" val="2117274137"/>
                  </a:ext>
                </a:extLst>
              </a:tr>
              <a:tr h="1023091">
                <a:tc>
                  <a:txBody>
                    <a:bodyPr/>
                    <a:lstStyle/>
                    <a:p>
                      <a:pPr algn="ctr"/>
                      <a:r>
                        <a:rPr lang="uk-UA" sz="2000" dirty="0"/>
                        <a:t>кількість років</a:t>
                      </a:r>
                      <a:endParaRPr lang="x-none" sz="2000" b="0" dirty="0"/>
                    </a:p>
                  </a:txBody>
                  <a:tcPr anchor="ctr"/>
                </a:tc>
                <a:tc>
                  <a:txBody>
                    <a:bodyPr/>
                    <a:lstStyle/>
                    <a:p>
                      <a:pPr algn="ctr"/>
                      <a:r>
                        <a:rPr lang="en-US" sz="2000" b="0" dirty="0"/>
                        <a:t>Y</a:t>
                      </a:r>
                      <a:endParaRPr lang="x-none" sz="2000" b="0" dirty="0"/>
                    </a:p>
                  </a:txBody>
                  <a:tcPr anchor="ctr"/>
                </a:tc>
                <a:tc>
                  <a:txBody>
                    <a:bodyPr/>
                    <a:lstStyle/>
                    <a:p>
                      <a:pPr algn="ctr"/>
                      <a:r>
                        <a:rPr lang="en-US" sz="2000" b="0" dirty="0"/>
                        <a:t>N</a:t>
                      </a:r>
                      <a:endParaRPr lang="x-none" sz="2000" b="0" dirty="0"/>
                    </a:p>
                  </a:txBody>
                  <a:tcPr anchor="ctr"/>
                </a:tc>
                <a:tc>
                  <a:txBody>
                    <a:bodyPr/>
                    <a:lstStyle/>
                    <a:p>
                      <a:pPr algn="ctr"/>
                      <a:r>
                        <a:rPr lang="en-US" sz="2000" b="0" dirty="0"/>
                        <a:t>Y</a:t>
                      </a:r>
                      <a:endParaRPr lang="x-none" sz="2000" b="0" dirty="0"/>
                    </a:p>
                  </a:txBody>
                  <a:tcPr anchor="ctr"/>
                </a:tc>
                <a:tc>
                  <a:txBody>
                    <a:bodyPr/>
                    <a:lstStyle/>
                    <a:p>
                      <a:pPr algn="ctr"/>
                      <a:r>
                        <a:rPr lang="en-US" sz="2000" b="0" dirty="0"/>
                        <a:t>N</a:t>
                      </a:r>
                      <a:endParaRPr lang="x-none" sz="2000" b="0" dirty="0"/>
                    </a:p>
                  </a:txBody>
                  <a:tcPr anchor="ctr"/>
                </a:tc>
                <a:extLst>
                  <a:ext uri="{0D108BD9-81ED-4DB2-BD59-A6C34878D82A}">
                    <a16:rowId xmlns:a16="http://schemas.microsoft.com/office/drawing/2014/main" xmlns="" val="2372582371"/>
                  </a:ext>
                </a:extLst>
              </a:tr>
              <a:tr h="1023091">
                <a:tc gridSpan="5">
                  <a:txBody>
                    <a:bodyPr/>
                    <a:lstStyle/>
                    <a:p>
                      <a:pPr algn="ctr"/>
                      <a:r>
                        <a:rPr lang="en-US" sz="2000" b="0" dirty="0"/>
                        <a:t>Outputs</a:t>
                      </a:r>
                      <a:endParaRPr lang="x-none" sz="2000" b="0" dirty="0"/>
                    </a:p>
                  </a:txBody>
                  <a:tcPr anchor="ctr"/>
                </a:tc>
                <a:tc hMerge="1">
                  <a:txBody>
                    <a:bodyPr/>
                    <a:lstStyle/>
                    <a:p>
                      <a:pPr algn="l"/>
                      <a:endParaRPr lang="x-none" sz="2000" b="0" dirty="0"/>
                    </a:p>
                  </a:txBody>
                  <a:tcPr anchor="ctr"/>
                </a:tc>
                <a:tc hMerge="1">
                  <a:txBody>
                    <a:bodyPr/>
                    <a:lstStyle/>
                    <a:p>
                      <a:pPr algn="ctr"/>
                      <a:endParaRPr lang="x-none" sz="2000" b="0" dirty="0"/>
                    </a:p>
                  </a:txBody>
                  <a:tcPr anchor="ctr"/>
                </a:tc>
                <a:tc hMerge="1">
                  <a:txBody>
                    <a:bodyPr/>
                    <a:lstStyle/>
                    <a:p>
                      <a:pPr algn="ctr"/>
                      <a:endParaRPr lang="x-none" sz="2000" b="0" dirty="0"/>
                    </a:p>
                  </a:txBody>
                  <a:tcPr anchor="ctr"/>
                </a:tc>
                <a:tc hMerge="1">
                  <a:txBody>
                    <a:bodyPr/>
                    <a:lstStyle/>
                    <a:p>
                      <a:pPr algn="ctr"/>
                      <a:endParaRPr lang="x-none" sz="2000" b="0" dirty="0"/>
                    </a:p>
                  </a:txBody>
                  <a:tcPr anchor="ctr"/>
                </a:tc>
                <a:extLst>
                  <a:ext uri="{0D108BD9-81ED-4DB2-BD59-A6C34878D82A}">
                    <a16:rowId xmlns:a16="http://schemas.microsoft.com/office/drawing/2014/main" xmlns="" val="3506753473"/>
                  </a:ext>
                </a:extLst>
              </a:tr>
              <a:tr h="1023091">
                <a:tc>
                  <a:txBody>
                    <a:bodyPr/>
                    <a:lstStyle/>
                    <a:p>
                      <a:pPr algn="ctr"/>
                      <a:endParaRPr lang="x-none" sz="2000" b="0" dirty="0"/>
                    </a:p>
                  </a:txBody>
                  <a:tcPr anchor="ctr"/>
                </a:tc>
                <a:tc>
                  <a:txBody>
                    <a:bodyPr/>
                    <a:lstStyle/>
                    <a:p>
                      <a:pPr algn="l"/>
                      <a:r>
                        <a:rPr lang="en-US" sz="2000" b="0" dirty="0"/>
                        <a:t>Error</a:t>
                      </a:r>
                      <a:endParaRPr lang="x-none" sz="2000" b="0" dirty="0"/>
                    </a:p>
                  </a:txBody>
                  <a:tcPr anchor="ctr"/>
                </a:tc>
                <a:tc>
                  <a:txBody>
                    <a:bodyPr/>
                    <a:lstStyle/>
                    <a:p>
                      <a:pPr algn="ctr"/>
                      <a:r>
                        <a:rPr lang="en-US" sz="2000" dirty="0"/>
                        <a:t>take a loan in a bank</a:t>
                      </a:r>
                      <a:endParaRPr lang="x-none" sz="2000" b="0" dirty="0"/>
                    </a:p>
                  </a:txBody>
                  <a:tcPr anchor="ctr"/>
                </a:tc>
                <a:tc>
                  <a:txBody>
                    <a:bodyPr/>
                    <a:lstStyle/>
                    <a:p>
                      <a:pPr algn="ctr"/>
                      <a:r>
                        <a:rPr lang="en-US" sz="2000" dirty="0"/>
                        <a:t>take a loan in a bank</a:t>
                      </a:r>
                      <a:endParaRPr lang="x-none" sz="2000" b="0" dirty="0"/>
                    </a:p>
                  </a:txBody>
                  <a:tcPr anchor="ctr"/>
                </a:tc>
                <a:tc>
                  <a:txBody>
                    <a:bodyPr/>
                    <a:lstStyle/>
                    <a:p>
                      <a:pPr algn="ctr"/>
                      <a:r>
                        <a:rPr lang="en-US" sz="2000" dirty="0"/>
                        <a:t>Don’t take a loan in a bank</a:t>
                      </a:r>
                      <a:endParaRPr lang="x-none" sz="2000" b="0" dirty="0"/>
                    </a:p>
                  </a:txBody>
                  <a:tcPr anchor="ctr"/>
                </a:tc>
                <a:extLst>
                  <a:ext uri="{0D108BD9-81ED-4DB2-BD59-A6C34878D82A}">
                    <a16:rowId xmlns:a16="http://schemas.microsoft.com/office/drawing/2014/main" xmlns="" val="1360804424"/>
                  </a:ext>
                </a:extLst>
              </a:tr>
            </a:tbl>
          </a:graphicData>
        </a:graphic>
      </p:graphicFrame>
    </p:spTree>
    <p:extLst>
      <p:ext uri="{BB962C8B-B14F-4D97-AF65-F5344CB8AC3E}">
        <p14:creationId xmlns:p14="http://schemas.microsoft.com/office/powerpoint/2010/main" xmlns="" val="13992911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a16="http://schemas.microsoft.com/office/drawing/2014/main" xmlns="" id="{65D1605E-F365-4ED3-9686-216F4EFEAFBF}"/>
              </a:ext>
            </a:extLst>
          </p:cNvPr>
          <p:cNvSpPr>
            <a:spLocks noGrp="1"/>
          </p:cNvSpPr>
          <p:nvPr>
            <p:ph type="title"/>
          </p:nvPr>
        </p:nvSpPr>
        <p:spPr>
          <a:xfrm>
            <a:off x="1084263" y="-3"/>
            <a:ext cx="9906000" cy="1117073"/>
          </a:xfrm>
        </p:spPr>
        <p:txBody>
          <a:bodyPr>
            <a:normAutofit/>
          </a:bodyPr>
          <a:lstStyle/>
          <a:p>
            <a:pPr algn="ctr"/>
            <a:r>
              <a:rPr lang="uk-UA" sz="4000" dirty="0"/>
              <a:t>таблиця рішень</a:t>
            </a:r>
            <a:endParaRPr lang="x-none" sz="4000" dirty="0"/>
          </a:p>
        </p:txBody>
      </p:sp>
      <p:graphicFrame>
        <p:nvGraphicFramePr>
          <p:cNvPr id="53" name="Місце для вмісту 2">
            <a:extLst>
              <a:ext uri="{FF2B5EF4-FFF2-40B4-BE49-F238E27FC236}">
                <a16:creationId xmlns:a16="http://schemas.microsoft.com/office/drawing/2014/main" xmlns="" id="{AAC5C7B6-FA2A-49F3-9366-2517415B5970}"/>
              </a:ext>
            </a:extLst>
          </p:cNvPr>
          <p:cNvGraphicFramePr>
            <a:graphicFrameLocks noGrp="1"/>
          </p:cNvGraphicFramePr>
          <p:nvPr>
            <p:ph idx="1"/>
            <p:extLst>
              <p:ext uri="{D42A27DB-BD31-4B8C-83A1-F6EECF244321}">
                <p14:modId xmlns:p14="http://schemas.microsoft.com/office/powerpoint/2010/main" xmlns="" val="2663317921"/>
              </p:ext>
            </p:extLst>
          </p:nvPr>
        </p:nvGraphicFramePr>
        <p:xfrm>
          <a:off x="1774031" y="1395676"/>
          <a:ext cx="8255000" cy="5115455"/>
        </p:xfrm>
        <a:graphic>
          <a:graphicData uri="http://schemas.openxmlformats.org/drawingml/2006/table">
            <a:tbl>
              <a:tblPr firstRow="1" bandRow="1">
                <a:tableStyleId>{BDBED569-4797-4DF1-A0F4-6AAB3CD982D8}</a:tableStyleId>
              </a:tblPr>
              <a:tblGrid>
                <a:gridCol w="1651000">
                  <a:extLst>
                    <a:ext uri="{9D8B030D-6E8A-4147-A177-3AD203B41FA5}">
                      <a16:colId xmlns:a16="http://schemas.microsoft.com/office/drawing/2014/main" xmlns="" val="3604686089"/>
                    </a:ext>
                  </a:extLst>
                </a:gridCol>
                <a:gridCol w="1651000">
                  <a:extLst>
                    <a:ext uri="{9D8B030D-6E8A-4147-A177-3AD203B41FA5}">
                      <a16:colId xmlns:a16="http://schemas.microsoft.com/office/drawing/2014/main" xmlns="" val="1900870933"/>
                    </a:ext>
                  </a:extLst>
                </a:gridCol>
                <a:gridCol w="3302000">
                  <a:extLst>
                    <a:ext uri="{9D8B030D-6E8A-4147-A177-3AD203B41FA5}">
                      <a16:colId xmlns:a16="http://schemas.microsoft.com/office/drawing/2014/main" xmlns="" val="3781334733"/>
                    </a:ext>
                  </a:extLst>
                </a:gridCol>
                <a:gridCol w="1651000">
                  <a:extLst>
                    <a:ext uri="{9D8B030D-6E8A-4147-A177-3AD203B41FA5}">
                      <a16:colId xmlns:a16="http://schemas.microsoft.com/office/drawing/2014/main" xmlns="" val="2050190284"/>
                    </a:ext>
                  </a:extLst>
                </a:gridCol>
              </a:tblGrid>
              <a:tr h="1023091">
                <a:tc>
                  <a:txBody>
                    <a:bodyPr/>
                    <a:lstStyle/>
                    <a:p>
                      <a:pPr algn="ctr"/>
                      <a:r>
                        <a:rPr lang="en-US" sz="2000" b="0" dirty="0"/>
                        <a:t>Inputs</a:t>
                      </a:r>
                      <a:endParaRPr lang="x-none" sz="2000" b="0" dirty="0"/>
                    </a:p>
                  </a:txBody>
                  <a:tcPr anchor="ctr"/>
                </a:tc>
                <a:tc>
                  <a:txBody>
                    <a:bodyPr/>
                    <a:lstStyle/>
                    <a:p>
                      <a:pPr algn="ctr"/>
                      <a:r>
                        <a:rPr lang="en-US" sz="2000" b="0" dirty="0"/>
                        <a:t>R1</a:t>
                      </a:r>
                      <a:endParaRPr lang="x-none" sz="2000" b="0" dirty="0"/>
                    </a:p>
                  </a:txBody>
                  <a:tcPr anchor="ctr"/>
                </a:tc>
                <a:tc>
                  <a:txBody>
                    <a:bodyPr/>
                    <a:lstStyle/>
                    <a:p>
                      <a:pPr algn="ctr"/>
                      <a:r>
                        <a:rPr lang="en-US" sz="2000" b="0" dirty="0"/>
                        <a:t>R2/R3</a:t>
                      </a:r>
                      <a:endParaRPr lang="x-none" sz="20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R4</a:t>
                      </a:r>
                      <a:endParaRPr lang="x-none" sz="2000" b="0" dirty="0"/>
                    </a:p>
                  </a:txBody>
                  <a:tcPr anchor="ctr"/>
                </a:tc>
                <a:extLst>
                  <a:ext uri="{0D108BD9-81ED-4DB2-BD59-A6C34878D82A}">
                    <a16:rowId xmlns:a16="http://schemas.microsoft.com/office/drawing/2014/main" xmlns="" val="3965367632"/>
                  </a:ext>
                </a:extLst>
              </a:tr>
              <a:tr h="1023091">
                <a:tc>
                  <a:txBody>
                    <a:bodyPr/>
                    <a:lstStyle/>
                    <a:p>
                      <a:pPr algn="ctr"/>
                      <a:r>
                        <a:rPr lang="uk-UA" sz="2000" dirty="0"/>
                        <a:t>сума щомісячної передоплати</a:t>
                      </a:r>
                      <a:endParaRPr lang="x-none" sz="2000" b="0" dirty="0"/>
                    </a:p>
                  </a:txBody>
                  <a:tcPr anchor="ctr"/>
                </a:tc>
                <a:tc>
                  <a:txBody>
                    <a:bodyPr/>
                    <a:lstStyle/>
                    <a:p>
                      <a:pPr algn="ctr"/>
                      <a:r>
                        <a:rPr lang="en-US" sz="2000" b="0" dirty="0"/>
                        <a:t>Y</a:t>
                      </a:r>
                      <a:r>
                        <a:rPr lang="uk-UA" sz="2000" b="0" dirty="0"/>
                        <a:t>  </a:t>
                      </a:r>
                      <a:r>
                        <a:rPr lang="en-US" sz="2000" b="0" dirty="0"/>
                        <a:t>  </a:t>
                      </a:r>
                      <a:endParaRPr lang="x-none" sz="2000" b="0" dirty="0"/>
                    </a:p>
                  </a:txBody>
                  <a:tcPr anchor="ctr"/>
                </a:tc>
                <a:tc>
                  <a:txBody>
                    <a:bodyPr/>
                    <a:lstStyle/>
                    <a:p>
                      <a:pPr algn="ctr"/>
                      <a:r>
                        <a:rPr lang="en-US" sz="2000" b="0" dirty="0"/>
                        <a:t>Y/N</a:t>
                      </a:r>
                      <a:endParaRPr lang="x-none" sz="2000" b="0" dirty="0"/>
                    </a:p>
                  </a:txBody>
                  <a:tcPr anchor="ctr"/>
                </a:tc>
                <a:tc>
                  <a:txBody>
                    <a:bodyPr/>
                    <a:lstStyle/>
                    <a:p>
                      <a:pPr algn="ctr"/>
                      <a:r>
                        <a:rPr lang="en-US" sz="2000" b="0" dirty="0"/>
                        <a:t>N</a:t>
                      </a:r>
                      <a:endParaRPr lang="x-none" sz="2000" b="0" dirty="0"/>
                    </a:p>
                  </a:txBody>
                  <a:tcPr anchor="ctr"/>
                </a:tc>
                <a:extLst>
                  <a:ext uri="{0D108BD9-81ED-4DB2-BD59-A6C34878D82A}">
                    <a16:rowId xmlns:a16="http://schemas.microsoft.com/office/drawing/2014/main" xmlns="" val="2117274137"/>
                  </a:ext>
                </a:extLst>
              </a:tr>
              <a:tr h="1023091">
                <a:tc>
                  <a:txBody>
                    <a:bodyPr/>
                    <a:lstStyle/>
                    <a:p>
                      <a:pPr algn="ctr"/>
                      <a:r>
                        <a:rPr lang="uk-UA" sz="2000" dirty="0"/>
                        <a:t>кількість років</a:t>
                      </a:r>
                      <a:endParaRPr lang="x-none" sz="2000" b="0" dirty="0"/>
                    </a:p>
                  </a:txBody>
                  <a:tcPr anchor="ctr"/>
                </a:tc>
                <a:tc>
                  <a:txBody>
                    <a:bodyPr/>
                    <a:lstStyle/>
                    <a:p>
                      <a:pPr algn="ctr"/>
                      <a:r>
                        <a:rPr lang="en-US" sz="2000" b="0" dirty="0"/>
                        <a:t>Y</a:t>
                      </a:r>
                      <a:endParaRPr lang="x-none" sz="2000" b="0" dirty="0"/>
                    </a:p>
                  </a:txBody>
                  <a:tcPr anchor="ctr"/>
                </a:tc>
                <a:tc>
                  <a:txBody>
                    <a:bodyPr/>
                    <a:lstStyle/>
                    <a:p>
                      <a:pPr algn="ctr"/>
                      <a:r>
                        <a:rPr lang="en-US" sz="2000" b="0" dirty="0"/>
                        <a:t>N/Y</a:t>
                      </a:r>
                      <a:endParaRPr lang="x-none" sz="2000" b="0" dirty="0"/>
                    </a:p>
                  </a:txBody>
                  <a:tcPr anchor="ctr"/>
                </a:tc>
                <a:tc>
                  <a:txBody>
                    <a:bodyPr/>
                    <a:lstStyle/>
                    <a:p>
                      <a:pPr algn="ctr"/>
                      <a:r>
                        <a:rPr lang="en-US" sz="2000" b="0" dirty="0"/>
                        <a:t>N</a:t>
                      </a:r>
                      <a:endParaRPr lang="x-none" sz="2000" b="0" dirty="0"/>
                    </a:p>
                  </a:txBody>
                  <a:tcPr anchor="ctr"/>
                </a:tc>
                <a:extLst>
                  <a:ext uri="{0D108BD9-81ED-4DB2-BD59-A6C34878D82A}">
                    <a16:rowId xmlns:a16="http://schemas.microsoft.com/office/drawing/2014/main" xmlns="" val="2372582371"/>
                  </a:ext>
                </a:extLst>
              </a:tr>
              <a:tr h="1023091">
                <a:tc gridSpan="4">
                  <a:txBody>
                    <a:bodyPr/>
                    <a:lstStyle/>
                    <a:p>
                      <a:pPr algn="ctr"/>
                      <a:r>
                        <a:rPr lang="en-US" sz="2000" b="0" dirty="0"/>
                        <a:t>Outputs</a:t>
                      </a:r>
                      <a:endParaRPr lang="x-none" sz="2000" b="0" dirty="0"/>
                    </a:p>
                  </a:txBody>
                  <a:tcPr anchor="ctr"/>
                </a:tc>
                <a:tc hMerge="1">
                  <a:txBody>
                    <a:bodyPr/>
                    <a:lstStyle/>
                    <a:p>
                      <a:pPr algn="l"/>
                      <a:endParaRPr lang="x-none" sz="2000" b="0" dirty="0"/>
                    </a:p>
                  </a:txBody>
                  <a:tcPr anchor="ctr"/>
                </a:tc>
                <a:tc hMerge="1">
                  <a:txBody>
                    <a:bodyPr/>
                    <a:lstStyle/>
                    <a:p>
                      <a:pPr algn="ctr"/>
                      <a:endParaRPr lang="x-none" sz="2000" b="0" dirty="0"/>
                    </a:p>
                  </a:txBody>
                  <a:tcPr anchor="ctr"/>
                </a:tc>
                <a:tc hMerge="1">
                  <a:txBody>
                    <a:bodyPr/>
                    <a:lstStyle/>
                    <a:p>
                      <a:pPr algn="ctr"/>
                      <a:endParaRPr lang="x-none" sz="2000" b="0" dirty="0"/>
                    </a:p>
                  </a:txBody>
                  <a:tcPr anchor="ctr"/>
                </a:tc>
                <a:extLst>
                  <a:ext uri="{0D108BD9-81ED-4DB2-BD59-A6C34878D82A}">
                    <a16:rowId xmlns:a16="http://schemas.microsoft.com/office/drawing/2014/main" xmlns="" val="3506753473"/>
                  </a:ext>
                </a:extLst>
              </a:tr>
              <a:tr h="1023091">
                <a:tc>
                  <a:txBody>
                    <a:bodyPr/>
                    <a:lstStyle/>
                    <a:p>
                      <a:pPr algn="ctr"/>
                      <a:endParaRPr lang="x-none" sz="2000" b="0" dirty="0"/>
                    </a:p>
                  </a:txBody>
                  <a:tcPr anchor="ctr"/>
                </a:tc>
                <a:tc>
                  <a:txBody>
                    <a:bodyPr/>
                    <a:lstStyle/>
                    <a:p>
                      <a:pPr algn="l"/>
                      <a:r>
                        <a:rPr lang="en-US" sz="2000" b="0" dirty="0"/>
                        <a:t>Error</a:t>
                      </a:r>
                      <a:endParaRPr lang="x-none" sz="2000" b="0" dirty="0"/>
                    </a:p>
                  </a:txBody>
                  <a:tcPr anchor="ctr"/>
                </a:tc>
                <a:tc>
                  <a:txBody>
                    <a:bodyPr/>
                    <a:lstStyle/>
                    <a:p>
                      <a:pPr algn="ctr"/>
                      <a:r>
                        <a:rPr lang="en-US" sz="2000" dirty="0"/>
                        <a:t>take a loan in a bank</a:t>
                      </a:r>
                      <a:endParaRPr lang="x-none" sz="2000" b="0" dirty="0"/>
                    </a:p>
                  </a:txBody>
                  <a:tcPr anchor="ctr"/>
                </a:tc>
                <a:tc>
                  <a:txBody>
                    <a:bodyPr/>
                    <a:lstStyle/>
                    <a:p>
                      <a:pPr algn="ctr"/>
                      <a:r>
                        <a:rPr lang="en-US" sz="2000" dirty="0"/>
                        <a:t>Don’t take a loan in a bank</a:t>
                      </a:r>
                      <a:endParaRPr lang="x-none" sz="2000" b="0" dirty="0"/>
                    </a:p>
                  </a:txBody>
                  <a:tcPr anchor="ctr"/>
                </a:tc>
                <a:extLst>
                  <a:ext uri="{0D108BD9-81ED-4DB2-BD59-A6C34878D82A}">
                    <a16:rowId xmlns:a16="http://schemas.microsoft.com/office/drawing/2014/main" xmlns="" val="1360804424"/>
                  </a:ext>
                </a:extLst>
              </a:tr>
            </a:tbl>
          </a:graphicData>
        </a:graphic>
      </p:graphicFrame>
    </p:spTree>
    <p:extLst>
      <p:ext uri="{BB962C8B-B14F-4D97-AF65-F5344CB8AC3E}">
        <p14:creationId xmlns:p14="http://schemas.microsoft.com/office/powerpoint/2010/main" xmlns="" val="37936724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TotalTime>
  <Words>354</Words>
  <Application>Microsoft Office PowerPoint</Application>
  <PresentationFormat>Произвольный</PresentationFormat>
  <Paragraphs>173</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  Техніки тест дизайну</vt:lpstr>
      <vt:lpstr>Завдання</vt:lpstr>
      <vt:lpstr>Еквівалентне розбиття</vt:lpstr>
      <vt:lpstr>Еквівалентне розбиття: Умови</vt:lpstr>
      <vt:lpstr>Граничні значення</vt:lpstr>
      <vt:lpstr>Еквівалентне розбиття: Умови</vt:lpstr>
      <vt:lpstr>EP and BVA</vt:lpstr>
      <vt:lpstr>таблиця рішень</vt:lpstr>
      <vt:lpstr>таблиця рішень</vt:lpstr>
      <vt:lpstr>Таблиця рішень тест кейси</vt:lpstr>
      <vt:lpstr>State Transition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dc:title>
  <dc:creator>Mick</dc:creator>
  <cp:lastModifiedBy>User</cp:lastModifiedBy>
  <cp:revision>40</cp:revision>
  <dcterms:created xsi:type="dcterms:W3CDTF">2019-05-16T05:06:20Z</dcterms:created>
  <dcterms:modified xsi:type="dcterms:W3CDTF">2019-06-10T09:51:28Z</dcterms:modified>
</cp:coreProperties>
</file>