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Помір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26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67FE-F0BB-4DC9-82BF-B9686269F12F}" type="datetimeFigureOut">
              <a:rPr lang="x-none" smtClean="0"/>
              <a:pPr/>
              <a:t>10.06.2019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5F0F-7695-4544-9A9C-3C9A9095BFD6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A070EAD-1DCD-4F3D-BA84-799B891A0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EA93E9-3E79-48CE-99A6-99D3B280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 fontScale="90000"/>
          </a:bodyPr>
          <a:lstStyle/>
          <a:p>
            <a:r>
              <a:rPr lang="uk-UA" dirty="0"/>
              <a:t>О</a:t>
            </a:r>
            <a:r>
              <a:rPr lang="uk-UA" dirty="0" smtClean="0"/>
              <a:t>цінювання </a:t>
            </a:r>
            <a:r>
              <a:rPr lang="uk-UA" dirty="0"/>
              <a:t>якості програмних продуктів за допомогою використання метрик стандарту якості ПЗ </a:t>
            </a:r>
            <a:r>
              <a:rPr lang="en-US" dirty="0"/>
              <a:t>ISO</a:t>
            </a:r>
            <a:r>
              <a:rPr lang="ru-RU" dirty="0"/>
              <a:t> 9126</a:t>
            </a:r>
            <a:endParaRPr lang="x-none" sz="5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8DA9170C-432B-4951-810D-A77926E8C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889" y="5388768"/>
            <a:ext cx="2938446" cy="1108075"/>
          </a:xfrm>
        </p:spPr>
        <p:txBody>
          <a:bodyPr>
            <a:normAutofit fontScale="92500"/>
          </a:bodyPr>
          <a:lstStyle/>
          <a:p>
            <a:r>
              <a:rPr lang="uk-UA" sz="2400" dirty="0">
                <a:solidFill>
                  <a:schemeClr val="tx1"/>
                </a:solidFill>
              </a:rPr>
              <a:t>Виконав ст. Гр. ІП-16-1</a:t>
            </a:r>
          </a:p>
          <a:p>
            <a:r>
              <a:rPr lang="uk-UA" sz="2400" dirty="0" err="1" smtClean="0">
                <a:solidFill>
                  <a:schemeClr val="tx1"/>
                </a:solidFill>
              </a:rPr>
              <a:t>Шмигельський</a:t>
            </a:r>
            <a:r>
              <a:rPr lang="uk-UA" sz="2400" dirty="0" smtClean="0">
                <a:solidFill>
                  <a:schemeClr val="tx1"/>
                </a:solidFill>
              </a:rPr>
              <a:t> Я.В.</a:t>
            </a:r>
            <a:endParaRPr lang="uk-U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9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Завдання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EA1CC832-1E1A-401F-ABA2-E20E6125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88"/>
            <a:ext cx="9840911" cy="5322887"/>
          </a:xfrm>
        </p:spPr>
        <p:txBody>
          <a:bodyPr anchor="t">
            <a:normAutofit fontScale="92500" lnSpcReduction="20000"/>
          </a:bodyPr>
          <a:lstStyle/>
          <a:p>
            <a:pPr lvl="0"/>
            <a:r>
              <a:rPr lang="uk-UA" dirty="0"/>
              <a:t>забезпечувати контроль якості будівництва й відслідковувати проблемні місця;</a:t>
            </a:r>
            <a:endParaRPr lang="x-none" dirty="0"/>
          </a:p>
          <a:p>
            <a:pPr lvl="0"/>
            <a:r>
              <a:rPr lang="uk-UA" dirty="0"/>
              <a:t>допускається непрацездатність протягом не більше 3 годин у рік;</a:t>
            </a:r>
            <a:endParaRPr lang="x-none" dirty="0"/>
          </a:p>
          <a:p>
            <a:pPr lvl="0"/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x-none" dirty="0"/>
          </a:p>
          <a:p>
            <a:pPr lvl="0"/>
            <a:r>
              <a:rPr lang="uk-UA" dirty="0"/>
              <a:t>час реакції на зміну параметрів процесу виробництва не повинне перевищувати 0.1 с;</a:t>
            </a:r>
            <a:endParaRPr lang="x-none" dirty="0"/>
          </a:p>
          <a:p>
            <a:pPr lvl="0"/>
            <a:r>
              <a:rPr lang="uk-UA" dirty="0"/>
              <a:t>додавання підтримки нового етапу процесу виробництва не повинне коштувати більше $20000;</a:t>
            </a:r>
            <a:endParaRPr lang="x-none" dirty="0"/>
          </a:p>
          <a:p>
            <a:pPr lvl="0"/>
            <a:r>
              <a:rPr lang="uk-UA" dirty="0"/>
              <a:t>ПЗ повинне працювати на операційних системах </a:t>
            </a:r>
            <a:r>
              <a:rPr lang="uk-UA" dirty="0" err="1"/>
              <a:t>Linux</a:t>
            </a:r>
            <a:r>
              <a:rPr lang="uk-UA" dirty="0"/>
              <a:t>, Windows XP і </a:t>
            </a:r>
            <a:r>
              <a:rPr lang="uk-UA" dirty="0" err="1"/>
              <a:t>MacOSX</a:t>
            </a:r>
            <a:r>
              <a:rPr lang="uk-UA" dirty="0"/>
              <a:t>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06407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Вимоги користувача</a:t>
            </a:r>
            <a:endParaRPr lang="x-none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EA1CC832-1E1A-401F-ABA2-E20E6125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093788"/>
            <a:ext cx="9840911" cy="4697413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dirty="0"/>
              <a:t>R</a:t>
            </a:r>
            <a:r>
              <a:rPr lang="ru-RU" dirty="0"/>
              <a:t>1- </a:t>
            </a:r>
            <a:r>
              <a:rPr lang="uk-UA" dirty="0"/>
              <a:t>забезпечувати контроль якості будівництва й відслідковувати проблемні місця;</a:t>
            </a:r>
            <a:endParaRPr lang="x-none" dirty="0"/>
          </a:p>
          <a:p>
            <a:pPr lvl="0"/>
            <a:r>
              <a:rPr lang="en-US" dirty="0"/>
              <a:t>R</a:t>
            </a:r>
            <a:r>
              <a:rPr lang="ru-RU" dirty="0"/>
              <a:t>2-</a:t>
            </a:r>
            <a:r>
              <a:rPr lang="uk-UA" dirty="0"/>
              <a:t>допускається непрацездатність протягом не більше 3 годин у рік;</a:t>
            </a:r>
            <a:endParaRPr lang="x-none" dirty="0"/>
          </a:p>
          <a:p>
            <a:pPr lvl="0"/>
            <a:r>
              <a:rPr lang="en-US" dirty="0"/>
              <a:t>R</a:t>
            </a:r>
            <a:r>
              <a:rPr lang="ru-RU" dirty="0"/>
              <a:t>3-</a:t>
            </a:r>
            <a:r>
              <a:rPr lang="uk-UA" dirty="0"/>
              <a:t>інженер не професіонал з комп’ютерних технологій повинен протягом одного дня вміти розібратися в 80% функцій системи;</a:t>
            </a:r>
            <a:endParaRPr lang="x-none" dirty="0"/>
          </a:p>
          <a:p>
            <a:pPr lvl="0"/>
            <a:r>
              <a:rPr lang="en-US" dirty="0"/>
              <a:t>R</a:t>
            </a:r>
            <a:r>
              <a:rPr lang="ru-RU" dirty="0"/>
              <a:t>4-</a:t>
            </a:r>
            <a:r>
              <a:rPr lang="uk-UA" dirty="0"/>
              <a:t>час реакції на зміну параметрів процесу виробництва не повинне перевищувати 0.1 с;</a:t>
            </a:r>
            <a:endParaRPr lang="x-none" dirty="0"/>
          </a:p>
          <a:p>
            <a:pPr lvl="0"/>
            <a:r>
              <a:rPr lang="en-US" dirty="0"/>
              <a:t>R</a:t>
            </a:r>
            <a:r>
              <a:rPr lang="ru-RU" dirty="0"/>
              <a:t>5-</a:t>
            </a:r>
            <a:r>
              <a:rPr lang="uk-UA" dirty="0"/>
              <a:t>додавання підтримки нового етапу процесу виробництва не повинне коштувати більше $20000;</a:t>
            </a:r>
            <a:endParaRPr lang="x-none" dirty="0"/>
          </a:p>
          <a:p>
            <a:pPr lvl="0"/>
            <a:r>
              <a:rPr lang="en-US" dirty="0"/>
              <a:t>R</a:t>
            </a:r>
            <a:r>
              <a:rPr lang="uk-UA" dirty="0"/>
              <a:t>6-ПЗ повинне працювати на операційних системах </a:t>
            </a:r>
            <a:r>
              <a:rPr lang="uk-UA" dirty="0" err="1"/>
              <a:t>Linux</a:t>
            </a:r>
            <a:r>
              <a:rPr lang="uk-UA" dirty="0"/>
              <a:t>, Windows XP і </a:t>
            </a:r>
            <a:r>
              <a:rPr lang="uk-UA" dirty="0" err="1"/>
              <a:t>MacOSX</a:t>
            </a:r>
            <a:r>
              <a:rPr lang="uk-UA" dirty="0"/>
              <a:t>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674166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Вимоги користувачів у структурованому представленні</a:t>
            </a:r>
            <a:endParaRPr lang="x-none" sz="4000" dirty="0"/>
          </a:p>
        </p:txBody>
      </p:sp>
      <p:graphicFrame>
        <p:nvGraphicFramePr>
          <p:cNvPr id="5" name="Місце для вмісту 4">
            <a:extLst>
              <a:ext uri="{FF2B5EF4-FFF2-40B4-BE49-F238E27FC236}">
                <a16:creationId xmlns:a16="http://schemas.microsoft.com/office/drawing/2014/main" xmlns="" id="{9559CDB9-ACA0-4075-8FE6-2C533724B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1898574"/>
              </p:ext>
            </p:extLst>
          </p:nvPr>
        </p:nvGraphicFramePr>
        <p:xfrm>
          <a:off x="657224" y="1090863"/>
          <a:ext cx="11015664" cy="5325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3916">
                  <a:extLst>
                    <a:ext uri="{9D8B030D-6E8A-4147-A177-3AD203B41FA5}">
                      <a16:colId xmlns:a16="http://schemas.microsoft.com/office/drawing/2014/main" xmlns="" val="2082693582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xmlns="" val="2607923233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xmlns="" val="3512818190"/>
                    </a:ext>
                  </a:extLst>
                </a:gridCol>
                <a:gridCol w="2753916">
                  <a:extLst>
                    <a:ext uri="{9D8B030D-6E8A-4147-A177-3AD203B41FA5}">
                      <a16:colId xmlns:a16="http://schemas.microsoft.com/office/drawing/2014/main" xmlns="" val="3362927702"/>
                    </a:ext>
                  </a:extLst>
                </a:gridCol>
              </a:tblGrid>
              <a:tr h="608215"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Умовне позначення</a:t>
                      </a:r>
                      <a:endParaRPr lang="x-none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Функція</a:t>
                      </a:r>
                      <a:endParaRPr lang="x-none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Характеристика</a:t>
                      </a:r>
                      <a:endParaRPr lang="x-none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Метрика</a:t>
                      </a:r>
                      <a:endParaRPr lang="x-none" sz="20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1074332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R1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Відслідковування проблемних місць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якості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430445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R2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Відновлення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Безпека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Години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763322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R3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Швидке навчання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Зрозумілість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Практичність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1681438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R4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Обробка даних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Продуктивність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Мікросекунда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059970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R5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використання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перевищення ресурсів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Ціна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2165777"/>
                  </a:ext>
                </a:extLst>
              </a:tr>
              <a:tr h="7862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w Cen MT" panose="020B0602020104020603" pitchFamily="34" charset="0"/>
                        </a:rPr>
                        <a:t>R6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Робота на різних системах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Мультиплатформенність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Переносимість</a:t>
                      </a:r>
                      <a:endParaRPr lang="x-none" sz="2000" dirty="0">
                        <a:latin typeface="Tw Cen MT" panose="020B06020201040206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540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2492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423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Вимоги якості</a:t>
            </a:r>
            <a:endParaRPr lang="x-none" sz="4000" dirty="0"/>
          </a:p>
        </p:txBody>
      </p:sp>
      <p:graphicFrame>
        <p:nvGraphicFramePr>
          <p:cNvPr id="5" name="Місце для вмісту 4">
            <a:extLst>
              <a:ext uri="{FF2B5EF4-FFF2-40B4-BE49-F238E27FC236}">
                <a16:creationId xmlns:a16="http://schemas.microsoft.com/office/drawing/2014/main" xmlns="" id="{A67A7B25-53EC-4294-B55C-5824ACCAF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0468911"/>
              </p:ext>
            </p:extLst>
          </p:nvPr>
        </p:nvGraphicFramePr>
        <p:xfrm>
          <a:off x="565150" y="903288"/>
          <a:ext cx="11279187" cy="56927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6529">
                  <a:extLst>
                    <a:ext uri="{9D8B030D-6E8A-4147-A177-3AD203B41FA5}">
                      <a16:colId xmlns:a16="http://schemas.microsoft.com/office/drawing/2014/main" xmlns="" val="1780166063"/>
                    </a:ext>
                  </a:extLst>
                </a:gridCol>
                <a:gridCol w="1784298">
                  <a:extLst>
                    <a:ext uri="{9D8B030D-6E8A-4147-A177-3AD203B41FA5}">
                      <a16:colId xmlns:a16="http://schemas.microsoft.com/office/drawing/2014/main" xmlns="" val="914575454"/>
                    </a:ext>
                  </a:extLst>
                </a:gridCol>
                <a:gridCol w="2920798">
                  <a:extLst>
                    <a:ext uri="{9D8B030D-6E8A-4147-A177-3AD203B41FA5}">
                      <a16:colId xmlns:a16="http://schemas.microsoft.com/office/drawing/2014/main" xmlns="" val="1107728226"/>
                    </a:ext>
                  </a:extLst>
                </a:gridCol>
                <a:gridCol w="2614072">
                  <a:extLst>
                    <a:ext uri="{9D8B030D-6E8A-4147-A177-3AD203B41FA5}">
                      <a16:colId xmlns:a16="http://schemas.microsoft.com/office/drawing/2014/main" xmlns="" val="1247911110"/>
                    </a:ext>
                  </a:extLst>
                </a:gridCol>
                <a:gridCol w="2213490">
                  <a:extLst>
                    <a:ext uri="{9D8B030D-6E8A-4147-A177-3AD203B41FA5}">
                      <a16:colId xmlns:a16="http://schemas.microsoft.com/office/drawing/2014/main" xmlns="" val="2993707395"/>
                    </a:ext>
                  </a:extLst>
                </a:gridCol>
              </a:tblGrid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Умовне позначення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Вимоги користувача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Характеристика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Атрибут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Метрика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7898834"/>
                  </a:ext>
                </a:extLst>
              </a:tr>
              <a:tr h="1349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А1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R1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Якість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Пошук проблемних місць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 якості і відслідковування проблемних місць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8826042"/>
                  </a:ext>
                </a:extLst>
              </a:tr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А2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R2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Безпека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Відновлення після збоїв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Максимальна непрацездатність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93216289"/>
                  </a:ext>
                </a:extLst>
              </a:tr>
              <a:tr h="326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А3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R3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 функцій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Швидке навчання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118485"/>
                  </a:ext>
                </a:extLst>
              </a:tr>
              <a:tr h="667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А4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R4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Продуктивність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Час реакції зміни процесів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Мінімальний час зміни в секундах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9771309"/>
                  </a:ext>
                </a:extLst>
              </a:tr>
              <a:tr h="1689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А5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R5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Спостереження чи програма не перевищує надані ресурси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Перевірки чи новий етап не буде перевищувати задану ціну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46385178"/>
                  </a:ext>
                </a:extLst>
              </a:tr>
              <a:tr h="326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А6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R6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Мультиплатформенність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Робота на різних ОС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Переносимість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8604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359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7674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/>
              <a:t>Характеристики та атрибути зовнішньої якості</a:t>
            </a:r>
            <a:endParaRPr lang="x-none" sz="4000" dirty="0"/>
          </a:p>
        </p:txBody>
      </p: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xmlns="" id="{923A9690-0270-483B-A42C-B8B485A64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6603709"/>
              </p:ext>
            </p:extLst>
          </p:nvPr>
        </p:nvGraphicFramePr>
        <p:xfrm>
          <a:off x="655637" y="1144588"/>
          <a:ext cx="11164886" cy="52958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90371">
                  <a:extLst>
                    <a:ext uri="{9D8B030D-6E8A-4147-A177-3AD203B41FA5}">
                      <a16:colId xmlns:a16="http://schemas.microsoft.com/office/drawing/2014/main" xmlns="" val="3901105214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xmlns="" val="2818695833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xmlns="" val="1043815554"/>
                    </a:ext>
                  </a:extLst>
                </a:gridCol>
                <a:gridCol w="2791505">
                  <a:extLst>
                    <a:ext uri="{9D8B030D-6E8A-4147-A177-3AD203B41FA5}">
                      <a16:colId xmlns:a16="http://schemas.microsoft.com/office/drawing/2014/main" xmlns="" val="2880985991"/>
                    </a:ext>
                  </a:extLst>
                </a:gridCol>
              </a:tblGrid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Характеристика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</a:rPr>
                        <a:t>Підхарактеристика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Атрибут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Умовне позначення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9784622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Якість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Надійність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Відсутність критичних збоїв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В1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54827342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Безпека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Можливість до відновлення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Механізм резервного копіювання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В2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62894438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Зрозумілість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Зручність освоєння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Легкість в освоєнні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В3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76326262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Продуктивність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Швидкодія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Швидкість відгуку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В4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6564942"/>
                  </a:ext>
                </a:extLst>
              </a:tr>
              <a:tr h="52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Контроль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Точність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Точні розрахунки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В5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006136"/>
                  </a:ext>
                </a:extLst>
              </a:tr>
              <a:tr h="10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Мультиплатформенність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Зручність установки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Переносимість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В6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7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8758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 cstate="print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1605E-F365-4ED3-9686-216F4EF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7674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Матриця кореляції</a:t>
            </a:r>
            <a:endParaRPr lang="x-none" sz="4000" dirty="0"/>
          </a:p>
        </p:txBody>
      </p: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xmlns="" id="{A5FC6D09-0C43-47A2-A67A-6D8F52DDE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5419176"/>
              </p:ext>
            </p:extLst>
          </p:nvPr>
        </p:nvGraphicFramePr>
        <p:xfrm>
          <a:off x="598488" y="1049338"/>
          <a:ext cx="11245850" cy="53911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5572">
                  <a:extLst>
                    <a:ext uri="{9D8B030D-6E8A-4147-A177-3AD203B41FA5}">
                      <a16:colId xmlns:a16="http://schemas.microsoft.com/office/drawing/2014/main" xmlns="" val="66305752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2366596315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3399883238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2291195698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3152005056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2427256113"/>
                    </a:ext>
                  </a:extLst>
                </a:gridCol>
                <a:gridCol w="1606713">
                  <a:extLst>
                    <a:ext uri="{9D8B030D-6E8A-4147-A177-3AD203B41FA5}">
                      <a16:colId xmlns:a16="http://schemas.microsoft.com/office/drawing/2014/main" xmlns="" val="2987277184"/>
                    </a:ext>
                  </a:extLst>
                </a:gridCol>
              </a:tblGrid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 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В1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В2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В3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В4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В5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В6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395229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А1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54370204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А2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--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9005688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А3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506925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А4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5146035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А5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1339624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А6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+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--</a:t>
                      </a:r>
                      <a:endParaRPr lang="x-none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++</a:t>
                      </a:r>
                      <a:endParaRPr lang="x-none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5111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776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404</Words>
  <Application>Microsoft Office PowerPoint</Application>
  <PresentationFormat>Произвольный</PresentationFormat>
  <Paragraphs>161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Оцінювання якості програмних продуктів за допомогою використання метрик стандарту якості ПЗ ISO 9126</vt:lpstr>
      <vt:lpstr>Завдання</vt:lpstr>
      <vt:lpstr>Вимоги користувача</vt:lpstr>
      <vt:lpstr>Вимоги користувачів у структурованому представленні</vt:lpstr>
      <vt:lpstr>Вимоги якості</vt:lpstr>
      <vt:lpstr>Характеристики та атрибути зовнішньої якості</vt:lpstr>
      <vt:lpstr>Матриця кореляції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Mick</dc:creator>
  <cp:lastModifiedBy>User</cp:lastModifiedBy>
  <cp:revision>23</cp:revision>
  <dcterms:created xsi:type="dcterms:W3CDTF">2019-05-16T05:06:20Z</dcterms:created>
  <dcterms:modified xsi:type="dcterms:W3CDTF">2019-06-10T09:49:38Z</dcterms:modified>
</cp:coreProperties>
</file>