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2" r:id="rId2"/>
    <p:sldId id="284" r:id="rId3"/>
    <p:sldId id="286" r:id="rId4"/>
    <p:sldId id="291" r:id="rId5"/>
    <p:sldId id="287" r:id="rId6"/>
    <p:sldId id="288" r:id="rId7"/>
    <p:sldId id="289" r:id="rId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18F0CB-DC11-4DF5-A9C8-67A8D09DFC0A}" type="datetime1">
              <a:rPr lang="ru-RU" smtClean="0"/>
              <a:t>30.05.2019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782D6F01-D2CB-4594-AB70-C810057C2FC2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11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9E90BA-DA28-4CA1-8171-38A1EEEA45D6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91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34926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56731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475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55473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9386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229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4CFD60-9997-46CE-957D-DC6D96778E0C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8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4A9DBB-6258-43DE-B4C6-365B45A7A5E1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97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626127-DBDD-4024-993E-5ADAAE9B6C6C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59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389409-1A21-4D3F-BFCE-C365BE3618F2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82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5DDC24-1705-4D9C-AB6C-EFCF657D47AB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961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33344-DD30-44C8-9EBC-232A53DDD2D4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49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8E6A24-0C4D-42B3-8658-282CEB475511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798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A26397-4DC5-4B81-991D-0EBEE0F2B5DF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781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7308E-B558-4075-A919-D3176795F3DE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125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CF08D9-1DDF-49B7-B883-F83DF7006018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367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14772B0-2372-4166-9777-BD896037980D}" type="datetime1">
              <a:rPr lang="ru-RU" noProof="0" smtClean="0"/>
              <a:t>30.05.2019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659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Оцінювання якості ПЗ за допомогою метрик ISO 9126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462564" y="4653136"/>
            <a:ext cx="3744416" cy="1584176"/>
          </a:xfrm>
        </p:spPr>
        <p:txBody>
          <a:bodyPr rtlCol="0">
            <a:normAutofit/>
          </a:bodyPr>
          <a:lstStyle/>
          <a:p>
            <a:pPr rtl="0"/>
            <a:r>
              <a:rPr lang="uk-UA" dirty="0" smtClean="0"/>
              <a:t>Виконала </a:t>
            </a:r>
          </a:p>
          <a:p>
            <a:pPr rtl="0"/>
            <a:r>
              <a:rPr lang="uk-UA" dirty="0" smtClean="0"/>
              <a:t>ст. гр. ІП-16-1</a:t>
            </a:r>
          </a:p>
          <a:p>
            <a:pPr rtl="0"/>
            <a:r>
              <a:rPr lang="uk-UA" dirty="0" err="1" smtClean="0"/>
              <a:t>Джус</a:t>
            </a:r>
            <a:r>
              <a:rPr lang="uk-UA" dirty="0" smtClean="0"/>
              <a:t> Ірина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010" y="10840"/>
            <a:ext cx="9782801" cy="14224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Кінцевий користувач висунув наступні вимоги: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813" y="1402532"/>
            <a:ext cx="10729192" cy="4781128"/>
          </a:xfrm>
        </p:spPr>
        <p:txBody>
          <a:bodyPr>
            <a:noAutofit/>
          </a:bodyPr>
          <a:lstStyle/>
          <a:p>
            <a:r>
              <a:rPr lang="uk-UA" sz="2000" dirty="0" smtClean="0"/>
              <a:t>дозволяти </a:t>
            </a:r>
            <a:r>
              <a:rPr lang="uk-UA" sz="2000" dirty="0"/>
              <a:t>клієнтові оформити замовлення й забезпечити їхню доставку;</a:t>
            </a:r>
          </a:p>
          <a:p>
            <a:r>
              <a:rPr lang="uk-UA" sz="2000" dirty="0" smtClean="0"/>
              <a:t>працювати </a:t>
            </a:r>
            <a:r>
              <a:rPr lang="uk-UA" sz="2000" dirty="0"/>
              <a:t>7 днів у тиждень і 24 години на добу;</a:t>
            </a:r>
          </a:p>
          <a:p>
            <a:r>
              <a:rPr lang="uk-UA" sz="2000" dirty="0" smtClean="0"/>
              <a:t>користувач </a:t>
            </a:r>
            <a:r>
              <a:rPr lang="uk-UA" sz="2000" dirty="0"/>
              <a:t>повинен, знаючи назву товару й маючи середні навички роботи в </a:t>
            </a:r>
            <a:r>
              <a:rPr lang="uk-UA" sz="2000" dirty="0" smtClean="0"/>
              <a:t>Інтернет, знаходити </a:t>
            </a:r>
            <a:r>
              <a:rPr lang="uk-UA" sz="2000" dirty="0"/>
              <a:t>потрібний йому товар за не більш ніж 2 хв.;</a:t>
            </a:r>
          </a:p>
          <a:p>
            <a:r>
              <a:rPr lang="uk-UA" sz="2000" dirty="0" smtClean="0"/>
              <a:t>інженер </a:t>
            </a:r>
            <a:r>
              <a:rPr lang="uk-UA" sz="2000" dirty="0"/>
              <a:t>не професіонал з комп’ютерних технологій повинен протягом одного дня </a:t>
            </a:r>
            <a:r>
              <a:rPr lang="uk-UA" sz="2000" dirty="0" smtClean="0"/>
              <a:t>вміти розібратися </a:t>
            </a:r>
            <a:r>
              <a:rPr lang="uk-UA" sz="2000" dirty="0"/>
              <a:t>в 80% функцій системи;</a:t>
            </a:r>
          </a:p>
          <a:p>
            <a:r>
              <a:rPr lang="uk-UA" sz="2000" dirty="0" smtClean="0"/>
              <a:t>підтримувати </a:t>
            </a:r>
            <a:r>
              <a:rPr lang="uk-UA" sz="2000" dirty="0"/>
              <a:t>обслуговування до 10000 запитів у секунду;</a:t>
            </a:r>
          </a:p>
          <a:p>
            <a:r>
              <a:rPr lang="uk-UA" sz="2000" dirty="0" smtClean="0"/>
              <a:t>додавання </a:t>
            </a:r>
            <a:r>
              <a:rPr lang="uk-UA" sz="2000" dirty="0"/>
              <a:t>в систему нового виду запитів не повинне вимагати більше 3 людино-днів;</a:t>
            </a:r>
          </a:p>
          <a:p>
            <a:r>
              <a:rPr lang="uk-UA" sz="2000" dirty="0" smtClean="0"/>
              <a:t>ПЗ </a:t>
            </a:r>
            <a:r>
              <a:rPr lang="uk-UA" sz="2000" dirty="0"/>
              <a:t>повинне зберігати файли звітів у форматах </a:t>
            </a:r>
            <a:r>
              <a:rPr lang="en-US" sz="2000" dirty="0"/>
              <a:t>MS Word 20**, MS Excel 20** HTML, RTF </a:t>
            </a:r>
            <a:r>
              <a:rPr lang="uk-UA" sz="2000" dirty="0"/>
              <a:t>та </a:t>
            </a:r>
            <a:r>
              <a:rPr lang="uk-UA" sz="2000" dirty="0" smtClean="0"/>
              <a:t>у вигляді </a:t>
            </a:r>
            <a:r>
              <a:rPr lang="uk-UA" sz="2000" dirty="0"/>
              <a:t>звичайного тексту.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3843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Побудувати наступні таблиці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689" y="1916832"/>
            <a:ext cx="10369331" cy="3967336"/>
          </a:xfrm>
        </p:spPr>
        <p:txBody>
          <a:bodyPr>
            <a:normAutofit/>
          </a:bodyPr>
          <a:lstStyle/>
          <a:p>
            <a:pPr lvl="0"/>
            <a:r>
              <a:rPr lang="uk-UA" sz="2400" dirty="0" smtClean="0"/>
              <a:t>Таблицю </a:t>
            </a:r>
            <a:r>
              <a:rPr lang="uk-UA" sz="2400" dirty="0"/>
              <a:t>вимог у структурному стані</a:t>
            </a:r>
            <a:r>
              <a:rPr lang="ru-RU" sz="2400" dirty="0"/>
              <a:t>;</a:t>
            </a:r>
            <a:endParaRPr lang="uk-UA" sz="2400" dirty="0"/>
          </a:p>
          <a:p>
            <a:pPr lvl="0"/>
            <a:r>
              <a:rPr lang="uk-UA" sz="2400" dirty="0"/>
              <a:t>Таблицю вимог якості у використанні</a:t>
            </a:r>
            <a:r>
              <a:rPr lang="ru-RU" sz="2400" dirty="0"/>
              <a:t>;</a:t>
            </a:r>
            <a:endParaRPr lang="uk-UA" sz="2400" dirty="0"/>
          </a:p>
          <a:p>
            <a:pPr lvl="0"/>
            <a:r>
              <a:rPr lang="uk-UA" sz="2400" dirty="0"/>
              <a:t>Таблицю характеристик, </a:t>
            </a:r>
            <a:r>
              <a:rPr lang="uk-UA" sz="2400" dirty="0" err="1"/>
              <a:t>підхарактеристик</a:t>
            </a:r>
            <a:r>
              <a:rPr lang="uk-UA" sz="2400" dirty="0"/>
              <a:t> та атрибутів зовнішньої якості</a:t>
            </a:r>
            <a:r>
              <a:rPr lang="ru-RU" sz="2400" dirty="0"/>
              <a:t>;</a:t>
            </a:r>
            <a:endParaRPr lang="uk-UA" sz="2400" dirty="0"/>
          </a:p>
          <a:p>
            <a:pPr lvl="0"/>
            <a:r>
              <a:rPr lang="uk-UA" sz="2400" dirty="0"/>
              <a:t>Таблицю-матрицю кореляції</a:t>
            </a:r>
            <a:r>
              <a:rPr lang="en-US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790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260648"/>
            <a:ext cx="10351066" cy="970450"/>
          </a:xfrm>
        </p:spPr>
        <p:txBody>
          <a:bodyPr/>
          <a:lstStyle/>
          <a:p>
            <a:r>
              <a:rPr lang="uk-UA" dirty="0"/>
              <a:t>Таблиця вимог у структурному стані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51839"/>
              </p:ext>
            </p:extLst>
          </p:nvPr>
        </p:nvGraphicFramePr>
        <p:xfrm>
          <a:off x="909836" y="1231100"/>
          <a:ext cx="10351066" cy="4684426"/>
        </p:xfrm>
        <a:graphic>
          <a:graphicData uri="http://schemas.openxmlformats.org/drawingml/2006/table">
            <a:tbl>
              <a:tblPr firstRow="1" firstCol="1" bandRow="1" bandCol="1">
                <a:tableStyleId>{793D81CF-94F2-401A-BA57-92F5A7B2D0C5}</a:tableStyleId>
              </a:tblPr>
              <a:tblGrid>
                <a:gridCol w="2586709">
                  <a:extLst>
                    <a:ext uri="{9D8B030D-6E8A-4147-A177-3AD203B41FA5}">
                      <a16:colId xmlns:a16="http://schemas.microsoft.com/office/drawing/2014/main" xmlns="" val="432327255"/>
                    </a:ext>
                  </a:extLst>
                </a:gridCol>
                <a:gridCol w="2581411">
                  <a:extLst>
                    <a:ext uri="{9D8B030D-6E8A-4147-A177-3AD203B41FA5}">
                      <a16:colId xmlns:a16="http://schemas.microsoft.com/office/drawing/2014/main" xmlns="" val="3595853591"/>
                    </a:ext>
                  </a:extLst>
                </a:gridCol>
                <a:gridCol w="2621662">
                  <a:extLst>
                    <a:ext uri="{9D8B030D-6E8A-4147-A177-3AD203B41FA5}">
                      <a16:colId xmlns:a16="http://schemas.microsoft.com/office/drawing/2014/main" xmlns="" val="1862393685"/>
                    </a:ext>
                  </a:extLst>
                </a:gridCol>
                <a:gridCol w="2561284">
                  <a:extLst>
                    <a:ext uri="{9D8B030D-6E8A-4147-A177-3AD203B41FA5}">
                      <a16:colId xmlns:a16="http://schemas.microsoft.com/office/drawing/2014/main" xmlns="" val="3884584203"/>
                    </a:ext>
                  </a:extLst>
                </a:gridCol>
              </a:tblGrid>
              <a:tr h="816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Умовне позначення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Функція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Характеристика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Метрика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1453239409"/>
                  </a:ext>
                </a:extLst>
              </a:tr>
              <a:tr h="561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R1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Обробка даних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Функціональність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Замовлення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1778872066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R2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Працездатність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Надійність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Години на добу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144280324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R3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Пошук даних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Практичність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Хвилини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3571202291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R4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Швидкість навчання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Зручність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%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1410597412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R5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Обслуговування</a:t>
                      </a:r>
                      <a:r>
                        <a:rPr lang="uk-UA" sz="1800" baseline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 запитів</a:t>
                      </a:r>
                      <a:endParaRPr lang="uk-UA" sz="18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Продуктивність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Запити в секунду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777792687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R6</a:t>
                      </a:r>
                      <a:endParaRPr lang="uk-UA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Додавання</a:t>
                      </a:r>
                      <a:r>
                        <a:rPr lang="uk-UA" sz="1800" baseline="0" dirty="0" smtClean="0">
                          <a:effectLst/>
                        </a:rPr>
                        <a:t> даних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Часова ефективність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Людино-дні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2430867554"/>
                  </a:ext>
                </a:extLst>
              </a:tr>
              <a:tr h="532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R7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Збереження файлів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+mn-ea"/>
                        </a:rPr>
                        <a:t>Задоволеність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Формат файлу</a:t>
                      </a:r>
                      <a:endParaRPr lang="uk-UA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3025" marR="73025" marT="36830" marB="0" anchor="ctr"/>
                </a:tc>
                <a:extLst>
                  <a:ext uri="{0D108BD9-81ED-4DB2-BD59-A6C34878D82A}">
                    <a16:rowId xmlns:a16="http://schemas.microsoft.com/office/drawing/2014/main" xmlns="" val="102399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879" y="115768"/>
            <a:ext cx="10351066" cy="970450"/>
          </a:xfrm>
        </p:spPr>
        <p:txBody>
          <a:bodyPr/>
          <a:lstStyle/>
          <a:p>
            <a:r>
              <a:rPr lang="uk-UA" dirty="0"/>
              <a:t>Таблиця вимог якості у використанні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867362"/>
              </p:ext>
            </p:extLst>
          </p:nvPr>
        </p:nvGraphicFramePr>
        <p:xfrm>
          <a:off x="477788" y="1066870"/>
          <a:ext cx="11233248" cy="5238531"/>
        </p:xfrm>
        <a:graphic>
          <a:graphicData uri="http://schemas.openxmlformats.org/drawingml/2006/table">
            <a:tbl>
              <a:tblPr firstRow="1" firstCol="1" bandRow="1" bandCol="1">
                <a:tableStyleId>{793D81CF-94F2-401A-BA57-92F5A7B2D0C5}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39799470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141682102"/>
                    </a:ext>
                  </a:extLst>
                </a:gridCol>
                <a:gridCol w="3317113">
                  <a:extLst>
                    <a:ext uri="{9D8B030D-6E8A-4147-A177-3AD203B41FA5}">
                      <a16:colId xmlns:a16="http://schemas.microsoft.com/office/drawing/2014/main" xmlns="" val="3676093144"/>
                    </a:ext>
                  </a:extLst>
                </a:gridCol>
                <a:gridCol w="2516899">
                  <a:extLst>
                    <a:ext uri="{9D8B030D-6E8A-4147-A177-3AD203B41FA5}">
                      <a16:colId xmlns:a16="http://schemas.microsoft.com/office/drawing/2014/main" xmlns="" val="281303927"/>
                    </a:ext>
                  </a:extLst>
                </a:gridCol>
                <a:gridCol w="2590924">
                  <a:extLst>
                    <a:ext uri="{9D8B030D-6E8A-4147-A177-3AD203B41FA5}">
                      <a16:colId xmlns:a16="http://schemas.microsoft.com/office/drawing/2014/main" xmlns="" val="3806996887"/>
                    </a:ext>
                  </a:extLst>
                </a:gridCol>
              </a:tblGrid>
              <a:tr h="438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</a:rPr>
                        <a:t>Умовне позначення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</a:rPr>
                        <a:t>Вимога користувача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Характеристика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Атрибут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Метрика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943363415"/>
                  </a:ext>
                </a:extLst>
              </a:tr>
              <a:tr h="675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А1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R1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Функціональність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</a:rPr>
                        <a:t>Здатність </a:t>
                      </a:r>
                      <a:r>
                        <a:rPr lang="uk-UA" sz="1600" dirty="0" smtClean="0">
                          <a:effectLst/>
                          <a:latin typeface="+mn-lt"/>
                        </a:rPr>
                        <a:t>оформити замовлення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Оформлено замовлення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332408503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А2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</a:rPr>
                        <a:t>R2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Надійність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Здатність працювати безперебійно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Години на добу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58855697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А3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R3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Практичність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Швидкий пошук даних</a:t>
                      </a:r>
                      <a:r>
                        <a:rPr lang="uk-UA" sz="1600" baseline="0" dirty="0" smtClean="0">
                          <a:effectLst/>
                          <a:latin typeface="+mn-lt"/>
                        </a:rPr>
                        <a:t> користувачем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Хвилини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4354364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А4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R4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Зручність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Швидкість навчання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Відсоток функцій,</a:t>
                      </a:r>
                      <a:r>
                        <a:rPr lang="uk-UA" sz="1600" baseline="0" dirty="0" smtClean="0">
                          <a:effectLst/>
                          <a:latin typeface="+mn-lt"/>
                        </a:rPr>
                        <a:t> %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3497250756"/>
                  </a:ext>
                </a:extLst>
              </a:tr>
              <a:tr h="668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А5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R5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Продуктивність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Обслуговування запитів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Запити в секунду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284920688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А6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R6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Часова ефективність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Додавання</a:t>
                      </a:r>
                      <a:r>
                        <a:rPr lang="uk-UA" sz="1600" baseline="0" dirty="0" smtClean="0">
                          <a:effectLst/>
                          <a:latin typeface="+mn-lt"/>
                        </a:rPr>
                        <a:t> даних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Людино-дні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1074529756"/>
                  </a:ext>
                </a:extLst>
              </a:tr>
              <a:tr h="668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+mn-lt"/>
                        </a:rPr>
                        <a:t>А7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R7</a:t>
                      </a:r>
                      <a:endParaRPr lang="uk-UA" sz="16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Задоволеність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Збереження даних у файлах різних форматів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+mn-lt"/>
                        </a:rPr>
                        <a:t>Формат файлу</a:t>
                      </a:r>
                      <a:endParaRPr lang="uk-UA" sz="16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46598" marR="46598" marT="23502" marB="0" anchor="ctr"/>
                </a:tc>
                <a:extLst>
                  <a:ext uri="{0D108BD9-81ED-4DB2-BD59-A6C34878D82A}">
                    <a16:rowId xmlns:a16="http://schemas.microsoft.com/office/drawing/2014/main" xmlns="" val="20207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0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8" y="116632"/>
            <a:ext cx="9782801" cy="1306984"/>
          </a:xfrm>
        </p:spPr>
        <p:txBody>
          <a:bodyPr>
            <a:normAutofit fontScale="90000"/>
          </a:bodyPr>
          <a:lstStyle/>
          <a:p>
            <a:r>
              <a:rPr lang="uk-UA" dirty="0"/>
              <a:t>Таблиця характеристик, </a:t>
            </a:r>
            <a:r>
              <a:rPr lang="uk-UA" dirty="0" err="1"/>
              <a:t>підхарактеристик</a:t>
            </a:r>
            <a:r>
              <a:rPr lang="uk-UA" dirty="0"/>
              <a:t> та атрибутів зовнішньої якості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640178"/>
              </p:ext>
            </p:extLst>
          </p:nvPr>
        </p:nvGraphicFramePr>
        <p:xfrm>
          <a:off x="405781" y="1556792"/>
          <a:ext cx="11305254" cy="4983181"/>
        </p:xfrm>
        <a:graphic>
          <a:graphicData uri="http://schemas.openxmlformats.org/drawingml/2006/table">
            <a:tbl>
              <a:tblPr firstRow="1" firstCol="1" bandRow="1" bandCol="1">
                <a:tableStyleId>{793D81CF-94F2-401A-BA57-92F5A7B2D0C5}</a:tableStyleId>
              </a:tblPr>
              <a:tblGrid>
                <a:gridCol w="2072629">
                  <a:extLst>
                    <a:ext uri="{9D8B030D-6E8A-4147-A177-3AD203B41FA5}">
                      <a16:colId xmlns:a16="http://schemas.microsoft.com/office/drawing/2014/main" xmlns="" val="2057277456"/>
                    </a:ext>
                  </a:extLst>
                </a:gridCol>
                <a:gridCol w="3297366">
                  <a:extLst>
                    <a:ext uri="{9D8B030D-6E8A-4147-A177-3AD203B41FA5}">
                      <a16:colId xmlns:a16="http://schemas.microsoft.com/office/drawing/2014/main" xmlns="" val="3868770076"/>
                    </a:ext>
                  </a:extLst>
                </a:gridCol>
                <a:gridCol w="4460661">
                  <a:extLst>
                    <a:ext uri="{9D8B030D-6E8A-4147-A177-3AD203B41FA5}">
                      <a16:colId xmlns:a16="http://schemas.microsoft.com/office/drawing/2014/main" xmlns="" val="1280517770"/>
                    </a:ext>
                  </a:extLst>
                </a:gridCol>
                <a:gridCol w="1474598">
                  <a:extLst>
                    <a:ext uri="{9D8B030D-6E8A-4147-A177-3AD203B41FA5}">
                      <a16:colId xmlns:a16="http://schemas.microsoft.com/office/drawing/2014/main" xmlns="" val="2160955950"/>
                    </a:ext>
                  </a:extLst>
                </a:gridCol>
              </a:tblGrid>
              <a:tr h="794651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Характеристика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Підхарактеристика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Атрибут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L="62865"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Умовне  позначення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2995307806"/>
                  </a:ext>
                </a:extLst>
              </a:tr>
              <a:tr h="645509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Функціональність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Функціональна придатність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Можливість</a:t>
                      </a:r>
                      <a:r>
                        <a:rPr lang="uk-UA" sz="1600" baseline="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оформлення замовлень та забезпечення їх доставки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L="62865"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B1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</a:tr>
              <a:tr h="49797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Надійність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 rowSpan="3"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Здатність працювати</a:t>
                      </a:r>
                      <a:r>
                        <a:rPr lang="uk-UA" sz="1600" baseline="0" dirty="0" smtClean="0">
                          <a:effectLst/>
                        </a:rPr>
                        <a:t> безперебійно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Наявність механізму резервного копіювання даних</a:t>
                      </a:r>
                      <a:endParaRPr lang="uk-UA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B2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39295435"/>
                  </a:ext>
                </a:extLst>
              </a:tr>
              <a:tr h="530342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Відновлення в результаті поломки апаратного забезпечення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B3 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1282399193"/>
                  </a:ext>
                </a:extLst>
              </a:tr>
              <a:tr h="30942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Мінімізація ризику збоїв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4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859837531"/>
                  </a:ext>
                </a:extLst>
              </a:tr>
              <a:tr h="258224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Зручність використання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Практичність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Мінімізація зусиль для вирішення</a:t>
                      </a:r>
                      <a:r>
                        <a:rPr lang="uk-UA" sz="1600" baseline="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завдань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5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2814382319"/>
                  </a:ext>
                </a:extLst>
              </a:tr>
              <a:tr h="2664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Зручність</a:t>
                      </a:r>
                      <a:r>
                        <a:rPr lang="uk-UA" dirty="0" smtClean="0"/>
                        <a:t> </a:t>
                      </a:r>
                      <a:r>
                        <a:rPr lang="uk-UA" sz="1600" dirty="0" smtClean="0"/>
                        <a:t>навчання</a:t>
                      </a:r>
                      <a:endParaRPr lang="uk-UA" dirty="0"/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Швидкий процес</a:t>
                      </a:r>
                      <a:r>
                        <a:rPr lang="uk-UA" sz="1600" baseline="0" dirty="0" smtClean="0">
                          <a:effectLst/>
                        </a:rPr>
                        <a:t> навчання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6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3996670352"/>
                  </a:ext>
                </a:extLst>
              </a:tr>
              <a:tr h="2939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Задоволеність</a:t>
                      </a:r>
                      <a:endParaRPr lang="uk-UA" dirty="0"/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User-friendly </a:t>
                      </a:r>
                      <a:r>
                        <a:rPr lang="uk-UA" sz="1600" dirty="0" smtClean="0">
                          <a:effectLst/>
                        </a:rPr>
                        <a:t>інтерфейс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7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4285207753"/>
                  </a:ext>
                </a:extLst>
              </a:tr>
              <a:tr h="3480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Продуктивність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Продуктивність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Здатність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заданих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умовах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забезпечувати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необхідну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працездатність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8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1999004149"/>
                  </a:ext>
                </a:extLst>
              </a:tr>
              <a:tr h="614572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Часова ефективність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Передача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необхідного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об'єму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даних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відведений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час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</a:t>
                      </a:r>
                      <a:r>
                        <a:rPr lang="uk-UA" sz="1600" dirty="0" smtClean="0">
                          <a:effectLst/>
                        </a:rPr>
                        <a:t>9</a:t>
                      </a:r>
                      <a:endParaRPr lang="uk-UA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5383" marR="45383" marT="22889" marB="22889" anchor="ctr"/>
                </a:tc>
                <a:extLst>
                  <a:ext uri="{0D108BD9-81ED-4DB2-BD59-A6C34878D82A}">
                    <a16:rowId xmlns:a16="http://schemas.microsoft.com/office/drawing/2014/main" xmlns="" val="312383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8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51066" cy="970450"/>
          </a:xfrm>
        </p:spPr>
        <p:txBody>
          <a:bodyPr/>
          <a:lstStyle/>
          <a:p>
            <a:r>
              <a:rPr lang="uk-UA" dirty="0"/>
              <a:t>Таблиця-матриця кореляції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043061"/>
              </p:ext>
            </p:extLst>
          </p:nvPr>
        </p:nvGraphicFramePr>
        <p:xfrm>
          <a:off x="1413892" y="1556792"/>
          <a:ext cx="9289032" cy="4608514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957493">
                  <a:extLst>
                    <a:ext uri="{9D8B030D-6E8A-4147-A177-3AD203B41FA5}">
                      <a16:colId xmlns:a16="http://schemas.microsoft.com/office/drawing/2014/main" xmlns="" val="3790466428"/>
                    </a:ext>
                  </a:extLst>
                </a:gridCol>
                <a:gridCol w="957493">
                  <a:extLst>
                    <a:ext uri="{9D8B030D-6E8A-4147-A177-3AD203B41FA5}">
                      <a16:colId xmlns:a16="http://schemas.microsoft.com/office/drawing/2014/main" xmlns="" val="115171135"/>
                    </a:ext>
                  </a:extLst>
                </a:gridCol>
                <a:gridCol w="952646">
                  <a:extLst>
                    <a:ext uri="{9D8B030D-6E8A-4147-A177-3AD203B41FA5}">
                      <a16:colId xmlns:a16="http://schemas.microsoft.com/office/drawing/2014/main" xmlns="" val="1962748490"/>
                    </a:ext>
                  </a:extLst>
                </a:gridCol>
                <a:gridCol w="957493">
                  <a:extLst>
                    <a:ext uri="{9D8B030D-6E8A-4147-A177-3AD203B41FA5}">
                      <a16:colId xmlns:a16="http://schemas.microsoft.com/office/drawing/2014/main" xmlns="" val="953137207"/>
                    </a:ext>
                  </a:extLst>
                </a:gridCol>
                <a:gridCol w="953616">
                  <a:extLst>
                    <a:ext uri="{9D8B030D-6E8A-4147-A177-3AD203B41FA5}">
                      <a16:colId xmlns:a16="http://schemas.microsoft.com/office/drawing/2014/main" xmlns="" val="3181144000"/>
                    </a:ext>
                  </a:extLst>
                </a:gridCol>
                <a:gridCol w="955555">
                  <a:extLst>
                    <a:ext uri="{9D8B030D-6E8A-4147-A177-3AD203B41FA5}">
                      <a16:colId xmlns:a16="http://schemas.microsoft.com/office/drawing/2014/main" xmlns="" val="2097199925"/>
                    </a:ext>
                  </a:extLst>
                </a:gridCol>
                <a:gridCol w="888684">
                  <a:extLst>
                    <a:ext uri="{9D8B030D-6E8A-4147-A177-3AD203B41FA5}">
                      <a16:colId xmlns:a16="http://schemas.microsoft.com/office/drawing/2014/main" xmlns="" val="3367166007"/>
                    </a:ext>
                  </a:extLst>
                </a:gridCol>
                <a:gridCol w="888684">
                  <a:extLst>
                    <a:ext uri="{9D8B030D-6E8A-4147-A177-3AD203B41FA5}">
                      <a16:colId xmlns:a16="http://schemas.microsoft.com/office/drawing/2014/main" xmlns="" val="407917918"/>
                    </a:ext>
                  </a:extLst>
                </a:gridCol>
                <a:gridCol w="888684">
                  <a:extLst>
                    <a:ext uri="{9D8B030D-6E8A-4147-A177-3AD203B41FA5}">
                      <a16:colId xmlns:a16="http://schemas.microsoft.com/office/drawing/2014/main" xmlns="" val="3090052800"/>
                    </a:ext>
                  </a:extLst>
                </a:gridCol>
                <a:gridCol w="888684">
                  <a:extLst>
                    <a:ext uri="{9D8B030D-6E8A-4147-A177-3AD203B41FA5}">
                      <a16:colId xmlns:a16="http://schemas.microsoft.com/office/drawing/2014/main" xmlns="" val="77989831"/>
                    </a:ext>
                  </a:extLst>
                </a:gridCol>
              </a:tblGrid>
              <a:tr h="575807">
                <a:tc>
                  <a:txBody>
                    <a:bodyPr/>
                    <a:lstStyle/>
                    <a:p>
                      <a:pPr marL="374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B1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B2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B3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B4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B5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B6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B7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B8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B9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626834963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A1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3003063576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A2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885602457"/>
                  </a:ext>
                </a:extLst>
              </a:tr>
              <a:tr h="575807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A3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4292722224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A4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755939303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A5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1404718642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A6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--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uk-UA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3612699930"/>
                  </a:ext>
                </a:extLst>
              </a:tr>
              <a:tr h="576150"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A7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--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--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--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+</a:t>
                      </a:r>
                      <a:r>
                        <a:rPr lang="uk-UA" sz="2400" dirty="0" smtClean="0">
                          <a:effectLst/>
                        </a:rPr>
                        <a:t>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++</a:t>
                      </a:r>
                      <a:endParaRPr lang="uk-UA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++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9437" marR="89437" marT="45107" marB="45107" anchor="ctr"/>
                </a:tc>
                <a:extLst>
                  <a:ext uri="{0D108BD9-81ED-4DB2-BD59-A6C34878D82A}">
                    <a16:rowId xmlns:a16="http://schemas.microsoft.com/office/drawing/2014/main" xmlns="" val="249593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449</TotalTime>
  <Words>460</Words>
  <Application>Microsoft Office PowerPoint</Application>
  <PresentationFormat>Произвольный</PresentationFormat>
  <Paragraphs>207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SimSun</vt:lpstr>
      <vt:lpstr>Calisto MT</vt:lpstr>
      <vt:lpstr>Century Gothic</vt:lpstr>
      <vt:lpstr>Times New Roman</vt:lpstr>
      <vt:lpstr>Trebuchet MS</vt:lpstr>
      <vt:lpstr>Wingdings 2</vt:lpstr>
      <vt:lpstr>Грифель</vt:lpstr>
      <vt:lpstr>Оцінювання якості ПЗ за допомогою метрик ISO 9126</vt:lpstr>
      <vt:lpstr>Кінцевий користувач висунув наступні вимоги:</vt:lpstr>
      <vt:lpstr>Побудувати наступні таблиці:</vt:lpstr>
      <vt:lpstr>Таблиця вимог у структурному стані</vt:lpstr>
      <vt:lpstr>Таблиця вимог якості у використанні</vt:lpstr>
      <vt:lpstr>Таблиця характеристик, підхарактеристик та атрибутів зовнішньої якості</vt:lpstr>
      <vt:lpstr>Таблиця-матриця кореляції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Користувач Windows</dc:creator>
  <cp:lastModifiedBy>Ira</cp:lastModifiedBy>
  <cp:revision>37</cp:revision>
  <dcterms:created xsi:type="dcterms:W3CDTF">2019-03-20T18:38:10Z</dcterms:created>
  <dcterms:modified xsi:type="dcterms:W3CDTF">2019-05-29T23:01:51Z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