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2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7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2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33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191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661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3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50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899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171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64ED-BBBF-49A2-BCA8-EAB67875EF49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4D7F-7786-4F78-ADE7-A28ACD3611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38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4212" y="1440112"/>
            <a:ext cx="5775158" cy="3019845"/>
          </a:xfrm>
        </p:spPr>
        <p:txBody>
          <a:bodyPr>
            <a:normAutofit/>
          </a:bodyPr>
          <a:lstStyle/>
          <a:p>
            <a:r>
              <a:rPr lang="uk-UA" dirty="0" err="1"/>
              <a:t>Blue</a:t>
            </a:r>
            <a:r>
              <a:rPr lang="uk-UA" dirty="0"/>
              <a:t> </a:t>
            </a:r>
            <a:r>
              <a:rPr lang="uk-UA" dirty="0" err="1"/>
              <a:t>Mail</a:t>
            </a:r>
            <a:r>
              <a:rPr lang="uk-UA" dirty="0"/>
              <a:t>: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Email</a:t>
            </a:r>
            <a:r>
              <a:rPr lang="uk-UA" dirty="0"/>
              <a:t> </a:t>
            </a:r>
            <a:r>
              <a:rPr lang="uk-UA" dirty="0" err="1"/>
              <a:t>Client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Android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3936" y="5202238"/>
            <a:ext cx="5358063" cy="1655762"/>
          </a:xfrm>
        </p:spPr>
        <p:txBody>
          <a:bodyPr/>
          <a:lstStyle/>
          <a:p>
            <a:r>
              <a:rPr lang="en-US" dirty="0" smtClean="0"/>
              <a:t>Testing types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Iryna</a:t>
            </a:r>
            <a:r>
              <a:rPr lang="en-US" dirty="0" smtClean="0"/>
              <a:t> </a:t>
            </a:r>
            <a:r>
              <a:rPr lang="en-US" dirty="0" err="1" smtClean="0"/>
              <a:t>Dzhus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" y="697832"/>
            <a:ext cx="4504406" cy="45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842" y="88398"/>
            <a:ext cx="10515600" cy="1325563"/>
          </a:xfrm>
        </p:spPr>
        <p:txBody>
          <a:bodyPr/>
          <a:lstStyle/>
          <a:p>
            <a:r>
              <a:rPr lang="uk-UA" dirty="0" smtClean="0"/>
              <a:t>Функціональне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841" y="1224046"/>
            <a:ext cx="57463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uk-UA" dirty="0"/>
              <a:t>Переконайтеся, що користувач може позначати </a:t>
            </a:r>
            <a:r>
              <a:rPr lang="uk-UA" dirty="0" smtClean="0"/>
              <a:t>листи в </a:t>
            </a:r>
            <a:r>
              <a:rPr lang="uk-UA" dirty="0"/>
              <a:t>порядку їх важливості</a:t>
            </a:r>
          </a:p>
          <a:p>
            <a:pPr marL="0" indent="0">
              <a:buNone/>
            </a:pPr>
            <a:r>
              <a:rPr lang="uk-UA" dirty="0"/>
              <a:t>    Процедура тестування:</a:t>
            </a:r>
          </a:p>
          <a:p>
            <a:r>
              <a:rPr lang="uk-UA" dirty="0"/>
              <a:t>Проведіть повідомлення праворуч</a:t>
            </a:r>
          </a:p>
          <a:p>
            <a:r>
              <a:rPr lang="uk-UA" dirty="0"/>
              <a:t>Натисніть кнопку "Відкласти"</a:t>
            </a:r>
          </a:p>
          <a:p>
            <a:r>
              <a:rPr lang="uk-UA" dirty="0"/>
              <a:t>Виберіть варіант важливості</a:t>
            </a:r>
          </a:p>
          <a:p>
            <a:r>
              <a:rPr lang="uk-UA" dirty="0"/>
              <a:t>Натисніть кнопку "Завдання"</a:t>
            </a:r>
          </a:p>
          <a:p>
            <a:r>
              <a:rPr lang="uk-UA" dirty="0"/>
              <a:t>Перевірте список завдань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49" y="1502359"/>
            <a:ext cx="2377611" cy="16643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"/>
          <a:stretch/>
        </p:blipFill>
        <p:spPr>
          <a:xfrm>
            <a:off x="8901679" y="0"/>
            <a:ext cx="3290321" cy="5633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9" b="53158"/>
          <a:stretch/>
        </p:blipFill>
        <p:spPr>
          <a:xfrm>
            <a:off x="5499843" y="3821863"/>
            <a:ext cx="3857625" cy="2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136525"/>
            <a:ext cx="10515600" cy="1325563"/>
          </a:xfrm>
        </p:spPr>
        <p:txBody>
          <a:bodyPr/>
          <a:lstStyle/>
          <a:p>
            <a:r>
              <a:rPr lang="uk-UA" dirty="0" smtClean="0"/>
              <a:t>Нефункціональне тестування</a:t>
            </a:r>
            <a:br>
              <a:rPr lang="uk-UA" dirty="0" smtClean="0"/>
            </a:br>
            <a:r>
              <a:rPr lang="en-US" dirty="0" smtClean="0"/>
              <a:t>UI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2" y="1462088"/>
            <a:ext cx="48727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uk-UA" dirty="0" smtClean="0"/>
              <a:t>Підтвердити, </a:t>
            </a:r>
            <a:r>
              <a:rPr lang="uk-UA" dirty="0"/>
              <a:t>що всі необхідні елементи присутні на сторінці програми (відповідає макету)</a:t>
            </a:r>
          </a:p>
          <a:p>
            <a:pPr marL="0" indent="0">
              <a:buNone/>
            </a:pPr>
            <a:r>
              <a:rPr lang="uk-UA" dirty="0"/>
              <a:t>    Процедура тестування:</a:t>
            </a:r>
          </a:p>
          <a:p>
            <a:r>
              <a:rPr lang="uk-UA" dirty="0"/>
              <a:t>Відкрийте головну сторінку програми</a:t>
            </a:r>
          </a:p>
          <a:p>
            <a:r>
              <a:rPr lang="uk-UA" dirty="0"/>
              <a:t>Порівняйте головну сторінку </a:t>
            </a:r>
            <a:r>
              <a:rPr lang="en-US" dirty="0"/>
              <a:t>Blue Mail </a:t>
            </a:r>
            <a:r>
              <a:rPr lang="uk-UA" dirty="0"/>
              <a:t>з макетом з офіційного сайту: </a:t>
            </a:r>
            <a:r>
              <a:rPr lang="en-US" dirty="0"/>
              <a:t>https://www.bluemail.me/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13" y="1153478"/>
            <a:ext cx="2580560" cy="55912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"/>
          <a:stretch/>
        </p:blipFill>
        <p:spPr>
          <a:xfrm>
            <a:off x="8640699" y="799306"/>
            <a:ext cx="3415945" cy="58277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8" y="1967651"/>
            <a:ext cx="1791485" cy="12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148556"/>
            <a:ext cx="10515600" cy="1325563"/>
          </a:xfrm>
        </p:spPr>
        <p:txBody>
          <a:bodyPr/>
          <a:lstStyle/>
          <a:p>
            <a:r>
              <a:rPr lang="uk-UA" dirty="0"/>
              <a:t>Нефункціональне тестування</a:t>
            </a:r>
            <a:br>
              <a:rPr lang="uk-UA" dirty="0"/>
            </a:br>
            <a:r>
              <a:rPr lang="en-US" dirty="0"/>
              <a:t>UI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474119"/>
            <a:ext cx="447574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 smtClean="0"/>
              <a:t>Підтвердити, </a:t>
            </a:r>
            <a:r>
              <a:rPr lang="uk-UA" dirty="0"/>
              <a:t>що користувач може перемикатися між денним і нічним режимами</a:t>
            </a:r>
          </a:p>
          <a:p>
            <a:pPr marL="0" indent="0">
              <a:buNone/>
            </a:pPr>
            <a:r>
              <a:rPr lang="uk-UA" dirty="0"/>
              <a:t>  Процедура тестування:</a:t>
            </a:r>
          </a:p>
          <a:p>
            <a:r>
              <a:rPr lang="uk-UA" dirty="0"/>
              <a:t>Натисніть кнопку "Більше"</a:t>
            </a:r>
          </a:p>
          <a:p>
            <a:r>
              <a:rPr lang="uk-UA" dirty="0"/>
              <a:t>Натисніть "Загальні налаштування"</a:t>
            </a:r>
          </a:p>
          <a:p>
            <a:r>
              <a:rPr lang="uk-UA" dirty="0"/>
              <a:t>Виберіть "Налаштувати вигляд"</a:t>
            </a:r>
          </a:p>
          <a:p>
            <a:r>
              <a:rPr lang="uk-UA" dirty="0"/>
              <a:t>Перейдіть у темний режим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"/>
          <a:stretch/>
        </p:blipFill>
        <p:spPr>
          <a:xfrm>
            <a:off x="5643575" y="957847"/>
            <a:ext cx="3155771" cy="53838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"/>
          <a:stretch/>
        </p:blipFill>
        <p:spPr>
          <a:xfrm>
            <a:off x="8799346" y="1219655"/>
            <a:ext cx="3218200" cy="55104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20" y="3042046"/>
            <a:ext cx="2473936" cy="17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100430"/>
            <a:ext cx="10515600" cy="1325563"/>
          </a:xfrm>
        </p:spPr>
        <p:txBody>
          <a:bodyPr/>
          <a:lstStyle/>
          <a:p>
            <a:r>
              <a:rPr lang="uk-UA" dirty="0" smtClean="0"/>
              <a:t>Нефункціональне тестування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Security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25993"/>
            <a:ext cx="6903719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Підтвердити, </a:t>
            </a:r>
            <a:r>
              <a:rPr lang="uk-UA" dirty="0"/>
              <a:t>що повідомлення безпеки надіслано під час входу з іншого пристрою</a:t>
            </a:r>
          </a:p>
          <a:p>
            <a:pPr marL="0" indent="0">
              <a:buNone/>
            </a:pPr>
            <a:r>
              <a:rPr lang="uk-UA" dirty="0"/>
              <a:t>  Процедура тестування:</a:t>
            </a:r>
          </a:p>
          <a:p>
            <a:r>
              <a:rPr lang="uk-UA" dirty="0"/>
              <a:t>Відкрийте </a:t>
            </a:r>
            <a:r>
              <a:rPr lang="en-US" dirty="0"/>
              <a:t>Blue Mail </a:t>
            </a:r>
            <a:r>
              <a:rPr lang="uk-UA" dirty="0"/>
              <a:t>на будь-якому пристрої</a:t>
            </a:r>
          </a:p>
          <a:p>
            <a:r>
              <a:rPr lang="uk-UA" dirty="0"/>
              <a:t>Увійдіть як зареєстрований користувач</a:t>
            </a:r>
          </a:p>
          <a:p>
            <a:r>
              <a:rPr lang="uk-UA" dirty="0"/>
              <a:t>Перевірте пошту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4" b="28421"/>
          <a:stretch/>
        </p:blipFill>
        <p:spPr>
          <a:xfrm>
            <a:off x="3816245" y="4239783"/>
            <a:ext cx="3857625" cy="24664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/>
          <a:stretch/>
        </p:blipFill>
        <p:spPr>
          <a:xfrm>
            <a:off x="7850982" y="160875"/>
            <a:ext cx="3857625" cy="65692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8" y="4692316"/>
            <a:ext cx="2230584" cy="156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100430"/>
            <a:ext cx="10515600" cy="1325563"/>
          </a:xfrm>
        </p:spPr>
        <p:txBody>
          <a:bodyPr/>
          <a:lstStyle/>
          <a:p>
            <a:r>
              <a:rPr lang="uk-UA" dirty="0" smtClean="0"/>
              <a:t>Нефункціональне тестування </a:t>
            </a:r>
            <a:br>
              <a:rPr lang="uk-UA" dirty="0" smtClean="0"/>
            </a:br>
            <a:r>
              <a:rPr lang="uk-UA" dirty="0" smtClean="0"/>
              <a:t>Сумісність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425993"/>
            <a:ext cx="69662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uk-UA" dirty="0" smtClean="0"/>
              <a:t>Підтвердити, </a:t>
            </a:r>
            <a:r>
              <a:rPr lang="uk-UA" dirty="0"/>
              <a:t>що </a:t>
            </a:r>
            <a:r>
              <a:rPr lang="en-US" dirty="0"/>
              <a:t>Blue Mail </a:t>
            </a:r>
            <a:r>
              <a:rPr lang="uk-UA" dirty="0"/>
              <a:t>сумісна з:</a:t>
            </a:r>
          </a:p>
          <a:p>
            <a:pPr marL="0" indent="0">
              <a:buNone/>
            </a:pPr>
            <a:r>
              <a:rPr lang="en-US" dirty="0"/>
              <a:t>Android 4.4.x («KitKat»)</a:t>
            </a:r>
          </a:p>
          <a:p>
            <a:pPr marL="0" indent="0">
              <a:buNone/>
            </a:pPr>
            <a:r>
              <a:rPr lang="en-US" dirty="0"/>
              <a:t>Windows 7</a:t>
            </a:r>
          </a:p>
          <a:p>
            <a:pPr marL="0" indent="0">
              <a:buNone/>
            </a:pPr>
            <a:r>
              <a:rPr lang="en-US" dirty="0"/>
              <a:t>Android 8.0 («Oreo»)</a:t>
            </a:r>
          </a:p>
          <a:p>
            <a:pPr marL="0" indent="0">
              <a:buNone/>
            </a:pPr>
            <a:r>
              <a:rPr lang="en-US" dirty="0"/>
              <a:t>    </a:t>
            </a:r>
            <a:r>
              <a:rPr lang="uk-UA" dirty="0"/>
              <a:t>Процедура тестування:</a:t>
            </a:r>
          </a:p>
          <a:p>
            <a:r>
              <a:rPr lang="uk-UA" dirty="0"/>
              <a:t>Встановіть </a:t>
            </a:r>
            <a:r>
              <a:rPr lang="en-US" dirty="0"/>
              <a:t>Blue Mail </a:t>
            </a:r>
            <a:r>
              <a:rPr lang="uk-UA" dirty="0"/>
              <a:t>на пристроях </a:t>
            </a:r>
            <a:r>
              <a:rPr lang="en-US" dirty="0"/>
              <a:t>Android: Android 4.4.x </a:t>
            </a:r>
            <a:r>
              <a:rPr lang="uk-UA" dirty="0"/>
              <a:t>і </a:t>
            </a:r>
            <a:r>
              <a:rPr lang="en-US" dirty="0"/>
              <a:t>Android 8.0</a:t>
            </a:r>
          </a:p>
          <a:p>
            <a:r>
              <a:rPr lang="uk-UA" dirty="0"/>
              <a:t>Установка робочого столу </a:t>
            </a:r>
            <a:r>
              <a:rPr lang="en-US" dirty="0"/>
              <a:t>Blue Mail </a:t>
            </a:r>
            <a:r>
              <a:rPr lang="uk-UA" dirty="0"/>
              <a:t>на </a:t>
            </a:r>
            <a:r>
              <a:rPr lang="en-US" dirty="0"/>
              <a:t>Windows 7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28601" y="6268452"/>
            <a:ext cx="277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soft</a:t>
            </a:r>
            <a:r>
              <a:rPr lang="en-US" sz="2400" b="1" dirty="0" err="1" smtClean="0"/>
              <a:t>serve</a:t>
            </a:r>
            <a:endParaRPr lang="uk-UA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59" y="0"/>
            <a:ext cx="2325604" cy="3788315"/>
          </a:xfrm>
          <a:prstGeom prst="rect">
            <a:avLst/>
          </a:prstGeom>
        </p:spPr>
      </p:pic>
      <p:pic>
        <p:nvPicPr>
          <p:cNvPr id="1026" name="Picture 2" descr="Ð ÐµÐ·ÑÐ»ÑÑÐ°Ñ Ð¿Ð¾ÑÑÐºÑ Ð·Ð¾Ð±ÑÐ°Ð¶ÐµÐ½Ñ Ð·Ð° Ð·Ð°Ð¿Ð¸ÑÐ¾Ð¼ &quot;Ð²Ð¸Ð½Ð´Ð¾Ð²Ñ 7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69" y="3174538"/>
            <a:ext cx="3141078" cy="23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125" y="5086277"/>
            <a:ext cx="2507736" cy="17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100430"/>
            <a:ext cx="10515600" cy="1325563"/>
          </a:xfrm>
        </p:spPr>
        <p:txBody>
          <a:bodyPr/>
          <a:lstStyle/>
          <a:p>
            <a:r>
              <a:rPr lang="uk-UA" dirty="0" smtClean="0"/>
              <a:t>Нефункціональне тестування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Performance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25993"/>
            <a:ext cx="62323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uk-UA" dirty="0" smtClean="0"/>
              <a:t>Підтвердити, </a:t>
            </a:r>
            <a:r>
              <a:rPr lang="uk-UA" dirty="0"/>
              <a:t>що повідомлення з </a:t>
            </a:r>
            <a:r>
              <a:rPr lang="uk-UA" dirty="0" err="1"/>
              <a:t>вкладеннями</a:t>
            </a:r>
            <a:r>
              <a:rPr lang="uk-UA" dirty="0"/>
              <a:t> понад 10 </a:t>
            </a:r>
            <a:r>
              <a:rPr lang="uk-UA" dirty="0" err="1"/>
              <a:t>Мб</a:t>
            </a:r>
            <a:r>
              <a:rPr lang="uk-UA" dirty="0"/>
              <a:t> надсилається менш ніж за 5 секунд</a:t>
            </a:r>
          </a:p>
          <a:p>
            <a:pPr marL="0" indent="0">
              <a:buNone/>
            </a:pPr>
            <a:r>
              <a:rPr lang="uk-UA" dirty="0"/>
              <a:t>    Процедура тестування:</a:t>
            </a:r>
          </a:p>
          <a:p>
            <a:r>
              <a:rPr lang="uk-UA" dirty="0"/>
              <a:t>Створити нове повідомлення</a:t>
            </a:r>
          </a:p>
          <a:p>
            <a:r>
              <a:rPr lang="uk-UA" dirty="0"/>
              <a:t>Введіть адресу електронної пошти</a:t>
            </a:r>
          </a:p>
          <a:p>
            <a:r>
              <a:rPr lang="uk-UA" dirty="0"/>
              <a:t>Вкласти файли</a:t>
            </a:r>
          </a:p>
          <a:p>
            <a:r>
              <a:rPr lang="uk-UA" dirty="0"/>
              <a:t>Відправити повідомлення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60" y="1260415"/>
            <a:ext cx="3720515" cy="3720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4868" y="5300277"/>
            <a:ext cx="8863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Дефект: </a:t>
            </a:r>
            <a:r>
              <a:rPr lang="ru-RU" sz="2800" dirty="0" err="1"/>
              <a:t>повідомлення</a:t>
            </a:r>
            <a:r>
              <a:rPr lang="ru-RU" sz="2800" dirty="0"/>
              <a:t> </a:t>
            </a:r>
            <a:r>
              <a:rPr lang="ru-RU" sz="2800" dirty="0" err="1"/>
              <a:t>було</a:t>
            </a:r>
            <a:r>
              <a:rPr lang="ru-RU" sz="2800" dirty="0"/>
              <a:t> </a:t>
            </a:r>
            <a:r>
              <a:rPr lang="ru-RU" sz="2800" dirty="0" err="1"/>
              <a:t>надіслано</a:t>
            </a:r>
            <a:r>
              <a:rPr lang="ru-RU" sz="2800" dirty="0"/>
              <a:t> </a:t>
            </a:r>
            <a:r>
              <a:rPr lang="ru-RU" sz="2800" dirty="0" err="1"/>
              <a:t>протягом</a:t>
            </a:r>
            <a:r>
              <a:rPr lang="ru-RU" sz="2800" dirty="0"/>
              <a:t> 10 секунд. </a:t>
            </a:r>
            <a:r>
              <a:rPr lang="ru-RU" sz="2800" dirty="0" err="1"/>
              <a:t>Одержувач</a:t>
            </a:r>
            <a:r>
              <a:rPr lang="ru-RU" sz="2800" dirty="0"/>
              <a:t> </a:t>
            </a:r>
            <a:r>
              <a:rPr lang="ru-RU" sz="2800" dirty="0" err="1"/>
              <a:t>отримав</a:t>
            </a:r>
            <a:r>
              <a:rPr lang="ru-RU" sz="2800" dirty="0"/>
              <a:t> </a:t>
            </a:r>
            <a:r>
              <a:rPr lang="ru-RU" sz="2800" dirty="0" err="1"/>
              <a:t>його</a:t>
            </a:r>
            <a:r>
              <a:rPr lang="ru-RU" sz="2800" dirty="0"/>
              <a:t> </a:t>
            </a:r>
            <a:r>
              <a:rPr lang="ru-RU" sz="2800" dirty="0" err="1"/>
              <a:t>лише</a:t>
            </a:r>
            <a:r>
              <a:rPr lang="ru-RU" sz="2800" dirty="0"/>
              <a:t> за одну </a:t>
            </a:r>
            <a:r>
              <a:rPr lang="ru-RU" sz="2800" dirty="0" err="1"/>
              <a:t>хвилину</a:t>
            </a:r>
            <a:r>
              <a:rPr lang="ru-RU" sz="2800" dirty="0"/>
              <a:t>.</a:t>
            </a:r>
            <a:endParaRPr lang="uk-UA" sz="2800" dirty="0" err="1" smtClean="0"/>
          </a:p>
        </p:txBody>
      </p:sp>
    </p:spTree>
    <p:extLst>
      <p:ext uri="{BB962C8B-B14F-4D97-AF65-F5344CB8AC3E}">
        <p14:creationId xmlns:p14="http://schemas.microsoft.com/office/powerpoint/2010/main" val="38457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148556"/>
            <a:ext cx="10515600" cy="1325563"/>
          </a:xfrm>
        </p:spPr>
        <p:txBody>
          <a:bodyPr/>
          <a:lstStyle/>
          <a:p>
            <a:r>
              <a:rPr lang="uk-UA" dirty="0" smtClean="0"/>
              <a:t>Нефункціональне тестування</a:t>
            </a:r>
            <a:br>
              <a:rPr lang="uk-UA" dirty="0" smtClean="0"/>
            </a:br>
            <a:r>
              <a:rPr lang="uk-UA" dirty="0" smtClean="0"/>
              <a:t>Локалізація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474119"/>
            <a:ext cx="626845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мову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на </a:t>
            </a:r>
            <a:r>
              <a:rPr lang="ru-RU" dirty="0" err="1"/>
              <a:t>українську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Процедура </a:t>
            </a:r>
            <a:r>
              <a:rPr lang="ru-RU" dirty="0" err="1"/>
              <a:t>тестування</a:t>
            </a:r>
            <a:r>
              <a:rPr lang="ru-RU" dirty="0"/>
              <a:t>: </a:t>
            </a:r>
            <a:endParaRPr lang="ru-RU" dirty="0" smtClean="0"/>
          </a:p>
          <a:p>
            <a:r>
              <a:rPr lang="en-US" dirty="0" smtClean="0"/>
              <a:t>Use</a:t>
            </a:r>
            <a:r>
              <a:rPr lang="en-US" i="1" dirty="0" smtClean="0"/>
              <a:t> More</a:t>
            </a:r>
            <a:r>
              <a:rPr lang="en-US" i="1" dirty="0"/>
              <a:t>...</a:t>
            </a:r>
            <a:r>
              <a:rPr lang="en-US" dirty="0"/>
              <a:t> </a:t>
            </a:r>
            <a:r>
              <a:rPr lang="uk-UA" dirty="0" smtClean="0"/>
              <a:t>-</a:t>
            </a:r>
            <a:r>
              <a:rPr lang="en-US" dirty="0" smtClean="0"/>
              <a:t>&gt;</a:t>
            </a:r>
            <a:r>
              <a:rPr lang="en-US" dirty="0"/>
              <a:t> </a:t>
            </a:r>
            <a:r>
              <a:rPr lang="en-US" i="1" dirty="0"/>
              <a:t>Global Settings</a:t>
            </a:r>
            <a:r>
              <a:rPr lang="en-US" dirty="0"/>
              <a:t> </a:t>
            </a:r>
            <a:r>
              <a:rPr lang="en-US" dirty="0" smtClean="0"/>
              <a:t>-&gt;</a:t>
            </a:r>
            <a:r>
              <a:rPr lang="en-US" dirty="0"/>
              <a:t> </a:t>
            </a:r>
            <a:r>
              <a:rPr lang="en-US" i="1" dirty="0"/>
              <a:t>Change Language</a:t>
            </a:r>
            <a:r>
              <a:rPr lang="en-US" dirty="0"/>
              <a:t> </a:t>
            </a:r>
            <a:r>
              <a:rPr lang="en-US" dirty="0" smtClean="0"/>
              <a:t>-&gt;</a:t>
            </a:r>
            <a:r>
              <a:rPr lang="en-US" dirty="0"/>
              <a:t> </a:t>
            </a:r>
            <a:r>
              <a:rPr lang="uk-UA" b="1" dirty="0" smtClean="0"/>
              <a:t>Українська</a:t>
            </a:r>
            <a:r>
              <a:rPr lang="en-US" dirty="0" smtClean="0"/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85" y="4151689"/>
            <a:ext cx="3347536" cy="3347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4190959"/>
            <a:ext cx="5692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Дефект: у меню "</a:t>
            </a:r>
            <a:r>
              <a:rPr lang="ru-RU" sz="2800" dirty="0" err="1"/>
              <a:t>Загальні</a:t>
            </a:r>
            <a:r>
              <a:rPr lang="ru-RU" sz="2800" dirty="0"/>
              <a:t> </a:t>
            </a:r>
            <a:r>
              <a:rPr lang="ru-RU" sz="2800" dirty="0" err="1"/>
              <a:t>налаштування</a:t>
            </a:r>
            <a:r>
              <a:rPr lang="ru-RU" sz="2800" dirty="0"/>
              <a:t>" </a:t>
            </a:r>
            <a:r>
              <a:rPr lang="ru-RU" sz="2800" dirty="0" err="1"/>
              <a:t>немає</a:t>
            </a:r>
            <a:r>
              <a:rPr lang="ru-RU" sz="2800" dirty="0"/>
              <a:t> кнопки "</a:t>
            </a:r>
            <a:r>
              <a:rPr lang="ru-RU" sz="2800" dirty="0" err="1"/>
              <a:t>Змінити</a:t>
            </a:r>
            <a:r>
              <a:rPr lang="ru-RU" sz="2800" dirty="0"/>
              <a:t> </a:t>
            </a:r>
            <a:r>
              <a:rPr lang="ru-RU" sz="2800" dirty="0" err="1"/>
              <a:t>мову</a:t>
            </a:r>
            <a:r>
              <a:rPr lang="ru-RU" sz="2800" dirty="0"/>
              <a:t>"</a:t>
            </a:r>
            <a:endParaRPr lang="uk-UA" sz="2800" dirty="0" err="1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74" y="751058"/>
            <a:ext cx="4095850" cy="37848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b="-1"/>
          <a:stretch/>
        </p:blipFill>
        <p:spPr>
          <a:xfrm>
            <a:off x="9464815" y="2213811"/>
            <a:ext cx="2727185" cy="46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937" y="148557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Інтеграційне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937" y="935288"/>
            <a:ext cx="57912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smtClean="0"/>
              <a:t>Підтвердити, </a:t>
            </a:r>
            <a:r>
              <a:rPr lang="uk-UA" dirty="0"/>
              <a:t>що користувач може ввійти до системи, використовуючи не лише обліковий запис </a:t>
            </a:r>
            <a:r>
              <a:rPr lang="en-US" dirty="0"/>
              <a:t>Google</a:t>
            </a:r>
          </a:p>
          <a:p>
            <a:pPr marL="0" indent="0">
              <a:buNone/>
            </a:pPr>
            <a:r>
              <a:rPr lang="uk-UA" dirty="0"/>
              <a:t>Процедура тестування:</a:t>
            </a:r>
          </a:p>
          <a:p>
            <a:r>
              <a:rPr lang="uk-UA" dirty="0"/>
              <a:t>Відкрийте головну сторінку програми</a:t>
            </a:r>
          </a:p>
          <a:p>
            <a:r>
              <a:rPr lang="uk-UA" dirty="0"/>
              <a:t>Натисніть на назву поточного рахунку</a:t>
            </a:r>
          </a:p>
          <a:p>
            <a:r>
              <a:rPr lang="uk-UA" dirty="0"/>
              <a:t>Натисніть кнопку "Додатково"</a:t>
            </a:r>
          </a:p>
          <a:p>
            <a:r>
              <a:rPr lang="uk-UA" dirty="0"/>
              <a:t>Натисніть кнопку "Додати обліковий запис"</a:t>
            </a:r>
          </a:p>
          <a:p>
            <a:r>
              <a:rPr lang="uk-UA" dirty="0"/>
              <a:t>Введіть адресу електронної пошти</a:t>
            </a:r>
          </a:p>
          <a:p>
            <a:r>
              <a:rPr lang="uk-UA" dirty="0"/>
              <a:t>Введіть пароль</a:t>
            </a:r>
          </a:p>
          <a:p>
            <a:r>
              <a:rPr lang="uk-UA" dirty="0"/>
              <a:t>Натисніть кнопку "Увійти"</a:t>
            </a:r>
            <a:endParaRPr lang="en-US" dirty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" b="45263"/>
          <a:stretch/>
        </p:blipFill>
        <p:spPr>
          <a:xfrm>
            <a:off x="6020050" y="148557"/>
            <a:ext cx="3857625" cy="34049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29649" r="8103" b="25790"/>
          <a:stretch/>
        </p:blipFill>
        <p:spPr>
          <a:xfrm>
            <a:off x="8530389" y="3674095"/>
            <a:ext cx="3200400" cy="305602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52" y="3189455"/>
            <a:ext cx="2461211" cy="24612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9705" y="5286626"/>
            <a:ext cx="737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Дефект: </a:t>
            </a:r>
            <a:r>
              <a:rPr lang="ru-RU" sz="2400" dirty="0" err="1"/>
              <a:t>Користувач</a:t>
            </a:r>
            <a:r>
              <a:rPr lang="ru-RU" sz="2400" dirty="0"/>
              <a:t> не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ввійти</a:t>
            </a:r>
            <a:r>
              <a:rPr lang="ru-RU" sz="2400" dirty="0"/>
              <a:t>, </a:t>
            </a:r>
            <a:r>
              <a:rPr lang="ru-RU" sz="2400" dirty="0" err="1"/>
              <a:t>використовуючи</a:t>
            </a:r>
            <a:r>
              <a:rPr lang="ru-RU" sz="2400" dirty="0"/>
              <a:t> </a:t>
            </a:r>
            <a:r>
              <a:rPr lang="ru-RU" sz="2400" dirty="0" err="1"/>
              <a:t>пошту</a:t>
            </a:r>
            <a:r>
              <a:rPr lang="ru-RU" sz="2400" dirty="0"/>
              <a:t> Ukr.net при </a:t>
            </a:r>
            <a:r>
              <a:rPr lang="ru-RU" sz="2400" dirty="0" err="1"/>
              <a:t>введенні</a:t>
            </a:r>
            <a:r>
              <a:rPr lang="ru-RU" sz="2400" dirty="0"/>
              <a:t> </a:t>
            </a:r>
            <a:r>
              <a:rPr lang="ru-RU" sz="2400" dirty="0" err="1"/>
              <a:t>правильних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endParaRPr lang="uk-UA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19820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Зміст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uk-UA" b="1" dirty="0" smtClean="0">
                <a:latin typeface="Open Sans" charset="0"/>
                <a:ea typeface="Open Sans" charset="0"/>
                <a:cs typeface="Open Sans" charset="0"/>
              </a:rPr>
              <a:t>Загальна інформація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Smoke </a:t>
            </a:r>
            <a:r>
              <a:rPr lang="uk-UA" b="1" dirty="0" smtClean="0">
                <a:latin typeface="Open Sans" charset="0"/>
                <a:ea typeface="Open Sans" charset="0"/>
                <a:cs typeface="Open Sans" charset="0"/>
              </a:rPr>
              <a:t>тестування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uk-UA" b="1" dirty="0" smtClean="0">
                <a:latin typeface="Open Sans" charset="0"/>
                <a:ea typeface="Open Sans" charset="0"/>
                <a:cs typeface="Open Sans" charset="0"/>
              </a:rPr>
              <a:t>Функціональне тестування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uk-UA" b="1" dirty="0" smtClean="0">
                <a:latin typeface="Open Sans" charset="0"/>
                <a:ea typeface="Open Sans" charset="0"/>
                <a:cs typeface="Open Sans" charset="0"/>
              </a:rPr>
              <a:t>Нефункціональне тестування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8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UI </a:t>
            </a:r>
            <a:r>
              <a:rPr lang="uk-UA" sz="2000" dirty="0" smtClean="0">
                <a:latin typeface="Open Sans" charset="0"/>
                <a:ea typeface="Open Sans" charset="0"/>
                <a:cs typeface="Open Sans" charset="0"/>
              </a:rPr>
              <a:t>тестування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uk-UA" sz="2000" dirty="0" smtClean="0">
                <a:latin typeface="Open Sans" charset="0"/>
                <a:ea typeface="Open Sans" charset="0"/>
                <a:cs typeface="Open Sans" charset="0"/>
              </a:rPr>
              <a:t>Тестування безпеки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uk-UA" sz="2000" dirty="0" smtClean="0">
                <a:latin typeface="Open Sans" charset="0"/>
                <a:ea typeface="Open Sans" charset="0"/>
                <a:cs typeface="Open Sans" charset="0"/>
              </a:rPr>
              <a:t>Тестування локалізації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uk-UA" sz="2000" dirty="0" smtClean="0">
                <a:latin typeface="Open Sans" charset="0"/>
                <a:ea typeface="Open Sans" charset="0"/>
                <a:cs typeface="Open Sans" charset="0"/>
              </a:rPr>
              <a:t>Тестування сумісності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  Performance </a:t>
            </a:r>
            <a:r>
              <a:rPr lang="uk-UA" sz="2000" dirty="0" smtClean="0">
                <a:latin typeface="Open Sans" charset="0"/>
                <a:ea typeface="Open Sans" charset="0"/>
                <a:cs typeface="Open Sans" charset="0"/>
              </a:rPr>
              <a:t>тестування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  Load </a:t>
            </a:r>
            <a:r>
              <a:rPr lang="uk-UA" sz="2000" dirty="0" smtClean="0">
                <a:latin typeface="Open Sans" charset="0"/>
                <a:ea typeface="Open Sans" charset="0"/>
                <a:cs typeface="Open Sans" charset="0"/>
              </a:rPr>
              <a:t>тестування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372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Загальна інформація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BlueMail</a:t>
            </a:r>
            <a:r>
              <a:rPr lang="en-US" dirty="0"/>
              <a:t> - </a:t>
            </a:r>
            <a:r>
              <a:rPr lang="uk-UA" dirty="0"/>
              <a:t>це безкоштовний, красиво розроблений, універсальний додаток електронної пошти, здатний керувати необмеженою кількістю поштових облікових записів від різних постачальників, що дає змогу отримувати смарт-повідомлення та надсилати повідомлення електронною поштою, надаючи можливість персоналізації на декількох облікових записах. </a:t>
            </a:r>
            <a:r>
              <a:rPr lang="en-US" dirty="0" err="1"/>
              <a:t>BlueMail</a:t>
            </a:r>
            <a:r>
              <a:rPr lang="en-US" dirty="0"/>
              <a:t> </a:t>
            </a:r>
            <a:r>
              <a:rPr lang="uk-UA" dirty="0"/>
              <a:t>є ідеальною заміною для вашого додатка електронної пошти.</a:t>
            </a:r>
          </a:p>
          <a:p>
            <a:pPr fontAlgn="base"/>
            <a:r>
              <a:rPr lang="uk-UA" dirty="0"/>
              <a:t>Завдяки потужному уніфікованому обліковому запису, інтуїтивно зрозумілий та простий у використанні дизайн, </a:t>
            </a:r>
            <a:r>
              <a:rPr lang="en-US" dirty="0"/>
              <a:t>Blue Mail </a:t>
            </a:r>
            <a:r>
              <a:rPr lang="uk-UA" dirty="0"/>
              <a:t>надає найвищу послугу електронної пошти.</a:t>
            </a:r>
          </a:p>
        </p:txBody>
      </p:sp>
    </p:spTree>
    <p:extLst>
      <p:ext uri="{BB962C8B-B14F-4D97-AF65-F5344CB8AC3E}">
        <p14:creationId xmlns:p14="http://schemas.microsoft.com/office/powerpoint/2010/main" val="2827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Середовище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Samsung Galaxy J5 (2017)</a:t>
            </a:r>
          </a:p>
          <a:p>
            <a:r>
              <a:rPr lang="en-US" dirty="0" smtClean="0"/>
              <a:t>Android 8. 1. 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29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5671"/>
            <a:ext cx="10515600" cy="1325563"/>
          </a:xfrm>
        </p:spPr>
        <p:txBody>
          <a:bodyPr/>
          <a:lstStyle/>
          <a:p>
            <a:r>
              <a:rPr lang="en-US" dirty="0" smtClean="0"/>
              <a:t>Smoke </a:t>
            </a:r>
            <a:r>
              <a:rPr lang="uk-UA" dirty="0" smtClean="0"/>
              <a:t>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1638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обліковий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увійти</a:t>
            </a:r>
            <a:r>
              <a:rPr lang="ru-RU" dirty="0"/>
              <a:t> в систему.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входу.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лист.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запрошувати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надіслати</a:t>
            </a:r>
            <a:r>
              <a:rPr lang="ru-RU" dirty="0"/>
              <a:t> лист.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лист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зберегти</a:t>
            </a:r>
            <a:r>
              <a:rPr lang="ru-RU" dirty="0"/>
              <a:t> автоматично.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лист.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надіслати</a:t>
            </a:r>
            <a:r>
              <a:rPr lang="ru-RU" dirty="0"/>
              <a:t> </a:t>
            </a:r>
            <a:r>
              <a:rPr lang="ru-RU" dirty="0" err="1"/>
              <a:t>фотографію</a:t>
            </a:r>
            <a:r>
              <a:rPr lang="ru-RU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надіслати</a:t>
            </a:r>
            <a:r>
              <a:rPr lang="ru-RU" dirty="0"/>
              <a:t> файл.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видалити</a:t>
            </a:r>
            <a:r>
              <a:rPr lang="ru-RU" dirty="0"/>
              <a:t> лист.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вийти</a:t>
            </a:r>
            <a:r>
              <a:rPr lang="ru-RU" dirty="0"/>
              <a:t> з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Blue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00" y="1506788"/>
            <a:ext cx="3791106" cy="26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095"/>
            <a:ext cx="10515600" cy="1325563"/>
          </a:xfrm>
        </p:spPr>
        <p:txBody>
          <a:bodyPr/>
          <a:lstStyle/>
          <a:p>
            <a:r>
              <a:rPr lang="uk-UA" dirty="0" smtClean="0"/>
              <a:t>Позитивне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251284"/>
            <a:ext cx="6292515" cy="4877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uk-UA" dirty="0" smtClean="0"/>
              <a:t>Підтвердити, </a:t>
            </a:r>
            <a:r>
              <a:rPr lang="uk-UA" dirty="0"/>
              <a:t>що користувач може ввійти, використовуючи дані дійсного облікового запису </a:t>
            </a:r>
            <a:r>
              <a:rPr lang="en-US" dirty="0"/>
              <a:t>Google</a:t>
            </a:r>
          </a:p>
          <a:p>
            <a:pPr marL="0" indent="0">
              <a:buNone/>
            </a:pPr>
            <a:r>
              <a:rPr lang="en-US" dirty="0"/>
              <a:t>      </a:t>
            </a:r>
            <a:r>
              <a:rPr lang="uk-UA" dirty="0"/>
              <a:t>Процедура тестування:</a:t>
            </a:r>
          </a:p>
          <a:p>
            <a:r>
              <a:rPr lang="uk-UA" dirty="0"/>
              <a:t>Відкрийте головну сторінку програми</a:t>
            </a:r>
          </a:p>
          <a:p>
            <a:r>
              <a:rPr lang="uk-UA" dirty="0"/>
              <a:t>Натисніть на назву поточного </a:t>
            </a:r>
            <a:r>
              <a:rPr lang="uk-UA" dirty="0" err="1" smtClean="0"/>
              <a:t>акаунта</a:t>
            </a:r>
            <a:endParaRPr lang="uk-UA" dirty="0"/>
          </a:p>
          <a:p>
            <a:r>
              <a:rPr lang="uk-UA" dirty="0"/>
              <a:t>Натисніть кнопку "Додатково"</a:t>
            </a:r>
          </a:p>
          <a:p>
            <a:r>
              <a:rPr lang="uk-UA" dirty="0"/>
              <a:t>Натисніть кнопку "Додати обліковий запис"</a:t>
            </a:r>
          </a:p>
          <a:p>
            <a:r>
              <a:rPr lang="uk-UA" dirty="0"/>
              <a:t>Введіть адресу електронної пошти</a:t>
            </a:r>
          </a:p>
          <a:p>
            <a:r>
              <a:rPr lang="uk-UA" dirty="0"/>
              <a:t>Введіть пароль</a:t>
            </a:r>
          </a:p>
          <a:p>
            <a:r>
              <a:rPr lang="uk-UA" dirty="0"/>
              <a:t>Натисніть кнопку "Увійти"</a:t>
            </a:r>
          </a:p>
          <a:p>
            <a:r>
              <a:rPr lang="uk-UA" dirty="0"/>
              <a:t>Підтвердьте реєстрацію електронною поштою</a:t>
            </a:r>
          </a:p>
          <a:p>
            <a:r>
              <a:rPr lang="uk-UA" dirty="0"/>
              <a:t>Увійдіть, щоб довести, що реєстрація пройшла успішно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29" y="3573775"/>
            <a:ext cx="1889542" cy="13226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35595"/>
          <a:stretch/>
        </p:blipFill>
        <p:spPr>
          <a:xfrm>
            <a:off x="6340067" y="36095"/>
            <a:ext cx="2763759" cy="29838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4" b="19361"/>
          <a:stretch/>
        </p:blipFill>
        <p:spPr>
          <a:xfrm>
            <a:off x="9401286" y="36095"/>
            <a:ext cx="2774098" cy="37779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/>
          <a:stretch/>
        </p:blipFill>
        <p:spPr>
          <a:xfrm>
            <a:off x="7192555" y="2602381"/>
            <a:ext cx="2480833" cy="42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768" y="24063"/>
            <a:ext cx="10515600" cy="1325563"/>
          </a:xfrm>
        </p:spPr>
        <p:txBody>
          <a:bodyPr/>
          <a:lstStyle/>
          <a:p>
            <a:r>
              <a:rPr lang="uk-UA" dirty="0" smtClean="0"/>
              <a:t>Негативне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9626"/>
            <a:ext cx="6472989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     </a:t>
            </a:r>
            <a:r>
              <a:rPr lang="ru-RU" dirty="0" err="1" smtClean="0"/>
              <a:t>Підтвердити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ввійти</a:t>
            </a:r>
            <a:r>
              <a:rPr lang="ru-RU" dirty="0"/>
              <a:t> до </a:t>
            </a:r>
            <a:r>
              <a:rPr lang="ru-RU" dirty="0" err="1"/>
              <a:t>системи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недійсних</a:t>
            </a:r>
            <a:r>
              <a:rPr lang="ru-RU" dirty="0"/>
              <a:t> </a:t>
            </a:r>
            <a:r>
              <a:rPr lang="ru-RU" dirty="0" err="1"/>
              <a:t>вхідних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      Процедура </a:t>
            </a:r>
            <a:r>
              <a:rPr lang="ru-RU" dirty="0" err="1"/>
              <a:t>тестування</a:t>
            </a:r>
            <a:r>
              <a:rPr lang="ru-RU" dirty="0"/>
              <a:t>:</a:t>
            </a:r>
          </a:p>
          <a:p>
            <a:pPr algn="just"/>
            <a:r>
              <a:rPr lang="ru-RU" dirty="0" err="1"/>
              <a:t>Відкрийте</a:t>
            </a:r>
            <a:r>
              <a:rPr lang="ru-RU" dirty="0"/>
              <a:t> </a:t>
            </a:r>
            <a:r>
              <a:rPr lang="ru-RU" dirty="0" err="1"/>
              <a:t>головну</a:t>
            </a:r>
            <a:r>
              <a:rPr lang="ru-RU" dirty="0"/>
              <a:t> 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ru-RU" dirty="0"/>
          </a:p>
          <a:p>
            <a:pPr algn="just"/>
            <a:r>
              <a:rPr lang="ru-RU" dirty="0" err="1"/>
              <a:t>Натисніть</a:t>
            </a:r>
            <a:r>
              <a:rPr lang="ru-RU" dirty="0"/>
              <a:t> на </a:t>
            </a:r>
            <a:r>
              <a:rPr lang="ru-RU" dirty="0" err="1"/>
              <a:t>назву</a:t>
            </a:r>
            <a:r>
              <a:rPr lang="ru-RU" dirty="0"/>
              <a:t> поточного </a:t>
            </a:r>
            <a:r>
              <a:rPr lang="ru-RU" dirty="0" err="1" smtClean="0"/>
              <a:t>акаунта</a:t>
            </a:r>
            <a:endParaRPr lang="ru-RU" dirty="0"/>
          </a:p>
          <a:p>
            <a:pPr algn="just"/>
            <a:r>
              <a:rPr lang="ru-RU" dirty="0" err="1"/>
              <a:t>Натисніть</a:t>
            </a:r>
            <a:r>
              <a:rPr lang="ru-RU" dirty="0"/>
              <a:t> кнопку "</a:t>
            </a:r>
            <a:r>
              <a:rPr lang="ru-RU" dirty="0" err="1"/>
              <a:t>Додатково</a:t>
            </a:r>
            <a:r>
              <a:rPr lang="ru-RU" dirty="0"/>
              <a:t>"</a:t>
            </a:r>
          </a:p>
          <a:p>
            <a:pPr algn="just"/>
            <a:r>
              <a:rPr lang="ru-RU" dirty="0" err="1"/>
              <a:t>Натисніть</a:t>
            </a:r>
            <a:r>
              <a:rPr lang="ru-RU" dirty="0"/>
              <a:t> кнопку "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обліковий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"</a:t>
            </a:r>
          </a:p>
          <a:p>
            <a:pPr algn="just"/>
            <a:r>
              <a:rPr lang="ru-RU" dirty="0" err="1"/>
              <a:t>Введіть</a:t>
            </a:r>
            <a:r>
              <a:rPr lang="ru-RU" dirty="0"/>
              <a:t> адресу </a:t>
            </a:r>
            <a:r>
              <a:rPr lang="ru-RU" dirty="0" err="1"/>
              <a:t>електронної</a:t>
            </a:r>
            <a:r>
              <a:rPr lang="ru-RU" dirty="0"/>
              <a:t> </a:t>
            </a:r>
            <a:r>
              <a:rPr lang="ru-RU" dirty="0" err="1"/>
              <a:t>пошти</a:t>
            </a:r>
            <a:endParaRPr lang="ru-RU" dirty="0"/>
          </a:p>
          <a:p>
            <a:pPr algn="just"/>
            <a:r>
              <a:rPr lang="ru-RU" dirty="0" err="1"/>
              <a:t>Введіть</a:t>
            </a:r>
            <a:r>
              <a:rPr lang="ru-RU" dirty="0"/>
              <a:t> </a:t>
            </a:r>
            <a:r>
              <a:rPr lang="ru-RU" dirty="0" err="1"/>
              <a:t>неправильний</a:t>
            </a:r>
            <a:r>
              <a:rPr lang="ru-RU" dirty="0"/>
              <a:t> пароль</a:t>
            </a:r>
          </a:p>
          <a:p>
            <a:pPr algn="just"/>
            <a:r>
              <a:rPr lang="ru-RU" dirty="0" err="1"/>
              <a:t>Натисніть</a:t>
            </a:r>
            <a:r>
              <a:rPr lang="ru-RU" dirty="0"/>
              <a:t> кнопку "</a:t>
            </a:r>
            <a:r>
              <a:rPr lang="ru-RU" dirty="0" err="1"/>
              <a:t>Увійти</a:t>
            </a:r>
            <a:r>
              <a:rPr lang="ru-RU" dirty="0"/>
              <a:t>"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74" y="4416383"/>
            <a:ext cx="2112987" cy="14790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b="16842"/>
          <a:stretch/>
        </p:blipFill>
        <p:spPr>
          <a:xfrm>
            <a:off x="7367837" y="481263"/>
            <a:ext cx="3857625" cy="54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dirty="0" smtClean="0"/>
              <a:t>Функціональне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175919"/>
            <a:ext cx="626845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uk-UA" dirty="0" smtClean="0"/>
              <a:t>Підтвердити, </a:t>
            </a:r>
            <a:r>
              <a:rPr lang="uk-UA" dirty="0"/>
              <a:t>що користувач може створювати та надсилати повідомлення з </a:t>
            </a:r>
            <a:r>
              <a:rPr lang="uk-UA" dirty="0" err="1"/>
              <a:t>вкладеннями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    Процедура тестування:</a:t>
            </a:r>
          </a:p>
          <a:p>
            <a:r>
              <a:rPr lang="uk-UA" dirty="0"/>
              <a:t>У програмі </a:t>
            </a:r>
            <a:r>
              <a:rPr lang="en-US" dirty="0"/>
              <a:t>Blue Mail </a:t>
            </a:r>
            <a:r>
              <a:rPr lang="uk-UA" dirty="0"/>
              <a:t>натисніть кнопку "Написати літеру".</a:t>
            </a:r>
          </a:p>
          <a:p>
            <a:r>
              <a:rPr lang="uk-UA" dirty="0"/>
              <a:t>У полі "Кому:" введіть дійсну адресу електронної пошти.</a:t>
            </a:r>
          </a:p>
          <a:p>
            <a:r>
              <a:rPr lang="uk-UA" dirty="0"/>
              <a:t>Заповніть поле "Тема".</a:t>
            </a:r>
          </a:p>
          <a:p>
            <a:r>
              <a:rPr lang="uk-UA" dirty="0"/>
              <a:t>Заповніть поле "Створити лист електронної пошти".</a:t>
            </a:r>
          </a:p>
          <a:p>
            <a:r>
              <a:rPr lang="uk-UA" dirty="0"/>
              <a:t>Натисніть кнопку "Прикріпити файл".</a:t>
            </a:r>
          </a:p>
          <a:p>
            <a:r>
              <a:rPr lang="uk-UA" dirty="0"/>
              <a:t>Виберіть файл зі списку.</a:t>
            </a:r>
          </a:p>
          <a:p>
            <a:r>
              <a:rPr lang="uk-UA" dirty="0"/>
              <a:t>Натисніть кнопку "Надіслати".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30" y="4119012"/>
            <a:ext cx="2198927" cy="15392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/>
        </p:blipFill>
        <p:spPr>
          <a:xfrm>
            <a:off x="7283366" y="129758"/>
            <a:ext cx="3857625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uk-UA" dirty="0" smtClean="0"/>
              <a:t>Функціональне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199983"/>
            <a:ext cx="63406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uk-UA" dirty="0" smtClean="0"/>
              <a:t>Підтвердити, </a:t>
            </a:r>
            <a:r>
              <a:rPr lang="uk-UA" dirty="0"/>
              <a:t>що користувач може переглядати всі свої облікові записи в одній централізовано розташованій папці "Вхідні"</a:t>
            </a:r>
          </a:p>
          <a:p>
            <a:pPr marL="0" indent="0">
              <a:buNone/>
            </a:pPr>
            <a:r>
              <a:rPr lang="uk-UA" dirty="0"/>
              <a:t>     Процедура тестування:</a:t>
            </a:r>
          </a:p>
          <a:p>
            <a:r>
              <a:rPr lang="uk-UA" dirty="0"/>
              <a:t>Відкрийте головну сторінку програми</a:t>
            </a:r>
          </a:p>
          <a:p>
            <a:r>
              <a:rPr lang="uk-UA" dirty="0"/>
              <a:t>Натисніть на назву поточного </a:t>
            </a:r>
            <a:r>
              <a:rPr lang="uk-UA" dirty="0" err="1" smtClean="0"/>
              <a:t>акаунта</a:t>
            </a:r>
            <a:endParaRPr lang="uk-UA" dirty="0"/>
          </a:p>
          <a:p>
            <a:r>
              <a:rPr lang="uk-UA" dirty="0"/>
              <a:t>Натисніть кнопку "</a:t>
            </a:r>
            <a:r>
              <a:rPr lang="en-US" dirty="0"/>
              <a:t>Unified"</a:t>
            </a:r>
          </a:p>
          <a:p>
            <a:r>
              <a:rPr lang="uk-UA" dirty="0"/>
              <a:t>Перевірте, чи всі ваші повідомлення видимі.</a:t>
            </a:r>
            <a:endParaRPr lang="en-US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96" y="4935972"/>
            <a:ext cx="2233304" cy="15633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7240717" y="60952"/>
            <a:ext cx="38576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523</Words>
  <Application>Microsoft Office PowerPoint</Application>
  <PresentationFormat>Широкоэкранный</PresentationFormat>
  <Paragraphs>131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Wingdings</vt:lpstr>
      <vt:lpstr>Office Theme</vt:lpstr>
      <vt:lpstr>Blue Mail: Mobile Email Client for Android</vt:lpstr>
      <vt:lpstr>Зміст</vt:lpstr>
      <vt:lpstr>Загальна інформація</vt:lpstr>
      <vt:lpstr>Середовище тестування</vt:lpstr>
      <vt:lpstr>Smoke тестування</vt:lpstr>
      <vt:lpstr>Позитивне тестування</vt:lpstr>
      <vt:lpstr>Негативне тестування</vt:lpstr>
      <vt:lpstr>Функціональне тестування</vt:lpstr>
      <vt:lpstr>Функціональне тестування</vt:lpstr>
      <vt:lpstr>Функціональне тестування</vt:lpstr>
      <vt:lpstr>Нефункціональне тестування UI</vt:lpstr>
      <vt:lpstr>Нефункціональне тестування UI</vt:lpstr>
      <vt:lpstr>Нефункціональне тестування Security</vt:lpstr>
      <vt:lpstr>Нефункціональне тестування  Сумісність</vt:lpstr>
      <vt:lpstr>Нефункціональне тестування Performance</vt:lpstr>
      <vt:lpstr>Нефункціональне тестування Локалізація</vt:lpstr>
      <vt:lpstr>Інтеграційне тестування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 Mobile Client for Communication tool</dc:title>
  <dc:creator>Ira</dc:creator>
  <cp:lastModifiedBy>Ira</cp:lastModifiedBy>
  <cp:revision>35</cp:revision>
  <dcterms:created xsi:type="dcterms:W3CDTF">2018-11-12T07:42:43Z</dcterms:created>
  <dcterms:modified xsi:type="dcterms:W3CDTF">2019-04-04T06:16:40Z</dcterms:modified>
</cp:coreProperties>
</file>