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80" d="100"/>
          <a:sy n="80" d="100"/>
        </p:scale>
        <p:origin x="3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026E42D-4FDE-4539-8F6C-332401E22A23}" type="datetimeFigureOut">
              <a:rPr lang="uk-UA" smtClean="0"/>
              <a:t>22.05.2019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966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026E42D-4FDE-4539-8F6C-332401E22A23}" type="datetimeFigureOut">
              <a:rPr lang="uk-UA" smtClean="0"/>
              <a:t>22.05.2019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161820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026E42D-4FDE-4539-8F6C-332401E22A23}" type="datetimeFigureOut">
              <a:rPr lang="uk-UA" smtClean="0"/>
              <a:t>22.05.2019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196963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026E42D-4FDE-4539-8F6C-332401E22A23}" type="datetimeFigureOut">
              <a:rPr lang="uk-UA" smtClean="0"/>
              <a:t>22.05.2019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60149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026E42D-4FDE-4539-8F6C-332401E22A23}" type="datetimeFigureOut">
              <a:rPr lang="uk-UA" smtClean="0"/>
              <a:t>22.05.2019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220711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026E42D-4FDE-4539-8F6C-332401E22A23}" type="datetimeFigureOut">
              <a:rPr lang="uk-UA" smtClean="0"/>
              <a:t>22.05.2019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323912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026E42D-4FDE-4539-8F6C-332401E22A23}" type="datetimeFigureOut">
              <a:rPr lang="uk-UA" smtClean="0"/>
              <a:t>22.05.2019</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102048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026E42D-4FDE-4539-8F6C-332401E22A23}" type="datetimeFigureOut">
              <a:rPr lang="uk-UA" smtClean="0"/>
              <a:t>22.05.2019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223292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6E42D-4FDE-4539-8F6C-332401E22A23}" type="datetimeFigureOut">
              <a:rPr lang="uk-UA" smtClean="0"/>
              <a:t>22.05.2019</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301529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026E42D-4FDE-4539-8F6C-332401E22A23}" type="datetimeFigureOut">
              <a:rPr lang="uk-UA" smtClean="0"/>
              <a:t>22.05.2019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144372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026E42D-4FDE-4539-8F6C-332401E22A23}" type="datetimeFigureOut">
              <a:rPr lang="uk-UA" smtClean="0"/>
              <a:t>22.05.2019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E88F227C-808D-4CB3-A431-BDABF22EAE7F}" type="slidenum">
              <a:rPr lang="uk-UA" smtClean="0"/>
              <a:t>‹#›</a:t>
            </a:fld>
            <a:endParaRPr lang="uk-UA"/>
          </a:p>
        </p:txBody>
      </p:sp>
    </p:spTree>
    <p:extLst>
      <p:ext uri="{BB962C8B-B14F-4D97-AF65-F5344CB8AC3E}">
        <p14:creationId xmlns:p14="http://schemas.microsoft.com/office/powerpoint/2010/main" val="225009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6E42D-4FDE-4539-8F6C-332401E22A23}" type="datetimeFigureOut">
              <a:rPr lang="uk-UA" smtClean="0"/>
              <a:t>22.05.2019</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F227C-808D-4CB3-A431-BDABF22EAE7F}" type="slidenum">
              <a:rPr lang="uk-UA" smtClean="0"/>
              <a:t>‹#›</a:t>
            </a:fld>
            <a:endParaRPr lang="uk-UA"/>
          </a:p>
        </p:txBody>
      </p:sp>
    </p:spTree>
    <p:extLst>
      <p:ext uri="{BB962C8B-B14F-4D97-AF65-F5344CB8AC3E}">
        <p14:creationId xmlns:p14="http://schemas.microsoft.com/office/powerpoint/2010/main" val="3691343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Test Design Techniques</a:t>
            </a:r>
            <a:endParaRPr lang="uk-UA" dirty="0"/>
          </a:p>
        </p:txBody>
      </p:sp>
      <p:sp>
        <p:nvSpPr>
          <p:cNvPr id="3" name="Подзаголовок 2"/>
          <p:cNvSpPr>
            <a:spLocks noGrp="1"/>
          </p:cNvSpPr>
          <p:nvPr>
            <p:ph type="subTitle" idx="1"/>
          </p:nvPr>
        </p:nvSpPr>
        <p:spPr>
          <a:xfrm>
            <a:off x="6400800" y="3602038"/>
            <a:ext cx="4267200" cy="1655762"/>
          </a:xfrm>
        </p:spPr>
        <p:txBody>
          <a:bodyPr/>
          <a:lstStyle/>
          <a:p>
            <a:r>
              <a:rPr lang="en-US" dirty="0" smtClean="0"/>
              <a:t>Variant 2</a:t>
            </a:r>
          </a:p>
          <a:p>
            <a:r>
              <a:rPr lang="en-US" dirty="0" err="1" smtClean="0"/>
              <a:t>Iryna</a:t>
            </a:r>
            <a:r>
              <a:rPr lang="en-US" dirty="0" smtClean="0"/>
              <a:t> </a:t>
            </a:r>
            <a:r>
              <a:rPr lang="en-US" dirty="0" err="1" smtClean="0"/>
              <a:t>Dzhus</a:t>
            </a:r>
            <a:endParaRPr lang="uk-UA" dirty="0"/>
          </a:p>
        </p:txBody>
      </p:sp>
    </p:spTree>
    <p:extLst>
      <p:ext uri="{BB962C8B-B14F-4D97-AF65-F5344CB8AC3E}">
        <p14:creationId xmlns:p14="http://schemas.microsoft.com/office/powerpoint/2010/main" val="162567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en-US" dirty="0" smtClean="0"/>
              <a:t>Decision Tables: Test Cases</a:t>
            </a:r>
            <a:endParaRPr lang="uk-UA" dirty="0"/>
          </a:p>
        </p:txBody>
      </p:sp>
      <p:graphicFrame>
        <p:nvGraphicFramePr>
          <p:cNvPr id="4" name="Таблица 3"/>
          <p:cNvGraphicFramePr>
            <a:graphicFrameLocks noGrp="1"/>
          </p:cNvGraphicFramePr>
          <p:nvPr>
            <p:extLst>
              <p:ext uri="{D42A27DB-BD31-4B8C-83A1-F6EECF244321}">
                <p14:modId xmlns:p14="http://schemas.microsoft.com/office/powerpoint/2010/main" val="3558231636"/>
              </p:ext>
            </p:extLst>
          </p:nvPr>
        </p:nvGraphicFramePr>
        <p:xfrm>
          <a:off x="292100" y="1037166"/>
          <a:ext cx="11582400" cy="5805876"/>
        </p:xfrm>
        <a:graphic>
          <a:graphicData uri="http://schemas.openxmlformats.org/drawingml/2006/table">
            <a:tbl>
              <a:tblPr firstRow="1" bandRow="1">
                <a:tableStyleId>{073A0DAA-6AF3-43AB-8588-CEC1D06C72B9}</a:tableStyleId>
              </a:tblPr>
              <a:tblGrid>
                <a:gridCol w="774700"/>
                <a:gridCol w="4699000"/>
                <a:gridCol w="6108700"/>
              </a:tblGrid>
              <a:tr h="617126">
                <a:tc>
                  <a:txBody>
                    <a:bodyPr/>
                    <a:lstStyle/>
                    <a:p>
                      <a:pPr algn="ctr"/>
                      <a:r>
                        <a:rPr lang="en-US" sz="2000" dirty="0" smtClean="0">
                          <a:latin typeface="+mj-lt"/>
                        </a:rPr>
                        <a:t>#</a:t>
                      </a:r>
                      <a:endParaRPr lang="uk-UA" sz="2000" dirty="0">
                        <a:latin typeface="+mj-lt"/>
                      </a:endParaRPr>
                    </a:p>
                  </a:txBody>
                  <a:tcPr/>
                </a:tc>
                <a:tc>
                  <a:txBody>
                    <a:bodyPr/>
                    <a:lstStyle/>
                    <a:p>
                      <a:pPr algn="ctr"/>
                      <a:r>
                        <a:rPr lang="en-US" sz="2000" dirty="0" smtClean="0">
                          <a:latin typeface="+mj-lt"/>
                        </a:rPr>
                        <a:t>Condition</a:t>
                      </a:r>
                      <a:endParaRPr lang="uk-UA" sz="2000" dirty="0">
                        <a:latin typeface="+mj-lt"/>
                      </a:endParaRPr>
                    </a:p>
                  </a:txBody>
                  <a:tcPr/>
                </a:tc>
                <a:tc>
                  <a:txBody>
                    <a:bodyPr/>
                    <a:lstStyle/>
                    <a:p>
                      <a:pPr algn="ctr"/>
                      <a:r>
                        <a:rPr lang="en-US" sz="2000" dirty="0" smtClean="0">
                          <a:latin typeface="+mj-lt"/>
                        </a:rPr>
                        <a:t>Outcome</a:t>
                      </a:r>
                      <a:endParaRPr lang="uk-UA" sz="2000" dirty="0">
                        <a:latin typeface="+mj-lt"/>
                      </a:endParaRPr>
                    </a:p>
                  </a:txBody>
                  <a:tcPr/>
                </a:tc>
              </a:tr>
              <a:tr h="617126">
                <a:tc>
                  <a:txBody>
                    <a:bodyPr/>
                    <a:lstStyle/>
                    <a:p>
                      <a:pPr algn="ctr"/>
                      <a:r>
                        <a:rPr lang="en-US" sz="2000" dirty="0" smtClean="0">
                          <a:latin typeface="+mj-lt"/>
                        </a:rPr>
                        <a:t>1</a:t>
                      </a:r>
                      <a:endParaRPr lang="uk-UA" sz="2000" dirty="0">
                        <a:latin typeface="+mj-lt"/>
                      </a:endParaRPr>
                    </a:p>
                  </a:txBody>
                  <a:tcPr/>
                </a:tc>
                <a:tc>
                  <a:txBody>
                    <a:bodyPr/>
                    <a:lstStyle/>
                    <a:p>
                      <a:r>
                        <a:rPr lang="en-US" sz="2000" dirty="0" smtClean="0">
                          <a:latin typeface="+mj-lt"/>
                        </a:rPr>
                        <a:t>New customer with loyalty card and coupon</a:t>
                      </a:r>
                      <a:endParaRPr lang="uk-UA" sz="2000" dirty="0">
                        <a:latin typeface="+mj-lt"/>
                      </a:endParaRPr>
                    </a:p>
                  </a:txBody>
                  <a:tcPr/>
                </a:tc>
                <a:tc>
                  <a:txBody>
                    <a:bodyPr/>
                    <a:lstStyle/>
                    <a:p>
                      <a:r>
                        <a:rPr lang="en-US" sz="2000" dirty="0" smtClean="0">
                          <a:latin typeface="+mj-lt"/>
                        </a:rPr>
                        <a:t>An error message:</a:t>
                      </a:r>
                      <a:r>
                        <a:rPr lang="en-US" sz="2000" baseline="0" dirty="0" smtClean="0">
                          <a:latin typeface="+mj-lt"/>
                        </a:rPr>
                        <a:t> ‘New customer cannot have a loyalty card’ appears</a:t>
                      </a:r>
                      <a:endParaRPr lang="uk-UA" sz="2000" dirty="0">
                        <a:latin typeface="+mj-lt"/>
                      </a:endParaRPr>
                    </a:p>
                  </a:txBody>
                  <a:tcPr/>
                </a:tc>
              </a:tr>
              <a:tr h="617126">
                <a:tc>
                  <a:txBody>
                    <a:bodyPr/>
                    <a:lstStyle/>
                    <a:p>
                      <a:pPr algn="ctr"/>
                      <a:r>
                        <a:rPr lang="en-US" sz="2000" dirty="0" smtClean="0">
                          <a:latin typeface="+mj-lt"/>
                        </a:rPr>
                        <a:t>2</a:t>
                      </a:r>
                      <a:endParaRPr lang="uk-UA" sz="2000" dirty="0">
                        <a:latin typeface="+mj-lt"/>
                      </a:endParaRPr>
                    </a:p>
                  </a:txBody>
                  <a:tcPr/>
                </a:tc>
                <a:tc>
                  <a:txBody>
                    <a:bodyPr/>
                    <a:lstStyle/>
                    <a:p>
                      <a:r>
                        <a:rPr lang="en-US" sz="2000" kern="1200" dirty="0" smtClean="0">
                          <a:solidFill>
                            <a:schemeClr val="dk1"/>
                          </a:solidFill>
                          <a:latin typeface="+mj-lt"/>
                          <a:ea typeface="+mn-ea"/>
                          <a:cs typeface="+mn-cs"/>
                        </a:rPr>
                        <a:t>New customer with loyalty card</a:t>
                      </a:r>
                      <a:endParaRPr lang="uk-UA"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mn-ea"/>
                          <a:cs typeface="+mn-cs"/>
                        </a:rPr>
                        <a:t>An error message:</a:t>
                      </a:r>
                      <a:r>
                        <a:rPr lang="en-US" sz="2000" kern="1200" baseline="0" dirty="0" smtClean="0">
                          <a:solidFill>
                            <a:schemeClr val="dk1"/>
                          </a:solidFill>
                          <a:latin typeface="+mj-lt"/>
                          <a:ea typeface="+mn-ea"/>
                          <a:cs typeface="+mn-cs"/>
                        </a:rPr>
                        <a:t> ‘New customer cannot have a loyalty card’ appears</a:t>
                      </a:r>
                      <a:endParaRPr lang="uk-UA" sz="2000" kern="1200" dirty="0" smtClean="0">
                        <a:solidFill>
                          <a:schemeClr val="dk1"/>
                        </a:solidFill>
                        <a:latin typeface="+mj-lt"/>
                        <a:ea typeface="+mn-ea"/>
                        <a:cs typeface="+mn-cs"/>
                      </a:endParaRPr>
                    </a:p>
                  </a:txBody>
                  <a:tcPr/>
                </a:tc>
              </a:tr>
              <a:tr h="617126">
                <a:tc>
                  <a:txBody>
                    <a:bodyPr/>
                    <a:lstStyle/>
                    <a:p>
                      <a:pPr algn="ctr"/>
                      <a:r>
                        <a:rPr lang="en-US" sz="2000" dirty="0" smtClean="0">
                          <a:latin typeface="+mj-lt"/>
                        </a:rPr>
                        <a:t>3</a:t>
                      </a:r>
                      <a:endParaRPr lang="uk-UA" sz="2000" dirty="0">
                        <a:latin typeface="+mj-lt"/>
                      </a:endParaRPr>
                    </a:p>
                  </a:txBody>
                  <a:tcPr/>
                </a:tc>
                <a:tc>
                  <a:txBody>
                    <a:bodyPr/>
                    <a:lstStyle/>
                    <a:p>
                      <a:r>
                        <a:rPr lang="en-US" sz="2000" dirty="0" smtClean="0">
                          <a:latin typeface="+mj-lt"/>
                        </a:rPr>
                        <a:t>New customer has a coupon</a:t>
                      </a:r>
                      <a:endParaRPr lang="uk-UA" sz="2000" dirty="0">
                        <a:latin typeface="+mj-lt"/>
                      </a:endParaRPr>
                    </a:p>
                  </a:txBody>
                  <a:tcPr/>
                </a:tc>
                <a:tc>
                  <a:txBody>
                    <a:bodyPr/>
                    <a:lstStyle/>
                    <a:p>
                      <a:r>
                        <a:rPr lang="en-US" sz="2000" dirty="0" smtClean="0">
                          <a:latin typeface="+mj-lt"/>
                        </a:rPr>
                        <a:t>Customers</a:t>
                      </a:r>
                      <a:r>
                        <a:rPr lang="en-US" sz="2000" baseline="0" dirty="0" smtClean="0">
                          <a:latin typeface="+mj-lt"/>
                        </a:rPr>
                        <a:t> gets 15% discount</a:t>
                      </a:r>
                      <a:endParaRPr lang="uk-UA" sz="2000" dirty="0">
                        <a:latin typeface="+mj-lt"/>
                      </a:endParaRPr>
                    </a:p>
                  </a:txBody>
                  <a:tcPr/>
                </a:tc>
              </a:tr>
              <a:tr h="617126">
                <a:tc>
                  <a:txBody>
                    <a:bodyPr/>
                    <a:lstStyle/>
                    <a:p>
                      <a:pPr algn="ctr"/>
                      <a:r>
                        <a:rPr lang="en-US" sz="2000" dirty="0" smtClean="0">
                          <a:latin typeface="+mj-lt"/>
                        </a:rPr>
                        <a:t>4</a:t>
                      </a:r>
                      <a:endParaRPr lang="uk-UA" sz="2000" dirty="0">
                        <a:latin typeface="+mj-lt"/>
                      </a:endParaRPr>
                    </a:p>
                  </a:txBody>
                  <a:tcPr/>
                </a:tc>
                <a:tc>
                  <a:txBody>
                    <a:bodyPr/>
                    <a:lstStyle/>
                    <a:p>
                      <a:r>
                        <a:rPr lang="en-US" sz="2000" dirty="0" smtClean="0">
                          <a:latin typeface="+mj-lt"/>
                        </a:rPr>
                        <a:t>New customer</a:t>
                      </a:r>
                      <a:endParaRPr lang="uk-UA"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mn-ea"/>
                          <a:cs typeface="+mn-cs"/>
                        </a:rPr>
                        <a:t>Customers</a:t>
                      </a:r>
                      <a:r>
                        <a:rPr lang="en-US" sz="2000" kern="1200" baseline="0" dirty="0" smtClean="0">
                          <a:solidFill>
                            <a:schemeClr val="dk1"/>
                          </a:solidFill>
                          <a:latin typeface="+mj-lt"/>
                          <a:ea typeface="+mn-ea"/>
                          <a:cs typeface="+mn-cs"/>
                        </a:rPr>
                        <a:t> gets 15% discount</a:t>
                      </a:r>
                      <a:endParaRPr lang="uk-UA" sz="2000" kern="1200" dirty="0" smtClean="0">
                        <a:solidFill>
                          <a:schemeClr val="dk1"/>
                        </a:solidFill>
                        <a:latin typeface="+mj-lt"/>
                        <a:ea typeface="+mn-ea"/>
                        <a:cs typeface="+mn-cs"/>
                      </a:endParaRPr>
                    </a:p>
                  </a:txBody>
                  <a:tcPr/>
                </a:tc>
              </a:tr>
              <a:tr h="617126">
                <a:tc>
                  <a:txBody>
                    <a:bodyPr/>
                    <a:lstStyle/>
                    <a:p>
                      <a:pPr algn="ctr"/>
                      <a:r>
                        <a:rPr lang="en-US" sz="2000" dirty="0" smtClean="0">
                          <a:latin typeface="+mj-lt"/>
                        </a:rPr>
                        <a:t>5</a:t>
                      </a:r>
                      <a:endParaRPr lang="uk-UA" sz="2000" dirty="0">
                        <a:latin typeface="+mj-lt"/>
                      </a:endParaRPr>
                    </a:p>
                  </a:txBody>
                  <a:tcPr/>
                </a:tc>
                <a:tc>
                  <a:txBody>
                    <a:bodyPr/>
                    <a:lstStyle/>
                    <a:p>
                      <a:r>
                        <a:rPr lang="en-US" sz="2000" dirty="0" smtClean="0">
                          <a:latin typeface="+mj-lt"/>
                        </a:rPr>
                        <a:t>Existing customer has a coupon</a:t>
                      </a:r>
                      <a:endParaRPr lang="uk-UA"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mn-ea"/>
                          <a:cs typeface="+mn-cs"/>
                        </a:rPr>
                        <a:t>Customers</a:t>
                      </a:r>
                      <a:r>
                        <a:rPr lang="en-US" sz="2000" kern="1200" baseline="0" dirty="0" smtClean="0">
                          <a:solidFill>
                            <a:schemeClr val="dk1"/>
                          </a:solidFill>
                          <a:latin typeface="+mj-lt"/>
                          <a:ea typeface="+mn-ea"/>
                          <a:cs typeface="+mn-cs"/>
                        </a:rPr>
                        <a:t> gets </a:t>
                      </a:r>
                      <a:r>
                        <a:rPr lang="uk-UA" sz="2000" kern="1200" baseline="0" dirty="0" smtClean="0">
                          <a:solidFill>
                            <a:schemeClr val="dk1"/>
                          </a:solidFill>
                          <a:latin typeface="+mj-lt"/>
                          <a:ea typeface="+mn-ea"/>
                          <a:cs typeface="+mn-cs"/>
                        </a:rPr>
                        <a:t>20</a:t>
                      </a:r>
                      <a:r>
                        <a:rPr lang="en-US" sz="2000" kern="1200" baseline="0" dirty="0" smtClean="0">
                          <a:solidFill>
                            <a:schemeClr val="dk1"/>
                          </a:solidFill>
                          <a:latin typeface="+mj-lt"/>
                          <a:ea typeface="+mn-ea"/>
                          <a:cs typeface="+mn-cs"/>
                        </a:rPr>
                        <a:t>% discount</a:t>
                      </a:r>
                      <a:endParaRPr lang="uk-UA" sz="2000" kern="1200" dirty="0" smtClean="0">
                        <a:solidFill>
                          <a:schemeClr val="dk1"/>
                        </a:solidFill>
                        <a:latin typeface="+mj-lt"/>
                        <a:ea typeface="+mn-ea"/>
                        <a:cs typeface="+mn-cs"/>
                      </a:endParaRPr>
                    </a:p>
                  </a:txBody>
                  <a:tcPr/>
                </a:tc>
              </a:tr>
              <a:tr h="617126">
                <a:tc>
                  <a:txBody>
                    <a:bodyPr/>
                    <a:lstStyle/>
                    <a:p>
                      <a:pPr algn="ctr"/>
                      <a:r>
                        <a:rPr lang="en-US" sz="2000" dirty="0" smtClean="0">
                          <a:latin typeface="+mj-lt"/>
                        </a:rPr>
                        <a:t>6</a:t>
                      </a:r>
                      <a:endParaRPr lang="uk-UA" sz="2000" dirty="0">
                        <a:latin typeface="+mj-lt"/>
                      </a:endParaRPr>
                    </a:p>
                  </a:txBody>
                  <a:tcPr/>
                </a:tc>
                <a:tc>
                  <a:txBody>
                    <a:bodyPr/>
                    <a:lstStyle/>
                    <a:p>
                      <a:r>
                        <a:rPr lang="en-US" sz="2000" dirty="0" smtClean="0">
                          <a:latin typeface="+mj-lt"/>
                        </a:rPr>
                        <a:t>Existing customer</a:t>
                      </a:r>
                      <a:endParaRPr lang="uk-UA"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mn-ea"/>
                          <a:cs typeface="+mn-cs"/>
                        </a:rPr>
                        <a:t>Customers</a:t>
                      </a:r>
                      <a:r>
                        <a:rPr lang="en-US" sz="2000" kern="1200" baseline="0" dirty="0" smtClean="0">
                          <a:solidFill>
                            <a:schemeClr val="dk1"/>
                          </a:solidFill>
                          <a:latin typeface="+mj-lt"/>
                          <a:ea typeface="+mn-ea"/>
                          <a:cs typeface="+mn-cs"/>
                        </a:rPr>
                        <a:t> gets </a:t>
                      </a:r>
                      <a:r>
                        <a:rPr lang="uk-UA" sz="2000" kern="1200" baseline="0" dirty="0" smtClean="0">
                          <a:solidFill>
                            <a:schemeClr val="dk1"/>
                          </a:solidFill>
                          <a:latin typeface="+mj-lt"/>
                          <a:ea typeface="+mn-ea"/>
                          <a:cs typeface="+mn-cs"/>
                        </a:rPr>
                        <a:t>10</a:t>
                      </a:r>
                      <a:r>
                        <a:rPr lang="en-US" sz="2000" kern="1200" baseline="0" dirty="0" smtClean="0">
                          <a:solidFill>
                            <a:schemeClr val="dk1"/>
                          </a:solidFill>
                          <a:latin typeface="+mj-lt"/>
                          <a:ea typeface="+mn-ea"/>
                          <a:cs typeface="+mn-cs"/>
                        </a:rPr>
                        <a:t>% discount</a:t>
                      </a:r>
                      <a:endParaRPr lang="uk-UA" sz="2000" kern="1200" dirty="0" smtClean="0">
                        <a:solidFill>
                          <a:schemeClr val="dk1"/>
                        </a:solidFill>
                        <a:latin typeface="+mj-lt"/>
                        <a:ea typeface="+mn-ea"/>
                        <a:cs typeface="+mn-cs"/>
                      </a:endParaRPr>
                    </a:p>
                  </a:txBody>
                  <a:tcPr/>
                </a:tc>
              </a:tr>
              <a:tr h="617126">
                <a:tc>
                  <a:txBody>
                    <a:bodyPr/>
                    <a:lstStyle/>
                    <a:p>
                      <a:pPr algn="ctr"/>
                      <a:r>
                        <a:rPr lang="en-US" sz="2000" dirty="0" smtClean="0">
                          <a:latin typeface="+mj-lt"/>
                        </a:rPr>
                        <a:t>7</a:t>
                      </a:r>
                      <a:endParaRPr lang="uk-UA" sz="2000" dirty="0">
                        <a:latin typeface="+mj-lt"/>
                      </a:endParaRPr>
                    </a:p>
                  </a:txBody>
                  <a:tcPr/>
                </a:tc>
                <a:tc>
                  <a:txBody>
                    <a:bodyPr/>
                    <a:lstStyle/>
                    <a:p>
                      <a:r>
                        <a:rPr lang="en-US" sz="2000" dirty="0" smtClean="0">
                          <a:latin typeface="+mj-lt"/>
                        </a:rPr>
                        <a:t>Customer has a coupon</a:t>
                      </a:r>
                      <a:endParaRPr lang="uk-UA"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mn-ea"/>
                          <a:cs typeface="+mn-cs"/>
                        </a:rPr>
                        <a:t>Customers</a:t>
                      </a:r>
                      <a:r>
                        <a:rPr lang="en-US" sz="2000" kern="1200" baseline="0" dirty="0" smtClean="0">
                          <a:solidFill>
                            <a:schemeClr val="dk1"/>
                          </a:solidFill>
                          <a:latin typeface="+mj-lt"/>
                          <a:ea typeface="+mn-ea"/>
                          <a:cs typeface="+mn-cs"/>
                        </a:rPr>
                        <a:t> gets </a:t>
                      </a:r>
                      <a:r>
                        <a:rPr lang="uk-UA" sz="2000" kern="1200" baseline="0" dirty="0" smtClean="0">
                          <a:solidFill>
                            <a:schemeClr val="dk1"/>
                          </a:solidFill>
                          <a:latin typeface="+mj-lt"/>
                          <a:ea typeface="+mn-ea"/>
                          <a:cs typeface="+mn-cs"/>
                        </a:rPr>
                        <a:t>20</a:t>
                      </a:r>
                      <a:r>
                        <a:rPr lang="en-US" sz="2000" kern="1200" baseline="0" dirty="0" smtClean="0">
                          <a:solidFill>
                            <a:schemeClr val="dk1"/>
                          </a:solidFill>
                          <a:latin typeface="+mj-lt"/>
                          <a:ea typeface="+mn-ea"/>
                          <a:cs typeface="+mn-cs"/>
                        </a:rPr>
                        <a:t>% discount</a:t>
                      </a:r>
                      <a:endParaRPr lang="uk-UA" sz="2000" kern="1200" dirty="0" smtClean="0">
                        <a:solidFill>
                          <a:schemeClr val="dk1"/>
                        </a:solidFill>
                        <a:latin typeface="+mj-lt"/>
                        <a:ea typeface="+mn-ea"/>
                        <a:cs typeface="+mn-cs"/>
                      </a:endParaRPr>
                    </a:p>
                  </a:txBody>
                  <a:tcPr/>
                </a:tc>
              </a:tr>
              <a:tr h="617126">
                <a:tc>
                  <a:txBody>
                    <a:bodyPr/>
                    <a:lstStyle/>
                    <a:p>
                      <a:pPr algn="ctr"/>
                      <a:r>
                        <a:rPr lang="en-US" sz="2000" dirty="0" smtClean="0">
                          <a:latin typeface="+mj-lt"/>
                        </a:rPr>
                        <a:t>8</a:t>
                      </a:r>
                      <a:endParaRPr lang="uk-UA" sz="2000" dirty="0">
                        <a:latin typeface="+mj-lt"/>
                      </a:endParaRPr>
                    </a:p>
                  </a:txBody>
                  <a:tcPr/>
                </a:tc>
                <a:tc>
                  <a:txBody>
                    <a:bodyPr/>
                    <a:lstStyle/>
                    <a:p>
                      <a:r>
                        <a:rPr lang="en-US" sz="2000" dirty="0" smtClean="0">
                          <a:latin typeface="+mj-lt"/>
                        </a:rPr>
                        <a:t>Not</a:t>
                      </a:r>
                      <a:r>
                        <a:rPr lang="en-US" sz="2000" baseline="0" dirty="0" smtClean="0">
                          <a:latin typeface="+mj-lt"/>
                        </a:rPr>
                        <a:t> a new customer, don’t have loyalty card and coupon</a:t>
                      </a:r>
                      <a:endParaRPr lang="uk-UA"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mn-ea"/>
                          <a:cs typeface="+mn-cs"/>
                        </a:rPr>
                        <a:t>Customers</a:t>
                      </a:r>
                      <a:r>
                        <a:rPr lang="en-US" sz="2000" kern="1200" baseline="0" dirty="0" smtClean="0">
                          <a:solidFill>
                            <a:schemeClr val="dk1"/>
                          </a:solidFill>
                          <a:latin typeface="+mj-lt"/>
                          <a:ea typeface="+mn-ea"/>
                          <a:cs typeface="+mn-cs"/>
                        </a:rPr>
                        <a:t> gets </a:t>
                      </a:r>
                      <a:r>
                        <a:rPr lang="uk-UA" sz="2000" kern="1200" baseline="0" dirty="0" smtClean="0">
                          <a:solidFill>
                            <a:schemeClr val="dk1"/>
                          </a:solidFill>
                          <a:latin typeface="+mj-lt"/>
                          <a:ea typeface="+mn-ea"/>
                          <a:cs typeface="+mn-cs"/>
                        </a:rPr>
                        <a:t>0</a:t>
                      </a:r>
                      <a:r>
                        <a:rPr lang="en-US" sz="2000" kern="1200" baseline="0" dirty="0" smtClean="0">
                          <a:solidFill>
                            <a:schemeClr val="dk1"/>
                          </a:solidFill>
                          <a:latin typeface="+mj-lt"/>
                          <a:ea typeface="+mn-ea"/>
                          <a:cs typeface="+mn-cs"/>
                        </a:rPr>
                        <a:t>% discount</a:t>
                      </a:r>
                      <a:endParaRPr lang="uk-UA" sz="2000" kern="1200" dirty="0" smtClean="0">
                        <a:solidFill>
                          <a:schemeClr val="dk1"/>
                        </a:solidFill>
                        <a:latin typeface="+mj-lt"/>
                        <a:ea typeface="+mn-ea"/>
                        <a:cs typeface="+mn-cs"/>
                      </a:endParaRPr>
                    </a:p>
                  </a:txBody>
                  <a:tcPr/>
                </a:tc>
              </a:tr>
            </a:tbl>
          </a:graphicData>
        </a:graphic>
      </p:graphicFrame>
    </p:spTree>
    <p:extLst>
      <p:ext uri="{BB962C8B-B14F-4D97-AF65-F5344CB8AC3E}">
        <p14:creationId xmlns:p14="http://schemas.microsoft.com/office/powerpoint/2010/main" val="384506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Task 3</a:t>
            </a:r>
            <a:endParaRPr lang="uk-UA" dirty="0"/>
          </a:p>
        </p:txBody>
      </p:sp>
      <p:sp>
        <p:nvSpPr>
          <p:cNvPr id="3" name="Объект 2"/>
          <p:cNvSpPr>
            <a:spLocks noGrp="1"/>
          </p:cNvSpPr>
          <p:nvPr>
            <p:ph idx="1"/>
          </p:nvPr>
        </p:nvSpPr>
        <p:spPr>
          <a:xfrm>
            <a:off x="444500" y="1358900"/>
            <a:ext cx="11277600" cy="4818063"/>
          </a:xfrm>
        </p:spPr>
        <p:txBody>
          <a:bodyPr>
            <a:noAutofit/>
          </a:bodyPr>
          <a:lstStyle/>
          <a:p>
            <a:pPr marL="0" indent="0" algn="just">
              <a:buNone/>
            </a:pPr>
            <a:r>
              <a:rPr lang="en-US" sz="3200" b="1" dirty="0" smtClean="0">
                <a:latin typeface="+mj-lt"/>
              </a:rPr>
              <a:t>State transition</a:t>
            </a:r>
          </a:p>
          <a:p>
            <a:pPr marL="0" indent="0" algn="just">
              <a:buNone/>
            </a:pPr>
            <a:r>
              <a:rPr lang="en-US" sz="3200" dirty="0" smtClean="0">
                <a:latin typeface="+mj-lt"/>
              </a:rPr>
              <a:t>User tops his friend’s mobile account using sending money option. He enters amount of money he likes to send, types mobile number and click ‘Send’. If entered amount of money is allowed and phone number format is correct, then money will be sent and user will get appropriate message. If sum of replenishment is too low or too high, then user should re-enter it. If phone number format is incorrect, then user should enter correct phone number.</a:t>
            </a:r>
          </a:p>
          <a:p>
            <a:pPr algn="just"/>
            <a:r>
              <a:rPr lang="en-US" sz="3200" dirty="0" smtClean="0">
                <a:latin typeface="+mj-lt"/>
              </a:rPr>
              <a:t>Build </a:t>
            </a:r>
            <a:r>
              <a:rPr lang="en-US" sz="3200" dirty="0">
                <a:latin typeface="+mj-lt"/>
              </a:rPr>
              <a:t>state transition diagram based on given information</a:t>
            </a:r>
            <a:endParaRPr lang="uk-UA" sz="3200" dirty="0">
              <a:latin typeface="+mj-lt"/>
            </a:endParaRPr>
          </a:p>
        </p:txBody>
      </p:sp>
    </p:spTree>
    <p:extLst>
      <p:ext uri="{BB962C8B-B14F-4D97-AF65-F5344CB8AC3E}">
        <p14:creationId xmlns:p14="http://schemas.microsoft.com/office/powerpoint/2010/main" val="373395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00"/>
            <a:ext cx="10515600" cy="1325563"/>
          </a:xfrm>
        </p:spPr>
        <p:txBody>
          <a:bodyPr/>
          <a:lstStyle/>
          <a:p>
            <a:r>
              <a:rPr lang="en-US" dirty="0" smtClean="0"/>
              <a:t>State Transition Diagram</a:t>
            </a:r>
            <a:endParaRPr lang="uk-UA" dirty="0"/>
          </a:p>
        </p:txBody>
      </p:sp>
      <p:sp>
        <p:nvSpPr>
          <p:cNvPr id="4" name="Овал 3"/>
          <p:cNvSpPr/>
          <p:nvPr/>
        </p:nvSpPr>
        <p:spPr>
          <a:xfrm>
            <a:off x="838200" y="1947863"/>
            <a:ext cx="520700" cy="500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cxnSp>
        <p:nvCxnSpPr>
          <p:cNvPr id="6" name="Прямая со стрелкой 5"/>
          <p:cNvCxnSpPr>
            <a:stCxn id="4" idx="6"/>
          </p:cNvCxnSpPr>
          <p:nvPr/>
        </p:nvCxnSpPr>
        <p:spPr>
          <a:xfrm>
            <a:off x="1358900" y="2197894"/>
            <a:ext cx="850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Овал 8"/>
          <p:cNvSpPr/>
          <p:nvPr/>
        </p:nvSpPr>
        <p:spPr>
          <a:xfrm>
            <a:off x="2209800" y="1588294"/>
            <a:ext cx="1282700" cy="12192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Screen</a:t>
            </a:r>
            <a:endParaRPr lang="uk-UA" dirty="0">
              <a:solidFill>
                <a:schemeClr val="tx1"/>
              </a:solidFill>
            </a:endParaRPr>
          </a:p>
        </p:txBody>
      </p:sp>
      <p:cxnSp>
        <p:nvCxnSpPr>
          <p:cNvPr id="10" name="Прямая со стрелкой 9"/>
          <p:cNvCxnSpPr>
            <a:endCxn id="13" idx="1"/>
          </p:cNvCxnSpPr>
          <p:nvPr/>
        </p:nvCxnSpPr>
        <p:spPr>
          <a:xfrm>
            <a:off x="3470797" y="2375115"/>
            <a:ext cx="1158354" cy="878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279187" y="1947863"/>
            <a:ext cx="1231900" cy="276999"/>
          </a:xfrm>
          <a:prstGeom prst="rect">
            <a:avLst/>
          </a:prstGeom>
          <a:noFill/>
        </p:spPr>
        <p:txBody>
          <a:bodyPr wrap="square" rtlCol="0">
            <a:spAutoFit/>
          </a:bodyPr>
          <a:lstStyle/>
          <a:p>
            <a:r>
              <a:rPr lang="en-US" sz="1200" dirty="0" smtClean="0"/>
              <a:t>Open option</a:t>
            </a:r>
            <a:endParaRPr lang="uk-UA" sz="1600" dirty="0"/>
          </a:p>
        </p:txBody>
      </p:sp>
      <p:sp>
        <p:nvSpPr>
          <p:cNvPr id="13" name="Овал 12"/>
          <p:cNvSpPr/>
          <p:nvPr/>
        </p:nvSpPr>
        <p:spPr>
          <a:xfrm>
            <a:off x="4441304" y="3074970"/>
            <a:ext cx="1282700" cy="12192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Checking amount of money</a:t>
            </a:r>
            <a:endParaRPr lang="uk-UA" sz="1400" dirty="0">
              <a:solidFill>
                <a:schemeClr val="tx1"/>
              </a:solidFill>
            </a:endParaRPr>
          </a:p>
        </p:txBody>
      </p:sp>
      <p:cxnSp>
        <p:nvCxnSpPr>
          <p:cNvPr id="14" name="Прямая со стрелкой 13"/>
          <p:cNvCxnSpPr>
            <a:endCxn id="16" idx="3"/>
          </p:cNvCxnSpPr>
          <p:nvPr/>
        </p:nvCxnSpPr>
        <p:spPr>
          <a:xfrm flipV="1">
            <a:off x="5685904" y="2273281"/>
            <a:ext cx="1194843" cy="1160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6692900" y="1232629"/>
            <a:ext cx="1282700" cy="12192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Checking phone number</a:t>
            </a:r>
            <a:endParaRPr lang="uk-UA" sz="1400" dirty="0">
              <a:solidFill>
                <a:schemeClr val="tx1"/>
              </a:solidFill>
            </a:endParaRPr>
          </a:p>
        </p:txBody>
      </p:sp>
      <p:cxnSp>
        <p:nvCxnSpPr>
          <p:cNvPr id="17" name="Прямая со стрелкой 16"/>
          <p:cNvCxnSpPr>
            <a:stCxn id="16" idx="6"/>
          </p:cNvCxnSpPr>
          <p:nvPr/>
        </p:nvCxnSpPr>
        <p:spPr>
          <a:xfrm>
            <a:off x="7975600" y="1842229"/>
            <a:ext cx="1181100" cy="953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Овал 17"/>
          <p:cNvSpPr/>
          <p:nvPr/>
        </p:nvSpPr>
        <p:spPr>
          <a:xfrm>
            <a:off x="8934450" y="2666673"/>
            <a:ext cx="1282700" cy="12192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Sending money</a:t>
            </a:r>
            <a:endParaRPr lang="uk-UA" sz="1400" dirty="0">
              <a:solidFill>
                <a:schemeClr val="tx1"/>
              </a:solidFill>
            </a:endParaRPr>
          </a:p>
        </p:txBody>
      </p:sp>
      <p:sp>
        <p:nvSpPr>
          <p:cNvPr id="19" name="Овал 18"/>
          <p:cNvSpPr/>
          <p:nvPr/>
        </p:nvSpPr>
        <p:spPr>
          <a:xfrm>
            <a:off x="6692900" y="4925546"/>
            <a:ext cx="1282700" cy="12192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Returning message</a:t>
            </a:r>
            <a:endParaRPr lang="uk-UA" sz="1400" dirty="0">
              <a:solidFill>
                <a:schemeClr val="tx1"/>
              </a:solidFill>
            </a:endParaRPr>
          </a:p>
        </p:txBody>
      </p:sp>
      <p:cxnSp>
        <p:nvCxnSpPr>
          <p:cNvPr id="20" name="Прямая со стрелкой 19"/>
          <p:cNvCxnSpPr>
            <a:stCxn id="18" idx="3"/>
            <a:endCxn id="19" idx="7"/>
          </p:cNvCxnSpPr>
          <p:nvPr/>
        </p:nvCxnSpPr>
        <p:spPr>
          <a:xfrm flipH="1">
            <a:off x="7787753" y="3707325"/>
            <a:ext cx="1334544" cy="1396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p:nvPr/>
        </p:nvCxnSpPr>
        <p:spPr>
          <a:xfrm flipH="1">
            <a:off x="3448050" y="1674247"/>
            <a:ext cx="3244850" cy="306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flipH="1" flipV="1">
            <a:off x="3141142" y="2782562"/>
            <a:ext cx="1318407" cy="1072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flipH="1">
            <a:off x="5082654" y="5535146"/>
            <a:ext cx="16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p:cNvSpPr/>
          <p:nvPr/>
        </p:nvSpPr>
        <p:spPr>
          <a:xfrm>
            <a:off x="4254500" y="5128093"/>
            <a:ext cx="828154" cy="8141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1" name="Овал 40"/>
          <p:cNvSpPr/>
          <p:nvPr/>
        </p:nvSpPr>
        <p:spPr>
          <a:xfrm>
            <a:off x="4408227" y="5285115"/>
            <a:ext cx="520700" cy="500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44" name="TextBox 43"/>
          <p:cNvSpPr txBox="1"/>
          <p:nvPr/>
        </p:nvSpPr>
        <p:spPr>
          <a:xfrm rot="21238271">
            <a:off x="4101334" y="1577617"/>
            <a:ext cx="1776811" cy="276999"/>
          </a:xfrm>
          <a:prstGeom prst="rect">
            <a:avLst/>
          </a:prstGeom>
          <a:noFill/>
        </p:spPr>
        <p:txBody>
          <a:bodyPr wrap="square" rtlCol="0">
            <a:spAutoFit/>
          </a:bodyPr>
          <a:lstStyle/>
          <a:p>
            <a:r>
              <a:rPr lang="en-US" sz="1200" dirty="0" smtClean="0"/>
              <a:t>Re-enter phone number</a:t>
            </a:r>
            <a:endParaRPr lang="uk-UA" sz="1600" dirty="0"/>
          </a:p>
        </p:txBody>
      </p:sp>
      <p:sp>
        <p:nvSpPr>
          <p:cNvPr id="45" name="TextBox 44"/>
          <p:cNvSpPr txBox="1"/>
          <p:nvPr/>
        </p:nvSpPr>
        <p:spPr>
          <a:xfrm rot="2200990">
            <a:off x="3319137" y="2577377"/>
            <a:ext cx="1638440" cy="261610"/>
          </a:xfrm>
          <a:prstGeom prst="rect">
            <a:avLst/>
          </a:prstGeom>
          <a:noFill/>
        </p:spPr>
        <p:txBody>
          <a:bodyPr wrap="square" rtlCol="0">
            <a:spAutoFit/>
          </a:bodyPr>
          <a:lstStyle/>
          <a:p>
            <a:r>
              <a:rPr lang="en-US" sz="1100" dirty="0" smtClean="0"/>
              <a:t>Enter amount of money</a:t>
            </a:r>
            <a:endParaRPr lang="uk-UA" sz="1400" dirty="0"/>
          </a:p>
        </p:txBody>
      </p:sp>
      <p:sp>
        <p:nvSpPr>
          <p:cNvPr id="46" name="TextBox 45"/>
          <p:cNvSpPr txBox="1"/>
          <p:nvPr/>
        </p:nvSpPr>
        <p:spPr>
          <a:xfrm rot="2397445">
            <a:off x="3175273" y="3075757"/>
            <a:ext cx="1231900" cy="261610"/>
          </a:xfrm>
          <a:prstGeom prst="rect">
            <a:avLst/>
          </a:prstGeom>
          <a:noFill/>
        </p:spPr>
        <p:txBody>
          <a:bodyPr wrap="square" rtlCol="0">
            <a:spAutoFit/>
          </a:bodyPr>
          <a:lstStyle/>
          <a:p>
            <a:r>
              <a:rPr lang="en-US" sz="1100" dirty="0" smtClean="0"/>
              <a:t>Re-enter amount</a:t>
            </a:r>
            <a:endParaRPr lang="uk-UA" sz="1400" dirty="0"/>
          </a:p>
        </p:txBody>
      </p:sp>
      <p:sp>
        <p:nvSpPr>
          <p:cNvPr id="47" name="TextBox 46"/>
          <p:cNvSpPr txBox="1"/>
          <p:nvPr/>
        </p:nvSpPr>
        <p:spPr>
          <a:xfrm rot="18934889">
            <a:off x="5404616" y="2592826"/>
            <a:ext cx="1659516" cy="276999"/>
          </a:xfrm>
          <a:prstGeom prst="rect">
            <a:avLst/>
          </a:prstGeom>
          <a:noFill/>
        </p:spPr>
        <p:txBody>
          <a:bodyPr wrap="square" rtlCol="0">
            <a:spAutoFit/>
          </a:bodyPr>
          <a:lstStyle/>
          <a:p>
            <a:r>
              <a:rPr lang="en-US" sz="1200" dirty="0" smtClean="0"/>
              <a:t>Enter phone number</a:t>
            </a:r>
            <a:endParaRPr lang="uk-UA" sz="1600" dirty="0"/>
          </a:p>
        </p:txBody>
      </p:sp>
      <p:sp>
        <p:nvSpPr>
          <p:cNvPr id="48" name="TextBox 47"/>
          <p:cNvSpPr txBox="1"/>
          <p:nvPr/>
        </p:nvSpPr>
        <p:spPr>
          <a:xfrm rot="2269092">
            <a:off x="7883088" y="2059394"/>
            <a:ext cx="1422397" cy="276999"/>
          </a:xfrm>
          <a:prstGeom prst="rect">
            <a:avLst/>
          </a:prstGeom>
          <a:noFill/>
        </p:spPr>
        <p:txBody>
          <a:bodyPr wrap="square" rtlCol="0">
            <a:spAutoFit/>
          </a:bodyPr>
          <a:lstStyle/>
          <a:p>
            <a:r>
              <a:rPr lang="en-US" sz="1200" dirty="0" smtClean="0"/>
              <a:t>Click ‘Send’ button</a:t>
            </a:r>
            <a:endParaRPr lang="uk-UA" sz="1600" dirty="0"/>
          </a:p>
        </p:txBody>
      </p:sp>
      <p:sp>
        <p:nvSpPr>
          <p:cNvPr id="49" name="TextBox 48"/>
          <p:cNvSpPr txBox="1"/>
          <p:nvPr/>
        </p:nvSpPr>
        <p:spPr>
          <a:xfrm rot="18833750">
            <a:off x="7546888" y="4187073"/>
            <a:ext cx="1705203" cy="276999"/>
          </a:xfrm>
          <a:prstGeom prst="rect">
            <a:avLst/>
          </a:prstGeom>
          <a:noFill/>
        </p:spPr>
        <p:txBody>
          <a:bodyPr wrap="square" rtlCol="0">
            <a:spAutoFit/>
          </a:bodyPr>
          <a:lstStyle/>
          <a:p>
            <a:r>
              <a:rPr lang="en-US" sz="1200" dirty="0" smtClean="0"/>
              <a:t>Waiting for response</a:t>
            </a:r>
            <a:endParaRPr lang="uk-UA" sz="1600" dirty="0"/>
          </a:p>
        </p:txBody>
      </p:sp>
      <p:sp>
        <p:nvSpPr>
          <p:cNvPr id="50" name="TextBox 49"/>
          <p:cNvSpPr txBox="1"/>
          <p:nvPr/>
        </p:nvSpPr>
        <p:spPr>
          <a:xfrm>
            <a:off x="5232765" y="5227369"/>
            <a:ext cx="1392037" cy="276999"/>
          </a:xfrm>
          <a:prstGeom prst="rect">
            <a:avLst/>
          </a:prstGeom>
          <a:noFill/>
        </p:spPr>
        <p:txBody>
          <a:bodyPr wrap="square" rtlCol="0">
            <a:spAutoFit/>
          </a:bodyPr>
          <a:lstStyle/>
          <a:p>
            <a:r>
              <a:rPr lang="en-US" sz="1200" dirty="0" smtClean="0"/>
              <a:t>Getting money</a:t>
            </a:r>
            <a:endParaRPr lang="uk-UA" sz="1600" dirty="0"/>
          </a:p>
        </p:txBody>
      </p:sp>
      <p:sp>
        <p:nvSpPr>
          <p:cNvPr id="51" name="TextBox 50"/>
          <p:cNvSpPr txBox="1"/>
          <p:nvPr/>
        </p:nvSpPr>
        <p:spPr>
          <a:xfrm rot="2397445">
            <a:off x="2657524" y="3334976"/>
            <a:ext cx="2153897" cy="261610"/>
          </a:xfrm>
          <a:prstGeom prst="rect">
            <a:avLst/>
          </a:prstGeom>
          <a:noFill/>
        </p:spPr>
        <p:txBody>
          <a:bodyPr wrap="square" rtlCol="0">
            <a:spAutoFit/>
          </a:bodyPr>
          <a:lstStyle/>
          <a:p>
            <a:r>
              <a:rPr lang="en-US" sz="1100" dirty="0" smtClean="0"/>
              <a:t>[Amount of money is not allowed]</a:t>
            </a:r>
            <a:endParaRPr lang="uk-UA" sz="1400" dirty="0"/>
          </a:p>
        </p:txBody>
      </p:sp>
      <p:sp>
        <p:nvSpPr>
          <p:cNvPr id="52" name="TextBox 51"/>
          <p:cNvSpPr txBox="1"/>
          <p:nvPr/>
        </p:nvSpPr>
        <p:spPr>
          <a:xfrm rot="21238271">
            <a:off x="3985887" y="1788260"/>
            <a:ext cx="2480808" cy="276999"/>
          </a:xfrm>
          <a:prstGeom prst="rect">
            <a:avLst/>
          </a:prstGeom>
          <a:noFill/>
        </p:spPr>
        <p:txBody>
          <a:bodyPr wrap="square" rtlCol="0">
            <a:spAutoFit/>
          </a:bodyPr>
          <a:lstStyle/>
          <a:p>
            <a:r>
              <a:rPr lang="en-US" sz="1200" dirty="0" smtClean="0"/>
              <a:t>[Phone number format is incorrect]</a:t>
            </a:r>
            <a:endParaRPr lang="uk-UA" sz="1600" dirty="0"/>
          </a:p>
        </p:txBody>
      </p:sp>
      <p:sp>
        <p:nvSpPr>
          <p:cNvPr id="53" name="TextBox 52"/>
          <p:cNvSpPr txBox="1"/>
          <p:nvPr/>
        </p:nvSpPr>
        <p:spPr>
          <a:xfrm rot="18998972">
            <a:off x="5400072" y="2787623"/>
            <a:ext cx="2074566" cy="261610"/>
          </a:xfrm>
          <a:prstGeom prst="rect">
            <a:avLst/>
          </a:prstGeom>
          <a:noFill/>
        </p:spPr>
        <p:txBody>
          <a:bodyPr wrap="square" rtlCol="0">
            <a:spAutoFit/>
          </a:bodyPr>
          <a:lstStyle/>
          <a:p>
            <a:r>
              <a:rPr lang="en-US" sz="1100" dirty="0" smtClean="0"/>
              <a:t>[Amount of money is allowed]</a:t>
            </a:r>
            <a:endParaRPr lang="uk-UA" sz="1400" dirty="0"/>
          </a:p>
        </p:txBody>
      </p:sp>
      <p:sp>
        <p:nvSpPr>
          <p:cNvPr id="54" name="TextBox 53"/>
          <p:cNvSpPr txBox="1"/>
          <p:nvPr/>
        </p:nvSpPr>
        <p:spPr>
          <a:xfrm rot="2397445">
            <a:off x="7641079" y="2427388"/>
            <a:ext cx="2153897" cy="261610"/>
          </a:xfrm>
          <a:prstGeom prst="rect">
            <a:avLst/>
          </a:prstGeom>
          <a:noFill/>
        </p:spPr>
        <p:txBody>
          <a:bodyPr wrap="square" rtlCol="0">
            <a:spAutoFit/>
          </a:bodyPr>
          <a:lstStyle/>
          <a:p>
            <a:r>
              <a:rPr lang="en-US" sz="1100" dirty="0" smtClean="0"/>
              <a:t>[Phone number is correct]</a:t>
            </a:r>
            <a:endParaRPr lang="uk-UA" sz="1400" dirty="0"/>
          </a:p>
        </p:txBody>
      </p:sp>
      <p:sp>
        <p:nvSpPr>
          <p:cNvPr id="55" name="TextBox 54"/>
          <p:cNvSpPr txBox="1"/>
          <p:nvPr/>
        </p:nvSpPr>
        <p:spPr>
          <a:xfrm rot="18838182">
            <a:off x="7944820" y="4301332"/>
            <a:ext cx="1298933" cy="276999"/>
          </a:xfrm>
          <a:prstGeom prst="rect">
            <a:avLst/>
          </a:prstGeom>
          <a:noFill/>
        </p:spPr>
        <p:txBody>
          <a:bodyPr wrap="square" rtlCol="0">
            <a:spAutoFit/>
          </a:bodyPr>
          <a:lstStyle/>
          <a:p>
            <a:r>
              <a:rPr lang="en-US" sz="1200" dirty="0" smtClean="0"/>
              <a:t>[Money are sent]</a:t>
            </a:r>
            <a:endParaRPr lang="uk-UA" sz="1600" dirty="0"/>
          </a:p>
        </p:txBody>
      </p:sp>
      <p:sp>
        <p:nvSpPr>
          <p:cNvPr id="56" name="TextBox 55"/>
          <p:cNvSpPr txBox="1"/>
          <p:nvPr/>
        </p:nvSpPr>
        <p:spPr>
          <a:xfrm>
            <a:off x="5019051" y="5522896"/>
            <a:ext cx="2153897" cy="261610"/>
          </a:xfrm>
          <a:prstGeom prst="rect">
            <a:avLst/>
          </a:prstGeom>
          <a:noFill/>
        </p:spPr>
        <p:txBody>
          <a:bodyPr wrap="square" rtlCol="0">
            <a:spAutoFit/>
          </a:bodyPr>
          <a:lstStyle/>
          <a:p>
            <a:r>
              <a:rPr lang="en-US" sz="1100" dirty="0" smtClean="0"/>
              <a:t>[Transaction is successful]</a:t>
            </a:r>
            <a:endParaRPr lang="uk-UA" sz="1400" dirty="0"/>
          </a:p>
        </p:txBody>
      </p:sp>
    </p:spTree>
    <p:extLst>
      <p:ext uri="{BB962C8B-B14F-4D97-AF65-F5344CB8AC3E}">
        <p14:creationId xmlns:p14="http://schemas.microsoft.com/office/powerpoint/2010/main" val="85372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Task 1</a:t>
            </a:r>
            <a:endParaRPr lang="uk-UA" dirty="0"/>
          </a:p>
        </p:txBody>
      </p:sp>
      <p:sp>
        <p:nvSpPr>
          <p:cNvPr id="3" name="Объект 2"/>
          <p:cNvSpPr>
            <a:spLocks noGrp="1"/>
          </p:cNvSpPr>
          <p:nvPr>
            <p:ph idx="1"/>
          </p:nvPr>
        </p:nvSpPr>
        <p:spPr>
          <a:xfrm>
            <a:off x="838200" y="1411111"/>
            <a:ext cx="10515600" cy="4765852"/>
          </a:xfrm>
        </p:spPr>
        <p:txBody>
          <a:bodyPr>
            <a:normAutofit fontScale="92500"/>
          </a:bodyPr>
          <a:lstStyle/>
          <a:p>
            <a:pPr marL="0" indent="0">
              <a:buNone/>
            </a:pPr>
            <a:r>
              <a:rPr lang="en-US" sz="3900" dirty="0"/>
              <a:t>Equivalence partitioning and Boundary value analysis</a:t>
            </a:r>
          </a:p>
          <a:p>
            <a:pPr marL="0" indent="0">
              <a:buNone/>
            </a:pPr>
            <a:r>
              <a:rPr lang="en-US" dirty="0"/>
              <a:t>To have ability to buy products on web store user should register his login name on </a:t>
            </a:r>
            <a:r>
              <a:rPr lang="en-US" dirty="0" smtClean="0"/>
              <a:t>web registration </a:t>
            </a:r>
            <a:r>
              <a:rPr lang="en-US" dirty="0"/>
              <a:t>page. The field for entering login name should:</a:t>
            </a:r>
          </a:p>
          <a:p>
            <a:r>
              <a:rPr lang="en-US" dirty="0" smtClean="0"/>
              <a:t>contain </a:t>
            </a:r>
            <a:r>
              <a:rPr lang="en-US" dirty="0"/>
              <a:t>letters only</a:t>
            </a:r>
          </a:p>
          <a:p>
            <a:r>
              <a:rPr lang="en-US" dirty="0" smtClean="0"/>
              <a:t>to </a:t>
            </a:r>
            <a:r>
              <a:rPr lang="en-US" dirty="0"/>
              <a:t>be no shorter than 4 characters</a:t>
            </a:r>
          </a:p>
          <a:p>
            <a:r>
              <a:rPr lang="en-US" dirty="0" smtClean="0"/>
              <a:t>to </a:t>
            </a:r>
            <a:r>
              <a:rPr lang="en-US" dirty="0"/>
              <a:t>be no longer than 10 characters.</a:t>
            </a:r>
          </a:p>
          <a:p>
            <a:pPr marL="0" indent="0">
              <a:buNone/>
            </a:pPr>
            <a:r>
              <a:rPr lang="en-US" dirty="0"/>
              <a:t>Login names which do not meet requirements will not be allowed.</a:t>
            </a:r>
          </a:p>
          <a:p>
            <a:pPr marL="0" indent="0">
              <a:buNone/>
            </a:pPr>
            <a:r>
              <a:rPr lang="en-US" dirty="0"/>
              <a:t>1. Build equivalence classes (partitions) based on given information</a:t>
            </a:r>
          </a:p>
          <a:p>
            <a:pPr marL="0" indent="0">
              <a:buNone/>
            </a:pPr>
            <a:r>
              <a:rPr lang="en-US" dirty="0"/>
              <a:t>2. Stand Out boundary values</a:t>
            </a:r>
            <a:endParaRPr lang="uk-UA" dirty="0"/>
          </a:p>
        </p:txBody>
      </p:sp>
    </p:spTree>
    <p:extLst>
      <p:ext uri="{BB962C8B-B14F-4D97-AF65-F5344CB8AC3E}">
        <p14:creationId xmlns:p14="http://schemas.microsoft.com/office/powerpoint/2010/main" val="204924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9033" y="627061"/>
            <a:ext cx="11661422" cy="1325563"/>
          </a:xfrm>
        </p:spPr>
        <p:txBody>
          <a:bodyPr>
            <a:normAutofit fontScale="90000"/>
          </a:bodyPr>
          <a:lstStyle/>
          <a:p>
            <a:r>
              <a:rPr lang="en-US" dirty="0" smtClean="0"/>
              <a:t>Equivalence Partitioning</a:t>
            </a:r>
            <a:br>
              <a:rPr lang="en-US" dirty="0" smtClean="0"/>
            </a:br>
            <a:r>
              <a:rPr lang="en-US" sz="1400" dirty="0"/>
              <a:t/>
            </a:r>
            <a:br>
              <a:rPr lang="en-US" sz="1400" dirty="0"/>
            </a:br>
            <a:r>
              <a:rPr lang="en-US" sz="2700" u="sng" dirty="0" smtClean="0"/>
              <a:t>Task: </a:t>
            </a:r>
            <a:r>
              <a:rPr lang="en-US" sz="2700" dirty="0"/>
              <a:t>To have ability to buy products on web store user should register his login name on web registration page. The field for entering login name </a:t>
            </a:r>
            <a:r>
              <a:rPr lang="en-US" sz="2700" dirty="0" smtClean="0"/>
              <a:t>should contain </a:t>
            </a:r>
            <a:r>
              <a:rPr lang="en-US" sz="2700" dirty="0"/>
              <a:t>letters </a:t>
            </a:r>
            <a:r>
              <a:rPr lang="en-US" sz="2700" dirty="0" smtClean="0"/>
              <a:t>only, to </a:t>
            </a:r>
            <a:r>
              <a:rPr lang="en-US" sz="2700" dirty="0"/>
              <a:t>be no shorter than 4 </a:t>
            </a:r>
            <a:r>
              <a:rPr lang="en-US" sz="2700" dirty="0" smtClean="0"/>
              <a:t>characters, to </a:t>
            </a:r>
            <a:r>
              <a:rPr lang="en-US" sz="2700" dirty="0"/>
              <a:t>be no longer than 10 characters.</a:t>
            </a:r>
            <a:r>
              <a:rPr lang="en-US" sz="2200" dirty="0"/>
              <a:t/>
            </a:r>
            <a:br>
              <a:rPr lang="en-US" sz="2200" dirty="0"/>
            </a:br>
            <a:endParaRPr lang="uk-UA" dirty="0"/>
          </a:p>
        </p:txBody>
      </p:sp>
      <p:graphicFrame>
        <p:nvGraphicFramePr>
          <p:cNvPr id="8" name="Таблица 7"/>
          <p:cNvGraphicFramePr>
            <a:graphicFrameLocks noGrp="1"/>
          </p:cNvGraphicFramePr>
          <p:nvPr>
            <p:extLst>
              <p:ext uri="{D42A27DB-BD31-4B8C-83A1-F6EECF244321}">
                <p14:modId xmlns:p14="http://schemas.microsoft.com/office/powerpoint/2010/main" val="2003398719"/>
              </p:ext>
            </p:extLst>
          </p:nvPr>
        </p:nvGraphicFramePr>
        <p:xfrm>
          <a:off x="381000" y="2292348"/>
          <a:ext cx="11517488" cy="1743075"/>
        </p:xfrm>
        <a:graphic>
          <a:graphicData uri="http://schemas.openxmlformats.org/drawingml/2006/table">
            <a:tbl>
              <a:tblPr firstRow="1" bandRow="1">
                <a:tableStyleId>{073A0DAA-6AF3-43AB-8588-CEC1D06C72B9}</a:tableStyleId>
              </a:tblPr>
              <a:tblGrid>
                <a:gridCol w="2879372"/>
                <a:gridCol w="2879372"/>
                <a:gridCol w="2879372"/>
                <a:gridCol w="2879372"/>
              </a:tblGrid>
              <a:tr h="581025">
                <a:tc>
                  <a:txBody>
                    <a:bodyPr/>
                    <a:lstStyle/>
                    <a:p>
                      <a:pPr algn="ctr"/>
                      <a:endParaRPr lang="uk-UA" dirty="0"/>
                    </a:p>
                  </a:txBody>
                  <a:tcPr/>
                </a:tc>
                <a:tc>
                  <a:txBody>
                    <a:bodyPr/>
                    <a:lstStyle/>
                    <a:p>
                      <a:pPr algn="ctr"/>
                      <a:r>
                        <a:rPr lang="en-US" b="0" i="0" dirty="0" smtClean="0"/>
                        <a:t>Invalid</a:t>
                      </a:r>
                      <a:endParaRPr lang="uk-UA" b="0" i="0" dirty="0"/>
                    </a:p>
                  </a:txBody>
                  <a:tcPr/>
                </a:tc>
                <a:tc>
                  <a:txBody>
                    <a:bodyPr/>
                    <a:lstStyle/>
                    <a:p>
                      <a:pPr algn="ctr"/>
                      <a:r>
                        <a:rPr lang="en-US" b="0" dirty="0" smtClean="0"/>
                        <a:t>Valid</a:t>
                      </a:r>
                      <a:endParaRPr lang="uk-UA" b="0" dirty="0"/>
                    </a:p>
                  </a:txBody>
                  <a:tcPr/>
                </a:tc>
                <a:tc>
                  <a:txBody>
                    <a:bodyPr/>
                    <a:lstStyle/>
                    <a:p>
                      <a:pPr algn="ctr"/>
                      <a:r>
                        <a:rPr lang="en-US" b="0" dirty="0" smtClean="0"/>
                        <a:t>Invalid</a:t>
                      </a:r>
                      <a:endParaRPr lang="uk-UA" b="0" dirty="0"/>
                    </a:p>
                  </a:txBody>
                  <a:tcPr/>
                </a:tc>
              </a:tr>
              <a:tr h="581025">
                <a:tc>
                  <a:txBody>
                    <a:bodyPr/>
                    <a:lstStyle/>
                    <a:p>
                      <a:pPr algn="ctr"/>
                      <a:r>
                        <a:rPr lang="en-US" dirty="0" smtClean="0"/>
                        <a:t>Class</a:t>
                      </a:r>
                      <a:endParaRPr lang="uk-UA" dirty="0"/>
                    </a:p>
                  </a:txBody>
                  <a:tcPr/>
                </a:tc>
                <a:tc>
                  <a:txBody>
                    <a:bodyPr/>
                    <a:lstStyle/>
                    <a:p>
                      <a:pPr algn="ctr"/>
                      <a:r>
                        <a:rPr lang="en-US" dirty="0" smtClean="0"/>
                        <a:t>&lt;4 letters</a:t>
                      </a:r>
                      <a:endParaRPr lang="uk-UA" dirty="0"/>
                    </a:p>
                  </a:txBody>
                  <a:tcPr/>
                </a:tc>
                <a:tc>
                  <a:txBody>
                    <a:bodyPr/>
                    <a:lstStyle/>
                    <a:p>
                      <a:pPr algn="ctr"/>
                      <a:r>
                        <a:rPr lang="en-US" dirty="0" smtClean="0"/>
                        <a:t>4-10 letters</a:t>
                      </a:r>
                      <a:endParaRPr lang="uk-UA" dirty="0"/>
                    </a:p>
                  </a:txBody>
                  <a:tcPr/>
                </a:tc>
                <a:tc>
                  <a:txBody>
                    <a:bodyPr/>
                    <a:lstStyle/>
                    <a:p>
                      <a:pPr algn="ctr"/>
                      <a:r>
                        <a:rPr lang="en-US" dirty="0" smtClean="0"/>
                        <a:t>&gt;10 letters</a:t>
                      </a:r>
                      <a:endParaRPr lang="uk-UA" dirty="0"/>
                    </a:p>
                  </a:txBody>
                  <a:tcPr/>
                </a:tc>
              </a:tr>
              <a:tr h="581025">
                <a:tc>
                  <a:txBody>
                    <a:bodyPr/>
                    <a:lstStyle/>
                    <a:p>
                      <a:pPr algn="ctr"/>
                      <a:r>
                        <a:rPr lang="en-US" dirty="0" smtClean="0"/>
                        <a:t>EP</a:t>
                      </a:r>
                      <a:endParaRPr lang="uk-UA" dirty="0"/>
                    </a:p>
                  </a:txBody>
                  <a:tcPr/>
                </a:tc>
                <a:tc>
                  <a:txBody>
                    <a:bodyPr/>
                    <a:lstStyle/>
                    <a:p>
                      <a:pPr algn="ctr"/>
                      <a:r>
                        <a:rPr lang="en-US" dirty="0" smtClean="0"/>
                        <a:t>2</a:t>
                      </a:r>
                      <a:endParaRPr lang="uk-UA" dirty="0"/>
                    </a:p>
                  </a:txBody>
                  <a:tcPr/>
                </a:tc>
                <a:tc>
                  <a:txBody>
                    <a:bodyPr/>
                    <a:lstStyle/>
                    <a:p>
                      <a:pPr algn="ctr"/>
                      <a:r>
                        <a:rPr lang="en-US" dirty="0" smtClean="0"/>
                        <a:t>7</a:t>
                      </a:r>
                      <a:endParaRPr lang="uk-UA" dirty="0"/>
                    </a:p>
                  </a:txBody>
                  <a:tcPr/>
                </a:tc>
                <a:tc>
                  <a:txBody>
                    <a:bodyPr/>
                    <a:lstStyle/>
                    <a:p>
                      <a:pPr algn="ctr"/>
                      <a:r>
                        <a:rPr lang="en-US" dirty="0" smtClean="0"/>
                        <a:t>15</a:t>
                      </a:r>
                      <a:endParaRPr lang="uk-UA" dirty="0"/>
                    </a:p>
                  </a:txBody>
                  <a:tcPr/>
                </a:tc>
              </a:tr>
            </a:tbl>
          </a:graphicData>
        </a:graphic>
      </p:graphicFrame>
      <p:sp>
        <p:nvSpPr>
          <p:cNvPr id="9" name="Объект 8"/>
          <p:cNvSpPr>
            <a:spLocks noGrp="1"/>
          </p:cNvSpPr>
          <p:nvPr>
            <p:ph idx="1"/>
          </p:nvPr>
        </p:nvSpPr>
        <p:spPr>
          <a:xfrm>
            <a:off x="381000" y="4229099"/>
            <a:ext cx="11517488" cy="2379663"/>
          </a:xfrm>
        </p:spPr>
        <p:txBody>
          <a:bodyPr>
            <a:normAutofit/>
          </a:bodyPr>
          <a:lstStyle/>
          <a:p>
            <a:pPr marL="0" indent="0">
              <a:buNone/>
            </a:pPr>
            <a:r>
              <a:rPr lang="en-US" sz="2400" u="sng" dirty="0" smtClean="0">
                <a:latin typeface="+mj-lt"/>
              </a:rPr>
              <a:t>Invalid class</a:t>
            </a:r>
            <a:r>
              <a:rPr lang="en-US" sz="2400" dirty="0" smtClean="0">
                <a:latin typeface="+mj-lt"/>
              </a:rPr>
              <a:t>: We should include numerical values (negative, integer and decimal numbers), special symbols, spaces (e.g. 10, 20.55, -100, 100$, !@#$%^&amp;*()_ etc.)</a:t>
            </a:r>
            <a:endParaRPr lang="uk-UA" sz="2400" dirty="0">
              <a:latin typeface="+mj-lt"/>
            </a:endParaRPr>
          </a:p>
        </p:txBody>
      </p:sp>
    </p:spTree>
    <p:extLst>
      <p:ext uri="{BB962C8B-B14F-4D97-AF65-F5344CB8AC3E}">
        <p14:creationId xmlns:p14="http://schemas.microsoft.com/office/powerpoint/2010/main" val="241932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92175"/>
          </a:xfrm>
        </p:spPr>
        <p:txBody>
          <a:bodyPr/>
          <a:lstStyle/>
          <a:p>
            <a:r>
              <a:rPr lang="en-US" dirty="0" smtClean="0"/>
              <a:t>Equivalence Partitioning: Test Conditions</a:t>
            </a:r>
            <a:endParaRPr lang="uk-UA"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126895752"/>
              </p:ext>
            </p:extLst>
          </p:nvPr>
        </p:nvGraphicFramePr>
        <p:xfrm>
          <a:off x="838200" y="1825624"/>
          <a:ext cx="10515600" cy="4021455"/>
        </p:xfrm>
        <a:graphic>
          <a:graphicData uri="http://schemas.openxmlformats.org/drawingml/2006/table">
            <a:tbl>
              <a:tblPr firstRow="1" bandRow="1">
                <a:tableStyleId>{073A0DAA-6AF3-43AB-8588-CEC1D06C72B9}</a:tableStyleId>
              </a:tblPr>
              <a:tblGrid>
                <a:gridCol w="749300"/>
                <a:gridCol w="4508500"/>
                <a:gridCol w="5257800"/>
              </a:tblGrid>
              <a:tr h="729615">
                <a:tc>
                  <a:txBody>
                    <a:bodyPr/>
                    <a:lstStyle/>
                    <a:p>
                      <a:pPr algn="ctr"/>
                      <a:r>
                        <a:rPr lang="en-US" sz="2400" b="0" dirty="0" smtClean="0">
                          <a:latin typeface="+mj-lt"/>
                        </a:rPr>
                        <a:t>#</a:t>
                      </a:r>
                      <a:endParaRPr lang="uk-UA" sz="2400" b="0" dirty="0">
                        <a:latin typeface="+mj-lt"/>
                      </a:endParaRPr>
                    </a:p>
                  </a:txBody>
                  <a:tcPr/>
                </a:tc>
                <a:tc>
                  <a:txBody>
                    <a:bodyPr/>
                    <a:lstStyle/>
                    <a:p>
                      <a:pPr algn="ctr"/>
                      <a:r>
                        <a:rPr lang="en-US" sz="2400" b="0" dirty="0" smtClean="0">
                          <a:latin typeface="+mj-lt"/>
                        </a:rPr>
                        <a:t>Conditions</a:t>
                      </a:r>
                      <a:endParaRPr lang="uk-UA" sz="2400" b="0" dirty="0">
                        <a:latin typeface="+mj-lt"/>
                      </a:endParaRPr>
                    </a:p>
                  </a:txBody>
                  <a:tcPr/>
                </a:tc>
                <a:tc>
                  <a:txBody>
                    <a:bodyPr/>
                    <a:lstStyle/>
                    <a:p>
                      <a:pPr algn="ctr"/>
                      <a:r>
                        <a:rPr lang="en-US" sz="2400" b="0" dirty="0" smtClean="0">
                          <a:latin typeface="+mj-lt"/>
                        </a:rPr>
                        <a:t>Expected result</a:t>
                      </a:r>
                      <a:endParaRPr lang="uk-UA" sz="2400" b="0" dirty="0">
                        <a:latin typeface="+mj-lt"/>
                      </a:endParaRPr>
                    </a:p>
                  </a:txBody>
                  <a:tcPr/>
                </a:tc>
              </a:tr>
              <a:tr h="729615">
                <a:tc>
                  <a:txBody>
                    <a:bodyPr/>
                    <a:lstStyle/>
                    <a:p>
                      <a:pPr algn="ctr"/>
                      <a:r>
                        <a:rPr lang="en-US" sz="2400" b="0" dirty="0" smtClean="0">
                          <a:latin typeface="+mj-lt"/>
                        </a:rPr>
                        <a:t>1</a:t>
                      </a:r>
                      <a:endParaRPr lang="uk-UA" sz="2400" b="0" dirty="0">
                        <a:latin typeface="+mj-lt"/>
                      </a:endParaRPr>
                    </a:p>
                  </a:txBody>
                  <a:tcPr/>
                </a:tc>
                <a:tc>
                  <a:txBody>
                    <a:bodyPr/>
                    <a:lstStyle/>
                    <a:p>
                      <a:r>
                        <a:rPr lang="en-US" sz="2400" b="0" dirty="0" smtClean="0">
                          <a:latin typeface="+mj-lt"/>
                        </a:rPr>
                        <a:t>Enter 2 letters</a:t>
                      </a:r>
                      <a:r>
                        <a:rPr lang="en-US" sz="2400" b="0" baseline="0" dirty="0" smtClean="0">
                          <a:latin typeface="+mj-lt"/>
                        </a:rPr>
                        <a:t> into input field</a:t>
                      </a:r>
                      <a:endParaRPr lang="uk-UA" sz="2400" b="0" dirty="0">
                        <a:latin typeface="+mj-lt"/>
                      </a:endParaRPr>
                    </a:p>
                  </a:txBody>
                  <a:tcPr/>
                </a:tc>
                <a:tc>
                  <a:txBody>
                    <a:bodyPr/>
                    <a:lstStyle/>
                    <a:p>
                      <a:r>
                        <a:rPr lang="en-US" sz="2400" b="0" dirty="0" smtClean="0">
                          <a:latin typeface="+mj-lt"/>
                        </a:rPr>
                        <a:t>Message appears: ‘Login cannot contain less than 4 letters!’</a:t>
                      </a:r>
                      <a:endParaRPr lang="uk-UA" sz="2400" b="0" dirty="0">
                        <a:latin typeface="+mj-lt"/>
                      </a:endParaRPr>
                    </a:p>
                  </a:txBody>
                  <a:tcPr/>
                </a:tc>
              </a:tr>
              <a:tr h="729615">
                <a:tc>
                  <a:txBody>
                    <a:bodyPr/>
                    <a:lstStyle/>
                    <a:p>
                      <a:pPr algn="ctr"/>
                      <a:r>
                        <a:rPr lang="en-US" sz="2400" b="0" dirty="0" smtClean="0">
                          <a:latin typeface="+mj-lt"/>
                        </a:rPr>
                        <a:t>2</a:t>
                      </a:r>
                      <a:endParaRPr lang="uk-UA" sz="24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mj-lt"/>
                        </a:rPr>
                        <a:t>Enter 7 letters</a:t>
                      </a:r>
                      <a:r>
                        <a:rPr lang="en-US" sz="2400" b="0" baseline="0" dirty="0" smtClean="0">
                          <a:latin typeface="+mj-lt"/>
                        </a:rPr>
                        <a:t> into input field</a:t>
                      </a:r>
                      <a:endParaRPr lang="uk-UA" sz="2400" b="0" dirty="0" smtClean="0">
                        <a:latin typeface="+mj-lt"/>
                      </a:endParaRPr>
                    </a:p>
                    <a:p>
                      <a:endParaRPr lang="uk-UA" sz="2400" b="0" dirty="0">
                        <a:latin typeface="+mj-lt"/>
                      </a:endParaRPr>
                    </a:p>
                  </a:txBody>
                  <a:tcPr/>
                </a:tc>
                <a:tc>
                  <a:txBody>
                    <a:bodyPr/>
                    <a:lstStyle/>
                    <a:p>
                      <a:r>
                        <a:rPr lang="en-US" sz="2400" b="0" dirty="0" smtClean="0">
                          <a:latin typeface="+mj-lt"/>
                        </a:rPr>
                        <a:t>Login is accepted</a:t>
                      </a:r>
                      <a:endParaRPr lang="uk-UA" sz="2400" b="0" dirty="0">
                        <a:latin typeface="+mj-lt"/>
                      </a:endParaRPr>
                    </a:p>
                  </a:txBody>
                  <a:tcPr/>
                </a:tc>
              </a:tr>
              <a:tr h="729615">
                <a:tc>
                  <a:txBody>
                    <a:bodyPr/>
                    <a:lstStyle/>
                    <a:p>
                      <a:pPr algn="ctr"/>
                      <a:r>
                        <a:rPr lang="en-US" sz="2400" b="0" dirty="0" smtClean="0">
                          <a:latin typeface="+mj-lt"/>
                        </a:rPr>
                        <a:t>3</a:t>
                      </a:r>
                      <a:endParaRPr lang="uk-UA" sz="24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mj-lt"/>
                        </a:rPr>
                        <a:t>Enter 15 letters</a:t>
                      </a:r>
                      <a:r>
                        <a:rPr lang="en-US" sz="2400" b="0" baseline="0" dirty="0" smtClean="0">
                          <a:latin typeface="+mj-lt"/>
                        </a:rPr>
                        <a:t> into input field</a:t>
                      </a:r>
                      <a:endParaRPr lang="uk-UA" sz="2400" b="0" dirty="0" smtClean="0">
                        <a:latin typeface="+mj-lt"/>
                      </a:endParaRPr>
                    </a:p>
                    <a:p>
                      <a:endParaRPr lang="uk-UA" sz="2400" b="0" dirty="0">
                        <a:latin typeface="+mj-lt"/>
                      </a:endParaRPr>
                    </a:p>
                  </a:txBody>
                  <a:tcPr/>
                </a:tc>
                <a:tc>
                  <a:txBody>
                    <a:bodyPr/>
                    <a:lstStyle/>
                    <a:p>
                      <a:r>
                        <a:rPr lang="en-US" sz="2400" b="0" dirty="0" smtClean="0">
                          <a:latin typeface="+mj-lt"/>
                        </a:rPr>
                        <a:t>Message appears:</a:t>
                      </a:r>
                      <a:r>
                        <a:rPr lang="en-US" sz="2400" b="0" baseline="0" dirty="0" smtClean="0">
                          <a:latin typeface="+mj-lt"/>
                        </a:rPr>
                        <a:t> ‘Login cannot contain more than 10 letters!’</a:t>
                      </a:r>
                      <a:endParaRPr lang="uk-UA" sz="2400" b="0" dirty="0">
                        <a:latin typeface="+mj-lt"/>
                      </a:endParaRPr>
                    </a:p>
                  </a:txBody>
                  <a:tcPr/>
                </a:tc>
              </a:tr>
              <a:tr h="729615">
                <a:tc>
                  <a:txBody>
                    <a:bodyPr/>
                    <a:lstStyle/>
                    <a:p>
                      <a:pPr algn="ctr"/>
                      <a:r>
                        <a:rPr lang="en-US" sz="2400" b="0" dirty="0" smtClean="0">
                          <a:latin typeface="+mj-lt"/>
                        </a:rPr>
                        <a:t>4</a:t>
                      </a:r>
                      <a:endParaRPr lang="uk-UA" sz="2400" b="0" dirty="0">
                        <a:latin typeface="+mj-lt"/>
                      </a:endParaRPr>
                    </a:p>
                  </a:txBody>
                  <a:tcPr/>
                </a:tc>
                <a:tc>
                  <a:txBody>
                    <a:bodyPr/>
                    <a:lstStyle/>
                    <a:p>
                      <a:r>
                        <a:rPr lang="en-US" sz="2400" b="0" dirty="0" smtClean="0">
                          <a:latin typeface="+mj-lt"/>
                        </a:rPr>
                        <a:t>Put value ‘!@#123’ into input field</a:t>
                      </a:r>
                      <a:endParaRPr lang="uk-UA" sz="2400" b="0" dirty="0">
                        <a:latin typeface="+mj-lt"/>
                      </a:endParaRPr>
                    </a:p>
                  </a:txBody>
                  <a:tcPr/>
                </a:tc>
                <a:tc>
                  <a:txBody>
                    <a:bodyPr/>
                    <a:lstStyle/>
                    <a:p>
                      <a:r>
                        <a:rPr lang="en-US" sz="2400" b="0" dirty="0" smtClean="0">
                          <a:latin typeface="+mj-lt"/>
                        </a:rPr>
                        <a:t>Message</a:t>
                      </a:r>
                      <a:r>
                        <a:rPr lang="en-US" sz="2400" b="0" baseline="0" dirty="0" smtClean="0">
                          <a:latin typeface="+mj-lt"/>
                        </a:rPr>
                        <a:t> appears: ‘Login can contain only letters’</a:t>
                      </a:r>
                      <a:endParaRPr lang="uk-UA" sz="2400" b="0" dirty="0">
                        <a:latin typeface="+mj-lt"/>
                      </a:endParaRPr>
                    </a:p>
                  </a:txBody>
                  <a:tcPr/>
                </a:tc>
              </a:tr>
            </a:tbl>
          </a:graphicData>
        </a:graphic>
      </p:graphicFrame>
    </p:spTree>
    <p:extLst>
      <p:ext uri="{BB962C8B-B14F-4D97-AF65-F5344CB8AC3E}">
        <p14:creationId xmlns:p14="http://schemas.microsoft.com/office/powerpoint/2010/main" val="13791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7500" y="365125"/>
            <a:ext cx="11493500" cy="1325563"/>
          </a:xfrm>
        </p:spPr>
        <p:txBody>
          <a:bodyPr>
            <a:normAutofit fontScale="90000"/>
          </a:bodyPr>
          <a:lstStyle/>
          <a:p>
            <a:r>
              <a:rPr lang="en-US" dirty="0" smtClean="0"/>
              <a:t>Boundary Values Analysis</a:t>
            </a:r>
            <a:br>
              <a:rPr lang="en-US" dirty="0" smtClean="0"/>
            </a:br>
            <a:r>
              <a:rPr lang="en-US" sz="2400" u="sng" dirty="0" smtClean="0">
                <a:solidFill>
                  <a:prstClr val="black"/>
                </a:solidFill>
              </a:rPr>
              <a:t>Task</a:t>
            </a:r>
            <a:r>
              <a:rPr lang="en-US" sz="2400" u="sng" dirty="0">
                <a:solidFill>
                  <a:prstClr val="black"/>
                </a:solidFill>
              </a:rPr>
              <a:t>: </a:t>
            </a:r>
            <a:r>
              <a:rPr lang="en-US" sz="2400" dirty="0">
                <a:solidFill>
                  <a:prstClr val="black"/>
                </a:solidFill>
              </a:rPr>
              <a:t>To have ability to buy products on web store user should register his login name on web registration page. The field for entering login name should contain letters only, to be no shorter than 4 characters, to be no longer than 10 characters.</a:t>
            </a:r>
            <a:r>
              <a:rPr lang="en-US" sz="2000" dirty="0">
                <a:solidFill>
                  <a:prstClr val="black"/>
                </a:solidFill>
              </a:rPr>
              <a:t/>
            </a:r>
            <a:br>
              <a:rPr lang="en-US" sz="2000" dirty="0">
                <a:solidFill>
                  <a:prstClr val="black"/>
                </a:solidFill>
              </a:rPr>
            </a:br>
            <a:endParaRPr lang="uk-UA"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712642355"/>
              </p:ext>
            </p:extLst>
          </p:nvPr>
        </p:nvGraphicFramePr>
        <p:xfrm>
          <a:off x="293512" y="2003425"/>
          <a:ext cx="11517488" cy="1743075"/>
        </p:xfrm>
        <a:graphic>
          <a:graphicData uri="http://schemas.openxmlformats.org/drawingml/2006/table">
            <a:tbl>
              <a:tblPr firstRow="1" bandRow="1">
                <a:tableStyleId>{073A0DAA-6AF3-43AB-8588-CEC1D06C72B9}</a:tableStyleId>
              </a:tblPr>
              <a:tblGrid>
                <a:gridCol w="2879372"/>
                <a:gridCol w="2879372"/>
                <a:gridCol w="2879372"/>
                <a:gridCol w="2879372"/>
              </a:tblGrid>
              <a:tr h="581025">
                <a:tc>
                  <a:txBody>
                    <a:bodyPr/>
                    <a:lstStyle/>
                    <a:p>
                      <a:pPr algn="ctr"/>
                      <a:endParaRPr lang="uk-UA" dirty="0"/>
                    </a:p>
                  </a:txBody>
                  <a:tcPr/>
                </a:tc>
                <a:tc>
                  <a:txBody>
                    <a:bodyPr/>
                    <a:lstStyle/>
                    <a:p>
                      <a:pPr algn="ctr"/>
                      <a:r>
                        <a:rPr lang="en-US" b="0" i="0" dirty="0" smtClean="0"/>
                        <a:t>Invalid</a:t>
                      </a:r>
                      <a:endParaRPr lang="uk-UA" b="0" i="0" dirty="0"/>
                    </a:p>
                  </a:txBody>
                  <a:tcPr/>
                </a:tc>
                <a:tc>
                  <a:txBody>
                    <a:bodyPr/>
                    <a:lstStyle/>
                    <a:p>
                      <a:pPr algn="ctr"/>
                      <a:r>
                        <a:rPr lang="en-US" b="0" dirty="0" smtClean="0"/>
                        <a:t>Valid</a:t>
                      </a:r>
                      <a:endParaRPr lang="uk-UA" b="0" dirty="0"/>
                    </a:p>
                  </a:txBody>
                  <a:tcPr/>
                </a:tc>
                <a:tc>
                  <a:txBody>
                    <a:bodyPr/>
                    <a:lstStyle/>
                    <a:p>
                      <a:pPr algn="ctr"/>
                      <a:r>
                        <a:rPr lang="en-US" b="0" dirty="0" smtClean="0"/>
                        <a:t>Invalid</a:t>
                      </a:r>
                      <a:endParaRPr lang="uk-UA" b="0" dirty="0"/>
                    </a:p>
                  </a:txBody>
                  <a:tcPr/>
                </a:tc>
              </a:tr>
              <a:tr h="581025">
                <a:tc>
                  <a:txBody>
                    <a:bodyPr/>
                    <a:lstStyle/>
                    <a:p>
                      <a:pPr algn="ctr"/>
                      <a:r>
                        <a:rPr lang="en-US" dirty="0" smtClean="0"/>
                        <a:t>Class</a:t>
                      </a:r>
                      <a:endParaRPr lang="uk-UA" dirty="0"/>
                    </a:p>
                  </a:txBody>
                  <a:tcPr/>
                </a:tc>
                <a:tc>
                  <a:txBody>
                    <a:bodyPr/>
                    <a:lstStyle/>
                    <a:p>
                      <a:pPr algn="ctr"/>
                      <a:r>
                        <a:rPr lang="en-US" dirty="0" smtClean="0"/>
                        <a:t>&lt;4 letters</a:t>
                      </a:r>
                      <a:endParaRPr lang="uk-UA" dirty="0"/>
                    </a:p>
                  </a:txBody>
                  <a:tcPr/>
                </a:tc>
                <a:tc>
                  <a:txBody>
                    <a:bodyPr/>
                    <a:lstStyle/>
                    <a:p>
                      <a:pPr algn="ctr"/>
                      <a:r>
                        <a:rPr lang="en-US" dirty="0" smtClean="0"/>
                        <a:t>4-10 letters</a:t>
                      </a:r>
                      <a:endParaRPr lang="uk-UA" dirty="0"/>
                    </a:p>
                  </a:txBody>
                  <a:tcPr/>
                </a:tc>
                <a:tc>
                  <a:txBody>
                    <a:bodyPr/>
                    <a:lstStyle/>
                    <a:p>
                      <a:pPr algn="ctr"/>
                      <a:r>
                        <a:rPr lang="en-US" dirty="0" smtClean="0"/>
                        <a:t>&gt;10 letters</a:t>
                      </a:r>
                      <a:endParaRPr lang="uk-UA" dirty="0"/>
                    </a:p>
                  </a:txBody>
                  <a:tcPr/>
                </a:tc>
              </a:tr>
              <a:tr h="581025">
                <a:tc>
                  <a:txBody>
                    <a:bodyPr/>
                    <a:lstStyle/>
                    <a:p>
                      <a:pPr algn="ctr"/>
                      <a:r>
                        <a:rPr lang="en-US" dirty="0" smtClean="0"/>
                        <a:t>BVA</a:t>
                      </a:r>
                      <a:endParaRPr lang="uk-UA" dirty="0"/>
                    </a:p>
                  </a:txBody>
                  <a:tcPr/>
                </a:tc>
                <a:tc>
                  <a:txBody>
                    <a:bodyPr/>
                    <a:lstStyle/>
                    <a:p>
                      <a:pPr algn="l"/>
                      <a:r>
                        <a:rPr lang="en-US" dirty="0" smtClean="0"/>
                        <a:t>0                                               3</a:t>
                      </a:r>
                      <a:endParaRPr lang="uk-UA" dirty="0"/>
                    </a:p>
                  </a:txBody>
                  <a:tcPr/>
                </a:tc>
                <a:tc>
                  <a:txBody>
                    <a:bodyPr/>
                    <a:lstStyle/>
                    <a:p>
                      <a:pPr algn="ctr"/>
                      <a:r>
                        <a:rPr lang="en-US" dirty="0" smtClean="0"/>
                        <a:t>4                                            10</a:t>
                      </a:r>
                      <a:endParaRPr lang="uk-UA" dirty="0"/>
                    </a:p>
                  </a:txBody>
                  <a:tcPr/>
                </a:tc>
                <a:tc>
                  <a:txBody>
                    <a:bodyPr/>
                    <a:lstStyle/>
                    <a:p>
                      <a:pPr algn="l"/>
                      <a:r>
                        <a:rPr lang="en-US" dirty="0" smtClean="0"/>
                        <a:t>11</a:t>
                      </a:r>
                      <a:endParaRPr lang="uk-UA" dirty="0"/>
                    </a:p>
                  </a:txBody>
                  <a:tcPr/>
                </a:tc>
              </a:tr>
            </a:tbl>
          </a:graphicData>
        </a:graphic>
      </p:graphicFrame>
      <p:sp>
        <p:nvSpPr>
          <p:cNvPr id="5" name="Прямоугольник 4"/>
          <p:cNvSpPr/>
          <p:nvPr/>
        </p:nvSpPr>
        <p:spPr>
          <a:xfrm>
            <a:off x="293512" y="4059236"/>
            <a:ext cx="11517488" cy="830997"/>
          </a:xfrm>
          <a:prstGeom prst="rect">
            <a:avLst/>
          </a:prstGeom>
        </p:spPr>
        <p:txBody>
          <a:bodyPr wrap="square">
            <a:spAutoFit/>
          </a:bodyPr>
          <a:lstStyle/>
          <a:p>
            <a:r>
              <a:rPr lang="en-US" sz="2400" u="sng" dirty="0">
                <a:latin typeface="+mj-lt"/>
              </a:rPr>
              <a:t>Invalid class</a:t>
            </a:r>
            <a:r>
              <a:rPr lang="en-US" sz="2400" dirty="0">
                <a:latin typeface="+mj-lt"/>
              </a:rPr>
              <a:t>: We should include numerical values (negative, integer and decimal numbers), special symbols, spaces (e.g. 10, 20.55, -100, 100$, !@#$%^&amp;*()_ etc.)</a:t>
            </a:r>
            <a:endParaRPr lang="uk-UA" sz="2400" dirty="0">
              <a:latin typeface="+mj-lt"/>
            </a:endParaRPr>
          </a:p>
        </p:txBody>
      </p:sp>
    </p:spTree>
    <p:extLst>
      <p:ext uri="{BB962C8B-B14F-4D97-AF65-F5344CB8AC3E}">
        <p14:creationId xmlns:p14="http://schemas.microsoft.com/office/powerpoint/2010/main" val="14481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6525"/>
            <a:ext cx="10515600" cy="1325563"/>
          </a:xfrm>
        </p:spPr>
        <p:txBody>
          <a:bodyPr/>
          <a:lstStyle/>
          <a:p>
            <a:r>
              <a:rPr lang="en-US" dirty="0" smtClean="0"/>
              <a:t>Boundary Values Analysis: Test Conditions</a:t>
            </a:r>
            <a:endParaRPr lang="uk-UA"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134322580"/>
              </p:ext>
            </p:extLst>
          </p:nvPr>
        </p:nvGraphicFramePr>
        <p:xfrm>
          <a:off x="304800" y="1228725"/>
          <a:ext cx="11709400" cy="4639470"/>
        </p:xfrm>
        <a:graphic>
          <a:graphicData uri="http://schemas.openxmlformats.org/drawingml/2006/table">
            <a:tbl>
              <a:tblPr firstRow="1" bandRow="1">
                <a:tableStyleId>{073A0DAA-6AF3-43AB-8588-CEC1D06C72B9}</a:tableStyleId>
              </a:tblPr>
              <a:tblGrid>
                <a:gridCol w="834365"/>
                <a:gridCol w="5020335"/>
                <a:gridCol w="5854700"/>
              </a:tblGrid>
              <a:tr h="539275">
                <a:tc>
                  <a:txBody>
                    <a:bodyPr/>
                    <a:lstStyle/>
                    <a:p>
                      <a:pPr algn="ctr"/>
                      <a:r>
                        <a:rPr lang="en-US" sz="2400" b="0" dirty="0" smtClean="0">
                          <a:latin typeface="+mj-lt"/>
                        </a:rPr>
                        <a:t>#</a:t>
                      </a:r>
                      <a:endParaRPr lang="uk-UA" sz="2400" b="0" dirty="0">
                        <a:latin typeface="+mj-lt"/>
                      </a:endParaRPr>
                    </a:p>
                  </a:txBody>
                  <a:tcPr/>
                </a:tc>
                <a:tc>
                  <a:txBody>
                    <a:bodyPr/>
                    <a:lstStyle/>
                    <a:p>
                      <a:pPr algn="ctr"/>
                      <a:r>
                        <a:rPr lang="en-US" sz="2400" b="0" dirty="0" smtClean="0">
                          <a:latin typeface="+mj-lt"/>
                        </a:rPr>
                        <a:t>Conditions</a:t>
                      </a:r>
                      <a:endParaRPr lang="uk-UA" sz="2400" b="0" dirty="0">
                        <a:latin typeface="+mj-lt"/>
                      </a:endParaRPr>
                    </a:p>
                  </a:txBody>
                  <a:tcPr/>
                </a:tc>
                <a:tc>
                  <a:txBody>
                    <a:bodyPr/>
                    <a:lstStyle/>
                    <a:p>
                      <a:pPr algn="ctr"/>
                      <a:r>
                        <a:rPr lang="en-US" sz="2400" b="0" dirty="0" smtClean="0">
                          <a:latin typeface="+mj-lt"/>
                        </a:rPr>
                        <a:t>Expected result</a:t>
                      </a:r>
                      <a:endParaRPr lang="uk-UA" sz="2400" b="0" dirty="0">
                        <a:latin typeface="+mj-lt"/>
                      </a:endParaRPr>
                    </a:p>
                  </a:txBody>
                  <a:tcPr/>
                </a:tc>
              </a:tr>
              <a:tr h="539275">
                <a:tc>
                  <a:txBody>
                    <a:bodyPr/>
                    <a:lstStyle/>
                    <a:p>
                      <a:pPr algn="ctr"/>
                      <a:r>
                        <a:rPr lang="en-US" sz="2400" b="0" dirty="0" smtClean="0">
                          <a:latin typeface="+mj-lt"/>
                        </a:rPr>
                        <a:t>1</a:t>
                      </a:r>
                      <a:endParaRPr lang="uk-UA" sz="2400" b="0" dirty="0">
                        <a:latin typeface="+mj-lt"/>
                      </a:endParaRPr>
                    </a:p>
                  </a:txBody>
                  <a:tcPr/>
                </a:tc>
                <a:tc>
                  <a:txBody>
                    <a:bodyPr/>
                    <a:lstStyle/>
                    <a:p>
                      <a:r>
                        <a:rPr lang="en-US" sz="2400" b="0" dirty="0" smtClean="0">
                          <a:latin typeface="+mj-lt"/>
                        </a:rPr>
                        <a:t>Leave input field blank</a:t>
                      </a:r>
                      <a:endParaRPr lang="uk-UA" sz="2400" b="0" dirty="0">
                        <a:latin typeface="+mj-lt"/>
                      </a:endParaRPr>
                    </a:p>
                  </a:txBody>
                  <a:tcPr/>
                </a:tc>
                <a:tc>
                  <a:txBody>
                    <a:bodyPr/>
                    <a:lstStyle/>
                    <a:p>
                      <a:r>
                        <a:rPr lang="en-US" sz="2400" b="0" dirty="0" smtClean="0">
                          <a:latin typeface="+mj-lt"/>
                        </a:rPr>
                        <a:t>Message appears: ‘Please</a:t>
                      </a:r>
                      <a:r>
                        <a:rPr lang="en-US" sz="2400" b="0" baseline="0" dirty="0" smtClean="0">
                          <a:latin typeface="+mj-lt"/>
                        </a:rPr>
                        <a:t> enter your login</a:t>
                      </a:r>
                      <a:r>
                        <a:rPr lang="en-US" sz="2400" b="0" dirty="0" smtClean="0">
                          <a:latin typeface="+mj-lt"/>
                        </a:rPr>
                        <a:t>’</a:t>
                      </a:r>
                      <a:endParaRPr lang="uk-UA" sz="2400" b="0" dirty="0">
                        <a:latin typeface="+mj-lt"/>
                      </a:endParaRPr>
                    </a:p>
                  </a:txBody>
                  <a:tcPr/>
                </a:tc>
              </a:tr>
              <a:tr h="689925">
                <a:tc>
                  <a:txBody>
                    <a:bodyPr/>
                    <a:lstStyle/>
                    <a:p>
                      <a:pPr algn="ctr"/>
                      <a:r>
                        <a:rPr lang="en-US" sz="2400" b="0" dirty="0" smtClean="0">
                          <a:latin typeface="+mj-lt"/>
                        </a:rPr>
                        <a:t>2</a:t>
                      </a:r>
                      <a:endParaRPr lang="uk-UA" sz="24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mj-lt"/>
                        </a:rPr>
                        <a:t>Enter 3 letters</a:t>
                      </a:r>
                      <a:r>
                        <a:rPr lang="en-US" sz="2400" b="0" baseline="0" dirty="0" smtClean="0">
                          <a:latin typeface="+mj-lt"/>
                        </a:rPr>
                        <a:t> into input field</a:t>
                      </a:r>
                      <a:endParaRPr lang="uk-UA" sz="2400" b="0" dirty="0" smtClean="0">
                        <a:latin typeface="+mj-lt"/>
                      </a:endParaRPr>
                    </a:p>
                    <a:p>
                      <a:endParaRPr lang="uk-UA" sz="2400" b="0" dirty="0">
                        <a:latin typeface="+mj-lt"/>
                      </a:endParaRPr>
                    </a:p>
                  </a:txBody>
                  <a:tcPr/>
                </a:tc>
                <a:tc>
                  <a:txBody>
                    <a:bodyPr/>
                    <a:lstStyle/>
                    <a:p>
                      <a:r>
                        <a:rPr lang="en-US" sz="2400" b="0" kern="1200" dirty="0" smtClean="0">
                          <a:solidFill>
                            <a:schemeClr val="dk1"/>
                          </a:solidFill>
                          <a:latin typeface="+mj-lt"/>
                          <a:ea typeface="+mn-ea"/>
                          <a:cs typeface="+mn-cs"/>
                        </a:rPr>
                        <a:t>Message appears: ‘Login cannot contain less than 4 letters!’</a:t>
                      </a:r>
                      <a:endParaRPr lang="uk-UA" sz="2400" b="0" kern="1200" dirty="0">
                        <a:solidFill>
                          <a:schemeClr val="dk1"/>
                        </a:solidFill>
                        <a:latin typeface="+mj-lt"/>
                        <a:ea typeface="+mn-ea"/>
                        <a:cs typeface="+mn-cs"/>
                      </a:endParaRPr>
                    </a:p>
                  </a:txBody>
                  <a:tcPr/>
                </a:tc>
              </a:tr>
              <a:tr h="552765">
                <a:tc>
                  <a:txBody>
                    <a:bodyPr/>
                    <a:lstStyle/>
                    <a:p>
                      <a:pPr algn="ctr"/>
                      <a:r>
                        <a:rPr lang="en-US" sz="2400" b="0" dirty="0" smtClean="0">
                          <a:latin typeface="+mj-lt"/>
                        </a:rPr>
                        <a:t>3</a:t>
                      </a:r>
                      <a:endParaRPr lang="uk-UA" sz="24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mj-lt"/>
                        </a:rPr>
                        <a:t>Enter 4 letters</a:t>
                      </a:r>
                      <a:r>
                        <a:rPr lang="en-US" sz="2400" b="0" baseline="0" dirty="0" smtClean="0">
                          <a:latin typeface="+mj-lt"/>
                        </a:rPr>
                        <a:t> into input field</a:t>
                      </a:r>
                      <a:endParaRPr lang="uk-UA" sz="24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latin typeface="+mj-lt"/>
                          <a:ea typeface="+mn-ea"/>
                          <a:cs typeface="+mn-cs"/>
                        </a:rPr>
                        <a:t>Login is accepted</a:t>
                      </a:r>
                      <a:endParaRPr lang="uk-UA" sz="2400" b="0" kern="1200" dirty="0" smtClean="0">
                        <a:solidFill>
                          <a:schemeClr val="dk1"/>
                        </a:solidFill>
                        <a:latin typeface="+mj-lt"/>
                        <a:ea typeface="+mn-ea"/>
                        <a:cs typeface="+mn-cs"/>
                      </a:endParaRPr>
                    </a:p>
                  </a:txBody>
                  <a:tcPr/>
                </a:tc>
              </a:tr>
              <a:tr h="539275">
                <a:tc>
                  <a:txBody>
                    <a:bodyPr/>
                    <a:lstStyle/>
                    <a:p>
                      <a:pPr algn="ctr"/>
                      <a:r>
                        <a:rPr lang="en-US" sz="2400" b="0" dirty="0" smtClean="0">
                          <a:latin typeface="+mj-lt"/>
                        </a:rPr>
                        <a:t>4</a:t>
                      </a:r>
                      <a:endParaRPr lang="uk-UA" sz="24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latin typeface="+mj-lt"/>
                          <a:ea typeface="+mn-ea"/>
                          <a:cs typeface="+mn-cs"/>
                        </a:rPr>
                        <a:t>Enter 10 letters</a:t>
                      </a:r>
                      <a:r>
                        <a:rPr lang="en-US" sz="2400" b="0" kern="1200" baseline="0" dirty="0" smtClean="0">
                          <a:solidFill>
                            <a:schemeClr val="dk1"/>
                          </a:solidFill>
                          <a:latin typeface="+mj-lt"/>
                          <a:ea typeface="+mn-ea"/>
                          <a:cs typeface="+mn-cs"/>
                        </a:rPr>
                        <a:t> into input field</a:t>
                      </a:r>
                      <a:endParaRPr lang="uk-UA" sz="2400" b="0" kern="1200" dirty="0" smtClean="0">
                        <a:solidFill>
                          <a:schemeClr val="dk1"/>
                        </a:solidFill>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latin typeface="+mj-lt"/>
                          <a:ea typeface="+mn-ea"/>
                          <a:cs typeface="+mn-cs"/>
                        </a:rPr>
                        <a:t>Login is accepted</a:t>
                      </a:r>
                      <a:endParaRPr lang="uk-UA" sz="2400" b="0" kern="1200" dirty="0" smtClean="0">
                        <a:solidFill>
                          <a:schemeClr val="dk1"/>
                        </a:solidFill>
                        <a:latin typeface="+mj-lt"/>
                        <a:ea typeface="+mn-ea"/>
                        <a:cs typeface="+mn-cs"/>
                      </a:endParaRPr>
                    </a:p>
                  </a:txBody>
                  <a:tcPr/>
                </a:tc>
              </a:tr>
              <a:tr h="726638">
                <a:tc>
                  <a:txBody>
                    <a:bodyPr/>
                    <a:lstStyle/>
                    <a:p>
                      <a:pPr algn="ctr"/>
                      <a:r>
                        <a:rPr lang="en-US" sz="2400" b="0" dirty="0" smtClean="0">
                          <a:latin typeface="+mj-lt"/>
                        </a:rPr>
                        <a:t>5</a:t>
                      </a:r>
                      <a:endParaRPr lang="uk-UA" sz="24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latin typeface="+mj-lt"/>
                          <a:ea typeface="+mn-ea"/>
                          <a:cs typeface="+mn-cs"/>
                        </a:rPr>
                        <a:t>Enter 11 letters</a:t>
                      </a:r>
                      <a:r>
                        <a:rPr lang="en-US" sz="2400" b="0" kern="1200" baseline="0" dirty="0" smtClean="0">
                          <a:solidFill>
                            <a:schemeClr val="dk1"/>
                          </a:solidFill>
                          <a:latin typeface="+mj-lt"/>
                          <a:ea typeface="+mn-ea"/>
                          <a:cs typeface="+mn-cs"/>
                        </a:rPr>
                        <a:t> into input field</a:t>
                      </a:r>
                      <a:endParaRPr lang="uk-UA" sz="2400" b="0" kern="1200" dirty="0" smtClean="0">
                        <a:solidFill>
                          <a:schemeClr val="dk1"/>
                        </a:solidFill>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latin typeface="+mj-lt"/>
                          <a:ea typeface="+mn-ea"/>
                          <a:cs typeface="+mn-cs"/>
                        </a:rPr>
                        <a:t>Message appears:</a:t>
                      </a:r>
                      <a:r>
                        <a:rPr lang="en-US" sz="2400" b="0" kern="1200" baseline="0" dirty="0" smtClean="0">
                          <a:solidFill>
                            <a:schemeClr val="dk1"/>
                          </a:solidFill>
                          <a:latin typeface="+mj-lt"/>
                          <a:ea typeface="+mn-ea"/>
                          <a:cs typeface="+mn-cs"/>
                        </a:rPr>
                        <a:t> ‘Login cannot contain more than 10 letters!’</a:t>
                      </a:r>
                      <a:endParaRPr lang="uk-UA" sz="2400" b="0" kern="1200" dirty="0" smtClean="0">
                        <a:solidFill>
                          <a:schemeClr val="dk1"/>
                        </a:solidFill>
                        <a:latin typeface="+mj-lt"/>
                        <a:ea typeface="+mn-ea"/>
                        <a:cs typeface="+mn-cs"/>
                      </a:endParaRPr>
                    </a:p>
                  </a:txBody>
                  <a:tcPr/>
                </a:tc>
              </a:tr>
              <a:tr h="726638">
                <a:tc>
                  <a:txBody>
                    <a:bodyPr/>
                    <a:lstStyle/>
                    <a:p>
                      <a:pPr algn="ctr"/>
                      <a:r>
                        <a:rPr lang="en-US" sz="2400" b="0" dirty="0" smtClean="0">
                          <a:latin typeface="+mj-lt"/>
                        </a:rPr>
                        <a:t>6</a:t>
                      </a:r>
                      <a:endParaRPr lang="uk-UA" sz="2400" b="0" dirty="0">
                        <a:latin typeface="+mj-lt"/>
                      </a:endParaRPr>
                    </a:p>
                  </a:txBody>
                  <a:tcPr/>
                </a:tc>
                <a:tc>
                  <a:txBody>
                    <a:bodyPr/>
                    <a:lstStyle/>
                    <a:p>
                      <a:r>
                        <a:rPr lang="en-US" sz="2400" b="0" dirty="0" smtClean="0">
                          <a:latin typeface="+mj-lt"/>
                        </a:rPr>
                        <a:t>Put value ‘!@#123’ into input field</a:t>
                      </a:r>
                      <a:endParaRPr lang="uk-UA" sz="2400" b="0" dirty="0">
                        <a:latin typeface="+mj-lt"/>
                      </a:endParaRPr>
                    </a:p>
                  </a:txBody>
                  <a:tcPr/>
                </a:tc>
                <a:tc>
                  <a:txBody>
                    <a:bodyPr/>
                    <a:lstStyle/>
                    <a:p>
                      <a:r>
                        <a:rPr lang="en-US" sz="2400" b="0" dirty="0" smtClean="0">
                          <a:latin typeface="+mj-lt"/>
                        </a:rPr>
                        <a:t>Message</a:t>
                      </a:r>
                      <a:r>
                        <a:rPr lang="en-US" sz="2400" b="0" baseline="0" dirty="0" smtClean="0">
                          <a:latin typeface="+mj-lt"/>
                        </a:rPr>
                        <a:t> appears: ‘Login can contain only letters’</a:t>
                      </a:r>
                      <a:endParaRPr lang="uk-UA" sz="2400" b="0" dirty="0">
                        <a:latin typeface="+mj-lt"/>
                      </a:endParaRPr>
                    </a:p>
                  </a:txBody>
                  <a:tcPr/>
                </a:tc>
              </a:tr>
            </a:tbl>
          </a:graphicData>
        </a:graphic>
      </p:graphicFrame>
    </p:spTree>
    <p:extLst>
      <p:ext uri="{BB962C8B-B14F-4D97-AF65-F5344CB8AC3E}">
        <p14:creationId xmlns:p14="http://schemas.microsoft.com/office/powerpoint/2010/main" val="280299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en-US" dirty="0" smtClean="0"/>
              <a:t>EP and BVA: Test Items</a:t>
            </a:r>
            <a:endParaRPr lang="uk-UA"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310131269"/>
              </p:ext>
            </p:extLst>
          </p:nvPr>
        </p:nvGraphicFramePr>
        <p:xfrm>
          <a:off x="228600" y="914400"/>
          <a:ext cx="11734800" cy="5577840"/>
        </p:xfrm>
        <a:graphic>
          <a:graphicData uri="http://schemas.openxmlformats.org/drawingml/2006/table">
            <a:tbl>
              <a:tblPr firstRow="1" bandRow="1">
                <a:tableStyleId>{073A0DAA-6AF3-43AB-8588-CEC1D06C72B9}</a:tableStyleId>
              </a:tblPr>
              <a:tblGrid>
                <a:gridCol w="508000"/>
                <a:gridCol w="5359400"/>
                <a:gridCol w="5867400"/>
              </a:tblGrid>
              <a:tr h="370840">
                <a:tc>
                  <a:txBody>
                    <a:bodyPr/>
                    <a:lstStyle/>
                    <a:p>
                      <a:pPr algn="ctr"/>
                      <a:r>
                        <a:rPr lang="en-US" sz="2400" dirty="0" smtClean="0">
                          <a:latin typeface="+mj-lt"/>
                        </a:rPr>
                        <a:t>#</a:t>
                      </a:r>
                      <a:endParaRPr lang="uk-UA" sz="2400" dirty="0">
                        <a:latin typeface="+mj-lt"/>
                      </a:endParaRPr>
                    </a:p>
                  </a:txBody>
                  <a:tcPr/>
                </a:tc>
                <a:tc>
                  <a:txBody>
                    <a:bodyPr/>
                    <a:lstStyle/>
                    <a:p>
                      <a:pPr algn="ctr"/>
                      <a:r>
                        <a:rPr lang="en-US" sz="2400" dirty="0" smtClean="0">
                          <a:latin typeface="+mj-lt"/>
                        </a:rPr>
                        <a:t>Test Items</a:t>
                      </a:r>
                      <a:endParaRPr lang="uk-UA" sz="2400" dirty="0">
                        <a:latin typeface="+mj-lt"/>
                      </a:endParaRPr>
                    </a:p>
                  </a:txBody>
                  <a:tcPr/>
                </a:tc>
                <a:tc>
                  <a:txBody>
                    <a:bodyPr/>
                    <a:lstStyle/>
                    <a:p>
                      <a:pPr algn="ctr"/>
                      <a:r>
                        <a:rPr lang="en-US" sz="2400" dirty="0" smtClean="0">
                          <a:latin typeface="+mj-lt"/>
                        </a:rPr>
                        <a:t>Test Data</a:t>
                      </a:r>
                      <a:endParaRPr lang="uk-UA" sz="2400" dirty="0">
                        <a:latin typeface="+mj-lt"/>
                      </a:endParaRPr>
                    </a:p>
                  </a:txBody>
                  <a:tcPr/>
                </a:tc>
              </a:tr>
              <a:tr h="370840">
                <a:tc>
                  <a:txBody>
                    <a:bodyPr/>
                    <a:lstStyle/>
                    <a:p>
                      <a:pPr algn="ctr"/>
                      <a:r>
                        <a:rPr lang="en-US" sz="2400" dirty="0" smtClean="0">
                          <a:latin typeface="+mj-lt"/>
                        </a:rPr>
                        <a:t>1</a:t>
                      </a:r>
                      <a:endParaRPr lang="uk-UA" sz="24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j-lt"/>
                        </a:rPr>
                        <a:t>Verify that </a:t>
                      </a:r>
                      <a:r>
                        <a:rPr lang="en-US" sz="2400" b="0" kern="1200" dirty="0" smtClean="0">
                          <a:solidFill>
                            <a:schemeClr val="dk1"/>
                          </a:solidFill>
                          <a:latin typeface="+mj-lt"/>
                          <a:ea typeface="+mn-ea"/>
                          <a:cs typeface="+mn-cs"/>
                        </a:rPr>
                        <a:t>message appears: ‘Login cannot contain less than 4 letters!’ when </a:t>
                      </a:r>
                      <a:r>
                        <a:rPr lang="en-US" sz="2400" baseline="0" dirty="0" smtClean="0">
                          <a:latin typeface="+mj-lt"/>
                        </a:rPr>
                        <a:t>less than 4 letters were entered</a:t>
                      </a:r>
                      <a:endParaRPr lang="uk-UA" sz="2400" dirty="0">
                        <a:latin typeface="+mj-lt"/>
                      </a:endParaRPr>
                    </a:p>
                  </a:txBody>
                  <a:tcPr/>
                </a:tc>
                <a:tc>
                  <a:txBody>
                    <a:bodyPr/>
                    <a:lstStyle/>
                    <a:p>
                      <a:pPr marL="342900" indent="-342900">
                        <a:buAutoNum type="arabicPeriod"/>
                      </a:pPr>
                      <a:r>
                        <a:rPr lang="en-US" sz="2400" baseline="0" dirty="0" smtClean="0">
                          <a:latin typeface="+mj-lt"/>
                        </a:rPr>
                        <a:t>0 letters</a:t>
                      </a:r>
                    </a:p>
                    <a:p>
                      <a:pPr marL="342900" indent="-342900">
                        <a:buAutoNum type="arabicPeriod"/>
                      </a:pPr>
                      <a:r>
                        <a:rPr lang="en-US" sz="2400" baseline="0" dirty="0" smtClean="0">
                          <a:latin typeface="+mj-lt"/>
                        </a:rPr>
                        <a:t>2 letters</a:t>
                      </a:r>
                    </a:p>
                    <a:p>
                      <a:pPr marL="342900" indent="-342900">
                        <a:buAutoNum type="arabicPeriod"/>
                      </a:pPr>
                      <a:r>
                        <a:rPr lang="en-US" sz="2400" baseline="0" dirty="0" smtClean="0">
                          <a:latin typeface="+mj-lt"/>
                        </a:rPr>
                        <a:t>3 letters</a:t>
                      </a:r>
                      <a:endParaRPr lang="uk-UA" sz="2400" dirty="0">
                        <a:latin typeface="+mj-lt"/>
                      </a:endParaRPr>
                    </a:p>
                  </a:txBody>
                  <a:tcPr/>
                </a:tc>
              </a:tr>
              <a:tr h="370840">
                <a:tc>
                  <a:txBody>
                    <a:bodyPr/>
                    <a:lstStyle/>
                    <a:p>
                      <a:pPr algn="ctr"/>
                      <a:r>
                        <a:rPr lang="en-US" sz="2400" dirty="0" smtClean="0">
                          <a:latin typeface="+mj-lt"/>
                        </a:rPr>
                        <a:t>2</a:t>
                      </a:r>
                      <a:endParaRPr lang="uk-UA" sz="2400" dirty="0">
                        <a:latin typeface="+mj-lt"/>
                      </a:endParaRPr>
                    </a:p>
                  </a:txBody>
                  <a:tcPr/>
                </a:tc>
                <a:tc>
                  <a:txBody>
                    <a:bodyPr/>
                    <a:lstStyle/>
                    <a:p>
                      <a:r>
                        <a:rPr lang="en-US" sz="2400" dirty="0" smtClean="0">
                          <a:latin typeface="+mj-lt"/>
                        </a:rPr>
                        <a:t>Verify that login is accepted</a:t>
                      </a:r>
                      <a:r>
                        <a:rPr lang="en-US" sz="2400" baseline="0" dirty="0" smtClean="0">
                          <a:latin typeface="+mj-lt"/>
                        </a:rPr>
                        <a:t> when 4-10 letters were entered</a:t>
                      </a:r>
                      <a:endParaRPr lang="uk-UA" sz="2400" dirty="0">
                        <a:latin typeface="+mj-lt"/>
                      </a:endParaRPr>
                    </a:p>
                  </a:txBody>
                  <a:tcPr/>
                </a:tc>
                <a:tc>
                  <a:txBody>
                    <a:bodyPr/>
                    <a:lstStyle/>
                    <a:p>
                      <a:pPr marL="342900" indent="-342900">
                        <a:buAutoNum type="arabicPeriod"/>
                      </a:pPr>
                      <a:r>
                        <a:rPr lang="en-US" sz="2400" baseline="0" dirty="0" smtClean="0">
                          <a:latin typeface="+mj-lt"/>
                        </a:rPr>
                        <a:t>4 letters</a:t>
                      </a:r>
                    </a:p>
                    <a:p>
                      <a:pPr marL="342900" indent="-342900">
                        <a:buAutoNum type="arabicPeriod"/>
                      </a:pPr>
                      <a:r>
                        <a:rPr lang="en-US" sz="2400" baseline="0" dirty="0" smtClean="0">
                          <a:latin typeface="+mj-lt"/>
                        </a:rPr>
                        <a:t>7 letters</a:t>
                      </a:r>
                    </a:p>
                    <a:p>
                      <a:pPr marL="342900" indent="-342900">
                        <a:buAutoNum type="arabicPeriod"/>
                      </a:pPr>
                      <a:r>
                        <a:rPr lang="en-US" sz="2400" baseline="0" dirty="0" smtClean="0">
                          <a:latin typeface="+mj-lt"/>
                        </a:rPr>
                        <a:t>10 letters</a:t>
                      </a:r>
                      <a:endParaRPr lang="uk-UA" sz="2400" dirty="0">
                        <a:latin typeface="+mj-lt"/>
                      </a:endParaRPr>
                    </a:p>
                  </a:txBody>
                  <a:tcPr/>
                </a:tc>
              </a:tr>
              <a:tr h="370840">
                <a:tc>
                  <a:txBody>
                    <a:bodyPr/>
                    <a:lstStyle/>
                    <a:p>
                      <a:pPr algn="ctr"/>
                      <a:r>
                        <a:rPr lang="en-US" sz="2400" dirty="0" smtClean="0">
                          <a:latin typeface="+mj-lt"/>
                        </a:rPr>
                        <a:t>3</a:t>
                      </a:r>
                      <a:endParaRPr lang="uk-UA" sz="24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j-lt"/>
                        </a:rPr>
                        <a:t>Verify that </a:t>
                      </a:r>
                      <a:r>
                        <a:rPr lang="en-US" sz="2400" b="0" kern="1200" dirty="0" smtClean="0">
                          <a:solidFill>
                            <a:schemeClr val="dk1"/>
                          </a:solidFill>
                          <a:latin typeface="+mj-lt"/>
                          <a:ea typeface="+mn-ea"/>
                          <a:cs typeface="+mn-cs"/>
                        </a:rPr>
                        <a:t>message appears:</a:t>
                      </a:r>
                      <a:r>
                        <a:rPr lang="en-US" sz="2400" b="0" kern="1200" baseline="0" dirty="0" smtClean="0">
                          <a:solidFill>
                            <a:schemeClr val="dk1"/>
                          </a:solidFill>
                          <a:latin typeface="+mj-lt"/>
                          <a:ea typeface="+mn-ea"/>
                          <a:cs typeface="+mn-cs"/>
                        </a:rPr>
                        <a:t> ‘Login cannot contain more than 10 letters!’ when more than 10 letters were entered</a:t>
                      </a:r>
                      <a:endParaRPr lang="uk-UA" sz="2400" dirty="0">
                        <a:latin typeface="+mj-lt"/>
                      </a:endParaRPr>
                    </a:p>
                  </a:txBody>
                  <a:tcPr/>
                </a:tc>
                <a:tc>
                  <a:txBody>
                    <a:bodyPr/>
                    <a:lstStyle/>
                    <a:p>
                      <a:pPr marL="342900" indent="-342900">
                        <a:buAutoNum type="arabicPeriod"/>
                      </a:pPr>
                      <a:r>
                        <a:rPr lang="en-US" sz="2400" dirty="0" smtClean="0">
                          <a:latin typeface="+mj-lt"/>
                        </a:rPr>
                        <a:t>11 </a:t>
                      </a:r>
                      <a:r>
                        <a:rPr lang="en-US" sz="2400" baseline="0" dirty="0" smtClean="0">
                          <a:latin typeface="+mj-lt"/>
                        </a:rPr>
                        <a:t>letters</a:t>
                      </a:r>
                      <a:endParaRPr lang="en-US" sz="2400" dirty="0" smtClean="0">
                        <a:latin typeface="+mj-lt"/>
                      </a:endParaRPr>
                    </a:p>
                    <a:p>
                      <a:pPr marL="342900" indent="-342900">
                        <a:buAutoNum type="arabicPeriod"/>
                      </a:pPr>
                      <a:r>
                        <a:rPr lang="en-US" sz="2400" dirty="0" smtClean="0">
                          <a:latin typeface="+mj-lt"/>
                        </a:rPr>
                        <a:t>15 </a:t>
                      </a:r>
                      <a:r>
                        <a:rPr lang="en-US" sz="2400" baseline="0" dirty="0" smtClean="0">
                          <a:latin typeface="+mj-lt"/>
                        </a:rPr>
                        <a:t>letters</a:t>
                      </a:r>
                      <a:endParaRPr lang="uk-UA" sz="2400" dirty="0">
                        <a:latin typeface="+mj-lt"/>
                      </a:endParaRPr>
                    </a:p>
                  </a:txBody>
                  <a:tcPr/>
                </a:tc>
              </a:tr>
              <a:tr h="370840">
                <a:tc>
                  <a:txBody>
                    <a:bodyPr/>
                    <a:lstStyle/>
                    <a:p>
                      <a:pPr algn="ctr"/>
                      <a:r>
                        <a:rPr lang="en-US" sz="2400" dirty="0" smtClean="0">
                          <a:latin typeface="+mj-lt"/>
                        </a:rPr>
                        <a:t>4</a:t>
                      </a:r>
                      <a:endParaRPr lang="uk-UA" sz="24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j-lt"/>
                        </a:rPr>
                        <a:t>Verify that </a:t>
                      </a:r>
                      <a:r>
                        <a:rPr lang="en-US" sz="2400" b="0" kern="1200" dirty="0" smtClean="0">
                          <a:solidFill>
                            <a:schemeClr val="dk1"/>
                          </a:solidFill>
                          <a:latin typeface="+mj-lt"/>
                          <a:ea typeface="+mn-ea"/>
                          <a:cs typeface="+mn-cs"/>
                        </a:rPr>
                        <a:t>message</a:t>
                      </a:r>
                      <a:r>
                        <a:rPr lang="en-US" sz="2400" b="0" kern="1200" baseline="0" dirty="0" smtClean="0">
                          <a:solidFill>
                            <a:schemeClr val="dk1"/>
                          </a:solidFill>
                          <a:latin typeface="+mj-lt"/>
                          <a:ea typeface="+mn-ea"/>
                          <a:cs typeface="+mn-cs"/>
                        </a:rPr>
                        <a:t> appears: ‘Login can contain only letters’ when not letters were entered</a:t>
                      </a:r>
                      <a:endParaRPr lang="uk-UA" sz="2400" dirty="0">
                        <a:latin typeface="+mj-lt"/>
                      </a:endParaRPr>
                    </a:p>
                  </a:txBody>
                  <a:tcPr/>
                </a:tc>
                <a:tc>
                  <a:txBody>
                    <a:bodyPr/>
                    <a:lstStyle/>
                    <a:p>
                      <a:pPr marL="342900" indent="-342900">
                        <a:buAutoNum type="arabicPeriod"/>
                      </a:pPr>
                      <a:r>
                        <a:rPr lang="en-US" sz="2400" dirty="0" smtClean="0">
                          <a:latin typeface="+mj-lt"/>
                        </a:rPr>
                        <a:t>Any</a:t>
                      </a:r>
                      <a:r>
                        <a:rPr lang="en-US" sz="2400" baseline="0" dirty="0" smtClean="0">
                          <a:latin typeface="+mj-lt"/>
                        </a:rPr>
                        <a:t> integer number (10)</a:t>
                      </a:r>
                    </a:p>
                    <a:p>
                      <a:pPr marL="342900" indent="-342900">
                        <a:buAutoNum type="arabicPeriod"/>
                      </a:pPr>
                      <a:r>
                        <a:rPr lang="en-US" sz="2400" baseline="0" dirty="0" smtClean="0">
                          <a:latin typeface="+mj-lt"/>
                        </a:rPr>
                        <a:t>Any decimal number (20.55)</a:t>
                      </a:r>
                    </a:p>
                    <a:p>
                      <a:pPr marL="342900" indent="-342900">
                        <a:buAutoNum type="arabicPeriod"/>
                      </a:pPr>
                      <a:r>
                        <a:rPr lang="en-US" sz="2400" baseline="0" dirty="0" smtClean="0">
                          <a:latin typeface="+mj-lt"/>
                        </a:rPr>
                        <a:t>Space</a:t>
                      </a:r>
                    </a:p>
                    <a:p>
                      <a:pPr marL="342900" indent="-342900">
                        <a:buAutoNum type="arabicPeriod"/>
                      </a:pPr>
                      <a:r>
                        <a:rPr lang="en-US" sz="2400" baseline="0" dirty="0" smtClean="0">
                          <a:latin typeface="+mj-lt"/>
                        </a:rPr>
                        <a:t>Special Characters (!@#$%^&amp;*)</a:t>
                      </a:r>
                      <a:endParaRPr lang="uk-UA" sz="2400" dirty="0">
                        <a:latin typeface="+mj-lt"/>
                      </a:endParaRPr>
                    </a:p>
                  </a:txBody>
                  <a:tcPr/>
                </a:tc>
              </a:tr>
            </a:tbl>
          </a:graphicData>
        </a:graphic>
      </p:graphicFrame>
    </p:spTree>
    <p:extLst>
      <p:ext uri="{BB962C8B-B14F-4D97-AF65-F5344CB8AC3E}">
        <p14:creationId xmlns:p14="http://schemas.microsoft.com/office/powerpoint/2010/main" val="399688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2657475"/>
          </a:xfrm>
        </p:spPr>
        <p:txBody>
          <a:bodyPr>
            <a:normAutofit fontScale="90000"/>
          </a:bodyPr>
          <a:lstStyle/>
          <a:p>
            <a:r>
              <a:rPr lang="en-US" dirty="0"/>
              <a:t>Task 2</a:t>
            </a:r>
            <a:br>
              <a:rPr lang="en-US" dirty="0"/>
            </a:br>
            <a:r>
              <a:rPr lang="en-US" sz="2400" b="1" dirty="0"/>
              <a:t>Decision tables</a:t>
            </a:r>
            <a:br>
              <a:rPr lang="en-US" sz="2400" b="1" dirty="0"/>
            </a:br>
            <a:r>
              <a:rPr lang="en-US" sz="2400" dirty="0"/>
              <a:t>If you are a new customer opening a credit card account, you will get a 15% discount on all </a:t>
            </a:r>
            <a:r>
              <a:rPr lang="en-US" sz="2400" dirty="0" smtClean="0"/>
              <a:t>your purchases </a:t>
            </a:r>
            <a:r>
              <a:rPr lang="en-US" sz="2400" dirty="0"/>
              <a:t>today. If you are an existing customer and you hold a loyalty card, you get a </a:t>
            </a:r>
            <a:r>
              <a:rPr lang="en-US" sz="2400" dirty="0" smtClean="0"/>
              <a:t>10% discount</a:t>
            </a:r>
            <a:r>
              <a:rPr lang="en-US" sz="2400" dirty="0"/>
              <a:t>. If you have a coupon, you can get 20% off today (but it </a:t>
            </a:r>
            <a:r>
              <a:rPr lang="en-US" sz="2400" dirty="0" smtClean="0"/>
              <a:t>can’t </a:t>
            </a:r>
            <a:r>
              <a:rPr lang="en-US" sz="2400" dirty="0"/>
              <a:t>be used with the </a:t>
            </a:r>
            <a:r>
              <a:rPr lang="en-US" sz="2400" dirty="0" smtClean="0"/>
              <a:t>‘new customer’ discount</a:t>
            </a:r>
            <a:r>
              <a:rPr lang="en-US" sz="2400" dirty="0"/>
              <a:t>).</a:t>
            </a:r>
            <a:br>
              <a:rPr lang="en-US" sz="2400" dirty="0"/>
            </a:br>
            <a:r>
              <a:rPr lang="en-US" sz="2400" dirty="0"/>
              <a:t>1. Build decision table based on given information</a:t>
            </a:r>
            <a:br>
              <a:rPr lang="en-US" sz="2400" dirty="0"/>
            </a:br>
            <a:r>
              <a:rPr lang="en-US" sz="2400" dirty="0"/>
              <a:t>2. Cover requirements above by tests (write test cases’ names and objectives) based </a:t>
            </a:r>
            <a:r>
              <a:rPr lang="en-US" sz="2400" dirty="0" smtClean="0"/>
              <a:t>on decision </a:t>
            </a:r>
            <a:r>
              <a:rPr lang="en-US" sz="2400" dirty="0"/>
              <a:t>table analysis</a:t>
            </a:r>
            <a:endParaRPr lang="uk-UA" sz="2400" dirty="0"/>
          </a:p>
        </p:txBody>
      </p:sp>
      <p:graphicFrame>
        <p:nvGraphicFramePr>
          <p:cNvPr id="4" name="Таблица 3"/>
          <p:cNvGraphicFramePr>
            <a:graphicFrameLocks noGrp="1"/>
          </p:cNvGraphicFramePr>
          <p:nvPr>
            <p:extLst>
              <p:ext uri="{D42A27DB-BD31-4B8C-83A1-F6EECF244321}">
                <p14:modId xmlns:p14="http://schemas.microsoft.com/office/powerpoint/2010/main" val="2446167154"/>
              </p:ext>
            </p:extLst>
          </p:nvPr>
        </p:nvGraphicFramePr>
        <p:xfrm>
          <a:off x="255990" y="2764366"/>
          <a:ext cx="11680020" cy="3779240"/>
        </p:xfrm>
        <a:graphic>
          <a:graphicData uri="http://schemas.openxmlformats.org/drawingml/2006/table">
            <a:tbl>
              <a:tblPr firstRow="1" bandRow="1">
                <a:tableStyleId>{073A0DAA-6AF3-43AB-8588-CEC1D06C72B9}</a:tableStyleId>
              </a:tblPr>
              <a:tblGrid>
                <a:gridCol w="3040020"/>
                <a:gridCol w="1080000"/>
                <a:gridCol w="1080000"/>
                <a:gridCol w="1080000"/>
                <a:gridCol w="1080000"/>
                <a:gridCol w="1080000"/>
                <a:gridCol w="1080000"/>
                <a:gridCol w="1080000"/>
                <a:gridCol w="1080000"/>
              </a:tblGrid>
              <a:tr h="591256">
                <a:tc>
                  <a:txBody>
                    <a:bodyPr/>
                    <a:lstStyle/>
                    <a:p>
                      <a:pPr algn="ctr"/>
                      <a:r>
                        <a:rPr lang="en-US" sz="2400" dirty="0" smtClean="0">
                          <a:latin typeface="+mj-lt"/>
                        </a:rPr>
                        <a:t>Causes</a:t>
                      </a:r>
                      <a:r>
                        <a:rPr lang="en-US" sz="2400" baseline="0" dirty="0" smtClean="0">
                          <a:latin typeface="+mj-lt"/>
                        </a:rPr>
                        <a:t> (inputs)</a:t>
                      </a:r>
                      <a:endParaRPr lang="uk-UA" sz="2400" dirty="0">
                        <a:latin typeface="+mj-lt"/>
                      </a:endParaRPr>
                    </a:p>
                  </a:txBody>
                  <a:tcPr/>
                </a:tc>
                <a:tc>
                  <a:txBody>
                    <a:bodyPr/>
                    <a:lstStyle/>
                    <a:p>
                      <a:pPr algn="ctr"/>
                      <a:r>
                        <a:rPr lang="en-US" sz="2400" dirty="0" smtClean="0">
                          <a:latin typeface="+mj-lt"/>
                        </a:rPr>
                        <a:t>R1</a:t>
                      </a:r>
                      <a:endParaRPr lang="uk-UA" sz="2400" dirty="0">
                        <a:latin typeface="+mj-lt"/>
                      </a:endParaRPr>
                    </a:p>
                  </a:txBody>
                  <a:tcPr/>
                </a:tc>
                <a:tc>
                  <a:txBody>
                    <a:bodyPr/>
                    <a:lstStyle/>
                    <a:p>
                      <a:pPr algn="ctr"/>
                      <a:r>
                        <a:rPr lang="en-US" sz="2400" dirty="0" smtClean="0">
                          <a:latin typeface="+mj-lt"/>
                        </a:rPr>
                        <a:t>R2</a:t>
                      </a:r>
                      <a:endParaRPr lang="uk-UA" sz="2400" dirty="0">
                        <a:latin typeface="+mj-lt"/>
                      </a:endParaRPr>
                    </a:p>
                  </a:txBody>
                  <a:tcPr/>
                </a:tc>
                <a:tc>
                  <a:txBody>
                    <a:bodyPr/>
                    <a:lstStyle/>
                    <a:p>
                      <a:pPr algn="ctr"/>
                      <a:r>
                        <a:rPr lang="en-US" sz="2400" dirty="0" smtClean="0">
                          <a:latin typeface="+mj-lt"/>
                        </a:rPr>
                        <a:t>R3</a:t>
                      </a:r>
                      <a:endParaRPr lang="uk-UA" sz="2400" dirty="0">
                        <a:latin typeface="+mj-lt"/>
                      </a:endParaRPr>
                    </a:p>
                  </a:txBody>
                  <a:tcPr/>
                </a:tc>
                <a:tc>
                  <a:txBody>
                    <a:bodyPr/>
                    <a:lstStyle/>
                    <a:p>
                      <a:pPr algn="ctr"/>
                      <a:r>
                        <a:rPr lang="en-US" sz="2400" dirty="0" smtClean="0">
                          <a:latin typeface="+mj-lt"/>
                        </a:rPr>
                        <a:t>R4</a:t>
                      </a:r>
                      <a:endParaRPr lang="uk-UA" sz="2400" dirty="0">
                        <a:latin typeface="+mj-lt"/>
                      </a:endParaRPr>
                    </a:p>
                  </a:txBody>
                  <a:tcPr/>
                </a:tc>
                <a:tc>
                  <a:txBody>
                    <a:bodyPr/>
                    <a:lstStyle/>
                    <a:p>
                      <a:pPr algn="ctr"/>
                      <a:r>
                        <a:rPr lang="en-US" sz="2400" dirty="0" smtClean="0">
                          <a:latin typeface="+mj-lt"/>
                        </a:rPr>
                        <a:t>R5</a:t>
                      </a:r>
                      <a:endParaRPr lang="uk-UA" sz="2400" dirty="0">
                        <a:latin typeface="+mj-lt"/>
                      </a:endParaRPr>
                    </a:p>
                  </a:txBody>
                  <a:tcPr/>
                </a:tc>
                <a:tc>
                  <a:txBody>
                    <a:bodyPr/>
                    <a:lstStyle/>
                    <a:p>
                      <a:pPr algn="ctr"/>
                      <a:r>
                        <a:rPr lang="en-US" sz="2400" dirty="0" smtClean="0">
                          <a:latin typeface="+mj-lt"/>
                        </a:rPr>
                        <a:t>R6</a:t>
                      </a:r>
                      <a:endParaRPr lang="uk-UA" sz="2400" dirty="0">
                        <a:latin typeface="+mj-lt"/>
                      </a:endParaRPr>
                    </a:p>
                  </a:txBody>
                  <a:tcPr/>
                </a:tc>
                <a:tc>
                  <a:txBody>
                    <a:bodyPr/>
                    <a:lstStyle/>
                    <a:p>
                      <a:pPr algn="ctr"/>
                      <a:r>
                        <a:rPr lang="en-US" sz="2400" dirty="0" smtClean="0">
                          <a:latin typeface="+mj-lt"/>
                        </a:rPr>
                        <a:t>R7</a:t>
                      </a:r>
                      <a:endParaRPr lang="uk-UA" sz="2400" dirty="0">
                        <a:latin typeface="+mj-lt"/>
                      </a:endParaRPr>
                    </a:p>
                  </a:txBody>
                  <a:tcPr/>
                </a:tc>
                <a:tc>
                  <a:txBody>
                    <a:bodyPr/>
                    <a:lstStyle/>
                    <a:p>
                      <a:pPr algn="ctr"/>
                      <a:r>
                        <a:rPr lang="en-US" sz="2400" dirty="0" smtClean="0">
                          <a:latin typeface="+mj-lt"/>
                        </a:rPr>
                        <a:t>R8</a:t>
                      </a:r>
                      <a:endParaRPr lang="uk-UA" sz="2400" dirty="0">
                        <a:latin typeface="+mj-lt"/>
                      </a:endParaRPr>
                    </a:p>
                  </a:txBody>
                  <a:tcPr/>
                </a:tc>
              </a:tr>
              <a:tr h="591256">
                <a:tc>
                  <a:txBody>
                    <a:bodyPr/>
                    <a:lstStyle/>
                    <a:p>
                      <a:pPr algn="ctr"/>
                      <a:r>
                        <a:rPr lang="en-US" sz="2400" dirty="0" smtClean="0">
                          <a:latin typeface="+mj-lt"/>
                        </a:rPr>
                        <a:t>New Customer</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r>
              <a:tr h="599722">
                <a:tc>
                  <a:txBody>
                    <a:bodyPr/>
                    <a:lstStyle/>
                    <a:p>
                      <a:pPr algn="ctr"/>
                      <a:r>
                        <a:rPr lang="en-US" sz="2400" dirty="0" smtClean="0">
                          <a:latin typeface="+mj-lt"/>
                        </a:rPr>
                        <a:t>Existing Customer with</a:t>
                      </a:r>
                      <a:r>
                        <a:rPr lang="en-US" sz="2400" baseline="0" dirty="0" smtClean="0">
                          <a:latin typeface="+mj-lt"/>
                        </a:rPr>
                        <a:t> a loyalty card</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r>
              <a:tr h="591256">
                <a:tc>
                  <a:txBody>
                    <a:bodyPr/>
                    <a:lstStyle/>
                    <a:p>
                      <a:pPr algn="ctr"/>
                      <a:r>
                        <a:rPr lang="en-US" sz="2400" dirty="0" smtClean="0">
                          <a:latin typeface="+mj-lt"/>
                        </a:rPr>
                        <a:t>Have a coupon</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r>
              <a:tr h="591256">
                <a:tc gridSpan="9">
                  <a:txBody>
                    <a:bodyPr/>
                    <a:lstStyle/>
                    <a:p>
                      <a:pPr algn="ctr"/>
                      <a:r>
                        <a:rPr lang="en-US" sz="2400" dirty="0" smtClean="0">
                          <a:latin typeface="+mj-lt"/>
                        </a:rPr>
                        <a:t>Effects (outputs)</a:t>
                      </a:r>
                      <a:endParaRPr lang="uk-UA" sz="2400" dirty="0">
                        <a:latin typeface="+mj-lt"/>
                      </a:endParaRPr>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r>
              <a:tr h="591256">
                <a:tc>
                  <a:txBody>
                    <a:bodyPr/>
                    <a:lstStyle/>
                    <a:p>
                      <a:pPr algn="ctr"/>
                      <a:r>
                        <a:rPr lang="en-US" sz="2400" dirty="0" smtClean="0">
                          <a:latin typeface="+mj-lt"/>
                        </a:rPr>
                        <a:t>Discount</a:t>
                      </a:r>
                      <a:endParaRPr lang="uk-UA" sz="2400" dirty="0">
                        <a:latin typeface="+mj-lt"/>
                      </a:endParaRPr>
                    </a:p>
                  </a:txBody>
                  <a:tcPr/>
                </a:tc>
                <a:tc>
                  <a:txBody>
                    <a:bodyPr/>
                    <a:lstStyle/>
                    <a:p>
                      <a:pPr algn="ctr"/>
                      <a:r>
                        <a:rPr lang="en-US" sz="2400" dirty="0" smtClean="0">
                          <a:latin typeface="+mj-lt"/>
                        </a:rPr>
                        <a:t>E</a:t>
                      </a:r>
                      <a:endParaRPr lang="uk-UA" sz="2400" dirty="0">
                        <a:latin typeface="+mj-lt"/>
                      </a:endParaRPr>
                    </a:p>
                  </a:txBody>
                  <a:tcPr/>
                </a:tc>
                <a:tc>
                  <a:txBody>
                    <a:bodyPr/>
                    <a:lstStyle/>
                    <a:p>
                      <a:pPr algn="ctr"/>
                      <a:r>
                        <a:rPr lang="en-US" sz="2400" dirty="0" smtClean="0">
                          <a:latin typeface="+mj-lt"/>
                        </a:rPr>
                        <a:t>E</a:t>
                      </a:r>
                      <a:endParaRPr lang="uk-UA" sz="2400" dirty="0">
                        <a:latin typeface="+mj-lt"/>
                      </a:endParaRPr>
                    </a:p>
                  </a:txBody>
                  <a:tcPr/>
                </a:tc>
                <a:tc>
                  <a:txBody>
                    <a:bodyPr/>
                    <a:lstStyle/>
                    <a:p>
                      <a:pPr algn="ctr"/>
                      <a:r>
                        <a:rPr lang="en-US" sz="2400" dirty="0" smtClean="0">
                          <a:latin typeface="+mj-lt"/>
                        </a:rPr>
                        <a:t>15%</a:t>
                      </a:r>
                      <a:endParaRPr lang="uk-UA" sz="2400" dirty="0">
                        <a:latin typeface="+mj-lt"/>
                      </a:endParaRPr>
                    </a:p>
                  </a:txBody>
                  <a:tcPr/>
                </a:tc>
                <a:tc>
                  <a:txBody>
                    <a:bodyPr/>
                    <a:lstStyle/>
                    <a:p>
                      <a:pPr algn="ctr"/>
                      <a:r>
                        <a:rPr lang="en-US" sz="2400" dirty="0" smtClean="0">
                          <a:latin typeface="+mj-lt"/>
                        </a:rPr>
                        <a:t>15%</a:t>
                      </a:r>
                      <a:endParaRPr lang="uk-UA" sz="2400" dirty="0">
                        <a:latin typeface="+mj-lt"/>
                      </a:endParaRPr>
                    </a:p>
                  </a:txBody>
                  <a:tcPr/>
                </a:tc>
                <a:tc>
                  <a:txBody>
                    <a:bodyPr/>
                    <a:lstStyle/>
                    <a:p>
                      <a:pPr algn="ctr"/>
                      <a:r>
                        <a:rPr lang="en-US" sz="2400" dirty="0" smtClean="0">
                          <a:latin typeface="+mj-lt"/>
                        </a:rPr>
                        <a:t>20%</a:t>
                      </a:r>
                      <a:endParaRPr lang="uk-UA" sz="2400" dirty="0">
                        <a:latin typeface="+mj-lt"/>
                      </a:endParaRPr>
                    </a:p>
                  </a:txBody>
                  <a:tcPr/>
                </a:tc>
                <a:tc>
                  <a:txBody>
                    <a:bodyPr/>
                    <a:lstStyle/>
                    <a:p>
                      <a:pPr algn="ctr"/>
                      <a:r>
                        <a:rPr lang="en-US" sz="2400" dirty="0" smtClean="0">
                          <a:latin typeface="+mj-lt"/>
                        </a:rPr>
                        <a:t>10%</a:t>
                      </a:r>
                      <a:endParaRPr lang="uk-UA" sz="2400" dirty="0">
                        <a:latin typeface="+mj-lt"/>
                      </a:endParaRPr>
                    </a:p>
                  </a:txBody>
                  <a:tcPr/>
                </a:tc>
                <a:tc>
                  <a:txBody>
                    <a:bodyPr/>
                    <a:lstStyle/>
                    <a:p>
                      <a:pPr algn="ctr"/>
                      <a:r>
                        <a:rPr lang="en-US" sz="2400" dirty="0" smtClean="0">
                          <a:latin typeface="+mj-lt"/>
                        </a:rPr>
                        <a:t>20%</a:t>
                      </a:r>
                      <a:endParaRPr lang="uk-UA" sz="2400" dirty="0">
                        <a:latin typeface="+mj-lt"/>
                      </a:endParaRPr>
                    </a:p>
                  </a:txBody>
                  <a:tcPr/>
                </a:tc>
                <a:tc>
                  <a:txBody>
                    <a:bodyPr/>
                    <a:lstStyle/>
                    <a:p>
                      <a:pPr algn="ctr"/>
                      <a:r>
                        <a:rPr lang="en-US" sz="2400" dirty="0" smtClean="0">
                          <a:latin typeface="+mj-lt"/>
                        </a:rPr>
                        <a:t>0%</a:t>
                      </a:r>
                      <a:endParaRPr lang="uk-UA" sz="2400" dirty="0">
                        <a:latin typeface="+mj-lt"/>
                      </a:endParaRPr>
                    </a:p>
                  </a:txBody>
                  <a:tcPr/>
                </a:tc>
              </a:tr>
            </a:tbl>
          </a:graphicData>
        </a:graphic>
      </p:graphicFrame>
    </p:spTree>
    <p:extLst>
      <p:ext uri="{BB962C8B-B14F-4D97-AF65-F5344CB8AC3E}">
        <p14:creationId xmlns:p14="http://schemas.microsoft.com/office/powerpoint/2010/main" val="145513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endParaRPr lang="uk-UA" dirty="0"/>
          </a:p>
        </p:txBody>
      </p:sp>
      <p:graphicFrame>
        <p:nvGraphicFramePr>
          <p:cNvPr id="4" name="Таблица 3"/>
          <p:cNvGraphicFramePr>
            <a:graphicFrameLocks noGrp="1"/>
          </p:cNvGraphicFramePr>
          <p:nvPr>
            <p:extLst>
              <p:ext uri="{D42A27DB-BD31-4B8C-83A1-F6EECF244321}">
                <p14:modId xmlns:p14="http://schemas.microsoft.com/office/powerpoint/2010/main" val="3596829867"/>
              </p:ext>
            </p:extLst>
          </p:nvPr>
        </p:nvGraphicFramePr>
        <p:xfrm>
          <a:off x="1064612" y="469106"/>
          <a:ext cx="10289188" cy="5149059"/>
        </p:xfrm>
        <a:graphic>
          <a:graphicData uri="http://schemas.openxmlformats.org/drawingml/2006/table">
            <a:tbl>
              <a:tblPr firstRow="1" bandRow="1">
                <a:tableStyleId>{073A0DAA-6AF3-43AB-8588-CEC1D06C72B9}</a:tableStyleId>
              </a:tblPr>
              <a:tblGrid>
                <a:gridCol w="3706073"/>
                <a:gridCol w="1316623"/>
                <a:gridCol w="1316623"/>
                <a:gridCol w="1316623"/>
                <a:gridCol w="1316623"/>
                <a:gridCol w="1316623"/>
              </a:tblGrid>
              <a:tr h="805562">
                <a:tc>
                  <a:txBody>
                    <a:bodyPr/>
                    <a:lstStyle/>
                    <a:p>
                      <a:pPr algn="ctr"/>
                      <a:r>
                        <a:rPr lang="en-US" sz="2400" dirty="0" smtClean="0">
                          <a:latin typeface="+mj-lt"/>
                        </a:rPr>
                        <a:t>Causes</a:t>
                      </a:r>
                      <a:r>
                        <a:rPr lang="en-US" sz="2400" baseline="0" dirty="0" smtClean="0">
                          <a:latin typeface="+mj-lt"/>
                        </a:rPr>
                        <a:t> (inputs)</a:t>
                      </a:r>
                      <a:endParaRPr lang="uk-UA" sz="2400" dirty="0">
                        <a:latin typeface="+mj-lt"/>
                      </a:endParaRPr>
                    </a:p>
                  </a:txBody>
                  <a:tcPr/>
                </a:tc>
                <a:tc>
                  <a:txBody>
                    <a:bodyPr/>
                    <a:lstStyle/>
                    <a:p>
                      <a:pPr algn="ctr"/>
                      <a:r>
                        <a:rPr lang="en-US" sz="2400" dirty="0" smtClean="0">
                          <a:latin typeface="+mj-lt"/>
                        </a:rPr>
                        <a:t>R1/R2</a:t>
                      </a:r>
                      <a:endParaRPr lang="uk-UA" sz="2400" dirty="0">
                        <a:latin typeface="+mj-lt"/>
                      </a:endParaRPr>
                    </a:p>
                  </a:txBody>
                  <a:tcPr/>
                </a:tc>
                <a:tc>
                  <a:txBody>
                    <a:bodyPr/>
                    <a:lstStyle/>
                    <a:p>
                      <a:pPr algn="ctr"/>
                      <a:r>
                        <a:rPr lang="en-US" sz="2400" dirty="0" smtClean="0">
                          <a:latin typeface="+mj-lt"/>
                        </a:rPr>
                        <a:t>R3/R4</a:t>
                      </a:r>
                      <a:endParaRPr lang="uk-UA" sz="2400" dirty="0">
                        <a:latin typeface="+mj-lt"/>
                      </a:endParaRPr>
                    </a:p>
                  </a:txBody>
                  <a:tcPr/>
                </a:tc>
                <a:tc>
                  <a:txBody>
                    <a:bodyPr/>
                    <a:lstStyle/>
                    <a:p>
                      <a:pPr algn="ctr"/>
                      <a:r>
                        <a:rPr lang="en-US" sz="2400" dirty="0" smtClean="0">
                          <a:latin typeface="+mj-lt"/>
                        </a:rPr>
                        <a:t>R5/R7</a:t>
                      </a:r>
                      <a:endParaRPr lang="uk-UA" sz="2400" dirty="0">
                        <a:latin typeface="+mj-lt"/>
                      </a:endParaRPr>
                    </a:p>
                  </a:txBody>
                  <a:tcPr/>
                </a:tc>
                <a:tc>
                  <a:txBody>
                    <a:bodyPr/>
                    <a:lstStyle/>
                    <a:p>
                      <a:pPr algn="ctr"/>
                      <a:r>
                        <a:rPr lang="en-US" sz="2400" dirty="0" smtClean="0">
                          <a:latin typeface="+mj-lt"/>
                        </a:rPr>
                        <a:t>R6</a:t>
                      </a:r>
                      <a:endParaRPr lang="uk-UA" sz="2400" dirty="0">
                        <a:latin typeface="+mj-lt"/>
                      </a:endParaRPr>
                    </a:p>
                  </a:txBody>
                  <a:tcPr/>
                </a:tc>
                <a:tc>
                  <a:txBody>
                    <a:bodyPr/>
                    <a:lstStyle/>
                    <a:p>
                      <a:pPr algn="ctr"/>
                      <a:r>
                        <a:rPr lang="en-US" sz="2400" dirty="0" smtClean="0">
                          <a:latin typeface="+mj-lt"/>
                        </a:rPr>
                        <a:t>R8</a:t>
                      </a:r>
                      <a:endParaRPr lang="uk-UA" sz="2400" dirty="0">
                        <a:latin typeface="+mj-lt"/>
                      </a:endParaRPr>
                    </a:p>
                  </a:txBody>
                  <a:tcPr/>
                </a:tc>
              </a:tr>
              <a:tr h="805562">
                <a:tc>
                  <a:txBody>
                    <a:bodyPr/>
                    <a:lstStyle/>
                    <a:p>
                      <a:pPr algn="ctr"/>
                      <a:r>
                        <a:rPr lang="en-US" sz="2400" dirty="0" smtClean="0">
                          <a:latin typeface="+mj-lt"/>
                        </a:rPr>
                        <a:t>New Customer</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r>
              <a:tr h="1121249">
                <a:tc>
                  <a:txBody>
                    <a:bodyPr/>
                    <a:lstStyle/>
                    <a:p>
                      <a:pPr algn="ctr"/>
                      <a:r>
                        <a:rPr lang="en-US" sz="2400" dirty="0" smtClean="0">
                          <a:latin typeface="+mj-lt"/>
                        </a:rPr>
                        <a:t>Existing Customer with</a:t>
                      </a:r>
                      <a:r>
                        <a:rPr lang="en-US" sz="2400" baseline="0" dirty="0" smtClean="0">
                          <a:latin typeface="+mj-lt"/>
                        </a:rPr>
                        <a:t> a loyalty card</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Y/N</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r>
              <a:tr h="805562">
                <a:tc>
                  <a:txBody>
                    <a:bodyPr/>
                    <a:lstStyle/>
                    <a:p>
                      <a:pPr algn="ctr"/>
                      <a:r>
                        <a:rPr lang="en-US" sz="2400" dirty="0" smtClean="0">
                          <a:latin typeface="+mj-lt"/>
                        </a:rPr>
                        <a:t>Have a coupon</a:t>
                      </a:r>
                      <a:endParaRPr lang="uk-UA" sz="2400" dirty="0">
                        <a:latin typeface="+mj-lt"/>
                      </a:endParaRPr>
                    </a:p>
                  </a:txBody>
                  <a:tcPr/>
                </a:tc>
                <a:tc>
                  <a:txBody>
                    <a:bodyPr/>
                    <a:lstStyle/>
                    <a:p>
                      <a:pPr algn="ctr"/>
                      <a:r>
                        <a:rPr lang="en-US" sz="2400" dirty="0" smtClean="0">
                          <a:latin typeface="+mj-lt"/>
                        </a:rPr>
                        <a:t>Y/N</a:t>
                      </a:r>
                      <a:endParaRPr lang="uk-UA" sz="2400" dirty="0">
                        <a:latin typeface="+mj-lt"/>
                      </a:endParaRPr>
                    </a:p>
                  </a:txBody>
                  <a:tcPr/>
                </a:tc>
                <a:tc>
                  <a:txBody>
                    <a:bodyPr/>
                    <a:lstStyle/>
                    <a:p>
                      <a:pPr algn="ctr"/>
                      <a:r>
                        <a:rPr lang="en-US" sz="2400" dirty="0" smtClean="0">
                          <a:latin typeface="+mj-lt"/>
                        </a:rPr>
                        <a:t>Y/N</a:t>
                      </a:r>
                      <a:endParaRPr lang="uk-UA" sz="2400" dirty="0">
                        <a:latin typeface="+mj-lt"/>
                      </a:endParaRPr>
                    </a:p>
                  </a:txBody>
                  <a:tcPr/>
                </a:tc>
                <a:tc>
                  <a:txBody>
                    <a:bodyPr/>
                    <a:lstStyle/>
                    <a:p>
                      <a:pPr algn="ctr"/>
                      <a:r>
                        <a:rPr lang="en-US" sz="2400" dirty="0" smtClean="0">
                          <a:latin typeface="+mj-lt"/>
                        </a:rPr>
                        <a:t>Y</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c>
                  <a:txBody>
                    <a:bodyPr/>
                    <a:lstStyle/>
                    <a:p>
                      <a:pPr algn="ctr"/>
                      <a:r>
                        <a:rPr lang="en-US" sz="2400" dirty="0" smtClean="0">
                          <a:latin typeface="+mj-lt"/>
                        </a:rPr>
                        <a:t>N</a:t>
                      </a:r>
                      <a:endParaRPr lang="uk-UA" sz="2400" dirty="0">
                        <a:latin typeface="+mj-lt"/>
                      </a:endParaRPr>
                    </a:p>
                  </a:txBody>
                  <a:tcPr/>
                </a:tc>
              </a:tr>
              <a:tr h="805562">
                <a:tc gridSpan="6">
                  <a:txBody>
                    <a:bodyPr/>
                    <a:lstStyle/>
                    <a:p>
                      <a:pPr algn="ctr"/>
                      <a:r>
                        <a:rPr lang="en-US" sz="2400" dirty="0" smtClean="0">
                          <a:latin typeface="+mj-lt"/>
                        </a:rPr>
                        <a:t>Effects (outputs)</a:t>
                      </a:r>
                      <a:endParaRPr lang="uk-UA" sz="2400" dirty="0">
                        <a:latin typeface="+mj-lt"/>
                      </a:endParaRPr>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c hMerge="1">
                  <a:txBody>
                    <a:bodyPr/>
                    <a:lstStyle/>
                    <a:p>
                      <a:endParaRPr lang="uk-UA" dirty="0"/>
                    </a:p>
                  </a:txBody>
                  <a:tcPr/>
                </a:tc>
              </a:tr>
              <a:tr h="805562">
                <a:tc>
                  <a:txBody>
                    <a:bodyPr/>
                    <a:lstStyle/>
                    <a:p>
                      <a:pPr algn="ctr"/>
                      <a:r>
                        <a:rPr lang="en-US" sz="2400" dirty="0" smtClean="0">
                          <a:latin typeface="+mj-lt"/>
                        </a:rPr>
                        <a:t>Discount</a:t>
                      </a:r>
                      <a:endParaRPr lang="uk-UA" sz="2400" dirty="0">
                        <a:latin typeface="+mj-lt"/>
                      </a:endParaRPr>
                    </a:p>
                  </a:txBody>
                  <a:tcPr/>
                </a:tc>
                <a:tc>
                  <a:txBody>
                    <a:bodyPr/>
                    <a:lstStyle/>
                    <a:p>
                      <a:pPr algn="ctr"/>
                      <a:r>
                        <a:rPr lang="en-US" sz="2400" dirty="0" smtClean="0">
                          <a:latin typeface="+mj-lt"/>
                        </a:rPr>
                        <a:t>E</a:t>
                      </a:r>
                      <a:endParaRPr lang="uk-UA" sz="2400" dirty="0">
                        <a:latin typeface="+mj-lt"/>
                      </a:endParaRPr>
                    </a:p>
                  </a:txBody>
                  <a:tcPr/>
                </a:tc>
                <a:tc>
                  <a:txBody>
                    <a:bodyPr/>
                    <a:lstStyle/>
                    <a:p>
                      <a:pPr algn="ctr"/>
                      <a:r>
                        <a:rPr lang="en-US" sz="2400" dirty="0" smtClean="0">
                          <a:latin typeface="+mj-lt"/>
                        </a:rPr>
                        <a:t>15%</a:t>
                      </a:r>
                      <a:endParaRPr lang="uk-UA" sz="2400" dirty="0">
                        <a:latin typeface="+mj-lt"/>
                      </a:endParaRPr>
                    </a:p>
                  </a:txBody>
                  <a:tcPr/>
                </a:tc>
                <a:tc>
                  <a:txBody>
                    <a:bodyPr/>
                    <a:lstStyle/>
                    <a:p>
                      <a:pPr algn="ctr"/>
                      <a:r>
                        <a:rPr lang="en-US" sz="2400" dirty="0" smtClean="0">
                          <a:latin typeface="+mj-lt"/>
                        </a:rPr>
                        <a:t>20%</a:t>
                      </a:r>
                      <a:endParaRPr lang="uk-UA" sz="2400" dirty="0">
                        <a:latin typeface="+mj-lt"/>
                      </a:endParaRPr>
                    </a:p>
                  </a:txBody>
                  <a:tcPr/>
                </a:tc>
                <a:tc>
                  <a:txBody>
                    <a:bodyPr/>
                    <a:lstStyle/>
                    <a:p>
                      <a:pPr algn="ctr"/>
                      <a:r>
                        <a:rPr lang="en-US" sz="2400" dirty="0" smtClean="0">
                          <a:latin typeface="+mj-lt"/>
                        </a:rPr>
                        <a:t>10%</a:t>
                      </a:r>
                      <a:endParaRPr lang="uk-UA" sz="2400" dirty="0">
                        <a:latin typeface="+mj-lt"/>
                      </a:endParaRPr>
                    </a:p>
                  </a:txBody>
                  <a:tcPr/>
                </a:tc>
                <a:tc>
                  <a:txBody>
                    <a:bodyPr/>
                    <a:lstStyle/>
                    <a:p>
                      <a:pPr algn="ctr"/>
                      <a:r>
                        <a:rPr lang="en-US" sz="2400" dirty="0" smtClean="0">
                          <a:latin typeface="+mj-lt"/>
                        </a:rPr>
                        <a:t>0%</a:t>
                      </a:r>
                      <a:endParaRPr lang="uk-UA" sz="2400" dirty="0">
                        <a:latin typeface="+mj-lt"/>
                      </a:endParaRPr>
                    </a:p>
                  </a:txBody>
                  <a:tcPr/>
                </a:tc>
              </a:tr>
            </a:tbl>
          </a:graphicData>
        </a:graphic>
      </p:graphicFrame>
    </p:spTree>
    <p:extLst>
      <p:ext uri="{BB962C8B-B14F-4D97-AF65-F5344CB8AC3E}">
        <p14:creationId xmlns:p14="http://schemas.microsoft.com/office/powerpoint/2010/main" val="1167578794"/>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902</Words>
  <Application>Microsoft Office PowerPoint</Application>
  <PresentationFormat>Широкоэкранный</PresentationFormat>
  <Paragraphs>230</Paragraphs>
  <Slides>12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Calibri</vt:lpstr>
      <vt:lpstr>Calibri Light</vt:lpstr>
      <vt:lpstr>Office Theme</vt:lpstr>
      <vt:lpstr>Test Design Techniques</vt:lpstr>
      <vt:lpstr>Task 1</vt:lpstr>
      <vt:lpstr>Equivalence Partitioning  Task: To have ability to buy products on web store user should register his login name on web registration page. The field for entering login name should contain letters only, to be no shorter than 4 characters, to be no longer than 10 characters. </vt:lpstr>
      <vt:lpstr>Equivalence Partitioning: Test Conditions</vt:lpstr>
      <vt:lpstr>Boundary Values Analysis Task: To have ability to buy products on web store user should register his login name on web registration page. The field for entering login name should contain letters only, to be no shorter than 4 characters, to be no longer than 10 characters. </vt:lpstr>
      <vt:lpstr>Boundary Values Analysis: Test Conditions</vt:lpstr>
      <vt:lpstr>EP and BVA: Test Items</vt:lpstr>
      <vt:lpstr>Task 2 Decision tables If you are a new customer opening a credit card account, you will get a 15% discount on all your purchases today. If you are an existing customer and you hold a loyalty card, you get a 10% discount. If you have a coupon, you can get 20% off today (but it can’t be used with the ‘new customer’ discount). 1. Build decision table based on given information 2. Cover requirements above by tests (write test cases’ names and objectives) based on decision table analysis</vt:lpstr>
      <vt:lpstr>Презентация PowerPoint</vt:lpstr>
      <vt:lpstr>Decision Tables: Test Cases</vt:lpstr>
      <vt:lpstr>Task 3</vt:lpstr>
      <vt:lpstr>State Transition Diagram</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Тест-дизайн техніки</dc:title>
  <dc:creator>Ira</dc:creator>
  <cp:lastModifiedBy>Ira</cp:lastModifiedBy>
  <cp:revision>16</cp:revision>
  <dcterms:created xsi:type="dcterms:W3CDTF">2019-05-15T18:01:37Z</dcterms:created>
  <dcterms:modified xsi:type="dcterms:W3CDTF">2019-05-22T19:56:27Z</dcterms:modified>
</cp:coreProperties>
</file>