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64" r:id="rId4"/>
    <p:sldId id="265" r:id="rId5"/>
    <p:sldId id="266" r:id="rId6"/>
    <p:sldId id="267" r:id="rId7"/>
    <p:sldId id="268" r:id="rId8"/>
    <p:sldId id="273" r:id="rId9"/>
    <p:sldId id="274" r:id="rId10"/>
    <p:sldId id="275" r:id="rId11"/>
    <p:sldId id="276" r:id="rId12"/>
    <p:sldId id="277" r:id="rId13"/>
    <p:sldId id="278" r:id="rId14"/>
    <p:sldId id="279" r:id="rId15"/>
    <p:sldId id="280"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8E1"/>
    <a:srgbClr val="F1FCFE"/>
    <a:srgbClr val="DBF6FE"/>
    <a:srgbClr val="6BC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1028" y="2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94391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4149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8800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7815E-F7B8-4E93-9F6C-89F6C3C8DBB8}"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45546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E7815E-F7B8-4E93-9F6C-89F6C3C8DBB8}"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8520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E7815E-F7B8-4E93-9F6C-89F6C3C8DBB8}"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6507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E7815E-F7B8-4E93-9F6C-89F6C3C8DBB8}"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7109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E7815E-F7B8-4E93-9F6C-89F6C3C8DBB8}"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39107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815E-F7B8-4E93-9F6C-89F6C3C8DBB8}"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324613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E7815E-F7B8-4E93-9F6C-89F6C3C8DBB8}"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174887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E7815E-F7B8-4E93-9F6C-89F6C3C8DBB8}"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37FF7-5919-41BF-8DD0-96FAEA1BD99B}" type="slidenum">
              <a:rPr lang="en-US" smtClean="0"/>
              <a:t>‹#›</a:t>
            </a:fld>
            <a:endParaRPr lang="en-US"/>
          </a:p>
        </p:txBody>
      </p:sp>
    </p:spTree>
    <p:extLst>
      <p:ext uri="{BB962C8B-B14F-4D97-AF65-F5344CB8AC3E}">
        <p14:creationId xmlns:p14="http://schemas.microsoft.com/office/powerpoint/2010/main" val="216727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7815E-F7B8-4E93-9F6C-89F6C3C8DBB8}" type="datetimeFigureOut">
              <a:rPr lang="en-US" smtClean="0"/>
              <a:t>6/7/2019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37FF7-5919-41BF-8DD0-96FAEA1BD99B}" type="slidenum">
              <a:rPr lang="en-US" smtClean="0"/>
              <a:t>‹#›</a:t>
            </a:fld>
            <a:endParaRPr lang="en-US"/>
          </a:p>
        </p:txBody>
      </p:sp>
    </p:spTree>
    <p:extLst>
      <p:ext uri="{BB962C8B-B14F-4D97-AF65-F5344CB8AC3E}">
        <p14:creationId xmlns:p14="http://schemas.microsoft.com/office/powerpoint/2010/main" val="2857459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89" y="964501"/>
            <a:ext cx="8551817" cy="2919521"/>
          </a:xfrm>
        </p:spPr>
        <p:txBody>
          <a:bodyPr>
            <a:normAutofit/>
          </a:bodyPr>
          <a:lstStyle/>
          <a:p>
            <a:r>
              <a:rPr lang="uk-UA" b="1" cap="all" dirty="0" err="1"/>
              <a:t>технікИ</a:t>
            </a:r>
            <a:r>
              <a:rPr lang="uk-UA" b="1" cap="all" dirty="0"/>
              <a:t> тест </a:t>
            </a:r>
            <a:r>
              <a:rPr lang="uk-UA" b="1" cap="all" dirty="0" err="1" smtClean="0"/>
              <a:t>дизаЙну</a:t>
            </a:r>
            <a:endParaRPr lang="uk-UA" dirty="0"/>
          </a:p>
        </p:txBody>
      </p:sp>
      <p:sp>
        <p:nvSpPr>
          <p:cNvPr id="3" name="Subtitle 2"/>
          <p:cNvSpPr>
            <a:spLocks noGrp="1"/>
          </p:cNvSpPr>
          <p:nvPr>
            <p:ph type="subTitle" idx="1"/>
          </p:nvPr>
        </p:nvSpPr>
        <p:spPr>
          <a:xfrm>
            <a:off x="5092990" y="5006730"/>
            <a:ext cx="4992624" cy="1655762"/>
          </a:xfrm>
        </p:spPr>
        <p:txBody>
          <a:bodyPr/>
          <a:lstStyle/>
          <a:p>
            <a:pPr algn="l"/>
            <a:r>
              <a:rPr lang="uk-UA" dirty="0" smtClean="0"/>
              <a:t>ІП-16-1</a:t>
            </a:r>
          </a:p>
          <a:p>
            <a:pPr algn="l"/>
            <a:r>
              <a:rPr lang="uk-UA" dirty="0" err="1" smtClean="0"/>
              <a:t>Калатурний</a:t>
            </a:r>
            <a:r>
              <a:rPr lang="uk-UA" dirty="0" smtClean="0"/>
              <a:t> Антон</a:t>
            </a:r>
            <a:endParaRPr lang="en-US" dirty="0"/>
          </a:p>
        </p:txBody>
      </p:sp>
    </p:spTree>
    <p:extLst>
      <p:ext uri="{BB962C8B-B14F-4D97-AF65-F5344CB8AC3E}">
        <p14:creationId xmlns:p14="http://schemas.microsoft.com/office/powerpoint/2010/main" val="2399436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5</a:t>
            </a:r>
            <a:endParaRPr lang="en-US" b="1" dirty="0"/>
          </a:p>
        </p:txBody>
      </p:sp>
      <p:sp>
        <p:nvSpPr>
          <p:cNvPr id="28" name="Text Box 10"/>
          <p:cNvSpPr txBox="1">
            <a:spLocks noChangeArrowheads="1"/>
          </p:cNvSpPr>
          <p:nvPr/>
        </p:nvSpPr>
        <p:spPr bwMode="gray">
          <a:xfrm>
            <a:off x="759948" y="1367830"/>
            <a:ext cx="75741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smtClean="0"/>
              <a:t>Check </a:t>
            </a:r>
            <a:r>
              <a:rPr lang="en-US" sz="2400" dirty="0"/>
              <a:t>results on </a:t>
            </a:r>
            <a:r>
              <a:rPr lang="en-US" sz="2400" dirty="0"/>
              <a:t>a</a:t>
            </a:r>
            <a:r>
              <a:rPr lang="en-US" sz="2400" dirty="0" smtClean="0"/>
              <a:t>dding goods which not exist</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catalog</a:t>
            </a:r>
          </a:p>
          <a:p>
            <a:pPr marL="457200" indent="-457200">
              <a:buFont typeface="+mj-lt"/>
              <a:buAutoNum type="arabicPeriod"/>
            </a:pPr>
            <a:r>
              <a:rPr lang="en-US" sz="2400" dirty="0" smtClean="0"/>
              <a:t>Select </a:t>
            </a:r>
            <a:r>
              <a:rPr lang="en-US" sz="2400" dirty="0"/>
              <a:t>some </a:t>
            </a:r>
            <a:r>
              <a:rPr lang="en-US" sz="2400" dirty="0" smtClean="0"/>
              <a:t>unavailable goods </a:t>
            </a:r>
            <a:r>
              <a:rPr lang="en-US" sz="2400" dirty="0"/>
              <a:t>from the </a:t>
            </a:r>
            <a:r>
              <a:rPr lang="en-US" sz="2400" dirty="0" smtClean="0"/>
              <a:t>catalog</a:t>
            </a:r>
          </a:p>
          <a:p>
            <a:pPr marL="457200" indent="-457200">
              <a:buFont typeface="+mj-lt"/>
              <a:buAutoNum type="arabicPeriod"/>
            </a:pPr>
            <a:r>
              <a:rPr lang="en-US" sz="2400" dirty="0" smtClean="0"/>
              <a:t>Clicks </a:t>
            </a:r>
            <a:r>
              <a:rPr lang="en-US" sz="2400" dirty="0"/>
              <a:t>on “Add to cart</a:t>
            </a:r>
            <a:r>
              <a:rPr lang="en-US" sz="2400" dirty="0" smtClean="0"/>
              <a:t>”</a:t>
            </a:r>
          </a:p>
          <a:p>
            <a:pPr marL="457200" indent="-457200">
              <a:buFont typeface="+mj-lt"/>
              <a:buAutoNum type="arabicPeriod"/>
            </a:pPr>
            <a:endParaRPr lang="en-US" sz="2400" dirty="0"/>
          </a:p>
          <a:p>
            <a:r>
              <a:rPr lang="en-US" sz="2400" b="1" dirty="0" smtClean="0"/>
              <a:t>Expected result:</a:t>
            </a:r>
          </a:p>
          <a:p>
            <a:r>
              <a:rPr lang="en-US" sz="2400" dirty="0"/>
              <a:t>C</a:t>
            </a:r>
            <a:r>
              <a:rPr lang="en-US" sz="2400" dirty="0" smtClean="0"/>
              <a:t>orresponding </a:t>
            </a:r>
            <a:r>
              <a:rPr lang="en-US" sz="2400" dirty="0"/>
              <a:t>message </a:t>
            </a:r>
            <a:r>
              <a:rPr lang="en-US" sz="2400" dirty="0" smtClean="0"/>
              <a:t>ask </a:t>
            </a:r>
            <a:r>
              <a:rPr lang="en-US" sz="2400" dirty="0"/>
              <a:t>to correct the selection</a:t>
            </a:r>
            <a:endParaRPr lang="en-US" sz="2400" dirty="0" smtClean="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6</a:t>
            </a:r>
            <a:endParaRPr lang="en-US" b="1" dirty="0"/>
          </a:p>
        </p:txBody>
      </p:sp>
      <p:sp>
        <p:nvSpPr>
          <p:cNvPr id="28" name="Text Box 10"/>
          <p:cNvSpPr txBox="1">
            <a:spLocks noChangeArrowheads="1"/>
          </p:cNvSpPr>
          <p:nvPr/>
        </p:nvSpPr>
        <p:spPr bwMode="gray">
          <a:xfrm>
            <a:off x="759948" y="1367830"/>
            <a:ext cx="75741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on adding </a:t>
            </a:r>
            <a:r>
              <a:rPr lang="en-US" sz="2400" dirty="0" smtClean="0"/>
              <a:t>existing goods</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Successfully added to cart</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7</a:t>
            </a:r>
            <a:endParaRPr lang="en-US" b="1" dirty="0"/>
          </a:p>
        </p:txBody>
      </p:sp>
      <p:sp>
        <p:nvSpPr>
          <p:cNvPr id="28" name="Text Box 10"/>
          <p:cNvSpPr txBox="1">
            <a:spLocks noChangeArrowheads="1"/>
          </p:cNvSpPr>
          <p:nvPr/>
        </p:nvSpPr>
        <p:spPr bwMode="gray">
          <a:xfrm>
            <a:off x="759948" y="1367830"/>
            <a:ext cx="75741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redirection to </a:t>
            </a:r>
            <a:r>
              <a:rPr lang="en-US" sz="2400" dirty="0"/>
              <a:t>Cart confirm </a:t>
            </a:r>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“Yes”</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Successfully redirected </a:t>
            </a:r>
            <a:r>
              <a:rPr lang="en-US" sz="2400" dirty="0"/>
              <a:t>to Cart confirm </a:t>
            </a:r>
            <a:endParaRPr lang="en-US" sz="2400" dirty="0">
              <a:solidFill>
                <a:srgbClr val="000000"/>
              </a:solidFill>
            </a:endParaRPr>
          </a:p>
        </p:txBody>
      </p:sp>
    </p:spTree>
    <p:extLst>
      <p:ext uri="{BB962C8B-B14F-4D97-AF65-F5344CB8AC3E}">
        <p14:creationId xmlns:p14="http://schemas.microsoft.com/office/powerpoint/2010/main" val="1414171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8</a:t>
            </a:r>
            <a:endParaRPr lang="en-US" b="1" dirty="0"/>
          </a:p>
        </p:txBody>
      </p:sp>
      <p:sp>
        <p:nvSpPr>
          <p:cNvPr id="28" name="Text Box 10"/>
          <p:cNvSpPr txBox="1">
            <a:spLocks noChangeArrowheads="1"/>
          </p:cNvSpPr>
          <p:nvPr/>
        </p:nvSpPr>
        <p:spPr bwMode="gray">
          <a:xfrm>
            <a:off x="638028" y="1367830"/>
            <a:ext cx="757415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for staying at catalog</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“No”</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Catalog opened back</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150030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9</a:t>
            </a:r>
            <a:endParaRPr lang="en-US" b="1" dirty="0"/>
          </a:p>
        </p:txBody>
      </p:sp>
      <p:sp>
        <p:nvSpPr>
          <p:cNvPr id="28" name="Text Box 10"/>
          <p:cNvSpPr txBox="1">
            <a:spLocks noChangeArrowheads="1"/>
          </p:cNvSpPr>
          <p:nvPr/>
        </p:nvSpPr>
        <p:spPr bwMode="gray">
          <a:xfrm>
            <a:off x="638028" y="1367830"/>
            <a:ext cx="757415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for successful Cart </a:t>
            </a:r>
            <a:r>
              <a:rPr lang="en-US" sz="2400" dirty="0"/>
              <a:t>confirm </a:t>
            </a:r>
            <a:endParaRPr lang="en-US" sz="2400" dirty="0" smtClean="0"/>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“Yes”</a:t>
            </a:r>
          </a:p>
          <a:p>
            <a:pPr marL="457200" indent="-457200">
              <a:buFont typeface="+mj-lt"/>
              <a:buAutoNum type="arabicPeriod"/>
            </a:pPr>
            <a:r>
              <a:rPr lang="en-US" sz="2400" dirty="0" smtClean="0"/>
              <a:t>On </a:t>
            </a:r>
            <a:r>
              <a:rPr lang="en-US" sz="2400" dirty="0"/>
              <a:t>Cart confirm </a:t>
            </a:r>
            <a:r>
              <a:rPr lang="en-US" sz="2400" smtClean="0"/>
              <a:t>enter correct </a:t>
            </a:r>
            <a:r>
              <a:rPr lang="en-US" sz="2400" dirty="0" smtClean="0"/>
              <a:t>data</a:t>
            </a:r>
          </a:p>
          <a:p>
            <a:pPr marL="457200" indent="-457200">
              <a:buFont typeface="+mj-lt"/>
              <a:buAutoNum type="arabicPeriod"/>
            </a:pPr>
            <a:r>
              <a:rPr lang="en-US" sz="2400" dirty="0" smtClean="0"/>
              <a:t>Click “Submit”</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Order submitted</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647268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10</a:t>
            </a:r>
            <a:endParaRPr lang="en-US" b="1" dirty="0"/>
          </a:p>
        </p:txBody>
      </p:sp>
      <p:sp>
        <p:nvSpPr>
          <p:cNvPr id="28" name="Text Box 10"/>
          <p:cNvSpPr txBox="1">
            <a:spLocks noChangeArrowheads="1"/>
          </p:cNvSpPr>
          <p:nvPr/>
        </p:nvSpPr>
        <p:spPr bwMode="gray">
          <a:xfrm>
            <a:off x="638028" y="1367830"/>
            <a:ext cx="75741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a:t>
            </a:r>
            <a:r>
              <a:rPr lang="en-US" sz="2400" dirty="0" smtClean="0"/>
              <a:t>for </a:t>
            </a:r>
            <a:r>
              <a:rPr lang="en-US" sz="2400" dirty="0"/>
              <a:t>incorrect </a:t>
            </a:r>
            <a:r>
              <a:rPr lang="en-US" sz="2400" dirty="0" smtClean="0"/>
              <a:t>Cart </a:t>
            </a:r>
            <a:r>
              <a:rPr lang="en-US" sz="2400" dirty="0"/>
              <a:t>confirm </a:t>
            </a:r>
            <a:endParaRPr lang="en-US" sz="2400" dirty="0" smtClean="0"/>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a:solidFill>
                  <a:srgbClr val="000000"/>
                </a:solidFill>
              </a:rPr>
              <a:t>Open catalog</a:t>
            </a:r>
          </a:p>
          <a:p>
            <a:pPr marL="457200" indent="-457200">
              <a:buFont typeface="+mj-lt"/>
              <a:buAutoNum type="arabicPeriod"/>
            </a:pPr>
            <a:r>
              <a:rPr lang="en-US" sz="2400" dirty="0"/>
              <a:t>Select some </a:t>
            </a:r>
            <a:r>
              <a:rPr lang="en-US" sz="2400" dirty="0" smtClean="0"/>
              <a:t>available </a:t>
            </a:r>
            <a:r>
              <a:rPr lang="en-US" sz="2400" dirty="0"/>
              <a:t>goods from the catalog</a:t>
            </a:r>
          </a:p>
          <a:p>
            <a:pPr marL="457200" indent="-457200">
              <a:buFont typeface="+mj-lt"/>
              <a:buAutoNum type="arabicPeriod"/>
            </a:pPr>
            <a:r>
              <a:rPr lang="en-US" sz="2400" dirty="0"/>
              <a:t>Clicks on “Add to cart</a:t>
            </a:r>
            <a:r>
              <a:rPr lang="en-US" sz="2400" dirty="0" smtClean="0"/>
              <a:t>”</a:t>
            </a:r>
          </a:p>
          <a:p>
            <a:pPr marL="457200" indent="-457200">
              <a:buFont typeface="+mj-lt"/>
              <a:buAutoNum type="arabicPeriod"/>
            </a:pPr>
            <a:r>
              <a:rPr lang="en-US" sz="2400" dirty="0"/>
              <a:t>“Do you want to go to shopping cart</a:t>
            </a:r>
            <a:r>
              <a:rPr lang="en-US" sz="2400" dirty="0" smtClean="0"/>
              <a:t>?” Click “Yes”</a:t>
            </a:r>
          </a:p>
          <a:p>
            <a:pPr marL="457200" indent="-457200">
              <a:buFont typeface="+mj-lt"/>
              <a:buAutoNum type="arabicPeriod"/>
            </a:pPr>
            <a:r>
              <a:rPr lang="en-US" sz="2400" dirty="0" smtClean="0"/>
              <a:t>On </a:t>
            </a:r>
            <a:r>
              <a:rPr lang="en-US" sz="2400" dirty="0"/>
              <a:t>Cart confirm </a:t>
            </a:r>
            <a:r>
              <a:rPr lang="en-US" sz="2400" dirty="0" smtClean="0"/>
              <a:t>enter incorrect data</a:t>
            </a:r>
          </a:p>
          <a:p>
            <a:pPr marL="457200" indent="-457200">
              <a:buFont typeface="+mj-lt"/>
              <a:buAutoNum type="arabicPeriod"/>
            </a:pPr>
            <a:r>
              <a:rPr lang="en-US" sz="2400" dirty="0" smtClean="0"/>
              <a:t>Click “Submit”</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Message asks </a:t>
            </a:r>
            <a:r>
              <a:rPr lang="en-US" sz="2400" dirty="0"/>
              <a:t>to Confirm the order again.</a:t>
            </a:r>
            <a:endParaRPr lang="en-US" sz="2400" dirty="0">
              <a:solidFill>
                <a:srgbClr val="000000"/>
              </a:solidFill>
            </a:endParaRPr>
          </a:p>
        </p:txBody>
      </p:sp>
    </p:spTree>
    <p:extLst>
      <p:ext uri="{BB962C8B-B14F-4D97-AF65-F5344CB8AC3E}">
        <p14:creationId xmlns:p14="http://schemas.microsoft.com/office/powerpoint/2010/main" val="1479824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SLIDE TITLE</a:t>
            </a:r>
            <a:endParaRPr lang="en-US" b="1" dirty="0"/>
          </a:p>
        </p:txBody>
      </p:sp>
      <p:sp>
        <p:nvSpPr>
          <p:cNvPr id="28" name="Text Box 10"/>
          <p:cNvSpPr txBox="1">
            <a:spLocks noChangeArrowheads="1"/>
          </p:cNvSpPr>
          <p:nvPr/>
        </p:nvSpPr>
        <p:spPr bwMode="gray">
          <a:xfrm>
            <a:off x="759948" y="1367830"/>
            <a:ext cx="75741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uk-UA" sz="2400" dirty="0" smtClean="0">
                <a:solidFill>
                  <a:srgbClr val="000000"/>
                </a:solidFill>
              </a:rPr>
              <a:t>п</a:t>
            </a:r>
            <a:r>
              <a:rPr lang="en-US" sz="2400" dirty="0" smtClean="0">
                <a:solidFill>
                  <a:srgbClr val="000000"/>
                </a:solidFill>
              </a:rPr>
              <a:t>Title</a:t>
            </a:r>
            <a:endParaRPr lang="en-US" sz="2400" dirty="0">
              <a:solidFill>
                <a:srgbClr val="000000"/>
              </a:solidFill>
            </a:endParaRPr>
          </a:p>
        </p:txBody>
      </p:sp>
      <p:sp>
        <p:nvSpPr>
          <p:cNvPr id="30" name="Прямоугольник 6"/>
          <p:cNvSpPr/>
          <p:nvPr/>
        </p:nvSpPr>
        <p:spPr>
          <a:xfrm>
            <a:off x="879566" y="1976814"/>
            <a:ext cx="7855131" cy="369332"/>
          </a:xfrm>
          <a:prstGeom prst="rect">
            <a:avLst/>
          </a:prstGeom>
        </p:spPr>
        <p:txBody>
          <a:bodyPr wrap="square">
            <a:spAutoFit/>
          </a:bodyPr>
          <a:lstStyle/>
          <a:p>
            <a:r>
              <a:rPr lang="en-US" dirty="0" err="1" smtClean="0"/>
              <a:t>ddhedhhdh</a:t>
            </a:r>
            <a:endParaRPr lang="ru-RU" dirty="0"/>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uk-UA" b="1" dirty="0" smtClean="0"/>
              <a:t>Завдання:</a:t>
            </a:r>
            <a:endParaRPr lang="en-US" b="1" dirty="0"/>
          </a:p>
        </p:txBody>
      </p:sp>
      <p:sp>
        <p:nvSpPr>
          <p:cNvPr id="28" name="Text Box 10"/>
          <p:cNvSpPr txBox="1">
            <a:spLocks noChangeArrowheads="1"/>
          </p:cNvSpPr>
          <p:nvPr/>
        </p:nvSpPr>
        <p:spPr bwMode="gray">
          <a:xfrm>
            <a:off x="689128" y="1384827"/>
            <a:ext cx="75741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uk-UA" sz="2400" b="1" dirty="0"/>
              <a:t>Мета роботи: </a:t>
            </a:r>
            <a:r>
              <a:rPr lang="uk-UA" sz="2400" b="1" dirty="0" smtClean="0"/>
              <a:t>  </a:t>
            </a:r>
            <a:r>
              <a:rPr lang="uk-UA" sz="2400" dirty="0"/>
              <a:t>навчитися використовувати  техніки тест дизайну для визначення набору тестів.</a:t>
            </a:r>
            <a:endParaRPr lang="en-US" sz="2400" dirty="0">
              <a:solidFill>
                <a:srgbClr val="000000"/>
              </a:solidFill>
            </a:endParaRPr>
          </a:p>
        </p:txBody>
      </p:sp>
      <p:sp>
        <p:nvSpPr>
          <p:cNvPr id="30" name="Прямоугольник 6"/>
          <p:cNvSpPr/>
          <p:nvPr/>
        </p:nvSpPr>
        <p:spPr>
          <a:xfrm>
            <a:off x="548640" y="2363732"/>
            <a:ext cx="7855131" cy="3416320"/>
          </a:xfrm>
          <a:prstGeom prst="rect">
            <a:avLst/>
          </a:prstGeom>
        </p:spPr>
        <p:txBody>
          <a:bodyPr wrap="square">
            <a:spAutoFit/>
          </a:bodyPr>
          <a:lstStyle/>
          <a:p>
            <a:r>
              <a:rPr lang="en-US" b="1" dirty="0"/>
              <a:t>Variant </a:t>
            </a:r>
            <a:r>
              <a:rPr lang="en-US" b="1" dirty="0" smtClean="0"/>
              <a:t>6</a:t>
            </a:r>
            <a:endParaRPr lang="uk-UA" b="1" dirty="0" smtClean="0"/>
          </a:p>
          <a:p>
            <a:endParaRPr lang="uk-UA" dirty="0"/>
          </a:p>
          <a:p>
            <a:pPr lvl="0"/>
            <a:r>
              <a:rPr lang="en-US" b="1" dirty="0"/>
              <a:t>Equivalence partitioning and Boundary value analysis</a:t>
            </a:r>
            <a:endParaRPr lang="uk-UA" dirty="0"/>
          </a:p>
          <a:p>
            <a:r>
              <a:rPr lang="en-US" dirty="0"/>
              <a:t>A system is designed to c</a:t>
            </a:r>
            <a:r>
              <a:rPr lang="uk-UA" dirty="0" err="1"/>
              <a:t>alculat</a:t>
            </a:r>
            <a:r>
              <a:rPr lang="en-US" dirty="0"/>
              <a:t>e the </a:t>
            </a:r>
            <a:r>
              <a:rPr lang="uk-UA" dirty="0" err="1"/>
              <a:t>electricity</a:t>
            </a:r>
            <a:r>
              <a:rPr lang="uk-UA" dirty="0"/>
              <a:t> </a:t>
            </a:r>
            <a:r>
              <a:rPr lang="uk-UA" dirty="0" err="1"/>
              <a:t>cost</a:t>
            </a:r>
            <a:r>
              <a:rPr lang="en-US" dirty="0"/>
              <a:t>. User </a:t>
            </a:r>
            <a:r>
              <a:rPr lang="uk-UA" dirty="0" err="1"/>
              <a:t>can</a:t>
            </a:r>
            <a:r>
              <a:rPr lang="uk-UA" dirty="0"/>
              <a:t> </a:t>
            </a:r>
            <a:r>
              <a:rPr lang="uk-UA" dirty="0" err="1"/>
              <a:t>enter</a:t>
            </a:r>
            <a:r>
              <a:rPr lang="uk-UA" dirty="0"/>
              <a:t> </a:t>
            </a:r>
            <a:r>
              <a:rPr lang="uk-UA" dirty="0" err="1"/>
              <a:t>only</a:t>
            </a:r>
            <a:r>
              <a:rPr lang="uk-UA" dirty="0"/>
              <a:t> </a:t>
            </a:r>
            <a:r>
              <a:rPr lang="uk-UA" dirty="0" err="1"/>
              <a:t>an</a:t>
            </a:r>
            <a:r>
              <a:rPr lang="uk-UA" dirty="0"/>
              <a:t> </a:t>
            </a:r>
            <a:r>
              <a:rPr lang="uk-UA" dirty="0" err="1"/>
              <a:t>old</a:t>
            </a:r>
            <a:r>
              <a:rPr lang="uk-UA" dirty="0"/>
              <a:t> </a:t>
            </a:r>
            <a:r>
              <a:rPr lang="uk-UA" dirty="0" err="1"/>
              <a:t>and</a:t>
            </a:r>
            <a:r>
              <a:rPr lang="uk-UA" dirty="0"/>
              <a:t> a </a:t>
            </a:r>
            <a:r>
              <a:rPr lang="uk-UA" dirty="0" err="1"/>
              <a:t>new</a:t>
            </a:r>
            <a:r>
              <a:rPr lang="uk-UA" dirty="0"/>
              <a:t> </a:t>
            </a:r>
            <a:r>
              <a:rPr lang="uk-UA" dirty="0" err="1"/>
              <a:t>values</a:t>
            </a:r>
            <a:r>
              <a:rPr lang="uk-UA" dirty="0"/>
              <a:t> </a:t>
            </a:r>
            <a:r>
              <a:rPr lang="uk-UA" dirty="0" err="1"/>
              <a:t>of</a:t>
            </a:r>
            <a:r>
              <a:rPr lang="uk-UA" dirty="0"/>
              <a:t> </a:t>
            </a:r>
            <a:r>
              <a:rPr lang="uk-UA" dirty="0" err="1"/>
              <a:t>electricity</a:t>
            </a:r>
            <a:r>
              <a:rPr lang="uk-UA" dirty="0"/>
              <a:t> </a:t>
            </a:r>
            <a:r>
              <a:rPr lang="uk-UA" dirty="0" err="1"/>
              <a:t>counter</a:t>
            </a:r>
            <a:r>
              <a:rPr lang="uk-UA" dirty="0"/>
              <a:t> </a:t>
            </a:r>
            <a:r>
              <a:rPr lang="uk-UA" dirty="0" err="1"/>
              <a:t>and</a:t>
            </a:r>
            <a:r>
              <a:rPr lang="uk-UA" dirty="0"/>
              <a:t> </a:t>
            </a:r>
            <a:r>
              <a:rPr lang="uk-UA" dirty="0" err="1"/>
              <a:t>press</a:t>
            </a:r>
            <a:r>
              <a:rPr lang="uk-UA" dirty="0"/>
              <a:t> </a:t>
            </a:r>
            <a:r>
              <a:rPr lang="uk-UA" dirty="0" err="1"/>
              <a:t>Calc</a:t>
            </a:r>
            <a:r>
              <a:rPr lang="uk-UA" dirty="0"/>
              <a:t> </a:t>
            </a:r>
            <a:r>
              <a:rPr lang="uk-UA" dirty="0" err="1"/>
              <a:t>button</a:t>
            </a:r>
            <a:r>
              <a:rPr lang="uk-UA" dirty="0"/>
              <a:t>. </a:t>
            </a:r>
            <a:r>
              <a:rPr lang="uk-UA" dirty="0" err="1"/>
              <a:t>If</a:t>
            </a:r>
            <a:r>
              <a:rPr lang="uk-UA" dirty="0"/>
              <a:t> </a:t>
            </a:r>
            <a:r>
              <a:rPr lang="uk-UA" dirty="0" err="1"/>
              <a:t>data</a:t>
            </a:r>
            <a:r>
              <a:rPr lang="uk-UA" dirty="0"/>
              <a:t> </a:t>
            </a:r>
            <a:r>
              <a:rPr lang="uk-UA" dirty="0" err="1"/>
              <a:t>entered</a:t>
            </a:r>
            <a:r>
              <a:rPr lang="uk-UA" dirty="0"/>
              <a:t> </a:t>
            </a:r>
            <a:r>
              <a:rPr lang="uk-UA" dirty="0" err="1"/>
              <a:t>correctly</a:t>
            </a:r>
            <a:r>
              <a:rPr lang="en-US" dirty="0"/>
              <a:t> and user consumed less than 100 kw the price of 1 kw will be 25 cents. The calculator will count 1$ per 1 kw for more than 600 kw. In another case it will count 65 cents per 1 kw</a:t>
            </a:r>
            <a:r>
              <a:rPr lang="en-US" dirty="0" smtClean="0"/>
              <a:t>.</a:t>
            </a:r>
          </a:p>
          <a:p>
            <a:endParaRPr lang="uk-UA" dirty="0"/>
          </a:p>
          <a:p>
            <a:r>
              <a:rPr lang="uk-UA" dirty="0"/>
              <a:t>1. </a:t>
            </a:r>
            <a:r>
              <a:rPr lang="uk-UA" dirty="0" err="1"/>
              <a:t>Build</a:t>
            </a:r>
            <a:r>
              <a:rPr lang="uk-UA" dirty="0"/>
              <a:t> </a:t>
            </a:r>
            <a:r>
              <a:rPr lang="uk-UA" dirty="0" err="1"/>
              <a:t>equivalence</a:t>
            </a:r>
            <a:r>
              <a:rPr lang="uk-UA" dirty="0"/>
              <a:t> </a:t>
            </a:r>
            <a:r>
              <a:rPr lang="uk-UA" dirty="0" err="1"/>
              <a:t>classes</a:t>
            </a:r>
            <a:r>
              <a:rPr lang="uk-UA" dirty="0"/>
              <a:t> (</a:t>
            </a:r>
            <a:r>
              <a:rPr lang="uk-UA" dirty="0" err="1"/>
              <a:t>partitions</a:t>
            </a:r>
            <a:r>
              <a:rPr lang="uk-UA" dirty="0"/>
              <a:t>) </a:t>
            </a:r>
            <a:r>
              <a:rPr lang="uk-UA" dirty="0" err="1"/>
              <a:t>based</a:t>
            </a:r>
            <a:r>
              <a:rPr lang="uk-UA" dirty="0"/>
              <a:t> </a:t>
            </a:r>
            <a:r>
              <a:rPr lang="uk-UA" dirty="0" err="1"/>
              <a:t>on</a:t>
            </a:r>
            <a:r>
              <a:rPr lang="uk-UA" dirty="0"/>
              <a:t> </a:t>
            </a:r>
            <a:r>
              <a:rPr lang="uk-UA" dirty="0" err="1"/>
              <a:t>given</a:t>
            </a:r>
            <a:r>
              <a:rPr lang="uk-UA" dirty="0"/>
              <a:t> </a:t>
            </a:r>
            <a:r>
              <a:rPr lang="uk-UA" dirty="0" err="1"/>
              <a:t>information</a:t>
            </a:r>
            <a:endParaRPr lang="uk-UA" dirty="0"/>
          </a:p>
          <a:p>
            <a:r>
              <a:rPr lang="uk-UA" dirty="0"/>
              <a:t>2. </a:t>
            </a:r>
            <a:r>
              <a:rPr lang="uk-UA" dirty="0" err="1"/>
              <a:t>Stand</a:t>
            </a:r>
            <a:r>
              <a:rPr lang="uk-UA" dirty="0"/>
              <a:t> </a:t>
            </a:r>
            <a:r>
              <a:rPr lang="uk-UA" dirty="0" err="1"/>
              <a:t>Out</a:t>
            </a:r>
            <a:r>
              <a:rPr lang="uk-UA" dirty="0"/>
              <a:t> </a:t>
            </a:r>
            <a:r>
              <a:rPr lang="uk-UA" dirty="0" err="1"/>
              <a:t>boundary</a:t>
            </a:r>
            <a:r>
              <a:rPr lang="uk-UA" dirty="0"/>
              <a:t> </a:t>
            </a:r>
            <a:r>
              <a:rPr lang="uk-UA" dirty="0" err="1"/>
              <a:t>values</a:t>
            </a:r>
            <a:endParaRPr lang="uk-UA" dirty="0"/>
          </a:p>
          <a:p>
            <a:r>
              <a:rPr lang="uk-UA" dirty="0"/>
              <a:t> </a:t>
            </a:r>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805020"/>
            <a:ext cx="8778240" cy="896209"/>
          </a:xfrm>
        </p:spPr>
        <p:txBody>
          <a:bodyPr>
            <a:normAutofit fontScale="90000"/>
          </a:bodyPr>
          <a:lstStyle/>
          <a:p>
            <a:pPr lvl="0"/>
            <a:r>
              <a:rPr lang="en-US" b="1" dirty="0" smtClean="0"/>
              <a:t>1. Equivalence </a:t>
            </a:r>
            <a:r>
              <a:rPr lang="en-US" b="1" dirty="0"/>
              <a:t>partitioning and Boundary value analysis</a:t>
            </a:r>
            <a:endParaRPr lang="uk-UA" dirty="0"/>
          </a:p>
        </p:txBody>
      </p:sp>
      <p:sp>
        <p:nvSpPr>
          <p:cNvPr id="30" name="Прямоугольник 6"/>
          <p:cNvSpPr/>
          <p:nvPr/>
        </p:nvSpPr>
        <p:spPr>
          <a:xfrm>
            <a:off x="879566" y="1976814"/>
            <a:ext cx="7855131" cy="3416320"/>
          </a:xfrm>
          <a:prstGeom prst="rect">
            <a:avLst/>
          </a:prstGeom>
        </p:spPr>
        <p:txBody>
          <a:bodyPr wrap="square">
            <a:spAutoFit/>
          </a:bodyPr>
          <a:lstStyle/>
          <a:p>
            <a:pPr marL="342900" indent="-342900">
              <a:buAutoNum type="arabicParenR"/>
            </a:pPr>
            <a:r>
              <a:rPr lang="en-US" dirty="0" smtClean="0"/>
              <a:t>If [1-99] kw consumed, 1 kw = 25 cents</a:t>
            </a:r>
          </a:p>
          <a:p>
            <a:pPr marL="342900" indent="-342900">
              <a:buFontTx/>
              <a:buAutoNum type="arabicParenR"/>
            </a:pPr>
            <a:r>
              <a:rPr lang="en-US" dirty="0" smtClean="0"/>
              <a:t>If [100-600] </a:t>
            </a:r>
            <a:r>
              <a:rPr lang="en-US" dirty="0"/>
              <a:t>kw consumed, 1 kw = </a:t>
            </a:r>
            <a:r>
              <a:rPr lang="en-US" dirty="0" smtClean="0"/>
              <a:t>65 cents</a:t>
            </a:r>
          </a:p>
          <a:p>
            <a:pPr marL="342900" indent="-342900">
              <a:buFontTx/>
              <a:buAutoNum type="arabicParenR"/>
            </a:pPr>
            <a:r>
              <a:rPr lang="en-US" dirty="0"/>
              <a:t>If </a:t>
            </a:r>
            <a:r>
              <a:rPr lang="en-US" dirty="0" smtClean="0"/>
              <a:t>[601-(+</a:t>
            </a:r>
            <a:r>
              <a:rPr lang="en-US" dirty="0" err="1" smtClean="0"/>
              <a:t>inf</a:t>
            </a:r>
            <a:r>
              <a:rPr lang="en-US" dirty="0" smtClean="0"/>
              <a:t>)) </a:t>
            </a:r>
            <a:r>
              <a:rPr lang="en-US" dirty="0"/>
              <a:t>kw consumed, 1 kw = </a:t>
            </a:r>
            <a:r>
              <a:rPr lang="en-US" dirty="0" smtClean="0"/>
              <a:t>1 $</a:t>
            </a:r>
          </a:p>
          <a:p>
            <a:pPr marL="342900" indent="-342900">
              <a:buFontTx/>
              <a:buAutoNum type="arabicParenR"/>
            </a:pPr>
            <a:endParaRPr lang="en-US" dirty="0"/>
          </a:p>
          <a:p>
            <a:r>
              <a:rPr lang="en-US" dirty="0" smtClean="0"/>
              <a:t>Boundary values:</a:t>
            </a:r>
          </a:p>
          <a:p>
            <a:endParaRPr lang="en-US" dirty="0"/>
          </a:p>
          <a:p>
            <a:pPr marL="342900" indent="-342900">
              <a:buAutoNum type="arabicParenR"/>
            </a:pPr>
            <a:r>
              <a:rPr lang="en-US" dirty="0"/>
              <a:t> </a:t>
            </a:r>
            <a:r>
              <a:rPr lang="en-US" dirty="0" smtClean="0"/>
              <a:t>0, 1, 99</a:t>
            </a:r>
          </a:p>
          <a:p>
            <a:pPr marL="342900" indent="-342900">
              <a:buAutoNum type="arabicParenR"/>
            </a:pPr>
            <a:r>
              <a:rPr lang="en-US" dirty="0" smtClean="0"/>
              <a:t>100, 600</a:t>
            </a:r>
          </a:p>
          <a:p>
            <a:pPr marL="342900" indent="-342900">
              <a:buAutoNum type="arabicParenR"/>
            </a:pPr>
            <a:r>
              <a:rPr lang="en-US" dirty="0" smtClean="0"/>
              <a:t>601, 602</a:t>
            </a:r>
          </a:p>
          <a:p>
            <a:endParaRPr lang="en-US" dirty="0"/>
          </a:p>
          <a:p>
            <a:pPr marL="342900" indent="-342900">
              <a:buFontTx/>
              <a:buAutoNum type="arabicParenR"/>
            </a:pPr>
            <a:endParaRPr lang="ru-RU" dirty="0"/>
          </a:p>
          <a:p>
            <a:pPr marL="342900" indent="-342900">
              <a:buAutoNum type="arabicParenR"/>
            </a:pPr>
            <a:endParaRPr lang="ru-RU" dirty="0"/>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normAutofit fontScale="90000"/>
          </a:bodyPr>
          <a:lstStyle/>
          <a:p>
            <a:pPr lvl="0" algn="ctr"/>
            <a:r>
              <a:rPr lang="en-US" b="1" dirty="0" smtClean="0"/>
              <a:t>2. </a:t>
            </a:r>
            <a:r>
              <a:rPr lang="en-US" b="1" dirty="0"/>
              <a:t>Decision tables</a:t>
            </a:r>
            <a:r>
              <a:rPr lang="uk-UA" dirty="0"/>
              <a:t/>
            </a:r>
            <a:br>
              <a:rPr lang="uk-UA" dirty="0"/>
            </a:br>
            <a:r>
              <a:rPr lang="en-US" b="1" dirty="0" smtClean="0"/>
              <a:t> </a:t>
            </a:r>
            <a:endParaRPr lang="en-US" b="1" dirty="0"/>
          </a:p>
        </p:txBody>
      </p:sp>
      <p:sp>
        <p:nvSpPr>
          <p:cNvPr id="30" name="Прямоугольник 6"/>
          <p:cNvSpPr/>
          <p:nvPr/>
        </p:nvSpPr>
        <p:spPr>
          <a:xfrm>
            <a:off x="783772" y="1227876"/>
            <a:ext cx="7855131" cy="2308324"/>
          </a:xfrm>
          <a:prstGeom prst="rect">
            <a:avLst/>
          </a:prstGeom>
        </p:spPr>
        <p:txBody>
          <a:bodyPr wrap="square">
            <a:spAutoFit/>
          </a:bodyPr>
          <a:lstStyle/>
          <a:p>
            <a:r>
              <a:rPr lang="uk-UA" dirty="0" err="1"/>
              <a:t>If</a:t>
            </a:r>
            <a:r>
              <a:rPr lang="uk-UA" dirty="0"/>
              <a:t> </a:t>
            </a:r>
            <a:r>
              <a:rPr lang="uk-UA" dirty="0" err="1"/>
              <a:t>you</a:t>
            </a:r>
            <a:r>
              <a:rPr lang="uk-UA" dirty="0"/>
              <a:t> a</a:t>
            </a:r>
            <a:r>
              <a:rPr lang="en-US" dirty="0"/>
              <a:t>re a</a:t>
            </a:r>
            <a:r>
              <a:rPr lang="uk-UA" dirty="0"/>
              <a:t> </a:t>
            </a:r>
            <a:r>
              <a:rPr lang="uk-UA" dirty="0" err="1"/>
              <a:t>new</a:t>
            </a:r>
            <a:r>
              <a:rPr lang="uk-UA" dirty="0"/>
              <a:t> </a:t>
            </a:r>
            <a:r>
              <a:rPr lang="en-US" dirty="0"/>
              <a:t>client in the </a:t>
            </a:r>
            <a:r>
              <a:rPr lang="en-US" dirty="0" err="1"/>
              <a:t>caffe</a:t>
            </a:r>
            <a:r>
              <a:rPr lang="en-US" dirty="0"/>
              <a:t> </a:t>
            </a:r>
            <a:r>
              <a:rPr lang="uk-UA" dirty="0" err="1"/>
              <a:t>you</a:t>
            </a:r>
            <a:r>
              <a:rPr lang="uk-UA" dirty="0"/>
              <a:t> </a:t>
            </a:r>
            <a:r>
              <a:rPr lang="uk-UA" dirty="0" err="1"/>
              <a:t>get</a:t>
            </a:r>
            <a:r>
              <a:rPr lang="uk-UA" dirty="0"/>
              <a:t> a </a:t>
            </a:r>
            <a:r>
              <a:rPr lang="uk-UA" dirty="0" err="1"/>
              <a:t>discount</a:t>
            </a:r>
            <a:r>
              <a:rPr lang="uk-UA" dirty="0"/>
              <a:t> </a:t>
            </a:r>
            <a:r>
              <a:rPr lang="uk-UA" dirty="0" err="1"/>
              <a:t>card</a:t>
            </a:r>
            <a:r>
              <a:rPr lang="uk-UA" dirty="0"/>
              <a:t> </a:t>
            </a:r>
            <a:r>
              <a:rPr lang="uk-UA" dirty="0" err="1"/>
              <a:t>with</a:t>
            </a:r>
            <a:r>
              <a:rPr lang="uk-UA" dirty="0"/>
              <a:t> </a:t>
            </a:r>
            <a:r>
              <a:rPr lang="en-US" dirty="0"/>
              <a:t>0 </a:t>
            </a:r>
            <a:r>
              <a:rPr lang="uk-UA" dirty="0" err="1"/>
              <a:t>points</a:t>
            </a:r>
            <a:r>
              <a:rPr lang="uk-UA" dirty="0"/>
              <a:t>. </a:t>
            </a:r>
            <a:r>
              <a:rPr lang="en-US" dirty="0"/>
              <a:t>Every</a:t>
            </a:r>
            <a:r>
              <a:rPr lang="uk-UA" dirty="0"/>
              <a:t> </a:t>
            </a:r>
            <a:r>
              <a:rPr lang="uk-UA" dirty="0" err="1"/>
              <a:t>time</a:t>
            </a:r>
            <a:r>
              <a:rPr lang="uk-UA" dirty="0"/>
              <a:t> </a:t>
            </a:r>
            <a:r>
              <a:rPr lang="uk-UA" dirty="0" err="1"/>
              <a:t>you</a:t>
            </a:r>
            <a:r>
              <a:rPr lang="uk-UA" dirty="0"/>
              <a:t> </a:t>
            </a:r>
            <a:r>
              <a:rPr lang="uk-UA" dirty="0" err="1"/>
              <a:t>make</a:t>
            </a:r>
            <a:r>
              <a:rPr lang="uk-UA" dirty="0"/>
              <a:t> </a:t>
            </a:r>
            <a:r>
              <a:rPr lang="uk-UA" dirty="0" err="1"/>
              <a:t>an</a:t>
            </a:r>
            <a:r>
              <a:rPr lang="uk-UA" dirty="0"/>
              <a:t> </a:t>
            </a:r>
            <a:r>
              <a:rPr lang="uk-UA" dirty="0" err="1"/>
              <a:t>order</a:t>
            </a:r>
            <a:r>
              <a:rPr lang="uk-UA" dirty="0"/>
              <a:t> </a:t>
            </a:r>
            <a:r>
              <a:rPr lang="uk-UA" dirty="0" err="1"/>
              <a:t>in</a:t>
            </a:r>
            <a:r>
              <a:rPr lang="uk-UA" dirty="0"/>
              <a:t> a </a:t>
            </a:r>
            <a:r>
              <a:rPr lang="uk-UA" dirty="0" err="1"/>
              <a:t>caffe</a:t>
            </a:r>
            <a:r>
              <a:rPr lang="uk-UA" dirty="0"/>
              <a:t> </a:t>
            </a:r>
            <a:r>
              <a:rPr lang="uk-UA" dirty="0" err="1"/>
              <a:t>you</a:t>
            </a:r>
            <a:r>
              <a:rPr lang="uk-UA" dirty="0"/>
              <a:t> </a:t>
            </a:r>
            <a:r>
              <a:rPr lang="uk-UA" dirty="0" err="1"/>
              <a:t>will</a:t>
            </a:r>
            <a:r>
              <a:rPr lang="uk-UA" dirty="0"/>
              <a:t> </a:t>
            </a:r>
            <a:r>
              <a:rPr lang="uk-UA" dirty="0" err="1"/>
              <a:t>receive</a:t>
            </a:r>
            <a:r>
              <a:rPr lang="uk-UA" dirty="0"/>
              <a:t> </a:t>
            </a:r>
            <a:r>
              <a:rPr lang="uk-UA" dirty="0" err="1"/>
              <a:t>points</a:t>
            </a:r>
            <a:r>
              <a:rPr lang="uk-UA" dirty="0"/>
              <a:t> </a:t>
            </a:r>
            <a:r>
              <a:rPr lang="uk-UA" dirty="0" err="1"/>
              <a:t>on</a:t>
            </a:r>
            <a:r>
              <a:rPr lang="uk-UA" dirty="0"/>
              <a:t> </a:t>
            </a:r>
            <a:r>
              <a:rPr lang="uk-UA" dirty="0" err="1"/>
              <a:t>the</a:t>
            </a:r>
            <a:r>
              <a:rPr lang="uk-UA" dirty="0"/>
              <a:t> </a:t>
            </a:r>
            <a:r>
              <a:rPr lang="uk-UA" dirty="0" err="1"/>
              <a:t>card</a:t>
            </a:r>
            <a:r>
              <a:rPr lang="uk-UA" dirty="0"/>
              <a:t>. </a:t>
            </a:r>
            <a:r>
              <a:rPr lang="uk-UA" dirty="0" err="1"/>
              <a:t>If</a:t>
            </a:r>
            <a:r>
              <a:rPr lang="uk-UA" dirty="0"/>
              <a:t> </a:t>
            </a:r>
            <a:r>
              <a:rPr lang="uk-UA" dirty="0" err="1"/>
              <a:t>you</a:t>
            </a:r>
            <a:r>
              <a:rPr lang="uk-UA" dirty="0"/>
              <a:t> </a:t>
            </a:r>
            <a:r>
              <a:rPr lang="uk-UA" dirty="0" err="1"/>
              <a:t>are</a:t>
            </a:r>
            <a:r>
              <a:rPr lang="uk-UA" dirty="0"/>
              <a:t> </a:t>
            </a:r>
            <a:r>
              <a:rPr lang="uk-UA" dirty="0" err="1"/>
              <a:t>existing</a:t>
            </a:r>
            <a:r>
              <a:rPr lang="uk-UA" dirty="0"/>
              <a:t> </a:t>
            </a:r>
            <a:r>
              <a:rPr lang="uk-UA" dirty="0" err="1"/>
              <a:t>customer</a:t>
            </a:r>
            <a:r>
              <a:rPr lang="uk-UA" dirty="0"/>
              <a:t> </a:t>
            </a:r>
            <a:r>
              <a:rPr lang="uk-UA" dirty="0" err="1"/>
              <a:t>and</a:t>
            </a:r>
            <a:r>
              <a:rPr lang="uk-UA" dirty="0"/>
              <a:t> </a:t>
            </a:r>
            <a:r>
              <a:rPr lang="uk-UA" dirty="0" err="1"/>
              <a:t>have</a:t>
            </a:r>
            <a:r>
              <a:rPr lang="uk-UA" dirty="0"/>
              <a:t> </a:t>
            </a:r>
            <a:r>
              <a:rPr lang="uk-UA" dirty="0" err="1"/>
              <a:t>on</a:t>
            </a:r>
            <a:r>
              <a:rPr lang="uk-UA" dirty="0"/>
              <a:t> </a:t>
            </a:r>
            <a:r>
              <a:rPr lang="uk-UA" dirty="0" err="1"/>
              <a:t>your</a:t>
            </a:r>
            <a:r>
              <a:rPr lang="uk-UA" dirty="0"/>
              <a:t> </a:t>
            </a:r>
            <a:r>
              <a:rPr lang="uk-UA" dirty="0" err="1"/>
              <a:t>discount</a:t>
            </a:r>
            <a:r>
              <a:rPr lang="uk-UA" dirty="0"/>
              <a:t> </a:t>
            </a:r>
            <a:r>
              <a:rPr lang="uk-UA" dirty="0" err="1"/>
              <a:t>card</a:t>
            </a:r>
            <a:r>
              <a:rPr lang="uk-UA" dirty="0"/>
              <a:t> </a:t>
            </a:r>
            <a:r>
              <a:rPr lang="uk-UA" dirty="0" err="1"/>
              <a:t>more</a:t>
            </a:r>
            <a:r>
              <a:rPr lang="uk-UA" dirty="0"/>
              <a:t> </a:t>
            </a:r>
            <a:r>
              <a:rPr lang="uk-UA" dirty="0" err="1"/>
              <a:t>than</a:t>
            </a:r>
            <a:r>
              <a:rPr lang="uk-UA" dirty="0"/>
              <a:t> 5 000 </a:t>
            </a:r>
            <a:r>
              <a:rPr lang="uk-UA" dirty="0" err="1"/>
              <a:t>points</a:t>
            </a:r>
            <a:r>
              <a:rPr lang="uk-UA" dirty="0"/>
              <a:t> </a:t>
            </a:r>
            <a:r>
              <a:rPr lang="uk-UA" dirty="0" err="1"/>
              <a:t>you</a:t>
            </a:r>
            <a:r>
              <a:rPr lang="uk-UA" dirty="0"/>
              <a:t> </a:t>
            </a:r>
            <a:r>
              <a:rPr lang="uk-UA" dirty="0" err="1"/>
              <a:t>will</a:t>
            </a:r>
            <a:r>
              <a:rPr lang="uk-UA" dirty="0"/>
              <a:t> </a:t>
            </a:r>
            <a:r>
              <a:rPr lang="uk-UA" dirty="0" err="1"/>
              <a:t>get</a:t>
            </a:r>
            <a:r>
              <a:rPr lang="uk-UA" dirty="0"/>
              <a:t> 10% </a:t>
            </a:r>
            <a:r>
              <a:rPr lang="uk-UA" dirty="0" err="1"/>
              <a:t>discount</a:t>
            </a:r>
            <a:r>
              <a:rPr lang="en-US" dirty="0"/>
              <a:t>s every time you visit the </a:t>
            </a:r>
            <a:r>
              <a:rPr lang="en-US" dirty="0" err="1"/>
              <a:t>caffe</a:t>
            </a:r>
            <a:r>
              <a:rPr lang="en-US" dirty="0"/>
              <a:t>.</a:t>
            </a:r>
            <a:r>
              <a:rPr lang="uk-UA" dirty="0"/>
              <a:t> </a:t>
            </a:r>
            <a:r>
              <a:rPr lang="uk-UA" dirty="0" err="1"/>
              <a:t>If</a:t>
            </a:r>
            <a:r>
              <a:rPr lang="uk-UA" dirty="0"/>
              <a:t> </a:t>
            </a:r>
            <a:r>
              <a:rPr lang="uk-UA" dirty="0" err="1"/>
              <a:t>you</a:t>
            </a:r>
            <a:r>
              <a:rPr lang="uk-UA" dirty="0"/>
              <a:t> </a:t>
            </a:r>
            <a:r>
              <a:rPr lang="uk-UA" dirty="0" err="1"/>
              <a:t>have</a:t>
            </a:r>
            <a:r>
              <a:rPr lang="uk-UA" dirty="0"/>
              <a:t> a </a:t>
            </a:r>
            <a:r>
              <a:rPr lang="uk-UA" dirty="0" err="1"/>
              <a:t>Gift</a:t>
            </a:r>
            <a:r>
              <a:rPr lang="uk-UA" dirty="0"/>
              <a:t> </a:t>
            </a:r>
            <a:r>
              <a:rPr lang="uk-UA" dirty="0" err="1"/>
              <a:t>Coupon</a:t>
            </a:r>
            <a:r>
              <a:rPr lang="uk-UA" dirty="0"/>
              <a:t> – </a:t>
            </a:r>
            <a:r>
              <a:rPr lang="uk-UA" dirty="0" err="1"/>
              <a:t>you</a:t>
            </a:r>
            <a:r>
              <a:rPr lang="uk-UA" dirty="0"/>
              <a:t> </a:t>
            </a:r>
            <a:r>
              <a:rPr lang="uk-UA" dirty="0" err="1"/>
              <a:t>will</a:t>
            </a:r>
            <a:r>
              <a:rPr lang="uk-UA" dirty="0"/>
              <a:t> </a:t>
            </a:r>
            <a:r>
              <a:rPr lang="uk-UA" dirty="0" err="1"/>
              <a:t>get</a:t>
            </a:r>
            <a:r>
              <a:rPr lang="uk-UA" dirty="0"/>
              <a:t> </a:t>
            </a:r>
            <a:r>
              <a:rPr lang="uk-UA" dirty="0" err="1"/>
              <a:t>one-time</a:t>
            </a:r>
            <a:r>
              <a:rPr lang="uk-UA" dirty="0"/>
              <a:t> 25% </a:t>
            </a:r>
            <a:r>
              <a:rPr lang="uk-UA" dirty="0" err="1"/>
              <a:t>discount</a:t>
            </a:r>
            <a:r>
              <a:rPr lang="uk-UA" dirty="0"/>
              <a:t>. </a:t>
            </a:r>
            <a:r>
              <a:rPr lang="uk-UA" dirty="0" err="1"/>
              <a:t>This</a:t>
            </a:r>
            <a:r>
              <a:rPr lang="uk-UA" dirty="0"/>
              <a:t> </a:t>
            </a:r>
            <a:r>
              <a:rPr lang="en-US" dirty="0"/>
              <a:t>discount</a:t>
            </a:r>
            <a:r>
              <a:rPr lang="uk-UA" dirty="0"/>
              <a:t> </a:t>
            </a:r>
            <a:r>
              <a:rPr lang="uk-UA" dirty="0" err="1"/>
              <a:t>cannot</a:t>
            </a:r>
            <a:r>
              <a:rPr lang="uk-UA" dirty="0"/>
              <a:t> </a:t>
            </a:r>
            <a:r>
              <a:rPr lang="uk-UA" dirty="0" err="1"/>
              <a:t>be</a:t>
            </a:r>
            <a:r>
              <a:rPr lang="uk-UA" dirty="0"/>
              <a:t> </a:t>
            </a:r>
            <a:r>
              <a:rPr lang="en-US" dirty="0"/>
              <a:t>used</a:t>
            </a:r>
            <a:r>
              <a:rPr lang="uk-UA" dirty="0"/>
              <a:t> </a:t>
            </a:r>
            <a:r>
              <a:rPr lang="uk-UA" dirty="0" err="1"/>
              <a:t>with</a:t>
            </a:r>
            <a:r>
              <a:rPr lang="uk-UA" dirty="0"/>
              <a:t> </a:t>
            </a:r>
            <a:r>
              <a:rPr lang="uk-UA" dirty="0" err="1"/>
              <a:t>discount</a:t>
            </a:r>
            <a:r>
              <a:rPr lang="uk-UA" dirty="0"/>
              <a:t> </a:t>
            </a:r>
            <a:r>
              <a:rPr lang="uk-UA" dirty="0" err="1"/>
              <a:t>card</a:t>
            </a:r>
            <a:r>
              <a:rPr lang="uk-UA" dirty="0"/>
              <a:t> </a:t>
            </a:r>
            <a:r>
              <a:rPr lang="uk-UA" dirty="0" err="1"/>
              <a:t>but</a:t>
            </a:r>
            <a:r>
              <a:rPr lang="uk-UA" dirty="0"/>
              <a:t> </a:t>
            </a:r>
            <a:r>
              <a:rPr lang="uk-UA" dirty="0" err="1"/>
              <a:t>points</a:t>
            </a:r>
            <a:r>
              <a:rPr lang="uk-UA" dirty="0"/>
              <a:t> </a:t>
            </a:r>
            <a:r>
              <a:rPr lang="uk-UA" dirty="0" err="1"/>
              <a:t>will</a:t>
            </a:r>
            <a:r>
              <a:rPr lang="uk-UA" dirty="0"/>
              <a:t> </a:t>
            </a:r>
            <a:r>
              <a:rPr lang="uk-UA" dirty="0" err="1"/>
              <a:t>added</a:t>
            </a:r>
            <a:r>
              <a:rPr lang="uk-UA" dirty="0"/>
              <a:t> </a:t>
            </a:r>
            <a:r>
              <a:rPr lang="uk-UA" dirty="0" err="1"/>
              <a:t>to</a:t>
            </a:r>
            <a:r>
              <a:rPr lang="uk-UA" dirty="0"/>
              <a:t> </a:t>
            </a:r>
            <a:r>
              <a:rPr lang="uk-UA" dirty="0" err="1"/>
              <a:t>card</a:t>
            </a:r>
            <a:r>
              <a:rPr lang="uk-UA" dirty="0"/>
              <a:t>.</a:t>
            </a:r>
          </a:p>
          <a:p>
            <a:r>
              <a:rPr lang="uk-UA" dirty="0"/>
              <a:t> </a:t>
            </a:r>
          </a:p>
          <a:p>
            <a:pPr lvl="0"/>
            <a:r>
              <a:rPr lang="en-US" dirty="0"/>
              <a:t>Build decision table based on given information</a:t>
            </a:r>
            <a:r>
              <a:rPr lang="uk-UA" dirty="0"/>
              <a:t>.</a:t>
            </a:r>
          </a:p>
        </p:txBody>
      </p:sp>
      <p:graphicFrame>
        <p:nvGraphicFramePr>
          <p:cNvPr id="3" name="Таблица 2"/>
          <p:cNvGraphicFramePr>
            <a:graphicFrameLocks noGrp="1"/>
          </p:cNvGraphicFramePr>
          <p:nvPr>
            <p:extLst>
              <p:ext uri="{D42A27DB-BD31-4B8C-83A1-F6EECF244321}">
                <p14:modId xmlns:p14="http://schemas.microsoft.com/office/powerpoint/2010/main" val="1135712605"/>
              </p:ext>
            </p:extLst>
          </p:nvPr>
        </p:nvGraphicFramePr>
        <p:xfrm>
          <a:off x="618310" y="3536200"/>
          <a:ext cx="7741917" cy="3379650"/>
        </p:xfrm>
        <a:graphic>
          <a:graphicData uri="http://schemas.openxmlformats.org/drawingml/2006/table">
            <a:tbl>
              <a:tblPr firstRow="1" bandRow="1">
                <a:tableStyleId>{5C22544A-7EE6-4342-B048-85BDC9FD1C3A}</a:tableStyleId>
              </a:tblPr>
              <a:tblGrid>
                <a:gridCol w="1504145"/>
                <a:gridCol w="921149"/>
                <a:gridCol w="892671"/>
                <a:gridCol w="1105988"/>
                <a:gridCol w="1105988"/>
                <a:gridCol w="1105988"/>
                <a:gridCol w="1105988"/>
              </a:tblGrid>
              <a:tr h="424604">
                <a:tc>
                  <a:txBody>
                    <a:bodyPr/>
                    <a:lstStyle/>
                    <a:p>
                      <a:r>
                        <a:rPr lang="en-US" dirty="0" smtClean="0"/>
                        <a:t>Condition</a:t>
                      </a:r>
                      <a:endParaRPr lang="uk-UA" dirty="0"/>
                    </a:p>
                  </a:txBody>
                  <a:tcPr/>
                </a:tc>
                <a:tc>
                  <a:txBody>
                    <a:bodyPr/>
                    <a:lstStyle/>
                    <a:p>
                      <a:r>
                        <a:rPr lang="en-US" dirty="0" smtClean="0"/>
                        <a:t>Rule 1</a:t>
                      </a:r>
                      <a:endParaRPr lang="uk-UA" dirty="0"/>
                    </a:p>
                  </a:txBody>
                  <a:tcPr/>
                </a:tc>
                <a:tc>
                  <a:txBody>
                    <a:bodyPr/>
                    <a:lstStyle/>
                    <a:p>
                      <a:r>
                        <a:rPr lang="en-US" dirty="0" smtClean="0"/>
                        <a:t>Rule 2</a:t>
                      </a:r>
                      <a:endParaRPr lang="uk-UA" dirty="0"/>
                    </a:p>
                  </a:txBody>
                  <a:tcPr/>
                </a:tc>
                <a:tc>
                  <a:txBody>
                    <a:bodyPr/>
                    <a:lstStyle/>
                    <a:p>
                      <a:r>
                        <a:rPr lang="en-US" dirty="0" smtClean="0"/>
                        <a:t>Rule 3</a:t>
                      </a:r>
                      <a:endParaRPr lang="uk-UA" dirty="0"/>
                    </a:p>
                  </a:txBody>
                  <a:tcPr/>
                </a:tc>
                <a:tc>
                  <a:txBody>
                    <a:bodyPr/>
                    <a:lstStyle/>
                    <a:p>
                      <a:r>
                        <a:rPr lang="en-US" dirty="0" smtClean="0"/>
                        <a:t>Rule 4</a:t>
                      </a:r>
                      <a:endParaRPr lang="uk-UA" dirty="0"/>
                    </a:p>
                  </a:txBody>
                  <a:tcPr/>
                </a:tc>
                <a:tc>
                  <a:txBody>
                    <a:bodyPr/>
                    <a:lstStyle/>
                    <a:p>
                      <a:r>
                        <a:rPr lang="en-US" dirty="0" smtClean="0"/>
                        <a:t>Rule 5</a:t>
                      </a:r>
                      <a:endParaRPr lang="uk-UA" dirty="0"/>
                    </a:p>
                  </a:txBody>
                  <a:tcPr/>
                </a:tc>
                <a:tc>
                  <a:txBody>
                    <a:bodyPr/>
                    <a:lstStyle/>
                    <a:p>
                      <a:r>
                        <a:rPr lang="en-US" dirty="0" smtClean="0"/>
                        <a:t>Rule 6</a:t>
                      </a:r>
                      <a:endParaRPr lang="uk-UA" dirty="0"/>
                    </a:p>
                  </a:txBody>
                  <a:tcPr/>
                </a:tc>
              </a:tr>
              <a:tr h="732879">
                <a:tc>
                  <a:txBody>
                    <a:bodyPr/>
                    <a:lstStyle/>
                    <a:p>
                      <a:r>
                        <a:rPr lang="en-US" dirty="0" smtClean="0"/>
                        <a:t>Not</a:t>
                      </a:r>
                      <a:r>
                        <a:rPr lang="en-US" baseline="0" dirty="0" smtClean="0"/>
                        <a:t> a customer</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r>
              <a:tr h="732879">
                <a:tc>
                  <a:txBody>
                    <a:bodyPr/>
                    <a:lstStyle/>
                    <a:p>
                      <a:r>
                        <a:rPr lang="en-US" dirty="0" smtClean="0"/>
                        <a:t>Less than 5k</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r>
              <a:tr h="424604">
                <a:tc>
                  <a:txBody>
                    <a:bodyPr/>
                    <a:lstStyle/>
                    <a:p>
                      <a:r>
                        <a:rPr lang="en-US" dirty="0" smtClean="0"/>
                        <a:t>More than</a:t>
                      </a:r>
                      <a:r>
                        <a:rPr lang="en-US" baseline="0" dirty="0" smtClean="0"/>
                        <a:t> 5k </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r>
              <a:tr h="424604">
                <a:tc>
                  <a:txBody>
                    <a:bodyPr/>
                    <a:lstStyle/>
                    <a:p>
                      <a:r>
                        <a:rPr lang="en-US" dirty="0" smtClean="0"/>
                        <a:t>Gift Coupon</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F</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c>
                  <a:txBody>
                    <a:bodyPr/>
                    <a:lstStyle/>
                    <a:p>
                      <a:r>
                        <a:rPr lang="en-US" dirty="0" smtClean="0"/>
                        <a:t>T</a:t>
                      </a:r>
                      <a:endParaRPr lang="uk-UA" dirty="0"/>
                    </a:p>
                  </a:txBody>
                  <a:tcPr/>
                </a:tc>
              </a:tr>
              <a:tr h="424604">
                <a:tc>
                  <a:txBody>
                    <a:bodyPr/>
                    <a:lstStyle/>
                    <a:p>
                      <a:r>
                        <a:rPr lang="en-US" dirty="0" smtClean="0"/>
                        <a:t>Total discount</a:t>
                      </a:r>
                      <a:endParaRPr lang="uk-UA" dirty="0"/>
                    </a:p>
                  </a:txBody>
                  <a:tcPr/>
                </a:tc>
                <a:tc>
                  <a:txBody>
                    <a:bodyPr/>
                    <a:lstStyle/>
                    <a:p>
                      <a:r>
                        <a:rPr lang="en-US" dirty="0" smtClean="0"/>
                        <a:t>0%</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uk-UA" dirty="0" smtClean="0"/>
                    </a:p>
                    <a:p>
                      <a:endParaRPr lang="uk-UA" dirty="0"/>
                    </a:p>
                  </a:txBody>
                  <a:tcPr/>
                </a:tc>
                <a:tc>
                  <a:txBody>
                    <a:bodyPr/>
                    <a:lstStyle/>
                    <a:p>
                      <a:r>
                        <a:rPr lang="en-US" dirty="0" smtClean="0"/>
                        <a:t>10%</a:t>
                      </a:r>
                      <a:endParaRPr lang="uk-UA" dirty="0"/>
                    </a:p>
                  </a:txBody>
                  <a:tcPr/>
                </a:tc>
                <a:tc>
                  <a:txBody>
                    <a:bodyPr/>
                    <a:lstStyle/>
                    <a:p>
                      <a:r>
                        <a:rPr lang="en-US" dirty="0" smtClean="0"/>
                        <a:t>25%</a:t>
                      </a: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endParaRPr lang="uk-UA" dirty="0" smtClean="0"/>
                    </a:p>
                    <a:p>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endParaRPr lang="uk-UA" dirty="0" smtClean="0"/>
                    </a:p>
                    <a:p>
                      <a:endParaRPr lang="uk-UA" dirty="0"/>
                    </a:p>
                  </a:txBody>
                  <a:tcPr/>
                </a:tc>
              </a:tr>
            </a:tbl>
          </a:graphicData>
        </a:graphic>
      </p:graphicFrame>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lvl="0"/>
            <a:r>
              <a:rPr lang="en-US" b="1" dirty="0" smtClean="0"/>
              <a:t>                    3. State transition </a:t>
            </a:r>
            <a:endParaRPr lang="uk-UA" dirty="0"/>
          </a:p>
        </p:txBody>
      </p:sp>
      <p:sp>
        <p:nvSpPr>
          <p:cNvPr id="30" name="Прямоугольник 6"/>
          <p:cNvSpPr/>
          <p:nvPr/>
        </p:nvSpPr>
        <p:spPr>
          <a:xfrm>
            <a:off x="879565" y="1732974"/>
            <a:ext cx="7855131" cy="4524315"/>
          </a:xfrm>
          <a:prstGeom prst="rect">
            <a:avLst/>
          </a:prstGeom>
        </p:spPr>
        <p:txBody>
          <a:bodyPr wrap="square">
            <a:spAutoFit/>
          </a:bodyPr>
          <a:lstStyle/>
          <a:p>
            <a:r>
              <a:rPr lang="en-US" dirty="0"/>
              <a:t>User is doing an order on the web-store. He selects some goods from the catalog and clicks on “Add to cart” button. If one/more selected goods aren’t available user will get the corresponding message and will be asked to correct the selection. If all selected goods are available user will get message: “Do you want to go to shopping cart? Yes/No”. If the user press “No” button, he will stay on the catalog of goods to continue the selection.</a:t>
            </a:r>
            <a:endParaRPr lang="uk-UA" dirty="0"/>
          </a:p>
          <a:p>
            <a:r>
              <a:rPr lang="en-US" dirty="0"/>
              <a:t>To complete the order user should click “Yes” and after redirection to the Cart confirm the order by entering his phone number and delivery address and clicking on “Confirm the order” button. If entered data is correct the user will get the message on his phone with short info about the order. If some entered data is incorrect, user will get an error message and will be asked to Confirm the order again.</a:t>
            </a:r>
            <a:endParaRPr lang="uk-UA" dirty="0"/>
          </a:p>
          <a:p>
            <a:pPr lvl="0"/>
            <a:r>
              <a:rPr lang="en-US" dirty="0"/>
              <a:t>Build state transition diagram based on given information</a:t>
            </a:r>
            <a:endParaRPr lang="uk-UA" dirty="0"/>
          </a:p>
          <a:p>
            <a:pPr lvl="0"/>
            <a:r>
              <a:rPr lang="en-US" dirty="0"/>
              <a:t>Cover requirements above by tests (write test cases’ names and objectives) based on state transition analysis</a:t>
            </a:r>
            <a:endParaRPr lang="uk-UA" dirty="0"/>
          </a:p>
          <a:p>
            <a:endParaRPr lang="ru-RU" dirty="0"/>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a:t>State transition</a:t>
            </a:r>
            <a:endParaRPr lang="en-US"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22" t="24971" r="20853" b="34476"/>
          <a:stretch/>
        </p:blipFill>
        <p:spPr bwMode="auto">
          <a:xfrm>
            <a:off x="613210" y="2290354"/>
            <a:ext cx="7686060" cy="2995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1</a:t>
            </a:r>
            <a:endParaRPr lang="en-US" b="1" dirty="0"/>
          </a:p>
        </p:txBody>
      </p:sp>
      <p:sp>
        <p:nvSpPr>
          <p:cNvPr id="28" name="Text Box 10"/>
          <p:cNvSpPr txBox="1">
            <a:spLocks noChangeArrowheads="1"/>
          </p:cNvSpPr>
          <p:nvPr/>
        </p:nvSpPr>
        <p:spPr bwMode="gray">
          <a:xfrm>
            <a:off x="759948" y="1367830"/>
            <a:ext cx="75741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smtClean="0"/>
              <a:t>Check </a:t>
            </a:r>
            <a:r>
              <a:rPr lang="en-US" sz="2400" dirty="0"/>
              <a:t>results on entering valid User Id &amp; </a:t>
            </a:r>
            <a:r>
              <a:rPr lang="en-US" sz="2400" dirty="0" smtClean="0"/>
              <a:t>Password</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login page</a:t>
            </a:r>
          </a:p>
          <a:p>
            <a:pPr marL="457200" indent="-457200">
              <a:buFont typeface="+mj-lt"/>
              <a:buAutoNum type="arabicPeriod"/>
            </a:pPr>
            <a:r>
              <a:rPr lang="en-US" sz="2400" dirty="0" smtClean="0">
                <a:solidFill>
                  <a:srgbClr val="000000"/>
                </a:solidFill>
              </a:rPr>
              <a:t>Enter valid </a:t>
            </a:r>
            <a:r>
              <a:rPr lang="en-US" sz="2400" dirty="0"/>
              <a:t>User Id &amp; </a:t>
            </a:r>
            <a:r>
              <a:rPr lang="en-US" sz="2400" dirty="0" smtClean="0"/>
              <a:t>Password of </a:t>
            </a:r>
            <a:r>
              <a:rPr lang="en-US" sz="2400" dirty="0" err="1" smtClean="0"/>
              <a:t>existin</a:t>
            </a:r>
            <a:r>
              <a:rPr lang="en-US" sz="2400" dirty="0" smtClean="0"/>
              <a:t> user</a:t>
            </a:r>
          </a:p>
          <a:p>
            <a:pPr marL="457200" indent="-457200">
              <a:buFont typeface="+mj-lt"/>
              <a:buAutoNum type="arabicPeriod"/>
            </a:pPr>
            <a:r>
              <a:rPr lang="en-US" sz="2400" dirty="0" smtClean="0"/>
              <a:t>Click “Login”</a:t>
            </a:r>
          </a:p>
          <a:p>
            <a:pPr marL="457200" indent="-457200">
              <a:buFont typeface="+mj-lt"/>
              <a:buAutoNum type="arabicPeriod"/>
            </a:pPr>
            <a:endParaRPr lang="en-US" sz="2400" dirty="0"/>
          </a:p>
          <a:p>
            <a:r>
              <a:rPr lang="en-US" sz="2400" b="1" dirty="0" smtClean="0"/>
              <a:t>Expected result:</a:t>
            </a:r>
          </a:p>
          <a:p>
            <a:r>
              <a:rPr lang="en-US" sz="2400" dirty="0" smtClean="0"/>
              <a:t>Successfully logged in</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1067001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2</a:t>
            </a:r>
            <a:endParaRPr lang="en-US" b="1" dirty="0"/>
          </a:p>
        </p:txBody>
      </p:sp>
      <p:sp>
        <p:nvSpPr>
          <p:cNvPr id="28" name="Text Box 10"/>
          <p:cNvSpPr txBox="1">
            <a:spLocks noChangeArrowheads="1"/>
          </p:cNvSpPr>
          <p:nvPr/>
        </p:nvSpPr>
        <p:spPr bwMode="gray">
          <a:xfrm>
            <a:off x="759948" y="1367830"/>
            <a:ext cx="75741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results on entering Invalid User ID &amp; </a:t>
            </a:r>
            <a:r>
              <a:rPr lang="en-US" sz="2400" dirty="0" smtClean="0"/>
              <a:t>Password</a:t>
            </a:r>
          </a:p>
          <a:p>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login page</a:t>
            </a:r>
          </a:p>
          <a:p>
            <a:pPr marL="457200" indent="-457200">
              <a:buFont typeface="+mj-lt"/>
              <a:buAutoNum type="arabicPeriod"/>
            </a:pPr>
            <a:r>
              <a:rPr lang="en-US" sz="2400" dirty="0" smtClean="0">
                <a:solidFill>
                  <a:srgbClr val="000000"/>
                </a:solidFill>
              </a:rPr>
              <a:t>Enter invalid </a:t>
            </a:r>
            <a:r>
              <a:rPr lang="en-US" sz="2400" dirty="0"/>
              <a:t>User Id &amp; </a:t>
            </a:r>
            <a:r>
              <a:rPr lang="en-US" sz="2400" dirty="0" smtClean="0"/>
              <a:t>Password of existing user</a:t>
            </a:r>
          </a:p>
          <a:p>
            <a:pPr marL="457200" indent="-457200">
              <a:buFont typeface="+mj-lt"/>
              <a:buAutoNum type="arabicPeriod"/>
            </a:pPr>
            <a:r>
              <a:rPr lang="en-US" sz="2400" dirty="0" smtClean="0"/>
              <a:t>Click “Login”</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“Please enter valid </a:t>
            </a:r>
            <a:r>
              <a:rPr lang="en-US" sz="2400" dirty="0"/>
              <a:t>User Id &amp; Password </a:t>
            </a:r>
            <a:r>
              <a:rPr lang="en-US" sz="2400" dirty="0" smtClean="0"/>
              <a:t>“ message produced</a:t>
            </a:r>
            <a:endParaRPr lang="en-US" sz="2400" dirty="0"/>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482802"/>
            <a:ext cx="8778240" cy="896209"/>
          </a:xfrm>
        </p:spPr>
        <p:txBody>
          <a:bodyPr/>
          <a:lstStyle/>
          <a:p>
            <a:pPr algn="ctr"/>
            <a:r>
              <a:rPr lang="en-US" b="1" dirty="0" smtClean="0"/>
              <a:t>Test case 3</a:t>
            </a:r>
            <a:endParaRPr lang="en-US" b="1" dirty="0"/>
          </a:p>
        </p:txBody>
      </p:sp>
      <p:sp>
        <p:nvSpPr>
          <p:cNvPr id="28" name="Text Box 10"/>
          <p:cNvSpPr txBox="1">
            <a:spLocks noChangeArrowheads="1"/>
          </p:cNvSpPr>
          <p:nvPr/>
        </p:nvSpPr>
        <p:spPr bwMode="gray">
          <a:xfrm>
            <a:off x="759948" y="1367830"/>
            <a:ext cx="75741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Check response when a User ID is Empty &amp; Login Button is pressed</a:t>
            </a:r>
            <a:endParaRPr lang="en-US" sz="2400" dirty="0">
              <a:solidFill>
                <a:srgbClr val="000000"/>
              </a:solidFill>
            </a:endParaRPr>
          </a:p>
          <a:p>
            <a:r>
              <a:rPr lang="en-US" sz="2400" b="1" dirty="0" smtClean="0">
                <a:solidFill>
                  <a:srgbClr val="000000"/>
                </a:solidFill>
              </a:rPr>
              <a:t>Steps:</a:t>
            </a:r>
          </a:p>
          <a:p>
            <a:endParaRPr lang="en-US" sz="2400" dirty="0">
              <a:solidFill>
                <a:srgbClr val="000000"/>
              </a:solidFill>
            </a:endParaRPr>
          </a:p>
          <a:p>
            <a:pPr marL="457200" indent="-457200">
              <a:buFont typeface="+mj-lt"/>
              <a:buAutoNum type="arabicPeriod"/>
            </a:pPr>
            <a:r>
              <a:rPr lang="en-US" sz="2400" dirty="0" smtClean="0">
                <a:solidFill>
                  <a:srgbClr val="000000"/>
                </a:solidFill>
              </a:rPr>
              <a:t>Open login page</a:t>
            </a:r>
          </a:p>
          <a:p>
            <a:pPr marL="457200" indent="-457200">
              <a:buFont typeface="+mj-lt"/>
              <a:buAutoNum type="arabicPeriod"/>
            </a:pPr>
            <a:r>
              <a:rPr lang="en-US" sz="2400" dirty="0" smtClean="0">
                <a:solidFill>
                  <a:srgbClr val="000000"/>
                </a:solidFill>
              </a:rPr>
              <a:t>Leave </a:t>
            </a:r>
            <a:r>
              <a:rPr lang="en-US" sz="2400" dirty="0" smtClean="0"/>
              <a:t>User </a:t>
            </a:r>
            <a:r>
              <a:rPr lang="en-US" sz="2400" dirty="0"/>
              <a:t>Id &amp; </a:t>
            </a:r>
            <a:r>
              <a:rPr lang="en-US" sz="2400" dirty="0" smtClean="0"/>
              <a:t>Password fields empty</a:t>
            </a:r>
          </a:p>
          <a:p>
            <a:pPr marL="457200" indent="-457200">
              <a:buFont typeface="+mj-lt"/>
              <a:buAutoNum type="arabicPeriod"/>
            </a:pPr>
            <a:r>
              <a:rPr lang="en-US" sz="2400" dirty="0" smtClean="0"/>
              <a:t>Click “Login”</a:t>
            </a:r>
          </a:p>
          <a:p>
            <a:pPr marL="457200" indent="-457200">
              <a:buFont typeface="+mj-lt"/>
              <a:buAutoNum type="arabicPeriod"/>
            </a:pPr>
            <a:endParaRPr lang="en-US" sz="2400" dirty="0"/>
          </a:p>
          <a:p>
            <a:r>
              <a:rPr lang="en-US" sz="2400" b="1" dirty="0" smtClean="0"/>
              <a:t>Expected result:</a:t>
            </a:r>
          </a:p>
          <a:p>
            <a:endParaRPr lang="en-US" sz="2400" b="1" dirty="0" smtClean="0"/>
          </a:p>
          <a:p>
            <a:r>
              <a:rPr lang="en-US" sz="2400" dirty="0" smtClean="0"/>
              <a:t>“Please enter your </a:t>
            </a:r>
            <a:r>
              <a:rPr lang="en-US" sz="2400" dirty="0"/>
              <a:t>User Id &amp; </a:t>
            </a:r>
            <a:r>
              <a:rPr lang="en-US" sz="2400" dirty="0" smtClean="0"/>
              <a:t>Password</a:t>
            </a:r>
            <a:r>
              <a:rPr lang="en-US" sz="2400" dirty="0"/>
              <a:t> “ message produced</a:t>
            </a:r>
          </a:p>
          <a:p>
            <a:pPr marL="457200" indent="-457200">
              <a:buFont typeface="+mj-lt"/>
              <a:buAutoNum type="arabicPeriod"/>
            </a:pPr>
            <a:endParaRPr lang="en-US" sz="2400" dirty="0">
              <a:solidFill>
                <a:srgbClr val="000000"/>
              </a:solidFill>
            </a:endParaRPr>
          </a:p>
        </p:txBody>
      </p:sp>
    </p:spTree>
    <p:extLst>
      <p:ext uri="{BB962C8B-B14F-4D97-AF65-F5344CB8AC3E}">
        <p14:creationId xmlns:p14="http://schemas.microsoft.com/office/powerpoint/2010/main" val="2844469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TotalTime>
  <Words>973</Words>
  <Application>Microsoft Office PowerPoint</Application>
  <PresentationFormat>Экран (4:3)</PresentationFormat>
  <Paragraphs>191</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Office Theme</vt:lpstr>
      <vt:lpstr>технікИ тест дизаЙну</vt:lpstr>
      <vt:lpstr>Завдання:</vt:lpstr>
      <vt:lpstr>1. Equivalence partitioning and Boundary value analysis</vt:lpstr>
      <vt:lpstr>2. Decision tables  </vt:lpstr>
      <vt:lpstr>                    3. State transition </vt:lpstr>
      <vt:lpstr>State transition</vt:lpstr>
      <vt:lpstr>Test case 1</vt:lpstr>
      <vt:lpstr>Test case 2</vt:lpstr>
      <vt:lpstr>Test case 3</vt:lpstr>
      <vt:lpstr>Test case 5</vt:lpstr>
      <vt:lpstr>Test case 6</vt:lpstr>
      <vt:lpstr>Test case 7</vt:lpstr>
      <vt:lpstr>Test case 8</vt:lpstr>
      <vt:lpstr>Test case 9</vt:lpstr>
      <vt:lpstr>Test case 10</vt:lpstr>
      <vt:lpstr>SLIDE TITLE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антон</cp:lastModifiedBy>
  <cp:revision>60</cp:revision>
  <dcterms:created xsi:type="dcterms:W3CDTF">2018-09-04T12:10:47Z</dcterms:created>
  <dcterms:modified xsi:type="dcterms:W3CDTF">2019-06-07T07:27:42Z</dcterms:modified>
</cp:coreProperties>
</file>