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Помірний стиль 1 –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Світлий стиль 2 –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5940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3171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1854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77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3319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97766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38618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8764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1493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765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494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6104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743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6799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6071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7649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619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62560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A93E9-3E79-48CE-99A6-99D3B280C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 fontScale="90000"/>
          </a:bodyPr>
          <a:lstStyle/>
          <a:p>
            <a:r>
              <a:rPr lang="uk-UA" dirty="0"/>
              <a:t>оцінювання якості програмних продуктів за допомогою використання метрик стандарту якості ПЗ </a:t>
            </a:r>
            <a:r>
              <a:rPr lang="en-US" dirty="0"/>
              <a:t>ISO</a:t>
            </a:r>
            <a:r>
              <a:rPr lang="ru-RU" dirty="0"/>
              <a:t> 9126</a:t>
            </a:r>
            <a:endParaRPr lang="en-150" sz="54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DA9170C-432B-4951-810D-A77926E8C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5889" y="5388768"/>
            <a:ext cx="2938446" cy="1108075"/>
          </a:xfrm>
        </p:spPr>
        <p:txBody>
          <a:bodyPr>
            <a:normAutofit fontScale="85000" lnSpcReduction="10000"/>
          </a:bodyPr>
          <a:lstStyle/>
          <a:p>
            <a:r>
              <a:rPr lang="uk-UA" sz="2400" dirty="0">
                <a:solidFill>
                  <a:schemeClr val="tx1"/>
                </a:solidFill>
              </a:rPr>
              <a:t>Виконав ст. Гр. ІП-16-1</a:t>
            </a:r>
          </a:p>
          <a:p>
            <a:r>
              <a:rPr lang="uk-UA" sz="2400" dirty="0" err="1">
                <a:solidFill>
                  <a:schemeClr val="tx1"/>
                </a:solidFill>
              </a:rPr>
              <a:t>Марусик</a:t>
            </a:r>
            <a:r>
              <a:rPr lang="uk-UA" sz="2400" dirty="0">
                <a:solidFill>
                  <a:schemeClr val="tx1"/>
                </a:solidFill>
              </a:rPr>
              <a:t> М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059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en-150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A1CC832-1E1A-401F-ABA2-E20E6125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093788"/>
            <a:ext cx="9840911" cy="5322887"/>
          </a:xfrm>
        </p:spPr>
        <p:txBody>
          <a:bodyPr anchor="t">
            <a:normAutofit lnSpcReduction="10000"/>
          </a:bodyPr>
          <a:lstStyle/>
          <a:p>
            <a:pPr lvl="0"/>
            <a:r>
              <a:rPr lang="uk-UA" dirty="0"/>
              <a:t>забезпечувати контроль якості будівництва й відслідковувати проблемні місця;</a:t>
            </a:r>
            <a:endParaRPr lang="en-150" dirty="0"/>
          </a:p>
          <a:p>
            <a:pPr lvl="0"/>
            <a:r>
              <a:rPr lang="uk-UA" dirty="0"/>
              <a:t>допускається непрацездатність протягом не більше 3 годин у рік;</a:t>
            </a:r>
            <a:endParaRPr lang="en-150" dirty="0"/>
          </a:p>
          <a:p>
            <a:pPr lvl="0"/>
            <a:r>
              <a:rPr lang="uk-UA" dirty="0"/>
              <a:t>інженер не професіонал з комп’ютерних технологій повинен протягом одного дня вміти розібратися в 80% функцій системи;</a:t>
            </a:r>
            <a:endParaRPr lang="en-150" dirty="0"/>
          </a:p>
          <a:p>
            <a:pPr lvl="0"/>
            <a:r>
              <a:rPr lang="uk-UA" dirty="0"/>
              <a:t>час реакції на зміну параметрів процесу виробництва не повинне перевищувати 0.1 с;</a:t>
            </a:r>
            <a:endParaRPr lang="en-150" dirty="0"/>
          </a:p>
          <a:p>
            <a:pPr lvl="0"/>
            <a:r>
              <a:rPr lang="uk-UA" dirty="0"/>
              <a:t>додавання підтримки нового етапу процесу виробництва не повинне коштувати більше $20000;</a:t>
            </a:r>
            <a:endParaRPr lang="en-150" dirty="0"/>
          </a:p>
          <a:p>
            <a:pPr lvl="0"/>
            <a:r>
              <a:rPr lang="uk-UA" dirty="0"/>
              <a:t>ПЗ повинне працювати на операційних системах </a:t>
            </a:r>
            <a:r>
              <a:rPr lang="uk-UA" dirty="0" err="1"/>
              <a:t>Linux</a:t>
            </a:r>
            <a:r>
              <a:rPr lang="uk-UA" dirty="0"/>
              <a:t>, Windows XP і </a:t>
            </a:r>
            <a:r>
              <a:rPr lang="uk-UA" dirty="0" err="1"/>
              <a:t>MacOSX</a:t>
            </a:r>
            <a:r>
              <a:rPr lang="uk-UA" dirty="0"/>
              <a:t>;</a:t>
            </a:r>
            <a:endParaRPr lang="en-15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6407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Вимоги користувача</a:t>
            </a:r>
            <a:endParaRPr lang="en-150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A1CC832-1E1A-401F-ABA2-E20E6125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093788"/>
            <a:ext cx="9840911" cy="4697413"/>
          </a:xfrm>
        </p:spPr>
        <p:txBody>
          <a:bodyPr anchor="t">
            <a:normAutofit fontScale="92500" lnSpcReduction="20000"/>
          </a:bodyPr>
          <a:lstStyle/>
          <a:p>
            <a:pPr lvl="0"/>
            <a:r>
              <a:rPr lang="en-US" dirty="0"/>
              <a:t>R</a:t>
            </a:r>
            <a:r>
              <a:rPr lang="ru-RU" dirty="0"/>
              <a:t>1- </a:t>
            </a:r>
            <a:r>
              <a:rPr lang="uk-UA" dirty="0"/>
              <a:t>забезпечувати контроль якості будівництва й відслідковувати проблемні місця;</a:t>
            </a:r>
            <a:endParaRPr lang="en-150" dirty="0"/>
          </a:p>
          <a:p>
            <a:pPr lvl="0"/>
            <a:r>
              <a:rPr lang="en-US" dirty="0"/>
              <a:t>R</a:t>
            </a:r>
            <a:r>
              <a:rPr lang="ru-RU" dirty="0"/>
              <a:t>2-</a:t>
            </a:r>
            <a:r>
              <a:rPr lang="uk-UA" dirty="0"/>
              <a:t>допускається непрацездатність протягом не більше 3 годин у рік;</a:t>
            </a:r>
            <a:endParaRPr lang="en-150" dirty="0"/>
          </a:p>
          <a:p>
            <a:pPr lvl="0"/>
            <a:r>
              <a:rPr lang="en-US" dirty="0"/>
              <a:t>R</a:t>
            </a:r>
            <a:r>
              <a:rPr lang="ru-RU" dirty="0"/>
              <a:t>3-</a:t>
            </a:r>
            <a:r>
              <a:rPr lang="uk-UA" dirty="0"/>
              <a:t>інженер не професіонал з комп’ютерних технологій повинен протягом одного дня вміти розібратися в 80% функцій системи;</a:t>
            </a:r>
            <a:endParaRPr lang="en-150" dirty="0"/>
          </a:p>
          <a:p>
            <a:pPr lvl="0"/>
            <a:r>
              <a:rPr lang="en-US" dirty="0"/>
              <a:t>R</a:t>
            </a:r>
            <a:r>
              <a:rPr lang="ru-RU" dirty="0"/>
              <a:t>4-</a:t>
            </a:r>
            <a:r>
              <a:rPr lang="uk-UA" dirty="0"/>
              <a:t>час реакції на зміну параметрів процесу виробництва не повинне перевищувати 0.1 с;</a:t>
            </a:r>
            <a:endParaRPr lang="en-150" dirty="0"/>
          </a:p>
          <a:p>
            <a:pPr lvl="0"/>
            <a:r>
              <a:rPr lang="en-US" dirty="0"/>
              <a:t>R</a:t>
            </a:r>
            <a:r>
              <a:rPr lang="ru-RU" dirty="0"/>
              <a:t>5-</a:t>
            </a:r>
            <a:r>
              <a:rPr lang="uk-UA" dirty="0"/>
              <a:t>додавання підтримки нового етапу процесу виробництва не повинне коштувати більше $20000;</a:t>
            </a:r>
            <a:endParaRPr lang="en-150" dirty="0"/>
          </a:p>
          <a:p>
            <a:pPr lvl="0"/>
            <a:r>
              <a:rPr lang="en-US" dirty="0"/>
              <a:t>R</a:t>
            </a:r>
            <a:r>
              <a:rPr lang="uk-UA" dirty="0"/>
              <a:t>6-ПЗ повинне працювати на операційних системах </a:t>
            </a:r>
            <a:r>
              <a:rPr lang="uk-UA" dirty="0" err="1"/>
              <a:t>Linux</a:t>
            </a:r>
            <a:r>
              <a:rPr lang="uk-UA" dirty="0"/>
              <a:t>, Windows XP і </a:t>
            </a:r>
            <a:r>
              <a:rPr lang="uk-UA" dirty="0" err="1"/>
              <a:t>MacOSX</a:t>
            </a:r>
            <a:r>
              <a:rPr lang="uk-UA" dirty="0"/>
              <a:t>;</a:t>
            </a:r>
            <a:endParaRPr lang="en-15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74166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dirty="0"/>
              <a:t>Вимоги користувачів у структурованому представленні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" name="Місце для вмісту 4">
            <a:extLst>
              <a:ext uri="{FF2B5EF4-FFF2-40B4-BE49-F238E27FC236}">
                <a16:creationId xmlns:a16="http://schemas.microsoft.com/office/drawing/2014/main" id="{9559CDB9-ACA0-4075-8FE6-2C533724B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898574"/>
              </p:ext>
            </p:extLst>
          </p:nvPr>
        </p:nvGraphicFramePr>
        <p:xfrm>
          <a:off x="657224" y="1090863"/>
          <a:ext cx="11015664" cy="5325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3916">
                  <a:extLst>
                    <a:ext uri="{9D8B030D-6E8A-4147-A177-3AD203B41FA5}">
                      <a16:colId xmlns:a16="http://schemas.microsoft.com/office/drawing/2014/main" val="2082693582"/>
                    </a:ext>
                  </a:extLst>
                </a:gridCol>
                <a:gridCol w="2753916">
                  <a:extLst>
                    <a:ext uri="{9D8B030D-6E8A-4147-A177-3AD203B41FA5}">
                      <a16:colId xmlns:a16="http://schemas.microsoft.com/office/drawing/2014/main" val="2607923233"/>
                    </a:ext>
                  </a:extLst>
                </a:gridCol>
                <a:gridCol w="2753916">
                  <a:extLst>
                    <a:ext uri="{9D8B030D-6E8A-4147-A177-3AD203B41FA5}">
                      <a16:colId xmlns:a16="http://schemas.microsoft.com/office/drawing/2014/main" val="3512818190"/>
                    </a:ext>
                  </a:extLst>
                </a:gridCol>
                <a:gridCol w="2753916">
                  <a:extLst>
                    <a:ext uri="{9D8B030D-6E8A-4147-A177-3AD203B41FA5}">
                      <a16:colId xmlns:a16="http://schemas.microsoft.com/office/drawing/2014/main" val="3362927702"/>
                    </a:ext>
                  </a:extLst>
                </a:gridCol>
              </a:tblGrid>
              <a:tr h="608215">
                <a:tc>
                  <a:txBody>
                    <a:bodyPr/>
                    <a:lstStyle/>
                    <a:p>
                      <a:r>
                        <a:rPr lang="uk-UA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Умовне позначення</a:t>
                      </a:r>
                      <a:endParaRPr lang="en-150" sz="20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Функція</a:t>
                      </a:r>
                      <a:endParaRPr lang="en-150" sz="20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Характеристика</a:t>
                      </a:r>
                      <a:endParaRPr lang="en-150" sz="20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Метрика</a:t>
                      </a:r>
                      <a:endParaRPr lang="en-150" sz="20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74332"/>
                  </a:ext>
                </a:extLst>
              </a:tr>
              <a:tr h="78626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w Cen MT" panose="020B0602020104020603" pitchFamily="34" charset="0"/>
                        </a:rPr>
                        <a:t>R1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Відслідковування проблемних місць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Контроль якості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Якість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30445"/>
                  </a:ext>
                </a:extLst>
              </a:tr>
              <a:tr h="78626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w Cen MT" panose="020B0602020104020603" pitchFamily="34" charset="0"/>
                        </a:rPr>
                        <a:t>R2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Відновлення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Безпека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Години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763322"/>
                  </a:ext>
                </a:extLst>
              </a:tr>
              <a:tr h="78626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w Cen MT" panose="020B0602020104020603" pitchFamily="34" charset="0"/>
                        </a:rPr>
                        <a:t>R3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Швидке навчання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Зрозумілість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Практичність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681438"/>
                  </a:ext>
                </a:extLst>
              </a:tr>
              <a:tr h="78626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w Cen MT" panose="020B0602020104020603" pitchFamily="34" charset="0"/>
                        </a:rPr>
                        <a:t>R4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Обробка даних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Продуктивність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Мікросекунда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59970"/>
                  </a:ext>
                </a:extLst>
              </a:tr>
              <a:tr h="78626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w Cen MT" panose="020B0602020104020603" pitchFamily="34" charset="0"/>
                        </a:rPr>
                        <a:t>R5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Контроль використання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Контроль перевищення ресурсів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Ціна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65777"/>
                  </a:ext>
                </a:extLst>
              </a:tr>
              <a:tr h="78626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w Cen MT" panose="020B0602020104020603" pitchFamily="34" charset="0"/>
                        </a:rPr>
                        <a:t>R6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Робота на різних системах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Мультиплатформенність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Переносимість</a:t>
                      </a:r>
                      <a:endParaRPr lang="en-150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06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492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Вимоги якості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" name="Місце для вмісту 4">
            <a:extLst>
              <a:ext uri="{FF2B5EF4-FFF2-40B4-BE49-F238E27FC236}">
                <a16:creationId xmlns:a16="http://schemas.microsoft.com/office/drawing/2014/main" id="{A67A7B25-53EC-4294-B55C-5824ACCAF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68911"/>
              </p:ext>
            </p:extLst>
          </p:nvPr>
        </p:nvGraphicFramePr>
        <p:xfrm>
          <a:off x="565150" y="903288"/>
          <a:ext cx="11279187" cy="569277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46529">
                  <a:extLst>
                    <a:ext uri="{9D8B030D-6E8A-4147-A177-3AD203B41FA5}">
                      <a16:colId xmlns:a16="http://schemas.microsoft.com/office/drawing/2014/main" val="1780166063"/>
                    </a:ext>
                  </a:extLst>
                </a:gridCol>
                <a:gridCol w="1784298">
                  <a:extLst>
                    <a:ext uri="{9D8B030D-6E8A-4147-A177-3AD203B41FA5}">
                      <a16:colId xmlns:a16="http://schemas.microsoft.com/office/drawing/2014/main" val="914575454"/>
                    </a:ext>
                  </a:extLst>
                </a:gridCol>
                <a:gridCol w="2920798">
                  <a:extLst>
                    <a:ext uri="{9D8B030D-6E8A-4147-A177-3AD203B41FA5}">
                      <a16:colId xmlns:a16="http://schemas.microsoft.com/office/drawing/2014/main" val="1107728226"/>
                    </a:ext>
                  </a:extLst>
                </a:gridCol>
                <a:gridCol w="2614072">
                  <a:extLst>
                    <a:ext uri="{9D8B030D-6E8A-4147-A177-3AD203B41FA5}">
                      <a16:colId xmlns:a16="http://schemas.microsoft.com/office/drawing/2014/main" val="1247911110"/>
                    </a:ext>
                  </a:extLst>
                </a:gridCol>
                <a:gridCol w="2213490">
                  <a:extLst>
                    <a:ext uri="{9D8B030D-6E8A-4147-A177-3AD203B41FA5}">
                      <a16:colId xmlns:a16="http://schemas.microsoft.com/office/drawing/2014/main" val="2993707395"/>
                    </a:ext>
                  </a:extLst>
                </a:gridCol>
              </a:tblGrid>
              <a:tr h="667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Умовне позначення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Вимоги користувача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Характеристика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Атрибут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Метрика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898834"/>
                  </a:ext>
                </a:extLst>
              </a:tr>
              <a:tr h="13493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А1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R1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Якість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Пошук проблемних місць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Контроль якості і відслідковування проблемних місць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8826042"/>
                  </a:ext>
                </a:extLst>
              </a:tr>
              <a:tr h="667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А2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R2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Безпека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Відновлення після збоїв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Максимальна непрацездатність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216289"/>
                  </a:ext>
                </a:extLst>
              </a:tr>
              <a:tr h="3260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А3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R3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Зрозумілість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Зрозумілість функцій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Швидке навчання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8485"/>
                  </a:ext>
                </a:extLst>
              </a:tr>
              <a:tr h="667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А4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R4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Продуктивність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Час реакції зміни процесів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Мінімальний час зміни в секундах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9771309"/>
                  </a:ext>
                </a:extLst>
              </a:tr>
              <a:tr h="16899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А5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R5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Контроль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Спостереження чи програма не перевищує надані ресурси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Перевірки чи новий етап не буде перевищувати задану ціну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6385178"/>
                  </a:ext>
                </a:extLst>
              </a:tr>
              <a:tr h="3260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А6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R6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Мультиплатформенність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Робота на різних ОС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Переносимість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604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93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-7674"/>
            <a:ext cx="9906000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/>
              <a:t>Характеристики та атрибути зовнішньої якості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6" name="Місце для вмісту 5">
            <a:extLst>
              <a:ext uri="{FF2B5EF4-FFF2-40B4-BE49-F238E27FC236}">
                <a16:creationId xmlns:a16="http://schemas.microsoft.com/office/drawing/2014/main" id="{923A9690-0270-483B-A42C-B8B485A64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03709"/>
              </p:ext>
            </p:extLst>
          </p:nvPr>
        </p:nvGraphicFramePr>
        <p:xfrm>
          <a:off x="655637" y="1144588"/>
          <a:ext cx="11164886" cy="52958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90371">
                  <a:extLst>
                    <a:ext uri="{9D8B030D-6E8A-4147-A177-3AD203B41FA5}">
                      <a16:colId xmlns:a16="http://schemas.microsoft.com/office/drawing/2014/main" val="3901105214"/>
                    </a:ext>
                  </a:extLst>
                </a:gridCol>
                <a:gridCol w="2791505">
                  <a:extLst>
                    <a:ext uri="{9D8B030D-6E8A-4147-A177-3AD203B41FA5}">
                      <a16:colId xmlns:a16="http://schemas.microsoft.com/office/drawing/2014/main" val="2818695833"/>
                    </a:ext>
                  </a:extLst>
                </a:gridCol>
                <a:gridCol w="2791505">
                  <a:extLst>
                    <a:ext uri="{9D8B030D-6E8A-4147-A177-3AD203B41FA5}">
                      <a16:colId xmlns:a16="http://schemas.microsoft.com/office/drawing/2014/main" val="1043815554"/>
                    </a:ext>
                  </a:extLst>
                </a:gridCol>
                <a:gridCol w="2791505">
                  <a:extLst>
                    <a:ext uri="{9D8B030D-6E8A-4147-A177-3AD203B41FA5}">
                      <a16:colId xmlns:a16="http://schemas.microsoft.com/office/drawing/2014/main" val="2880985991"/>
                    </a:ext>
                  </a:extLst>
                </a:gridCol>
              </a:tblGrid>
              <a:tr h="522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Характеристика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err="1">
                          <a:effectLst/>
                        </a:rPr>
                        <a:t>Підхарактеристика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Атрибут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Умовне позначення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784622"/>
                  </a:ext>
                </a:extLst>
              </a:tr>
              <a:tr h="10688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Якість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Надійність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Відсутність критичних збоїв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В1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827342"/>
                  </a:ext>
                </a:extLst>
              </a:tr>
              <a:tr h="10688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Безпека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Можливість до відновлення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Механізм резервного копіювання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В2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2894438"/>
                  </a:ext>
                </a:extLst>
              </a:tr>
              <a:tr h="522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Зрозумілість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Зручність освоєння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Легкість в освоєнні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В3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6326262"/>
                  </a:ext>
                </a:extLst>
              </a:tr>
              <a:tr h="522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Продуктивність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Швидкодія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Швидкість відгуку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В4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6564942"/>
                  </a:ext>
                </a:extLst>
              </a:tr>
              <a:tr h="522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Контроль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Точність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Точні розрахунки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В5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6136"/>
                  </a:ext>
                </a:extLst>
              </a:tr>
              <a:tr h="10688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Мультиплатформенність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Зручність установки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Переносимість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В6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16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758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-7674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Матриця кореляції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6" name="Місце для вмісту 5">
            <a:extLst>
              <a:ext uri="{FF2B5EF4-FFF2-40B4-BE49-F238E27FC236}">
                <a16:creationId xmlns:a16="http://schemas.microsoft.com/office/drawing/2014/main" id="{A5FC6D09-0C43-47A2-A67A-6D8F52DDE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419176"/>
              </p:ext>
            </p:extLst>
          </p:nvPr>
        </p:nvGraphicFramePr>
        <p:xfrm>
          <a:off x="598488" y="1049338"/>
          <a:ext cx="11245850" cy="53911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5572">
                  <a:extLst>
                    <a:ext uri="{9D8B030D-6E8A-4147-A177-3AD203B41FA5}">
                      <a16:colId xmlns:a16="http://schemas.microsoft.com/office/drawing/2014/main" val="66305752"/>
                    </a:ext>
                  </a:extLst>
                </a:gridCol>
                <a:gridCol w="1606713">
                  <a:extLst>
                    <a:ext uri="{9D8B030D-6E8A-4147-A177-3AD203B41FA5}">
                      <a16:colId xmlns:a16="http://schemas.microsoft.com/office/drawing/2014/main" val="2366596315"/>
                    </a:ext>
                  </a:extLst>
                </a:gridCol>
                <a:gridCol w="1606713">
                  <a:extLst>
                    <a:ext uri="{9D8B030D-6E8A-4147-A177-3AD203B41FA5}">
                      <a16:colId xmlns:a16="http://schemas.microsoft.com/office/drawing/2014/main" val="3399883238"/>
                    </a:ext>
                  </a:extLst>
                </a:gridCol>
                <a:gridCol w="1606713">
                  <a:extLst>
                    <a:ext uri="{9D8B030D-6E8A-4147-A177-3AD203B41FA5}">
                      <a16:colId xmlns:a16="http://schemas.microsoft.com/office/drawing/2014/main" val="2291195698"/>
                    </a:ext>
                  </a:extLst>
                </a:gridCol>
                <a:gridCol w="1606713">
                  <a:extLst>
                    <a:ext uri="{9D8B030D-6E8A-4147-A177-3AD203B41FA5}">
                      <a16:colId xmlns:a16="http://schemas.microsoft.com/office/drawing/2014/main" val="3152005056"/>
                    </a:ext>
                  </a:extLst>
                </a:gridCol>
                <a:gridCol w="1606713">
                  <a:extLst>
                    <a:ext uri="{9D8B030D-6E8A-4147-A177-3AD203B41FA5}">
                      <a16:colId xmlns:a16="http://schemas.microsoft.com/office/drawing/2014/main" val="2427256113"/>
                    </a:ext>
                  </a:extLst>
                </a:gridCol>
                <a:gridCol w="1606713">
                  <a:extLst>
                    <a:ext uri="{9D8B030D-6E8A-4147-A177-3AD203B41FA5}">
                      <a16:colId xmlns:a16="http://schemas.microsoft.com/office/drawing/2014/main" val="2987277184"/>
                    </a:ext>
                  </a:extLst>
                </a:gridCol>
              </a:tblGrid>
              <a:tr h="770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 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В1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В2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В3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В4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В5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В6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395229"/>
                  </a:ext>
                </a:extLst>
              </a:tr>
              <a:tr h="770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А1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++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--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--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4370204"/>
                  </a:ext>
                </a:extLst>
              </a:tr>
              <a:tr h="770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А2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++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--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--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005688"/>
                  </a:ext>
                </a:extLst>
              </a:tr>
              <a:tr h="770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А3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--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--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++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69257"/>
                  </a:ext>
                </a:extLst>
              </a:tr>
              <a:tr h="770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А4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--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++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460357"/>
                  </a:ext>
                </a:extLst>
              </a:tr>
              <a:tr h="770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А5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--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++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339624"/>
                  </a:ext>
                </a:extLst>
              </a:tr>
              <a:tr h="770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А6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--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--</a:t>
                      </a:r>
                      <a:endParaRPr lang="en-150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++</a:t>
                      </a:r>
                      <a:endParaRPr lang="en-150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111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763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403</Words>
  <Application>Microsoft Office PowerPoint</Application>
  <PresentationFormat>Широкий екран</PresentationFormat>
  <Paragraphs>161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Схема</vt:lpstr>
      <vt:lpstr>оцінювання якості програмних продуктів за допомогою використання метрик стандарту якості ПЗ ISO 9126</vt:lpstr>
      <vt:lpstr>Завдання</vt:lpstr>
      <vt:lpstr>Вимоги користувача</vt:lpstr>
      <vt:lpstr>Вимоги користувачів у структурованому представленні</vt:lpstr>
      <vt:lpstr>Вимоги якості</vt:lpstr>
      <vt:lpstr>Характеристики та атрибути зовнішньої якості</vt:lpstr>
      <vt:lpstr>Матриця кореляції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</dc:title>
  <dc:creator>Mick</dc:creator>
  <cp:lastModifiedBy>Mick</cp:lastModifiedBy>
  <cp:revision>22</cp:revision>
  <dcterms:created xsi:type="dcterms:W3CDTF">2019-05-16T05:06:20Z</dcterms:created>
  <dcterms:modified xsi:type="dcterms:W3CDTF">2019-06-06T17:26:17Z</dcterms:modified>
</cp:coreProperties>
</file>