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7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BAE67FE-F0BB-4DC9-82BF-B9686269F12F}" type="datetimeFigureOut">
              <a:rPr lang="en-150" smtClean="0"/>
              <a:t>25/05/2019</a:t>
            </a:fld>
            <a:endParaRPr lang="en-150"/>
          </a:p>
        </p:txBody>
      </p:sp>
      <p:sp>
        <p:nvSpPr>
          <p:cNvPr id="5" name="Footer Placeholder 4"/>
          <p:cNvSpPr>
            <a:spLocks noGrp="1"/>
          </p:cNvSpPr>
          <p:nvPr>
            <p:ph type="ftr" sz="quarter" idx="11"/>
          </p:nvPr>
        </p:nvSpPr>
        <p:spPr>
          <a:xfrm>
            <a:off x="1876424" y="5410201"/>
            <a:ext cx="5124886" cy="365125"/>
          </a:xfrm>
        </p:spPr>
        <p:txBody>
          <a:bodyPr/>
          <a:lstStyle/>
          <a:p>
            <a:endParaRPr lang="en-150"/>
          </a:p>
        </p:txBody>
      </p:sp>
      <p:sp>
        <p:nvSpPr>
          <p:cNvPr id="6" name="Slide Number Placeholder 5"/>
          <p:cNvSpPr>
            <a:spLocks noGrp="1"/>
          </p:cNvSpPr>
          <p:nvPr>
            <p:ph type="sldNum" sz="quarter" idx="12"/>
          </p:nvPr>
        </p:nvSpPr>
        <p:spPr>
          <a:xfrm>
            <a:off x="9896911" y="5410199"/>
            <a:ext cx="771089" cy="365125"/>
          </a:xfrm>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59400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53171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318543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777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53319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1BAE67FE-F0BB-4DC9-82BF-B9686269F12F}" type="datetimeFigureOut">
              <a:rPr lang="en-150" smtClean="0"/>
              <a:t>25/05/2019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297766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1BAE67FE-F0BB-4DC9-82BF-B9686269F12F}" type="datetimeFigureOut">
              <a:rPr lang="en-150" smtClean="0"/>
              <a:t>25/05/2019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738618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25/05/2019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98764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25/05/2019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1493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1BAE67FE-F0BB-4DC9-82BF-B9686269F12F}" type="datetimeFigureOut">
              <a:rPr lang="en-150" smtClean="0"/>
              <a:t>25/05/2019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8765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BAE67FE-F0BB-4DC9-82BF-B9686269F12F}" type="datetimeFigureOut">
              <a:rPr lang="en-150" smtClean="0"/>
              <a:t>25/05/2019</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64946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96104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1BAE67FE-F0BB-4DC9-82BF-B9686269F12F}" type="datetimeFigureOut">
              <a:rPr lang="en-150" smtClean="0"/>
              <a:t>25/05/2019</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10743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1BAE67FE-F0BB-4DC9-82BF-B9686269F12F}" type="datetimeFigureOut">
              <a:rPr lang="en-150" smtClean="0"/>
              <a:t>25/05/2019</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46799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E67FE-F0BB-4DC9-82BF-B9686269F12F}" type="datetimeFigureOut">
              <a:rPr lang="en-150" smtClean="0"/>
              <a:t>25/05/2019</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396071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127649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1BAE67FE-F0BB-4DC9-82BF-B9686269F12F}" type="datetimeFigureOut">
              <a:rPr lang="en-150" smtClean="0"/>
              <a:t>25/05/2019</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11655F0F-7695-4544-9A9C-3C9A9095BFD6}" type="slidenum">
              <a:rPr lang="en-150" smtClean="0"/>
              <a:t>‹№›</a:t>
            </a:fld>
            <a:endParaRPr lang="en-150"/>
          </a:p>
        </p:txBody>
      </p:sp>
    </p:spTree>
    <p:extLst>
      <p:ext uri="{BB962C8B-B14F-4D97-AF65-F5344CB8AC3E}">
        <p14:creationId xmlns:p14="http://schemas.microsoft.com/office/powerpoint/2010/main" val="226191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AE67FE-F0BB-4DC9-82BF-B9686269F12F}" type="datetimeFigureOut">
              <a:rPr lang="en-150" smtClean="0"/>
              <a:t>25/05/2019</a:t>
            </a:fld>
            <a:endParaRPr lang="en-15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15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655F0F-7695-4544-9A9C-3C9A9095BFD6}" type="slidenum">
              <a:rPr lang="en-150" smtClean="0"/>
              <a:t>‹№›</a:t>
            </a:fld>
            <a:endParaRPr lang="en-150"/>
          </a:p>
        </p:txBody>
      </p:sp>
    </p:spTree>
    <p:extLst>
      <p:ext uri="{BB962C8B-B14F-4D97-AF65-F5344CB8AC3E}">
        <p14:creationId xmlns:p14="http://schemas.microsoft.com/office/powerpoint/2010/main" val="2962560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0FEA93E9-3E79-48CE-99A6-99D3B280C4AD}"/>
              </a:ext>
            </a:extLst>
          </p:cNvPr>
          <p:cNvSpPr>
            <a:spLocks noGrp="1"/>
          </p:cNvSpPr>
          <p:nvPr>
            <p:ph type="ctrTitle"/>
          </p:nvPr>
        </p:nvSpPr>
        <p:spPr>
          <a:xfrm>
            <a:off x="3108960" y="1122363"/>
            <a:ext cx="7559039" cy="3027360"/>
          </a:xfrm>
        </p:spPr>
        <p:txBody>
          <a:bodyPr>
            <a:normAutofit/>
          </a:bodyPr>
          <a:lstStyle/>
          <a:p>
            <a:r>
              <a:rPr lang="uk-UA" sz="5400" dirty="0"/>
              <a:t>Аналіз вимог ДО ПЗ</a:t>
            </a:r>
            <a:endParaRPr lang="en-150" sz="5400" dirty="0"/>
          </a:p>
        </p:txBody>
      </p:sp>
      <p:sp>
        <p:nvSpPr>
          <p:cNvPr id="3" name="Підзаголовок 2">
            <a:extLst>
              <a:ext uri="{FF2B5EF4-FFF2-40B4-BE49-F238E27FC236}">
                <a16:creationId xmlns:a16="http://schemas.microsoft.com/office/drawing/2014/main" id="{8DA9170C-432B-4951-810D-A77926E8C13F}"/>
              </a:ext>
            </a:extLst>
          </p:cNvPr>
          <p:cNvSpPr>
            <a:spLocks noGrp="1"/>
          </p:cNvSpPr>
          <p:nvPr>
            <p:ph type="subTitle" idx="1"/>
          </p:nvPr>
        </p:nvSpPr>
        <p:spPr>
          <a:xfrm>
            <a:off x="8955889" y="5388768"/>
            <a:ext cx="2938446" cy="1108075"/>
          </a:xfrm>
        </p:spPr>
        <p:txBody>
          <a:bodyPr>
            <a:normAutofit fontScale="85000" lnSpcReduction="10000"/>
          </a:bodyPr>
          <a:lstStyle/>
          <a:p>
            <a:r>
              <a:rPr lang="uk-UA" sz="2400" dirty="0">
                <a:solidFill>
                  <a:schemeClr val="tx1"/>
                </a:solidFill>
              </a:rPr>
              <a:t>Виконав ст. Гр. ІП-16-1</a:t>
            </a:r>
          </a:p>
          <a:p>
            <a:r>
              <a:rPr lang="uk-UA" sz="2400" dirty="0" err="1">
                <a:solidFill>
                  <a:schemeClr val="tx1"/>
                </a:solidFill>
              </a:rPr>
              <a:t>Марусик</a:t>
            </a:r>
            <a:r>
              <a:rPr lang="uk-UA" sz="2400" dirty="0">
                <a:solidFill>
                  <a:schemeClr val="tx1"/>
                </a:solidFill>
              </a:rPr>
              <a:t> М</a:t>
            </a:r>
          </a:p>
        </p:txBody>
      </p:sp>
      <p:grpSp>
        <p:nvGrpSpPr>
          <p:cNvPr id="10" name="Group 9">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7059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41411" y="748240"/>
            <a:ext cx="9906000" cy="1117073"/>
          </a:xfrm>
        </p:spPr>
        <p:txBody>
          <a:bodyPr>
            <a:normAutofit/>
          </a:bodyPr>
          <a:lstStyle/>
          <a:p>
            <a:pPr algn="ctr"/>
            <a:r>
              <a:rPr lang="uk-UA" sz="4000" dirty="0"/>
              <a:t>Завдання</a:t>
            </a:r>
            <a:endParaRPr lang="en-150" sz="4000" dirty="0"/>
          </a:p>
        </p:txBody>
      </p:sp>
      <p:sp>
        <p:nvSpPr>
          <p:cNvPr id="3" name="Місце для вмісту 2">
            <a:extLst>
              <a:ext uri="{FF2B5EF4-FFF2-40B4-BE49-F238E27FC236}">
                <a16:creationId xmlns:a16="http://schemas.microsoft.com/office/drawing/2014/main" id="{EA1CC832-1E1A-401F-ABA2-E20E61254FE0}"/>
              </a:ext>
            </a:extLst>
          </p:cNvPr>
          <p:cNvSpPr>
            <a:spLocks noGrp="1"/>
          </p:cNvSpPr>
          <p:nvPr>
            <p:ph idx="1"/>
          </p:nvPr>
        </p:nvSpPr>
        <p:spPr>
          <a:xfrm>
            <a:off x="1206500" y="2249487"/>
            <a:ext cx="9840911" cy="3541714"/>
          </a:xfrm>
        </p:spPr>
        <p:txBody>
          <a:bodyPr anchor="t">
            <a:normAutofit/>
          </a:bodyPr>
          <a:lstStyle/>
          <a:p>
            <a:pPr marL="0" indent="0" algn="ctr">
              <a:buNone/>
            </a:pPr>
            <a:r>
              <a:rPr lang="uk-UA" dirty="0"/>
              <a:t>Варіант 9. Система підтримки складання розкладу занять</a:t>
            </a:r>
            <a:endParaRPr lang="en-15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640733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41411" y="4232"/>
            <a:ext cx="9906000" cy="1117073"/>
          </a:xfrm>
        </p:spPr>
        <p:txBody>
          <a:bodyPr>
            <a:normAutofit/>
          </a:bodyPr>
          <a:lstStyle/>
          <a:p>
            <a:pPr algn="ctr"/>
            <a:r>
              <a:rPr lang="uk-UA" sz="4000" dirty="0"/>
              <a:t>Головний сценарій</a:t>
            </a:r>
            <a:endParaRPr lang="en-150" sz="4000" dirty="0"/>
          </a:p>
        </p:txBody>
      </p:sp>
      <p:sp>
        <p:nvSpPr>
          <p:cNvPr id="3" name="Місце для вмісту 2">
            <a:extLst>
              <a:ext uri="{FF2B5EF4-FFF2-40B4-BE49-F238E27FC236}">
                <a16:creationId xmlns:a16="http://schemas.microsoft.com/office/drawing/2014/main" id="{EA1CC832-1E1A-401F-ABA2-E20E61254FE0}"/>
              </a:ext>
            </a:extLst>
          </p:cNvPr>
          <p:cNvSpPr>
            <a:spLocks noGrp="1"/>
          </p:cNvSpPr>
          <p:nvPr>
            <p:ph idx="1"/>
          </p:nvPr>
        </p:nvSpPr>
        <p:spPr>
          <a:xfrm>
            <a:off x="1206500" y="1093788"/>
            <a:ext cx="9840911" cy="4697413"/>
          </a:xfrm>
        </p:spPr>
        <p:txBody>
          <a:bodyPr anchor="t">
            <a:normAutofit/>
          </a:bodyPr>
          <a:lstStyle/>
          <a:p>
            <a:pPr marL="0" indent="0">
              <a:buNone/>
            </a:pPr>
            <a:r>
              <a:rPr lang="uk-UA" dirty="0"/>
              <a:t>Користувач заносить інформацію в спеціальній формі про студентів, викладачів, дисципліни, навчальні дні, розклад пар, аудиторії. Далі він створює власну бібліотеку та заняття для кожної групи, яке буде зберігати дані про навчальні пари(група, день тижня, предмет, аудиторія, час занять, тип заняття, викладач та іншу інформацію). Після внесення базових даних, програма генерує наближену картину розкладу. Далі користувач має можливість фільтрувати групи, дисципліни, переглядати завантаженість аудиторій та друкувати розклад. </a:t>
            </a:r>
          </a:p>
          <a:p>
            <a:pPr marL="0" indent="0">
              <a:buNone/>
            </a:pPr>
            <a:endParaRPr lang="en-15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6741662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Додаткові вимоги</a:t>
            </a:r>
            <a:r>
              <a:rPr lang="en-US" sz="4000" dirty="0"/>
              <a:t>/</a:t>
            </a:r>
            <a:r>
              <a:rPr lang="uk-UA" sz="4000" dirty="0"/>
              <a:t>обмеження</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2" name="Місце для вмісту 2">
            <a:extLst>
              <a:ext uri="{FF2B5EF4-FFF2-40B4-BE49-F238E27FC236}">
                <a16:creationId xmlns:a16="http://schemas.microsoft.com/office/drawing/2014/main" id="{41AE5A7C-3A30-4FF6-A068-5C0A5D4ADC42}"/>
              </a:ext>
            </a:extLst>
          </p:cNvPr>
          <p:cNvSpPr>
            <a:spLocks noGrp="1"/>
          </p:cNvSpPr>
          <p:nvPr>
            <p:ph idx="1"/>
          </p:nvPr>
        </p:nvSpPr>
        <p:spPr>
          <a:xfrm>
            <a:off x="1206500" y="1093788"/>
            <a:ext cx="9840911" cy="4697413"/>
          </a:xfrm>
        </p:spPr>
        <p:txBody>
          <a:bodyPr anchor="t">
            <a:normAutofit/>
          </a:bodyPr>
          <a:lstStyle/>
          <a:p>
            <a:pPr marL="0" indent="0">
              <a:buNone/>
            </a:pPr>
            <a:endParaRPr lang="uk-UA" dirty="0"/>
          </a:p>
          <a:p>
            <a:pPr marL="457200" indent="-457200">
              <a:buAutoNum type="arabicPeriod"/>
            </a:pPr>
            <a:r>
              <a:rPr lang="uk-UA" sz="2000" dirty="0"/>
              <a:t>Назви дисциплін, інформація про студентів, групи, викладачів, заняття, розклад пар, аудиторії, терміни навчання використовують тільки символи латиницю та кирилицю, а також цифри та –(тире).</a:t>
            </a:r>
          </a:p>
          <a:p>
            <a:pPr marL="457200" indent="-457200">
              <a:buAutoNum type="arabicPeriod"/>
            </a:pPr>
            <a:r>
              <a:rPr lang="uk-UA" sz="2000" dirty="0"/>
              <a:t>Система не буде генерувати розклад, якщо не було занесено всієї інформацію, яка є необхідною</a:t>
            </a:r>
          </a:p>
          <a:p>
            <a:pPr marL="457200" indent="-457200">
              <a:buAutoNum type="arabicPeriod"/>
            </a:pPr>
            <a:r>
              <a:rPr lang="uk-UA" sz="2000" dirty="0"/>
              <a:t>Розклад не згенерує розклад, якщо кількість вільних годин, які доступні є меншою за кількість годин, які потрібні.</a:t>
            </a:r>
          </a:p>
          <a:p>
            <a:pPr marL="457200" indent="-457200">
              <a:buAutoNum type="arabicPeriod"/>
            </a:pPr>
            <a:r>
              <a:rPr lang="uk-UA" sz="2000" dirty="0"/>
              <a:t>Доступні тільки українська та англійська мови.</a:t>
            </a:r>
          </a:p>
          <a:p>
            <a:pPr marL="0" indent="0">
              <a:buNone/>
            </a:pPr>
            <a:endParaRPr lang="uk-UA" dirty="0"/>
          </a:p>
        </p:txBody>
      </p:sp>
    </p:spTree>
    <p:extLst>
      <p:ext uri="{BB962C8B-B14F-4D97-AF65-F5344CB8AC3E}">
        <p14:creationId xmlns:p14="http://schemas.microsoft.com/office/powerpoint/2010/main" val="19624924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57288" y="4232"/>
            <a:ext cx="9906000" cy="1117073"/>
          </a:xfrm>
        </p:spPr>
        <p:txBody>
          <a:bodyPr>
            <a:normAutofit/>
          </a:bodyPr>
          <a:lstStyle/>
          <a:p>
            <a:pPr algn="ctr"/>
            <a:r>
              <a:rPr lang="uk-UA" sz="4000" dirty="0"/>
              <a:t>Нефункціональні вимоги(припущення)</a:t>
            </a:r>
            <a:endParaRPr lang="en-150"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52" name="Місце для вмісту 2">
            <a:extLst>
              <a:ext uri="{FF2B5EF4-FFF2-40B4-BE49-F238E27FC236}">
                <a16:creationId xmlns:a16="http://schemas.microsoft.com/office/drawing/2014/main" id="{41AE5A7C-3A30-4FF6-A068-5C0A5D4ADC42}"/>
              </a:ext>
            </a:extLst>
          </p:cNvPr>
          <p:cNvSpPr>
            <a:spLocks noGrp="1"/>
          </p:cNvSpPr>
          <p:nvPr>
            <p:ph idx="1"/>
          </p:nvPr>
        </p:nvSpPr>
        <p:spPr>
          <a:xfrm>
            <a:off x="1206500" y="1093788"/>
            <a:ext cx="9840911" cy="4697413"/>
          </a:xfrm>
        </p:spPr>
        <p:txBody>
          <a:bodyPr anchor="t">
            <a:normAutofit fontScale="85000" lnSpcReduction="20000"/>
          </a:bodyPr>
          <a:lstStyle/>
          <a:p>
            <a:pPr marL="457200" indent="-457200">
              <a:buAutoNum type="arabicPeriod"/>
            </a:pPr>
            <a:r>
              <a:rPr lang="uk-UA" dirty="0"/>
              <a:t>Із якою кількість даних може генерувати система?</a:t>
            </a:r>
          </a:p>
          <a:p>
            <a:pPr marL="457200" indent="-457200">
              <a:buAutoNum type="arabicPeriod"/>
            </a:pPr>
            <a:r>
              <a:rPr lang="uk-UA" dirty="0"/>
              <a:t>Чи має можливість система, зберігати розклад в спеціальний файл або </a:t>
            </a:r>
            <a:r>
              <a:rPr lang="en-US" dirty="0"/>
              <a:t>Excel</a:t>
            </a:r>
            <a:r>
              <a:rPr lang="uk-UA" dirty="0"/>
              <a:t>?</a:t>
            </a:r>
          </a:p>
          <a:p>
            <a:pPr marL="457200" indent="-457200">
              <a:buAutoNum type="arabicPeriod"/>
            </a:pPr>
            <a:r>
              <a:rPr lang="uk-UA" dirty="0"/>
              <a:t>Можна використовувати дані про викладачів, студентів, груп, дисципліни для інших бібліотек (проектів)?</a:t>
            </a:r>
          </a:p>
          <a:p>
            <a:pPr marL="457200" indent="-457200">
              <a:buAutoNum type="arabicPeriod"/>
            </a:pPr>
            <a:r>
              <a:rPr lang="uk-UA" dirty="0"/>
              <a:t>Чи може працювати із системою кілька користувачів?</a:t>
            </a:r>
          </a:p>
          <a:p>
            <a:pPr marL="457200" indent="-457200">
              <a:buAutoNum type="arabicPeriod"/>
            </a:pPr>
            <a:r>
              <a:rPr lang="uk-UA" dirty="0"/>
              <a:t>Чи можливо переглянути розклад в системі іншим користувачем?</a:t>
            </a:r>
          </a:p>
          <a:p>
            <a:pPr marL="457200" indent="-457200">
              <a:buAutoNum type="arabicPeriod"/>
            </a:pPr>
            <a:r>
              <a:rPr lang="uk-UA" dirty="0"/>
              <a:t>Якщо стався збій в системі, чи можна відновити розклад?</a:t>
            </a:r>
          </a:p>
          <a:p>
            <a:pPr marL="457200" indent="-457200">
              <a:buAutoNum type="arabicPeriod"/>
            </a:pPr>
            <a:r>
              <a:rPr lang="uk-UA" dirty="0"/>
              <a:t>Є можливість вручну змінювати розклад після генерації?</a:t>
            </a:r>
          </a:p>
          <a:p>
            <a:pPr marL="457200" indent="-457200">
              <a:buAutoNum type="arabicPeriod"/>
            </a:pPr>
            <a:r>
              <a:rPr lang="uk-UA" dirty="0"/>
              <a:t>Якщо змінено дані викладача чи групи, зміниться автоматично в розкладі?</a:t>
            </a:r>
          </a:p>
          <a:p>
            <a:pPr marL="457200" indent="-457200">
              <a:buAutoNum type="arabicPeriod"/>
            </a:pPr>
            <a:r>
              <a:rPr lang="uk-UA" dirty="0"/>
              <a:t>Чи є можливість друку?</a:t>
            </a:r>
          </a:p>
          <a:p>
            <a:pPr marL="457200" indent="-457200">
              <a:buAutoNum type="arabicPeriod"/>
            </a:pPr>
            <a:r>
              <a:rPr lang="uk-UA" dirty="0"/>
              <a:t> Наявність уроків чи допомоги по користуванню розкладом</a:t>
            </a:r>
          </a:p>
          <a:p>
            <a:pPr marL="0" indent="0">
              <a:buNone/>
            </a:pPr>
            <a:endParaRPr lang="uk-UA" dirty="0"/>
          </a:p>
        </p:txBody>
      </p:sp>
    </p:spTree>
    <p:extLst>
      <p:ext uri="{BB962C8B-B14F-4D97-AF65-F5344CB8AC3E}">
        <p14:creationId xmlns:p14="http://schemas.microsoft.com/office/powerpoint/2010/main" val="14435934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41411" y="-7674"/>
            <a:ext cx="9906000" cy="1117073"/>
          </a:xfrm>
        </p:spPr>
        <p:txBody>
          <a:bodyPr>
            <a:normAutofit/>
          </a:bodyPr>
          <a:lstStyle/>
          <a:p>
            <a:pPr algn="ctr"/>
            <a:r>
              <a:rPr lang="uk-UA" sz="4000" dirty="0"/>
              <a:t>Альтернативні сценарії</a:t>
            </a:r>
            <a:endParaRPr lang="en-150" sz="4000" dirty="0"/>
          </a:p>
        </p:txBody>
      </p:sp>
      <p:sp>
        <p:nvSpPr>
          <p:cNvPr id="3" name="Місце для вмісту 2">
            <a:extLst>
              <a:ext uri="{FF2B5EF4-FFF2-40B4-BE49-F238E27FC236}">
                <a16:creationId xmlns:a16="http://schemas.microsoft.com/office/drawing/2014/main" id="{EA1CC832-1E1A-401F-ABA2-E20E61254FE0}"/>
              </a:ext>
            </a:extLst>
          </p:cNvPr>
          <p:cNvSpPr>
            <a:spLocks noGrp="1"/>
          </p:cNvSpPr>
          <p:nvPr>
            <p:ph idx="1"/>
          </p:nvPr>
        </p:nvSpPr>
        <p:spPr>
          <a:xfrm>
            <a:off x="1206500" y="903288"/>
            <a:ext cx="9840911" cy="5702299"/>
          </a:xfrm>
        </p:spPr>
        <p:txBody>
          <a:bodyPr anchor="t">
            <a:normAutofit/>
          </a:bodyPr>
          <a:lstStyle/>
          <a:p>
            <a:pPr marL="457200" indent="-457200">
              <a:buAutoNum type="arabicPeriod"/>
            </a:pPr>
            <a:r>
              <a:rPr lang="uk-UA" dirty="0"/>
              <a:t>Користувачеві не було згенеровано розклад</a:t>
            </a:r>
          </a:p>
          <a:p>
            <a:pPr marL="914400" lvl="1" indent="-457200">
              <a:buAutoNum type="arabicPeriod"/>
            </a:pPr>
            <a:r>
              <a:rPr lang="uk-UA" dirty="0"/>
              <a:t>Користувач відкриваю </a:t>
            </a:r>
            <a:r>
              <a:rPr lang="en-US" dirty="0"/>
              <a:t>log </a:t>
            </a:r>
            <a:r>
              <a:rPr lang="uk-UA" dirty="0"/>
              <a:t>файл, в якому міститься детально про помилки.</a:t>
            </a:r>
          </a:p>
          <a:p>
            <a:pPr marL="914400" lvl="1" indent="-457200">
              <a:buAutoNum type="arabicPeriod"/>
            </a:pPr>
            <a:r>
              <a:rPr lang="uk-UA" dirty="0"/>
              <a:t>Користувач редагує дані згідно помилки та зберігає.</a:t>
            </a:r>
          </a:p>
          <a:p>
            <a:pPr marL="914400" lvl="1" indent="-457200">
              <a:buAutoNum type="arabicPeriod"/>
            </a:pPr>
            <a:r>
              <a:rPr lang="uk-UA" dirty="0"/>
              <a:t>Система генерує розклад вже на оновлених даних.</a:t>
            </a:r>
          </a:p>
          <a:p>
            <a:pPr marL="457200" indent="-457200">
              <a:buAutoNum type="arabicPeriod"/>
            </a:pPr>
            <a:r>
              <a:rPr lang="uk-UA" dirty="0"/>
              <a:t>Користувачеві потрібно внести зміни в розклад</a:t>
            </a:r>
          </a:p>
          <a:p>
            <a:pPr marL="914400" lvl="1" indent="-457200">
              <a:buAutoNum type="arabicPeriod"/>
            </a:pPr>
            <a:r>
              <a:rPr lang="uk-UA" dirty="0"/>
              <a:t>Користувач відкриває вікно із наявним розкладом та вибирає інформацію яку він хоче змінити.</a:t>
            </a:r>
          </a:p>
          <a:p>
            <a:pPr marL="914400" lvl="1" indent="-457200">
              <a:buAutoNum type="arabicPeriod"/>
            </a:pPr>
            <a:r>
              <a:rPr lang="uk-UA" dirty="0"/>
              <a:t>Редагує дані в спеціальній формі та натискає на кнопку Згенерувати розклад</a:t>
            </a:r>
          </a:p>
          <a:p>
            <a:pPr marL="914400" lvl="1" indent="-457200">
              <a:buAutoNum type="arabicPeriod"/>
            </a:pPr>
            <a:r>
              <a:rPr lang="uk-UA" dirty="0"/>
              <a:t>При успішному виконані, користувачеві відображається оновлений розклад.</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887581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Заголовок 1">
            <a:extLst>
              <a:ext uri="{FF2B5EF4-FFF2-40B4-BE49-F238E27FC236}">
                <a16:creationId xmlns:a16="http://schemas.microsoft.com/office/drawing/2014/main" id="{65D1605E-F365-4ED3-9686-216F4EFEAFBF}"/>
              </a:ext>
            </a:extLst>
          </p:cNvPr>
          <p:cNvSpPr>
            <a:spLocks noGrp="1"/>
          </p:cNvSpPr>
          <p:nvPr>
            <p:ph type="title"/>
          </p:nvPr>
        </p:nvSpPr>
        <p:spPr>
          <a:xfrm>
            <a:off x="1141411" y="-7674"/>
            <a:ext cx="9906000" cy="1117073"/>
          </a:xfrm>
        </p:spPr>
        <p:txBody>
          <a:bodyPr>
            <a:normAutofit/>
          </a:bodyPr>
          <a:lstStyle/>
          <a:p>
            <a:pPr algn="ctr"/>
            <a:r>
              <a:rPr lang="uk-UA" sz="4000" dirty="0"/>
              <a:t>Альтернативні сценарії</a:t>
            </a:r>
            <a:endParaRPr lang="en-150" sz="4000" dirty="0"/>
          </a:p>
        </p:txBody>
      </p:sp>
      <p:sp>
        <p:nvSpPr>
          <p:cNvPr id="3" name="Місце для вмісту 2">
            <a:extLst>
              <a:ext uri="{FF2B5EF4-FFF2-40B4-BE49-F238E27FC236}">
                <a16:creationId xmlns:a16="http://schemas.microsoft.com/office/drawing/2014/main" id="{EA1CC832-1E1A-401F-ABA2-E20E61254FE0}"/>
              </a:ext>
            </a:extLst>
          </p:cNvPr>
          <p:cNvSpPr>
            <a:spLocks noGrp="1"/>
          </p:cNvSpPr>
          <p:nvPr>
            <p:ph idx="1"/>
          </p:nvPr>
        </p:nvSpPr>
        <p:spPr>
          <a:xfrm>
            <a:off x="1206500" y="903288"/>
            <a:ext cx="9840911" cy="5702299"/>
          </a:xfrm>
        </p:spPr>
        <p:txBody>
          <a:bodyPr anchor="t">
            <a:normAutofit/>
          </a:bodyPr>
          <a:lstStyle/>
          <a:p>
            <a:pPr marL="457200" indent="-457200">
              <a:buAutoNum type="arabicPeriod"/>
            </a:pPr>
            <a:r>
              <a:rPr lang="uk-UA" dirty="0"/>
              <a:t>Користувач хоче згенерувати розклад на основі баз даних інших систем. Чи підтримує система інші системи розкладів?</a:t>
            </a:r>
          </a:p>
          <a:p>
            <a:pPr marL="914400" lvl="1" indent="-457200">
              <a:buAutoNum type="arabicPeriod"/>
            </a:pPr>
            <a:r>
              <a:rPr lang="uk-UA" dirty="0"/>
              <a:t>Користувач створює нову бібліотеку.</a:t>
            </a:r>
          </a:p>
          <a:p>
            <a:pPr marL="914400" lvl="1" indent="-457200">
              <a:buAutoNum type="arabicPeriod"/>
            </a:pPr>
            <a:r>
              <a:rPr lang="uk-UA" dirty="0"/>
              <a:t>Завантажує базу даних в систему</a:t>
            </a:r>
            <a:r>
              <a:rPr lang="en-US" dirty="0"/>
              <a:t>; </a:t>
            </a:r>
            <a:r>
              <a:rPr lang="uk-UA" dirty="0"/>
              <a:t>якщо успішно – відображається вікно про успішність імпорту БД.</a:t>
            </a:r>
          </a:p>
          <a:p>
            <a:pPr marL="914400" lvl="1" indent="-457200">
              <a:buAutoNum type="arabicPeriod"/>
            </a:pPr>
            <a:r>
              <a:rPr lang="uk-UA" dirty="0"/>
              <a:t>Створює заняття та натискає на кнопку згенерувати розклад</a:t>
            </a:r>
          </a:p>
          <a:p>
            <a:pPr marL="457200" indent="-457200">
              <a:buAutoNum type="arabicPeriod"/>
            </a:pPr>
            <a:r>
              <a:rPr lang="uk-UA" dirty="0"/>
              <a:t>Розклад безкінечно генерується (зависнув)</a:t>
            </a:r>
          </a:p>
          <a:p>
            <a:pPr marL="914400" lvl="1" indent="-457200">
              <a:buAutoNum type="arabicPeriod"/>
            </a:pPr>
            <a:r>
              <a:rPr lang="uk-UA" dirty="0"/>
              <a:t>Користувач натискає кнопку Зупинити і система припиняє генерувати розклад</a:t>
            </a:r>
          </a:p>
          <a:p>
            <a:pPr marL="914400" lvl="1" indent="-457200">
              <a:buAutoNum type="arabicPeriod"/>
            </a:pPr>
            <a:r>
              <a:rPr lang="uk-UA" dirty="0"/>
              <a:t>Система не відповідає на дії користувача</a:t>
            </a:r>
            <a:r>
              <a:rPr lang="en-US" dirty="0"/>
              <a:t>;</a:t>
            </a:r>
            <a:r>
              <a:rPr lang="uk-UA" dirty="0"/>
              <a:t> користувач перезавантажує систему.</a:t>
            </a:r>
          </a:p>
          <a:p>
            <a:pPr marL="0" indent="0">
              <a:buNone/>
            </a:pPr>
            <a:endParaRPr lang="uk-UA"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1677631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299</TotalTime>
  <Words>446</Words>
  <Application>Microsoft Office PowerPoint</Application>
  <PresentationFormat>Широкий екран</PresentationFormat>
  <Paragraphs>41</Paragraphs>
  <Slides>7</Slides>
  <Notes>0</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7</vt:i4>
      </vt:variant>
    </vt:vector>
  </HeadingPairs>
  <TitlesOfParts>
    <vt:vector size="10" baseType="lpstr">
      <vt:lpstr>Arial</vt:lpstr>
      <vt:lpstr>Tw Cen MT</vt:lpstr>
      <vt:lpstr>Схема</vt:lpstr>
      <vt:lpstr>Аналіз вимог ДО ПЗ</vt:lpstr>
      <vt:lpstr>Завдання</vt:lpstr>
      <vt:lpstr>Головний сценарій</vt:lpstr>
      <vt:lpstr>Додаткові вимоги/обмеження</vt:lpstr>
      <vt:lpstr>Нефункціональні вимоги(припущення)</vt:lpstr>
      <vt:lpstr>Альтернативні сценарії</vt:lpstr>
      <vt:lpstr>Альтернативні сценарії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dc:title>
  <dc:creator>Mick</dc:creator>
  <cp:lastModifiedBy>Mick</cp:lastModifiedBy>
  <cp:revision>16</cp:revision>
  <dcterms:created xsi:type="dcterms:W3CDTF">2019-05-16T05:06:20Z</dcterms:created>
  <dcterms:modified xsi:type="dcterms:W3CDTF">2019-05-25T11:54:42Z</dcterms:modified>
</cp:coreProperties>
</file>