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57" r:id="rId5"/>
    <p:sldId id="259" r:id="rId6"/>
    <p:sldId id="260" r:id="rId7"/>
    <p:sldId id="262" r:id="rId8"/>
    <p:sldId id="263" r:id="rId9"/>
    <p:sldId id="261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8E1"/>
    <a:srgbClr val="F1FCFE"/>
    <a:srgbClr val="DBF6FE"/>
    <a:srgbClr val="6BC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-1028" y="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1116" y="1635062"/>
            <a:ext cx="5015484" cy="2387600"/>
          </a:xfrm>
        </p:spPr>
        <p:txBody>
          <a:bodyPr/>
          <a:lstStyle/>
          <a:p>
            <a:r>
              <a:rPr lang="ru-RU" b="1" dirty="0" err="1" smtClean="0">
                <a:latin typeface="+mn-lt"/>
              </a:rPr>
              <a:t>Анал</a:t>
            </a:r>
            <a:r>
              <a:rPr lang="uk-UA" b="1" dirty="0" smtClean="0">
                <a:latin typeface="+mn-lt"/>
              </a:rPr>
              <a:t>із вимог до ПЗ</a:t>
            </a:r>
            <a:endParaRPr lang="en-US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2990" y="5006730"/>
            <a:ext cx="4992624" cy="1655762"/>
          </a:xfrm>
        </p:spPr>
        <p:txBody>
          <a:bodyPr/>
          <a:lstStyle/>
          <a:p>
            <a:pPr algn="l"/>
            <a:r>
              <a:rPr lang="uk-UA" dirty="0" smtClean="0"/>
              <a:t>ІП-16-1</a:t>
            </a:r>
          </a:p>
          <a:p>
            <a:pPr algn="l"/>
            <a:r>
              <a:rPr lang="uk-UA" dirty="0" err="1" smtClean="0"/>
              <a:t>Калатурний</a:t>
            </a:r>
            <a:r>
              <a:rPr lang="uk-UA" dirty="0" smtClean="0"/>
              <a:t> Антон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2" y="482802"/>
            <a:ext cx="8778240" cy="896209"/>
          </a:xfrm>
        </p:spPr>
        <p:txBody>
          <a:bodyPr/>
          <a:lstStyle/>
          <a:p>
            <a:pPr algn="ctr"/>
            <a:r>
              <a:rPr lang="uk-UA" dirty="0"/>
              <a:t>ДЯКУЮ ЗА УВАГУ</a:t>
            </a:r>
            <a:endParaRPr lang="en-US" dirty="0"/>
          </a:p>
        </p:txBody>
      </p:sp>
      <p:pic>
        <p:nvPicPr>
          <p:cNvPr id="3074" name="Picture 2" descr="ÐÐ°ÑÑÐ¸Ð½ÐºÐ¸ Ð¿Ð¾ Ð·Ð°Ð¿ÑÐ¾ÑÑ ÐºÑÐ½ÐµÑÑ Ð¿ÑÐµÐ·ÐµÐ½ÑÐ°ÑÑÑ Ð´ÑÐºÑÑ Ð·Ð° ÑÐ²Ð°Ð³Ñ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394" y="1501233"/>
            <a:ext cx="5217430" cy="52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0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9224">
            <a:off x="4822749" y="3920187"/>
            <a:ext cx="4379246" cy="271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2" y="482802"/>
            <a:ext cx="8778240" cy="896209"/>
          </a:xfrm>
        </p:spPr>
        <p:txBody>
          <a:bodyPr/>
          <a:lstStyle/>
          <a:p>
            <a:pPr algn="ctr"/>
            <a:r>
              <a:rPr lang="uk-UA" b="1" dirty="0" smtClean="0"/>
              <a:t>Завдання:</a:t>
            </a:r>
            <a:endParaRPr lang="en-US" b="1" dirty="0"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gray">
          <a:xfrm>
            <a:off x="759948" y="1367830"/>
            <a:ext cx="75741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uk-UA" sz="2400" b="1" dirty="0"/>
              <a:t>Мета роботи: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0" name="Прямоугольник 6"/>
          <p:cNvSpPr/>
          <p:nvPr/>
        </p:nvSpPr>
        <p:spPr>
          <a:xfrm>
            <a:off x="548641" y="1806384"/>
            <a:ext cx="785513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smtClean="0"/>
              <a:t>Дослідити </a:t>
            </a:r>
            <a:r>
              <a:rPr lang="uk-UA" sz="2400" dirty="0"/>
              <a:t>предметну область та  проаналізувати вимоги (для подальшого написання тестів).</a:t>
            </a:r>
            <a:endParaRPr lang="uk-U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Згідно </a:t>
            </a:r>
            <a:r>
              <a:rPr lang="uk-UA" sz="2400" dirty="0"/>
              <a:t>завдання описати та проаналізувати вимоги до ПЗ.  </a:t>
            </a:r>
            <a:endParaRPr lang="uk-U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Оформити </a:t>
            </a:r>
            <a:r>
              <a:rPr lang="uk-UA" sz="2400" dirty="0" err="1"/>
              <a:t>чекліст</a:t>
            </a:r>
            <a:r>
              <a:rPr lang="uk-UA" sz="2400" dirty="0"/>
              <a:t> для перевірки хороших вимог. </a:t>
            </a:r>
            <a:endParaRPr lang="uk-U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uk-UA" sz="2400" dirty="0" smtClean="0"/>
              <a:t>Варіант 6: </a:t>
            </a:r>
            <a:r>
              <a:rPr lang="ru-RU" sz="2400" dirty="0" err="1"/>
              <a:t>Інтернет</a:t>
            </a:r>
            <a:r>
              <a:rPr lang="ru-RU" sz="2400" dirty="0"/>
              <a:t>-блог.</a:t>
            </a:r>
            <a:endParaRPr lang="uk-U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00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2" y="482802"/>
            <a:ext cx="8778240" cy="896209"/>
          </a:xfrm>
        </p:spPr>
        <p:txBody>
          <a:bodyPr/>
          <a:lstStyle/>
          <a:p>
            <a:r>
              <a:rPr lang="uk-UA" b="1" dirty="0"/>
              <a:t>Виконання завдання:</a:t>
            </a:r>
            <a:endParaRPr lang="uk-UA" dirty="0"/>
          </a:p>
        </p:txBody>
      </p:sp>
      <p:sp>
        <p:nvSpPr>
          <p:cNvPr id="30" name="Прямоугольник 6"/>
          <p:cNvSpPr/>
          <p:nvPr/>
        </p:nvSpPr>
        <p:spPr>
          <a:xfrm>
            <a:off x="879566" y="1976814"/>
            <a:ext cx="785513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uk-UA" sz="2400" dirty="0"/>
              <a:t>Описати основний сценарій.</a:t>
            </a:r>
          </a:p>
          <a:p>
            <a:pPr marL="342900" lvl="0" indent="-342900">
              <a:buFont typeface="+mj-lt"/>
              <a:buAutoNum type="arabicPeriod"/>
            </a:pPr>
            <a:r>
              <a:rPr lang="uk-UA" sz="2400" dirty="0"/>
              <a:t>Подумати над тим, які в даному випадку можуть бути нефункціональні вимоги до роботи.</a:t>
            </a:r>
          </a:p>
          <a:p>
            <a:pPr marL="800100" lvl="1" indent="-342900">
              <a:buFont typeface="+mj-lt"/>
              <a:buAutoNum type="alphaLcPeriod"/>
            </a:pPr>
            <a:r>
              <a:rPr lang="uk-UA" sz="2400" dirty="0"/>
              <a:t>Оформити це у вигляді чек-</a:t>
            </a:r>
            <a:r>
              <a:rPr lang="uk-UA" sz="2400" dirty="0" err="1"/>
              <a:t>ліста</a:t>
            </a:r>
            <a:r>
              <a:rPr lang="uk-UA" sz="2400" dirty="0"/>
              <a:t> (списком ваших припущень)</a:t>
            </a:r>
          </a:p>
          <a:p>
            <a:pPr marL="342900" lvl="0" indent="-342900">
              <a:buFont typeface="+mj-lt"/>
              <a:buAutoNum type="arabicPeriod"/>
            </a:pPr>
            <a:r>
              <a:rPr lang="uk-UA" sz="2400" dirty="0"/>
              <a:t>Описати альтернативні сценарії:</a:t>
            </a:r>
          </a:p>
          <a:p>
            <a:pPr marL="800100" lvl="1" indent="-342900">
              <a:buFont typeface="+mj-lt"/>
              <a:buAutoNum type="alphaLcPeriod"/>
            </a:pPr>
            <a:r>
              <a:rPr lang="uk-UA" sz="2400" dirty="0"/>
              <a:t>Вам потрібно подумати над тим які можуть бути альтернативні сценарії</a:t>
            </a:r>
          </a:p>
          <a:p>
            <a:pPr marL="800100" lvl="1" indent="-342900">
              <a:buFont typeface="+mj-lt"/>
              <a:buAutoNum type="alphaLcPeriod"/>
            </a:pPr>
            <a:r>
              <a:rPr lang="uk-UA" sz="2400" dirty="0"/>
              <a:t>Оформити це списком уточнюючих запитань (Уявіть, що цей список вам  потрібно потім обговорити з замовником)</a:t>
            </a:r>
            <a:endParaRPr lang="uk-UA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70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ÑÐ½ÑÐµÑÐ½ÐµÑ Ð±Ð»Ð¾Ð³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2" b="9363"/>
          <a:stretch/>
        </p:blipFill>
        <p:spPr bwMode="auto">
          <a:xfrm rot="680993">
            <a:off x="4493623" y="631418"/>
            <a:ext cx="4667796" cy="331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2" y="482802"/>
            <a:ext cx="8778240" cy="8962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Main scenario</a:t>
            </a:r>
            <a:r>
              <a:rPr lang="uk-UA" dirty="0"/>
              <a:t/>
            </a:r>
            <a:br>
              <a:rPr lang="uk-UA" dirty="0"/>
            </a:br>
            <a:endParaRPr lang="en-US" b="1" dirty="0"/>
          </a:p>
        </p:txBody>
      </p:sp>
      <p:sp>
        <p:nvSpPr>
          <p:cNvPr id="30" name="Прямоугольник 6"/>
          <p:cNvSpPr/>
          <p:nvPr/>
        </p:nvSpPr>
        <p:spPr>
          <a:xfrm>
            <a:off x="740227" y="1393339"/>
            <a:ext cx="785513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Scope</a:t>
            </a:r>
            <a:r>
              <a:rPr lang="ru-RU" sz="2400" b="1" i="1" dirty="0"/>
              <a:t>:</a:t>
            </a:r>
            <a:r>
              <a:rPr lang="ru-RU" sz="2400" dirty="0"/>
              <a:t> </a:t>
            </a:r>
            <a:r>
              <a:rPr lang="ru-RU" sz="2400" dirty="0" err="1" smtClean="0"/>
              <a:t>Інтернет</a:t>
            </a:r>
            <a:r>
              <a:rPr lang="ru-RU" sz="2400" dirty="0" smtClean="0"/>
              <a:t>-блог</a:t>
            </a:r>
            <a:r>
              <a:rPr lang="ru-RU" sz="2400" dirty="0" smtClean="0"/>
              <a:t>(</a:t>
            </a:r>
            <a:r>
              <a:rPr lang="en-US" sz="2400" dirty="0" smtClean="0"/>
              <a:t>website</a:t>
            </a:r>
            <a:r>
              <a:rPr lang="ru-RU" sz="2400" dirty="0" smtClean="0"/>
              <a:t>)</a:t>
            </a:r>
            <a:endParaRPr lang="uk-UA" sz="2400" dirty="0"/>
          </a:p>
          <a:p>
            <a:r>
              <a:rPr lang="en-US" sz="2400" b="1" i="1" dirty="0"/>
              <a:t>Level:</a:t>
            </a:r>
            <a:r>
              <a:rPr lang="en-US" sz="2400" dirty="0"/>
              <a:t> User-goal</a:t>
            </a:r>
            <a:endParaRPr lang="uk-UA" sz="2400" dirty="0"/>
          </a:p>
          <a:p>
            <a:r>
              <a:rPr lang="en-US" sz="2400" b="1" i="1" dirty="0"/>
              <a:t>Primary Actor: </a:t>
            </a:r>
            <a:r>
              <a:rPr lang="uk-UA" sz="2400" b="1" i="1" dirty="0" smtClean="0"/>
              <a:t>читач</a:t>
            </a:r>
            <a:endParaRPr lang="uk-UA" sz="2400" b="1" i="1" dirty="0"/>
          </a:p>
          <a:p>
            <a:r>
              <a:rPr lang="en-US" sz="2400" b="1" i="1" dirty="0"/>
              <a:t>Stakeholders and interests:</a:t>
            </a:r>
            <a:endParaRPr lang="uk-UA" sz="2400" b="1" i="1" dirty="0"/>
          </a:p>
          <a:p>
            <a:pPr lvl="0"/>
            <a:r>
              <a:rPr lang="uk-UA" sz="2400" dirty="0"/>
              <a:t> </a:t>
            </a:r>
            <a:r>
              <a:rPr lang="ru-RU" sz="2400" b="1" dirty="0" smtClean="0"/>
              <a:t>Автор</a:t>
            </a:r>
            <a:r>
              <a:rPr lang="uk-UA" sz="2400" dirty="0" smtClean="0"/>
              <a:t>: </a:t>
            </a:r>
            <a:r>
              <a:rPr lang="uk-UA" sz="2400" dirty="0"/>
              <a:t>зацікавлений у </a:t>
            </a:r>
            <a:r>
              <a:rPr lang="uk-UA" sz="2400" dirty="0" smtClean="0"/>
              <a:t>швидкому додаванні контенту, його коректному та естетичному відображенні для збільшення кількості читачів, можливістю швидко редагувати(виправляти текст, інший контент) без зупинки роботи сайту</a:t>
            </a:r>
            <a:endParaRPr lang="uk-UA" sz="2400" dirty="0"/>
          </a:p>
          <a:p>
            <a:pPr lvl="0"/>
            <a:r>
              <a:rPr lang="uk-UA" sz="2400" dirty="0"/>
              <a:t> </a:t>
            </a:r>
            <a:r>
              <a:rPr lang="uk-UA" sz="2400" b="1" dirty="0" smtClean="0"/>
              <a:t>Читач</a:t>
            </a:r>
            <a:r>
              <a:rPr lang="uk-UA" sz="2400" dirty="0" smtClean="0"/>
              <a:t>: </a:t>
            </a:r>
            <a:r>
              <a:rPr lang="uk-UA" sz="2400" dirty="0"/>
              <a:t>зацікавлений у </a:t>
            </a:r>
            <a:r>
              <a:rPr lang="uk-UA" sz="2400" dirty="0" smtClean="0"/>
              <a:t>зручному  та зрозумілому інтерфейсі, регулярних оновленнях, можливості ділитися з друзями та стабільній роботі сайту. </a:t>
            </a:r>
          </a:p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16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2" y="482802"/>
            <a:ext cx="8778240" cy="896209"/>
          </a:xfrm>
        </p:spPr>
        <p:txBody>
          <a:bodyPr/>
          <a:lstStyle/>
          <a:p>
            <a:pPr algn="ctr"/>
            <a:r>
              <a:rPr lang="uk-UA" b="1" dirty="0" smtClean="0"/>
              <a:t>Головний сценарій(успішний)</a:t>
            </a:r>
            <a:endParaRPr lang="en-US" b="1" dirty="0"/>
          </a:p>
        </p:txBody>
      </p:sp>
      <p:sp>
        <p:nvSpPr>
          <p:cNvPr id="30" name="Прямоугольник 6"/>
          <p:cNvSpPr/>
          <p:nvPr/>
        </p:nvSpPr>
        <p:spPr>
          <a:xfrm>
            <a:off x="879566" y="1976814"/>
            <a:ext cx="78551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smtClean="0"/>
              <a:t>     Автор блогу відкриває </a:t>
            </a:r>
            <a:r>
              <a:rPr lang="en-US" sz="2400" dirty="0" smtClean="0"/>
              <a:t>CMS</a:t>
            </a:r>
            <a:r>
              <a:rPr lang="ru-RU" sz="2400" dirty="0" smtClean="0"/>
              <a:t>-панель сайту, </a:t>
            </a:r>
            <a:r>
              <a:rPr lang="ru-RU" sz="2400" dirty="0" err="1" smtClean="0"/>
              <a:t>дода</a:t>
            </a:r>
            <a:r>
              <a:rPr lang="uk-UA" sz="2400" dirty="0" smtClean="0"/>
              <a:t>є нову публікацію(статтю) та розсилає </a:t>
            </a:r>
            <a:r>
              <a:rPr lang="uk-UA" sz="2400" dirty="0" err="1" smtClean="0"/>
              <a:t>емейл</a:t>
            </a:r>
            <a:r>
              <a:rPr lang="uk-UA" sz="2400" dirty="0" smtClean="0"/>
              <a:t> сповіщення підписаним читачам про оновлення. Читач відкриває у своїй електронній пошті відкриває лист із запрошенням ознайомитись із новою публікацією, переходить за посиланням у листі.</a:t>
            </a:r>
          </a:p>
          <a:p>
            <a:r>
              <a:rPr lang="uk-UA" sz="2400" dirty="0" smtClean="0"/>
              <a:t>      Користувач потрапляє на головну сторінку сайту-блогу, де розміщено повідомлення з посиланням на нову статтю в розділі «Оновлення». Користувач натискає «читати» та переходить на сторінку публікації. Стаття закінчується внизу сторінки, користувач ставить оцінку «4 з 5» та ділиться публікацією на своїй сторінці у мережі </a:t>
            </a:r>
            <a:r>
              <a:rPr lang="en-US" sz="2400" dirty="0" smtClean="0"/>
              <a:t>Facebook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670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2" y="482802"/>
            <a:ext cx="8778240" cy="896209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/>
              <a:t>Нефункціональні вимоги (припущення):</a:t>
            </a:r>
            <a:endParaRPr lang="en-US" b="1" dirty="0"/>
          </a:p>
        </p:txBody>
      </p:sp>
      <p:sp>
        <p:nvSpPr>
          <p:cNvPr id="30" name="Прямоугольник 6"/>
          <p:cNvSpPr/>
          <p:nvPr/>
        </p:nvSpPr>
        <p:spPr>
          <a:xfrm>
            <a:off x="879566" y="1976814"/>
            <a:ext cx="785513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В рамках публікації можуть бути розміщені елементи відео, </a:t>
            </a:r>
            <a:r>
              <a:rPr lang="en-US" dirty="0" smtClean="0"/>
              <a:t>GIF</a:t>
            </a:r>
            <a:r>
              <a:rPr lang="ru-RU" dirty="0" smtClean="0"/>
              <a:t>, </a:t>
            </a:r>
            <a:r>
              <a:rPr lang="ru-RU" dirty="0" err="1" smtClean="0"/>
              <a:t>ауд</a:t>
            </a:r>
            <a:r>
              <a:rPr lang="uk-UA" dirty="0" err="1" smtClean="0"/>
              <a:t>іофайли</a:t>
            </a:r>
            <a:r>
              <a:rPr lang="uk-UA" dirty="0" smtClean="0"/>
              <a:t> та інші </a:t>
            </a:r>
            <a:r>
              <a:rPr lang="uk-UA" dirty="0" err="1" smtClean="0"/>
              <a:t>медіадані</a:t>
            </a:r>
            <a:r>
              <a:rPr lang="uk-UA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Який розмір шрифту та його </a:t>
            </a:r>
            <a:r>
              <a:rPr lang="uk-UA" dirty="0" smtClean="0"/>
              <a:t>стиль?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Верхня панель меню закріплена для зручності навігації?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Є можливість повного управління без миші(з клавіатури)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Є можливість писати коментарі до публікацій.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Можлива автоматична реєстрація та авторизація через </a:t>
            </a:r>
            <a:r>
              <a:rPr lang="ru-RU" dirty="0" err="1" smtClean="0"/>
              <a:t>обл</a:t>
            </a:r>
            <a:r>
              <a:rPr lang="uk-UA" dirty="0" err="1" smtClean="0"/>
              <a:t>ікові</a:t>
            </a:r>
            <a:r>
              <a:rPr lang="uk-UA" dirty="0" smtClean="0"/>
              <a:t> записи </a:t>
            </a:r>
            <a:r>
              <a:rPr lang="en-US" dirty="0" smtClean="0"/>
              <a:t>Google, LinkedIn, Facebook.</a:t>
            </a:r>
            <a:endParaRPr lang="uk-UA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Web-</a:t>
            </a:r>
            <a:r>
              <a:rPr lang="ru-RU" dirty="0" smtClean="0"/>
              <a:t>ресурс </a:t>
            </a:r>
            <a:r>
              <a:rPr lang="ru-RU" dirty="0" err="1" smtClean="0"/>
              <a:t>використовує</a:t>
            </a:r>
            <a:r>
              <a:rPr lang="ru-RU" dirty="0" smtClean="0"/>
              <a:t> </a:t>
            </a:r>
            <a:r>
              <a:rPr lang="ru-RU" dirty="0" err="1" smtClean="0"/>
              <a:t>захищений</a:t>
            </a:r>
            <a:r>
              <a:rPr lang="ru-RU" dirty="0" smtClean="0"/>
              <a:t> протокол передач</a:t>
            </a:r>
            <a:r>
              <a:rPr lang="uk-UA" dirty="0" smtClean="0"/>
              <a:t>і даних(</a:t>
            </a:r>
            <a:r>
              <a:rPr lang="en-US" dirty="0" smtClean="0"/>
              <a:t>https</a:t>
            </a:r>
            <a:r>
              <a:rPr lang="uk-UA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Автор </a:t>
            </a:r>
            <a:r>
              <a:rPr lang="ru-RU" dirty="0" err="1" smtClean="0"/>
              <a:t>маэ</a:t>
            </a:r>
            <a:r>
              <a:rPr lang="ru-RU" dirty="0" smtClean="0"/>
              <a:t> </a:t>
            </a:r>
            <a:r>
              <a:rPr lang="ru-RU" dirty="0" err="1" smtClean="0"/>
              <a:t>змогу</a:t>
            </a:r>
            <a:r>
              <a:rPr lang="ru-RU" dirty="0" smtClean="0"/>
              <a:t> </a:t>
            </a:r>
            <a:r>
              <a:rPr lang="ru-RU" dirty="0" err="1" smtClean="0"/>
              <a:t>вносити</a:t>
            </a:r>
            <a:r>
              <a:rPr lang="ru-RU" dirty="0" smtClean="0"/>
              <a:t> </a:t>
            </a:r>
            <a:r>
              <a:rPr lang="ru-RU" dirty="0" err="1" smtClean="0"/>
              <a:t>корективи</a:t>
            </a:r>
            <a:r>
              <a:rPr lang="ru-RU" dirty="0" smtClean="0"/>
              <a:t> до </a:t>
            </a:r>
            <a:r>
              <a:rPr lang="ru-RU" dirty="0" err="1" smtClean="0"/>
              <a:t>опублыкованог</a:t>
            </a:r>
            <a:r>
              <a:rPr lang="ru-RU" dirty="0" smtClean="0"/>
              <a:t> контенту без </a:t>
            </a:r>
            <a:r>
              <a:rPr lang="ru-RU" dirty="0" err="1" smtClean="0"/>
              <a:t>зупинки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r>
              <a:rPr lang="ru-RU" dirty="0" smtClean="0"/>
              <a:t> сайту.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Автор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настроювати</a:t>
            </a:r>
            <a:r>
              <a:rPr lang="ru-RU" dirty="0" smtClean="0"/>
              <a:t> показ </a:t>
            </a:r>
            <a:r>
              <a:rPr lang="ru-RU" dirty="0" err="1" smtClean="0"/>
              <a:t>реклами</a:t>
            </a:r>
            <a:r>
              <a:rPr lang="ru-RU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Можлив</a:t>
            </a:r>
            <a:r>
              <a:rPr lang="uk-UA" dirty="0" err="1" smtClean="0"/>
              <a:t>ість</a:t>
            </a:r>
            <a:r>
              <a:rPr lang="uk-UA" dirty="0" smtClean="0"/>
              <a:t> зміни мови на сайті.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0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056" y="471621"/>
            <a:ext cx="8778240" cy="89620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Alternative scenarios</a:t>
            </a:r>
            <a:r>
              <a:rPr lang="uk-UA" b="1" dirty="0"/>
              <a:t> - список уточнюючих запитань.</a:t>
            </a:r>
            <a:endParaRPr lang="uk-UA" dirty="0"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gray">
          <a:xfrm>
            <a:off x="890577" y="2203853"/>
            <a:ext cx="757415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/>
              <a:t>Якщо стаття велика за обсягом, </a:t>
            </a:r>
            <a:r>
              <a:rPr lang="uk-UA" sz="2000" dirty="0" smtClean="0"/>
              <a:t>вона поділяється </a:t>
            </a:r>
            <a:r>
              <a:rPr lang="uk-UA" sz="2000" dirty="0"/>
              <a:t>на </a:t>
            </a:r>
            <a:r>
              <a:rPr lang="uk-UA" sz="2000" dirty="0" smtClean="0"/>
              <a:t>сторінки </a:t>
            </a:r>
            <a:r>
              <a:rPr lang="uk-UA" sz="2000" dirty="0" err="1" smtClean="0"/>
              <a:t>пейджером</a:t>
            </a:r>
            <a:r>
              <a:rPr lang="uk-UA" sz="2000" dirty="0" smtClean="0"/>
              <a:t> </a:t>
            </a:r>
            <a:r>
              <a:rPr lang="uk-UA" sz="2000" dirty="0"/>
              <a:t>чи відображена на одній сторінці</a:t>
            </a:r>
            <a:r>
              <a:rPr lang="uk-UA" sz="2000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 smtClean="0"/>
              <a:t>Чи оптимізований інтерфейс для мобільних </a:t>
            </a:r>
            <a:r>
              <a:rPr lang="uk-UA" sz="2000" dirty="0" err="1" smtClean="0"/>
              <a:t>приствоїв</a:t>
            </a:r>
            <a:r>
              <a:rPr lang="uk-UA" sz="2000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 smtClean="0"/>
              <a:t>Для яких соціальних мереж, крім </a:t>
            </a:r>
            <a:r>
              <a:rPr lang="en-US" sz="2000" dirty="0" smtClean="0"/>
              <a:t>Facebook</a:t>
            </a:r>
            <a:r>
              <a:rPr lang="ru-RU" sz="2000" dirty="0" smtClean="0"/>
              <a:t> доступна </a:t>
            </a:r>
            <a:r>
              <a:rPr lang="ru-RU" sz="2000" dirty="0" err="1" smtClean="0"/>
              <a:t>можли</a:t>
            </a:r>
            <a:r>
              <a:rPr lang="uk-UA" sz="2000" dirty="0" smtClean="0"/>
              <a:t>вість «поділитись»?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 smtClean="0"/>
              <a:t>У вигляді чого та де відображається оцінка публікації користувачем?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 smtClean="0"/>
              <a:t>Який тип С</a:t>
            </a:r>
            <a:r>
              <a:rPr lang="en-US" sz="2000" dirty="0" smtClean="0"/>
              <a:t>MS</a:t>
            </a:r>
            <a:r>
              <a:rPr lang="ru-RU" sz="2000" dirty="0" smtClean="0"/>
              <a:t>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 smtClean="0"/>
              <a:t>Чи</a:t>
            </a:r>
            <a:r>
              <a:rPr lang="ru-RU" sz="2000" dirty="0" smtClean="0"/>
              <a:t> доступны автору </a:t>
            </a:r>
            <a:r>
              <a:rPr lang="ru-RU" sz="2000" dirty="0" err="1" smtClean="0"/>
              <a:t>можливості</a:t>
            </a:r>
            <a:r>
              <a:rPr lang="ru-RU" sz="2000" dirty="0" smtClean="0"/>
              <a:t> </a:t>
            </a:r>
            <a:r>
              <a:rPr lang="ru-RU" sz="2000" dirty="0" err="1" smtClean="0"/>
              <a:t>адм</a:t>
            </a:r>
            <a:r>
              <a:rPr lang="uk-UA" sz="2000" dirty="0" err="1" smtClean="0"/>
              <a:t>іністратора</a:t>
            </a:r>
            <a:r>
              <a:rPr lang="uk-UA" sz="2000" dirty="0" smtClean="0"/>
              <a:t> системи?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 smtClean="0"/>
              <a:t>Максимальний час очікування </a:t>
            </a:r>
            <a:r>
              <a:rPr lang="uk-UA" sz="2000" dirty="0"/>
              <a:t>завантаження сторінки не </a:t>
            </a:r>
            <a:r>
              <a:rPr lang="uk-UA" sz="2000" dirty="0" smtClean="0"/>
              <a:t>більше 3 </a:t>
            </a:r>
            <a:r>
              <a:rPr lang="uk-UA" sz="2000" dirty="0" err="1" smtClean="0"/>
              <a:t>сек</a:t>
            </a:r>
            <a:r>
              <a:rPr lang="uk-UA" sz="2000" dirty="0" smtClean="0"/>
              <a:t> включно, чи до 2.999?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/>
              <a:t>Максимальний час очікування завантаження сторінки не більше 3 </a:t>
            </a:r>
            <a:r>
              <a:rPr lang="uk-UA" sz="2000" dirty="0" err="1" smtClean="0"/>
              <a:t>сек</a:t>
            </a:r>
            <a:r>
              <a:rPr lang="uk-UA" sz="2000" dirty="0" smtClean="0"/>
              <a:t> однаковий для </a:t>
            </a:r>
            <a:r>
              <a:rPr lang="uk-UA" sz="2000" dirty="0" err="1" smtClean="0"/>
              <a:t>комп</a:t>
            </a:r>
            <a:r>
              <a:rPr lang="en-US" sz="2000" dirty="0" smtClean="0"/>
              <a:t>’</a:t>
            </a:r>
            <a:r>
              <a:rPr lang="ru-RU" sz="2000" dirty="0" err="1" smtClean="0"/>
              <a:t>ютерів</a:t>
            </a:r>
            <a:r>
              <a:rPr lang="ru-RU" sz="2000" dirty="0" smtClean="0"/>
              <a:t> і для </a:t>
            </a:r>
            <a:r>
              <a:rPr lang="ru-RU" sz="2000" dirty="0" err="1" smtClean="0"/>
              <a:t>мобільних</a:t>
            </a:r>
            <a:r>
              <a:rPr lang="ru-RU" sz="2000" dirty="0" smtClean="0"/>
              <a:t> </a:t>
            </a:r>
            <a:r>
              <a:rPr lang="ru-RU" sz="2000" dirty="0" err="1" smtClean="0"/>
              <a:t>пристроїв</a:t>
            </a:r>
            <a:r>
              <a:rPr lang="ru-RU" sz="2000" dirty="0" smtClean="0"/>
              <a:t>?</a:t>
            </a:r>
            <a:r>
              <a:rPr lang="uk-UA" sz="20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0670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2" y="482802"/>
            <a:ext cx="8778240" cy="8962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Alternative scenarios</a:t>
            </a:r>
            <a:r>
              <a:rPr lang="uk-UA" b="1" dirty="0"/>
              <a:t> - список уточнюючих запитань</a:t>
            </a:r>
            <a:r>
              <a:rPr lang="uk-UA" b="1" dirty="0" smtClean="0"/>
              <a:t>. - продовження</a:t>
            </a:r>
            <a:endParaRPr lang="en-US" b="1" dirty="0"/>
          </a:p>
        </p:txBody>
      </p:sp>
      <p:sp>
        <p:nvSpPr>
          <p:cNvPr id="30" name="Прямоугольник 6"/>
          <p:cNvSpPr/>
          <p:nvPr/>
        </p:nvSpPr>
        <p:spPr>
          <a:xfrm>
            <a:off x="879566" y="1976814"/>
            <a:ext cx="7855131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Чи можна видаляти публікації?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Чи мають публікації строк </a:t>
            </a:r>
            <a:r>
              <a:rPr lang="uk-UA" sz="2000" dirty="0" err="1" smtClean="0"/>
              <a:t>давньості</a:t>
            </a:r>
            <a:r>
              <a:rPr lang="uk-UA" sz="2000" dirty="0" smtClean="0"/>
              <a:t>(автоматичне видаляння після його збігу)?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Як </a:t>
            </a:r>
            <a:r>
              <a:rPr lang="ru-RU" sz="2000" dirty="0" err="1" smtClean="0"/>
              <a:t>реалізується</a:t>
            </a:r>
            <a:r>
              <a:rPr lang="ru-RU" sz="2000" dirty="0" smtClean="0"/>
              <a:t> система </a:t>
            </a:r>
            <a:r>
              <a:rPr lang="ru-RU" sz="2000" dirty="0" err="1" smtClean="0"/>
              <a:t>оцінок</a:t>
            </a:r>
            <a:r>
              <a:rPr lang="ru-RU" sz="2000" dirty="0" smtClean="0"/>
              <a:t> </a:t>
            </a:r>
            <a:r>
              <a:rPr lang="ru-RU" sz="2000" dirty="0" err="1" smtClean="0"/>
              <a:t>публікацій</a:t>
            </a:r>
            <a:r>
              <a:rPr lang="ru-RU" sz="2000" dirty="0" smtClean="0"/>
              <a:t> </a:t>
            </a:r>
            <a:r>
              <a:rPr lang="ru-RU" sz="2000" dirty="0" err="1" smtClean="0"/>
              <a:t>користувачами</a:t>
            </a:r>
            <a:r>
              <a:rPr lang="ru-RU" sz="20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 smtClean="0"/>
              <a:t>Які</a:t>
            </a:r>
            <a:r>
              <a:rPr lang="ru-RU" sz="2000" dirty="0" smtClean="0"/>
              <a:t> </a:t>
            </a:r>
            <a:r>
              <a:rPr lang="ru-RU" sz="2000" dirty="0" err="1" smtClean="0"/>
              <a:t>розділи</a:t>
            </a:r>
            <a:r>
              <a:rPr lang="ru-RU" sz="2000" dirty="0" smtClean="0"/>
              <a:t> меню </a:t>
            </a:r>
            <a:r>
              <a:rPr lang="ru-RU" sz="2000" dirty="0" err="1" smtClean="0"/>
              <a:t>доступні</a:t>
            </a:r>
            <a:r>
              <a:rPr lang="ru-RU" sz="2000" dirty="0" smtClean="0"/>
              <a:t> на </a:t>
            </a:r>
            <a:r>
              <a:rPr lang="ru-RU" sz="2000" dirty="0" err="1" smtClean="0"/>
              <a:t>головній</a:t>
            </a:r>
            <a:r>
              <a:rPr lang="ru-RU" sz="2000" dirty="0" smtClean="0"/>
              <a:t> </a:t>
            </a:r>
            <a:r>
              <a:rPr lang="ru-RU" sz="2000" dirty="0" err="1" smtClean="0"/>
              <a:t>сторінці</a:t>
            </a:r>
            <a:r>
              <a:rPr lang="ru-RU" sz="20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 smtClean="0"/>
              <a:t>Скільки</a:t>
            </a:r>
            <a:r>
              <a:rPr lang="ru-RU" sz="2000" dirty="0" smtClean="0"/>
              <a:t> </a:t>
            </a:r>
            <a:r>
              <a:rPr lang="ru-RU" sz="2000" dirty="0" err="1" smtClean="0"/>
              <a:t>рівнів</a:t>
            </a:r>
            <a:r>
              <a:rPr lang="ru-RU" sz="2000" dirty="0" smtClean="0"/>
              <a:t> </a:t>
            </a:r>
            <a:r>
              <a:rPr lang="ru-RU" sz="2000" dirty="0" err="1" smtClean="0"/>
              <a:t>вкладеності</a:t>
            </a:r>
            <a:r>
              <a:rPr lang="ru-RU" sz="2000" dirty="0" smtClean="0"/>
              <a:t> </a:t>
            </a:r>
            <a:r>
              <a:rPr lang="ru-RU" sz="2000" dirty="0" err="1" smtClean="0"/>
              <a:t>має</a:t>
            </a:r>
            <a:r>
              <a:rPr lang="ru-RU" sz="2000" dirty="0" smtClean="0"/>
              <a:t> веб-сайт?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 smtClean="0"/>
              <a:t>Кількість</a:t>
            </a:r>
            <a:r>
              <a:rPr lang="ru-RU" sz="2000" dirty="0" smtClean="0"/>
              <a:t> </a:t>
            </a:r>
            <a:r>
              <a:rPr lang="ru-RU" sz="2000" dirty="0" err="1" smtClean="0"/>
              <a:t>сторінок</a:t>
            </a:r>
            <a:r>
              <a:rPr lang="ru-RU" sz="2000" dirty="0" smtClean="0"/>
              <a:t> сайту стала, </a:t>
            </a:r>
            <a:r>
              <a:rPr lang="ru-RU" sz="2000" dirty="0" err="1" smtClean="0"/>
              <a:t>чи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може</a:t>
            </a:r>
            <a:r>
              <a:rPr lang="ru-RU" sz="2000" dirty="0" smtClean="0"/>
              <a:t> </a:t>
            </a:r>
            <a:r>
              <a:rPr lang="ru-RU" sz="2000" dirty="0" err="1" smtClean="0"/>
              <a:t>динамічно</a:t>
            </a:r>
            <a:r>
              <a:rPr lang="ru-RU" sz="2000" dirty="0" smtClean="0"/>
              <a:t> </a:t>
            </a:r>
            <a:r>
              <a:rPr lang="ru-RU" sz="2000" dirty="0" err="1" smtClean="0"/>
              <a:t>змінюватись</a:t>
            </a:r>
            <a:r>
              <a:rPr lang="ru-RU" sz="20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 smtClean="0"/>
              <a:t>Які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можливості</a:t>
            </a:r>
            <a:r>
              <a:rPr lang="ru-RU" sz="2000" dirty="0" smtClean="0"/>
              <a:t> </a:t>
            </a:r>
            <a:r>
              <a:rPr lang="ru-RU" sz="2000" dirty="0" err="1" smtClean="0"/>
              <a:t>можуть</a:t>
            </a:r>
            <a:r>
              <a:rPr lang="ru-RU" sz="2000" dirty="0" smtClean="0"/>
              <a:t> бути </a:t>
            </a:r>
            <a:r>
              <a:rPr lang="ru-RU" sz="2000" dirty="0" err="1" smtClean="0"/>
              <a:t>додані</a:t>
            </a:r>
            <a:r>
              <a:rPr lang="ru-RU" sz="2000" dirty="0" smtClean="0"/>
              <a:t> в </a:t>
            </a:r>
            <a:r>
              <a:rPr lang="ru-RU" sz="2000" dirty="0" err="1" smtClean="0"/>
              <a:t>майбутньому</a:t>
            </a:r>
            <a:r>
              <a:rPr lang="ru-RU" sz="20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 smtClean="0"/>
              <a:t>Чи</a:t>
            </a:r>
            <a:r>
              <a:rPr lang="ru-RU" sz="2000" dirty="0" smtClean="0"/>
              <a:t> </a:t>
            </a:r>
            <a:r>
              <a:rPr lang="ru-RU" sz="2000" dirty="0" err="1" smtClean="0"/>
              <a:t>доступні</a:t>
            </a:r>
            <a:r>
              <a:rPr lang="ru-RU" sz="2000" dirty="0" smtClean="0"/>
              <a:t> </a:t>
            </a:r>
            <a:r>
              <a:rPr lang="ru-RU" sz="2000" dirty="0" err="1" smtClean="0"/>
              <a:t>реквізити</a:t>
            </a:r>
            <a:r>
              <a:rPr lang="ru-RU" sz="2000" dirty="0" smtClean="0"/>
              <a:t> для </a:t>
            </a:r>
            <a:r>
              <a:rPr lang="ru-RU" sz="2000" dirty="0" err="1" smtClean="0"/>
              <a:t>допомоги</a:t>
            </a:r>
            <a:r>
              <a:rPr lang="ru-RU" sz="2000" dirty="0" smtClean="0"/>
              <a:t> проекту?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відбувається</a:t>
            </a:r>
            <a:r>
              <a:rPr lang="ru-RU" sz="2000" dirty="0" smtClean="0"/>
              <a:t> при </a:t>
            </a:r>
            <a:r>
              <a:rPr lang="ru-RU" sz="2000" dirty="0" err="1" smtClean="0"/>
              <a:t>виленні</a:t>
            </a:r>
            <a:r>
              <a:rPr lang="ru-RU" sz="2000" dirty="0" smtClean="0"/>
              <a:t> </a:t>
            </a:r>
            <a:r>
              <a:rPr lang="ru-RU" sz="2000" dirty="0" err="1" smtClean="0"/>
              <a:t>статті</a:t>
            </a:r>
            <a:r>
              <a:rPr lang="ru-RU" sz="2000" dirty="0" smtClean="0"/>
              <a:t>, в момент, коли </a:t>
            </a:r>
            <a:r>
              <a:rPr lang="ru-RU" sz="2000" dirty="0" err="1" smtClean="0"/>
              <a:t>її</a:t>
            </a:r>
            <a:r>
              <a:rPr lang="ru-RU" sz="2000" dirty="0" smtClean="0"/>
              <a:t> </a:t>
            </a:r>
            <a:r>
              <a:rPr lang="ru-RU" sz="2000" dirty="0" err="1" smtClean="0"/>
              <a:t>читає</a:t>
            </a:r>
            <a:r>
              <a:rPr lang="ru-RU" sz="2000" dirty="0" smtClean="0"/>
              <a:t> </a:t>
            </a:r>
            <a:r>
              <a:rPr lang="ru-RU" sz="2000" dirty="0" err="1" smtClean="0"/>
              <a:t>користувач</a:t>
            </a:r>
            <a:r>
              <a:rPr lang="ru-RU" sz="20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0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2" y="482802"/>
            <a:ext cx="8778240" cy="896209"/>
          </a:xfrm>
        </p:spPr>
        <p:txBody>
          <a:bodyPr/>
          <a:lstStyle/>
          <a:p>
            <a:r>
              <a:rPr lang="uk-UA" b="1" dirty="0"/>
              <a:t>Додаткові вимоги\обмеження:</a:t>
            </a:r>
            <a:endParaRPr lang="uk-UA" dirty="0"/>
          </a:p>
        </p:txBody>
      </p:sp>
      <p:sp>
        <p:nvSpPr>
          <p:cNvPr id="30" name="Прямоугольник 6"/>
          <p:cNvSpPr/>
          <p:nvPr/>
        </p:nvSpPr>
        <p:spPr>
          <a:xfrm>
            <a:off x="879566" y="1976814"/>
            <a:ext cx="78551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Час очікування завантаження сторінки не більше 3 </a:t>
            </a:r>
            <a:r>
              <a:rPr lang="uk-UA" dirty="0" err="1" smtClean="0"/>
              <a:t>сек</a:t>
            </a:r>
            <a:r>
              <a:rPr lang="uk-UA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Коректна робота системи при одночасному під</a:t>
            </a:r>
            <a:r>
              <a:rPr lang="en-US" dirty="0" smtClean="0"/>
              <a:t>’</a:t>
            </a:r>
            <a:r>
              <a:rPr lang="uk-UA" dirty="0" smtClean="0"/>
              <a:t>єднанні 100 000 користувачів.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  <a:p>
            <a:r>
              <a:rPr lang="uk-UA" sz="7200" dirty="0" smtClean="0"/>
              <a:t>  ДЯКУЮ ЗА УВАГУ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0670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601</Words>
  <Application>Microsoft Office PowerPoint</Application>
  <PresentationFormat>Экран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Аналіз вимог до ПЗ</vt:lpstr>
      <vt:lpstr>Завдання:</vt:lpstr>
      <vt:lpstr>Виконання завдання:</vt:lpstr>
      <vt:lpstr>Main scenario </vt:lpstr>
      <vt:lpstr>Головний сценарій(успішний)</vt:lpstr>
      <vt:lpstr>Нефункціональні вимоги (припущення):</vt:lpstr>
      <vt:lpstr>Alternative scenarios - список уточнюючих запитань.</vt:lpstr>
      <vt:lpstr>Alternative scenarios - список уточнюючих запитань. - продовження</vt:lpstr>
      <vt:lpstr>Додаткові вимоги\обмеження:</vt:lpstr>
      <vt:lpstr>ДЯКУЮ ЗА УВАГУ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антон</cp:lastModifiedBy>
  <cp:revision>38</cp:revision>
  <dcterms:created xsi:type="dcterms:W3CDTF">2018-09-04T12:10:47Z</dcterms:created>
  <dcterms:modified xsi:type="dcterms:W3CDTF">2019-05-29T16:37:30Z</dcterms:modified>
</cp:coreProperties>
</file>