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
      <p:font typeface="Poppins Light"/>
      <p:regular r:id="rId29"/>
      <p:bold r:id="rId30"/>
      <p:italic r:id="rId31"/>
      <p:boldItalic r:id="rId32"/>
    </p:embeddedFont>
    <p:embeddedFont>
      <p:font typeface="Poppins Medium"/>
      <p:regular r:id="rId33"/>
      <p:bold r:id="rId34"/>
      <p:italic r:id="rId35"/>
      <p:boldItalic r:id="rId36"/>
    </p:embeddedFont>
    <p:embeddedFont>
      <p:font typeface="Poppins SemiBol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1" roundtripDataSignature="AMtx7mjzQvxt/I4Wo+i4B1/TLEopEU/R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SemiBold-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Light-italic.fntdata"/><Relationship Id="rId30" Type="http://schemas.openxmlformats.org/officeDocument/2006/relationships/font" Target="fonts/PoppinsLight-bold.fntdata"/><Relationship Id="rId11" Type="http://schemas.openxmlformats.org/officeDocument/2006/relationships/slide" Target="slides/slide6.xml"/><Relationship Id="rId33" Type="http://schemas.openxmlformats.org/officeDocument/2006/relationships/font" Target="fonts/PoppinsMedium-regular.fntdata"/><Relationship Id="rId10" Type="http://schemas.openxmlformats.org/officeDocument/2006/relationships/slide" Target="slides/slide5.xml"/><Relationship Id="rId32" Type="http://schemas.openxmlformats.org/officeDocument/2006/relationships/font" Target="fonts/PoppinsLight-boldItalic.fntdata"/><Relationship Id="rId13" Type="http://schemas.openxmlformats.org/officeDocument/2006/relationships/slide" Target="slides/slide8.xml"/><Relationship Id="rId35" Type="http://schemas.openxmlformats.org/officeDocument/2006/relationships/font" Target="fonts/PoppinsMedium-italic.fntdata"/><Relationship Id="rId12" Type="http://schemas.openxmlformats.org/officeDocument/2006/relationships/slide" Target="slides/slide7.xml"/><Relationship Id="rId34" Type="http://schemas.openxmlformats.org/officeDocument/2006/relationships/font" Target="fonts/PoppinsMedium-bold.fntdata"/><Relationship Id="rId15" Type="http://schemas.openxmlformats.org/officeDocument/2006/relationships/slide" Target="slides/slide10.xml"/><Relationship Id="rId37" Type="http://schemas.openxmlformats.org/officeDocument/2006/relationships/font" Target="fonts/PoppinsSemiBold-regular.fntdata"/><Relationship Id="rId14" Type="http://schemas.openxmlformats.org/officeDocument/2006/relationships/slide" Target="slides/slide9.xml"/><Relationship Id="rId36" Type="http://schemas.openxmlformats.org/officeDocument/2006/relationships/font" Target="fonts/PoppinsMedium-boldItalic.fntdata"/><Relationship Id="rId17" Type="http://schemas.openxmlformats.org/officeDocument/2006/relationships/slide" Target="slides/slide12.xml"/><Relationship Id="rId39" Type="http://schemas.openxmlformats.org/officeDocument/2006/relationships/font" Target="fonts/PoppinsSemiBold-italic.fntdata"/><Relationship Id="rId16" Type="http://schemas.openxmlformats.org/officeDocument/2006/relationships/slide" Target="slides/slide11.xml"/><Relationship Id="rId38" Type="http://schemas.openxmlformats.org/officeDocument/2006/relationships/font" Target="fonts/Poppins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 name="Google Shape;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94590532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94590532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2cc54998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2cc54998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2cc54998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2cc54998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2cc54998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2cc54998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94590532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94590532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2cc549986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2cc54998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2cc549986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2cc549986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94590532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94590532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94590532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94590532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29346cd2b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229346cd2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29459053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29459053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94590532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294590532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94590532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94590532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94590532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94590532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2cc54998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2cc54998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94590532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94590532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7"/>
          <p:cNvSpPr txBox="1"/>
          <p:nvPr>
            <p:ph type="ctrTitle"/>
          </p:nvPr>
        </p:nvSpPr>
        <p:spPr>
          <a:xfrm>
            <a:off x="215700" y="859800"/>
            <a:ext cx="4020300" cy="24042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000"/>
              <a:buNone/>
              <a:defRPr sz="4000">
                <a:solidFill>
                  <a:schemeClr val="lt1"/>
                </a:solidFill>
              </a:defRPr>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p:txBody>
      </p:sp>
      <p:sp>
        <p:nvSpPr>
          <p:cNvPr id="11" name="Google Shape;11;p7"/>
          <p:cNvSpPr txBox="1"/>
          <p:nvPr>
            <p:ph idx="1" type="subTitle"/>
          </p:nvPr>
        </p:nvSpPr>
        <p:spPr>
          <a:xfrm>
            <a:off x="215700" y="4107600"/>
            <a:ext cx="4248300" cy="590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12" name="Google Shape;12;p7"/>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8"/>
          <p:cNvSpPr txBox="1"/>
          <p:nvPr>
            <p:ph type="title"/>
          </p:nvPr>
        </p:nvSpPr>
        <p:spPr>
          <a:xfrm>
            <a:off x="311700" y="672450"/>
            <a:ext cx="54843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8"/>
          <p:cNvSpPr txBox="1"/>
          <p:nvPr>
            <p:ph idx="1" type="body"/>
          </p:nvPr>
        </p:nvSpPr>
        <p:spPr>
          <a:xfrm>
            <a:off x="311700" y="1355375"/>
            <a:ext cx="8520600" cy="30468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Poppins"/>
              <a:buChar char="●"/>
              <a:defRPr>
                <a:latin typeface="Poppins"/>
                <a:ea typeface="Poppins"/>
                <a:cs typeface="Poppins"/>
                <a:sym typeface="Poppins"/>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8"/>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9"/>
          <p:cNvSpPr txBox="1"/>
          <p:nvPr>
            <p:ph type="title"/>
          </p:nvPr>
        </p:nvSpPr>
        <p:spPr>
          <a:xfrm>
            <a:off x="265500" y="1425175"/>
            <a:ext cx="2638500" cy="1482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300"/>
              <a:buNone/>
              <a:defRPr sz="33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9" name="Google Shape;19;p9"/>
          <p:cNvSpPr txBox="1"/>
          <p:nvPr>
            <p:ph idx="1" type="subTitle"/>
          </p:nvPr>
        </p:nvSpPr>
        <p:spPr>
          <a:xfrm>
            <a:off x="265500" y="3144000"/>
            <a:ext cx="2386500" cy="768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1pPr>
            <a:lvl2pPr lvl="1"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2pPr>
            <a:lvl3pPr lvl="2"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3pPr>
            <a:lvl4pPr lvl="3"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4pPr>
            <a:lvl5pPr lvl="4"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5pPr>
            <a:lvl6pPr lvl="5"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6pPr>
            <a:lvl7pPr lvl="6"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7pPr>
            <a:lvl8pPr lvl="7"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8pPr>
            <a:lvl9pPr lvl="8"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9pPr>
          </a:lstStyle>
          <a:p/>
        </p:txBody>
      </p:sp>
      <p:sp>
        <p:nvSpPr>
          <p:cNvPr id="20" name="Google Shape;20;p9"/>
          <p:cNvSpPr txBox="1"/>
          <p:nvPr>
            <p:ph idx="2" type="body"/>
          </p:nvPr>
        </p:nvSpPr>
        <p:spPr>
          <a:xfrm>
            <a:off x="3972000" y="724075"/>
            <a:ext cx="48045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9"/>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2" name="Shape 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11"/>
          <p:cNvSpPr txBox="1"/>
          <p:nvPr>
            <p:ph type="title"/>
          </p:nvPr>
        </p:nvSpPr>
        <p:spPr>
          <a:xfrm>
            <a:off x="1080000" y="1958850"/>
            <a:ext cx="69840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200"/>
              <a:buNone/>
              <a:defRPr sz="3200">
                <a:solidFill>
                  <a:schemeClr val="lt1"/>
                </a:solidFill>
              </a:defRPr>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5" name="Google Shape;25;p11"/>
          <p:cNvSpPr txBox="1"/>
          <p:nvPr>
            <p:ph idx="12" type="sldNum"/>
          </p:nvPr>
        </p:nvSpPr>
        <p:spPr>
          <a:xfrm>
            <a:off x="8472458" y="48156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2"/>
          <p:cNvSpPr txBox="1"/>
          <p:nvPr>
            <p:ph type="title"/>
          </p:nvPr>
        </p:nvSpPr>
        <p:spPr>
          <a:xfrm>
            <a:off x="311700" y="579775"/>
            <a:ext cx="54843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12"/>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13"/>
          <p:cNvSpPr txBox="1"/>
          <p:nvPr>
            <p:ph type="title"/>
          </p:nvPr>
        </p:nvSpPr>
        <p:spPr>
          <a:xfrm>
            <a:off x="1829850" y="2065025"/>
            <a:ext cx="54843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3" name="Google Shape;33;p13"/>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4"/>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39" name="Google Shape;39;p15"/>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D606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11700" y="579775"/>
            <a:ext cx="54843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554CAD"/>
              </a:buClr>
              <a:buSzPts val="2800"/>
              <a:buFont typeface="Poppins"/>
              <a:buNone/>
              <a:defRPr b="1" i="0" sz="2800" u="none" cap="none" strike="noStrike">
                <a:solidFill>
                  <a:srgbClr val="554CAD"/>
                </a:solidFill>
                <a:latin typeface="Poppins"/>
                <a:ea typeface="Poppins"/>
                <a:cs typeface="Poppins"/>
                <a:sym typeface="Poppi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
          <p:cNvSpPr txBox="1"/>
          <p:nvPr>
            <p:ph idx="1" type="body"/>
          </p:nvPr>
        </p:nvSpPr>
        <p:spPr>
          <a:xfrm>
            <a:off x="311700" y="1355375"/>
            <a:ext cx="8520600" cy="30468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2"/>
              </a:buClr>
              <a:buSzPts val="1800"/>
              <a:buFont typeface="Poppins SemiBold"/>
              <a:buChar char="●"/>
              <a:defRPr b="0" i="0" sz="1800" u="none" cap="none" strike="noStrike">
                <a:solidFill>
                  <a:schemeClr val="accent2"/>
                </a:solidFill>
                <a:latin typeface="Poppins SemiBold"/>
                <a:ea typeface="Poppins SemiBold"/>
                <a:cs typeface="Poppins SemiBold"/>
                <a:sym typeface="Poppins SemiBold"/>
              </a:defRPr>
            </a:lvl1pPr>
            <a:lvl2pPr indent="-317500" lvl="1" marL="914400" marR="0" rtl="0" algn="l">
              <a:lnSpc>
                <a:spcPct val="115000"/>
              </a:lnSpc>
              <a:spcBef>
                <a:spcPts val="0"/>
              </a:spcBef>
              <a:spcAft>
                <a:spcPts val="0"/>
              </a:spcAft>
              <a:buClr>
                <a:schemeClr val="accent2"/>
              </a:buClr>
              <a:buSzPts val="1400"/>
              <a:buFont typeface="Poppins"/>
              <a:buChar char="○"/>
              <a:defRPr b="0" i="0" sz="1400" u="none" cap="none" strike="noStrike">
                <a:solidFill>
                  <a:schemeClr val="accent2"/>
                </a:solidFill>
                <a:latin typeface="Poppins"/>
                <a:ea typeface="Poppins"/>
                <a:cs typeface="Poppins"/>
                <a:sym typeface="Poppins"/>
              </a:defRPr>
            </a:lvl2pPr>
            <a:lvl3pPr indent="-317500" lvl="2" marL="1371600" marR="0" rtl="0" algn="l">
              <a:lnSpc>
                <a:spcPct val="115000"/>
              </a:lnSpc>
              <a:spcBef>
                <a:spcPts val="0"/>
              </a:spcBef>
              <a:spcAft>
                <a:spcPts val="0"/>
              </a:spcAft>
              <a:buClr>
                <a:schemeClr val="accent2"/>
              </a:buClr>
              <a:buSzPts val="1400"/>
              <a:buFont typeface="Poppins"/>
              <a:buChar char="■"/>
              <a:defRPr b="0" i="0" sz="1400" u="none" cap="none" strike="noStrike">
                <a:solidFill>
                  <a:schemeClr val="accent2"/>
                </a:solidFill>
                <a:latin typeface="Poppins"/>
                <a:ea typeface="Poppins"/>
                <a:cs typeface="Poppins"/>
                <a:sym typeface="Poppins"/>
              </a:defRPr>
            </a:lvl3pPr>
            <a:lvl4pPr indent="-317500" lvl="3" marL="1828800" marR="0" rtl="0" algn="l">
              <a:lnSpc>
                <a:spcPct val="115000"/>
              </a:lnSpc>
              <a:spcBef>
                <a:spcPts val="0"/>
              </a:spcBef>
              <a:spcAft>
                <a:spcPts val="0"/>
              </a:spcAft>
              <a:buClr>
                <a:schemeClr val="accent2"/>
              </a:buClr>
              <a:buSzPts val="1400"/>
              <a:buFont typeface="Poppins"/>
              <a:buChar char="●"/>
              <a:defRPr b="0" i="0" sz="1400" u="none" cap="none" strike="noStrike">
                <a:solidFill>
                  <a:schemeClr val="accent2"/>
                </a:solidFill>
                <a:latin typeface="Poppins"/>
                <a:ea typeface="Poppins"/>
                <a:cs typeface="Poppins"/>
                <a:sym typeface="Poppins"/>
              </a:defRPr>
            </a:lvl4pPr>
            <a:lvl5pPr indent="-317500" lvl="4" marL="2286000" marR="0" rtl="0" algn="l">
              <a:lnSpc>
                <a:spcPct val="115000"/>
              </a:lnSpc>
              <a:spcBef>
                <a:spcPts val="0"/>
              </a:spcBef>
              <a:spcAft>
                <a:spcPts val="0"/>
              </a:spcAft>
              <a:buClr>
                <a:schemeClr val="accent2"/>
              </a:buClr>
              <a:buSzPts val="1400"/>
              <a:buFont typeface="Poppins"/>
              <a:buChar char="○"/>
              <a:defRPr b="0" i="0" sz="1400" u="none" cap="none" strike="noStrike">
                <a:solidFill>
                  <a:schemeClr val="accent2"/>
                </a:solidFill>
                <a:latin typeface="Poppins"/>
                <a:ea typeface="Poppins"/>
                <a:cs typeface="Poppins"/>
                <a:sym typeface="Poppins"/>
              </a:defRPr>
            </a:lvl5pPr>
            <a:lvl6pPr indent="-317500" lvl="5" marL="2743200" marR="0" rtl="0" algn="l">
              <a:lnSpc>
                <a:spcPct val="115000"/>
              </a:lnSpc>
              <a:spcBef>
                <a:spcPts val="0"/>
              </a:spcBef>
              <a:spcAft>
                <a:spcPts val="0"/>
              </a:spcAft>
              <a:buClr>
                <a:schemeClr val="accent2"/>
              </a:buClr>
              <a:buSzPts val="1400"/>
              <a:buFont typeface="Poppins"/>
              <a:buChar char="■"/>
              <a:defRPr b="0" i="0" sz="1400" u="none" cap="none" strike="noStrike">
                <a:solidFill>
                  <a:schemeClr val="accent2"/>
                </a:solidFill>
                <a:latin typeface="Poppins"/>
                <a:ea typeface="Poppins"/>
                <a:cs typeface="Poppins"/>
                <a:sym typeface="Poppins"/>
              </a:defRPr>
            </a:lvl6pPr>
            <a:lvl7pPr indent="-317500" lvl="6" marL="3200400" marR="0" rtl="0" algn="l">
              <a:lnSpc>
                <a:spcPct val="115000"/>
              </a:lnSpc>
              <a:spcBef>
                <a:spcPts val="0"/>
              </a:spcBef>
              <a:spcAft>
                <a:spcPts val="0"/>
              </a:spcAft>
              <a:buClr>
                <a:schemeClr val="accent2"/>
              </a:buClr>
              <a:buSzPts val="1400"/>
              <a:buFont typeface="Poppins"/>
              <a:buChar char="●"/>
              <a:defRPr b="0" i="0" sz="1400" u="none" cap="none" strike="noStrike">
                <a:solidFill>
                  <a:schemeClr val="accent2"/>
                </a:solidFill>
                <a:latin typeface="Poppins"/>
                <a:ea typeface="Poppins"/>
                <a:cs typeface="Poppins"/>
                <a:sym typeface="Poppins"/>
              </a:defRPr>
            </a:lvl7pPr>
            <a:lvl8pPr indent="-317500" lvl="7" marL="3657600" marR="0" rtl="0" algn="l">
              <a:lnSpc>
                <a:spcPct val="115000"/>
              </a:lnSpc>
              <a:spcBef>
                <a:spcPts val="0"/>
              </a:spcBef>
              <a:spcAft>
                <a:spcPts val="0"/>
              </a:spcAft>
              <a:buClr>
                <a:schemeClr val="accent2"/>
              </a:buClr>
              <a:buSzPts val="1400"/>
              <a:buFont typeface="Poppins"/>
              <a:buChar char="○"/>
              <a:defRPr b="0" i="0" sz="1400" u="none" cap="none" strike="noStrike">
                <a:solidFill>
                  <a:schemeClr val="accent2"/>
                </a:solidFill>
                <a:latin typeface="Poppins"/>
                <a:ea typeface="Poppins"/>
                <a:cs typeface="Poppins"/>
                <a:sym typeface="Poppins"/>
              </a:defRPr>
            </a:lvl8pPr>
            <a:lvl9pPr indent="-317500" lvl="8" marL="4114800" marR="0" rtl="0" algn="l">
              <a:lnSpc>
                <a:spcPct val="115000"/>
              </a:lnSpc>
              <a:spcBef>
                <a:spcPts val="0"/>
              </a:spcBef>
              <a:spcAft>
                <a:spcPts val="0"/>
              </a:spcAft>
              <a:buClr>
                <a:schemeClr val="accent2"/>
              </a:buClr>
              <a:buSzPts val="1400"/>
              <a:buFont typeface="Poppins"/>
              <a:buChar char="■"/>
              <a:defRPr b="0" i="0" sz="1400" u="none" cap="none" strike="noStrike">
                <a:solidFill>
                  <a:schemeClr val="accent2"/>
                </a:solidFill>
                <a:latin typeface="Poppins"/>
                <a:ea typeface="Poppins"/>
                <a:cs typeface="Poppins"/>
                <a:sym typeface="Poppins"/>
              </a:defRPr>
            </a:lvl9pPr>
          </a:lstStyle>
          <a:p/>
        </p:txBody>
      </p:sp>
      <p:sp>
        <p:nvSpPr>
          <p:cNvPr id="8" name="Google Shape;8;p6"/>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ctrTitle"/>
          </p:nvPr>
        </p:nvSpPr>
        <p:spPr>
          <a:xfrm>
            <a:off x="215700" y="729300"/>
            <a:ext cx="4020300" cy="2404200"/>
          </a:xfrm>
          <a:prstGeom prst="rect">
            <a:avLst/>
          </a:prstGeom>
          <a:noFill/>
          <a:ln>
            <a:noFill/>
          </a:ln>
        </p:spPr>
        <p:txBody>
          <a:bodyPr anchorCtr="0" anchor="ctr" bIns="91425" lIns="91425" spcFirstLastPara="1" rIns="91425" wrap="square" tIns="91425">
            <a:normAutofit/>
          </a:bodyPr>
          <a:lstStyle/>
          <a:p>
            <a:pPr indent="0" lvl="0" marL="0" rtl="0" algn="l">
              <a:lnSpc>
                <a:spcPct val="70000"/>
              </a:lnSpc>
              <a:spcBef>
                <a:spcPts val="0"/>
              </a:spcBef>
              <a:spcAft>
                <a:spcPts val="0"/>
              </a:spcAft>
              <a:buClr>
                <a:schemeClr val="dk1"/>
              </a:buClr>
              <a:buSzPts val="523"/>
              <a:buFont typeface="Arial"/>
              <a:buNone/>
            </a:pPr>
            <a:r>
              <a:rPr lang="en" sz="3450">
                <a:solidFill>
                  <a:srgbClr val="C9DAF8"/>
                </a:solidFill>
                <a:latin typeface="Arial"/>
                <a:ea typeface="Arial"/>
                <a:cs typeface="Arial"/>
                <a:sym typeface="Arial"/>
              </a:rPr>
              <a:t>Airbnb Singapore</a:t>
            </a:r>
            <a:endParaRPr sz="3450">
              <a:solidFill>
                <a:srgbClr val="C9DAF8"/>
              </a:solidFill>
              <a:latin typeface="Arial"/>
              <a:ea typeface="Arial"/>
              <a:cs typeface="Arial"/>
              <a:sym typeface="Arial"/>
            </a:endParaRPr>
          </a:p>
          <a:p>
            <a:pPr indent="0" lvl="0" marL="0" rtl="0" algn="l">
              <a:lnSpc>
                <a:spcPct val="70000"/>
              </a:lnSpc>
              <a:spcBef>
                <a:spcPts val="0"/>
              </a:spcBef>
              <a:spcAft>
                <a:spcPts val="0"/>
              </a:spcAft>
              <a:buClr>
                <a:schemeClr val="dk1"/>
              </a:buClr>
              <a:buSzPts val="523"/>
              <a:buFont typeface="Arial"/>
              <a:buNone/>
            </a:pPr>
            <a:r>
              <a:rPr lang="en" sz="3450">
                <a:solidFill>
                  <a:srgbClr val="C9DAF8"/>
                </a:solidFill>
                <a:latin typeface="Arial"/>
                <a:ea typeface="Arial"/>
                <a:cs typeface="Arial"/>
                <a:sym typeface="Arial"/>
              </a:rPr>
              <a:t>Data Analysis and Visualization</a:t>
            </a:r>
            <a:endParaRPr sz="3450">
              <a:solidFill>
                <a:srgbClr val="C9DAF8"/>
              </a:solidFill>
              <a:latin typeface="Arial"/>
              <a:ea typeface="Arial"/>
              <a:cs typeface="Arial"/>
              <a:sym typeface="Arial"/>
            </a:endParaRPr>
          </a:p>
        </p:txBody>
      </p:sp>
      <p:pic>
        <p:nvPicPr>
          <p:cNvPr id="45" name="Google Shape;45;p1"/>
          <p:cNvPicPr preferRelativeResize="0"/>
          <p:nvPr/>
        </p:nvPicPr>
        <p:blipFill rotWithShape="1">
          <a:blip r:embed="rId3">
            <a:alphaModFix/>
          </a:blip>
          <a:srcRect b="0" l="0" r="0" t="0"/>
          <a:stretch/>
        </p:blipFill>
        <p:spPr>
          <a:xfrm>
            <a:off x="1598325" y="2843400"/>
            <a:ext cx="1483050" cy="380550"/>
          </a:xfrm>
          <a:prstGeom prst="rect">
            <a:avLst/>
          </a:prstGeom>
          <a:noFill/>
          <a:ln>
            <a:noFill/>
          </a:ln>
        </p:spPr>
      </p:pic>
      <p:sp>
        <p:nvSpPr>
          <p:cNvPr id="46" name="Google Shape;46;p1"/>
          <p:cNvSpPr txBox="1"/>
          <p:nvPr/>
        </p:nvSpPr>
        <p:spPr>
          <a:xfrm>
            <a:off x="215700" y="4121850"/>
            <a:ext cx="386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Poppins SemiBold"/>
                <a:ea typeface="Poppins SemiBold"/>
                <a:cs typeface="Poppins SemiBold"/>
                <a:sym typeface="Poppins SemiBold"/>
              </a:rPr>
              <a:t>Silvia Atika Anggrayni</a:t>
            </a:r>
            <a:endParaRPr sz="1700">
              <a:latin typeface="Poppins SemiBold"/>
              <a:ea typeface="Poppins SemiBold"/>
              <a:cs typeface="Poppins SemiBold"/>
              <a:sym typeface="Poppins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294590532e_0_37"/>
          <p:cNvSpPr txBox="1"/>
          <p:nvPr/>
        </p:nvSpPr>
        <p:spPr>
          <a:xfrm>
            <a:off x="6044325" y="1094088"/>
            <a:ext cx="2781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Poppins Medium"/>
                <a:ea typeface="Poppins Medium"/>
                <a:cs typeface="Poppins Medium"/>
                <a:sym typeface="Poppins Medium"/>
              </a:rPr>
              <a:t>Dapat dilihat bahwa alasan wilayah </a:t>
            </a:r>
            <a:r>
              <a:rPr b="1" lang="en" sz="1800">
                <a:solidFill>
                  <a:srgbClr val="C3F73A"/>
                </a:solidFill>
                <a:latin typeface="Poppins"/>
                <a:ea typeface="Poppins"/>
                <a:cs typeface="Poppins"/>
                <a:sym typeface="Poppins"/>
              </a:rPr>
              <a:t>North</a:t>
            </a:r>
            <a:r>
              <a:rPr lang="en" sz="1800">
                <a:solidFill>
                  <a:schemeClr val="lt1"/>
                </a:solidFill>
                <a:latin typeface="Poppins Medium"/>
                <a:ea typeface="Poppins Medium"/>
                <a:cs typeface="Poppins Medium"/>
                <a:sym typeface="Poppins Medium"/>
              </a:rPr>
              <a:t> menjadi wilayah dengan penyewaan terbanyak karena pada tahun </a:t>
            </a:r>
            <a:r>
              <a:rPr b="1" lang="en" sz="1800">
                <a:solidFill>
                  <a:srgbClr val="C3F73A"/>
                </a:solidFill>
                <a:latin typeface="Poppins"/>
                <a:ea typeface="Poppins"/>
                <a:cs typeface="Poppins"/>
                <a:sym typeface="Poppins"/>
              </a:rPr>
              <a:t>2021 ke 2022 terjadi kenaikan yang sangat signifikan</a:t>
            </a:r>
            <a:r>
              <a:rPr lang="en" sz="1800">
                <a:solidFill>
                  <a:schemeClr val="lt1"/>
                </a:solidFill>
                <a:latin typeface="Poppins Medium"/>
                <a:ea typeface="Poppins Medium"/>
                <a:cs typeface="Poppins Medium"/>
                <a:sym typeface="Poppins Medium"/>
              </a:rPr>
              <a:t> dibanding wilayah lainnya.</a:t>
            </a:r>
            <a:endParaRPr sz="1800">
              <a:solidFill>
                <a:schemeClr val="lt1"/>
              </a:solidFill>
              <a:latin typeface="Poppins Medium"/>
              <a:ea typeface="Poppins Medium"/>
              <a:cs typeface="Poppins Medium"/>
              <a:sym typeface="Poppins Medium"/>
            </a:endParaRPr>
          </a:p>
        </p:txBody>
      </p:sp>
      <p:pic>
        <p:nvPicPr>
          <p:cNvPr id="99" name="Google Shape;99;g2294590532e_0_37"/>
          <p:cNvPicPr preferRelativeResize="0"/>
          <p:nvPr/>
        </p:nvPicPr>
        <p:blipFill>
          <a:blip r:embed="rId3">
            <a:alphaModFix/>
          </a:blip>
          <a:stretch>
            <a:fillRect/>
          </a:stretch>
        </p:blipFill>
        <p:spPr>
          <a:xfrm>
            <a:off x="699757" y="513100"/>
            <a:ext cx="4706818" cy="384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52cc549986_2_10"/>
          <p:cNvSpPr txBox="1"/>
          <p:nvPr>
            <p:ph idx="1" type="body"/>
          </p:nvPr>
        </p:nvSpPr>
        <p:spPr>
          <a:xfrm>
            <a:off x="465425" y="1100100"/>
            <a:ext cx="3154500" cy="35124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en">
                <a:latin typeface="Poppins Medium"/>
                <a:ea typeface="Poppins Medium"/>
                <a:cs typeface="Poppins Medium"/>
                <a:sym typeface="Poppins Medium"/>
              </a:rPr>
              <a:t>Jika melihat rata-rata harga di setiap wilayah, kita bisa menyimpulkan </a:t>
            </a:r>
            <a:r>
              <a:rPr b="1" lang="en">
                <a:solidFill>
                  <a:srgbClr val="554CAD"/>
                </a:solidFill>
                <a:latin typeface="Poppins"/>
                <a:ea typeface="Poppins"/>
                <a:cs typeface="Poppins"/>
                <a:sym typeface="Poppins"/>
              </a:rPr>
              <a:t>salah satu alasan</a:t>
            </a:r>
            <a:r>
              <a:rPr b="1" lang="en">
                <a:latin typeface="Poppins"/>
                <a:ea typeface="Poppins"/>
                <a:cs typeface="Poppins"/>
                <a:sym typeface="Poppins"/>
              </a:rPr>
              <a:t> </a:t>
            </a:r>
            <a:r>
              <a:rPr lang="en">
                <a:latin typeface="Poppins Medium"/>
                <a:ea typeface="Poppins Medium"/>
                <a:cs typeface="Poppins Medium"/>
                <a:sym typeface="Poppins Medium"/>
              </a:rPr>
              <a:t>wilayah </a:t>
            </a:r>
            <a:r>
              <a:rPr b="1" lang="en">
                <a:solidFill>
                  <a:srgbClr val="554CAD"/>
                </a:solidFill>
                <a:latin typeface="Poppins"/>
                <a:ea typeface="Poppins"/>
                <a:cs typeface="Poppins"/>
                <a:sym typeface="Poppins"/>
              </a:rPr>
              <a:t>North</a:t>
            </a:r>
            <a:r>
              <a:rPr lang="en">
                <a:latin typeface="Poppins Medium"/>
                <a:ea typeface="Poppins Medium"/>
                <a:cs typeface="Poppins Medium"/>
                <a:sym typeface="Poppins Medium"/>
              </a:rPr>
              <a:t> memiliki banyak penyewa karena harganya yang </a:t>
            </a:r>
            <a:r>
              <a:rPr b="1" lang="en">
                <a:solidFill>
                  <a:srgbClr val="554CAD"/>
                </a:solidFill>
                <a:latin typeface="Poppins"/>
                <a:ea typeface="Poppins"/>
                <a:cs typeface="Poppins"/>
                <a:sym typeface="Poppins"/>
              </a:rPr>
              <a:t>lebih murah</a:t>
            </a:r>
            <a:r>
              <a:rPr lang="en">
                <a:solidFill>
                  <a:schemeClr val="dk1"/>
                </a:solidFill>
                <a:latin typeface="Poppins Medium"/>
                <a:ea typeface="Poppins Medium"/>
                <a:cs typeface="Poppins Medium"/>
                <a:sym typeface="Poppins Medium"/>
              </a:rPr>
              <a:t>. </a:t>
            </a:r>
            <a:endParaRPr>
              <a:solidFill>
                <a:schemeClr val="dk1"/>
              </a:solidFill>
              <a:latin typeface="Poppins Medium"/>
              <a:ea typeface="Poppins Medium"/>
              <a:cs typeface="Poppins Medium"/>
              <a:sym typeface="Poppins Medium"/>
            </a:endParaRPr>
          </a:p>
          <a:p>
            <a:pPr indent="0" lvl="0" marL="0" rtl="0" algn="l">
              <a:spcBef>
                <a:spcPts val="0"/>
              </a:spcBef>
              <a:spcAft>
                <a:spcPts val="0"/>
              </a:spcAft>
              <a:buNone/>
            </a:pPr>
            <a:r>
              <a:t/>
            </a:r>
            <a:endParaRPr>
              <a:solidFill>
                <a:schemeClr val="dk1"/>
              </a:solidFill>
              <a:latin typeface="Poppins Medium"/>
              <a:ea typeface="Poppins Medium"/>
              <a:cs typeface="Poppins Medium"/>
              <a:sym typeface="Poppins Medium"/>
            </a:endParaRPr>
          </a:p>
          <a:p>
            <a:pPr indent="0" lvl="0" marL="0" rtl="0" algn="l">
              <a:spcBef>
                <a:spcPts val="0"/>
              </a:spcBef>
              <a:spcAft>
                <a:spcPts val="0"/>
              </a:spcAft>
              <a:buNone/>
            </a:pPr>
            <a:r>
              <a:rPr lang="en">
                <a:solidFill>
                  <a:schemeClr val="dk1"/>
                </a:solidFill>
                <a:latin typeface="Poppins Medium"/>
                <a:ea typeface="Poppins Medium"/>
                <a:cs typeface="Poppins Medium"/>
                <a:sym typeface="Poppins Medium"/>
              </a:rPr>
              <a:t>Tapi mengapa wilayah </a:t>
            </a:r>
            <a:r>
              <a:rPr b="1" lang="en">
                <a:solidFill>
                  <a:srgbClr val="554CAD"/>
                </a:solidFill>
                <a:latin typeface="Poppins"/>
                <a:ea typeface="Poppins"/>
                <a:cs typeface="Poppins"/>
                <a:sym typeface="Poppins"/>
              </a:rPr>
              <a:t>North-East</a:t>
            </a:r>
            <a:r>
              <a:rPr lang="en">
                <a:solidFill>
                  <a:schemeClr val="dk1"/>
                </a:solidFill>
                <a:latin typeface="Poppins Medium"/>
                <a:ea typeface="Poppins Medium"/>
                <a:cs typeface="Poppins Medium"/>
                <a:sym typeface="Poppins Medium"/>
              </a:rPr>
              <a:t> yang memiliki harga rata-rata terendah masih menjadi jumlah penyewa paling sedikit, sedangkan wilayah </a:t>
            </a:r>
            <a:r>
              <a:rPr b="1" lang="en">
                <a:solidFill>
                  <a:srgbClr val="554CAD"/>
                </a:solidFill>
                <a:latin typeface="Poppins"/>
                <a:ea typeface="Poppins"/>
                <a:cs typeface="Poppins"/>
                <a:sym typeface="Poppins"/>
              </a:rPr>
              <a:t>Central</a:t>
            </a:r>
            <a:r>
              <a:rPr lang="en">
                <a:solidFill>
                  <a:schemeClr val="dk1"/>
                </a:solidFill>
                <a:latin typeface="Poppins Medium"/>
                <a:ea typeface="Poppins Medium"/>
                <a:cs typeface="Poppins Medium"/>
                <a:sym typeface="Poppins Medium"/>
              </a:rPr>
              <a:t> dengan rata-rata tinggi masih memiliki penyewa yang banyak?</a:t>
            </a:r>
            <a:endParaRPr>
              <a:solidFill>
                <a:schemeClr val="dk1"/>
              </a:solidFill>
              <a:latin typeface="Poppins Medium"/>
              <a:ea typeface="Poppins Medium"/>
              <a:cs typeface="Poppins Medium"/>
              <a:sym typeface="Poppins Medium"/>
            </a:endParaRPr>
          </a:p>
        </p:txBody>
      </p:sp>
      <p:pic>
        <p:nvPicPr>
          <p:cNvPr id="105" name="Google Shape;105;g252cc549986_2_10"/>
          <p:cNvPicPr preferRelativeResize="0"/>
          <p:nvPr/>
        </p:nvPicPr>
        <p:blipFill>
          <a:blip r:embed="rId3">
            <a:alphaModFix/>
          </a:blip>
          <a:stretch>
            <a:fillRect/>
          </a:stretch>
        </p:blipFill>
        <p:spPr>
          <a:xfrm>
            <a:off x="3579200" y="417950"/>
            <a:ext cx="4622750" cy="456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52cc549986_2_15"/>
          <p:cNvSpPr txBox="1"/>
          <p:nvPr>
            <p:ph idx="1" type="body"/>
          </p:nvPr>
        </p:nvSpPr>
        <p:spPr>
          <a:xfrm>
            <a:off x="5413275" y="1729025"/>
            <a:ext cx="3308400" cy="211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Jika dilihat cakupan wilayahnya, ternyata wilayah </a:t>
            </a:r>
            <a:r>
              <a:rPr lang="en">
                <a:solidFill>
                  <a:srgbClr val="554CAD"/>
                </a:solidFill>
              </a:rPr>
              <a:t>Central</a:t>
            </a:r>
            <a:r>
              <a:rPr lang="en"/>
              <a:t> memiliki cakupan wilayah yang </a:t>
            </a:r>
            <a:r>
              <a:rPr lang="en">
                <a:highlight>
                  <a:srgbClr val="C3F73A"/>
                </a:highlight>
              </a:rPr>
              <a:t>lebih besar</a:t>
            </a:r>
            <a:r>
              <a:rPr lang="en"/>
              <a:t> dibanding </a:t>
            </a:r>
            <a:r>
              <a:rPr lang="en">
                <a:solidFill>
                  <a:srgbClr val="554CAD"/>
                </a:solidFill>
              </a:rPr>
              <a:t>North-East</a:t>
            </a:r>
            <a:r>
              <a:rPr lang="en">
                <a:solidFill>
                  <a:schemeClr val="dk1"/>
                </a:solidFill>
              </a:rPr>
              <a:t>. </a:t>
            </a:r>
            <a:endParaRPr>
              <a:solidFill>
                <a:schemeClr val="dk1"/>
              </a:solidFill>
            </a:endParaRPr>
          </a:p>
        </p:txBody>
      </p:sp>
      <p:pic>
        <p:nvPicPr>
          <p:cNvPr id="111" name="Google Shape;111;g252cc549986_2_15"/>
          <p:cNvPicPr preferRelativeResize="0"/>
          <p:nvPr/>
        </p:nvPicPr>
        <p:blipFill>
          <a:blip r:embed="rId3">
            <a:alphaModFix/>
          </a:blip>
          <a:stretch>
            <a:fillRect/>
          </a:stretch>
        </p:blipFill>
        <p:spPr>
          <a:xfrm>
            <a:off x="669550" y="519600"/>
            <a:ext cx="4473949" cy="4490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52cc549986_2_20"/>
          <p:cNvSpPr txBox="1"/>
          <p:nvPr>
            <p:ph type="title"/>
          </p:nvPr>
        </p:nvSpPr>
        <p:spPr>
          <a:xfrm>
            <a:off x="1080000" y="1958850"/>
            <a:ext cx="69840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Analysis Room Type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294590532e_0_42"/>
          <p:cNvSpPr txBox="1"/>
          <p:nvPr/>
        </p:nvSpPr>
        <p:spPr>
          <a:xfrm>
            <a:off x="5676925" y="1494313"/>
            <a:ext cx="31146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oppins Medium"/>
                <a:ea typeface="Poppins Medium"/>
                <a:cs typeface="Poppins Medium"/>
                <a:sym typeface="Poppins Medium"/>
              </a:rPr>
              <a:t>Berdasarkan jenis ruangan, </a:t>
            </a:r>
            <a:r>
              <a:rPr b="1" lang="en" sz="1600">
                <a:solidFill>
                  <a:srgbClr val="554CAD"/>
                </a:solidFill>
                <a:latin typeface="Poppins"/>
                <a:ea typeface="Poppins"/>
                <a:cs typeface="Poppins"/>
                <a:sym typeface="Poppins"/>
              </a:rPr>
              <a:t>‘Entire home/apt’</a:t>
            </a:r>
            <a:r>
              <a:rPr lang="en" sz="1600">
                <a:latin typeface="Poppins Medium"/>
                <a:ea typeface="Poppins Medium"/>
                <a:cs typeface="Poppins Medium"/>
                <a:sym typeface="Poppins Medium"/>
              </a:rPr>
              <a:t> menjadi room type yang </a:t>
            </a:r>
            <a:r>
              <a:rPr b="1" lang="en" sz="1600">
                <a:solidFill>
                  <a:srgbClr val="554CAD"/>
                </a:solidFill>
                <a:highlight>
                  <a:srgbClr val="C3F73A"/>
                </a:highlight>
                <a:latin typeface="Poppins"/>
                <a:ea typeface="Poppins"/>
                <a:cs typeface="Poppins"/>
                <a:sym typeface="Poppins"/>
              </a:rPr>
              <a:t>paling banyak disewa</a:t>
            </a:r>
            <a:r>
              <a:rPr lang="en" sz="1600">
                <a:latin typeface="Poppins Medium"/>
                <a:ea typeface="Poppins Medium"/>
                <a:cs typeface="Poppins Medium"/>
                <a:sym typeface="Poppins Medium"/>
              </a:rPr>
              <a:t>, bahkan penyewaannya lebih dari setengah dari total ruangan yang tersedia. Kemudian diikuti oleh </a:t>
            </a:r>
            <a:r>
              <a:rPr b="1" lang="en" sz="1600">
                <a:solidFill>
                  <a:srgbClr val="554CAD"/>
                </a:solidFill>
                <a:latin typeface="Poppins"/>
                <a:ea typeface="Poppins"/>
                <a:cs typeface="Poppins"/>
                <a:sym typeface="Poppins"/>
              </a:rPr>
              <a:t>‘Private room’ </a:t>
            </a:r>
            <a:endParaRPr b="1" sz="1600">
              <a:solidFill>
                <a:srgbClr val="554CAD"/>
              </a:solidFill>
              <a:latin typeface="Poppins"/>
              <a:ea typeface="Poppins"/>
              <a:cs typeface="Poppins"/>
              <a:sym typeface="Poppins"/>
            </a:endParaRPr>
          </a:p>
        </p:txBody>
      </p:sp>
      <p:pic>
        <p:nvPicPr>
          <p:cNvPr id="122" name="Google Shape;122;g2294590532e_0_42"/>
          <p:cNvPicPr preferRelativeResize="0"/>
          <p:nvPr/>
        </p:nvPicPr>
        <p:blipFill>
          <a:blip r:embed="rId3">
            <a:alphaModFix/>
          </a:blip>
          <a:stretch>
            <a:fillRect/>
          </a:stretch>
        </p:blipFill>
        <p:spPr>
          <a:xfrm>
            <a:off x="304800" y="457200"/>
            <a:ext cx="5113750" cy="4655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52cc549986_2_24"/>
          <p:cNvSpPr txBox="1"/>
          <p:nvPr>
            <p:ph idx="1" type="subTitle"/>
          </p:nvPr>
        </p:nvSpPr>
        <p:spPr>
          <a:xfrm>
            <a:off x="329050" y="685200"/>
            <a:ext cx="2767500" cy="41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Jika melihat dari harga, </a:t>
            </a:r>
            <a:r>
              <a:rPr lang="en" sz="1500">
                <a:solidFill>
                  <a:srgbClr val="C3F73A"/>
                </a:solidFill>
              </a:rPr>
              <a:t>‘</a:t>
            </a:r>
            <a:r>
              <a:rPr b="1" lang="en" sz="1500">
                <a:solidFill>
                  <a:srgbClr val="C3F73A"/>
                </a:solidFill>
                <a:latin typeface="Poppins"/>
                <a:ea typeface="Poppins"/>
                <a:cs typeface="Poppins"/>
                <a:sym typeface="Poppins"/>
              </a:rPr>
              <a:t>Shared room’</a:t>
            </a:r>
            <a:r>
              <a:rPr lang="en" sz="1500">
                <a:solidFill>
                  <a:schemeClr val="lt1"/>
                </a:solidFill>
              </a:rPr>
              <a:t> dan </a:t>
            </a:r>
            <a:r>
              <a:rPr b="1" lang="en" sz="1500">
                <a:solidFill>
                  <a:srgbClr val="C3F73A"/>
                </a:solidFill>
                <a:latin typeface="Poppins"/>
                <a:ea typeface="Poppins"/>
                <a:cs typeface="Poppins"/>
                <a:sym typeface="Poppins"/>
              </a:rPr>
              <a:t>‘Entire home/apt’</a:t>
            </a:r>
            <a:r>
              <a:rPr lang="en" sz="1500">
                <a:solidFill>
                  <a:schemeClr val="lt1"/>
                </a:solidFill>
                <a:latin typeface="Poppins Medium"/>
                <a:ea typeface="Poppins Medium"/>
                <a:cs typeface="Poppins Medium"/>
                <a:sym typeface="Poppins Medium"/>
              </a:rPr>
              <a:t> memiliki harga dibawah rata-rata keseluruhan room type.</a:t>
            </a:r>
            <a:endParaRPr sz="1500">
              <a:solidFill>
                <a:schemeClr val="lt1"/>
              </a:solidFill>
              <a:latin typeface="Poppins Medium"/>
              <a:ea typeface="Poppins Medium"/>
              <a:cs typeface="Poppins Medium"/>
              <a:sym typeface="Poppins Medium"/>
            </a:endParaRPr>
          </a:p>
          <a:p>
            <a:pPr indent="0" lvl="0" marL="0" rtl="0" algn="l">
              <a:spcBef>
                <a:spcPts val="0"/>
              </a:spcBef>
              <a:spcAft>
                <a:spcPts val="0"/>
              </a:spcAft>
              <a:buNone/>
            </a:pPr>
            <a:r>
              <a:t/>
            </a:r>
            <a:endParaRPr sz="1500">
              <a:solidFill>
                <a:schemeClr val="lt1"/>
              </a:solidFill>
              <a:latin typeface="Poppins Medium"/>
              <a:ea typeface="Poppins Medium"/>
              <a:cs typeface="Poppins Medium"/>
              <a:sym typeface="Poppins Medium"/>
            </a:endParaRPr>
          </a:p>
          <a:p>
            <a:pPr indent="0" lvl="0" marL="0" rtl="0" algn="l">
              <a:spcBef>
                <a:spcPts val="0"/>
              </a:spcBef>
              <a:spcAft>
                <a:spcPts val="0"/>
              </a:spcAft>
              <a:buNone/>
            </a:pPr>
            <a:r>
              <a:rPr lang="en" sz="1500">
                <a:solidFill>
                  <a:schemeClr val="lt1"/>
                </a:solidFill>
                <a:latin typeface="Poppins Medium"/>
                <a:ea typeface="Poppins Medium"/>
                <a:cs typeface="Poppins Medium"/>
                <a:sym typeface="Poppins Medium"/>
              </a:rPr>
              <a:t>Dengan ini kita dapat melihat alasan kenapa </a:t>
            </a:r>
            <a:r>
              <a:rPr b="1" lang="en" sz="1500">
                <a:solidFill>
                  <a:srgbClr val="C3F73A"/>
                </a:solidFill>
                <a:latin typeface="Poppins"/>
                <a:ea typeface="Poppins"/>
                <a:cs typeface="Poppins"/>
                <a:sym typeface="Poppins"/>
              </a:rPr>
              <a:t>‘Entire home/apt’</a:t>
            </a:r>
            <a:r>
              <a:rPr lang="en" sz="1500">
                <a:solidFill>
                  <a:srgbClr val="C3F73A"/>
                </a:solidFill>
                <a:latin typeface="Poppins Medium"/>
                <a:ea typeface="Poppins Medium"/>
                <a:cs typeface="Poppins Medium"/>
                <a:sym typeface="Poppins Medium"/>
              </a:rPr>
              <a:t> </a:t>
            </a:r>
            <a:r>
              <a:rPr lang="en" sz="1500">
                <a:solidFill>
                  <a:schemeClr val="lt1"/>
                </a:solidFill>
                <a:latin typeface="Poppins Medium"/>
                <a:ea typeface="Poppins Medium"/>
                <a:cs typeface="Poppins Medium"/>
                <a:sym typeface="Poppins Medium"/>
              </a:rPr>
              <a:t>memiliki jumlah penyewa yang banyak. </a:t>
            </a:r>
            <a:endParaRPr sz="1500">
              <a:solidFill>
                <a:schemeClr val="lt1"/>
              </a:solidFill>
              <a:latin typeface="Poppins Medium"/>
              <a:ea typeface="Poppins Medium"/>
              <a:cs typeface="Poppins Medium"/>
              <a:sym typeface="Poppins Medium"/>
            </a:endParaRPr>
          </a:p>
          <a:p>
            <a:pPr indent="0" lvl="0" marL="0" rtl="0" algn="l">
              <a:spcBef>
                <a:spcPts val="0"/>
              </a:spcBef>
              <a:spcAft>
                <a:spcPts val="0"/>
              </a:spcAft>
              <a:buNone/>
            </a:pPr>
            <a:r>
              <a:t/>
            </a:r>
            <a:endParaRPr sz="1500">
              <a:solidFill>
                <a:schemeClr val="lt1"/>
              </a:solidFill>
              <a:latin typeface="Poppins Medium"/>
              <a:ea typeface="Poppins Medium"/>
              <a:cs typeface="Poppins Medium"/>
              <a:sym typeface="Poppins Medium"/>
            </a:endParaRPr>
          </a:p>
          <a:p>
            <a:pPr indent="0" lvl="0" marL="0" rtl="0" algn="l">
              <a:spcBef>
                <a:spcPts val="0"/>
              </a:spcBef>
              <a:spcAft>
                <a:spcPts val="0"/>
              </a:spcAft>
              <a:buNone/>
            </a:pPr>
            <a:r>
              <a:rPr lang="en" sz="1500">
                <a:solidFill>
                  <a:schemeClr val="lt1"/>
                </a:solidFill>
                <a:latin typeface="Poppins Medium"/>
                <a:ea typeface="Poppins Medium"/>
                <a:cs typeface="Poppins Medium"/>
                <a:sym typeface="Poppins Medium"/>
              </a:rPr>
              <a:t>Tapi mengapa </a:t>
            </a:r>
            <a:r>
              <a:rPr lang="en" sz="1500">
                <a:solidFill>
                  <a:srgbClr val="C3F73A"/>
                </a:solidFill>
                <a:latin typeface="Poppins Medium"/>
                <a:ea typeface="Poppins Medium"/>
                <a:cs typeface="Poppins Medium"/>
                <a:sym typeface="Poppins Medium"/>
              </a:rPr>
              <a:t>‘</a:t>
            </a:r>
            <a:r>
              <a:rPr b="1" lang="en" sz="1500">
                <a:solidFill>
                  <a:srgbClr val="C3F73A"/>
                </a:solidFill>
                <a:latin typeface="Poppins"/>
                <a:ea typeface="Poppins"/>
                <a:cs typeface="Poppins"/>
                <a:sym typeface="Poppins"/>
              </a:rPr>
              <a:t>Shared Room’</a:t>
            </a:r>
            <a:r>
              <a:rPr b="1" lang="en" sz="1500">
                <a:solidFill>
                  <a:schemeClr val="lt1"/>
                </a:solidFill>
                <a:latin typeface="Poppins"/>
                <a:ea typeface="Poppins"/>
                <a:cs typeface="Poppins"/>
                <a:sym typeface="Poppins"/>
              </a:rPr>
              <a:t> </a:t>
            </a:r>
            <a:r>
              <a:rPr lang="en" sz="1500">
                <a:solidFill>
                  <a:schemeClr val="lt1"/>
                </a:solidFill>
                <a:latin typeface="Poppins Medium"/>
                <a:ea typeface="Poppins Medium"/>
                <a:cs typeface="Poppins Medium"/>
                <a:sym typeface="Poppins Medium"/>
              </a:rPr>
              <a:t>yang harganya jauh dibawah rata justru memiliki peminat paling rendah?</a:t>
            </a:r>
            <a:endParaRPr sz="1500">
              <a:solidFill>
                <a:schemeClr val="lt1"/>
              </a:solidFill>
              <a:latin typeface="Poppins Medium"/>
              <a:ea typeface="Poppins Medium"/>
              <a:cs typeface="Poppins Medium"/>
              <a:sym typeface="Poppins Medium"/>
            </a:endParaRPr>
          </a:p>
        </p:txBody>
      </p:sp>
      <p:pic>
        <p:nvPicPr>
          <p:cNvPr id="128" name="Google Shape;128;g252cc549986_2_24"/>
          <p:cNvPicPr preferRelativeResize="0"/>
          <p:nvPr/>
        </p:nvPicPr>
        <p:blipFill>
          <a:blip r:embed="rId3">
            <a:alphaModFix/>
          </a:blip>
          <a:stretch>
            <a:fillRect/>
          </a:stretch>
        </p:blipFill>
        <p:spPr>
          <a:xfrm>
            <a:off x="3858550" y="381000"/>
            <a:ext cx="4512274" cy="4381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52cc549986_2_43"/>
          <p:cNvSpPr txBox="1"/>
          <p:nvPr/>
        </p:nvSpPr>
        <p:spPr>
          <a:xfrm>
            <a:off x="5382450" y="1064925"/>
            <a:ext cx="35502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554CAD"/>
                </a:solidFill>
                <a:latin typeface="Poppins"/>
                <a:ea typeface="Poppins"/>
                <a:cs typeface="Poppins"/>
                <a:sym typeface="Poppins"/>
              </a:rPr>
              <a:t>Alasan</a:t>
            </a:r>
            <a:r>
              <a:rPr lang="en" sz="1500">
                <a:latin typeface="Poppins SemiBold"/>
                <a:ea typeface="Poppins SemiBold"/>
                <a:cs typeface="Poppins SemiBold"/>
                <a:sym typeface="Poppins SemiBold"/>
              </a:rPr>
              <a:t> mengapa </a:t>
            </a:r>
            <a:r>
              <a:rPr b="1" lang="en" sz="1500">
                <a:solidFill>
                  <a:srgbClr val="554CAD"/>
                </a:solidFill>
                <a:latin typeface="Poppins"/>
                <a:ea typeface="Poppins"/>
                <a:cs typeface="Poppins"/>
                <a:sym typeface="Poppins"/>
              </a:rPr>
              <a:t>‘Shared Room’ </a:t>
            </a:r>
            <a:r>
              <a:rPr lang="en" sz="1500">
                <a:latin typeface="Poppins SemiBold"/>
                <a:ea typeface="Poppins SemiBold"/>
                <a:cs typeface="Poppins SemiBold"/>
                <a:sym typeface="Poppins SemiBold"/>
              </a:rPr>
              <a:t>memiliki sedikit peminat padahal harganya murah dapat dilihat pada diagram ‘Room Type tiap Wilayah’.</a:t>
            </a:r>
            <a:endParaRPr sz="1500">
              <a:latin typeface="Poppins SemiBold"/>
              <a:ea typeface="Poppins SemiBold"/>
              <a:cs typeface="Poppins SemiBold"/>
              <a:sym typeface="Poppins SemiBold"/>
            </a:endParaRPr>
          </a:p>
          <a:p>
            <a:pPr indent="0" lvl="0" marL="0" rtl="0" algn="l">
              <a:spcBef>
                <a:spcPts val="0"/>
              </a:spcBef>
              <a:spcAft>
                <a:spcPts val="0"/>
              </a:spcAft>
              <a:buNone/>
            </a:pPr>
            <a:r>
              <a:t/>
            </a:r>
            <a:endParaRPr sz="1500">
              <a:latin typeface="Poppins SemiBold"/>
              <a:ea typeface="Poppins SemiBold"/>
              <a:cs typeface="Poppins SemiBold"/>
              <a:sym typeface="Poppins SemiBold"/>
            </a:endParaRPr>
          </a:p>
          <a:p>
            <a:pPr indent="0" lvl="0" marL="0" rtl="0" algn="l">
              <a:spcBef>
                <a:spcPts val="0"/>
              </a:spcBef>
              <a:spcAft>
                <a:spcPts val="0"/>
              </a:spcAft>
              <a:buNone/>
            </a:pPr>
            <a:r>
              <a:rPr lang="en" sz="1500">
                <a:solidFill>
                  <a:schemeClr val="dk1"/>
                </a:solidFill>
                <a:highlight>
                  <a:srgbClr val="C3F73A"/>
                </a:highlight>
                <a:latin typeface="Poppins SemiBold"/>
                <a:ea typeface="Poppins SemiBold"/>
                <a:cs typeface="Poppins SemiBold"/>
                <a:sym typeface="Poppins SemiBold"/>
              </a:rPr>
              <a:t>Ketersediaan </a:t>
            </a:r>
            <a:r>
              <a:rPr lang="en" sz="1500">
                <a:latin typeface="Poppins SemiBold"/>
                <a:ea typeface="Poppins SemiBold"/>
                <a:cs typeface="Poppins SemiBold"/>
                <a:sym typeface="Poppins SemiBold"/>
              </a:rPr>
              <a:t>‘Shared Room’ dan ‘Hotel Room’ </a:t>
            </a:r>
            <a:r>
              <a:rPr lang="en" sz="1500">
                <a:highlight>
                  <a:srgbClr val="C3F73A"/>
                </a:highlight>
                <a:latin typeface="Poppins SemiBold"/>
                <a:ea typeface="Poppins SemiBold"/>
                <a:cs typeface="Poppins SemiBold"/>
                <a:sym typeface="Poppins SemiBold"/>
              </a:rPr>
              <a:t>sangatlah rendah</a:t>
            </a:r>
            <a:r>
              <a:rPr lang="en" sz="1500">
                <a:latin typeface="Poppins SemiBold"/>
                <a:ea typeface="Poppins SemiBold"/>
                <a:cs typeface="Poppins SemiBold"/>
                <a:sym typeface="Poppins SemiBold"/>
              </a:rPr>
              <a:t>. Hal ini membuat </a:t>
            </a:r>
            <a:r>
              <a:rPr lang="en" sz="1500">
                <a:highlight>
                  <a:srgbClr val="C3F73A"/>
                </a:highlight>
                <a:latin typeface="Poppins SemiBold"/>
                <a:ea typeface="Poppins SemiBold"/>
                <a:cs typeface="Poppins SemiBold"/>
                <a:sym typeface="Poppins SemiBold"/>
              </a:rPr>
              <a:t>penyewaan</a:t>
            </a:r>
            <a:r>
              <a:rPr lang="en" sz="1500">
                <a:latin typeface="Poppins SemiBold"/>
                <a:ea typeface="Poppins SemiBold"/>
                <a:cs typeface="Poppins SemiBold"/>
                <a:sym typeface="Poppins SemiBold"/>
              </a:rPr>
              <a:t> terhadap ruang tersebut tentulah </a:t>
            </a:r>
            <a:r>
              <a:rPr lang="en" sz="1500">
                <a:highlight>
                  <a:srgbClr val="C3F73A"/>
                </a:highlight>
                <a:latin typeface="Poppins SemiBold"/>
                <a:ea typeface="Poppins SemiBold"/>
                <a:cs typeface="Poppins SemiBold"/>
                <a:sym typeface="Poppins SemiBold"/>
              </a:rPr>
              <a:t>sedikit</a:t>
            </a:r>
            <a:r>
              <a:rPr lang="en" sz="1500">
                <a:latin typeface="Poppins SemiBold"/>
                <a:ea typeface="Poppins SemiBold"/>
                <a:cs typeface="Poppins SemiBold"/>
                <a:sym typeface="Poppins SemiBold"/>
              </a:rPr>
              <a:t>.</a:t>
            </a:r>
            <a:endParaRPr sz="1500">
              <a:latin typeface="Poppins SemiBold"/>
              <a:ea typeface="Poppins SemiBold"/>
              <a:cs typeface="Poppins SemiBold"/>
              <a:sym typeface="Poppins SemiBold"/>
            </a:endParaRPr>
          </a:p>
        </p:txBody>
      </p:sp>
      <p:pic>
        <p:nvPicPr>
          <p:cNvPr id="134" name="Google Shape;134;g252cc549986_2_43"/>
          <p:cNvPicPr preferRelativeResize="0"/>
          <p:nvPr/>
        </p:nvPicPr>
        <p:blipFill>
          <a:blip r:embed="rId3">
            <a:alphaModFix/>
          </a:blip>
          <a:stretch>
            <a:fillRect/>
          </a:stretch>
        </p:blipFill>
        <p:spPr>
          <a:xfrm>
            <a:off x="762000" y="457200"/>
            <a:ext cx="4464025" cy="4103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g2294590532e_0_47"/>
          <p:cNvPicPr preferRelativeResize="0"/>
          <p:nvPr/>
        </p:nvPicPr>
        <p:blipFill>
          <a:blip r:embed="rId3">
            <a:alphaModFix/>
          </a:blip>
          <a:stretch>
            <a:fillRect/>
          </a:stretch>
        </p:blipFill>
        <p:spPr>
          <a:xfrm>
            <a:off x="250225" y="417975"/>
            <a:ext cx="5078301" cy="4138500"/>
          </a:xfrm>
          <a:prstGeom prst="rect">
            <a:avLst/>
          </a:prstGeom>
          <a:noFill/>
          <a:ln>
            <a:noFill/>
          </a:ln>
        </p:spPr>
      </p:pic>
      <p:sp>
        <p:nvSpPr>
          <p:cNvPr id="140" name="Google Shape;140;g2294590532e_0_47"/>
          <p:cNvSpPr txBox="1"/>
          <p:nvPr/>
        </p:nvSpPr>
        <p:spPr>
          <a:xfrm>
            <a:off x="5716525" y="1286625"/>
            <a:ext cx="2991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oppins Medium"/>
                <a:ea typeface="Poppins Medium"/>
                <a:cs typeface="Poppins Medium"/>
                <a:sym typeface="Poppins Medium"/>
              </a:rPr>
              <a:t>Pada tanggal 1 Januari 2018-22 September 2022, totol listing yang terjadi sebanyak 47751.</a:t>
            </a:r>
            <a:endParaRPr sz="1800">
              <a:latin typeface="Poppins Medium"/>
              <a:ea typeface="Poppins Medium"/>
              <a:cs typeface="Poppins Medium"/>
              <a:sym typeface="Poppins Medium"/>
            </a:endParaRPr>
          </a:p>
          <a:p>
            <a:pPr indent="0" lvl="0" marL="0" rtl="0" algn="l">
              <a:spcBef>
                <a:spcPts val="0"/>
              </a:spcBef>
              <a:spcAft>
                <a:spcPts val="0"/>
              </a:spcAft>
              <a:buNone/>
            </a:pPr>
            <a:r>
              <a:t/>
            </a:r>
            <a:endParaRPr sz="1800">
              <a:latin typeface="Poppins Medium"/>
              <a:ea typeface="Poppins Medium"/>
              <a:cs typeface="Poppins Medium"/>
              <a:sym typeface="Poppins Medium"/>
            </a:endParaRPr>
          </a:p>
          <a:p>
            <a:pPr indent="0" lvl="0" marL="0" rtl="0" algn="l">
              <a:spcBef>
                <a:spcPts val="0"/>
              </a:spcBef>
              <a:spcAft>
                <a:spcPts val="0"/>
              </a:spcAft>
              <a:buNone/>
            </a:pPr>
            <a:r>
              <a:rPr lang="en" sz="1800">
                <a:latin typeface="Poppins Medium"/>
                <a:ea typeface="Poppins Medium"/>
                <a:cs typeface="Poppins Medium"/>
                <a:sym typeface="Poppins Medium"/>
              </a:rPr>
              <a:t>Dengan harga minimal 15 SDG dan harga maximal 495 SGD.</a:t>
            </a:r>
            <a:endParaRPr sz="1800">
              <a:latin typeface="Poppins Medium"/>
              <a:ea typeface="Poppins Medium"/>
              <a:cs typeface="Poppins Medium"/>
              <a:sym typeface="Poppins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294590532e_0_53"/>
          <p:cNvSpPr txBox="1"/>
          <p:nvPr>
            <p:ph type="title"/>
          </p:nvPr>
        </p:nvSpPr>
        <p:spPr>
          <a:xfrm>
            <a:off x="321425" y="1830600"/>
            <a:ext cx="2638500" cy="1482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Ringkasan</a:t>
            </a:r>
            <a:endParaRPr/>
          </a:p>
        </p:txBody>
      </p:sp>
      <p:sp>
        <p:nvSpPr>
          <p:cNvPr id="146" name="Google Shape;146;g2294590532e_0_53"/>
          <p:cNvSpPr txBox="1"/>
          <p:nvPr>
            <p:ph idx="2" type="body"/>
          </p:nvPr>
        </p:nvSpPr>
        <p:spPr>
          <a:xfrm>
            <a:off x="3972000" y="571675"/>
            <a:ext cx="4804500" cy="41817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Font typeface="Poppins Medium"/>
              <a:buAutoNum type="arabicPeriod"/>
            </a:pPr>
            <a:r>
              <a:rPr lang="en" sz="1500">
                <a:latin typeface="Poppins Medium"/>
                <a:ea typeface="Poppins Medium"/>
                <a:cs typeface="Poppins Medium"/>
                <a:sym typeface="Poppins Medium"/>
              </a:rPr>
              <a:t>Kegiatan persewaan Airbnb Singapura sangatlah baik, penurunan yang terjadi dikarenakan pandemi.</a:t>
            </a:r>
            <a:endParaRPr sz="1500">
              <a:latin typeface="Poppins Medium"/>
              <a:ea typeface="Poppins Medium"/>
              <a:cs typeface="Poppins Medium"/>
              <a:sym typeface="Poppins Medium"/>
            </a:endParaRPr>
          </a:p>
          <a:p>
            <a:pPr indent="-323850" lvl="0" marL="457200" rtl="0" algn="l">
              <a:spcBef>
                <a:spcPts val="0"/>
              </a:spcBef>
              <a:spcAft>
                <a:spcPts val="0"/>
              </a:spcAft>
              <a:buSzPts val="1500"/>
              <a:buFont typeface="Poppins Medium"/>
              <a:buAutoNum type="arabicPeriod"/>
            </a:pPr>
            <a:r>
              <a:rPr lang="en" sz="1500">
                <a:latin typeface="Poppins Medium"/>
                <a:ea typeface="Poppins Medium"/>
                <a:cs typeface="Poppins Medium"/>
                <a:sym typeface="Poppins Medium"/>
              </a:rPr>
              <a:t>Tren persewaan paling tinggi terjadi di antara bulan Juli-Agustus dan terendah Oktober-November.</a:t>
            </a:r>
            <a:endParaRPr sz="1500">
              <a:latin typeface="Poppins Medium"/>
              <a:ea typeface="Poppins Medium"/>
              <a:cs typeface="Poppins Medium"/>
              <a:sym typeface="Poppins Medium"/>
            </a:endParaRPr>
          </a:p>
          <a:p>
            <a:pPr indent="-323850" lvl="0" marL="457200" rtl="0" algn="l">
              <a:spcBef>
                <a:spcPts val="0"/>
              </a:spcBef>
              <a:spcAft>
                <a:spcPts val="0"/>
              </a:spcAft>
              <a:buSzPts val="1500"/>
              <a:buFont typeface="Poppins Medium"/>
              <a:buAutoNum type="arabicPeriod"/>
            </a:pPr>
            <a:r>
              <a:rPr lang="en" sz="1500">
                <a:highlight>
                  <a:srgbClr val="C3F73A"/>
                </a:highlight>
                <a:latin typeface="Poppins Medium"/>
                <a:ea typeface="Poppins Medium"/>
                <a:cs typeface="Poppins Medium"/>
                <a:sym typeface="Poppins Medium"/>
              </a:rPr>
              <a:t>Rekomendasi wilayah</a:t>
            </a:r>
            <a:r>
              <a:rPr lang="en" sz="1500">
                <a:latin typeface="Poppins Medium"/>
                <a:ea typeface="Poppins Medium"/>
                <a:cs typeface="Poppins Medium"/>
                <a:sym typeface="Poppins Medium"/>
              </a:rPr>
              <a:t> untuk listing adalah </a:t>
            </a:r>
            <a:r>
              <a:rPr lang="en" sz="1500">
                <a:highlight>
                  <a:srgbClr val="C3F73A"/>
                </a:highlight>
                <a:latin typeface="Poppins Medium"/>
                <a:ea typeface="Poppins Medium"/>
                <a:cs typeface="Poppins Medium"/>
                <a:sym typeface="Poppins Medium"/>
              </a:rPr>
              <a:t>North atau West</a:t>
            </a:r>
            <a:r>
              <a:rPr lang="en" sz="1500">
                <a:latin typeface="Poppins Medium"/>
                <a:ea typeface="Poppins Medium"/>
                <a:cs typeface="Poppins Medium"/>
                <a:sym typeface="Poppins Medium"/>
              </a:rPr>
              <a:t> jika harga juga diperhatikan.</a:t>
            </a:r>
            <a:endParaRPr sz="1500">
              <a:latin typeface="Poppins Medium"/>
              <a:ea typeface="Poppins Medium"/>
              <a:cs typeface="Poppins Medium"/>
              <a:sym typeface="Poppins Medium"/>
            </a:endParaRPr>
          </a:p>
          <a:p>
            <a:pPr indent="-323850" lvl="0" marL="457200" rtl="0" algn="l">
              <a:lnSpc>
                <a:spcPct val="100000"/>
              </a:lnSpc>
              <a:spcBef>
                <a:spcPts val="0"/>
              </a:spcBef>
              <a:spcAft>
                <a:spcPts val="0"/>
              </a:spcAft>
              <a:buClr>
                <a:schemeClr val="dk1"/>
              </a:buClr>
              <a:buSzPts val="1500"/>
              <a:buFont typeface="Poppins Medium"/>
              <a:buAutoNum type="arabicPeriod"/>
            </a:pPr>
            <a:r>
              <a:rPr lang="en" sz="1500">
                <a:solidFill>
                  <a:schemeClr val="dk1"/>
                </a:solidFill>
                <a:latin typeface="Poppins Medium"/>
                <a:ea typeface="Poppins Medium"/>
                <a:cs typeface="Poppins Medium"/>
                <a:sym typeface="Poppins Medium"/>
              </a:rPr>
              <a:t>Entire home/apt menjadi room type yang paling banyak diminati dan memiliki ketersediaan yang banyak.</a:t>
            </a:r>
            <a:endParaRPr sz="1500">
              <a:solidFill>
                <a:schemeClr val="dk1"/>
              </a:solidFill>
              <a:latin typeface="Poppins Medium"/>
              <a:ea typeface="Poppins Medium"/>
              <a:cs typeface="Poppins Medium"/>
              <a:sym typeface="Poppins Medium"/>
            </a:endParaRPr>
          </a:p>
          <a:p>
            <a:pPr indent="-323850" lvl="0" marL="457200" rtl="0" algn="l">
              <a:lnSpc>
                <a:spcPct val="100000"/>
              </a:lnSpc>
              <a:spcBef>
                <a:spcPts val="0"/>
              </a:spcBef>
              <a:spcAft>
                <a:spcPts val="0"/>
              </a:spcAft>
              <a:buClr>
                <a:schemeClr val="dk1"/>
              </a:buClr>
              <a:buSzPts val="1500"/>
              <a:buFont typeface="Poppins Medium"/>
              <a:buAutoNum type="arabicPeriod"/>
            </a:pPr>
            <a:r>
              <a:rPr lang="en" sz="1500">
                <a:solidFill>
                  <a:schemeClr val="dk1"/>
                </a:solidFill>
                <a:highlight>
                  <a:srgbClr val="C3F73A"/>
                </a:highlight>
                <a:latin typeface="Poppins Medium"/>
                <a:ea typeface="Poppins Medium"/>
                <a:cs typeface="Poppins Medium"/>
                <a:sym typeface="Poppins Medium"/>
              </a:rPr>
              <a:t>Room type</a:t>
            </a:r>
            <a:r>
              <a:rPr lang="en" sz="1500">
                <a:solidFill>
                  <a:schemeClr val="dk1"/>
                </a:solidFill>
                <a:latin typeface="Poppins Medium"/>
                <a:ea typeface="Poppins Medium"/>
                <a:cs typeface="Poppins Medium"/>
                <a:sym typeface="Poppins Medium"/>
              </a:rPr>
              <a:t> yang sebaiknya dipesan adalah </a:t>
            </a:r>
            <a:r>
              <a:rPr lang="en" sz="1500">
                <a:solidFill>
                  <a:schemeClr val="dk1"/>
                </a:solidFill>
                <a:highlight>
                  <a:srgbClr val="C3F73A"/>
                </a:highlight>
                <a:latin typeface="Poppins Medium"/>
                <a:ea typeface="Poppins Medium"/>
                <a:cs typeface="Poppins Medium"/>
                <a:sym typeface="Poppins Medium"/>
              </a:rPr>
              <a:t>Entire home/apt atau Privat Room</a:t>
            </a:r>
            <a:r>
              <a:rPr lang="en" sz="1500">
                <a:solidFill>
                  <a:schemeClr val="dk1"/>
                </a:solidFill>
                <a:latin typeface="Poppins Medium"/>
                <a:ea typeface="Poppins Medium"/>
                <a:cs typeface="Poppins Medium"/>
                <a:sym typeface="Poppins Medium"/>
              </a:rPr>
              <a:t> karena ketersediaan tiap wilayahnya yang banyak.</a:t>
            </a:r>
            <a:endParaRPr sz="1500">
              <a:solidFill>
                <a:schemeClr val="dk1"/>
              </a:solidFill>
              <a:latin typeface="Poppins Medium"/>
              <a:ea typeface="Poppins Medium"/>
              <a:cs typeface="Poppins Medium"/>
              <a:sym typeface="Poppin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nvSpPr>
        <p:spPr>
          <a:xfrm>
            <a:off x="781350" y="1055925"/>
            <a:ext cx="4626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Poppins SemiBold"/>
                <a:ea typeface="Poppins SemiBold"/>
                <a:cs typeface="Poppins SemiBold"/>
                <a:sym typeface="Poppins SemiBold"/>
              </a:rPr>
              <a:t>Contact Me :</a:t>
            </a:r>
            <a:endParaRPr sz="1700">
              <a:latin typeface="Poppins SemiBold"/>
              <a:ea typeface="Poppins SemiBold"/>
              <a:cs typeface="Poppins SemiBold"/>
              <a:sym typeface="Poppins SemiBold"/>
            </a:endParaRPr>
          </a:p>
        </p:txBody>
      </p:sp>
      <p:pic>
        <p:nvPicPr>
          <p:cNvPr id="152" name="Google Shape;152;p4"/>
          <p:cNvPicPr preferRelativeResize="0"/>
          <p:nvPr/>
        </p:nvPicPr>
        <p:blipFill>
          <a:blip r:embed="rId3">
            <a:alphaModFix/>
          </a:blip>
          <a:stretch>
            <a:fillRect/>
          </a:stretch>
        </p:blipFill>
        <p:spPr>
          <a:xfrm>
            <a:off x="933750" y="1663275"/>
            <a:ext cx="475226" cy="475226"/>
          </a:xfrm>
          <a:prstGeom prst="rect">
            <a:avLst/>
          </a:prstGeom>
          <a:noFill/>
          <a:ln>
            <a:noFill/>
          </a:ln>
        </p:spPr>
      </p:pic>
      <p:pic>
        <p:nvPicPr>
          <p:cNvPr id="153" name="Google Shape;153;p4"/>
          <p:cNvPicPr preferRelativeResize="0"/>
          <p:nvPr/>
        </p:nvPicPr>
        <p:blipFill>
          <a:blip r:embed="rId4">
            <a:alphaModFix/>
          </a:blip>
          <a:stretch>
            <a:fillRect/>
          </a:stretch>
        </p:blipFill>
        <p:spPr>
          <a:xfrm>
            <a:off x="933750" y="3104225"/>
            <a:ext cx="475225" cy="475225"/>
          </a:xfrm>
          <a:prstGeom prst="rect">
            <a:avLst/>
          </a:prstGeom>
          <a:noFill/>
          <a:ln>
            <a:noFill/>
          </a:ln>
        </p:spPr>
      </p:pic>
      <p:sp>
        <p:nvSpPr>
          <p:cNvPr id="154" name="Google Shape;154;p4"/>
          <p:cNvSpPr txBox="1"/>
          <p:nvPr/>
        </p:nvSpPr>
        <p:spPr>
          <a:xfrm>
            <a:off x="1636650" y="1719550"/>
            <a:ext cx="320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SemiBold"/>
                <a:ea typeface="Poppins SemiBold"/>
                <a:cs typeface="Poppins SemiBold"/>
                <a:sym typeface="Poppins SemiBold"/>
              </a:rPr>
              <a:t>silviatika.saa@gmail.com</a:t>
            </a:r>
            <a:endParaRPr>
              <a:latin typeface="Poppins SemiBold"/>
              <a:ea typeface="Poppins SemiBold"/>
              <a:cs typeface="Poppins SemiBold"/>
              <a:sym typeface="Poppins SemiBold"/>
            </a:endParaRPr>
          </a:p>
        </p:txBody>
      </p:sp>
      <p:sp>
        <p:nvSpPr>
          <p:cNvPr id="155" name="Google Shape;155;p4"/>
          <p:cNvSpPr txBox="1"/>
          <p:nvPr/>
        </p:nvSpPr>
        <p:spPr>
          <a:xfrm>
            <a:off x="1636650" y="2430650"/>
            <a:ext cx="320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SemiBold"/>
                <a:ea typeface="Poppins SemiBold"/>
                <a:cs typeface="Poppins SemiBold"/>
                <a:sym typeface="Poppins SemiBold"/>
              </a:rPr>
              <a:t>github.com/slvsaa</a:t>
            </a:r>
            <a:endParaRPr>
              <a:latin typeface="Poppins SemiBold"/>
              <a:ea typeface="Poppins SemiBold"/>
              <a:cs typeface="Poppins SemiBold"/>
              <a:sym typeface="Poppins SemiBold"/>
            </a:endParaRPr>
          </a:p>
        </p:txBody>
      </p:sp>
      <p:sp>
        <p:nvSpPr>
          <p:cNvPr id="156" name="Google Shape;156;p4"/>
          <p:cNvSpPr txBox="1"/>
          <p:nvPr/>
        </p:nvSpPr>
        <p:spPr>
          <a:xfrm>
            <a:off x="1636650" y="3141738"/>
            <a:ext cx="320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SemiBold"/>
                <a:ea typeface="Poppins SemiBold"/>
                <a:cs typeface="Poppins SemiBold"/>
                <a:sym typeface="Poppins SemiBold"/>
              </a:rPr>
              <a:t>linkedin.com/in/silvia-saa/</a:t>
            </a:r>
            <a:endParaRPr>
              <a:latin typeface="Poppins SemiBold"/>
              <a:ea typeface="Poppins SemiBold"/>
              <a:cs typeface="Poppins SemiBold"/>
              <a:sym typeface="Poppins SemiBold"/>
            </a:endParaRPr>
          </a:p>
        </p:txBody>
      </p:sp>
      <p:pic>
        <p:nvPicPr>
          <p:cNvPr id="157" name="Google Shape;157;p4"/>
          <p:cNvPicPr preferRelativeResize="0"/>
          <p:nvPr/>
        </p:nvPicPr>
        <p:blipFill>
          <a:blip r:embed="rId5">
            <a:alphaModFix/>
          </a:blip>
          <a:stretch>
            <a:fillRect/>
          </a:stretch>
        </p:blipFill>
        <p:spPr>
          <a:xfrm>
            <a:off x="857550" y="2326700"/>
            <a:ext cx="551424" cy="551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g229346cd2bc_0_6"/>
          <p:cNvSpPr txBox="1"/>
          <p:nvPr>
            <p:ph type="title"/>
          </p:nvPr>
        </p:nvSpPr>
        <p:spPr>
          <a:xfrm>
            <a:off x="1080000" y="938525"/>
            <a:ext cx="69840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Business Overview</a:t>
            </a:r>
            <a:endParaRPr/>
          </a:p>
        </p:txBody>
      </p:sp>
      <p:sp>
        <p:nvSpPr>
          <p:cNvPr id="52" name="Google Shape;52;g229346cd2bc_0_6"/>
          <p:cNvSpPr txBox="1"/>
          <p:nvPr/>
        </p:nvSpPr>
        <p:spPr>
          <a:xfrm>
            <a:off x="1439625" y="1833000"/>
            <a:ext cx="6205800" cy="1554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500">
                <a:solidFill>
                  <a:schemeClr val="lt1"/>
                </a:solidFill>
                <a:latin typeface="Poppins SemiBold"/>
                <a:ea typeface="Poppins SemiBold"/>
                <a:cs typeface="Poppins SemiBold"/>
                <a:sym typeface="Poppins SemiBold"/>
              </a:rPr>
              <a:t>Seorang klien tertarik untuk menyewa properti di marketplace Airbnb Singapura. Airbnb adalah platform online yang membantu pelanggan menemukan akomodasi. Sebagai analis data, bantu klien mendapatkan informasi yang dapat membantunya mendapat keuntungan.</a:t>
            </a:r>
            <a:endParaRPr sz="1500">
              <a:solidFill>
                <a:schemeClr val="lt1"/>
              </a:solidFill>
              <a:latin typeface="Poppins SemiBold"/>
              <a:ea typeface="Poppins SemiBold"/>
              <a:cs typeface="Poppins SemiBold"/>
              <a:sym typeface="Poppins SemiBold"/>
            </a:endParaRPr>
          </a:p>
          <a:p>
            <a:pPr indent="0" lvl="0" marL="0" rtl="0" algn="l">
              <a:spcBef>
                <a:spcPts val="0"/>
              </a:spcBef>
              <a:spcAft>
                <a:spcPts val="0"/>
              </a:spcAft>
              <a:buNone/>
            </a:pPr>
            <a:r>
              <a:t/>
            </a:r>
            <a:endParaRPr>
              <a:latin typeface="Poppins SemiBold"/>
              <a:ea typeface="Poppins SemiBold"/>
              <a:cs typeface="Poppins SemiBold"/>
              <a:sym typeface="Poppins SemiBold"/>
            </a:endParaRPr>
          </a:p>
        </p:txBody>
      </p:sp>
      <p:sp>
        <p:nvSpPr>
          <p:cNvPr id="53" name="Google Shape;53;g229346cd2bc_0_6"/>
          <p:cNvSpPr txBox="1"/>
          <p:nvPr/>
        </p:nvSpPr>
        <p:spPr>
          <a:xfrm>
            <a:off x="2683575" y="3440275"/>
            <a:ext cx="3717900" cy="6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C3F73A"/>
                </a:solidFill>
                <a:latin typeface="Poppins"/>
                <a:ea typeface="Poppins"/>
                <a:cs typeface="Poppins"/>
                <a:sym typeface="Poppins"/>
              </a:rPr>
              <a:t>Tools yang digunakan: Python</a:t>
            </a:r>
            <a:endParaRPr b="1" sz="2000">
              <a:solidFill>
                <a:srgbClr val="C3F73A"/>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3"/>
          <p:cNvSpPr txBox="1"/>
          <p:nvPr>
            <p:ph type="title"/>
          </p:nvPr>
        </p:nvSpPr>
        <p:spPr>
          <a:xfrm>
            <a:off x="265500" y="1830475"/>
            <a:ext cx="2638500" cy="1482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300"/>
              <a:buNone/>
            </a:pPr>
            <a:r>
              <a:rPr lang="en"/>
              <a:t>Dataset</a:t>
            </a:r>
            <a:endParaRPr/>
          </a:p>
        </p:txBody>
      </p:sp>
      <p:sp>
        <p:nvSpPr>
          <p:cNvPr id="59" name="Google Shape;59;p3"/>
          <p:cNvSpPr txBox="1"/>
          <p:nvPr>
            <p:ph idx="2" type="body"/>
          </p:nvPr>
        </p:nvSpPr>
        <p:spPr>
          <a:xfrm>
            <a:off x="3972000" y="724075"/>
            <a:ext cx="4804500" cy="3695100"/>
          </a:xfrm>
          <a:prstGeom prst="rect">
            <a:avLst/>
          </a:prstGeom>
          <a:noFill/>
          <a:ln>
            <a:noFill/>
          </a:ln>
        </p:spPr>
        <p:txBody>
          <a:bodyPr anchorCtr="0" anchor="ctr" bIns="91425" lIns="91425" spcFirstLastPara="1" rIns="91425" wrap="square" tIns="91425">
            <a:normAutofit/>
          </a:bodyPr>
          <a:lstStyle/>
          <a:p>
            <a:pPr indent="-342900" lvl="0" marL="457200" rtl="0" algn="l">
              <a:lnSpc>
                <a:spcPct val="115000"/>
              </a:lnSpc>
              <a:spcBef>
                <a:spcPts val="0"/>
              </a:spcBef>
              <a:spcAft>
                <a:spcPts val="0"/>
              </a:spcAft>
              <a:buClr>
                <a:srgbClr val="554CAD"/>
              </a:buClr>
              <a:buSzPts val="1800"/>
              <a:buFont typeface="Poppins"/>
              <a:buAutoNum type="arabicPeriod"/>
            </a:pPr>
            <a:r>
              <a:rPr b="1" lang="en">
                <a:solidFill>
                  <a:srgbClr val="554CAD"/>
                </a:solidFill>
                <a:latin typeface="Poppins"/>
                <a:ea typeface="Poppins"/>
                <a:cs typeface="Poppins"/>
                <a:sym typeface="Poppins"/>
              </a:rPr>
              <a:t>DQLab Airbnb Listing Dataset</a:t>
            </a:r>
            <a:endParaRPr b="1">
              <a:solidFill>
                <a:srgbClr val="554CAD"/>
              </a:solidFill>
              <a:latin typeface="Poppins"/>
              <a:ea typeface="Poppins"/>
              <a:cs typeface="Poppins"/>
              <a:sym typeface="Poppins"/>
            </a:endParaRPr>
          </a:p>
          <a:p>
            <a:pPr indent="0" lvl="0" marL="457200" rtl="0" algn="l">
              <a:lnSpc>
                <a:spcPct val="115000"/>
              </a:lnSpc>
              <a:spcBef>
                <a:spcPts val="1200"/>
              </a:spcBef>
              <a:spcAft>
                <a:spcPts val="0"/>
              </a:spcAft>
              <a:buNone/>
            </a:pPr>
            <a:r>
              <a:rPr lang="en" sz="1500"/>
              <a:t>berisi daftar tempat Airbnb di Singapura.</a:t>
            </a:r>
            <a:endParaRPr sz="1500"/>
          </a:p>
          <a:p>
            <a:pPr indent="-342900" lvl="0" marL="457200" rtl="0" algn="l">
              <a:lnSpc>
                <a:spcPct val="115000"/>
              </a:lnSpc>
              <a:spcBef>
                <a:spcPts val="1200"/>
              </a:spcBef>
              <a:spcAft>
                <a:spcPts val="0"/>
              </a:spcAft>
              <a:buClr>
                <a:srgbClr val="554CAD"/>
              </a:buClr>
              <a:buSzPts val="1800"/>
              <a:buFont typeface="Poppins"/>
              <a:buAutoNum type="arabicPeriod"/>
            </a:pPr>
            <a:r>
              <a:rPr b="1" lang="en">
                <a:solidFill>
                  <a:srgbClr val="554CAD"/>
                </a:solidFill>
                <a:latin typeface="Poppins"/>
                <a:ea typeface="Poppins"/>
                <a:cs typeface="Poppins"/>
                <a:sym typeface="Poppins"/>
              </a:rPr>
              <a:t>Listings Reviews History</a:t>
            </a:r>
            <a:endParaRPr b="1">
              <a:solidFill>
                <a:srgbClr val="554CAD"/>
              </a:solidFill>
              <a:latin typeface="Poppins"/>
              <a:ea typeface="Poppins"/>
              <a:cs typeface="Poppins"/>
              <a:sym typeface="Poppins"/>
            </a:endParaRPr>
          </a:p>
          <a:p>
            <a:pPr indent="0" lvl="0" marL="457200" rtl="0" algn="l">
              <a:lnSpc>
                <a:spcPct val="115000"/>
              </a:lnSpc>
              <a:spcBef>
                <a:spcPts val="1200"/>
              </a:spcBef>
              <a:spcAft>
                <a:spcPts val="0"/>
              </a:spcAft>
              <a:buNone/>
            </a:pPr>
            <a:r>
              <a:rPr lang="en" sz="1500"/>
              <a:t>berisi data pesanan/sewa historis per listing Singapura dari 1 Januari 2018 hingga 22 September 2022.</a:t>
            </a:r>
            <a:endParaRPr b="1">
              <a:latin typeface="Poppins"/>
              <a:ea typeface="Poppins"/>
              <a:cs typeface="Poppins"/>
              <a:sym typeface="Poppins"/>
            </a:endParaRPr>
          </a:p>
          <a:p>
            <a:pPr indent="-342900" lvl="0" marL="457200" rtl="0" algn="l">
              <a:lnSpc>
                <a:spcPct val="115000"/>
              </a:lnSpc>
              <a:spcBef>
                <a:spcPts val="1200"/>
              </a:spcBef>
              <a:spcAft>
                <a:spcPts val="0"/>
              </a:spcAft>
              <a:buClr>
                <a:srgbClr val="554CAD"/>
              </a:buClr>
              <a:buSzPts val="1800"/>
              <a:buFont typeface="Poppins"/>
              <a:buAutoNum type="arabicPeriod"/>
            </a:pPr>
            <a:r>
              <a:rPr b="1" lang="en">
                <a:solidFill>
                  <a:srgbClr val="554CAD"/>
                </a:solidFill>
                <a:latin typeface="Poppins"/>
                <a:ea typeface="Poppins"/>
                <a:cs typeface="Poppins"/>
                <a:sym typeface="Poppins"/>
              </a:rPr>
              <a:t>Neighborhood Mapping</a:t>
            </a:r>
            <a:endParaRPr b="1">
              <a:solidFill>
                <a:srgbClr val="554CAD"/>
              </a:solidFill>
              <a:latin typeface="Poppins"/>
              <a:ea typeface="Poppins"/>
              <a:cs typeface="Poppins"/>
              <a:sym typeface="Poppins"/>
            </a:endParaRPr>
          </a:p>
          <a:p>
            <a:pPr indent="0" lvl="0" marL="457200" rtl="0" algn="l">
              <a:lnSpc>
                <a:spcPct val="115000"/>
              </a:lnSpc>
              <a:spcBef>
                <a:spcPts val="1200"/>
              </a:spcBef>
              <a:spcAft>
                <a:spcPts val="1200"/>
              </a:spcAft>
              <a:buNone/>
            </a:pPr>
            <a:r>
              <a:rPr lang="en" sz="1500"/>
              <a:t>berisi tentang pemetaan wilayah Singapura berdasarkan tetangganya</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2294590532e_0_0"/>
          <p:cNvSpPr txBox="1"/>
          <p:nvPr>
            <p:ph type="title"/>
          </p:nvPr>
        </p:nvSpPr>
        <p:spPr>
          <a:xfrm>
            <a:off x="1829850" y="2065025"/>
            <a:ext cx="5484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 TREN PERSEWAAN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2294590532e_0_4"/>
          <p:cNvSpPr txBox="1"/>
          <p:nvPr>
            <p:ph idx="1" type="body"/>
          </p:nvPr>
        </p:nvSpPr>
        <p:spPr>
          <a:xfrm>
            <a:off x="227825" y="498750"/>
            <a:ext cx="7683000" cy="122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latin typeface="Poppins"/>
                <a:ea typeface="Poppins"/>
                <a:cs typeface="Poppins"/>
                <a:sym typeface="Poppins"/>
              </a:rPr>
              <a:t>Tren Persewaan </a:t>
            </a:r>
            <a:r>
              <a:rPr b="1" lang="en" sz="1500">
                <a:solidFill>
                  <a:srgbClr val="554CAD"/>
                </a:solidFill>
                <a:latin typeface="Poppins"/>
                <a:ea typeface="Poppins"/>
                <a:cs typeface="Poppins"/>
                <a:sym typeface="Poppins"/>
              </a:rPr>
              <a:t>tertinggi</a:t>
            </a:r>
            <a:r>
              <a:rPr lang="en" sz="1500">
                <a:latin typeface="Poppins"/>
                <a:ea typeface="Poppins"/>
                <a:cs typeface="Poppins"/>
                <a:sym typeface="Poppins"/>
              </a:rPr>
              <a:t> terjadi pada bulan </a:t>
            </a:r>
            <a:r>
              <a:rPr b="1" lang="en" sz="1500">
                <a:latin typeface="Poppins"/>
                <a:ea typeface="Poppins"/>
                <a:cs typeface="Poppins"/>
                <a:sym typeface="Poppins"/>
              </a:rPr>
              <a:t>Agustus 2022</a:t>
            </a:r>
            <a:r>
              <a:rPr lang="en" sz="1500">
                <a:latin typeface="Poppins"/>
                <a:ea typeface="Poppins"/>
                <a:cs typeface="Poppins"/>
                <a:sym typeface="Poppins"/>
              </a:rPr>
              <a:t> dan </a:t>
            </a:r>
            <a:r>
              <a:rPr b="1" lang="en" sz="1500">
                <a:solidFill>
                  <a:srgbClr val="FF0000"/>
                </a:solidFill>
                <a:latin typeface="Poppins"/>
                <a:ea typeface="Poppins"/>
                <a:cs typeface="Poppins"/>
                <a:sym typeface="Poppins"/>
              </a:rPr>
              <a:t>terendah</a:t>
            </a:r>
            <a:r>
              <a:rPr lang="en" sz="1500">
                <a:latin typeface="Poppins"/>
                <a:ea typeface="Poppins"/>
                <a:cs typeface="Poppins"/>
                <a:sym typeface="Poppins"/>
              </a:rPr>
              <a:t> pada </a:t>
            </a:r>
            <a:r>
              <a:rPr b="1" lang="en" sz="1500">
                <a:latin typeface="Poppins"/>
                <a:ea typeface="Poppins"/>
                <a:cs typeface="Poppins"/>
                <a:sym typeface="Poppins"/>
              </a:rPr>
              <a:t>April 2020</a:t>
            </a:r>
            <a:r>
              <a:rPr lang="en" sz="1500">
                <a:latin typeface="Poppins"/>
                <a:ea typeface="Poppins"/>
                <a:cs typeface="Poppins"/>
                <a:sym typeface="Poppins"/>
              </a:rPr>
              <a:t>. Tren Persewaan Airbnb Singapura relatif bagus hanya saja pada tahun 2020-2021 tren persewaan dibawah rata-rata karena terdampak pandemi.</a:t>
            </a:r>
            <a:endParaRPr sz="1500">
              <a:latin typeface="Poppins"/>
              <a:ea typeface="Poppins"/>
              <a:cs typeface="Poppins"/>
              <a:sym typeface="Poppins"/>
            </a:endParaRPr>
          </a:p>
        </p:txBody>
      </p:sp>
      <p:pic>
        <p:nvPicPr>
          <p:cNvPr id="70" name="Google Shape;70;g2294590532e_0_4"/>
          <p:cNvPicPr preferRelativeResize="0"/>
          <p:nvPr/>
        </p:nvPicPr>
        <p:blipFill>
          <a:blip r:embed="rId3">
            <a:alphaModFix/>
          </a:blip>
          <a:stretch>
            <a:fillRect/>
          </a:stretch>
        </p:blipFill>
        <p:spPr>
          <a:xfrm>
            <a:off x="152400" y="1871550"/>
            <a:ext cx="8839202" cy="27444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294590532e_0_9"/>
          <p:cNvSpPr txBox="1"/>
          <p:nvPr/>
        </p:nvSpPr>
        <p:spPr>
          <a:xfrm>
            <a:off x="5562800" y="1902150"/>
            <a:ext cx="29772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Poppins"/>
                <a:ea typeface="Poppins"/>
                <a:cs typeface="Poppins"/>
                <a:sym typeface="Poppins"/>
              </a:rPr>
              <a:t>Jika melihat tren persewaan pada bulannya, Penyewaan </a:t>
            </a:r>
            <a:r>
              <a:rPr b="1" lang="en" sz="1500">
                <a:solidFill>
                  <a:srgbClr val="554CAD"/>
                </a:solidFill>
                <a:latin typeface="Poppins"/>
                <a:ea typeface="Poppins"/>
                <a:cs typeface="Poppins"/>
                <a:sym typeface="Poppins"/>
              </a:rPr>
              <a:t>tertinggi</a:t>
            </a:r>
            <a:r>
              <a:rPr lang="en" sz="1500">
                <a:latin typeface="Poppins"/>
                <a:ea typeface="Poppins"/>
                <a:cs typeface="Poppins"/>
                <a:sym typeface="Poppins"/>
              </a:rPr>
              <a:t> terjadi pada bulan </a:t>
            </a:r>
            <a:r>
              <a:rPr b="1" lang="en" sz="1500">
                <a:latin typeface="Poppins"/>
                <a:ea typeface="Poppins"/>
                <a:cs typeface="Poppins"/>
                <a:sym typeface="Poppins"/>
              </a:rPr>
              <a:t>Juli-Agustus</a:t>
            </a:r>
            <a:r>
              <a:rPr lang="en" sz="1500">
                <a:latin typeface="Poppins"/>
                <a:ea typeface="Poppins"/>
                <a:cs typeface="Poppins"/>
                <a:sym typeface="Poppins"/>
              </a:rPr>
              <a:t> dan </a:t>
            </a:r>
            <a:r>
              <a:rPr lang="en" sz="1500">
                <a:solidFill>
                  <a:srgbClr val="FF0000"/>
                </a:solidFill>
                <a:latin typeface="Poppins"/>
                <a:ea typeface="Poppins"/>
                <a:cs typeface="Poppins"/>
                <a:sym typeface="Poppins"/>
              </a:rPr>
              <a:t>terendah</a:t>
            </a:r>
            <a:r>
              <a:rPr lang="en" sz="1500">
                <a:latin typeface="Poppins"/>
                <a:ea typeface="Poppins"/>
                <a:cs typeface="Poppins"/>
                <a:sym typeface="Poppins"/>
              </a:rPr>
              <a:t> pada </a:t>
            </a:r>
            <a:r>
              <a:rPr b="1" lang="en" sz="1500">
                <a:latin typeface="Poppins"/>
                <a:ea typeface="Poppins"/>
                <a:cs typeface="Poppins"/>
                <a:sym typeface="Poppins"/>
              </a:rPr>
              <a:t>Oktober-November</a:t>
            </a:r>
            <a:r>
              <a:rPr lang="en" sz="1500">
                <a:latin typeface="Poppins"/>
                <a:ea typeface="Poppins"/>
                <a:cs typeface="Poppins"/>
                <a:sym typeface="Poppins"/>
              </a:rPr>
              <a:t>.</a:t>
            </a:r>
            <a:endParaRPr sz="1500">
              <a:latin typeface="Poppins"/>
              <a:ea typeface="Poppins"/>
              <a:cs typeface="Poppins"/>
              <a:sym typeface="Poppins"/>
            </a:endParaRPr>
          </a:p>
        </p:txBody>
      </p:sp>
      <p:pic>
        <p:nvPicPr>
          <p:cNvPr id="76" name="Google Shape;76;g2294590532e_0_9"/>
          <p:cNvPicPr preferRelativeResize="0"/>
          <p:nvPr/>
        </p:nvPicPr>
        <p:blipFill>
          <a:blip r:embed="rId3">
            <a:alphaModFix/>
          </a:blip>
          <a:stretch>
            <a:fillRect/>
          </a:stretch>
        </p:blipFill>
        <p:spPr>
          <a:xfrm>
            <a:off x="304800" y="457200"/>
            <a:ext cx="5047000" cy="454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294590532e_0_14"/>
          <p:cNvSpPr txBox="1"/>
          <p:nvPr/>
        </p:nvSpPr>
        <p:spPr>
          <a:xfrm>
            <a:off x="5632700" y="619300"/>
            <a:ext cx="29772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Poppins"/>
                <a:ea typeface="Poppins"/>
                <a:cs typeface="Poppins"/>
                <a:sym typeface="Poppins"/>
              </a:rPr>
              <a:t>Jika melihat tren persewaan pada tahunnya, Penyewaan </a:t>
            </a:r>
            <a:r>
              <a:rPr b="1" lang="en" sz="1500">
                <a:solidFill>
                  <a:srgbClr val="554CAD"/>
                </a:solidFill>
                <a:latin typeface="Poppins"/>
                <a:ea typeface="Poppins"/>
                <a:cs typeface="Poppins"/>
                <a:sym typeface="Poppins"/>
              </a:rPr>
              <a:t>tertinggi</a:t>
            </a:r>
            <a:r>
              <a:rPr lang="en" sz="1500">
                <a:latin typeface="Poppins"/>
                <a:ea typeface="Poppins"/>
                <a:cs typeface="Poppins"/>
                <a:sym typeface="Poppins"/>
              </a:rPr>
              <a:t> terjadi pada tahun 2019 dan </a:t>
            </a:r>
            <a:r>
              <a:rPr lang="en" sz="1500">
                <a:solidFill>
                  <a:srgbClr val="FF0000"/>
                </a:solidFill>
                <a:latin typeface="Poppins"/>
                <a:ea typeface="Poppins"/>
                <a:cs typeface="Poppins"/>
                <a:sym typeface="Poppins"/>
              </a:rPr>
              <a:t>terendah</a:t>
            </a:r>
            <a:r>
              <a:rPr lang="en" sz="1500">
                <a:latin typeface="Poppins"/>
                <a:ea typeface="Poppins"/>
                <a:cs typeface="Poppins"/>
                <a:sym typeface="Poppins"/>
              </a:rPr>
              <a:t> pada </a:t>
            </a:r>
            <a:r>
              <a:rPr lang="en" sz="1500">
                <a:latin typeface="Poppins"/>
                <a:ea typeface="Poppins"/>
                <a:cs typeface="Poppins"/>
                <a:sym typeface="Poppins"/>
              </a:rPr>
              <a:t>tahun</a:t>
            </a:r>
            <a:r>
              <a:rPr b="1" lang="en" sz="1500">
                <a:latin typeface="Poppins"/>
                <a:ea typeface="Poppins"/>
                <a:cs typeface="Poppins"/>
                <a:sym typeface="Poppins"/>
              </a:rPr>
              <a:t> 2021</a:t>
            </a:r>
            <a:r>
              <a:rPr lang="en" sz="1500">
                <a:latin typeface="Poppins"/>
                <a:ea typeface="Poppins"/>
                <a:cs typeface="Poppins"/>
                <a:sym typeface="Poppins"/>
              </a:rPr>
              <a:t>.</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rPr lang="en" sz="1500">
                <a:latin typeface="Poppins"/>
                <a:ea typeface="Poppins"/>
                <a:cs typeface="Poppins"/>
                <a:sym typeface="Poppins"/>
              </a:rPr>
              <a:t>Dapat dilihat, </a:t>
            </a:r>
            <a:r>
              <a:rPr b="1" lang="en" sz="1500">
                <a:latin typeface="Poppins"/>
                <a:ea typeface="Poppins"/>
                <a:cs typeface="Poppins"/>
                <a:sym typeface="Poppins"/>
              </a:rPr>
              <a:t>penurunan yang signifikan</a:t>
            </a:r>
            <a:r>
              <a:rPr lang="en" sz="1500">
                <a:latin typeface="Poppins"/>
                <a:ea typeface="Poppins"/>
                <a:cs typeface="Poppins"/>
                <a:sym typeface="Poppins"/>
              </a:rPr>
              <a:t> dari tahun </a:t>
            </a:r>
            <a:r>
              <a:rPr b="1" lang="en" sz="1500">
                <a:latin typeface="Poppins"/>
                <a:ea typeface="Poppins"/>
                <a:cs typeface="Poppins"/>
                <a:sym typeface="Poppins"/>
              </a:rPr>
              <a:t>2019</a:t>
            </a:r>
            <a:r>
              <a:rPr lang="en" sz="1500">
                <a:latin typeface="Poppins"/>
                <a:ea typeface="Poppins"/>
                <a:cs typeface="Poppins"/>
                <a:sym typeface="Poppins"/>
              </a:rPr>
              <a:t> ke tahun </a:t>
            </a:r>
            <a:r>
              <a:rPr b="1" lang="en" sz="1500">
                <a:latin typeface="Poppins"/>
                <a:ea typeface="Poppins"/>
                <a:cs typeface="Poppins"/>
                <a:sym typeface="Poppins"/>
              </a:rPr>
              <a:t>2020</a:t>
            </a:r>
            <a:r>
              <a:rPr lang="en" sz="1500">
                <a:latin typeface="Poppins"/>
                <a:ea typeface="Poppins"/>
                <a:cs typeface="Poppins"/>
                <a:sym typeface="Poppins"/>
              </a:rPr>
              <a:t>. </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rPr lang="en" sz="1500">
                <a:latin typeface="Poppins"/>
                <a:ea typeface="Poppins"/>
                <a:cs typeface="Poppins"/>
                <a:sym typeface="Poppins"/>
              </a:rPr>
              <a:t>Sekali lagi penurunan ini disebabkan oleh adanya pandemi. Dikarenakan pada tahun </a:t>
            </a:r>
            <a:r>
              <a:rPr b="1" lang="en" sz="1500">
                <a:latin typeface="Poppins"/>
                <a:ea typeface="Poppins"/>
                <a:cs typeface="Poppins"/>
                <a:sym typeface="Poppins"/>
              </a:rPr>
              <a:t>2022</a:t>
            </a:r>
            <a:r>
              <a:rPr lang="en" sz="1500">
                <a:latin typeface="Poppins"/>
                <a:ea typeface="Poppins"/>
                <a:cs typeface="Poppins"/>
                <a:sym typeface="Poppins"/>
              </a:rPr>
              <a:t> </a:t>
            </a:r>
            <a:r>
              <a:rPr b="1" lang="en" sz="1500">
                <a:latin typeface="Poppins"/>
                <a:ea typeface="Poppins"/>
                <a:cs typeface="Poppins"/>
                <a:sym typeface="Poppins"/>
              </a:rPr>
              <a:t>terjadi peningkatan</a:t>
            </a:r>
            <a:r>
              <a:rPr lang="en" sz="1500">
                <a:latin typeface="Poppins"/>
                <a:ea typeface="Poppins"/>
                <a:cs typeface="Poppins"/>
                <a:sym typeface="Poppins"/>
              </a:rPr>
              <a:t> kembali dimana pada tahun tersebut pandemi sudah tidak segencar tahun 2020-2021.</a:t>
            </a:r>
            <a:endParaRPr sz="1500">
              <a:latin typeface="Poppins"/>
              <a:ea typeface="Poppins"/>
              <a:cs typeface="Poppins"/>
              <a:sym typeface="Poppins"/>
            </a:endParaRPr>
          </a:p>
        </p:txBody>
      </p:sp>
      <p:pic>
        <p:nvPicPr>
          <p:cNvPr id="82" name="Google Shape;82;g2294590532e_0_14"/>
          <p:cNvPicPr preferRelativeResize="0"/>
          <p:nvPr/>
        </p:nvPicPr>
        <p:blipFill>
          <a:blip r:embed="rId3">
            <a:alphaModFix/>
          </a:blip>
          <a:stretch>
            <a:fillRect/>
          </a:stretch>
        </p:blipFill>
        <p:spPr>
          <a:xfrm>
            <a:off x="152400" y="457200"/>
            <a:ext cx="5327900" cy="43072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52cc549986_2_5"/>
          <p:cNvSpPr txBox="1"/>
          <p:nvPr>
            <p:ph type="title"/>
          </p:nvPr>
        </p:nvSpPr>
        <p:spPr>
          <a:xfrm>
            <a:off x="1829850" y="2065025"/>
            <a:ext cx="5484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 Wilayah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294590532e_0_24"/>
          <p:cNvSpPr txBox="1"/>
          <p:nvPr>
            <p:ph type="title"/>
          </p:nvPr>
        </p:nvSpPr>
        <p:spPr>
          <a:xfrm>
            <a:off x="341700" y="1061400"/>
            <a:ext cx="2638500" cy="317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1900"/>
              <a:t>Berdasarkan wilayahnya, wilayah </a:t>
            </a:r>
            <a:r>
              <a:rPr lang="en" sz="1900">
                <a:solidFill>
                  <a:srgbClr val="C3F73A"/>
                </a:solidFill>
              </a:rPr>
              <a:t>North</a:t>
            </a:r>
            <a:r>
              <a:rPr b="0" lang="en" sz="1900"/>
              <a:t> dan </a:t>
            </a:r>
            <a:r>
              <a:rPr lang="en" sz="1900">
                <a:solidFill>
                  <a:srgbClr val="C3F73A"/>
                </a:solidFill>
              </a:rPr>
              <a:t>Central</a:t>
            </a:r>
            <a:r>
              <a:rPr b="0" lang="en" sz="1900"/>
              <a:t> memiliki banyak kegiatan persewaan dan berada </a:t>
            </a:r>
            <a:r>
              <a:rPr lang="en" sz="1900">
                <a:solidFill>
                  <a:srgbClr val="C3F73A"/>
                </a:solidFill>
              </a:rPr>
              <a:t>diatas rata-rata </a:t>
            </a:r>
            <a:r>
              <a:rPr b="0" lang="en" sz="1900"/>
              <a:t>persewaan Airbnb Singapura.</a:t>
            </a:r>
            <a:endParaRPr b="0" sz="1400"/>
          </a:p>
        </p:txBody>
      </p:sp>
      <p:pic>
        <p:nvPicPr>
          <p:cNvPr id="93" name="Google Shape;93;g2294590532e_0_24"/>
          <p:cNvPicPr preferRelativeResize="0"/>
          <p:nvPr/>
        </p:nvPicPr>
        <p:blipFill>
          <a:blip r:embed="rId3">
            <a:alphaModFix/>
          </a:blip>
          <a:stretch>
            <a:fillRect/>
          </a:stretch>
        </p:blipFill>
        <p:spPr>
          <a:xfrm>
            <a:off x="3878950" y="316500"/>
            <a:ext cx="4614950" cy="4420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