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EA903-3758-48BC-BB8B-AA20616C8425}" v="8" dt="2022-02-21T18:08:52.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01EF-1F41-48CD-8D46-2D4C5B6A663A}"/>
              </a:ext>
            </a:extLst>
          </p:cNvPr>
          <p:cNvSpPr>
            <a:spLocks noGrp="1"/>
          </p:cNvSpPr>
          <p:nvPr>
            <p:ph type="ctrTitle"/>
          </p:nvPr>
        </p:nvSpPr>
        <p:spPr/>
        <p:txBody>
          <a:bodyPr/>
          <a:lstStyle/>
          <a:p>
            <a:r>
              <a:rPr lang="en-US" dirty="0"/>
              <a:t>EXPLORATORY ANALYSIS OF THE DATASET</a:t>
            </a:r>
          </a:p>
        </p:txBody>
      </p:sp>
      <p:sp>
        <p:nvSpPr>
          <p:cNvPr id="3" name="Subtitle 2">
            <a:extLst>
              <a:ext uri="{FF2B5EF4-FFF2-40B4-BE49-F238E27FC236}">
                <a16:creationId xmlns:a16="http://schemas.microsoft.com/office/drawing/2014/main" id="{9C5D5C9C-3AFB-44F9-BF72-13B94DCF58DA}"/>
              </a:ext>
            </a:extLst>
          </p:cNvPr>
          <p:cNvSpPr>
            <a:spLocks noGrp="1"/>
          </p:cNvSpPr>
          <p:nvPr>
            <p:ph type="subTitle" idx="1"/>
          </p:nvPr>
        </p:nvSpPr>
        <p:spPr/>
        <p:txBody>
          <a:bodyPr>
            <a:normAutofit lnSpcReduction="10000"/>
          </a:bodyPr>
          <a:lstStyle/>
          <a:p>
            <a:r>
              <a:rPr lang="en-US" dirty="0"/>
              <a:t>BAN 502</a:t>
            </a:r>
          </a:p>
          <a:p>
            <a:r>
              <a:rPr lang="en-US" dirty="0"/>
              <a:t>February 20, 2022</a:t>
            </a:r>
          </a:p>
          <a:p>
            <a:r>
              <a:rPr lang="en-US" dirty="0"/>
              <a:t>Winslow E. Goins</a:t>
            </a:r>
          </a:p>
        </p:txBody>
      </p:sp>
    </p:spTree>
    <p:extLst>
      <p:ext uri="{BB962C8B-B14F-4D97-AF65-F5344CB8AC3E}">
        <p14:creationId xmlns:p14="http://schemas.microsoft.com/office/powerpoint/2010/main" val="310394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A6CC-CF5D-47FE-B94F-47AC9CA4E83E}"/>
              </a:ext>
            </a:extLst>
          </p:cNvPr>
          <p:cNvSpPr>
            <a:spLocks noGrp="1"/>
          </p:cNvSpPr>
          <p:nvPr>
            <p:ph type="title"/>
          </p:nvPr>
        </p:nvSpPr>
        <p:spPr/>
        <p:txBody>
          <a:bodyPr/>
          <a:lstStyle/>
          <a:p>
            <a:r>
              <a:rPr lang="en-US" dirty="0" err="1"/>
              <a:t>Ames_student</a:t>
            </a:r>
            <a:r>
              <a:rPr lang="en-US" dirty="0"/>
              <a:t> data set</a:t>
            </a:r>
          </a:p>
        </p:txBody>
      </p:sp>
      <p:sp>
        <p:nvSpPr>
          <p:cNvPr id="3" name="Content Placeholder 2">
            <a:extLst>
              <a:ext uri="{FF2B5EF4-FFF2-40B4-BE49-F238E27FC236}">
                <a16:creationId xmlns:a16="http://schemas.microsoft.com/office/drawing/2014/main" id="{957D6B37-8788-4B27-8CF5-C08EAA6C85DD}"/>
              </a:ext>
            </a:extLst>
          </p:cNvPr>
          <p:cNvSpPr>
            <a:spLocks noGrp="1"/>
          </p:cNvSpPr>
          <p:nvPr>
            <p:ph idx="1"/>
          </p:nvPr>
        </p:nvSpPr>
        <p:spPr/>
        <p:txBody>
          <a:bodyPr>
            <a:normAutofit fontScale="92500" lnSpcReduction="10000"/>
          </a:bodyPr>
          <a:lstStyle/>
          <a:p>
            <a:r>
              <a:rPr lang="en-US" dirty="0"/>
              <a:t>The AMES_STUDENT data set contains 81 variables with 2053 observation</a:t>
            </a:r>
          </a:p>
          <a:p>
            <a:r>
              <a:rPr lang="en-US" dirty="0"/>
              <a:t>Each variable is a description of a feature of a house that was sold</a:t>
            </a:r>
          </a:p>
          <a:p>
            <a:r>
              <a:rPr lang="en-US" dirty="0"/>
              <a:t>The variables are divided into categorical and numerical variables</a:t>
            </a:r>
          </a:p>
          <a:p>
            <a:r>
              <a:rPr lang="en-US" dirty="0"/>
              <a:t>Numerical variables are units of measure of a feature (typically square feet)</a:t>
            </a:r>
          </a:p>
          <a:p>
            <a:r>
              <a:rPr lang="en-US" dirty="0"/>
              <a:t>Categorical variables can categories that can consist of the number of a feature (i.e. number of bathrooms),  the condition/quality of a feature (i.e. fair, good, excellent), or the type of feature (</a:t>
            </a:r>
            <a:r>
              <a:rPr lang="en-US" dirty="0" err="1"/>
              <a:t>i.e</a:t>
            </a:r>
            <a:r>
              <a:rPr lang="en-US" dirty="0"/>
              <a:t>, roof type, heating system type).</a:t>
            </a:r>
          </a:p>
          <a:p>
            <a:r>
              <a:rPr lang="en-US" dirty="0"/>
              <a:t>The purpose of this exploratory data analysis is to determine which variables are strong predictor of whether a house will sell above or below the median home price.</a:t>
            </a:r>
          </a:p>
        </p:txBody>
      </p:sp>
    </p:spTree>
    <p:extLst>
      <p:ext uri="{BB962C8B-B14F-4D97-AF65-F5344CB8AC3E}">
        <p14:creationId xmlns:p14="http://schemas.microsoft.com/office/powerpoint/2010/main" val="171152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3195-F8F5-4C5F-AD5B-C443032D3D3A}"/>
              </a:ext>
            </a:extLst>
          </p:cNvPr>
          <p:cNvSpPr>
            <a:spLocks noGrp="1"/>
          </p:cNvSpPr>
          <p:nvPr>
            <p:ph type="title"/>
          </p:nvPr>
        </p:nvSpPr>
        <p:spPr/>
        <p:txBody>
          <a:bodyPr/>
          <a:lstStyle/>
          <a:p>
            <a:r>
              <a:rPr lang="en-US" dirty="0"/>
              <a:t>Graphical analysis</a:t>
            </a:r>
          </a:p>
        </p:txBody>
      </p:sp>
      <p:sp>
        <p:nvSpPr>
          <p:cNvPr id="3" name="Content Placeholder 2">
            <a:extLst>
              <a:ext uri="{FF2B5EF4-FFF2-40B4-BE49-F238E27FC236}">
                <a16:creationId xmlns:a16="http://schemas.microsoft.com/office/drawing/2014/main" id="{A118824E-DEF7-4D6B-BF9D-B23E686D45C8}"/>
              </a:ext>
            </a:extLst>
          </p:cNvPr>
          <p:cNvSpPr>
            <a:spLocks noGrp="1"/>
          </p:cNvSpPr>
          <p:nvPr>
            <p:ph idx="1"/>
          </p:nvPr>
        </p:nvSpPr>
        <p:spPr/>
        <p:txBody>
          <a:bodyPr/>
          <a:lstStyle/>
          <a:p>
            <a:r>
              <a:rPr lang="en-US" dirty="0"/>
              <a:t>To do an exploratory analysis of the dataset, a graphical representation of the data is performed to allow an individual to visually gauge the data.</a:t>
            </a:r>
          </a:p>
          <a:p>
            <a:r>
              <a:rPr lang="en-US" dirty="0"/>
              <a:t>Numeric variables are portrayed with boxplots that show the median, quartiles, and outlier data.  Theses values can be compared to see if they are equally distributed for the above median price category or below median price category.  Large differences in the values for the two categories could indicate the variable is a strong predictor.</a:t>
            </a:r>
          </a:p>
          <a:p>
            <a:r>
              <a:rPr lang="en-US" dirty="0"/>
              <a:t>Categorical variables are portrayed with bar plots with fill for the various categories.  Like the boxplots, large differences in the fill area values for the two categories could indicate the variable is a strong predictor.</a:t>
            </a:r>
          </a:p>
          <a:p>
            <a:endParaRPr lang="en-US" dirty="0"/>
          </a:p>
        </p:txBody>
      </p:sp>
    </p:spTree>
    <p:extLst>
      <p:ext uri="{BB962C8B-B14F-4D97-AF65-F5344CB8AC3E}">
        <p14:creationId xmlns:p14="http://schemas.microsoft.com/office/powerpoint/2010/main" val="191101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70C8AC-91A5-4357-B399-E52AE97468BD}"/>
              </a:ext>
            </a:extLst>
          </p:cNvPr>
          <p:cNvSpPr>
            <a:spLocks noGrp="1"/>
          </p:cNvSpPr>
          <p:nvPr>
            <p:ph type="body" idx="1"/>
          </p:nvPr>
        </p:nvSpPr>
        <p:spPr/>
        <p:txBody>
          <a:bodyPr/>
          <a:lstStyle/>
          <a:p>
            <a:r>
              <a:rPr lang="en-US" dirty="0"/>
              <a:t>Box plot for a strong predictor</a:t>
            </a:r>
          </a:p>
        </p:txBody>
      </p:sp>
      <p:sp>
        <p:nvSpPr>
          <p:cNvPr id="5" name="Text Placeholder 4">
            <a:extLst>
              <a:ext uri="{FF2B5EF4-FFF2-40B4-BE49-F238E27FC236}">
                <a16:creationId xmlns:a16="http://schemas.microsoft.com/office/drawing/2014/main" id="{565568A0-7B20-472D-965A-4A0DD2799F0C}"/>
              </a:ext>
            </a:extLst>
          </p:cNvPr>
          <p:cNvSpPr>
            <a:spLocks noGrp="1"/>
          </p:cNvSpPr>
          <p:nvPr>
            <p:ph type="body" sz="quarter" idx="13"/>
          </p:nvPr>
        </p:nvSpPr>
        <p:spPr/>
        <p:txBody>
          <a:bodyPr/>
          <a:lstStyle/>
          <a:p>
            <a:r>
              <a:rPr lang="en-US" dirty="0"/>
              <a:t>Box plot for a weak predictor</a:t>
            </a:r>
          </a:p>
        </p:txBody>
      </p:sp>
      <p:sp>
        <p:nvSpPr>
          <p:cNvPr id="6" name="Title 5">
            <a:extLst>
              <a:ext uri="{FF2B5EF4-FFF2-40B4-BE49-F238E27FC236}">
                <a16:creationId xmlns:a16="http://schemas.microsoft.com/office/drawing/2014/main" id="{9EE08BE3-FDCE-48D2-9F8B-78C226218D16}"/>
              </a:ext>
            </a:extLst>
          </p:cNvPr>
          <p:cNvSpPr>
            <a:spLocks noGrp="1"/>
          </p:cNvSpPr>
          <p:nvPr>
            <p:ph type="title"/>
          </p:nvPr>
        </p:nvSpPr>
        <p:spPr/>
        <p:txBody>
          <a:bodyPr/>
          <a:lstStyle/>
          <a:p>
            <a:r>
              <a:rPr lang="en-US" dirty="0"/>
              <a:t>Box plot comparison</a:t>
            </a:r>
          </a:p>
        </p:txBody>
      </p:sp>
      <p:pic>
        <p:nvPicPr>
          <p:cNvPr id="8" name="Picture">
            <a:extLst>
              <a:ext uri="{FF2B5EF4-FFF2-40B4-BE49-F238E27FC236}">
                <a16:creationId xmlns:a16="http://schemas.microsoft.com/office/drawing/2014/main" id="{BE7834BA-6115-4098-B067-08FACDA77E75}"/>
              </a:ext>
            </a:extLst>
          </p:cNvPr>
          <p:cNvPicPr>
            <a:picLocks noGrp="1"/>
          </p:cNvPicPr>
          <p:nvPr>
            <p:ph sz="quarter" idx="4"/>
          </p:nvPr>
        </p:nvPicPr>
        <p:blipFill>
          <a:blip r:embed="rId2"/>
          <a:stretch>
            <a:fillRect/>
          </a:stretch>
        </p:blipFill>
        <p:spPr bwMode="auto">
          <a:xfrm>
            <a:off x="6842126" y="3143250"/>
            <a:ext cx="3246436" cy="2597150"/>
          </a:xfrm>
          <a:prstGeom prst="rect">
            <a:avLst/>
          </a:prstGeom>
          <a:noFill/>
          <a:ln w="9525">
            <a:noFill/>
            <a:headEnd/>
            <a:tailEnd/>
          </a:ln>
        </p:spPr>
      </p:pic>
      <p:pic>
        <p:nvPicPr>
          <p:cNvPr id="9" name="Picture">
            <a:extLst>
              <a:ext uri="{FF2B5EF4-FFF2-40B4-BE49-F238E27FC236}">
                <a16:creationId xmlns:a16="http://schemas.microsoft.com/office/drawing/2014/main" id="{68A96D6D-4DB9-439E-8742-AE82258006CB}"/>
              </a:ext>
            </a:extLst>
          </p:cNvPr>
          <p:cNvPicPr>
            <a:picLocks noGrp="1"/>
          </p:cNvPicPr>
          <p:nvPr>
            <p:ph sz="half" idx="2"/>
          </p:nvPr>
        </p:nvPicPr>
        <p:blipFill>
          <a:blip r:embed="rId3"/>
          <a:stretch>
            <a:fillRect/>
          </a:stretch>
        </p:blipFill>
        <p:spPr bwMode="auto">
          <a:xfrm>
            <a:off x="2094707" y="3143250"/>
            <a:ext cx="3246436" cy="2597150"/>
          </a:xfrm>
          <a:prstGeom prst="rect">
            <a:avLst/>
          </a:prstGeom>
          <a:noFill/>
          <a:ln w="9525">
            <a:noFill/>
            <a:headEnd/>
            <a:tailEnd/>
          </a:ln>
        </p:spPr>
      </p:pic>
    </p:spTree>
    <p:extLst>
      <p:ext uri="{BB962C8B-B14F-4D97-AF65-F5344CB8AC3E}">
        <p14:creationId xmlns:p14="http://schemas.microsoft.com/office/powerpoint/2010/main" val="14893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1F74D0-3093-41E0-9A19-CE03A3F29559}"/>
              </a:ext>
            </a:extLst>
          </p:cNvPr>
          <p:cNvSpPr>
            <a:spLocks noGrp="1"/>
          </p:cNvSpPr>
          <p:nvPr>
            <p:ph type="body" idx="1"/>
          </p:nvPr>
        </p:nvSpPr>
        <p:spPr/>
        <p:txBody>
          <a:bodyPr/>
          <a:lstStyle/>
          <a:p>
            <a:r>
              <a:rPr lang="en-US" dirty="0"/>
              <a:t>bar plot for a strong predictor</a:t>
            </a:r>
          </a:p>
        </p:txBody>
      </p:sp>
      <p:sp>
        <p:nvSpPr>
          <p:cNvPr id="5" name="Text Placeholder 4">
            <a:extLst>
              <a:ext uri="{FF2B5EF4-FFF2-40B4-BE49-F238E27FC236}">
                <a16:creationId xmlns:a16="http://schemas.microsoft.com/office/drawing/2014/main" id="{3AE578AD-F48F-416B-9D70-80E7E3C3E192}"/>
              </a:ext>
            </a:extLst>
          </p:cNvPr>
          <p:cNvSpPr>
            <a:spLocks noGrp="1"/>
          </p:cNvSpPr>
          <p:nvPr>
            <p:ph type="body" sz="quarter" idx="13"/>
          </p:nvPr>
        </p:nvSpPr>
        <p:spPr/>
        <p:txBody>
          <a:bodyPr/>
          <a:lstStyle/>
          <a:p>
            <a:r>
              <a:rPr lang="en-US" dirty="0"/>
              <a:t>bar plot for a weak predictor</a:t>
            </a:r>
          </a:p>
        </p:txBody>
      </p:sp>
      <p:sp>
        <p:nvSpPr>
          <p:cNvPr id="6" name="Title 5">
            <a:extLst>
              <a:ext uri="{FF2B5EF4-FFF2-40B4-BE49-F238E27FC236}">
                <a16:creationId xmlns:a16="http://schemas.microsoft.com/office/drawing/2014/main" id="{50FBA84E-68D9-4B0F-A19C-9FDA0A1C5C8F}"/>
              </a:ext>
            </a:extLst>
          </p:cNvPr>
          <p:cNvSpPr>
            <a:spLocks noGrp="1"/>
          </p:cNvSpPr>
          <p:nvPr>
            <p:ph type="title"/>
          </p:nvPr>
        </p:nvSpPr>
        <p:spPr/>
        <p:txBody>
          <a:bodyPr/>
          <a:lstStyle/>
          <a:p>
            <a:r>
              <a:rPr lang="en-US" dirty="0"/>
              <a:t>Bar plot Comparison</a:t>
            </a:r>
          </a:p>
        </p:txBody>
      </p:sp>
      <p:pic>
        <p:nvPicPr>
          <p:cNvPr id="8" name="Picture">
            <a:extLst>
              <a:ext uri="{FF2B5EF4-FFF2-40B4-BE49-F238E27FC236}">
                <a16:creationId xmlns:a16="http://schemas.microsoft.com/office/drawing/2014/main" id="{1C95501B-93C0-43EB-A147-F000C8CE18DE}"/>
              </a:ext>
            </a:extLst>
          </p:cNvPr>
          <p:cNvPicPr>
            <a:picLocks noGrp="1"/>
          </p:cNvPicPr>
          <p:nvPr>
            <p:ph sz="quarter" idx="4"/>
          </p:nvPr>
        </p:nvPicPr>
        <p:blipFill>
          <a:blip r:embed="rId2"/>
          <a:stretch>
            <a:fillRect/>
          </a:stretch>
        </p:blipFill>
        <p:spPr bwMode="auto">
          <a:xfrm>
            <a:off x="6842126" y="3143250"/>
            <a:ext cx="3246436" cy="2597150"/>
          </a:xfrm>
          <a:prstGeom prst="rect">
            <a:avLst/>
          </a:prstGeom>
          <a:noFill/>
          <a:ln w="9525">
            <a:noFill/>
            <a:headEnd/>
            <a:tailEnd/>
          </a:ln>
        </p:spPr>
      </p:pic>
      <p:pic>
        <p:nvPicPr>
          <p:cNvPr id="9" name="Picture">
            <a:extLst>
              <a:ext uri="{FF2B5EF4-FFF2-40B4-BE49-F238E27FC236}">
                <a16:creationId xmlns:a16="http://schemas.microsoft.com/office/drawing/2014/main" id="{EE202504-669C-4F66-A318-AB8AF58AF131}"/>
              </a:ext>
            </a:extLst>
          </p:cNvPr>
          <p:cNvPicPr>
            <a:picLocks noGrp="1"/>
          </p:cNvPicPr>
          <p:nvPr>
            <p:ph sz="half" idx="2"/>
          </p:nvPr>
        </p:nvPicPr>
        <p:blipFill>
          <a:blip r:embed="rId3"/>
          <a:stretch>
            <a:fillRect/>
          </a:stretch>
        </p:blipFill>
        <p:spPr bwMode="auto">
          <a:xfrm>
            <a:off x="2094707" y="3143250"/>
            <a:ext cx="3246436" cy="2597150"/>
          </a:xfrm>
          <a:prstGeom prst="rect">
            <a:avLst/>
          </a:prstGeom>
          <a:noFill/>
          <a:ln w="9525">
            <a:noFill/>
            <a:headEnd/>
            <a:tailEnd/>
          </a:ln>
        </p:spPr>
      </p:pic>
    </p:spTree>
    <p:extLst>
      <p:ext uri="{BB962C8B-B14F-4D97-AF65-F5344CB8AC3E}">
        <p14:creationId xmlns:p14="http://schemas.microsoft.com/office/powerpoint/2010/main" val="159598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9290-7BCE-4BEE-A7B9-1C297DC5BBDB}"/>
              </a:ext>
            </a:extLst>
          </p:cNvPr>
          <p:cNvSpPr>
            <a:spLocks noGrp="1"/>
          </p:cNvSpPr>
          <p:nvPr>
            <p:ph type="title"/>
          </p:nvPr>
        </p:nvSpPr>
        <p:spPr/>
        <p:txBody>
          <a:bodyPr/>
          <a:lstStyle/>
          <a:p>
            <a:r>
              <a:rPr lang="en-US" dirty="0"/>
              <a:t>Additional Charts</a:t>
            </a:r>
          </a:p>
        </p:txBody>
      </p:sp>
      <p:pic>
        <p:nvPicPr>
          <p:cNvPr id="5" name="Picture">
            <a:extLst>
              <a:ext uri="{FF2B5EF4-FFF2-40B4-BE49-F238E27FC236}">
                <a16:creationId xmlns:a16="http://schemas.microsoft.com/office/drawing/2014/main" id="{376DD9F8-284C-4636-B936-98E8FD0A7745}"/>
              </a:ext>
            </a:extLst>
          </p:cNvPr>
          <p:cNvPicPr>
            <a:picLocks noGrp="1"/>
          </p:cNvPicPr>
          <p:nvPr>
            <p:ph sz="half" idx="1"/>
          </p:nvPr>
        </p:nvPicPr>
        <p:blipFill>
          <a:blip r:embed="rId2"/>
          <a:stretch>
            <a:fillRect/>
          </a:stretch>
        </p:blipFill>
        <p:spPr bwMode="auto">
          <a:xfrm>
            <a:off x="164201" y="2349176"/>
            <a:ext cx="3877468" cy="3101975"/>
          </a:xfrm>
          <a:prstGeom prst="rect">
            <a:avLst/>
          </a:prstGeom>
          <a:noFill/>
          <a:ln w="9525">
            <a:noFill/>
            <a:headEnd/>
            <a:tailEnd/>
          </a:ln>
        </p:spPr>
      </p:pic>
      <p:pic>
        <p:nvPicPr>
          <p:cNvPr id="6" name="Picture">
            <a:extLst>
              <a:ext uri="{FF2B5EF4-FFF2-40B4-BE49-F238E27FC236}">
                <a16:creationId xmlns:a16="http://schemas.microsoft.com/office/drawing/2014/main" id="{B2114108-CCDB-43A9-858B-CF64902148FF}"/>
              </a:ext>
            </a:extLst>
          </p:cNvPr>
          <p:cNvPicPr>
            <a:picLocks noGrp="1"/>
          </p:cNvPicPr>
          <p:nvPr>
            <p:ph sz="half" idx="2"/>
          </p:nvPr>
        </p:nvPicPr>
        <p:blipFill>
          <a:blip r:embed="rId3"/>
          <a:stretch>
            <a:fillRect/>
          </a:stretch>
        </p:blipFill>
        <p:spPr bwMode="auto">
          <a:xfrm>
            <a:off x="4157266" y="2349176"/>
            <a:ext cx="3877468" cy="3101975"/>
          </a:xfrm>
          <a:prstGeom prst="rect">
            <a:avLst/>
          </a:prstGeom>
          <a:noFill/>
          <a:ln w="9525">
            <a:noFill/>
            <a:headEnd/>
            <a:tailEnd/>
          </a:ln>
        </p:spPr>
      </p:pic>
      <p:pic>
        <p:nvPicPr>
          <p:cNvPr id="7" name="Picture">
            <a:extLst>
              <a:ext uri="{FF2B5EF4-FFF2-40B4-BE49-F238E27FC236}">
                <a16:creationId xmlns:a16="http://schemas.microsoft.com/office/drawing/2014/main" id="{6FCBC31D-20CC-4E42-B3D4-77DCE84EF2AD}"/>
              </a:ext>
            </a:extLst>
          </p:cNvPr>
          <p:cNvPicPr/>
          <p:nvPr/>
        </p:nvPicPr>
        <p:blipFill>
          <a:blip r:embed="rId4"/>
          <a:stretch>
            <a:fillRect/>
          </a:stretch>
        </p:blipFill>
        <p:spPr bwMode="auto">
          <a:xfrm>
            <a:off x="8150331" y="2349176"/>
            <a:ext cx="3877468" cy="3253543"/>
          </a:xfrm>
          <a:prstGeom prst="rect">
            <a:avLst/>
          </a:prstGeom>
          <a:noFill/>
          <a:ln w="9525">
            <a:noFill/>
            <a:headEnd/>
            <a:tailEnd/>
          </a:ln>
        </p:spPr>
      </p:pic>
    </p:spTree>
    <p:extLst>
      <p:ext uri="{BB962C8B-B14F-4D97-AF65-F5344CB8AC3E}">
        <p14:creationId xmlns:p14="http://schemas.microsoft.com/office/powerpoint/2010/main" val="374843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042B-BCCE-479F-A7EB-EA13D18804B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681D609-C066-48C5-B6B7-B2EBCA64DD8B}"/>
              </a:ext>
            </a:extLst>
          </p:cNvPr>
          <p:cNvSpPr>
            <a:spLocks noGrp="1"/>
          </p:cNvSpPr>
          <p:nvPr>
            <p:ph idx="1"/>
          </p:nvPr>
        </p:nvSpPr>
        <p:spPr/>
        <p:txBody>
          <a:bodyPr>
            <a:normAutofit fontScale="85000" lnSpcReduction="20000"/>
          </a:bodyPr>
          <a:lstStyle/>
          <a:p>
            <a:r>
              <a:rPr lang="en-US" dirty="0"/>
              <a:t>Based on the analysis of the graphs, the strong predictors generally follow size, year built, size of features, quality of features, number of features, and location.  These variables follow natural reasoning and therefore are easy to consider.</a:t>
            </a:r>
          </a:p>
          <a:p>
            <a:r>
              <a:rPr lang="en-US" dirty="0"/>
              <a:t>While quality is significant, condition does not seem to be significant for the whole structure or the individual features.  This seems to run against natural reasoning.</a:t>
            </a:r>
          </a:p>
          <a:p>
            <a:r>
              <a:rPr lang="en-US" dirty="0"/>
              <a:t>Variables that can be excluded due to the small number of response include: </a:t>
            </a:r>
            <a:r>
              <a:rPr lang="en-US" dirty="0" err="1"/>
              <a:t>Misc_Val</a:t>
            </a:r>
            <a:r>
              <a:rPr lang="en-US" dirty="0"/>
              <a:t>, </a:t>
            </a:r>
            <a:r>
              <a:rPr lang="en-US" dirty="0" err="1"/>
              <a:t>Misc_Feature</a:t>
            </a:r>
            <a:r>
              <a:rPr lang="en-US" dirty="0"/>
              <a:t>, </a:t>
            </a:r>
            <a:r>
              <a:rPr lang="en-US" dirty="0" err="1"/>
              <a:t>Pool_QC</a:t>
            </a:r>
            <a:r>
              <a:rPr lang="en-US" dirty="0"/>
              <a:t>, Pool-Area, </a:t>
            </a:r>
            <a:r>
              <a:rPr lang="en-US" dirty="0" err="1"/>
              <a:t>Screen_Porch</a:t>
            </a:r>
            <a:r>
              <a:rPr lang="en-US" dirty="0"/>
              <a:t>, </a:t>
            </a:r>
            <a:r>
              <a:rPr lang="en-US" dirty="0" err="1"/>
              <a:t>Three_season_porch</a:t>
            </a:r>
            <a:r>
              <a:rPr lang="en-US" dirty="0"/>
              <a:t>, </a:t>
            </a:r>
            <a:r>
              <a:rPr lang="en-US" dirty="0" err="1"/>
              <a:t>Enclosed_porch</a:t>
            </a:r>
            <a:r>
              <a:rPr lang="en-US" dirty="0"/>
              <a:t>,  and </a:t>
            </a:r>
            <a:r>
              <a:rPr lang="en-US" dirty="0" err="1"/>
              <a:t>Low_Qual_Fin</a:t>
            </a:r>
            <a:r>
              <a:rPr lang="en-US" dirty="0"/>
              <a:t>-SF</a:t>
            </a:r>
          </a:p>
          <a:p>
            <a:r>
              <a:rPr lang="en-US" dirty="0"/>
              <a:t>A lot of the variables will probably show correlation due to the nature of the variables.  Descriptors of basement features, garage features or other likewise features become dependent upon the feature existing.  If a basement doesn’t exist, the basement quality and square footage would be none and 0, respectively.  The neighborhood and latitude/longitude variables would show correlation due to both of them indicating location.</a:t>
            </a:r>
          </a:p>
        </p:txBody>
      </p:sp>
    </p:spTree>
    <p:extLst>
      <p:ext uri="{BB962C8B-B14F-4D97-AF65-F5344CB8AC3E}">
        <p14:creationId xmlns:p14="http://schemas.microsoft.com/office/powerpoint/2010/main" val="40963340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78</TotalTime>
  <Words>509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EXPLORATORY ANALYSIS OF THE DATASET</vt:lpstr>
      <vt:lpstr>Ames_student data set</vt:lpstr>
      <vt:lpstr>Graphical analysis</vt:lpstr>
      <vt:lpstr>Box plot comparison</vt:lpstr>
      <vt:lpstr>Bar plot Comparison</vt:lpstr>
      <vt:lpstr>Additional Charts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THE DATASET</dc:title>
  <dc:creator>Winslow E. Goins, P.E.</dc:creator>
  <cp:lastModifiedBy>Goins, Winslow Everett</cp:lastModifiedBy>
  <cp:revision>4</cp:revision>
  <dcterms:created xsi:type="dcterms:W3CDTF">2022-02-20T21:40:50Z</dcterms:created>
  <dcterms:modified xsi:type="dcterms:W3CDTF">2022-02-22T01:22:58Z</dcterms:modified>
</cp:coreProperties>
</file>