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4FD876-E29C-4033-9098-E44F70D04EFD}" v="2" dt="2022-03-06T17:10:10.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3/6/2022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3/6/2022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3/6/2022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3/6/2022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01EF-1F41-48CD-8D46-2D4C5B6A663A}"/>
              </a:ext>
            </a:extLst>
          </p:cNvPr>
          <p:cNvSpPr>
            <a:spLocks noGrp="1"/>
          </p:cNvSpPr>
          <p:nvPr>
            <p:ph type="ctrTitle"/>
          </p:nvPr>
        </p:nvSpPr>
        <p:spPr/>
        <p:txBody>
          <a:bodyPr/>
          <a:lstStyle/>
          <a:p>
            <a:r>
              <a:rPr lang="en-US" dirty="0"/>
              <a:t>Predictive models OF THE DATASET</a:t>
            </a:r>
          </a:p>
        </p:txBody>
      </p:sp>
      <p:sp>
        <p:nvSpPr>
          <p:cNvPr id="3" name="Subtitle 2">
            <a:extLst>
              <a:ext uri="{FF2B5EF4-FFF2-40B4-BE49-F238E27FC236}">
                <a16:creationId xmlns:a16="http://schemas.microsoft.com/office/drawing/2014/main" id="{9C5D5C9C-3AFB-44F9-BF72-13B94DCF58DA}"/>
              </a:ext>
            </a:extLst>
          </p:cNvPr>
          <p:cNvSpPr>
            <a:spLocks noGrp="1"/>
          </p:cNvSpPr>
          <p:nvPr>
            <p:ph type="subTitle" idx="1"/>
          </p:nvPr>
        </p:nvSpPr>
        <p:spPr/>
        <p:txBody>
          <a:bodyPr>
            <a:normAutofit lnSpcReduction="10000"/>
          </a:bodyPr>
          <a:lstStyle/>
          <a:p>
            <a:r>
              <a:rPr lang="en-US" dirty="0"/>
              <a:t>BAN 502</a:t>
            </a:r>
          </a:p>
          <a:p>
            <a:r>
              <a:rPr lang="en-US" dirty="0"/>
              <a:t>March 6, 2022</a:t>
            </a:r>
          </a:p>
          <a:p>
            <a:r>
              <a:rPr lang="en-US" dirty="0"/>
              <a:t>Winslow E. Goins</a:t>
            </a:r>
          </a:p>
        </p:txBody>
      </p:sp>
    </p:spTree>
    <p:extLst>
      <p:ext uri="{BB962C8B-B14F-4D97-AF65-F5344CB8AC3E}">
        <p14:creationId xmlns:p14="http://schemas.microsoft.com/office/powerpoint/2010/main" val="310394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5A6CC-CF5D-47FE-B94F-47AC9CA4E83E}"/>
              </a:ext>
            </a:extLst>
          </p:cNvPr>
          <p:cNvSpPr>
            <a:spLocks noGrp="1"/>
          </p:cNvSpPr>
          <p:nvPr>
            <p:ph type="title"/>
          </p:nvPr>
        </p:nvSpPr>
        <p:spPr/>
        <p:txBody>
          <a:bodyPr/>
          <a:lstStyle/>
          <a:p>
            <a:r>
              <a:rPr lang="en-US" dirty="0"/>
              <a:t>Clean the </a:t>
            </a:r>
            <a:r>
              <a:rPr lang="en-US" dirty="0" err="1"/>
              <a:t>Ames_student</a:t>
            </a:r>
            <a:r>
              <a:rPr lang="en-US" dirty="0"/>
              <a:t> data set</a:t>
            </a:r>
          </a:p>
        </p:txBody>
      </p:sp>
      <p:sp>
        <p:nvSpPr>
          <p:cNvPr id="3" name="Content Placeholder 2">
            <a:extLst>
              <a:ext uri="{FF2B5EF4-FFF2-40B4-BE49-F238E27FC236}">
                <a16:creationId xmlns:a16="http://schemas.microsoft.com/office/drawing/2014/main" id="{957D6B37-8788-4B27-8CF5-C08EAA6C85DD}"/>
              </a:ext>
            </a:extLst>
          </p:cNvPr>
          <p:cNvSpPr>
            <a:spLocks noGrp="1"/>
          </p:cNvSpPr>
          <p:nvPr>
            <p:ph idx="1"/>
          </p:nvPr>
        </p:nvSpPr>
        <p:spPr/>
        <p:txBody>
          <a:bodyPr>
            <a:normAutofit fontScale="92500" lnSpcReduction="20000"/>
          </a:bodyPr>
          <a:lstStyle/>
          <a:p>
            <a:r>
              <a:rPr lang="en-US" dirty="0"/>
              <a:t>Prior constructing the predictive models, the data has to be cleaned and set up</a:t>
            </a:r>
          </a:p>
          <a:p>
            <a:r>
              <a:rPr lang="en-US" dirty="0"/>
              <a:t>The data is checked for missing entries, and the data set has no missingness</a:t>
            </a:r>
          </a:p>
          <a:p>
            <a:r>
              <a:rPr lang="en-US" dirty="0"/>
              <a:t>The categorical variables are changed into factors</a:t>
            </a:r>
          </a:p>
          <a:p>
            <a:r>
              <a:rPr lang="en-US" dirty="0"/>
              <a:t>In the initial clean,  variables Alley, Street, Utilities, Heating,  </a:t>
            </a:r>
            <a:r>
              <a:rPr lang="en-US" dirty="0" err="1"/>
              <a:t>Bsmt_Half_Bath</a:t>
            </a:r>
            <a:r>
              <a:rPr lang="en-US" dirty="0"/>
              <a:t>, </a:t>
            </a:r>
            <a:r>
              <a:rPr lang="en-US" dirty="0" err="1"/>
              <a:t>Pool_QC</a:t>
            </a:r>
            <a:r>
              <a:rPr lang="en-US" dirty="0"/>
              <a:t>, </a:t>
            </a:r>
            <a:r>
              <a:rPr lang="en-US" dirty="0" err="1"/>
              <a:t>Mo_Sold</a:t>
            </a:r>
            <a:r>
              <a:rPr lang="en-US" dirty="0"/>
              <a:t>, </a:t>
            </a:r>
            <a:r>
              <a:rPr lang="en-US" dirty="0" err="1"/>
              <a:t>Year_Sold</a:t>
            </a:r>
            <a:r>
              <a:rPr lang="en-US" dirty="0"/>
              <a:t>, </a:t>
            </a:r>
            <a:r>
              <a:rPr lang="en-US" dirty="0" err="1"/>
              <a:t>Pool_Area</a:t>
            </a:r>
            <a:r>
              <a:rPr lang="en-US" dirty="0"/>
              <a:t>, Longitude, Latitude are removed are not considered good </a:t>
            </a:r>
            <a:r>
              <a:rPr lang="en-US" dirty="0" err="1"/>
              <a:t>predictiors</a:t>
            </a:r>
            <a:endParaRPr lang="en-US" dirty="0"/>
          </a:p>
          <a:p>
            <a:r>
              <a:rPr lang="en-US" dirty="0"/>
              <a:t>The data is split into a training data set with 65% of the total entries and a test set with the rest.</a:t>
            </a:r>
          </a:p>
          <a:p>
            <a:r>
              <a:rPr lang="en-US" dirty="0"/>
              <a:t>Three recipes are developed: One with all the variables, one with 28 variables, and one with 14 variables.  This allows the running of different methods of models with different datasets to see if less inputs are better for that model.</a:t>
            </a:r>
          </a:p>
        </p:txBody>
      </p:sp>
    </p:spTree>
    <p:extLst>
      <p:ext uri="{BB962C8B-B14F-4D97-AF65-F5344CB8AC3E}">
        <p14:creationId xmlns:p14="http://schemas.microsoft.com/office/powerpoint/2010/main" val="1711526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3195-F8F5-4C5F-AD5B-C443032D3D3A}"/>
              </a:ext>
            </a:extLst>
          </p:cNvPr>
          <p:cNvSpPr>
            <a:spLocks noGrp="1"/>
          </p:cNvSpPr>
          <p:nvPr>
            <p:ph type="title"/>
          </p:nvPr>
        </p:nvSpPr>
        <p:spPr/>
        <p:txBody>
          <a:bodyPr/>
          <a:lstStyle/>
          <a:p>
            <a:r>
              <a:rPr lang="en-US" dirty="0"/>
              <a:t>Predictive models</a:t>
            </a:r>
          </a:p>
        </p:txBody>
      </p:sp>
      <p:sp>
        <p:nvSpPr>
          <p:cNvPr id="3" name="Content Placeholder 2">
            <a:extLst>
              <a:ext uri="{FF2B5EF4-FFF2-40B4-BE49-F238E27FC236}">
                <a16:creationId xmlns:a16="http://schemas.microsoft.com/office/drawing/2014/main" id="{A118824E-DEF7-4D6B-BF9D-B23E686D45C8}"/>
              </a:ext>
            </a:extLst>
          </p:cNvPr>
          <p:cNvSpPr>
            <a:spLocks noGrp="1"/>
          </p:cNvSpPr>
          <p:nvPr>
            <p:ph idx="1"/>
          </p:nvPr>
        </p:nvSpPr>
        <p:spPr/>
        <p:txBody>
          <a:bodyPr>
            <a:normAutofit lnSpcReduction="10000"/>
          </a:bodyPr>
          <a:lstStyle/>
          <a:p>
            <a:r>
              <a:rPr lang="en-US" dirty="0"/>
              <a:t>For this data set, six predictive model methods were used: </a:t>
            </a:r>
            <a:r>
              <a:rPr lang="en-US" dirty="0" err="1"/>
              <a:t>logimistic</a:t>
            </a:r>
            <a:r>
              <a:rPr lang="en-US" dirty="0"/>
              <a:t>, tree, random forest, boosted </a:t>
            </a:r>
            <a:r>
              <a:rPr lang="en-US" dirty="0" err="1"/>
              <a:t>xgb</a:t>
            </a:r>
            <a:r>
              <a:rPr lang="en-US" dirty="0"/>
              <a:t>, neural network, and stacked. </a:t>
            </a:r>
          </a:p>
          <a:p>
            <a:r>
              <a:rPr lang="en-US" dirty="0"/>
              <a:t>For the </a:t>
            </a:r>
            <a:r>
              <a:rPr lang="en-US" dirty="0" err="1"/>
              <a:t>logimistic</a:t>
            </a:r>
            <a:r>
              <a:rPr lang="en-US" dirty="0"/>
              <a:t>, two models were run with the smaller data sets.</a:t>
            </a:r>
          </a:p>
          <a:p>
            <a:r>
              <a:rPr lang="en-US" dirty="0"/>
              <a:t>For the forest, two models were run with the two largest data sets.</a:t>
            </a:r>
          </a:p>
          <a:p>
            <a:r>
              <a:rPr lang="en-US" dirty="0"/>
              <a:t>For the random forest, all three data sets were run.</a:t>
            </a:r>
          </a:p>
          <a:p>
            <a:r>
              <a:rPr lang="en-US" dirty="0"/>
              <a:t>For the </a:t>
            </a:r>
            <a:r>
              <a:rPr lang="en-US" dirty="0" err="1"/>
              <a:t>xgboost</a:t>
            </a:r>
            <a:r>
              <a:rPr lang="en-US" dirty="0"/>
              <a:t> and  neural network, the largest data set was run and the models were tuned for best results.</a:t>
            </a:r>
          </a:p>
          <a:p>
            <a:r>
              <a:rPr lang="en-US" dirty="0"/>
              <a:t>For the stacked, the best model of the tree and random forest along with the neural network and </a:t>
            </a:r>
            <a:r>
              <a:rPr lang="en-US" dirty="0" err="1"/>
              <a:t>xgboost</a:t>
            </a:r>
            <a:r>
              <a:rPr lang="en-US" dirty="0"/>
              <a:t> were run.</a:t>
            </a:r>
          </a:p>
          <a:p>
            <a:endParaRPr lang="en-US" dirty="0"/>
          </a:p>
          <a:p>
            <a:endParaRPr lang="en-US" dirty="0"/>
          </a:p>
        </p:txBody>
      </p:sp>
    </p:spTree>
    <p:extLst>
      <p:ext uri="{BB962C8B-B14F-4D97-AF65-F5344CB8AC3E}">
        <p14:creationId xmlns:p14="http://schemas.microsoft.com/office/powerpoint/2010/main" val="1911015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70C8AC-91A5-4357-B399-E52AE97468BD}"/>
              </a:ext>
            </a:extLst>
          </p:cNvPr>
          <p:cNvSpPr>
            <a:spLocks noGrp="1"/>
          </p:cNvSpPr>
          <p:nvPr>
            <p:ph type="body" idx="1"/>
          </p:nvPr>
        </p:nvSpPr>
        <p:spPr>
          <a:xfrm>
            <a:off x="1583436" y="2313433"/>
            <a:ext cx="4270248" cy="412675"/>
          </a:xfrm>
        </p:spPr>
        <p:txBody>
          <a:bodyPr/>
          <a:lstStyle/>
          <a:p>
            <a:r>
              <a:rPr lang="en-US" dirty="0"/>
              <a:t>Train data accuracy</a:t>
            </a:r>
          </a:p>
        </p:txBody>
      </p:sp>
      <p:sp>
        <p:nvSpPr>
          <p:cNvPr id="5" name="Text Placeholder 4">
            <a:extLst>
              <a:ext uri="{FF2B5EF4-FFF2-40B4-BE49-F238E27FC236}">
                <a16:creationId xmlns:a16="http://schemas.microsoft.com/office/drawing/2014/main" id="{565568A0-7B20-472D-965A-4A0DD2799F0C}"/>
              </a:ext>
            </a:extLst>
          </p:cNvPr>
          <p:cNvSpPr>
            <a:spLocks noGrp="1"/>
          </p:cNvSpPr>
          <p:nvPr>
            <p:ph type="body" sz="quarter" idx="13"/>
          </p:nvPr>
        </p:nvSpPr>
        <p:spPr>
          <a:xfrm>
            <a:off x="6338316" y="2313433"/>
            <a:ext cx="4270248" cy="412675"/>
          </a:xfrm>
        </p:spPr>
        <p:txBody>
          <a:bodyPr/>
          <a:lstStyle/>
          <a:p>
            <a:r>
              <a:rPr lang="en-US" dirty="0"/>
              <a:t>Test data accuracy</a:t>
            </a:r>
          </a:p>
        </p:txBody>
      </p:sp>
      <p:sp>
        <p:nvSpPr>
          <p:cNvPr id="6" name="Title 5">
            <a:extLst>
              <a:ext uri="{FF2B5EF4-FFF2-40B4-BE49-F238E27FC236}">
                <a16:creationId xmlns:a16="http://schemas.microsoft.com/office/drawing/2014/main" id="{9EE08BE3-FDCE-48D2-9F8B-78C226218D16}"/>
              </a:ext>
            </a:extLst>
          </p:cNvPr>
          <p:cNvSpPr>
            <a:spLocks noGrp="1"/>
          </p:cNvSpPr>
          <p:nvPr>
            <p:ph type="title"/>
          </p:nvPr>
        </p:nvSpPr>
        <p:spPr/>
        <p:txBody>
          <a:bodyPr/>
          <a:lstStyle/>
          <a:p>
            <a:r>
              <a:rPr lang="en-US" dirty="0"/>
              <a:t>Model comparison</a:t>
            </a:r>
          </a:p>
        </p:txBody>
      </p:sp>
      <p:graphicFrame>
        <p:nvGraphicFramePr>
          <p:cNvPr id="13" name="Table 13">
            <a:extLst>
              <a:ext uri="{FF2B5EF4-FFF2-40B4-BE49-F238E27FC236}">
                <a16:creationId xmlns:a16="http://schemas.microsoft.com/office/drawing/2014/main" id="{DC9ECA91-0625-4486-B7E2-8227B2CF3D82}"/>
              </a:ext>
            </a:extLst>
          </p:cNvPr>
          <p:cNvGraphicFramePr>
            <a:graphicFrameLocks noGrp="1"/>
          </p:cNvGraphicFramePr>
          <p:nvPr>
            <p:ph sz="half" idx="2"/>
            <p:extLst>
              <p:ext uri="{D42A27DB-BD31-4B8C-83A1-F6EECF244321}">
                <p14:modId xmlns:p14="http://schemas.microsoft.com/office/powerpoint/2010/main" val="721582573"/>
              </p:ext>
            </p:extLst>
          </p:nvPr>
        </p:nvGraphicFramePr>
        <p:xfrm>
          <a:off x="1582738" y="2726109"/>
          <a:ext cx="4270374" cy="4023360"/>
        </p:xfrm>
        <a:graphic>
          <a:graphicData uri="http://schemas.openxmlformats.org/drawingml/2006/table">
            <a:tbl>
              <a:tblPr firstRow="1" bandRow="1">
                <a:tableStyleId>{5C22544A-7EE6-4342-B048-85BDC9FD1C3A}</a:tableStyleId>
              </a:tblPr>
              <a:tblGrid>
                <a:gridCol w="2135187">
                  <a:extLst>
                    <a:ext uri="{9D8B030D-6E8A-4147-A177-3AD203B41FA5}">
                      <a16:colId xmlns:a16="http://schemas.microsoft.com/office/drawing/2014/main" val="1351198409"/>
                    </a:ext>
                  </a:extLst>
                </a:gridCol>
                <a:gridCol w="2135187">
                  <a:extLst>
                    <a:ext uri="{9D8B030D-6E8A-4147-A177-3AD203B41FA5}">
                      <a16:colId xmlns:a16="http://schemas.microsoft.com/office/drawing/2014/main" val="100479436"/>
                    </a:ext>
                  </a:extLst>
                </a:gridCol>
              </a:tblGrid>
              <a:tr h="358147">
                <a:tc>
                  <a:txBody>
                    <a:bodyPr/>
                    <a:lstStyle/>
                    <a:p>
                      <a:r>
                        <a:rPr lang="en-US" dirty="0"/>
                        <a:t>Model</a:t>
                      </a:r>
                    </a:p>
                  </a:txBody>
                  <a:tcPr/>
                </a:tc>
                <a:tc>
                  <a:txBody>
                    <a:bodyPr/>
                    <a:lstStyle/>
                    <a:p>
                      <a:r>
                        <a:rPr lang="en-US" dirty="0"/>
                        <a:t>Accuracy</a:t>
                      </a:r>
                    </a:p>
                  </a:txBody>
                  <a:tcPr/>
                </a:tc>
                <a:extLst>
                  <a:ext uri="{0D108BD9-81ED-4DB2-BD59-A6C34878D82A}">
                    <a16:rowId xmlns:a16="http://schemas.microsoft.com/office/drawing/2014/main" val="3992712584"/>
                  </a:ext>
                </a:extLst>
              </a:tr>
              <a:tr h="358147">
                <a:tc>
                  <a:txBody>
                    <a:bodyPr/>
                    <a:lstStyle/>
                    <a:p>
                      <a:r>
                        <a:rPr lang="en-US" dirty="0" err="1"/>
                        <a:t>Logimistic</a:t>
                      </a:r>
                      <a:r>
                        <a:rPr lang="en-US" dirty="0"/>
                        <a:t> One</a:t>
                      </a:r>
                    </a:p>
                  </a:txBody>
                  <a:tcPr/>
                </a:tc>
                <a:tc>
                  <a:txBody>
                    <a:bodyPr/>
                    <a:lstStyle/>
                    <a:p>
                      <a:r>
                        <a:rPr lang="en-US" dirty="0"/>
                        <a:t>0.9745</a:t>
                      </a:r>
                    </a:p>
                  </a:txBody>
                  <a:tcPr/>
                </a:tc>
                <a:extLst>
                  <a:ext uri="{0D108BD9-81ED-4DB2-BD59-A6C34878D82A}">
                    <a16:rowId xmlns:a16="http://schemas.microsoft.com/office/drawing/2014/main" val="3042768591"/>
                  </a:ext>
                </a:extLst>
              </a:tr>
              <a:tr h="358147">
                <a:tc>
                  <a:txBody>
                    <a:bodyPr/>
                    <a:lstStyle/>
                    <a:p>
                      <a:r>
                        <a:rPr lang="en-US" dirty="0" err="1"/>
                        <a:t>Logimistic</a:t>
                      </a:r>
                      <a:r>
                        <a:rPr lang="en-US" dirty="0"/>
                        <a:t> Two</a:t>
                      </a:r>
                    </a:p>
                  </a:txBody>
                  <a:tcPr/>
                </a:tc>
                <a:tc>
                  <a:txBody>
                    <a:bodyPr/>
                    <a:lstStyle/>
                    <a:p>
                      <a:r>
                        <a:rPr lang="en-US" dirty="0"/>
                        <a:t>0.9355</a:t>
                      </a:r>
                    </a:p>
                  </a:txBody>
                  <a:tcPr/>
                </a:tc>
                <a:extLst>
                  <a:ext uri="{0D108BD9-81ED-4DB2-BD59-A6C34878D82A}">
                    <a16:rowId xmlns:a16="http://schemas.microsoft.com/office/drawing/2014/main" val="3775315816"/>
                  </a:ext>
                </a:extLst>
              </a:tr>
              <a:tr h="358147">
                <a:tc>
                  <a:txBody>
                    <a:bodyPr/>
                    <a:lstStyle/>
                    <a:p>
                      <a:r>
                        <a:rPr lang="en-US" dirty="0"/>
                        <a:t>Tree One</a:t>
                      </a:r>
                    </a:p>
                  </a:txBody>
                  <a:tcPr/>
                </a:tc>
                <a:tc>
                  <a:txBody>
                    <a:bodyPr/>
                    <a:lstStyle/>
                    <a:p>
                      <a:r>
                        <a:rPr lang="en-US" dirty="0"/>
                        <a:t>0.8942</a:t>
                      </a:r>
                    </a:p>
                  </a:txBody>
                  <a:tcPr/>
                </a:tc>
                <a:extLst>
                  <a:ext uri="{0D108BD9-81ED-4DB2-BD59-A6C34878D82A}">
                    <a16:rowId xmlns:a16="http://schemas.microsoft.com/office/drawing/2014/main" val="1898519524"/>
                  </a:ext>
                </a:extLst>
              </a:tr>
              <a:tr h="358147">
                <a:tc>
                  <a:txBody>
                    <a:bodyPr/>
                    <a:lstStyle/>
                    <a:p>
                      <a:r>
                        <a:rPr lang="en-US" dirty="0"/>
                        <a:t>Tree Two</a:t>
                      </a:r>
                    </a:p>
                  </a:txBody>
                  <a:tcPr/>
                </a:tc>
                <a:tc>
                  <a:txBody>
                    <a:bodyPr/>
                    <a:lstStyle/>
                    <a:p>
                      <a:r>
                        <a:rPr lang="en-US" dirty="0"/>
                        <a:t>0.892</a:t>
                      </a:r>
                    </a:p>
                  </a:txBody>
                  <a:tcPr/>
                </a:tc>
                <a:extLst>
                  <a:ext uri="{0D108BD9-81ED-4DB2-BD59-A6C34878D82A}">
                    <a16:rowId xmlns:a16="http://schemas.microsoft.com/office/drawing/2014/main" val="610012546"/>
                  </a:ext>
                </a:extLst>
              </a:tr>
              <a:tr h="358147">
                <a:tc>
                  <a:txBody>
                    <a:bodyPr/>
                    <a:lstStyle/>
                    <a:p>
                      <a:r>
                        <a:rPr lang="en-US" dirty="0"/>
                        <a:t>RF One</a:t>
                      </a:r>
                    </a:p>
                  </a:txBody>
                  <a:tcPr/>
                </a:tc>
                <a:tc>
                  <a:txBody>
                    <a:bodyPr/>
                    <a:lstStyle/>
                    <a:p>
                      <a:r>
                        <a:rPr lang="en-US" dirty="0"/>
                        <a:t>0.991</a:t>
                      </a:r>
                    </a:p>
                  </a:txBody>
                  <a:tcPr/>
                </a:tc>
                <a:extLst>
                  <a:ext uri="{0D108BD9-81ED-4DB2-BD59-A6C34878D82A}">
                    <a16:rowId xmlns:a16="http://schemas.microsoft.com/office/drawing/2014/main" val="1521590803"/>
                  </a:ext>
                </a:extLst>
              </a:tr>
              <a:tr h="358147">
                <a:tc>
                  <a:txBody>
                    <a:bodyPr/>
                    <a:lstStyle/>
                    <a:p>
                      <a:r>
                        <a:rPr lang="en-US" dirty="0"/>
                        <a:t>RF Two</a:t>
                      </a:r>
                    </a:p>
                  </a:txBody>
                  <a:tcPr/>
                </a:tc>
                <a:tc>
                  <a:txBody>
                    <a:bodyPr/>
                    <a:lstStyle/>
                    <a:p>
                      <a:r>
                        <a:rPr lang="en-US" dirty="0"/>
                        <a:t>0.9617</a:t>
                      </a:r>
                    </a:p>
                  </a:txBody>
                  <a:tcPr/>
                </a:tc>
                <a:extLst>
                  <a:ext uri="{0D108BD9-81ED-4DB2-BD59-A6C34878D82A}">
                    <a16:rowId xmlns:a16="http://schemas.microsoft.com/office/drawing/2014/main" val="3871439822"/>
                  </a:ext>
                </a:extLst>
              </a:tr>
              <a:tr h="358147">
                <a:tc>
                  <a:txBody>
                    <a:bodyPr/>
                    <a:lstStyle/>
                    <a:p>
                      <a:r>
                        <a:rPr lang="en-US" dirty="0"/>
                        <a:t>RF Three</a:t>
                      </a:r>
                    </a:p>
                  </a:txBody>
                  <a:tcPr/>
                </a:tc>
                <a:tc>
                  <a:txBody>
                    <a:bodyPr/>
                    <a:lstStyle/>
                    <a:p>
                      <a:r>
                        <a:rPr lang="en-US" dirty="0"/>
                        <a:t>0.9677</a:t>
                      </a:r>
                    </a:p>
                  </a:txBody>
                  <a:tcPr/>
                </a:tc>
                <a:extLst>
                  <a:ext uri="{0D108BD9-81ED-4DB2-BD59-A6C34878D82A}">
                    <a16:rowId xmlns:a16="http://schemas.microsoft.com/office/drawing/2014/main" val="3449383767"/>
                  </a:ext>
                </a:extLst>
              </a:tr>
              <a:tr h="358147">
                <a:tc>
                  <a:txBody>
                    <a:bodyPr/>
                    <a:lstStyle/>
                    <a:p>
                      <a:r>
                        <a:rPr lang="en-US" dirty="0" err="1"/>
                        <a:t>XGBoost</a:t>
                      </a:r>
                      <a:endParaRPr lang="en-US" dirty="0"/>
                    </a:p>
                  </a:txBody>
                  <a:tcPr/>
                </a:tc>
                <a:tc>
                  <a:txBody>
                    <a:bodyPr/>
                    <a:lstStyle/>
                    <a:p>
                      <a:r>
                        <a:rPr lang="en-US" dirty="0"/>
                        <a:t>0.9745</a:t>
                      </a:r>
                    </a:p>
                  </a:txBody>
                  <a:tcPr/>
                </a:tc>
                <a:extLst>
                  <a:ext uri="{0D108BD9-81ED-4DB2-BD59-A6C34878D82A}">
                    <a16:rowId xmlns:a16="http://schemas.microsoft.com/office/drawing/2014/main" val="2166406692"/>
                  </a:ext>
                </a:extLst>
              </a:tr>
              <a:tr h="358147">
                <a:tc>
                  <a:txBody>
                    <a:bodyPr/>
                    <a:lstStyle/>
                    <a:p>
                      <a:r>
                        <a:rPr lang="en-US" dirty="0"/>
                        <a:t>Neural Network</a:t>
                      </a:r>
                    </a:p>
                  </a:txBody>
                  <a:tcPr/>
                </a:tc>
                <a:tc>
                  <a:txBody>
                    <a:bodyPr/>
                    <a:lstStyle/>
                    <a:p>
                      <a:r>
                        <a:rPr lang="en-US" dirty="0"/>
                        <a:t>0.9902</a:t>
                      </a:r>
                    </a:p>
                  </a:txBody>
                  <a:tcPr/>
                </a:tc>
                <a:extLst>
                  <a:ext uri="{0D108BD9-81ED-4DB2-BD59-A6C34878D82A}">
                    <a16:rowId xmlns:a16="http://schemas.microsoft.com/office/drawing/2014/main" val="2702918901"/>
                  </a:ext>
                </a:extLst>
              </a:tr>
              <a:tr h="358147">
                <a:tc>
                  <a:txBody>
                    <a:bodyPr/>
                    <a:lstStyle/>
                    <a:p>
                      <a:r>
                        <a:rPr lang="en-US" dirty="0"/>
                        <a:t>Stack</a:t>
                      </a:r>
                    </a:p>
                  </a:txBody>
                  <a:tcPr/>
                </a:tc>
                <a:tc>
                  <a:txBody>
                    <a:bodyPr/>
                    <a:lstStyle/>
                    <a:p>
                      <a:r>
                        <a:rPr lang="en-US" dirty="0"/>
                        <a:t>0.985</a:t>
                      </a:r>
                    </a:p>
                  </a:txBody>
                  <a:tcPr/>
                </a:tc>
                <a:extLst>
                  <a:ext uri="{0D108BD9-81ED-4DB2-BD59-A6C34878D82A}">
                    <a16:rowId xmlns:a16="http://schemas.microsoft.com/office/drawing/2014/main" val="3147377021"/>
                  </a:ext>
                </a:extLst>
              </a:tr>
            </a:tbl>
          </a:graphicData>
        </a:graphic>
      </p:graphicFrame>
      <p:graphicFrame>
        <p:nvGraphicFramePr>
          <p:cNvPr id="14" name="Table 14">
            <a:extLst>
              <a:ext uri="{FF2B5EF4-FFF2-40B4-BE49-F238E27FC236}">
                <a16:creationId xmlns:a16="http://schemas.microsoft.com/office/drawing/2014/main" id="{DFD881D3-F6B7-49B4-A523-4F25D775B022}"/>
              </a:ext>
            </a:extLst>
          </p:cNvPr>
          <p:cNvGraphicFramePr>
            <a:graphicFrameLocks noGrp="1"/>
          </p:cNvGraphicFramePr>
          <p:nvPr>
            <p:ph sz="quarter" idx="4"/>
            <p:extLst>
              <p:ext uri="{D42A27DB-BD31-4B8C-83A1-F6EECF244321}">
                <p14:modId xmlns:p14="http://schemas.microsoft.com/office/powerpoint/2010/main" val="2307415467"/>
              </p:ext>
            </p:extLst>
          </p:nvPr>
        </p:nvGraphicFramePr>
        <p:xfrm>
          <a:off x="6338888" y="2726108"/>
          <a:ext cx="4252912" cy="4023360"/>
        </p:xfrm>
        <a:graphic>
          <a:graphicData uri="http://schemas.openxmlformats.org/drawingml/2006/table">
            <a:tbl>
              <a:tblPr firstRow="1" bandRow="1">
                <a:tableStyleId>{5C22544A-7EE6-4342-B048-85BDC9FD1C3A}</a:tableStyleId>
              </a:tblPr>
              <a:tblGrid>
                <a:gridCol w="2126456">
                  <a:extLst>
                    <a:ext uri="{9D8B030D-6E8A-4147-A177-3AD203B41FA5}">
                      <a16:colId xmlns:a16="http://schemas.microsoft.com/office/drawing/2014/main" val="3263342152"/>
                    </a:ext>
                  </a:extLst>
                </a:gridCol>
                <a:gridCol w="2126456">
                  <a:extLst>
                    <a:ext uri="{9D8B030D-6E8A-4147-A177-3AD203B41FA5}">
                      <a16:colId xmlns:a16="http://schemas.microsoft.com/office/drawing/2014/main" val="1337374063"/>
                    </a:ext>
                  </a:extLst>
                </a:gridCol>
              </a:tblGrid>
              <a:tr h="365760">
                <a:tc>
                  <a:txBody>
                    <a:bodyPr/>
                    <a:lstStyle/>
                    <a:p>
                      <a:r>
                        <a:rPr lang="en-US" dirty="0"/>
                        <a:t>Model</a:t>
                      </a:r>
                    </a:p>
                  </a:txBody>
                  <a:tcPr/>
                </a:tc>
                <a:tc>
                  <a:txBody>
                    <a:bodyPr/>
                    <a:lstStyle/>
                    <a:p>
                      <a:r>
                        <a:rPr lang="en-US" dirty="0"/>
                        <a:t>Accuracy</a:t>
                      </a:r>
                    </a:p>
                  </a:txBody>
                  <a:tcPr/>
                </a:tc>
                <a:extLst>
                  <a:ext uri="{0D108BD9-81ED-4DB2-BD59-A6C34878D82A}">
                    <a16:rowId xmlns:a16="http://schemas.microsoft.com/office/drawing/2014/main" val="1545923676"/>
                  </a:ext>
                </a:extLst>
              </a:tr>
              <a:tr h="365760">
                <a:tc>
                  <a:txBody>
                    <a:bodyPr/>
                    <a:lstStyle/>
                    <a:p>
                      <a:r>
                        <a:rPr lang="en-US" dirty="0" err="1"/>
                        <a:t>Logimistic</a:t>
                      </a:r>
                      <a:r>
                        <a:rPr lang="en-US" dirty="0"/>
                        <a:t> One</a:t>
                      </a:r>
                    </a:p>
                  </a:txBody>
                  <a:tcPr/>
                </a:tc>
                <a:tc>
                  <a:txBody>
                    <a:bodyPr/>
                    <a:lstStyle/>
                    <a:p>
                      <a:r>
                        <a:rPr lang="en-US" dirty="0"/>
                        <a:t>0.8736</a:t>
                      </a:r>
                    </a:p>
                  </a:txBody>
                  <a:tcPr/>
                </a:tc>
                <a:extLst>
                  <a:ext uri="{0D108BD9-81ED-4DB2-BD59-A6C34878D82A}">
                    <a16:rowId xmlns:a16="http://schemas.microsoft.com/office/drawing/2014/main" val="3198544947"/>
                  </a:ext>
                </a:extLst>
              </a:tr>
              <a:tr h="365760">
                <a:tc>
                  <a:txBody>
                    <a:bodyPr/>
                    <a:lstStyle/>
                    <a:p>
                      <a:r>
                        <a:rPr lang="en-US" dirty="0" err="1"/>
                        <a:t>Logimistic</a:t>
                      </a:r>
                      <a:r>
                        <a:rPr lang="en-US" dirty="0"/>
                        <a:t> Two</a:t>
                      </a:r>
                    </a:p>
                  </a:txBody>
                  <a:tcPr/>
                </a:tc>
                <a:tc>
                  <a:txBody>
                    <a:bodyPr/>
                    <a:lstStyle/>
                    <a:p>
                      <a:r>
                        <a:rPr lang="en-US" dirty="0"/>
                        <a:t>0.9056  </a:t>
                      </a:r>
                    </a:p>
                  </a:txBody>
                  <a:tcPr/>
                </a:tc>
                <a:extLst>
                  <a:ext uri="{0D108BD9-81ED-4DB2-BD59-A6C34878D82A}">
                    <a16:rowId xmlns:a16="http://schemas.microsoft.com/office/drawing/2014/main" val="1127276003"/>
                  </a:ext>
                </a:extLst>
              </a:tr>
              <a:tr h="365760">
                <a:tc>
                  <a:txBody>
                    <a:bodyPr/>
                    <a:lstStyle/>
                    <a:p>
                      <a:r>
                        <a:rPr lang="en-US" dirty="0"/>
                        <a:t>Tree One</a:t>
                      </a:r>
                    </a:p>
                  </a:txBody>
                  <a:tcPr/>
                </a:tc>
                <a:tc>
                  <a:txBody>
                    <a:bodyPr/>
                    <a:lstStyle/>
                    <a:p>
                      <a:r>
                        <a:rPr lang="en-US" dirty="0"/>
                        <a:t>0.8764</a:t>
                      </a:r>
                    </a:p>
                  </a:txBody>
                  <a:tcPr/>
                </a:tc>
                <a:extLst>
                  <a:ext uri="{0D108BD9-81ED-4DB2-BD59-A6C34878D82A}">
                    <a16:rowId xmlns:a16="http://schemas.microsoft.com/office/drawing/2014/main" val="1460815938"/>
                  </a:ext>
                </a:extLst>
              </a:tr>
              <a:tr h="365760">
                <a:tc>
                  <a:txBody>
                    <a:bodyPr/>
                    <a:lstStyle/>
                    <a:p>
                      <a:r>
                        <a:rPr lang="en-US" dirty="0"/>
                        <a:t>Tree Two</a:t>
                      </a:r>
                    </a:p>
                  </a:txBody>
                  <a:tcPr/>
                </a:tc>
                <a:tc>
                  <a:txBody>
                    <a:bodyPr/>
                    <a:lstStyle/>
                    <a:p>
                      <a:r>
                        <a:rPr lang="en-US" dirty="0"/>
                        <a:t>0.8569</a:t>
                      </a:r>
                    </a:p>
                  </a:txBody>
                  <a:tcPr/>
                </a:tc>
                <a:extLst>
                  <a:ext uri="{0D108BD9-81ED-4DB2-BD59-A6C34878D82A}">
                    <a16:rowId xmlns:a16="http://schemas.microsoft.com/office/drawing/2014/main" val="2426303383"/>
                  </a:ext>
                </a:extLst>
              </a:tr>
              <a:tr h="365760">
                <a:tc>
                  <a:txBody>
                    <a:bodyPr/>
                    <a:lstStyle/>
                    <a:p>
                      <a:r>
                        <a:rPr lang="en-US" dirty="0"/>
                        <a:t>RF One</a:t>
                      </a:r>
                    </a:p>
                  </a:txBody>
                  <a:tcPr/>
                </a:tc>
                <a:tc>
                  <a:txBody>
                    <a:bodyPr/>
                    <a:lstStyle/>
                    <a:p>
                      <a:r>
                        <a:rPr lang="en-US" dirty="0"/>
                        <a:t>0.9139</a:t>
                      </a:r>
                    </a:p>
                  </a:txBody>
                  <a:tcPr/>
                </a:tc>
                <a:extLst>
                  <a:ext uri="{0D108BD9-81ED-4DB2-BD59-A6C34878D82A}">
                    <a16:rowId xmlns:a16="http://schemas.microsoft.com/office/drawing/2014/main" val="3400721420"/>
                  </a:ext>
                </a:extLst>
              </a:tr>
              <a:tr h="365760">
                <a:tc>
                  <a:txBody>
                    <a:bodyPr/>
                    <a:lstStyle/>
                    <a:p>
                      <a:r>
                        <a:rPr lang="en-US" dirty="0"/>
                        <a:t>RF Two</a:t>
                      </a:r>
                    </a:p>
                  </a:txBody>
                  <a:tcPr/>
                </a:tc>
                <a:tc>
                  <a:txBody>
                    <a:bodyPr/>
                    <a:lstStyle/>
                    <a:p>
                      <a:r>
                        <a:rPr lang="en-US" dirty="0"/>
                        <a:t>0.9167</a:t>
                      </a:r>
                    </a:p>
                  </a:txBody>
                  <a:tcPr/>
                </a:tc>
                <a:extLst>
                  <a:ext uri="{0D108BD9-81ED-4DB2-BD59-A6C34878D82A}">
                    <a16:rowId xmlns:a16="http://schemas.microsoft.com/office/drawing/2014/main" val="2101216302"/>
                  </a:ext>
                </a:extLst>
              </a:tr>
              <a:tr h="365760">
                <a:tc>
                  <a:txBody>
                    <a:bodyPr/>
                    <a:lstStyle/>
                    <a:p>
                      <a:r>
                        <a:rPr lang="en-US" dirty="0"/>
                        <a:t>RF Three</a:t>
                      </a:r>
                    </a:p>
                  </a:txBody>
                  <a:tcPr/>
                </a:tc>
                <a:tc>
                  <a:txBody>
                    <a:bodyPr/>
                    <a:lstStyle/>
                    <a:p>
                      <a:r>
                        <a:rPr lang="en-US" dirty="0"/>
                        <a:t>0.9292</a:t>
                      </a:r>
                    </a:p>
                  </a:txBody>
                  <a:tcPr/>
                </a:tc>
                <a:extLst>
                  <a:ext uri="{0D108BD9-81ED-4DB2-BD59-A6C34878D82A}">
                    <a16:rowId xmlns:a16="http://schemas.microsoft.com/office/drawing/2014/main" val="4281216483"/>
                  </a:ext>
                </a:extLst>
              </a:tr>
              <a:tr h="365760">
                <a:tc>
                  <a:txBody>
                    <a:bodyPr/>
                    <a:lstStyle/>
                    <a:p>
                      <a:r>
                        <a:rPr lang="en-US" dirty="0" err="1"/>
                        <a:t>XGBoost</a:t>
                      </a:r>
                      <a:endParaRPr lang="en-US" dirty="0"/>
                    </a:p>
                  </a:txBody>
                  <a:tcPr/>
                </a:tc>
                <a:tc>
                  <a:txBody>
                    <a:bodyPr/>
                    <a:lstStyle/>
                    <a:p>
                      <a:r>
                        <a:rPr lang="en-US" dirty="0"/>
                        <a:t>0.9292</a:t>
                      </a:r>
                    </a:p>
                  </a:txBody>
                  <a:tcPr/>
                </a:tc>
                <a:extLst>
                  <a:ext uri="{0D108BD9-81ED-4DB2-BD59-A6C34878D82A}">
                    <a16:rowId xmlns:a16="http://schemas.microsoft.com/office/drawing/2014/main" val="676118869"/>
                  </a:ext>
                </a:extLst>
              </a:tr>
              <a:tr h="365760">
                <a:tc>
                  <a:txBody>
                    <a:bodyPr/>
                    <a:lstStyle/>
                    <a:p>
                      <a:r>
                        <a:rPr lang="en-US" dirty="0"/>
                        <a:t>Neural Network</a:t>
                      </a:r>
                    </a:p>
                  </a:txBody>
                  <a:tcPr/>
                </a:tc>
                <a:tc>
                  <a:txBody>
                    <a:bodyPr/>
                    <a:lstStyle/>
                    <a:p>
                      <a:r>
                        <a:rPr lang="en-US" dirty="0"/>
                        <a:t>0.9097</a:t>
                      </a:r>
                    </a:p>
                  </a:txBody>
                  <a:tcPr/>
                </a:tc>
                <a:extLst>
                  <a:ext uri="{0D108BD9-81ED-4DB2-BD59-A6C34878D82A}">
                    <a16:rowId xmlns:a16="http://schemas.microsoft.com/office/drawing/2014/main" val="1384943144"/>
                  </a:ext>
                </a:extLst>
              </a:tr>
              <a:tr h="365760">
                <a:tc>
                  <a:txBody>
                    <a:bodyPr/>
                    <a:lstStyle/>
                    <a:p>
                      <a:r>
                        <a:rPr lang="en-US" dirty="0"/>
                        <a:t>Stack</a:t>
                      </a:r>
                    </a:p>
                  </a:txBody>
                  <a:tcPr/>
                </a:tc>
                <a:tc>
                  <a:txBody>
                    <a:bodyPr/>
                    <a:lstStyle/>
                    <a:p>
                      <a:r>
                        <a:rPr lang="en-US" dirty="0"/>
                        <a:t>0.9278</a:t>
                      </a:r>
                    </a:p>
                  </a:txBody>
                  <a:tcPr/>
                </a:tc>
                <a:extLst>
                  <a:ext uri="{0D108BD9-81ED-4DB2-BD59-A6C34878D82A}">
                    <a16:rowId xmlns:a16="http://schemas.microsoft.com/office/drawing/2014/main" val="1196104816"/>
                  </a:ext>
                </a:extLst>
              </a:tr>
            </a:tbl>
          </a:graphicData>
        </a:graphic>
      </p:graphicFrame>
    </p:spTree>
    <p:extLst>
      <p:ext uri="{BB962C8B-B14F-4D97-AF65-F5344CB8AC3E}">
        <p14:creationId xmlns:p14="http://schemas.microsoft.com/office/powerpoint/2010/main" val="148939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042B-BCCE-479F-A7EB-EA13D18804B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681D609-C066-48C5-B6B7-B2EBCA64DD8B}"/>
              </a:ext>
            </a:extLst>
          </p:cNvPr>
          <p:cNvSpPr>
            <a:spLocks noGrp="1"/>
          </p:cNvSpPr>
          <p:nvPr>
            <p:ph idx="1"/>
          </p:nvPr>
        </p:nvSpPr>
        <p:spPr/>
        <p:txBody>
          <a:bodyPr>
            <a:normAutofit/>
          </a:bodyPr>
          <a:lstStyle/>
          <a:p>
            <a:r>
              <a:rPr lang="en-US" dirty="0"/>
              <a:t>Based on the analysis of the predictive models, RFS 3 and </a:t>
            </a:r>
            <a:r>
              <a:rPr lang="en-US" dirty="0" err="1"/>
              <a:t>xgboost</a:t>
            </a:r>
            <a:r>
              <a:rPr lang="en-US" dirty="0"/>
              <a:t> had the best accuracy for the test data but were overfitted to the training data.  The stacked model was heavily reliant on the RFS 3 model .</a:t>
            </a:r>
          </a:p>
          <a:p>
            <a:r>
              <a:rPr lang="en-US" dirty="0"/>
              <a:t>Everything considered, the </a:t>
            </a:r>
            <a:r>
              <a:rPr lang="en-US" dirty="0" err="1"/>
              <a:t>Logimistic</a:t>
            </a:r>
            <a:r>
              <a:rPr lang="en-US" dirty="0"/>
              <a:t> Two model was the least overfitted model and had a good accuracy.  </a:t>
            </a:r>
          </a:p>
          <a:p>
            <a:r>
              <a:rPr lang="en-US" dirty="0"/>
              <a:t>A combination of the </a:t>
            </a:r>
            <a:r>
              <a:rPr lang="en-US" dirty="0" err="1"/>
              <a:t>Logimistic</a:t>
            </a:r>
            <a:r>
              <a:rPr lang="en-US" dirty="0"/>
              <a:t> Two and RFS 3 models would be the ideal fit for this dataset due to the consistency of </a:t>
            </a:r>
            <a:r>
              <a:rPr lang="en-US" dirty="0" err="1"/>
              <a:t>Logimistic</a:t>
            </a:r>
            <a:r>
              <a:rPr lang="en-US" dirty="0"/>
              <a:t> Two and </a:t>
            </a:r>
            <a:r>
              <a:rPr lang="en-US"/>
              <a:t>the accuracy of RFS 3.</a:t>
            </a:r>
            <a:endParaRPr lang="en-US" dirty="0"/>
          </a:p>
          <a:p>
            <a:endParaRPr lang="en-US" dirty="0"/>
          </a:p>
          <a:p>
            <a:pPr marL="0" indent="0">
              <a:buNone/>
            </a:pPr>
            <a:endParaRPr lang="en-US" dirty="0"/>
          </a:p>
        </p:txBody>
      </p:sp>
    </p:spTree>
    <p:extLst>
      <p:ext uri="{BB962C8B-B14F-4D97-AF65-F5344CB8AC3E}">
        <p14:creationId xmlns:p14="http://schemas.microsoft.com/office/powerpoint/2010/main" val="409633409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428</TotalTime>
  <Words>450</Words>
  <Application>Microsoft Office PowerPoint</Application>
  <PresentationFormat>Widescreen</PresentationFormat>
  <Paragraphs>69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Parcel</vt:lpstr>
      <vt:lpstr>Predictive models OF THE DATASET</vt:lpstr>
      <vt:lpstr>Clean the Ames_student data set</vt:lpstr>
      <vt:lpstr>Predictive models</vt:lpstr>
      <vt:lpstr>Model comparison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THE DATASET</dc:title>
  <dc:creator>Winslow E. Goins, P.E.</dc:creator>
  <cp:lastModifiedBy>Winslow E. Goins, P.E.</cp:lastModifiedBy>
  <cp:revision>3</cp:revision>
  <dcterms:created xsi:type="dcterms:W3CDTF">2022-02-20T21:40:50Z</dcterms:created>
  <dcterms:modified xsi:type="dcterms:W3CDTF">2022-03-06T22:33:04Z</dcterms:modified>
</cp:coreProperties>
</file>