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DM Sans Bold" charset="1" panose="00000000000000000000"/>
      <p:regular r:id="rId19"/>
    </p:embeddedFont>
    <p:embeddedFont>
      <p:font typeface="DM Sans"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2" Target="../media/image17.jpeg" Type="http://schemas.openxmlformats.org/officeDocument/2006/relationships/image"/><Relationship Id="rId3" Target="../media/image18.jpe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305961" y="5903031"/>
            <a:ext cx="7586018" cy="1116992"/>
            <a:chOff x="0" y="0"/>
            <a:chExt cx="1585812" cy="233501"/>
          </a:xfrm>
        </p:grpSpPr>
        <p:sp>
          <p:nvSpPr>
            <p:cNvPr name="Freeform 3" id="3"/>
            <p:cNvSpPr/>
            <p:nvPr/>
          </p:nvSpPr>
          <p:spPr>
            <a:xfrm flipH="false" flipV="false" rot="0">
              <a:off x="0" y="0"/>
              <a:ext cx="1585812" cy="233501"/>
            </a:xfrm>
            <a:custGeom>
              <a:avLst/>
              <a:gdLst/>
              <a:ahLst/>
              <a:cxnLst/>
              <a:rect r="r" b="b" t="t" l="l"/>
              <a:pathLst>
                <a:path h="233501" w="1585812">
                  <a:moveTo>
                    <a:pt x="95932" y="0"/>
                  </a:moveTo>
                  <a:lnTo>
                    <a:pt x="1489880" y="0"/>
                  </a:lnTo>
                  <a:cubicBezTo>
                    <a:pt x="1515323" y="0"/>
                    <a:pt x="1539724" y="10107"/>
                    <a:pt x="1557715" y="28098"/>
                  </a:cubicBezTo>
                  <a:cubicBezTo>
                    <a:pt x="1575705" y="46088"/>
                    <a:pt x="1585812" y="70489"/>
                    <a:pt x="1585812" y="95932"/>
                  </a:cubicBezTo>
                  <a:lnTo>
                    <a:pt x="1585812" y="137569"/>
                  </a:lnTo>
                  <a:cubicBezTo>
                    <a:pt x="1585812" y="163012"/>
                    <a:pt x="1575705" y="187412"/>
                    <a:pt x="1557715" y="205403"/>
                  </a:cubicBezTo>
                  <a:cubicBezTo>
                    <a:pt x="1539724" y="223394"/>
                    <a:pt x="1515323" y="233501"/>
                    <a:pt x="1489880" y="233501"/>
                  </a:cubicBezTo>
                  <a:lnTo>
                    <a:pt x="95932" y="233501"/>
                  </a:lnTo>
                  <a:cubicBezTo>
                    <a:pt x="70489" y="233501"/>
                    <a:pt x="46088" y="223394"/>
                    <a:pt x="28098" y="205403"/>
                  </a:cubicBezTo>
                  <a:cubicBezTo>
                    <a:pt x="10107" y="187412"/>
                    <a:pt x="0" y="163012"/>
                    <a:pt x="0" y="137569"/>
                  </a:cubicBezTo>
                  <a:lnTo>
                    <a:pt x="0" y="95932"/>
                  </a:lnTo>
                  <a:cubicBezTo>
                    <a:pt x="0" y="70489"/>
                    <a:pt x="10107" y="46088"/>
                    <a:pt x="28098" y="28098"/>
                  </a:cubicBezTo>
                  <a:cubicBezTo>
                    <a:pt x="46088" y="10107"/>
                    <a:pt x="70489" y="0"/>
                    <a:pt x="95932" y="0"/>
                  </a:cubicBezTo>
                  <a:close/>
                </a:path>
              </a:pathLst>
            </a:custGeom>
            <a:solidFill>
              <a:srgbClr val="35A1F4"/>
            </a:solidFill>
          </p:spPr>
        </p:sp>
        <p:sp>
          <p:nvSpPr>
            <p:cNvPr name="TextBox 4" id="4"/>
            <p:cNvSpPr txBox="true"/>
            <p:nvPr/>
          </p:nvSpPr>
          <p:spPr>
            <a:xfrm>
              <a:off x="0" y="-57150"/>
              <a:ext cx="1585812" cy="290651"/>
            </a:xfrm>
            <a:prstGeom prst="rect">
              <a:avLst/>
            </a:prstGeom>
          </p:spPr>
          <p:txBody>
            <a:bodyPr anchor="ctr" rtlCol="false" tIns="50800" lIns="50800" bIns="50800" rIns="50800"/>
            <a:lstStyle/>
            <a:p>
              <a:pPr algn="ctr">
                <a:lnSpc>
                  <a:spcPts val="3919"/>
                </a:lnSpc>
              </a:pPr>
              <a:r>
                <a:rPr lang="en-US" b="true" sz="2799">
                  <a:solidFill>
                    <a:srgbClr val="FFFFFF"/>
                  </a:solidFill>
                  <a:latin typeface="DM Sans Bold"/>
                  <a:ea typeface="DM Sans Bold"/>
                  <a:cs typeface="DM Sans Bold"/>
                  <a:sym typeface="DM Sans Bold"/>
                </a:rPr>
                <a:t>IF1190020 - Basis Data</a:t>
              </a:r>
            </a:p>
          </p:txBody>
        </p:sp>
      </p:grpSp>
      <p:sp>
        <p:nvSpPr>
          <p:cNvPr name="TextBox 5" id="5"/>
          <p:cNvSpPr txBox="true"/>
          <p:nvPr/>
        </p:nvSpPr>
        <p:spPr>
          <a:xfrm rot="0">
            <a:off x="3603054" y="3575020"/>
            <a:ext cx="11081891" cy="2105025"/>
          </a:xfrm>
          <a:prstGeom prst="rect">
            <a:avLst/>
          </a:prstGeom>
        </p:spPr>
        <p:txBody>
          <a:bodyPr anchor="t" rtlCol="false" tIns="0" lIns="0" bIns="0" rIns="0">
            <a:spAutoFit/>
          </a:bodyPr>
          <a:lstStyle/>
          <a:p>
            <a:pPr algn="ctr">
              <a:lnSpc>
                <a:spcPts val="8400"/>
              </a:lnSpc>
            </a:pPr>
            <a:r>
              <a:rPr lang="en-US" sz="6000" b="true">
                <a:solidFill>
                  <a:srgbClr val="000000"/>
                </a:solidFill>
                <a:latin typeface="DM Sans Bold"/>
                <a:ea typeface="DM Sans Bold"/>
                <a:cs typeface="DM Sans Bold"/>
                <a:sym typeface="DM Sans Bold"/>
              </a:rPr>
              <a:t>Conseptual DB, Logical Model </a:t>
            </a:r>
          </a:p>
          <a:p>
            <a:pPr algn="ctr">
              <a:lnSpc>
                <a:spcPts val="8400"/>
              </a:lnSpc>
            </a:pPr>
            <a:r>
              <a:rPr lang="en-US" b="true" sz="6000">
                <a:solidFill>
                  <a:srgbClr val="000000"/>
                </a:solidFill>
                <a:latin typeface="DM Sans Bold"/>
                <a:ea typeface="DM Sans Bold"/>
                <a:cs typeface="DM Sans Bold"/>
                <a:sym typeface="DM Sans Bold"/>
              </a:rPr>
              <a:t>&amp; Physical model</a:t>
            </a:r>
          </a:p>
        </p:txBody>
      </p:sp>
      <p:sp>
        <p:nvSpPr>
          <p:cNvPr name="Freeform 6" id="6"/>
          <p:cNvSpPr/>
          <p:nvPr/>
        </p:nvSpPr>
        <p:spPr>
          <a:xfrm flipH="false" flipV="false" rot="0">
            <a:off x="13217064" y="3105761"/>
            <a:ext cx="5229066" cy="11412644"/>
          </a:xfrm>
          <a:custGeom>
            <a:avLst/>
            <a:gdLst/>
            <a:ahLst/>
            <a:cxnLst/>
            <a:rect r="r" b="b" t="t" l="l"/>
            <a:pathLst>
              <a:path h="11412644" w="5229066">
                <a:moveTo>
                  <a:pt x="0" y="0"/>
                </a:moveTo>
                <a:lnTo>
                  <a:pt x="5229066" y="0"/>
                </a:lnTo>
                <a:lnTo>
                  <a:pt x="5229066" y="11412644"/>
                </a:lnTo>
                <a:lnTo>
                  <a:pt x="0" y="114126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51213" y="3302457"/>
            <a:ext cx="4716622" cy="13168235"/>
          </a:xfrm>
          <a:custGeom>
            <a:avLst/>
            <a:gdLst/>
            <a:ahLst/>
            <a:cxnLst/>
            <a:rect r="r" b="b" t="t" l="l"/>
            <a:pathLst>
              <a:path h="13168235" w="4716622">
                <a:moveTo>
                  <a:pt x="0" y="0"/>
                </a:moveTo>
                <a:lnTo>
                  <a:pt x="4716623" y="0"/>
                </a:lnTo>
                <a:lnTo>
                  <a:pt x="4716623" y="13168235"/>
                </a:lnTo>
                <a:lnTo>
                  <a:pt x="0" y="131682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520146" y="679214"/>
            <a:ext cx="1017108" cy="1017108"/>
          </a:xfrm>
          <a:custGeom>
            <a:avLst/>
            <a:gdLst/>
            <a:ahLst/>
            <a:cxnLst/>
            <a:rect r="r" b="b" t="t" l="l"/>
            <a:pathLst>
              <a:path h="1017108" w="1017108">
                <a:moveTo>
                  <a:pt x="0" y="0"/>
                </a:moveTo>
                <a:lnTo>
                  <a:pt x="1017108" y="0"/>
                </a:lnTo>
                <a:lnTo>
                  <a:pt x="1017108" y="1017107"/>
                </a:lnTo>
                <a:lnTo>
                  <a:pt x="0" y="1017107"/>
                </a:lnTo>
                <a:lnTo>
                  <a:pt x="0" y="0"/>
                </a:lnTo>
                <a:close/>
              </a:path>
            </a:pathLst>
          </a:custGeom>
          <a:blipFill>
            <a:blip r:embed="rId6"/>
            <a:stretch>
              <a:fillRect l="0" t="0" r="0" b="0"/>
            </a:stretch>
          </a:blipFill>
        </p:spPr>
      </p:sp>
      <p:sp>
        <p:nvSpPr>
          <p:cNvPr name="TextBox 9" id="9"/>
          <p:cNvSpPr txBox="true"/>
          <p:nvPr/>
        </p:nvSpPr>
        <p:spPr>
          <a:xfrm rot="0">
            <a:off x="1725948" y="670877"/>
            <a:ext cx="5298447" cy="976630"/>
          </a:xfrm>
          <a:prstGeom prst="rect">
            <a:avLst/>
          </a:prstGeom>
        </p:spPr>
        <p:txBody>
          <a:bodyPr anchor="t" rtlCol="false" tIns="0" lIns="0" bIns="0" rIns="0">
            <a:spAutoFit/>
          </a:bodyPr>
          <a:lstStyle/>
          <a:p>
            <a:pPr algn="l">
              <a:lnSpc>
                <a:spcPts val="3919"/>
              </a:lnSpc>
            </a:pPr>
            <a:r>
              <a:rPr lang="en-US" sz="2799" b="true">
                <a:solidFill>
                  <a:srgbClr val="000000"/>
                </a:solidFill>
                <a:latin typeface="DM Sans Bold"/>
                <a:ea typeface="DM Sans Bold"/>
                <a:cs typeface="DM Sans Bold"/>
                <a:sym typeface="DM Sans Bold"/>
              </a:rPr>
              <a:t>ADI RIZKY PRATAMA</a:t>
            </a:r>
          </a:p>
          <a:p>
            <a:pPr algn="l">
              <a:lnSpc>
                <a:spcPts val="3919"/>
              </a:lnSpc>
            </a:pPr>
            <a:r>
              <a:rPr lang="en-US" b="true" sz="2799">
                <a:solidFill>
                  <a:srgbClr val="000000"/>
                </a:solidFill>
                <a:latin typeface="DM Sans Bold"/>
                <a:ea typeface="DM Sans Bold"/>
                <a:cs typeface="DM Sans Bold"/>
                <a:sym typeface="DM Sans Bold"/>
              </a:rPr>
              <a:t>UBP KARAWANG</a:t>
            </a:r>
          </a:p>
        </p:txBody>
      </p:sp>
      <p:sp>
        <p:nvSpPr>
          <p:cNvPr name="TextBox 10" id="10"/>
          <p:cNvSpPr txBox="true"/>
          <p:nvPr/>
        </p:nvSpPr>
        <p:spPr>
          <a:xfrm rot="0">
            <a:off x="11960853" y="822007"/>
            <a:ext cx="5298447" cy="365760"/>
          </a:xfrm>
          <a:prstGeom prst="rect">
            <a:avLst/>
          </a:prstGeom>
        </p:spPr>
        <p:txBody>
          <a:bodyPr anchor="t" rtlCol="false" tIns="0" lIns="0" bIns="0" rIns="0">
            <a:spAutoFit/>
          </a:bodyPr>
          <a:lstStyle/>
          <a:p>
            <a:pPr algn="r" marL="0" indent="0" lvl="0">
              <a:lnSpc>
                <a:spcPts val="2940"/>
              </a:lnSpc>
              <a:spcBef>
                <a:spcPct val="0"/>
              </a:spcBef>
            </a:pPr>
            <a:r>
              <a:rPr lang="en-US" sz="2100">
                <a:solidFill>
                  <a:srgbClr val="000000"/>
                </a:solidFill>
                <a:latin typeface="DM Sans"/>
                <a:ea typeface="DM Sans"/>
                <a:cs typeface="DM Sans"/>
                <a:sym typeface="DM Sans"/>
              </a:rPr>
              <a:t>PERTEMUAN 01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5083" y="9045272"/>
            <a:ext cx="1017108" cy="1017108"/>
          </a:xfrm>
          <a:custGeom>
            <a:avLst/>
            <a:gdLst/>
            <a:ahLst/>
            <a:cxnLst/>
            <a:rect r="r" b="b" t="t" l="l"/>
            <a:pathLst>
              <a:path h="1017108" w="1017108">
                <a:moveTo>
                  <a:pt x="0" y="0"/>
                </a:moveTo>
                <a:lnTo>
                  <a:pt x="1017108" y="0"/>
                </a:lnTo>
                <a:lnTo>
                  <a:pt x="1017108" y="1017108"/>
                </a:lnTo>
                <a:lnTo>
                  <a:pt x="0" y="1017108"/>
                </a:lnTo>
                <a:lnTo>
                  <a:pt x="0" y="0"/>
                </a:lnTo>
                <a:close/>
              </a:path>
            </a:pathLst>
          </a:custGeom>
          <a:blipFill>
            <a:blip r:embed="rId2"/>
            <a:stretch>
              <a:fillRect l="0" t="0" r="0" b="0"/>
            </a:stretch>
          </a:blipFill>
        </p:spPr>
      </p:sp>
      <p:sp>
        <p:nvSpPr>
          <p:cNvPr name="Freeform 3" id="3"/>
          <p:cNvSpPr/>
          <p:nvPr/>
        </p:nvSpPr>
        <p:spPr>
          <a:xfrm flipH="false" flipV="false" rot="0">
            <a:off x="1521898" y="1420418"/>
            <a:ext cx="15454343" cy="7548808"/>
          </a:xfrm>
          <a:custGeom>
            <a:avLst/>
            <a:gdLst/>
            <a:ahLst/>
            <a:cxnLst/>
            <a:rect r="r" b="b" t="t" l="l"/>
            <a:pathLst>
              <a:path h="7548808" w="15454343">
                <a:moveTo>
                  <a:pt x="0" y="0"/>
                </a:moveTo>
                <a:lnTo>
                  <a:pt x="15454344" y="0"/>
                </a:lnTo>
                <a:lnTo>
                  <a:pt x="15454344" y="7548808"/>
                </a:lnTo>
                <a:lnTo>
                  <a:pt x="0" y="7548808"/>
                </a:lnTo>
                <a:lnTo>
                  <a:pt x="0" y="0"/>
                </a:lnTo>
                <a:close/>
              </a:path>
            </a:pathLst>
          </a:custGeom>
          <a:blipFill>
            <a:blip r:embed="rId3"/>
            <a:stretch>
              <a:fillRect l="0" t="0" r="0" b="0"/>
            </a:stretch>
          </a:blipFill>
        </p:spPr>
      </p:sp>
      <p:sp>
        <p:nvSpPr>
          <p:cNvPr name="TextBox 4" id="4"/>
          <p:cNvSpPr txBox="true"/>
          <p:nvPr/>
        </p:nvSpPr>
        <p:spPr>
          <a:xfrm rot="0">
            <a:off x="0" y="-76200"/>
            <a:ext cx="7189336" cy="679451"/>
          </a:xfrm>
          <a:prstGeom prst="rect">
            <a:avLst/>
          </a:prstGeom>
        </p:spPr>
        <p:txBody>
          <a:bodyPr anchor="t" rtlCol="false" tIns="0" lIns="0" bIns="0" rIns="0">
            <a:spAutoFit/>
          </a:bodyPr>
          <a:lstStyle/>
          <a:p>
            <a:pPr algn="l">
              <a:lnSpc>
                <a:spcPts val="5599"/>
              </a:lnSpc>
              <a:spcBef>
                <a:spcPct val="0"/>
              </a:spcBef>
            </a:pPr>
            <a:r>
              <a:rPr lang="en-US" b="true" sz="3999">
                <a:solidFill>
                  <a:srgbClr val="000000"/>
                </a:solidFill>
                <a:latin typeface="DM Sans Bold"/>
                <a:ea typeface="DM Sans Bold"/>
                <a:cs typeface="DM Sans Bold"/>
                <a:sym typeface="DM Sans Bold"/>
              </a:rPr>
              <a:t>LOGICAL </a:t>
            </a:r>
            <a:r>
              <a:rPr lang="en-US" b="true" sz="3999">
                <a:solidFill>
                  <a:srgbClr val="000000"/>
                </a:solidFill>
                <a:latin typeface="DM Sans Bold"/>
                <a:ea typeface="DM Sans Bold"/>
                <a:cs typeface="DM Sans Bold"/>
                <a:sym typeface="DM Sans Bold"/>
              </a:rPr>
              <a:t>DESIGN</a:t>
            </a:r>
          </a:p>
        </p:txBody>
      </p:sp>
      <p:sp>
        <p:nvSpPr>
          <p:cNvPr name="TextBox 5" id="5"/>
          <p:cNvSpPr txBox="true"/>
          <p:nvPr/>
        </p:nvSpPr>
        <p:spPr>
          <a:xfrm rot="0">
            <a:off x="1521898" y="9284586"/>
            <a:ext cx="11547485" cy="481330"/>
          </a:xfrm>
          <a:prstGeom prst="rect">
            <a:avLst/>
          </a:prstGeom>
        </p:spPr>
        <p:txBody>
          <a:bodyPr anchor="t" rtlCol="false" tIns="0" lIns="0" bIns="0" rIns="0">
            <a:spAutoFit/>
          </a:bodyPr>
          <a:lstStyle/>
          <a:p>
            <a:pPr algn="l">
              <a:lnSpc>
                <a:spcPts val="3919"/>
              </a:lnSpc>
            </a:pPr>
            <a:r>
              <a:rPr lang="en-US" b="true" sz="2799">
                <a:solidFill>
                  <a:srgbClr val="000000"/>
                </a:solidFill>
                <a:latin typeface="DM Sans Bold"/>
                <a:ea typeface="DM Sans Bold"/>
                <a:cs typeface="DM Sans Bold"/>
                <a:sym typeface="DM Sans Bold"/>
              </a:rPr>
              <a:t>ADI RIZKY PRATAMA - UBP KARAWANG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72655" y="853004"/>
            <a:ext cx="14609206" cy="8405296"/>
          </a:xfrm>
          <a:custGeom>
            <a:avLst/>
            <a:gdLst/>
            <a:ahLst/>
            <a:cxnLst/>
            <a:rect r="r" b="b" t="t" l="l"/>
            <a:pathLst>
              <a:path h="8405296" w="14609206">
                <a:moveTo>
                  <a:pt x="0" y="0"/>
                </a:moveTo>
                <a:lnTo>
                  <a:pt x="14609205" y="0"/>
                </a:lnTo>
                <a:lnTo>
                  <a:pt x="14609205" y="8405296"/>
                </a:lnTo>
                <a:lnTo>
                  <a:pt x="0" y="8405296"/>
                </a:lnTo>
                <a:lnTo>
                  <a:pt x="0" y="0"/>
                </a:lnTo>
                <a:close/>
              </a:path>
            </a:pathLst>
          </a:custGeom>
          <a:blipFill>
            <a:blip r:embed="rId2"/>
            <a:stretch>
              <a:fillRect l="0" t="0" r="0" b="0"/>
            </a:stretch>
          </a:blipFill>
        </p:spPr>
      </p:sp>
      <p:sp>
        <p:nvSpPr>
          <p:cNvPr name="TextBox 3" id="3"/>
          <p:cNvSpPr txBox="true"/>
          <p:nvPr/>
        </p:nvSpPr>
        <p:spPr>
          <a:xfrm rot="0">
            <a:off x="0" y="-76200"/>
            <a:ext cx="7189336" cy="679451"/>
          </a:xfrm>
          <a:prstGeom prst="rect">
            <a:avLst/>
          </a:prstGeom>
        </p:spPr>
        <p:txBody>
          <a:bodyPr anchor="t" rtlCol="false" tIns="0" lIns="0" bIns="0" rIns="0">
            <a:spAutoFit/>
          </a:bodyPr>
          <a:lstStyle/>
          <a:p>
            <a:pPr algn="l">
              <a:lnSpc>
                <a:spcPts val="5599"/>
              </a:lnSpc>
              <a:spcBef>
                <a:spcPct val="0"/>
              </a:spcBef>
            </a:pPr>
            <a:r>
              <a:rPr lang="en-US" b="true" sz="3999">
                <a:solidFill>
                  <a:srgbClr val="000000"/>
                </a:solidFill>
                <a:latin typeface="DM Sans Bold"/>
                <a:ea typeface="DM Sans Bold"/>
                <a:cs typeface="DM Sans Bold"/>
                <a:sym typeface="DM Sans Bold"/>
              </a:rPr>
              <a:t>PHYSICAL DESIGN</a:t>
            </a:r>
          </a:p>
        </p:txBody>
      </p:sp>
      <p:sp>
        <p:nvSpPr>
          <p:cNvPr name="Freeform 4" id="4"/>
          <p:cNvSpPr/>
          <p:nvPr/>
        </p:nvSpPr>
        <p:spPr>
          <a:xfrm flipH="false" flipV="false" rot="0">
            <a:off x="265083" y="9045272"/>
            <a:ext cx="1017108" cy="1017108"/>
          </a:xfrm>
          <a:custGeom>
            <a:avLst/>
            <a:gdLst/>
            <a:ahLst/>
            <a:cxnLst/>
            <a:rect r="r" b="b" t="t" l="l"/>
            <a:pathLst>
              <a:path h="1017108" w="1017108">
                <a:moveTo>
                  <a:pt x="0" y="0"/>
                </a:moveTo>
                <a:lnTo>
                  <a:pt x="1017108" y="0"/>
                </a:lnTo>
                <a:lnTo>
                  <a:pt x="1017108" y="1017108"/>
                </a:lnTo>
                <a:lnTo>
                  <a:pt x="0" y="1017108"/>
                </a:lnTo>
                <a:lnTo>
                  <a:pt x="0" y="0"/>
                </a:lnTo>
                <a:close/>
              </a:path>
            </a:pathLst>
          </a:custGeom>
          <a:blipFill>
            <a:blip r:embed="rId3"/>
            <a:stretch>
              <a:fillRect l="0" t="0" r="0" b="0"/>
            </a:stretch>
          </a:blipFill>
        </p:spPr>
      </p:sp>
      <p:sp>
        <p:nvSpPr>
          <p:cNvPr name="TextBox 5" id="5"/>
          <p:cNvSpPr txBox="true"/>
          <p:nvPr/>
        </p:nvSpPr>
        <p:spPr>
          <a:xfrm rot="0">
            <a:off x="1521898" y="9284586"/>
            <a:ext cx="11547485" cy="481330"/>
          </a:xfrm>
          <a:prstGeom prst="rect">
            <a:avLst/>
          </a:prstGeom>
        </p:spPr>
        <p:txBody>
          <a:bodyPr anchor="t" rtlCol="false" tIns="0" lIns="0" bIns="0" rIns="0">
            <a:spAutoFit/>
          </a:bodyPr>
          <a:lstStyle/>
          <a:p>
            <a:pPr algn="l">
              <a:lnSpc>
                <a:spcPts val="3919"/>
              </a:lnSpc>
            </a:pPr>
            <a:r>
              <a:rPr lang="en-US" b="true" sz="2799">
                <a:solidFill>
                  <a:srgbClr val="000000"/>
                </a:solidFill>
                <a:latin typeface="DM Sans Bold"/>
                <a:ea typeface="DM Sans Bold"/>
                <a:cs typeface="DM Sans Bold"/>
                <a:sym typeface="DM Sans Bold"/>
              </a:rPr>
              <a:t>ADI RIZKY PRATAMA - UBP KARAWANG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1724597" y="649909"/>
            <a:ext cx="3410402" cy="3410388"/>
            <a:chOff x="0" y="0"/>
            <a:chExt cx="6350000" cy="6349975"/>
          </a:xfrm>
        </p:grpSpPr>
        <p:sp>
          <p:nvSpPr>
            <p:cNvPr name="Freeform 3" id="3"/>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25329" t="0" r="-25329" b="0"/>
              </a:stretch>
            </a:blipFill>
          </p:spPr>
        </p:sp>
      </p:grpSp>
      <p:grpSp>
        <p:nvGrpSpPr>
          <p:cNvPr name="Group 4" id="4"/>
          <p:cNvGrpSpPr>
            <a:grpSpLocks noChangeAspect="true"/>
          </p:cNvGrpSpPr>
          <p:nvPr/>
        </p:nvGrpSpPr>
        <p:grpSpPr>
          <a:xfrm rot="0">
            <a:off x="13548400" y="4736572"/>
            <a:ext cx="3410402" cy="3410388"/>
            <a:chOff x="0" y="0"/>
            <a:chExt cx="6350000" cy="6349975"/>
          </a:xfrm>
        </p:grpSpPr>
        <p:sp>
          <p:nvSpPr>
            <p:cNvPr name="Freeform 5" id="5"/>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3"/>
              <a:stretch>
                <a:fillRect l="-24906" t="0" r="-24906" b="0"/>
              </a:stretch>
            </a:blipFill>
          </p:spPr>
        </p:sp>
      </p:grpSp>
      <p:grpSp>
        <p:nvGrpSpPr>
          <p:cNvPr name="Group 6" id="6"/>
          <p:cNvGrpSpPr/>
          <p:nvPr/>
        </p:nvGrpSpPr>
        <p:grpSpPr>
          <a:xfrm rot="0">
            <a:off x="14740582" y="1546576"/>
            <a:ext cx="2518718" cy="1116992"/>
            <a:chOff x="0" y="0"/>
            <a:chExt cx="526523" cy="233501"/>
          </a:xfrm>
        </p:grpSpPr>
        <p:sp>
          <p:nvSpPr>
            <p:cNvPr name="Freeform 7" id="7"/>
            <p:cNvSpPr/>
            <p:nvPr/>
          </p:nvSpPr>
          <p:spPr>
            <a:xfrm flipH="false" flipV="false" rot="0">
              <a:off x="0" y="0"/>
              <a:ext cx="526523" cy="233501"/>
            </a:xfrm>
            <a:custGeom>
              <a:avLst/>
              <a:gdLst/>
              <a:ahLst/>
              <a:cxnLst/>
              <a:rect r="r" b="b" t="t" l="l"/>
              <a:pathLst>
                <a:path h="233501" w="526523">
                  <a:moveTo>
                    <a:pt x="116750" y="0"/>
                  </a:moveTo>
                  <a:lnTo>
                    <a:pt x="409773" y="0"/>
                  </a:lnTo>
                  <a:cubicBezTo>
                    <a:pt x="474252" y="0"/>
                    <a:pt x="526523" y="52271"/>
                    <a:pt x="526523" y="116750"/>
                  </a:cubicBezTo>
                  <a:lnTo>
                    <a:pt x="526523" y="116750"/>
                  </a:lnTo>
                  <a:cubicBezTo>
                    <a:pt x="526523" y="147714"/>
                    <a:pt x="514223" y="177410"/>
                    <a:pt x="492328" y="199305"/>
                  </a:cubicBezTo>
                  <a:cubicBezTo>
                    <a:pt x="470433" y="221200"/>
                    <a:pt x="440737" y="233501"/>
                    <a:pt x="409773" y="233501"/>
                  </a:cubicBezTo>
                  <a:lnTo>
                    <a:pt x="116750" y="233501"/>
                  </a:lnTo>
                  <a:cubicBezTo>
                    <a:pt x="85786" y="233501"/>
                    <a:pt x="56090" y="221200"/>
                    <a:pt x="34195" y="199305"/>
                  </a:cubicBezTo>
                  <a:cubicBezTo>
                    <a:pt x="12300" y="177410"/>
                    <a:pt x="0" y="147714"/>
                    <a:pt x="0" y="116750"/>
                  </a:cubicBezTo>
                  <a:lnTo>
                    <a:pt x="0" y="116750"/>
                  </a:lnTo>
                  <a:cubicBezTo>
                    <a:pt x="0" y="85786"/>
                    <a:pt x="12300" y="56090"/>
                    <a:pt x="34195" y="34195"/>
                  </a:cubicBezTo>
                  <a:cubicBezTo>
                    <a:pt x="56090" y="12300"/>
                    <a:pt x="85786" y="0"/>
                    <a:pt x="116750" y="0"/>
                  </a:cubicBezTo>
                  <a:close/>
                </a:path>
              </a:pathLst>
            </a:custGeom>
            <a:solidFill>
              <a:srgbClr val="FFB001"/>
            </a:solidFill>
          </p:spPr>
        </p:sp>
        <p:sp>
          <p:nvSpPr>
            <p:cNvPr name="TextBox 8" id="8"/>
            <p:cNvSpPr txBox="true"/>
            <p:nvPr/>
          </p:nvSpPr>
          <p:spPr>
            <a:xfrm>
              <a:off x="0" y="-57150"/>
              <a:ext cx="526523" cy="290651"/>
            </a:xfrm>
            <a:prstGeom prst="rect">
              <a:avLst/>
            </a:prstGeom>
          </p:spPr>
          <p:txBody>
            <a:bodyPr anchor="ctr" rtlCol="false" tIns="50800" lIns="50800" bIns="50800" rIns="50800"/>
            <a:lstStyle/>
            <a:p>
              <a:pPr algn="ctr">
                <a:lnSpc>
                  <a:spcPts val="3919"/>
                </a:lnSpc>
              </a:pPr>
            </a:p>
          </p:txBody>
        </p:sp>
      </p:grpSp>
      <p:grpSp>
        <p:nvGrpSpPr>
          <p:cNvPr name="Group 9" id="9"/>
          <p:cNvGrpSpPr/>
          <p:nvPr/>
        </p:nvGrpSpPr>
        <p:grpSpPr>
          <a:xfrm rot="0">
            <a:off x="11285024" y="6270316"/>
            <a:ext cx="2518718" cy="1116992"/>
            <a:chOff x="0" y="0"/>
            <a:chExt cx="526523" cy="233501"/>
          </a:xfrm>
        </p:grpSpPr>
        <p:sp>
          <p:nvSpPr>
            <p:cNvPr name="Freeform 10" id="10"/>
            <p:cNvSpPr/>
            <p:nvPr/>
          </p:nvSpPr>
          <p:spPr>
            <a:xfrm flipH="false" flipV="false" rot="0">
              <a:off x="0" y="0"/>
              <a:ext cx="526523" cy="233501"/>
            </a:xfrm>
            <a:custGeom>
              <a:avLst/>
              <a:gdLst/>
              <a:ahLst/>
              <a:cxnLst/>
              <a:rect r="r" b="b" t="t" l="l"/>
              <a:pathLst>
                <a:path h="233501" w="526523">
                  <a:moveTo>
                    <a:pt x="116750" y="0"/>
                  </a:moveTo>
                  <a:lnTo>
                    <a:pt x="409773" y="0"/>
                  </a:lnTo>
                  <a:cubicBezTo>
                    <a:pt x="474252" y="0"/>
                    <a:pt x="526523" y="52271"/>
                    <a:pt x="526523" y="116750"/>
                  </a:cubicBezTo>
                  <a:lnTo>
                    <a:pt x="526523" y="116750"/>
                  </a:lnTo>
                  <a:cubicBezTo>
                    <a:pt x="526523" y="147714"/>
                    <a:pt x="514223" y="177410"/>
                    <a:pt x="492328" y="199305"/>
                  </a:cubicBezTo>
                  <a:cubicBezTo>
                    <a:pt x="470433" y="221200"/>
                    <a:pt x="440737" y="233501"/>
                    <a:pt x="409773" y="233501"/>
                  </a:cubicBezTo>
                  <a:lnTo>
                    <a:pt x="116750" y="233501"/>
                  </a:lnTo>
                  <a:cubicBezTo>
                    <a:pt x="85786" y="233501"/>
                    <a:pt x="56090" y="221200"/>
                    <a:pt x="34195" y="199305"/>
                  </a:cubicBezTo>
                  <a:cubicBezTo>
                    <a:pt x="12300" y="177410"/>
                    <a:pt x="0" y="147714"/>
                    <a:pt x="0" y="116750"/>
                  </a:cubicBezTo>
                  <a:lnTo>
                    <a:pt x="0" y="116750"/>
                  </a:lnTo>
                  <a:cubicBezTo>
                    <a:pt x="0" y="85786"/>
                    <a:pt x="12300" y="56090"/>
                    <a:pt x="34195" y="34195"/>
                  </a:cubicBezTo>
                  <a:cubicBezTo>
                    <a:pt x="56090" y="12300"/>
                    <a:pt x="85786" y="0"/>
                    <a:pt x="116750" y="0"/>
                  </a:cubicBezTo>
                  <a:close/>
                </a:path>
              </a:pathLst>
            </a:custGeom>
            <a:solidFill>
              <a:srgbClr val="35A1F4"/>
            </a:solidFill>
          </p:spPr>
        </p:sp>
        <p:sp>
          <p:nvSpPr>
            <p:cNvPr name="TextBox 11" id="11"/>
            <p:cNvSpPr txBox="true"/>
            <p:nvPr/>
          </p:nvSpPr>
          <p:spPr>
            <a:xfrm>
              <a:off x="0" y="-57150"/>
              <a:ext cx="526523" cy="290651"/>
            </a:xfrm>
            <a:prstGeom prst="rect">
              <a:avLst/>
            </a:prstGeom>
          </p:spPr>
          <p:txBody>
            <a:bodyPr anchor="ctr" rtlCol="false" tIns="50800" lIns="50800" bIns="50800" rIns="50800"/>
            <a:lstStyle/>
            <a:p>
              <a:pPr algn="ctr">
                <a:lnSpc>
                  <a:spcPts val="3919"/>
                </a:lnSpc>
              </a:pPr>
            </a:p>
          </p:txBody>
        </p:sp>
      </p:grpSp>
      <p:sp>
        <p:nvSpPr>
          <p:cNvPr name="Freeform 12" id="12"/>
          <p:cNvSpPr/>
          <p:nvPr/>
        </p:nvSpPr>
        <p:spPr>
          <a:xfrm flipH="false" flipV="false" rot="0">
            <a:off x="13268044" y="6828812"/>
            <a:ext cx="1071395" cy="1038279"/>
          </a:xfrm>
          <a:custGeom>
            <a:avLst/>
            <a:gdLst/>
            <a:ahLst/>
            <a:cxnLst/>
            <a:rect r="r" b="b" t="t" l="l"/>
            <a:pathLst>
              <a:path h="1038279" w="1071395">
                <a:moveTo>
                  <a:pt x="0" y="0"/>
                </a:moveTo>
                <a:lnTo>
                  <a:pt x="1071395" y="0"/>
                </a:lnTo>
                <a:lnTo>
                  <a:pt x="1071395" y="1038279"/>
                </a:lnTo>
                <a:lnTo>
                  <a:pt x="0" y="10382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1501866" y="2663568"/>
            <a:ext cx="1165748" cy="1165748"/>
          </a:xfrm>
          <a:custGeom>
            <a:avLst/>
            <a:gdLst/>
            <a:ahLst/>
            <a:cxnLst/>
            <a:rect r="r" b="b" t="t" l="l"/>
            <a:pathLst>
              <a:path h="1165748" w="1165748">
                <a:moveTo>
                  <a:pt x="0" y="0"/>
                </a:moveTo>
                <a:lnTo>
                  <a:pt x="1165748" y="0"/>
                </a:lnTo>
                <a:lnTo>
                  <a:pt x="1165748" y="1165748"/>
                </a:lnTo>
                <a:lnTo>
                  <a:pt x="0" y="11657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718281" y="1974103"/>
            <a:ext cx="9966668" cy="5176338"/>
            <a:chOff x="0" y="0"/>
            <a:chExt cx="2083473" cy="1082083"/>
          </a:xfrm>
        </p:grpSpPr>
        <p:sp>
          <p:nvSpPr>
            <p:cNvPr name="Freeform 15" id="15"/>
            <p:cNvSpPr/>
            <p:nvPr/>
          </p:nvSpPr>
          <p:spPr>
            <a:xfrm flipH="false" flipV="false" rot="0">
              <a:off x="0" y="0"/>
              <a:ext cx="2083473" cy="1082083"/>
            </a:xfrm>
            <a:custGeom>
              <a:avLst/>
              <a:gdLst/>
              <a:ahLst/>
              <a:cxnLst/>
              <a:rect r="r" b="b" t="t" l="l"/>
              <a:pathLst>
                <a:path h="1082083" w="2083473">
                  <a:moveTo>
                    <a:pt x="73017" y="0"/>
                  </a:moveTo>
                  <a:lnTo>
                    <a:pt x="2010456" y="0"/>
                  </a:lnTo>
                  <a:cubicBezTo>
                    <a:pt x="2050782" y="0"/>
                    <a:pt x="2083473" y="32691"/>
                    <a:pt x="2083473" y="73017"/>
                  </a:cubicBezTo>
                  <a:lnTo>
                    <a:pt x="2083473" y="1009066"/>
                  </a:lnTo>
                  <a:cubicBezTo>
                    <a:pt x="2083473" y="1049392"/>
                    <a:pt x="2050782" y="1082083"/>
                    <a:pt x="2010456" y="1082083"/>
                  </a:cubicBezTo>
                  <a:lnTo>
                    <a:pt x="73017" y="1082083"/>
                  </a:lnTo>
                  <a:cubicBezTo>
                    <a:pt x="32691" y="1082083"/>
                    <a:pt x="0" y="1049392"/>
                    <a:pt x="0" y="1009066"/>
                  </a:cubicBezTo>
                  <a:lnTo>
                    <a:pt x="0" y="73017"/>
                  </a:lnTo>
                  <a:cubicBezTo>
                    <a:pt x="0" y="32691"/>
                    <a:pt x="32691" y="0"/>
                    <a:pt x="73017" y="0"/>
                  </a:cubicBezTo>
                  <a:close/>
                </a:path>
              </a:pathLst>
            </a:custGeom>
            <a:solidFill>
              <a:srgbClr val="F4592F"/>
            </a:solidFill>
          </p:spPr>
        </p:sp>
        <p:sp>
          <p:nvSpPr>
            <p:cNvPr name="TextBox 16" id="16"/>
            <p:cNvSpPr txBox="true"/>
            <p:nvPr/>
          </p:nvSpPr>
          <p:spPr>
            <a:xfrm>
              <a:off x="0" y="-85725"/>
              <a:ext cx="2083473" cy="1167808"/>
            </a:xfrm>
            <a:prstGeom prst="rect">
              <a:avLst/>
            </a:prstGeom>
          </p:spPr>
          <p:txBody>
            <a:bodyPr anchor="ctr" rtlCol="false" tIns="50800" lIns="50800" bIns="50800" rIns="50800"/>
            <a:lstStyle/>
            <a:p>
              <a:pPr algn="ctr">
                <a:lnSpc>
                  <a:spcPts val="5740"/>
                </a:lnSpc>
              </a:pPr>
              <a:r>
                <a:rPr lang="en-US" sz="4100" b="true">
                  <a:solidFill>
                    <a:srgbClr val="FFFFFF"/>
                  </a:solidFill>
                  <a:latin typeface="DM Sans Bold"/>
                  <a:ea typeface="DM Sans Bold"/>
                  <a:cs typeface="DM Sans Bold"/>
                  <a:sym typeface="DM Sans Bold"/>
                </a:rPr>
                <a:t>Ini adalah seni perencanaan, pengembangan, dan komunikasi untuk memungkinkan sekelompok orang bekerja bersama untuk mencapai hasil yang diinginkan.</a:t>
              </a:r>
            </a:p>
            <a:p>
              <a:pPr algn="ctr">
                <a:lnSpc>
                  <a:spcPts val="5740"/>
                </a:lnSpc>
              </a:pPr>
            </a:p>
          </p:txBody>
        </p:sp>
      </p:grpSp>
      <p:sp>
        <p:nvSpPr>
          <p:cNvPr name="Freeform 17" id="17"/>
          <p:cNvSpPr/>
          <p:nvPr/>
        </p:nvSpPr>
        <p:spPr>
          <a:xfrm flipH="false" flipV="false" rot="0">
            <a:off x="16315403" y="5319446"/>
            <a:ext cx="943897" cy="837494"/>
          </a:xfrm>
          <a:custGeom>
            <a:avLst/>
            <a:gdLst/>
            <a:ahLst/>
            <a:cxnLst/>
            <a:rect r="r" b="b" t="t" l="l"/>
            <a:pathLst>
              <a:path h="837494" w="943897">
                <a:moveTo>
                  <a:pt x="0" y="0"/>
                </a:moveTo>
                <a:lnTo>
                  <a:pt x="943897" y="0"/>
                </a:lnTo>
                <a:lnTo>
                  <a:pt x="943897" y="837494"/>
                </a:lnTo>
                <a:lnTo>
                  <a:pt x="0" y="8374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265083" y="9045272"/>
            <a:ext cx="1017108" cy="1017108"/>
          </a:xfrm>
          <a:custGeom>
            <a:avLst/>
            <a:gdLst/>
            <a:ahLst/>
            <a:cxnLst/>
            <a:rect r="r" b="b" t="t" l="l"/>
            <a:pathLst>
              <a:path h="1017108" w="1017108">
                <a:moveTo>
                  <a:pt x="0" y="0"/>
                </a:moveTo>
                <a:lnTo>
                  <a:pt x="1017108" y="0"/>
                </a:lnTo>
                <a:lnTo>
                  <a:pt x="1017108" y="1017108"/>
                </a:lnTo>
                <a:lnTo>
                  <a:pt x="0" y="1017108"/>
                </a:lnTo>
                <a:lnTo>
                  <a:pt x="0" y="0"/>
                </a:lnTo>
                <a:close/>
              </a:path>
            </a:pathLst>
          </a:custGeom>
          <a:blipFill>
            <a:blip r:embed="rId10"/>
            <a:stretch>
              <a:fillRect l="0" t="0" r="0" b="0"/>
            </a:stretch>
          </a:blipFill>
        </p:spPr>
      </p:sp>
      <p:sp>
        <p:nvSpPr>
          <p:cNvPr name="TextBox 19" id="19"/>
          <p:cNvSpPr txBox="true"/>
          <p:nvPr/>
        </p:nvSpPr>
        <p:spPr>
          <a:xfrm rot="0">
            <a:off x="1521898" y="9284586"/>
            <a:ext cx="11547485" cy="481330"/>
          </a:xfrm>
          <a:prstGeom prst="rect">
            <a:avLst/>
          </a:prstGeom>
        </p:spPr>
        <p:txBody>
          <a:bodyPr anchor="t" rtlCol="false" tIns="0" lIns="0" bIns="0" rIns="0">
            <a:spAutoFit/>
          </a:bodyPr>
          <a:lstStyle/>
          <a:p>
            <a:pPr algn="l">
              <a:lnSpc>
                <a:spcPts val="3919"/>
              </a:lnSpc>
            </a:pPr>
            <a:r>
              <a:rPr lang="en-US" b="true" sz="2799">
                <a:solidFill>
                  <a:srgbClr val="000000"/>
                </a:solidFill>
                <a:latin typeface="DM Sans Bold"/>
                <a:ea typeface="DM Sans Bold"/>
                <a:cs typeface="DM Sans Bold"/>
                <a:sym typeface="DM Sans Bold"/>
              </a:rPr>
              <a:t>ADI RIZKY PRATAMA - UBP KARAWANG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46106" y="1280245"/>
            <a:ext cx="6266443" cy="1326542"/>
            <a:chOff x="0" y="0"/>
            <a:chExt cx="1309963" cy="277306"/>
          </a:xfrm>
        </p:grpSpPr>
        <p:sp>
          <p:nvSpPr>
            <p:cNvPr name="Freeform 3" id="3"/>
            <p:cNvSpPr/>
            <p:nvPr/>
          </p:nvSpPr>
          <p:spPr>
            <a:xfrm flipH="false" flipV="false" rot="0">
              <a:off x="0" y="0"/>
              <a:ext cx="1309963" cy="277306"/>
            </a:xfrm>
            <a:custGeom>
              <a:avLst/>
              <a:gdLst/>
              <a:ahLst/>
              <a:cxnLst/>
              <a:rect r="r" b="b" t="t" l="l"/>
              <a:pathLst>
                <a:path h="277306" w="1309963">
                  <a:moveTo>
                    <a:pt x="116133" y="0"/>
                  </a:moveTo>
                  <a:lnTo>
                    <a:pt x="1193830" y="0"/>
                  </a:lnTo>
                  <a:cubicBezTo>
                    <a:pt x="1257969" y="0"/>
                    <a:pt x="1309963" y="51994"/>
                    <a:pt x="1309963" y="116133"/>
                  </a:cubicBezTo>
                  <a:lnTo>
                    <a:pt x="1309963" y="161173"/>
                  </a:lnTo>
                  <a:cubicBezTo>
                    <a:pt x="1309963" y="225311"/>
                    <a:pt x="1257969" y="277306"/>
                    <a:pt x="1193830" y="277306"/>
                  </a:cubicBezTo>
                  <a:lnTo>
                    <a:pt x="116133" y="277306"/>
                  </a:lnTo>
                  <a:cubicBezTo>
                    <a:pt x="51994" y="277306"/>
                    <a:pt x="0" y="225311"/>
                    <a:pt x="0" y="161173"/>
                  </a:cubicBezTo>
                  <a:lnTo>
                    <a:pt x="0" y="116133"/>
                  </a:lnTo>
                  <a:cubicBezTo>
                    <a:pt x="0" y="51994"/>
                    <a:pt x="51994" y="0"/>
                    <a:pt x="116133" y="0"/>
                  </a:cubicBezTo>
                  <a:close/>
                </a:path>
              </a:pathLst>
            </a:custGeom>
            <a:solidFill>
              <a:srgbClr val="3AB85C"/>
            </a:solidFill>
          </p:spPr>
        </p:sp>
        <p:sp>
          <p:nvSpPr>
            <p:cNvPr name="TextBox 4" id="4"/>
            <p:cNvSpPr txBox="true"/>
            <p:nvPr/>
          </p:nvSpPr>
          <p:spPr>
            <a:xfrm>
              <a:off x="0" y="-123825"/>
              <a:ext cx="1309963" cy="401131"/>
            </a:xfrm>
            <a:prstGeom prst="rect">
              <a:avLst/>
            </a:prstGeom>
          </p:spPr>
          <p:txBody>
            <a:bodyPr anchor="ctr" rtlCol="false" tIns="50800" lIns="50800" bIns="50800" rIns="50800"/>
            <a:lstStyle/>
            <a:p>
              <a:pPr algn="ctr">
                <a:lnSpc>
                  <a:spcPts val="8959"/>
                </a:lnSpc>
              </a:pPr>
              <a:r>
                <a:rPr lang="en-US" b="true" sz="6399">
                  <a:solidFill>
                    <a:srgbClr val="FFFFFF"/>
                  </a:solidFill>
                  <a:latin typeface="DM Sans Bold"/>
                  <a:ea typeface="DM Sans Bold"/>
                  <a:cs typeface="DM Sans Bold"/>
                  <a:sym typeface="DM Sans Bold"/>
                </a:rPr>
                <a:t>Before we go</a:t>
              </a:r>
            </a:p>
          </p:txBody>
        </p:sp>
      </p:grpSp>
      <p:sp>
        <p:nvSpPr>
          <p:cNvPr name="Freeform 5" id="5"/>
          <p:cNvSpPr/>
          <p:nvPr/>
        </p:nvSpPr>
        <p:spPr>
          <a:xfrm flipH="false" flipV="false" rot="0">
            <a:off x="688669" y="4024811"/>
            <a:ext cx="5432079" cy="4114800"/>
          </a:xfrm>
          <a:custGeom>
            <a:avLst/>
            <a:gdLst/>
            <a:ahLst/>
            <a:cxnLst/>
            <a:rect r="r" b="b" t="t" l="l"/>
            <a:pathLst>
              <a:path h="4114800" w="5432079">
                <a:moveTo>
                  <a:pt x="0" y="0"/>
                </a:moveTo>
                <a:lnTo>
                  <a:pt x="5432080" y="0"/>
                </a:lnTo>
                <a:lnTo>
                  <a:pt x="543208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7277352" y="655320"/>
            <a:ext cx="10476444" cy="8909685"/>
          </a:xfrm>
          <a:prstGeom prst="rect">
            <a:avLst/>
          </a:prstGeom>
        </p:spPr>
        <p:txBody>
          <a:bodyPr anchor="t" rtlCol="false" tIns="0" lIns="0" bIns="0" rIns="0">
            <a:spAutoFit/>
          </a:bodyPr>
          <a:lstStyle/>
          <a:p>
            <a:pPr algn="just" marL="777240" indent="-388620" lvl="1">
              <a:lnSpc>
                <a:spcPts val="5040"/>
              </a:lnSpc>
              <a:buFont typeface="Arial"/>
              <a:buChar char="•"/>
            </a:pPr>
            <a:r>
              <a:rPr lang="en-US" sz="3600">
                <a:solidFill>
                  <a:srgbClr val="000000"/>
                </a:solidFill>
                <a:latin typeface="DM Sans"/>
                <a:ea typeface="DM Sans"/>
                <a:cs typeface="DM Sans"/>
                <a:sym typeface="DM Sans"/>
              </a:rPr>
              <a:t>Install Xampp ver 3 atau lebih di komputer/laptop masing-masing.</a:t>
            </a:r>
          </a:p>
          <a:p>
            <a:pPr algn="just">
              <a:lnSpc>
                <a:spcPts val="5040"/>
              </a:lnSpc>
            </a:pPr>
          </a:p>
          <a:p>
            <a:pPr algn="just" marL="777240" indent="-388620" lvl="1">
              <a:lnSpc>
                <a:spcPts val="5040"/>
              </a:lnSpc>
              <a:buFont typeface="Arial"/>
              <a:buChar char="•"/>
            </a:pPr>
            <a:r>
              <a:rPr lang="en-US" sz="3600">
                <a:solidFill>
                  <a:srgbClr val="000000"/>
                </a:solidFill>
                <a:latin typeface="DM Sans"/>
                <a:ea typeface="DM Sans"/>
                <a:cs typeface="DM Sans"/>
                <a:sym typeface="DM Sans"/>
              </a:rPr>
              <a:t>Buat Blog/web</a:t>
            </a:r>
          </a:p>
          <a:p>
            <a:pPr algn="just" marL="1554480" indent="-518160" lvl="2">
              <a:lnSpc>
                <a:spcPts val="5040"/>
              </a:lnSpc>
              <a:buFont typeface="Arial"/>
              <a:buChar char="⚬"/>
            </a:pPr>
            <a:r>
              <a:rPr lang="en-US" sz="3600">
                <a:solidFill>
                  <a:srgbClr val="000000"/>
                </a:solidFill>
                <a:latin typeface="DM Sans"/>
                <a:ea typeface="DM Sans"/>
                <a:cs typeface="DM Sans"/>
                <a:sym typeface="DM Sans"/>
              </a:rPr>
              <a:t>Buat backlink dari blog/web ke: Ubpkarawang.ac.id &amp; Adirp.id</a:t>
            </a:r>
          </a:p>
          <a:p>
            <a:pPr algn="just">
              <a:lnSpc>
                <a:spcPts val="5040"/>
              </a:lnSpc>
            </a:pPr>
          </a:p>
          <a:p>
            <a:pPr algn="just" marL="777240" indent="-388620" lvl="1">
              <a:lnSpc>
                <a:spcPts val="5040"/>
              </a:lnSpc>
              <a:buFont typeface="Arial"/>
              <a:buChar char="•"/>
            </a:pPr>
            <a:r>
              <a:rPr lang="en-US" sz="3600">
                <a:solidFill>
                  <a:srgbClr val="000000"/>
                </a:solidFill>
                <a:latin typeface="DM Sans"/>
                <a:ea typeface="DM Sans"/>
                <a:cs typeface="DM Sans"/>
                <a:sym typeface="DM Sans"/>
              </a:rPr>
              <a:t>Buat Vidio Youtube</a:t>
            </a:r>
          </a:p>
          <a:p>
            <a:pPr algn="just" marL="1554480" indent="-518160" lvl="2">
              <a:lnSpc>
                <a:spcPts val="5040"/>
              </a:lnSpc>
              <a:buFont typeface="Arial"/>
              <a:buChar char="⚬"/>
            </a:pPr>
            <a:r>
              <a:rPr lang="en-US" sz="3600">
                <a:solidFill>
                  <a:srgbClr val="000000"/>
                </a:solidFill>
                <a:latin typeface="DM Sans"/>
                <a:ea typeface="DM Sans"/>
                <a:cs typeface="DM Sans"/>
                <a:sym typeface="DM Sans"/>
              </a:rPr>
              <a:t>Post 1 : Buat tatacara installasi 1 DBMS (mysql) </a:t>
            </a:r>
          </a:p>
          <a:p>
            <a:pPr algn="just">
              <a:lnSpc>
                <a:spcPts val="5040"/>
              </a:lnSpc>
            </a:pPr>
          </a:p>
          <a:p>
            <a:pPr algn="just" marL="777240" indent="-388620" lvl="1">
              <a:lnSpc>
                <a:spcPts val="5040"/>
              </a:lnSpc>
              <a:buFont typeface="Arial"/>
              <a:buChar char="•"/>
            </a:pPr>
            <a:r>
              <a:rPr lang="en-US" sz="3600">
                <a:solidFill>
                  <a:srgbClr val="000000"/>
                </a:solidFill>
                <a:latin typeface="DM Sans"/>
                <a:ea typeface="DM Sans"/>
                <a:cs typeface="DM Sans"/>
                <a:sym typeface="DM Sans"/>
              </a:rPr>
              <a:t>Buat Post Blog/Web</a:t>
            </a:r>
          </a:p>
          <a:p>
            <a:pPr algn="just" marL="1554480" indent="-518160" lvl="2">
              <a:lnSpc>
                <a:spcPts val="5040"/>
              </a:lnSpc>
              <a:buFont typeface="Arial"/>
              <a:buChar char="⚬"/>
            </a:pPr>
            <a:r>
              <a:rPr lang="en-US" sz="3600">
                <a:solidFill>
                  <a:srgbClr val="000000"/>
                </a:solidFill>
                <a:latin typeface="DM Sans"/>
                <a:ea typeface="DM Sans"/>
                <a:cs typeface="DM Sans"/>
                <a:sym typeface="DM Sans"/>
              </a:rPr>
              <a:t>Apa itu attribute, entitas dan relasi dalam ERD.</a:t>
            </a:r>
          </a:p>
        </p:txBody>
      </p:sp>
      <p:sp>
        <p:nvSpPr>
          <p:cNvPr name="Freeform 7" id="7"/>
          <p:cNvSpPr/>
          <p:nvPr/>
        </p:nvSpPr>
        <p:spPr>
          <a:xfrm flipH="false" flipV="false" rot="0">
            <a:off x="265083" y="9045272"/>
            <a:ext cx="1017108" cy="1017108"/>
          </a:xfrm>
          <a:custGeom>
            <a:avLst/>
            <a:gdLst/>
            <a:ahLst/>
            <a:cxnLst/>
            <a:rect r="r" b="b" t="t" l="l"/>
            <a:pathLst>
              <a:path h="1017108" w="1017108">
                <a:moveTo>
                  <a:pt x="0" y="0"/>
                </a:moveTo>
                <a:lnTo>
                  <a:pt x="1017108" y="0"/>
                </a:lnTo>
                <a:lnTo>
                  <a:pt x="1017108" y="1017108"/>
                </a:lnTo>
                <a:lnTo>
                  <a:pt x="0" y="1017108"/>
                </a:lnTo>
                <a:lnTo>
                  <a:pt x="0" y="0"/>
                </a:lnTo>
                <a:close/>
              </a:path>
            </a:pathLst>
          </a:custGeom>
          <a:blipFill>
            <a:blip r:embed="rId4"/>
            <a:stretch>
              <a:fillRect l="0" t="0" r="0" b="0"/>
            </a:stretch>
          </a:blipFill>
        </p:spPr>
      </p:sp>
      <p:sp>
        <p:nvSpPr>
          <p:cNvPr name="TextBox 8" id="8"/>
          <p:cNvSpPr txBox="true"/>
          <p:nvPr/>
        </p:nvSpPr>
        <p:spPr>
          <a:xfrm rot="0">
            <a:off x="1521898" y="9284586"/>
            <a:ext cx="11547485" cy="481330"/>
          </a:xfrm>
          <a:prstGeom prst="rect">
            <a:avLst/>
          </a:prstGeom>
        </p:spPr>
        <p:txBody>
          <a:bodyPr anchor="t" rtlCol="false" tIns="0" lIns="0" bIns="0" rIns="0">
            <a:spAutoFit/>
          </a:bodyPr>
          <a:lstStyle/>
          <a:p>
            <a:pPr algn="l">
              <a:lnSpc>
                <a:spcPts val="3919"/>
              </a:lnSpc>
            </a:pPr>
            <a:r>
              <a:rPr lang="en-US" b="true" sz="2799">
                <a:solidFill>
                  <a:srgbClr val="000000"/>
                </a:solidFill>
                <a:latin typeface="DM Sans Bold"/>
                <a:ea typeface="DM Sans Bold"/>
                <a:cs typeface="DM Sans Bold"/>
                <a:sym typeface="DM Sans Bold"/>
              </a:rPr>
              <a:t>ADI RIZKY PRATAMA - UBP KARAWANG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610451" y="3160350"/>
            <a:ext cx="11648849" cy="3559531"/>
            <a:chOff x="0" y="0"/>
            <a:chExt cx="2435123" cy="744099"/>
          </a:xfrm>
        </p:grpSpPr>
        <p:sp>
          <p:nvSpPr>
            <p:cNvPr name="Freeform 3" id="3"/>
            <p:cNvSpPr/>
            <p:nvPr/>
          </p:nvSpPr>
          <p:spPr>
            <a:xfrm flipH="false" flipV="false" rot="0">
              <a:off x="0" y="0"/>
              <a:ext cx="2435123" cy="744099"/>
            </a:xfrm>
            <a:custGeom>
              <a:avLst/>
              <a:gdLst/>
              <a:ahLst/>
              <a:cxnLst/>
              <a:rect r="r" b="b" t="t" l="l"/>
              <a:pathLst>
                <a:path h="744099" w="2435123">
                  <a:moveTo>
                    <a:pt x="62473" y="0"/>
                  </a:moveTo>
                  <a:lnTo>
                    <a:pt x="2372650" y="0"/>
                  </a:lnTo>
                  <a:cubicBezTo>
                    <a:pt x="2389219" y="0"/>
                    <a:pt x="2405109" y="6582"/>
                    <a:pt x="2416825" y="18298"/>
                  </a:cubicBezTo>
                  <a:cubicBezTo>
                    <a:pt x="2428541" y="30014"/>
                    <a:pt x="2435123" y="45904"/>
                    <a:pt x="2435123" y="62473"/>
                  </a:cubicBezTo>
                  <a:lnTo>
                    <a:pt x="2435123" y="681626"/>
                  </a:lnTo>
                  <a:cubicBezTo>
                    <a:pt x="2435123" y="698195"/>
                    <a:pt x="2428541" y="714085"/>
                    <a:pt x="2416825" y="725801"/>
                  </a:cubicBezTo>
                  <a:cubicBezTo>
                    <a:pt x="2405109" y="737517"/>
                    <a:pt x="2389219" y="744099"/>
                    <a:pt x="2372650" y="744099"/>
                  </a:cubicBezTo>
                  <a:lnTo>
                    <a:pt x="62473" y="744099"/>
                  </a:lnTo>
                  <a:cubicBezTo>
                    <a:pt x="45904" y="744099"/>
                    <a:pt x="30014" y="737517"/>
                    <a:pt x="18298" y="725801"/>
                  </a:cubicBezTo>
                  <a:cubicBezTo>
                    <a:pt x="6582" y="714085"/>
                    <a:pt x="0" y="698195"/>
                    <a:pt x="0" y="681626"/>
                  </a:cubicBezTo>
                  <a:lnTo>
                    <a:pt x="0" y="62473"/>
                  </a:lnTo>
                  <a:cubicBezTo>
                    <a:pt x="0" y="45904"/>
                    <a:pt x="6582" y="30014"/>
                    <a:pt x="18298" y="18298"/>
                  </a:cubicBezTo>
                  <a:cubicBezTo>
                    <a:pt x="30014" y="6582"/>
                    <a:pt x="45904" y="0"/>
                    <a:pt x="62473" y="0"/>
                  </a:cubicBezTo>
                  <a:close/>
                </a:path>
              </a:pathLst>
            </a:custGeom>
            <a:solidFill>
              <a:srgbClr val="8E77F8"/>
            </a:solidFill>
          </p:spPr>
        </p:sp>
        <p:sp>
          <p:nvSpPr>
            <p:cNvPr name="TextBox 4" id="4"/>
            <p:cNvSpPr txBox="true"/>
            <p:nvPr/>
          </p:nvSpPr>
          <p:spPr>
            <a:xfrm>
              <a:off x="0" y="-123825"/>
              <a:ext cx="2435123" cy="867924"/>
            </a:xfrm>
            <a:prstGeom prst="rect">
              <a:avLst/>
            </a:prstGeom>
          </p:spPr>
          <p:txBody>
            <a:bodyPr anchor="ctr" rtlCol="false" tIns="50800" lIns="50800" bIns="50800" rIns="50800"/>
            <a:lstStyle/>
            <a:p>
              <a:pPr algn="ctr">
                <a:lnSpc>
                  <a:spcPts val="8959"/>
                </a:lnSpc>
              </a:pPr>
              <a:r>
                <a:rPr lang="en-US" sz="6399" b="true">
                  <a:solidFill>
                    <a:srgbClr val="FFFFFF"/>
                  </a:solidFill>
                  <a:latin typeface="DM Sans Bold"/>
                  <a:ea typeface="DM Sans Bold"/>
                  <a:cs typeface="DM Sans Bold"/>
                  <a:sym typeface="DM Sans Bold"/>
                </a:rPr>
                <a:t>Mengapa </a:t>
              </a:r>
              <a:r>
                <a:rPr lang="en-US" sz="6399" b="true">
                  <a:solidFill>
                    <a:srgbClr val="FFFFFF"/>
                  </a:solidFill>
                  <a:latin typeface="DM Sans Bold"/>
                  <a:ea typeface="DM Sans Bold"/>
                  <a:cs typeface="DM Sans Bold"/>
                  <a:sym typeface="DM Sans Bold"/>
                </a:rPr>
                <a:t>database perlu didesain </a:t>
              </a:r>
            </a:p>
            <a:p>
              <a:pPr algn="ctr">
                <a:lnSpc>
                  <a:spcPts val="8959"/>
                </a:lnSpc>
              </a:pPr>
              <a:r>
                <a:rPr lang="en-US" sz="6399">
                  <a:solidFill>
                    <a:srgbClr val="FFFFFF"/>
                  </a:solidFill>
                  <a:latin typeface="DM Sans"/>
                  <a:ea typeface="DM Sans"/>
                  <a:cs typeface="DM Sans"/>
                  <a:sym typeface="DM Sans"/>
                </a:rPr>
                <a:t>?</a:t>
              </a:r>
            </a:p>
          </p:txBody>
        </p:sp>
      </p:grpSp>
      <p:sp>
        <p:nvSpPr>
          <p:cNvPr name="Freeform 5" id="5"/>
          <p:cNvSpPr/>
          <p:nvPr/>
        </p:nvSpPr>
        <p:spPr>
          <a:xfrm flipH="false" flipV="false" rot="0">
            <a:off x="265083" y="1404729"/>
            <a:ext cx="4974164" cy="6560648"/>
          </a:xfrm>
          <a:custGeom>
            <a:avLst/>
            <a:gdLst/>
            <a:ahLst/>
            <a:cxnLst/>
            <a:rect r="r" b="b" t="t" l="l"/>
            <a:pathLst>
              <a:path h="6560648" w="4974164">
                <a:moveTo>
                  <a:pt x="0" y="0"/>
                </a:moveTo>
                <a:lnTo>
                  <a:pt x="4974164" y="0"/>
                </a:lnTo>
                <a:lnTo>
                  <a:pt x="4974164" y="6560648"/>
                </a:lnTo>
                <a:lnTo>
                  <a:pt x="0" y="65606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65083" y="9045272"/>
            <a:ext cx="1017108" cy="1017108"/>
          </a:xfrm>
          <a:custGeom>
            <a:avLst/>
            <a:gdLst/>
            <a:ahLst/>
            <a:cxnLst/>
            <a:rect r="r" b="b" t="t" l="l"/>
            <a:pathLst>
              <a:path h="1017108" w="1017108">
                <a:moveTo>
                  <a:pt x="0" y="0"/>
                </a:moveTo>
                <a:lnTo>
                  <a:pt x="1017108" y="0"/>
                </a:lnTo>
                <a:lnTo>
                  <a:pt x="1017108" y="1017108"/>
                </a:lnTo>
                <a:lnTo>
                  <a:pt x="0" y="1017108"/>
                </a:lnTo>
                <a:lnTo>
                  <a:pt x="0" y="0"/>
                </a:lnTo>
                <a:close/>
              </a:path>
            </a:pathLst>
          </a:custGeom>
          <a:blipFill>
            <a:blip r:embed="rId4"/>
            <a:stretch>
              <a:fillRect l="0" t="0" r="0" b="0"/>
            </a:stretch>
          </a:blipFill>
        </p:spPr>
      </p:sp>
      <p:sp>
        <p:nvSpPr>
          <p:cNvPr name="TextBox 7" id="7"/>
          <p:cNvSpPr txBox="true"/>
          <p:nvPr/>
        </p:nvSpPr>
        <p:spPr>
          <a:xfrm rot="0">
            <a:off x="1521898" y="9284586"/>
            <a:ext cx="11547485" cy="481330"/>
          </a:xfrm>
          <a:prstGeom prst="rect">
            <a:avLst/>
          </a:prstGeom>
        </p:spPr>
        <p:txBody>
          <a:bodyPr anchor="t" rtlCol="false" tIns="0" lIns="0" bIns="0" rIns="0">
            <a:spAutoFit/>
          </a:bodyPr>
          <a:lstStyle/>
          <a:p>
            <a:pPr algn="l">
              <a:lnSpc>
                <a:spcPts val="3919"/>
              </a:lnSpc>
            </a:pPr>
            <a:r>
              <a:rPr lang="en-US" b="true" sz="2799">
                <a:solidFill>
                  <a:srgbClr val="000000"/>
                </a:solidFill>
                <a:latin typeface="DM Sans Bold"/>
                <a:ea typeface="DM Sans Bold"/>
                <a:cs typeface="DM Sans Bold"/>
                <a:sym typeface="DM Sans Bold"/>
              </a:rPr>
              <a:t>ADI RIZKY PRATAMA - UBP KARAWANG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93068" y="472378"/>
            <a:ext cx="8970690" cy="1614525"/>
            <a:chOff x="0" y="0"/>
            <a:chExt cx="1875270" cy="337507"/>
          </a:xfrm>
        </p:grpSpPr>
        <p:sp>
          <p:nvSpPr>
            <p:cNvPr name="Freeform 3" id="3"/>
            <p:cNvSpPr/>
            <p:nvPr/>
          </p:nvSpPr>
          <p:spPr>
            <a:xfrm flipH="false" flipV="false" rot="0">
              <a:off x="0" y="0"/>
              <a:ext cx="1875270" cy="337507"/>
            </a:xfrm>
            <a:custGeom>
              <a:avLst/>
              <a:gdLst/>
              <a:ahLst/>
              <a:cxnLst/>
              <a:rect r="r" b="b" t="t" l="l"/>
              <a:pathLst>
                <a:path h="337507" w="1875270">
                  <a:moveTo>
                    <a:pt x="81124" y="0"/>
                  </a:moveTo>
                  <a:lnTo>
                    <a:pt x="1794146" y="0"/>
                  </a:lnTo>
                  <a:cubicBezTo>
                    <a:pt x="1838949" y="0"/>
                    <a:pt x="1875270" y="36321"/>
                    <a:pt x="1875270" y="81124"/>
                  </a:cubicBezTo>
                  <a:lnTo>
                    <a:pt x="1875270" y="256383"/>
                  </a:lnTo>
                  <a:cubicBezTo>
                    <a:pt x="1875270" y="301186"/>
                    <a:pt x="1838949" y="337507"/>
                    <a:pt x="1794146" y="337507"/>
                  </a:cubicBezTo>
                  <a:lnTo>
                    <a:pt x="81124" y="337507"/>
                  </a:lnTo>
                  <a:cubicBezTo>
                    <a:pt x="36321" y="337507"/>
                    <a:pt x="0" y="301186"/>
                    <a:pt x="0" y="256383"/>
                  </a:cubicBezTo>
                  <a:lnTo>
                    <a:pt x="0" y="81124"/>
                  </a:lnTo>
                  <a:cubicBezTo>
                    <a:pt x="0" y="36321"/>
                    <a:pt x="36321" y="0"/>
                    <a:pt x="81124" y="0"/>
                  </a:cubicBezTo>
                  <a:close/>
                </a:path>
              </a:pathLst>
            </a:custGeom>
            <a:solidFill>
              <a:srgbClr val="FFB001"/>
            </a:solidFill>
          </p:spPr>
        </p:sp>
        <p:sp>
          <p:nvSpPr>
            <p:cNvPr name="TextBox 4" id="4"/>
            <p:cNvSpPr txBox="true"/>
            <p:nvPr/>
          </p:nvSpPr>
          <p:spPr>
            <a:xfrm>
              <a:off x="0" y="428625"/>
              <a:ext cx="1875270" cy="337507"/>
            </a:xfrm>
            <a:prstGeom prst="rect">
              <a:avLst/>
            </a:prstGeom>
          </p:spPr>
          <p:txBody>
            <a:bodyPr anchor="ctr" rtlCol="false" tIns="0" lIns="0" bIns="0" rIns="0"/>
            <a:lstStyle/>
            <a:p>
              <a:pPr algn="ctr">
                <a:lnSpc>
                  <a:spcPts val="3199"/>
                </a:lnSpc>
              </a:pPr>
              <a:r>
                <a:rPr lang="en-US" sz="6399" b="true">
                  <a:solidFill>
                    <a:srgbClr val="FFFFFF"/>
                  </a:solidFill>
                  <a:latin typeface="DM Sans Bold"/>
                  <a:ea typeface="DM Sans Bold"/>
                  <a:cs typeface="DM Sans Bold"/>
                  <a:sym typeface="DM Sans Bold"/>
                </a:rPr>
                <a:t>Database relasional</a:t>
              </a:r>
            </a:p>
            <a:p>
              <a:pPr algn="ctr">
                <a:lnSpc>
                  <a:spcPts val="3199"/>
                </a:lnSpc>
              </a:pPr>
            </a:p>
          </p:txBody>
        </p:sp>
      </p:grpSp>
      <p:sp>
        <p:nvSpPr>
          <p:cNvPr name="Freeform 5" id="5"/>
          <p:cNvSpPr/>
          <p:nvPr/>
        </p:nvSpPr>
        <p:spPr>
          <a:xfrm flipH="false" flipV="false" rot="0">
            <a:off x="8915471" y="2283324"/>
            <a:ext cx="8769013" cy="7752390"/>
          </a:xfrm>
          <a:custGeom>
            <a:avLst/>
            <a:gdLst/>
            <a:ahLst/>
            <a:cxnLst/>
            <a:rect r="r" b="b" t="t" l="l"/>
            <a:pathLst>
              <a:path h="7752390" w="8769013">
                <a:moveTo>
                  <a:pt x="0" y="0"/>
                </a:moveTo>
                <a:lnTo>
                  <a:pt x="8769014" y="0"/>
                </a:lnTo>
                <a:lnTo>
                  <a:pt x="8769014" y="7752389"/>
                </a:lnTo>
                <a:lnTo>
                  <a:pt x="0" y="7752389"/>
                </a:lnTo>
                <a:lnTo>
                  <a:pt x="0" y="0"/>
                </a:lnTo>
                <a:close/>
              </a:path>
            </a:pathLst>
          </a:custGeom>
          <a:blipFill>
            <a:blip r:embed="rId2"/>
            <a:stretch>
              <a:fillRect l="-872" t="0" r="0" b="0"/>
            </a:stretch>
          </a:blipFill>
        </p:spPr>
      </p:sp>
      <p:sp>
        <p:nvSpPr>
          <p:cNvPr name="TextBox 6" id="6"/>
          <p:cNvSpPr txBox="true"/>
          <p:nvPr/>
        </p:nvSpPr>
        <p:spPr>
          <a:xfrm rot="0">
            <a:off x="850156" y="2923946"/>
            <a:ext cx="7558466" cy="5217795"/>
          </a:xfrm>
          <a:prstGeom prst="rect">
            <a:avLst/>
          </a:prstGeom>
        </p:spPr>
        <p:txBody>
          <a:bodyPr anchor="t" rtlCol="false" tIns="0" lIns="0" bIns="0" rIns="0">
            <a:spAutoFit/>
          </a:bodyPr>
          <a:lstStyle/>
          <a:p>
            <a:pPr algn="l" marL="582930" indent="-291465" lvl="1">
              <a:lnSpc>
                <a:spcPts val="3779"/>
              </a:lnSpc>
              <a:buFont typeface="Arial"/>
              <a:buChar char="•"/>
            </a:pPr>
            <a:r>
              <a:rPr lang="en-US" b="true" sz="2700">
                <a:solidFill>
                  <a:srgbClr val="000000"/>
                </a:solidFill>
                <a:latin typeface="DM Sans Bold"/>
                <a:ea typeface="DM Sans Bold"/>
                <a:cs typeface="DM Sans Bold"/>
                <a:sym typeface="DM Sans Bold"/>
              </a:rPr>
              <a:t>DATABASE RELASIONAL MEMUNGKINKAN TABEL DIKAITKAN DENGAN BIDANG UMUM.</a:t>
            </a:r>
          </a:p>
          <a:p>
            <a:pPr algn="l" marL="582930" indent="-291465" lvl="1">
              <a:lnSpc>
                <a:spcPts val="3779"/>
              </a:lnSpc>
              <a:buFont typeface="Arial"/>
              <a:buChar char="•"/>
            </a:pPr>
            <a:r>
              <a:rPr lang="en-US" b="true" sz="2700">
                <a:solidFill>
                  <a:srgbClr val="000000"/>
                </a:solidFill>
                <a:latin typeface="DM Sans Bold"/>
                <a:ea typeface="DM Sans Bold"/>
                <a:cs typeface="DM Sans Bold"/>
                <a:sym typeface="DM Sans Bold"/>
              </a:rPr>
              <a:t>SEDIKITNYA DUA TABEL DAPAT DIANGGAP SEBAGAI DATABASE RELASIONAL JIKA MEREKA BERBAGI BIDANG UMUM. </a:t>
            </a:r>
          </a:p>
          <a:p>
            <a:pPr algn="l" marL="582930" indent="-291465" lvl="1">
              <a:lnSpc>
                <a:spcPts val="3779"/>
              </a:lnSpc>
              <a:buFont typeface="Arial"/>
              <a:buChar char="•"/>
            </a:pPr>
            <a:r>
              <a:rPr lang="en-US" b="true" sz="2700">
                <a:solidFill>
                  <a:srgbClr val="000000"/>
                </a:solidFill>
                <a:latin typeface="DM Sans Bold"/>
                <a:ea typeface="DM Sans Bold"/>
                <a:cs typeface="DM Sans Bold"/>
                <a:sym typeface="DM Sans Bold"/>
              </a:rPr>
              <a:t>BASISDATA YANG DIGUNAKAN DALAM BISNIS MEMILIKI BANYAK TABEL, SETIAP TABEL BERBAGI BIDANG UMUM DENGAN TABEL LAIN</a:t>
            </a:r>
          </a:p>
        </p:txBody>
      </p:sp>
      <p:sp>
        <p:nvSpPr>
          <p:cNvPr name="Freeform 7" id="7"/>
          <p:cNvSpPr/>
          <p:nvPr/>
        </p:nvSpPr>
        <p:spPr>
          <a:xfrm flipH="false" flipV="false" rot="0">
            <a:off x="265083" y="9045272"/>
            <a:ext cx="1017108" cy="1017108"/>
          </a:xfrm>
          <a:custGeom>
            <a:avLst/>
            <a:gdLst/>
            <a:ahLst/>
            <a:cxnLst/>
            <a:rect r="r" b="b" t="t" l="l"/>
            <a:pathLst>
              <a:path h="1017108" w="1017108">
                <a:moveTo>
                  <a:pt x="0" y="0"/>
                </a:moveTo>
                <a:lnTo>
                  <a:pt x="1017108" y="0"/>
                </a:lnTo>
                <a:lnTo>
                  <a:pt x="1017108" y="1017108"/>
                </a:lnTo>
                <a:lnTo>
                  <a:pt x="0" y="1017108"/>
                </a:lnTo>
                <a:lnTo>
                  <a:pt x="0" y="0"/>
                </a:lnTo>
                <a:close/>
              </a:path>
            </a:pathLst>
          </a:custGeom>
          <a:blipFill>
            <a:blip r:embed="rId3"/>
            <a:stretch>
              <a:fillRect l="0" t="0" r="0" b="0"/>
            </a:stretch>
          </a:blipFill>
        </p:spPr>
      </p:sp>
      <p:sp>
        <p:nvSpPr>
          <p:cNvPr name="TextBox 8" id="8"/>
          <p:cNvSpPr txBox="true"/>
          <p:nvPr/>
        </p:nvSpPr>
        <p:spPr>
          <a:xfrm rot="0">
            <a:off x="1521898" y="9284586"/>
            <a:ext cx="11547485" cy="481330"/>
          </a:xfrm>
          <a:prstGeom prst="rect">
            <a:avLst/>
          </a:prstGeom>
        </p:spPr>
        <p:txBody>
          <a:bodyPr anchor="t" rtlCol="false" tIns="0" lIns="0" bIns="0" rIns="0">
            <a:spAutoFit/>
          </a:bodyPr>
          <a:lstStyle/>
          <a:p>
            <a:pPr algn="l">
              <a:lnSpc>
                <a:spcPts val="3919"/>
              </a:lnSpc>
            </a:pPr>
            <a:r>
              <a:rPr lang="en-US" b="true" sz="2799">
                <a:solidFill>
                  <a:srgbClr val="000000"/>
                </a:solidFill>
                <a:latin typeface="DM Sans Bold"/>
                <a:ea typeface="DM Sans Bold"/>
                <a:cs typeface="DM Sans Bold"/>
                <a:sym typeface="DM Sans Bold"/>
              </a:rPr>
              <a:t>ADI RIZKY PRATAMA - UBP KARAWANG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8603560" y="522484"/>
            <a:ext cx="9337503" cy="888902"/>
            <a:chOff x="0" y="0"/>
            <a:chExt cx="22879402" cy="2178050"/>
          </a:xfrm>
        </p:grpSpPr>
        <p:sp>
          <p:nvSpPr>
            <p:cNvPr name="Freeform 3" id="3"/>
            <p:cNvSpPr/>
            <p:nvPr/>
          </p:nvSpPr>
          <p:spPr>
            <a:xfrm flipH="false" flipV="false" rot="0">
              <a:off x="0" y="0"/>
              <a:ext cx="22879402" cy="2178050"/>
            </a:xfrm>
            <a:custGeom>
              <a:avLst/>
              <a:gdLst/>
              <a:ahLst/>
              <a:cxnLst/>
              <a:rect r="r" b="b" t="t" l="l"/>
              <a:pathLst>
                <a:path h="2178050" w="22879402">
                  <a:moveTo>
                    <a:pt x="22879402" y="0"/>
                  </a:moveTo>
                  <a:lnTo>
                    <a:pt x="22879402" y="2178050"/>
                  </a:lnTo>
                  <a:lnTo>
                    <a:pt x="1088390" y="2178050"/>
                  </a:lnTo>
                  <a:cubicBezTo>
                    <a:pt x="487680" y="2178050"/>
                    <a:pt x="0" y="1690370"/>
                    <a:pt x="0" y="1088390"/>
                  </a:cubicBezTo>
                  <a:cubicBezTo>
                    <a:pt x="0" y="487680"/>
                    <a:pt x="487680" y="0"/>
                    <a:pt x="1088390" y="0"/>
                  </a:cubicBezTo>
                  <a:lnTo>
                    <a:pt x="22879402" y="0"/>
                  </a:lnTo>
                  <a:close/>
                </a:path>
              </a:pathLst>
            </a:custGeom>
            <a:solidFill>
              <a:srgbClr val="F1F1F1"/>
            </a:solidFill>
          </p:spPr>
        </p:sp>
      </p:grpSp>
      <p:grpSp>
        <p:nvGrpSpPr>
          <p:cNvPr name="Group 4" id="4"/>
          <p:cNvGrpSpPr/>
          <p:nvPr/>
        </p:nvGrpSpPr>
        <p:grpSpPr>
          <a:xfrm rot="0">
            <a:off x="8222283" y="522484"/>
            <a:ext cx="894658" cy="888902"/>
            <a:chOff x="0" y="0"/>
            <a:chExt cx="735568" cy="730836"/>
          </a:xfrm>
        </p:grpSpPr>
        <p:sp>
          <p:nvSpPr>
            <p:cNvPr name="Freeform 5" id="5"/>
            <p:cNvSpPr/>
            <p:nvPr/>
          </p:nvSpPr>
          <p:spPr>
            <a:xfrm flipH="false" flipV="false" rot="0">
              <a:off x="0" y="0"/>
              <a:ext cx="735568" cy="730836"/>
            </a:xfrm>
            <a:custGeom>
              <a:avLst/>
              <a:gdLst/>
              <a:ahLst/>
              <a:cxnLst/>
              <a:rect r="r" b="b" t="t" l="l"/>
              <a:pathLst>
                <a:path h="730836" w="735568">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5A1F4"/>
            </a:solidFill>
          </p:spPr>
        </p:sp>
        <p:sp>
          <p:nvSpPr>
            <p:cNvPr name="TextBox 6" id="6"/>
            <p:cNvSpPr txBox="true"/>
            <p:nvPr/>
          </p:nvSpPr>
          <p:spPr>
            <a:xfrm>
              <a:off x="68960" y="125666"/>
              <a:ext cx="597649" cy="536654"/>
            </a:xfrm>
            <a:prstGeom prst="rect">
              <a:avLst/>
            </a:prstGeom>
          </p:spPr>
          <p:txBody>
            <a:bodyPr anchor="ctr" rtlCol="false" tIns="50800" lIns="50800" bIns="50800" rIns="50800"/>
            <a:lstStyle/>
            <a:p>
              <a:pPr algn="ctr">
                <a:lnSpc>
                  <a:spcPts val="2799"/>
                </a:lnSpc>
              </a:pPr>
            </a:p>
          </p:txBody>
        </p:sp>
      </p:grpSp>
      <p:sp>
        <p:nvSpPr>
          <p:cNvPr name="TextBox 7" id="7"/>
          <p:cNvSpPr txBox="true"/>
          <p:nvPr/>
        </p:nvSpPr>
        <p:spPr>
          <a:xfrm rot="0">
            <a:off x="9116941" y="645613"/>
            <a:ext cx="8601472" cy="1140127"/>
          </a:xfrm>
          <a:prstGeom prst="rect">
            <a:avLst/>
          </a:prstGeom>
        </p:spPr>
        <p:txBody>
          <a:bodyPr anchor="t" rtlCol="false" tIns="0" lIns="0" bIns="0" rIns="0">
            <a:spAutoFit/>
          </a:bodyPr>
          <a:lstStyle/>
          <a:p>
            <a:pPr algn="l">
              <a:lnSpc>
                <a:spcPts val="4612"/>
              </a:lnSpc>
            </a:pPr>
            <a:r>
              <a:rPr lang="en-US" sz="3294" u="sng">
                <a:solidFill>
                  <a:srgbClr val="000000"/>
                </a:solidFill>
                <a:latin typeface="DM Sans"/>
                <a:ea typeface="DM Sans"/>
                <a:cs typeface="DM Sans"/>
                <a:sym typeface="DM Sans"/>
              </a:rPr>
              <a:t>tabel - struktur penyimpanan dasar </a:t>
            </a:r>
          </a:p>
          <a:p>
            <a:pPr algn="l">
              <a:lnSpc>
                <a:spcPts val="4612"/>
              </a:lnSpc>
            </a:pPr>
          </a:p>
        </p:txBody>
      </p:sp>
      <p:grpSp>
        <p:nvGrpSpPr>
          <p:cNvPr name="Group 8" id="8"/>
          <p:cNvGrpSpPr/>
          <p:nvPr/>
        </p:nvGrpSpPr>
        <p:grpSpPr>
          <a:xfrm rot="0">
            <a:off x="1028700" y="3027007"/>
            <a:ext cx="5833418" cy="2426056"/>
            <a:chOff x="0" y="0"/>
            <a:chExt cx="1219442" cy="507153"/>
          </a:xfrm>
        </p:grpSpPr>
        <p:sp>
          <p:nvSpPr>
            <p:cNvPr name="Freeform 9" id="9"/>
            <p:cNvSpPr/>
            <p:nvPr/>
          </p:nvSpPr>
          <p:spPr>
            <a:xfrm flipH="false" flipV="false" rot="0">
              <a:off x="0" y="0"/>
              <a:ext cx="1219442" cy="507153"/>
            </a:xfrm>
            <a:custGeom>
              <a:avLst/>
              <a:gdLst/>
              <a:ahLst/>
              <a:cxnLst/>
              <a:rect r="r" b="b" t="t" l="l"/>
              <a:pathLst>
                <a:path h="507153" w="1219442">
                  <a:moveTo>
                    <a:pt x="124754" y="0"/>
                  </a:moveTo>
                  <a:lnTo>
                    <a:pt x="1094688" y="0"/>
                  </a:lnTo>
                  <a:cubicBezTo>
                    <a:pt x="1127775" y="0"/>
                    <a:pt x="1159506" y="13144"/>
                    <a:pt x="1182902" y="36540"/>
                  </a:cubicBezTo>
                  <a:cubicBezTo>
                    <a:pt x="1206298" y="59935"/>
                    <a:pt x="1219442" y="91667"/>
                    <a:pt x="1219442" y="124754"/>
                  </a:cubicBezTo>
                  <a:lnTo>
                    <a:pt x="1219442" y="382399"/>
                  </a:lnTo>
                  <a:cubicBezTo>
                    <a:pt x="1219442" y="415486"/>
                    <a:pt x="1206298" y="447217"/>
                    <a:pt x="1182902" y="470613"/>
                  </a:cubicBezTo>
                  <a:cubicBezTo>
                    <a:pt x="1159506" y="494009"/>
                    <a:pt x="1127775" y="507153"/>
                    <a:pt x="1094688" y="507153"/>
                  </a:cubicBezTo>
                  <a:lnTo>
                    <a:pt x="124754" y="507153"/>
                  </a:lnTo>
                  <a:cubicBezTo>
                    <a:pt x="91667" y="507153"/>
                    <a:pt x="59935" y="494009"/>
                    <a:pt x="36540" y="470613"/>
                  </a:cubicBezTo>
                  <a:cubicBezTo>
                    <a:pt x="13144" y="447217"/>
                    <a:pt x="0" y="415486"/>
                    <a:pt x="0" y="382399"/>
                  </a:cubicBezTo>
                  <a:lnTo>
                    <a:pt x="0" y="124754"/>
                  </a:lnTo>
                  <a:cubicBezTo>
                    <a:pt x="0" y="91667"/>
                    <a:pt x="13144" y="59935"/>
                    <a:pt x="36540" y="36540"/>
                  </a:cubicBezTo>
                  <a:cubicBezTo>
                    <a:pt x="59935" y="13144"/>
                    <a:pt x="91667" y="0"/>
                    <a:pt x="124754" y="0"/>
                  </a:cubicBezTo>
                  <a:close/>
                </a:path>
              </a:pathLst>
            </a:custGeom>
            <a:solidFill>
              <a:srgbClr val="FFB001"/>
            </a:solidFill>
          </p:spPr>
        </p:sp>
        <p:sp>
          <p:nvSpPr>
            <p:cNvPr name="TextBox 10" id="10"/>
            <p:cNvSpPr txBox="true"/>
            <p:nvPr/>
          </p:nvSpPr>
          <p:spPr>
            <a:xfrm>
              <a:off x="0" y="-123825"/>
              <a:ext cx="1219442" cy="630978"/>
            </a:xfrm>
            <a:prstGeom prst="rect">
              <a:avLst/>
            </a:prstGeom>
          </p:spPr>
          <p:txBody>
            <a:bodyPr anchor="ctr" rtlCol="false" tIns="50800" lIns="50800" bIns="50800" rIns="50800"/>
            <a:lstStyle/>
            <a:p>
              <a:pPr algn="ctr">
                <a:lnSpc>
                  <a:spcPts val="8959"/>
                </a:lnSpc>
              </a:pPr>
              <a:r>
                <a:rPr lang="en-US" b="true" sz="6399">
                  <a:solidFill>
                    <a:srgbClr val="FFFFFF"/>
                  </a:solidFill>
                  <a:latin typeface="DM Sans Bold"/>
                  <a:ea typeface="DM Sans Bold"/>
                  <a:cs typeface="DM Sans Bold"/>
                  <a:sym typeface="DM Sans Bold"/>
                </a:rPr>
                <a:t>istilah-istilah kunci</a:t>
              </a:r>
            </a:p>
          </p:txBody>
        </p:sp>
      </p:grpSp>
      <p:grpSp>
        <p:nvGrpSpPr>
          <p:cNvPr name="Group 11" id="11"/>
          <p:cNvGrpSpPr/>
          <p:nvPr/>
        </p:nvGrpSpPr>
        <p:grpSpPr>
          <a:xfrm rot="-10800000">
            <a:off x="8603560" y="2214071"/>
            <a:ext cx="9337503" cy="888902"/>
            <a:chOff x="0" y="0"/>
            <a:chExt cx="22879402" cy="2178050"/>
          </a:xfrm>
        </p:grpSpPr>
        <p:sp>
          <p:nvSpPr>
            <p:cNvPr name="Freeform 12" id="12"/>
            <p:cNvSpPr/>
            <p:nvPr/>
          </p:nvSpPr>
          <p:spPr>
            <a:xfrm flipH="false" flipV="false" rot="0">
              <a:off x="0" y="0"/>
              <a:ext cx="22879402" cy="2178050"/>
            </a:xfrm>
            <a:custGeom>
              <a:avLst/>
              <a:gdLst/>
              <a:ahLst/>
              <a:cxnLst/>
              <a:rect r="r" b="b" t="t" l="l"/>
              <a:pathLst>
                <a:path h="2178050" w="22879402">
                  <a:moveTo>
                    <a:pt x="22879402" y="0"/>
                  </a:moveTo>
                  <a:lnTo>
                    <a:pt x="22879402" y="2178050"/>
                  </a:lnTo>
                  <a:lnTo>
                    <a:pt x="1088390" y="2178050"/>
                  </a:lnTo>
                  <a:cubicBezTo>
                    <a:pt x="487680" y="2178050"/>
                    <a:pt x="0" y="1690370"/>
                    <a:pt x="0" y="1088390"/>
                  </a:cubicBezTo>
                  <a:cubicBezTo>
                    <a:pt x="0" y="487680"/>
                    <a:pt x="487680" y="0"/>
                    <a:pt x="1088390" y="0"/>
                  </a:cubicBezTo>
                  <a:lnTo>
                    <a:pt x="22879402" y="0"/>
                  </a:lnTo>
                  <a:close/>
                </a:path>
              </a:pathLst>
            </a:custGeom>
            <a:solidFill>
              <a:srgbClr val="F1F1F1"/>
            </a:solidFill>
          </p:spPr>
        </p:sp>
      </p:grpSp>
      <p:grpSp>
        <p:nvGrpSpPr>
          <p:cNvPr name="Group 13" id="13"/>
          <p:cNvGrpSpPr/>
          <p:nvPr/>
        </p:nvGrpSpPr>
        <p:grpSpPr>
          <a:xfrm rot="0">
            <a:off x="8222283" y="2214071"/>
            <a:ext cx="894658" cy="888902"/>
            <a:chOff x="0" y="0"/>
            <a:chExt cx="735568" cy="730836"/>
          </a:xfrm>
        </p:grpSpPr>
        <p:sp>
          <p:nvSpPr>
            <p:cNvPr name="Freeform 14" id="14"/>
            <p:cNvSpPr/>
            <p:nvPr/>
          </p:nvSpPr>
          <p:spPr>
            <a:xfrm flipH="false" flipV="false" rot="0">
              <a:off x="0" y="0"/>
              <a:ext cx="735568" cy="730836"/>
            </a:xfrm>
            <a:custGeom>
              <a:avLst/>
              <a:gdLst/>
              <a:ahLst/>
              <a:cxnLst/>
              <a:rect r="r" b="b" t="t" l="l"/>
              <a:pathLst>
                <a:path h="730836" w="735568">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5A1F4"/>
            </a:solidFill>
          </p:spPr>
        </p:sp>
        <p:sp>
          <p:nvSpPr>
            <p:cNvPr name="TextBox 15" id="15"/>
            <p:cNvSpPr txBox="true"/>
            <p:nvPr/>
          </p:nvSpPr>
          <p:spPr>
            <a:xfrm>
              <a:off x="68960" y="125666"/>
              <a:ext cx="597649" cy="536654"/>
            </a:xfrm>
            <a:prstGeom prst="rect">
              <a:avLst/>
            </a:prstGeom>
          </p:spPr>
          <p:txBody>
            <a:bodyPr anchor="ctr" rtlCol="false" tIns="50800" lIns="50800" bIns="50800" rIns="50800"/>
            <a:lstStyle/>
            <a:p>
              <a:pPr algn="ctr">
                <a:lnSpc>
                  <a:spcPts val="2799"/>
                </a:lnSpc>
              </a:pPr>
            </a:p>
          </p:txBody>
        </p:sp>
      </p:grpSp>
      <p:sp>
        <p:nvSpPr>
          <p:cNvPr name="TextBox 16" id="16"/>
          <p:cNvSpPr txBox="true"/>
          <p:nvPr/>
        </p:nvSpPr>
        <p:spPr>
          <a:xfrm rot="0">
            <a:off x="9363591" y="2338005"/>
            <a:ext cx="7895709" cy="1109345"/>
          </a:xfrm>
          <a:prstGeom prst="rect">
            <a:avLst/>
          </a:prstGeom>
        </p:spPr>
        <p:txBody>
          <a:bodyPr anchor="t" rtlCol="false" tIns="0" lIns="0" bIns="0" rIns="0">
            <a:spAutoFit/>
          </a:bodyPr>
          <a:lstStyle/>
          <a:p>
            <a:pPr algn="l">
              <a:lnSpc>
                <a:spcPts val="4480"/>
              </a:lnSpc>
            </a:pPr>
            <a:r>
              <a:rPr lang="en-US" sz="3200" u="sng">
                <a:solidFill>
                  <a:srgbClr val="000000"/>
                </a:solidFill>
                <a:latin typeface="DM Sans"/>
                <a:ea typeface="DM Sans"/>
                <a:cs typeface="DM Sans"/>
                <a:sym typeface="DM Sans"/>
              </a:rPr>
              <a:t>Coloum- satu jenis data dalam tabel </a:t>
            </a:r>
          </a:p>
          <a:p>
            <a:pPr algn="l">
              <a:lnSpc>
                <a:spcPts val="4480"/>
              </a:lnSpc>
            </a:pPr>
          </a:p>
        </p:txBody>
      </p:sp>
      <p:grpSp>
        <p:nvGrpSpPr>
          <p:cNvPr name="Group 17" id="17"/>
          <p:cNvGrpSpPr/>
          <p:nvPr/>
        </p:nvGrpSpPr>
        <p:grpSpPr>
          <a:xfrm rot="-10800000">
            <a:off x="8603560" y="3910221"/>
            <a:ext cx="9337503" cy="888902"/>
            <a:chOff x="0" y="0"/>
            <a:chExt cx="22879402" cy="2178050"/>
          </a:xfrm>
        </p:grpSpPr>
        <p:sp>
          <p:nvSpPr>
            <p:cNvPr name="Freeform 18" id="18"/>
            <p:cNvSpPr/>
            <p:nvPr/>
          </p:nvSpPr>
          <p:spPr>
            <a:xfrm flipH="false" flipV="false" rot="0">
              <a:off x="0" y="0"/>
              <a:ext cx="22879402" cy="2178050"/>
            </a:xfrm>
            <a:custGeom>
              <a:avLst/>
              <a:gdLst/>
              <a:ahLst/>
              <a:cxnLst/>
              <a:rect r="r" b="b" t="t" l="l"/>
              <a:pathLst>
                <a:path h="2178050" w="22879402">
                  <a:moveTo>
                    <a:pt x="22879402" y="0"/>
                  </a:moveTo>
                  <a:lnTo>
                    <a:pt x="22879402" y="2178050"/>
                  </a:lnTo>
                  <a:lnTo>
                    <a:pt x="1088390" y="2178050"/>
                  </a:lnTo>
                  <a:cubicBezTo>
                    <a:pt x="487680" y="2178050"/>
                    <a:pt x="0" y="1690370"/>
                    <a:pt x="0" y="1088390"/>
                  </a:cubicBezTo>
                  <a:cubicBezTo>
                    <a:pt x="0" y="487680"/>
                    <a:pt x="487680" y="0"/>
                    <a:pt x="1088390" y="0"/>
                  </a:cubicBezTo>
                  <a:lnTo>
                    <a:pt x="22879402" y="0"/>
                  </a:lnTo>
                  <a:close/>
                </a:path>
              </a:pathLst>
            </a:custGeom>
            <a:solidFill>
              <a:srgbClr val="F1F1F1"/>
            </a:solidFill>
          </p:spPr>
        </p:sp>
      </p:grpSp>
      <p:grpSp>
        <p:nvGrpSpPr>
          <p:cNvPr name="Group 19" id="19"/>
          <p:cNvGrpSpPr/>
          <p:nvPr/>
        </p:nvGrpSpPr>
        <p:grpSpPr>
          <a:xfrm rot="0">
            <a:off x="8222283" y="3910221"/>
            <a:ext cx="894658" cy="888902"/>
            <a:chOff x="0" y="0"/>
            <a:chExt cx="735568" cy="730836"/>
          </a:xfrm>
        </p:grpSpPr>
        <p:sp>
          <p:nvSpPr>
            <p:cNvPr name="Freeform 20" id="20"/>
            <p:cNvSpPr/>
            <p:nvPr/>
          </p:nvSpPr>
          <p:spPr>
            <a:xfrm flipH="false" flipV="false" rot="0">
              <a:off x="0" y="0"/>
              <a:ext cx="735568" cy="730836"/>
            </a:xfrm>
            <a:custGeom>
              <a:avLst/>
              <a:gdLst/>
              <a:ahLst/>
              <a:cxnLst/>
              <a:rect r="r" b="b" t="t" l="l"/>
              <a:pathLst>
                <a:path h="730836" w="735568">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5A1F4"/>
            </a:solidFill>
          </p:spPr>
        </p:sp>
        <p:sp>
          <p:nvSpPr>
            <p:cNvPr name="TextBox 21" id="21"/>
            <p:cNvSpPr txBox="true"/>
            <p:nvPr/>
          </p:nvSpPr>
          <p:spPr>
            <a:xfrm>
              <a:off x="68960" y="125666"/>
              <a:ext cx="597649" cy="536654"/>
            </a:xfrm>
            <a:prstGeom prst="rect">
              <a:avLst/>
            </a:prstGeom>
          </p:spPr>
          <p:txBody>
            <a:bodyPr anchor="ctr" rtlCol="false" tIns="50800" lIns="50800" bIns="50800" rIns="50800"/>
            <a:lstStyle/>
            <a:p>
              <a:pPr algn="ctr">
                <a:lnSpc>
                  <a:spcPts val="2799"/>
                </a:lnSpc>
              </a:pPr>
            </a:p>
          </p:txBody>
        </p:sp>
      </p:grpSp>
      <p:sp>
        <p:nvSpPr>
          <p:cNvPr name="TextBox 22" id="22"/>
          <p:cNvSpPr txBox="true"/>
          <p:nvPr/>
        </p:nvSpPr>
        <p:spPr>
          <a:xfrm rot="0">
            <a:off x="9363591" y="4034155"/>
            <a:ext cx="7895709" cy="1109345"/>
          </a:xfrm>
          <a:prstGeom prst="rect">
            <a:avLst/>
          </a:prstGeom>
        </p:spPr>
        <p:txBody>
          <a:bodyPr anchor="t" rtlCol="false" tIns="0" lIns="0" bIns="0" rIns="0">
            <a:spAutoFit/>
          </a:bodyPr>
          <a:lstStyle/>
          <a:p>
            <a:pPr algn="l">
              <a:lnSpc>
                <a:spcPts val="4480"/>
              </a:lnSpc>
            </a:pPr>
            <a:r>
              <a:rPr lang="en-US" sz="3200" u="sng">
                <a:solidFill>
                  <a:srgbClr val="000000"/>
                </a:solidFill>
                <a:latin typeface="DM Sans"/>
                <a:ea typeface="DM Sans"/>
                <a:cs typeface="DM Sans"/>
                <a:sym typeface="DM Sans"/>
              </a:rPr>
              <a:t>Row -data untuk satu contoh tabel </a:t>
            </a:r>
          </a:p>
          <a:p>
            <a:pPr algn="l">
              <a:lnSpc>
                <a:spcPts val="4480"/>
              </a:lnSpc>
            </a:pPr>
          </a:p>
        </p:txBody>
      </p:sp>
      <p:grpSp>
        <p:nvGrpSpPr>
          <p:cNvPr name="Group 23" id="23"/>
          <p:cNvGrpSpPr/>
          <p:nvPr/>
        </p:nvGrpSpPr>
        <p:grpSpPr>
          <a:xfrm rot="-10800000">
            <a:off x="8603560" y="5453063"/>
            <a:ext cx="9337503" cy="1424534"/>
            <a:chOff x="0" y="0"/>
            <a:chExt cx="22879402" cy="3490492"/>
          </a:xfrm>
        </p:grpSpPr>
        <p:sp>
          <p:nvSpPr>
            <p:cNvPr name="Freeform 24" id="24"/>
            <p:cNvSpPr/>
            <p:nvPr/>
          </p:nvSpPr>
          <p:spPr>
            <a:xfrm flipH="false" flipV="false" rot="0">
              <a:off x="0" y="0"/>
              <a:ext cx="22879402" cy="3490492"/>
            </a:xfrm>
            <a:custGeom>
              <a:avLst/>
              <a:gdLst/>
              <a:ahLst/>
              <a:cxnLst/>
              <a:rect r="r" b="b" t="t" l="l"/>
              <a:pathLst>
                <a:path h="3490492" w="22879402">
                  <a:moveTo>
                    <a:pt x="22879402" y="0"/>
                  </a:moveTo>
                  <a:lnTo>
                    <a:pt x="22879402" y="3490492"/>
                  </a:lnTo>
                  <a:lnTo>
                    <a:pt x="1088390" y="3490492"/>
                  </a:lnTo>
                  <a:cubicBezTo>
                    <a:pt x="487680" y="3490492"/>
                    <a:pt x="0" y="3002812"/>
                    <a:pt x="0" y="1743463"/>
                  </a:cubicBezTo>
                  <a:cubicBezTo>
                    <a:pt x="0" y="487680"/>
                    <a:pt x="487680" y="0"/>
                    <a:pt x="1088390" y="0"/>
                  </a:cubicBezTo>
                  <a:lnTo>
                    <a:pt x="22879402" y="0"/>
                  </a:lnTo>
                  <a:close/>
                </a:path>
              </a:pathLst>
            </a:custGeom>
            <a:solidFill>
              <a:srgbClr val="F1F1F1"/>
            </a:solidFill>
          </p:spPr>
        </p:sp>
      </p:grpSp>
      <p:grpSp>
        <p:nvGrpSpPr>
          <p:cNvPr name="Group 25" id="25"/>
          <p:cNvGrpSpPr/>
          <p:nvPr/>
        </p:nvGrpSpPr>
        <p:grpSpPr>
          <a:xfrm rot="0">
            <a:off x="8222283" y="5453063"/>
            <a:ext cx="894658" cy="888902"/>
            <a:chOff x="0" y="0"/>
            <a:chExt cx="735568" cy="730836"/>
          </a:xfrm>
        </p:grpSpPr>
        <p:sp>
          <p:nvSpPr>
            <p:cNvPr name="Freeform 26" id="26"/>
            <p:cNvSpPr/>
            <p:nvPr/>
          </p:nvSpPr>
          <p:spPr>
            <a:xfrm flipH="false" flipV="false" rot="0">
              <a:off x="0" y="0"/>
              <a:ext cx="735568" cy="730836"/>
            </a:xfrm>
            <a:custGeom>
              <a:avLst/>
              <a:gdLst/>
              <a:ahLst/>
              <a:cxnLst/>
              <a:rect r="r" b="b" t="t" l="l"/>
              <a:pathLst>
                <a:path h="730836" w="735568">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5A1F4"/>
            </a:solidFill>
          </p:spPr>
        </p:sp>
        <p:sp>
          <p:nvSpPr>
            <p:cNvPr name="TextBox 27" id="27"/>
            <p:cNvSpPr txBox="true"/>
            <p:nvPr/>
          </p:nvSpPr>
          <p:spPr>
            <a:xfrm>
              <a:off x="68960" y="125666"/>
              <a:ext cx="597649" cy="536654"/>
            </a:xfrm>
            <a:prstGeom prst="rect">
              <a:avLst/>
            </a:prstGeom>
          </p:spPr>
          <p:txBody>
            <a:bodyPr anchor="ctr" rtlCol="false" tIns="50800" lIns="50800" bIns="50800" rIns="50800"/>
            <a:lstStyle/>
            <a:p>
              <a:pPr algn="ctr">
                <a:lnSpc>
                  <a:spcPts val="2799"/>
                </a:lnSpc>
              </a:pPr>
            </a:p>
          </p:txBody>
        </p:sp>
      </p:grpSp>
      <p:sp>
        <p:nvSpPr>
          <p:cNvPr name="TextBox 28" id="28"/>
          <p:cNvSpPr txBox="true"/>
          <p:nvPr/>
        </p:nvSpPr>
        <p:spPr>
          <a:xfrm rot="0">
            <a:off x="9363591" y="5576997"/>
            <a:ext cx="8577473" cy="1671320"/>
          </a:xfrm>
          <a:prstGeom prst="rect">
            <a:avLst/>
          </a:prstGeom>
        </p:spPr>
        <p:txBody>
          <a:bodyPr anchor="t" rtlCol="false" tIns="0" lIns="0" bIns="0" rIns="0">
            <a:spAutoFit/>
          </a:bodyPr>
          <a:lstStyle/>
          <a:p>
            <a:pPr algn="l">
              <a:lnSpc>
                <a:spcPts val="4480"/>
              </a:lnSpc>
            </a:pPr>
            <a:r>
              <a:rPr lang="en-US" sz="3200" u="sng">
                <a:solidFill>
                  <a:srgbClr val="000000"/>
                </a:solidFill>
                <a:latin typeface="DM Sans"/>
                <a:ea typeface="DM Sans"/>
                <a:cs typeface="DM Sans"/>
                <a:sym typeface="DM Sans"/>
              </a:rPr>
              <a:t>field - satu nilai yang ditemukan di persimpangan baris dan kolom </a:t>
            </a:r>
          </a:p>
          <a:p>
            <a:pPr algn="l">
              <a:lnSpc>
                <a:spcPts val="4480"/>
              </a:lnSpc>
            </a:pPr>
          </a:p>
        </p:txBody>
      </p:sp>
      <p:grpSp>
        <p:nvGrpSpPr>
          <p:cNvPr name="Group 29" id="29"/>
          <p:cNvGrpSpPr/>
          <p:nvPr/>
        </p:nvGrpSpPr>
        <p:grpSpPr>
          <a:xfrm rot="-10800000">
            <a:off x="8603560" y="7114967"/>
            <a:ext cx="9337503" cy="1424534"/>
            <a:chOff x="0" y="0"/>
            <a:chExt cx="22879402" cy="3490492"/>
          </a:xfrm>
        </p:grpSpPr>
        <p:sp>
          <p:nvSpPr>
            <p:cNvPr name="Freeform 30" id="30"/>
            <p:cNvSpPr/>
            <p:nvPr/>
          </p:nvSpPr>
          <p:spPr>
            <a:xfrm flipH="false" flipV="false" rot="0">
              <a:off x="0" y="0"/>
              <a:ext cx="22879402" cy="3490492"/>
            </a:xfrm>
            <a:custGeom>
              <a:avLst/>
              <a:gdLst/>
              <a:ahLst/>
              <a:cxnLst/>
              <a:rect r="r" b="b" t="t" l="l"/>
              <a:pathLst>
                <a:path h="3490492" w="22879402">
                  <a:moveTo>
                    <a:pt x="22879402" y="0"/>
                  </a:moveTo>
                  <a:lnTo>
                    <a:pt x="22879402" y="3490492"/>
                  </a:lnTo>
                  <a:lnTo>
                    <a:pt x="1088390" y="3490492"/>
                  </a:lnTo>
                  <a:cubicBezTo>
                    <a:pt x="487680" y="3490492"/>
                    <a:pt x="0" y="3002812"/>
                    <a:pt x="0" y="1743463"/>
                  </a:cubicBezTo>
                  <a:cubicBezTo>
                    <a:pt x="0" y="487680"/>
                    <a:pt x="487680" y="0"/>
                    <a:pt x="1088390" y="0"/>
                  </a:cubicBezTo>
                  <a:lnTo>
                    <a:pt x="22879402" y="0"/>
                  </a:lnTo>
                  <a:close/>
                </a:path>
              </a:pathLst>
            </a:custGeom>
            <a:solidFill>
              <a:srgbClr val="F1F1F1"/>
            </a:solidFill>
          </p:spPr>
        </p:sp>
      </p:grpSp>
      <p:grpSp>
        <p:nvGrpSpPr>
          <p:cNvPr name="Group 31" id="31"/>
          <p:cNvGrpSpPr/>
          <p:nvPr/>
        </p:nvGrpSpPr>
        <p:grpSpPr>
          <a:xfrm rot="0">
            <a:off x="8222283" y="7114967"/>
            <a:ext cx="894658" cy="888902"/>
            <a:chOff x="0" y="0"/>
            <a:chExt cx="735568" cy="730836"/>
          </a:xfrm>
        </p:grpSpPr>
        <p:sp>
          <p:nvSpPr>
            <p:cNvPr name="Freeform 32" id="32"/>
            <p:cNvSpPr/>
            <p:nvPr/>
          </p:nvSpPr>
          <p:spPr>
            <a:xfrm flipH="false" flipV="false" rot="0">
              <a:off x="0" y="0"/>
              <a:ext cx="735568" cy="730836"/>
            </a:xfrm>
            <a:custGeom>
              <a:avLst/>
              <a:gdLst/>
              <a:ahLst/>
              <a:cxnLst/>
              <a:rect r="r" b="b" t="t" l="l"/>
              <a:pathLst>
                <a:path h="730836" w="735568">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5A1F4"/>
            </a:solidFill>
          </p:spPr>
        </p:sp>
        <p:sp>
          <p:nvSpPr>
            <p:cNvPr name="TextBox 33" id="33"/>
            <p:cNvSpPr txBox="true"/>
            <p:nvPr/>
          </p:nvSpPr>
          <p:spPr>
            <a:xfrm>
              <a:off x="68960" y="125666"/>
              <a:ext cx="597649" cy="536654"/>
            </a:xfrm>
            <a:prstGeom prst="rect">
              <a:avLst/>
            </a:prstGeom>
          </p:spPr>
          <p:txBody>
            <a:bodyPr anchor="ctr" rtlCol="false" tIns="50800" lIns="50800" bIns="50800" rIns="50800"/>
            <a:lstStyle/>
            <a:p>
              <a:pPr algn="ctr">
                <a:lnSpc>
                  <a:spcPts val="2799"/>
                </a:lnSpc>
              </a:pPr>
            </a:p>
          </p:txBody>
        </p:sp>
      </p:grpSp>
      <p:sp>
        <p:nvSpPr>
          <p:cNvPr name="TextBox 34" id="34"/>
          <p:cNvSpPr txBox="true"/>
          <p:nvPr/>
        </p:nvSpPr>
        <p:spPr>
          <a:xfrm rot="0">
            <a:off x="9363591" y="7238901"/>
            <a:ext cx="7895709" cy="1671320"/>
          </a:xfrm>
          <a:prstGeom prst="rect">
            <a:avLst/>
          </a:prstGeom>
        </p:spPr>
        <p:txBody>
          <a:bodyPr anchor="t" rtlCol="false" tIns="0" lIns="0" bIns="0" rIns="0">
            <a:spAutoFit/>
          </a:bodyPr>
          <a:lstStyle/>
          <a:p>
            <a:pPr algn="l">
              <a:lnSpc>
                <a:spcPts val="4480"/>
              </a:lnSpc>
            </a:pPr>
            <a:r>
              <a:rPr lang="en-US" sz="3200" u="sng">
                <a:solidFill>
                  <a:srgbClr val="000000"/>
                </a:solidFill>
                <a:latin typeface="DM Sans"/>
                <a:ea typeface="DM Sans"/>
                <a:cs typeface="DM Sans"/>
                <a:sym typeface="DM Sans"/>
              </a:rPr>
              <a:t>Primary Key- pengidentifikasi unik untuk setiap baris </a:t>
            </a:r>
          </a:p>
          <a:p>
            <a:pPr algn="l">
              <a:lnSpc>
                <a:spcPts val="4480"/>
              </a:lnSpc>
            </a:pPr>
          </a:p>
        </p:txBody>
      </p:sp>
      <p:grpSp>
        <p:nvGrpSpPr>
          <p:cNvPr name="Group 35" id="35"/>
          <p:cNvGrpSpPr/>
          <p:nvPr/>
        </p:nvGrpSpPr>
        <p:grpSpPr>
          <a:xfrm rot="-10800000">
            <a:off x="8603560" y="8776871"/>
            <a:ext cx="9337503" cy="1322509"/>
            <a:chOff x="0" y="0"/>
            <a:chExt cx="22879402" cy="3240503"/>
          </a:xfrm>
        </p:grpSpPr>
        <p:sp>
          <p:nvSpPr>
            <p:cNvPr name="Freeform 36" id="36"/>
            <p:cNvSpPr/>
            <p:nvPr/>
          </p:nvSpPr>
          <p:spPr>
            <a:xfrm flipH="false" flipV="false" rot="0">
              <a:off x="0" y="0"/>
              <a:ext cx="22879402" cy="3240503"/>
            </a:xfrm>
            <a:custGeom>
              <a:avLst/>
              <a:gdLst/>
              <a:ahLst/>
              <a:cxnLst/>
              <a:rect r="r" b="b" t="t" l="l"/>
              <a:pathLst>
                <a:path h="3240503" w="22879402">
                  <a:moveTo>
                    <a:pt x="22879402" y="0"/>
                  </a:moveTo>
                  <a:lnTo>
                    <a:pt x="22879402" y="3240503"/>
                  </a:lnTo>
                  <a:lnTo>
                    <a:pt x="1088390" y="3240503"/>
                  </a:lnTo>
                  <a:cubicBezTo>
                    <a:pt x="487680" y="3240503"/>
                    <a:pt x="0" y="2752823"/>
                    <a:pt x="0" y="1618687"/>
                  </a:cubicBezTo>
                  <a:cubicBezTo>
                    <a:pt x="0" y="487680"/>
                    <a:pt x="487680" y="0"/>
                    <a:pt x="1088390" y="0"/>
                  </a:cubicBezTo>
                  <a:lnTo>
                    <a:pt x="22879402" y="0"/>
                  </a:lnTo>
                  <a:close/>
                </a:path>
              </a:pathLst>
            </a:custGeom>
            <a:solidFill>
              <a:srgbClr val="F1F1F1"/>
            </a:solidFill>
          </p:spPr>
        </p:sp>
      </p:grpSp>
      <p:grpSp>
        <p:nvGrpSpPr>
          <p:cNvPr name="Group 37" id="37"/>
          <p:cNvGrpSpPr/>
          <p:nvPr/>
        </p:nvGrpSpPr>
        <p:grpSpPr>
          <a:xfrm rot="0">
            <a:off x="8222283" y="8776871"/>
            <a:ext cx="894658" cy="888902"/>
            <a:chOff x="0" y="0"/>
            <a:chExt cx="735568" cy="730836"/>
          </a:xfrm>
        </p:grpSpPr>
        <p:sp>
          <p:nvSpPr>
            <p:cNvPr name="Freeform 38" id="38"/>
            <p:cNvSpPr/>
            <p:nvPr/>
          </p:nvSpPr>
          <p:spPr>
            <a:xfrm flipH="false" flipV="false" rot="0">
              <a:off x="0" y="0"/>
              <a:ext cx="735568" cy="730836"/>
            </a:xfrm>
            <a:custGeom>
              <a:avLst/>
              <a:gdLst/>
              <a:ahLst/>
              <a:cxnLst/>
              <a:rect r="r" b="b" t="t" l="l"/>
              <a:pathLst>
                <a:path h="730836" w="735568">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5A1F4"/>
            </a:solidFill>
          </p:spPr>
        </p:sp>
        <p:sp>
          <p:nvSpPr>
            <p:cNvPr name="TextBox 39" id="39"/>
            <p:cNvSpPr txBox="true"/>
            <p:nvPr/>
          </p:nvSpPr>
          <p:spPr>
            <a:xfrm>
              <a:off x="68960" y="125666"/>
              <a:ext cx="597649" cy="536654"/>
            </a:xfrm>
            <a:prstGeom prst="rect">
              <a:avLst/>
            </a:prstGeom>
          </p:spPr>
          <p:txBody>
            <a:bodyPr anchor="ctr" rtlCol="false" tIns="50800" lIns="50800" bIns="50800" rIns="50800"/>
            <a:lstStyle/>
            <a:p>
              <a:pPr algn="ctr">
                <a:lnSpc>
                  <a:spcPts val="2799"/>
                </a:lnSpc>
              </a:pPr>
            </a:p>
          </p:txBody>
        </p:sp>
      </p:grpSp>
      <p:sp>
        <p:nvSpPr>
          <p:cNvPr name="TextBox 40" id="40"/>
          <p:cNvSpPr txBox="true"/>
          <p:nvPr/>
        </p:nvSpPr>
        <p:spPr>
          <a:xfrm rot="0">
            <a:off x="9363591" y="8900805"/>
            <a:ext cx="7895709" cy="1671320"/>
          </a:xfrm>
          <a:prstGeom prst="rect">
            <a:avLst/>
          </a:prstGeom>
        </p:spPr>
        <p:txBody>
          <a:bodyPr anchor="t" rtlCol="false" tIns="0" lIns="0" bIns="0" rIns="0">
            <a:spAutoFit/>
          </a:bodyPr>
          <a:lstStyle/>
          <a:p>
            <a:pPr algn="l">
              <a:lnSpc>
                <a:spcPts val="4480"/>
              </a:lnSpc>
            </a:pPr>
            <a:r>
              <a:rPr lang="en-US" sz="3200" u="sng">
                <a:solidFill>
                  <a:srgbClr val="000000"/>
                </a:solidFill>
                <a:latin typeface="DM Sans"/>
                <a:ea typeface="DM Sans"/>
                <a:cs typeface="DM Sans"/>
                <a:sym typeface="DM Sans"/>
              </a:rPr>
              <a:t>Foreign Key - kolom yang merujuk ke kolom kunci utama di tabel lain</a:t>
            </a:r>
          </a:p>
          <a:p>
            <a:pPr algn="l">
              <a:lnSpc>
                <a:spcPts val="4480"/>
              </a:lnSpc>
            </a:pPr>
          </a:p>
        </p:txBody>
      </p:sp>
      <p:sp>
        <p:nvSpPr>
          <p:cNvPr name="Freeform 41" id="41"/>
          <p:cNvSpPr/>
          <p:nvPr/>
        </p:nvSpPr>
        <p:spPr>
          <a:xfrm flipH="false" flipV="false" rot="0">
            <a:off x="265083" y="9045272"/>
            <a:ext cx="1017108" cy="1017108"/>
          </a:xfrm>
          <a:custGeom>
            <a:avLst/>
            <a:gdLst/>
            <a:ahLst/>
            <a:cxnLst/>
            <a:rect r="r" b="b" t="t" l="l"/>
            <a:pathLst>
              <a:path h="1017108" w="1017108">
                <a:moveTo>
                  <a:pt x="0" y="0"/>
                </a:moveTo>
                <a:lnTo>
                  <a:pt x="1017108" y="0"/>
                </a:lnTo>
                <a:lnTo>
                  <a:pt x="1017108" y="1017108"/>
                </a:lnTo>
                <a:lnTo>
                  <a:pt x="0" y="1017108"/>
                </a:lnTo>
                <a:lnTo>
                  <a:pt x="0" y="0"/>
                </a:lnTo>
                <a:close/>
              </a:path>
            </a:pathLst>
          </a:custGeom>
          <a:blipFill>
            <a:blip r:embed="rId2"/>
            <a:stretch>
              <a:fillRect l="0" t="0" r="0" b="0"/>
            </a:stretch>
          </a:blipFill>
        </p:spPr>
      </p:sp>
      <p:sp>
        <p:nvSpPr>
          <p:cNvPr name="TextBox 42" id="42"/>
          <p:cNvSpPr txBox="true"/>
          <p:nvPr/>
        </p:nvSpPr>
        <p:spPr>
          <a:xfrm rot="0">
            <a:off x="1521898" y="9284586"/>
            <a:ext cx="11547485" cy="481330"/>
          </a:xfrm>
          <a:prstGeom prst="rect">
            <a:avLst/>
          </a:prstGeom>
        </p:spPr>
        <p:txBody>
          <a:bodyPr anchor="t" rtlCol="false" tIns="0" lIns="0" bIns="0" rIns="0">
            <a:spAutoFit/>
          </a:bodyPr>
          <a:lstStyle/>
          <a:p>
            <a:pPr algn="l">
              <a:lnSpc>
                <a:spcPts val="3919"/>
              </a:lnSpc>
            </a:pPr>
            <a:r>
              <a:rPr lang="en-US" b="true" sz="2799">
                <a:solidFill>
                  <a:srgbClr val="000000"/>
                </a:solidFill>
                <a:latin typeface="DM Sans Bold"/>
                <a:ea typeface="DM Sans Bold"/>
                <a:cs typeface="DM Sans Bold"/>
                <a:sym typeface="DM Sans Bold"/>
              </a:rPr>
              <a:t>ADI RIZKY PRATAMA - UBP KARAWANG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666770"/>
            <a:ext cx="4456079" cy="1326542"/>
            <a:chOff x="0" y="0"/>
            <a:chExt cx="931517" cy="277306"/>
          </a:xfrm>
        </p:grpSpPr>
        <p:sp>
          <p:nvSpPr>
            <p:cNvPr name="Freeform 3" id="3"/>
            <p:cNvSpPr/>
            <p:nvPr/>
          </p:nvSpPr>
          <p:spPr>
            <a:xfrm flipH="false" flipV="false" rot="0">
              <a:off x="0" y="0"/>
              <a:ext cx="931517" cy="277306"/>
            </a:xfrm>
            <a:custGeom>
              <a:avLst/>
              <a:gdLst/>
              <a:ahLst/>
              <a:cxnLst/>
              <a:rect r="r" b="b" t="t" l="l"/>
              <a:pathLst>
                <a:path h="277306" w="931517">
                  <a:moveTo>
                    <a:pt x="138653" y="0"/>
                  </a:moveTo>
                  <a:lnTo>
                    <a:pt x="792864" y="0"/>
                  </a:lnTo>
                  <a:cubicBezTo>
                    <a:pt x="829637" y="0"/>
                    <a:pt x="864904" y="14608"/>
                    <a:pt x="890906" y="40610"/>
                  </a:cubicBezTo>
                  <a:cubicBezTo>
                    <a:pt x="916909" y="66613"/>
                    <a:pt x="931517" y="101880"/>
                    <a:pt x="931517" y="138653"/>
                  </a:cubicBezTo>
                  <a:lnTo>
                    <a:pt x="931517" y="138653"/>
                  </a:lnTo>
                  <a:cubicBezTo>
                    <a:pt x="931517" y="175426"/>
                    <a:pt x="916909" y="210693"/>
                    <a:pt x="890906" y="236695"/>
                  </a:cubicBezTo>
                  <a:cubicBezTo>
                    <a:pt x="864904" y="262698"/>
                    <a:pt x="829637" y="277306"/>
                    <a:pt x="792864" y="277306"/>
                  </a:cubicBezTo>
                  <a:lnTo>
                    <a:pt x="138653" y="277306"/>
                  </a:lnTo>
                  <a:cubicBezTo>
                    <a:pt x="101880" y="277306"/>
                    <a:pt x="66613" y="262698"/>
                    <a:pt x="40610" y="236695"/>
                  </a:cubicBezTo>
                  <a:cubicBezTo>
                    <a:pt x="14608" y="210693"/>
                    <a:pt x="0" y="175426"/>
                    <a:pt x="0" y="138653"/>
                  </a:cubicBezTo>
                  <a:lnTo>
                    <a:pt x="0" y="138653"/>
                  </a:lnTo>
                  <a:cubicBezTo>
                    <a:pt x="0" y="101880"/>
                    <a:pt x="14608" y="66613"/>
                    <a:pt x="40610" y="40610"/>
                  </a:cubicBezTo>
                  <a:cubicBezTo>
                    <a:pt x="66613" y="14608"/>
                    <a:pt x="101880" y="0"/>
                    <a:pt x="138653" y="0"/>
                  </a:cubicBezTo>
                  <a:close/>
                </a:path>
              </a:pathLst>
            </a:custGeom>
            <a:solidFill>
              <a:srgbClr val="FFB001"/>
            </a:solidFill>
          </p:spPr>
        </p:sp>
        <p:sp>
          <p:nvSpPr>
            <p:cNvPr name="TextBox 4" id="4"/>
            <p:cNvSpPr txBox="true"/>
            <p:nvPr/>
          </p:nvSpPr>
          <p:spPr>
            <a:xfrm>
              <a:off x="0" y="-123825"/>
              <a:ext cx="931517" cy="401131"/>
            </a:xfrm>
            <a:prstGeom prst="rect">
              <a:avLst/>
            </a:prstGeom>
          </p:spPr>
          <p:txBody>
            <a:bodyPr anchor="ctr" rtlCol="false" tIns="50800" lIns="50800" bIns="50800" rIns="50800"/>
            <a:lstStyle/>
            <a:p>
              <a:pPr algn="ctr">
                <a:lnSpc>
                  <a:spcPts val="8959"/>
                </a:lnSpc>
              </a:pPr>
              <a:r>
                <a:rPr lang="en-US" b="true" sz="6399">
                  <a:solidFill>
                    <a:srgbClr val="FFFFFF"/>
                  </a:solidFill>
                  <a:latin typeface="DM Sans Bold"/>
                  <a:ea typeface="DM Sans Bold"/>
                  <a:cs typeface="DM Sans Bold"/>
                  <a:sym typeface="DM Sans Bold"/>
                </a:rPr>
                <a:t>Fase</a:t>
              </a:r>
            </a:p>
          </p:txBody>
        </p:sp>
      </p:grpSp>
      <p:sp>
        <p:nvSpPr>
          <p:cNvPr name="Freeform 5" id="5"/>
          <p:cNvSpPr/>
          <p:nvPr/>
        </p:nvSpPr>
        <p:spPr>
          <a:xfrm flipH="false" flipV="false" rot="0">
            <a:off x="265083" y="9045272"/>
            <a:ext cx="1017108" cy="1017108"/>
          </a:xfrm>
          <a:custGeom>
            <a:avLst/>
            <a:gdLst/>
            <a:ahLst/>
            <a:cxnLst/>
            <a:rect r="r" b="b" t="t" l="l"/>
            <a:pathLst>
              <a:path h="1017108" w="1017108">
                <a:moveTo>
                  <a:pt x="0" y="0"/>
                </a:moveTo>
                <a:lnTo>
                  <a:pt x="1017108" y="0"/>
                </a:lnTo>
                <a:lnTo>
                  <a:pt x="1017108" y="1017108"/>
                </a:lnTo>
                <a:lnTo>
                  <a:pt x="0" y="1017108"/>
                </a:lnTo>
                <a:lnTo>
                  <a:pt x="0" y="0"/>
                </a:lnTo>
                <a:close/>
              </a:path>
            </a:pathLst>
          </a:custGeom>
          <a:blipFill>
            <a:blip r:embed="rId2"/>
            <a:stretch>
              <a:fillRect l="0" t="0" r="0" b="0"/>
            </a:stretch>
          </a:blipFill>
        </p:spPr>
      </p:sp>
      <p:sp>
        <p:nvSpPr>
          <p:cNvPr name="Freeform 6" id="6"/>
          <p:cNvSpPr/>
          <p:nvPr/>
        </p:nvSpPr>
        <p:spPr>
          <a:xfrm flipH="false" flipV="false" rot="0">
            <a:off x="5998016" y="1028700"/>
            <a:ext cx="12075473" cy="7201532"/>
          </a:xfrm>
          <a:custGeom>
            <a:avLst/>
            <a:gdLst/>
            <a:ahLst/>
            <a:cxnLst/>
            <a:rect r="r" b="b" t="t" l="l"/>
            <a:pathLst>
              <a:path h="7201532" w="12075473">
                <a:moveTo>
                  <a:pt x="0" y="0"/>
                </a:moveTo>
                <a:lnTo>
                  <a:pt x="12075472" y="0"/>
                </a:lnTo>
                <a:lnTo>
                  <a:pt x="12075472" y="7201532"/>
                </a:lnTo>
                <a:lnTo>
                  <a:pt x="0" y="7201532"/>
                </a:lnTo>
                <a:lnTo>
                  <a:pt x="0" y="0"/>
                </a:lnTo>
                <a:close/>
              </a:path>
            </a:pathLst>
          </a:custGeom>
          <a:blipFill>
            <a:blip r:embed="rId3"/>
            <a:stretch>
              <a:fillRect l="0" t="0" r="0" b="0"/>
            </a:stretch>
          </a:blipFill>
        </p:spPr>
      </p:sp>
      <p:grpSp>
        <p:nvGrpSpPr>
          <p:cNvPr name="Group 7" id="7"/>
          <p:cNvGrpSpPr/>
          <p:nvPr/>
        </p:nvGrpSpPr>
        <p:grpSpPr>
          <a:xfrm rot="0">
            <a:off x="611853" y="2141721"/>
            <a:ext cx="5386163" cy="6755142"/>
            <a:chOff x="0" y="0"/>
            <a:chExt cx="7181551" cy="9006856"/>
          </a:xfrm>
        </p:grpSpPr>
        <p:grpSp>
          <p:nvGrpSpPr>
            <p:cNvPr name="Group 8" id="8"/>
            <p:cNvGrpSpPr/>
            <p:nvPr/>
          </p:nvGrpSpPr>
          <p:grpSpPr>
            <a:xfrm rot="0">
              <a:off x="0" y="0"/>
              <a:ext cx="7181551" cy="9006856"/>
              <a:chOff x="0" y="0"/>
              <a:chExt cx="6462267" cy="8137339"/>
            </a:xfrm>
          </p:grpSpPr>
          <p:sp>
            <p:nvSpPr>
              <p:cNvPr name="Freeform 9" id="9"/>
              <p:cNvSpPr/>
              <p:nvPr/>
            </p:nvSpPr>
            <p:spPr>
              <a:xfrm flipH="false" flipV="false" rot="0">
                <a:off x="0" y="0"/>
                <a:ext cx="6462267" cy="8137339"/>
              </a:xfrm>
              <a:custGeom>
                <a:avLst/>
                <a:gdLst/>
                <a:ahLst/>
                <a:cxnLst/>
                <a:rect r="r" b="b" t="t" l="l"/>
                <a:pathLst>
                  <a:path h="8137339" w="6462267">
                    <a:moveTo>
                      <a:pt x="6337807" y="8137339"/>
                    </a:moveTo>
                    <a:lnTo>
                      <a:pt x="124460" y="8137339"/>
                    </a:lnTo>
                    <a:cubicBezTo>
                      <a:pt x="55880" y="8137339"/>
                      <a:pt x="0" y="8081459"/>
                      <a:pt x="0" y="8012879"/>
                    </a:cubicBezTo>
                    <a:lnTo>
                      <a:pt x="0" y="124460"/>
                    </a:lnTo>
                    <a:cubicBezTo>
                      <a:pt x="0" y="55880"/>
                      <a:pt x="55880" y="0"/>
                      <a:pt x="124460" y="0"/>
                    </a:cubicBezTo>
                    <a:lnTo>
                      <a:pt x="6337807" y="0"/>
                    </a:lnTo>
                    <a:cubicBezTo>
                      <a:pt x="6406387" y="0"/>
                      <a:pt x="6462267" y="55880"/>
                      <a:pt x="6462267" y="124460"/>
                    </a:cubicBezTo>
                    <a:lnTo>
                      <a:pt x="6462267" y="8012879"/>
                    </a:lnTo>
                    <a:cubicBezTo>
                      <a:pt x="6462267" y="8081459"/>
                      <a:pt x="6406387" y="8137339"/>
                      <a:pt x="6337807" y="8137339"/>
                    </a:cubicBezTo>
                    <a:close/>
                  </a:path>
                </a:pathLst>
              </a:custGeom>
              <a:solidFill>
                <a:srgbClr val="F1F1F1"/>
              </a:solidFill>
            </p:spPr>
          </p:sp>
        </p:grpSp>
        <p:sp>
          <p:nvSpPr>
            <p:cNvPr name="Freeform 10" id="10"/>
            <p:cNvSpPr/>
            <p:nvPr/>
          </p:nvSpPr>
          <p:spPr>
            <a:xfrm flipH="false" flipV="false" rot="0">
              <a:off x="393273" y="4262539"/>
              <a:ext cx="450764" cy="481778"/>
            </a:xfrm>
            <a:custGeom>
              <a:avLst/>
              <a:gdLst/>
              <a:ahLst/>
              <a:cxnLst/>
              <a:rect r="r" b="b" t="t" l="l"/>
              <a:pathLst>
                <a:path h="481778" w="450764">
                  <a:moveTo>
                    <a:pt x="0" y="0"/>
                  </a:moveTo>
                  <a:lnTo>
                    <a:pt x="450763" y="0"/>
                  </a:lnTo>
                  <a:lnTo>
                    <a:pt x="450763" y="481778"/>
                  </a:lnTo>
                  <a:lnTo>
                    <a:pt x="0" y="481778"/>
                  </a:lnTo>
                  <a:lnTo>
                    <a:pt x="0" y="0"/>
                  </a:lnTo>
                  <a:close/>
                </a:path>
              </a:pathLst>
            </a:custGeom>
            <a:blipFill>
              <a:blip r:embed="rId4"/>
              <a:stretch>
                <a:fillRect l="0" t="0" r="0" b="0"/>
              </a:stretch>
            </a:blipFill>
          </p:spPr>
        </p:sp>
        <p:sp>
          <p:nvSpPr>
            <p:cNvPr name="TextBox 11" id="11"/>
            <p:cNvSpPr txBox="true"/>
            <p:nvPr/>
          </p:nvSpPr>
          <p:spPr>
            <a:xfrm rot="0">
              <a:off x="1207091" y="277724"/>
              <a:ext cx="5420494" cy="8403784"/>
            </a:xfrm>
            <a:prstGeom prst="rect">
              <a:avLst/>
            </a:prstGeom>
          </p:spPr>
          <p:txBody>
            <a:bodyPr anchor="t" rtlCol="false" tIns="0" lIns="0" bIns="0" rIns="0">
              <a:spAutoFit/>
            </a:bodyPr>
            <a:lstStyle/>
            <a:p>
              <a:pPr algn="just" marL="0" indent="0" lvl="0">
                <a:lnSpc>
                  <a:spcPts val="2638"/>
                </a:lnSpc>
                <a:spcBef>
                  <a:spcPct val="0"/>
                </a:spcBef>
              </a:pPr>
              <a:r>
                <a:rPr lang="en-US" b="true" sz="1758">
                  <a:solidFill>
                    <a:srgbClr val="202020"/>
                  </a:solidFill>
                  <a:latin typeface="DM Sans Bold"/>
                  <a:ea typeface="DM Sans Bold"/>
                  <a:cs typeface="DM Sans Bold"/>
                  <a:sym typeface="DM Sans Bold"/>
                </a:rPr>
                <a:t>Tujuanya adalah untuk memastikan bahwa semua objek data yang diperlukan oleh database terwakili secara akurat. Kesalahan akan menyebabkan pembuatan laporan yang salah dan menghasilkan informasi yang salah. Sebuah model membantu merancang database pada tingkat konseptual, logis dan fisik. Struktur Model Data membantu mendefinisikan tabel relasional, kunci utama dan asing, dan prosedur tersimpan. Ini memberikan gambaran yang jelas tentang basis data dan dapat digunakan oleh pengembang basis data untuk membuat basis data fisik. Hal ini juga membantu untuk mengidentifikasi data yang hilang dan berlebihan.</a:t>
              </a:r>
            </a:p>
          </p:txBody>
        </p:sp>
      </p:grpSp>
      <p:sp>
        <p:nvSpPr>
          <p:cNvPr name="Freeform 12" id="12"/>
          <p:cNvSpPr/>
          <p:nvPr/>
        </p:nvSpPr>
        <p:spPr>
          <a:xfrm flipH="false" flipV="false" rot="5239014">
            <a:off x="9103034" y="1995743"/>
            <a:ext cx="1493404" cy="946335"/>
          </a:xfrm>
          <a:custGeom>
            <a:avLst/>
            <a:gdLst/>
            <a:ahLst/>
            <a:cxnLst/>
            <a:rect r="r" b="b" t="t" l="l"/>
            <a:pathLst>
              <a:path h="946335" w="1493404">
                <a:moveTo>
                  <a:pt x="0" y="0"/>
                </a:moveTo>
                <a:lnTo>
                  <a:pt x="1493405" y="0"/>
                </a:lnTo>
                <a:lnTo>
                  <a:pt x="1493405" y="946335"/>
                </a:lnTo>
                <a:lnTo>
                  <a:pt x="0" y="9463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1521898" y="9284586"/>
            <a:ext cx="11547485" cy="481330"/>
          </a:xfrm>
          <a:prstGeom prst="rect">
            <a:avLst/>
          </a:prstGeom>
        </p:spPr>
        <p:txBody>
          <a:bodyPr anchor="t" rtlCol="false" tIns="0" lIns="0" bIns="0" rIns="0">
            <a:spAutoFit/>
          </a:bodyPr>
          <a:lstStyle/>
          <a:p>
            <a:pPr algn="l">
              <a:lnSpc>
                <a:spcPts val="3919"/>
              </a:lnSpc>
            </a:pPr>
            <a:r>
              <a:rPr lang="en-US" b="true" sz="2799">
                <a:solidFill>
                  <a:srgbClr val="000000"/>
                </a:solidFill>
                <a:latin typeface="DM Sans Bold"/>
                <a:ea typeface="DM Sans Bold"/>
                <a:cs typeface="DM Sans Bold"/>
                <a:sym typeface="DM Sans Bold"/>
              </a:rPr>
              <a:t>ADI RIZKY PRATAMA - UBP KARAWANG</a:t>
            </a:r>
          </a:p>
        </p:txBody>
      </p:sp>
      <p:sp>
        <p:nvSpPr>
          <p:cNvPr name="Freeform 14" id="14"/>
          <p:cNvSpPr/>
          <p:nvPr/>
        </p:nvSpPr>
        <p:spPr>
          <a:xfrm flipH="false" flipV="false" rot="5239014">
            <a:off x="9245909" y="4886232"/>
            <a:ext cx="1493404" cy="946335"/>
          </a:xfrm>
          <a:custGeom>
            <a:avLst/>
            <a:gdLst/>
            <a:ahLst/>
            <a:cxnLst/>
            <a:rect r="r" b="b" t="t" l="l"/>
            <a:pathLst>
              <a:path h="946335" w="1493404">
                <a:moveTo>
                  <a:pt x="0" y="0"/>
                </a:moveTo>
                <a:lnTo>
                  <a:pt x="1493405" y="0"/>
                </a:lnTo>
                <a:lnTo>
                  <a:pt x="1493405" y="946335"/>
                </a:lnTo>
                <a:lnTo>
                  <a:pt x="0" y="9463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9397054">
            <a:off x="9333509" y="6616735"/>
            <a:ext cx="968238" cy="613550"/>
          </a:xfrm>
          <a:custGeom>
            <a:avLst/>
            <a:gdLst/>
            <a:ahLst/>
            <a:cxnLst/>
            <a:rect r="r" b="b" t="t" l="l"/>
            <a:pathLst>
              <a:path h="613550" w="968238">
                <a:moveTo>
                  <a:pt x="0" y="0"/>
                </a:moveTo>
                <a:lnTo>
                  <a:pt x="968239" y="0"/>
                </a:lnTo>
                <a:lnTo>
                  <a:pt x="968239" y="613550"/>
                </a:lnTo>
                <a:lnTo>
                  <a:pt x="0" y="6135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7034915" y="513999"/>
            <a:ext cx="11024319" cy="1029403"/>
            <a:chOff x="0" y="0"/>
            <a:chExt cx="23325682" cy="2178050"/>
          </a:xfrm>
        </p:grpSpPr>
        <p:sp>
          <p:nvSpPr>
            <p:cNvPr name="Freeform 3" id="3"/>
            <p:cNvSpPr/>
            <p:nvPr/>
          </p:nvSpPr>
          <p:spPr>
            <a:xfrm flipH="false" flipV="false" rot="0">
              <a:off x="0" y="0"/>
              <a:ext cx="23325682" cy="2178050"/>
            </a:xfrm>
            <a:custGeom>
              <a:avLst/>
              <a:gdLst/>
              <a:ahLst/>
              <a:cxnLst/>
              <a:rect r="r" b="b" t="t" l="l"/>
              <a:pathLst>
                <a:path h="2178050" w="23325682">
                  <a:moveTo>
                    <a:pt x="23325682" y="0"/>
                  </a:moveTo>
                  <a:lnTo>
                    <a:pt x="23325682" y="2178050"/>
                  </a:lnTo>
                  <a:lnTo>
                    <a:pt x="1088390" y="2178050"/>
                  </a:lnTo>
                  <a:cubicBezTo>
                    <a:pt x="487680" y="2178050"/>
                    <a:pt x="0" y="1690370"/>
                    <a:pt x="0" y="1088390"/>
                  </a:cubicBezTo>
                  <a:cubicBezTo>
                    <a:pt x="0" y="487680"/>
                    <a:pt x="487680" y="0"/>
                    <a:pt x="1088390" y="0"/>
                  </a:cubicBezTo>
                  <a:lnTo>
                    <a:pt x="23325682" y="0"/>
                  </a:lnTo>
                  <a:close/>
                </a:path>
              </a:pathLst>
            </a:custGeom>
            <a:solidFill>
              <a:srgbClr val="F1F1F1"/>
            </a:solidFill>
          </p:spPr>
        </p:sp>
      </p:grpSp>
      <p:grpSp>
        <p:nvGrpSpPr>
          <p:cNvPr name="Group 4" id="4"/>
          <p:cNvGrpSpPr/>
          <p:nvPr/>
        </p:nvGrpSpPr>
        <p:grpSpPr>
          <a:xfrm rot="0">
            <a:off x="6593372" y="513999"/>
            <a:ext cx="1036068" cy="1029403"/>
            <a:chOff x="0" y="0"/>
            <a:chExt cx="735568" cy="730836"/>
          </a:xfrm>
        </p:grpSpPr>
        <p:sp>
          <p:nvSpPr>
            <p:cNvPr name="Freeform 5" id="5"/>
            <p:cNvSpPr/>
            <p:nvPr/>
          </p:nvSpPr>
          <p:spPr>
            <a:xfrm flipH="false" flipV="false" rot="0">
              <a:off x="0" y="0"/>
              <a:ext cx="735568" cy="730836"/>
            </a:xfrm>
            <a:custGeom>
              <a:avLst/>
              <a:gdLst/>
              <a:ahLst/>
              <a:cxnLst/>
              <a:rect r="r" b="b" t="t" l="l"/>
              <a:pathLst>
                <a:path h="730836" w="735568">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5A1F4"/>
            </a:solidFill>
          </p:spPr>
        </p:sp>
        <p:sp>
          <p:nvSpPr>
            <p:cNvPr name="TextBox 6" id="6"/>
            <p:cNvSpPr txBox="true"/>
            <p:nvPr/>
          </p:nvSpPr>
          <p:spPr>
            <a:xfrm>
              <a:off x="68960" y="125666"/>
              <a:ext cx="597649" cy="536654"/>
            </a:xfrm>
            <a:prstGeom prst="rect">
              <a:avLst/>
            </a:prstGeom>
          </p:spPr>
          <p:txBody>
            <a:bodyPr anchor="ctr" rtlCol="false" tIns="50800" lIns="50800" bIns="50800" rIns="50800"/>
            <a:lstStyle/>
            <a:p>
              <a:pPr algn="ctr">
                <a:lnSpc>
                  <a:spcPts val="2799"/>
                </a:lnSpc>
              </a:pPr>
              <a:r>
                <a:rPr lang="en-US" b="true" sz="2799" spc="-55">
                  <a:solidFill>
                    <a:srgbClr val="FFFFFF"/>
                  </a:solidFill>
                  <a:latin typeface="DM Sans Bold"/>
                  <a:ea typeface="DM Sans Bold"/>
                  <a:cs typeface="DM Sans Bold"/>
                  <a:sym typeface="DM Sans Bold"/>
                </a:rPr>
                <a:t>1</a:t>
              </a:r>
            </a:p>
          </p:txBody>
        </p:sp>
      </p:grpSp>
      <p:grpSp>
        <p:nvGrpSpPr>
          <p:cNvPr name="Group 7" id="7"/>
          <p:cNvGrpSpPr/>
          <p:nvPr/>
        </p:nvGrpSpPr>
        <p:grpSpPr>
          <a:xfrm rot="-10800000">
            <a:off x="7034915" y="6030720"/>
            <a:ext cx="11024319" cy="1029403"/>
            <a:chOff x="0" y="0"/>
            <a:chExt cx="23325682" cy="2178050"/>
          </a:xfrm>
        </p:grpSpPr>
        <p:sp>
          <p:nvSpPr>
            <p:cNvPr name="Freeform 8" id="8"/>
            <p:cNvSpPr/>
            <p:nvPr/>
          </p:nvSpPr>
          <p:spPr>
            <a:xfrm flipH="false" flipV="false" rot="0">
              <a:off x="0" y="0"/>
              <a:ext cx="23325682" cy="2178050"/>
            </a:xfrm>
            <a:custGeom>
              <a:avLst/>
              <a:gdLst/>
              <a:ahLst/>
              <a:cxnLst/>
              <a:rect r="r" b="b" t="t" l="l"/>
              <a:pathLst>
                <a:path h="2178050" w="23325682">
                  <a:moveTo>
                    <a:pt x="23325682" y="0"/>
                  </a:moveTo>
                  <a:lnTo>
                    <a:pt x="23325682" y="2178050"/>
                  </a:lnTo>
                  <a:lnTo>
                    <a:pt x="1088390" y="2178050"/>
                  </a:lnTo>
                  <a:cubicBezTo>
                    <a:pt x="487680" y="2178050"/>
                    <a:pt x="0" y="1690370"/>
                    <a:pt x="0" y="1088390"/>
                  </a:cubicBezTo>
                  <a:cubicBezTo>
                    <a:pt x="0" y="487680"/>
                    <a:pt x="487680" y="0"/>
                    <a:pt x="1088390" y="0"/>
                  </a:cubicBezTo>
                  <a:lnTo>
                    <a:pt x="23325682" y="0"/>
                  </a:lnTo>
                  <a:close/>
                </a:path>
              </a:pathLst>
            </a:custGeom>
            <a:solidFill>
              <a:srgbClr val="F1F1F1"/>
            </a:solidFill>
          </p:spPr>
        </p:sp>
      </p:grpSp>
      <p:grpSp>
        <p:nvGrpSpPr>
          <p:cNvPr name="Group 9" id="9"/>
          <p:cNvGrpSpPr/>
          <p:nvPr/>
        </p:nvGrpSpPr>
        <p:grpSpPr>
          <a:xfrm rot="0">
            <a:off x="6593372" y="6030720"/>
            <a:ext cx="1036068" cy="1029403"/>
            <a:chOff x="0" y="0"/>
            <a:chExt cx="735568" cy="730836"/>
          </a:xfrm>
        </p:grpSpPr>
        <p:sp>
          <p:nvSpPr>
            <p:cNvPr name="Freeform 10" id="10"/>
            <p:cNvSpPr/>
            <p:nvPr/>
          </p:nvSpPr>
          <p:spPr>
            <a:xfrm flipH="false" flipV="false" rot="0">
              <a:off x="0" y="0"/>
              <a:ext cx="735568" cy="730836"/>
            </a:xfrm>
            <a:custGeom>
              <a:avLst/>
              <a:gdLst/>
              <a:ahLst/>
              <a:cxnLst/>
              <a:rect r="r" b="b" t="t" l="l"/>
              <a:pathLst>
                <a:path h="730836" w="735568">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5A1F4"/>
            </a:solidFill>
          </p:spPr>
        </p:sp>
        <p:sp>
          <p:nvSpPr>
            <p:cNvPr name="TextBox 11" id="11"/>
            <p:cNvSpPr txBox="true"/>
            <p:nvPr/>
          </p:nvSpPr>
          <p:spPr>
            <a:xfrm>
              <a:off x="68960" y="125666"/>
              <a:ext cx="597649" cy="536654"/>
            </a:xfrm>
            <a:prstGeom prst="rect">
              <a:avLst/>
            </a:prstGeom>
          </p:spPr>
          <p:txBody>
            <a:bodyPr anchor="ctr" rtlCol="false" tIns="50800" lIns="50800" bIns="50800" rIns="50800"/>
            <a:lstStyle/>
            <a:p>
              <a:pPr algn="ctr">
                <a:lnSpc>
                  <a:spcPts val="2799"/>
                </a:lnSpc>
              </a:pPr>
              <a:r>
                <a:rPr lang="en-US" b="true" sz="2799" spc="-55">
                  <a:solidFill>
                    <a:srgbClr val="FFFFFF"/>
                  </a:solidFill>
                  <a:latin typeface="DM Sans Bold"/>
                  <a:ea typeface="DM Sans Bold"/>
                  <a:cs typeface="DM Sans Bold"/>
                  <a:sym typeface="DM Sans Bold"/>
                </a:rPr>
                <a:t>2</a:t>
              </a:r>
            </a:p>
          </p:txBody>
        </p:sp>
      </p:grpSp>
      <p:sp>
        <p:nvSpPr>
          <p:cNvPr name="TextBox 12" id="12"/>
          <p:cNvSpPr txBox="true"/>
          <p:nvPr/>
        </p:nvSpPr>
        <p:spPr>
          <a:xfrm rot="0">
            <a:off x="8202457" y="645492"/>
            <a:ext cx="5228693" cy="623349"/>
          </a:xfrm>
          <a:prstGeom prst="rect">
            <a:avLst/>
          </a:prstGeom>
        </p:spPr>
        <p:txBody>
          <a:bodyPr anchor="t" rtlCol="false" tIns="0" lIns="0" bIns="0" rIns="0">
            <a:spAutoFit/>
          </a:bodyPr>
          <a:lstStyle/>
          <a:p>
            <a:pPr algn="l">
              <a:lnSpc>
                <a:spcPts val="5188"/>
              </a:lnSpc>
            </a:pPr>
            <a:r>
              <a:rPr lang="en-US" sz="3705" u="sng">
                <a:solidFill>
                  <a:srgbClr val="000000"/>
                </a:solidFill>
                <a:latin typeface="DM Sans"/>
                <a:ea typeface="DM Sans"/>
                <a:cs typeface="DM Sans"/>
                <a:sym typeface="DM Sans"/>
              </a:rPr>
              <a:t>Skema konseptual</a:t>
            </a:r>
          </a:p>
        </p:txBody>
      </p:sp>
      <p:sp>
        <p:nvSpPr>
          <p:cNvPr name="TextBox 13" id="13"/>
          <p:cNvSpPr txBox="true"/>
          <p:nvPr/>
        </p:nvSpPr>
        <p:spPr>
          <a:xfrm rot="0">
            <a:off x="8202457" y="6162213"/>
            <a:ext cx="5819449" cy="623349"/>
          </a:xfrm>
          <a:prstGeom prst="rect">
            <a:avLst/>
          </a:prstGeom>
        </p:spPr>
        <p:txBody>
          <a:bodyPr anchor="t" rtlCol="false" tIns="0" lIns="0" bIns="0" rIns="0">
            <a:spAutoFit/>
          </a:bodyPr>
          <a:lstStyle/>
          <a:p>
            <a:pPr algn="l" marL="0" indent="0" lvl="1">
              <a:lnSpc>
                <a:spcPts val="5188"/>
              </a:lnSpc>
              <a:spcBef>
                <a:spcPct val="0"/>
              </a:spcBef>
            </a:pPr>
            <a:r>
              <a:rPr lang="en-US" sz="3705" u="sng">
                <a:solidFill>
                  <a:srgbClr val="000000"/>
                </a:solidFill>
                <a:latin typeface="DM Sans"/>
                <a:ea typeface="DM Sans"/>
                <a:cs typeface="DM Sans"/>
                <a:sym typeface="DM Sans"/>
              </a:rPr>
              <a:t>Perancangan Transaksi</a:t>
            </a:r>
          </a:p>
        </p:txBody>
      </p:sp>
      <p:grpSp>
        <p:nvGrpSpPr>
          <p:cNvPr name="Group 14" id="14"/>
          <p:cNvGrpSpPr/>
          <p:nvPr/>
        </p:nvGrpSpPr>
        <p:grpSpPr>
          <a:xfrm rot="0">
            <a:off x="-465939" y="2140518"/>
            <a:ext cx="5833418" cy="2431334"/>
            <a:chOff x="0" y="0"/>
            <a:chExt cx="1219442" cy="508256"/>
          </a:xfrm>
        </p:grpSpPr>
        <p:sp>
          <p:nvSpPr>
            <p:cNvPr name="Freeform 15" id="15"/>
            <p:cNvSpPr/>
            <p:nvPr/>
          </p:nvSpPr>
          <p:spPr>
            <a:xfrm flipH="false" flipV="false" rot="0">
              <a:off x="0" y="0"/>
              <a:ext cx="1219442" cy="508256"/>
            </a:xfrm>
            <a:custGeom>
              <a:avLst/>
              <a:gdLst/>
              <a:ahLst/>
              <a:cxnLst/>
              <a:rect r="r" b="b" t="t" l="l"/>
              <a:pathLst>
                <a:path h="508256" w="1219442">
                  <a:moveTo>
                    <a:pt x="124754" y="0"/>
                  </a:moveTo>
                  <a:lnTo>
                    <a:pt x="1094688" y="0"/>
                  </a:lnTo>
                  <a:cubicBezTo>
                    <a:pt x="1127775" y="0"/>
                    <a:pt x="1159506" y="13144"/>
                    <a:pt x="1182902" y="36540"/>
                  </a:cubicBezTo>
                  <a:cubicBezTo>
                    <a:pt x="1206298" y="59935"/>
                    <a:pt x="1219442" y="91667"/>
                    <a:pt x="1219442" y="124754"/>
                  </a:cubicBezTo>
                  <a:lnTo>
                    <a:pt x="1219442" y="383502"/>
                  </a:lnTo>
                  <a:cubicBezTo>
                    <a:pt x="1219442" y="416589"/>
                    <a:pt x="1206298" y="448321"/>
                    <a:pt x="1182902" y="471717"/>
                  </a:cubicBezTo>
                  <a:cubicBezTo>
                    <a:pt x="1159506" y="495112"/>
                    <a:pt x="1127775" y="508256"/>
                    <a:pt x="1094688" y="508256"/>
                  </a:cubicBezTo>
                  <a:lnTo>
                    <a:pt x="124754" y="508256"/>
                  </a:lnTo>
                  <a:cubicBezTo>
                    <a:pt x="91667" y="508256"/>
                    <a:pt x="59935" y="495112"/>
                    <a:pt x="36540" y="471717"/>
                  </a:cubicBezTo>
                  <a:cubicBezTo>
                    <a:pt x="13144" y="448321"/>
                    <a:pt x="0" y="416589"/>
                    <a:pt x="0" y="383502"/>
                  </a:cubicBezTo>
                  <a:lnTo>
                    <a:pt x="0" y="124754"/>
                  </a:lnTo>
                  <a:cubicBezTo>
                    <a:pt x="0" y="91667"/>
                    <a:pt x="13144" y="59935"/>
                    <a:pt x="36540" y="36540"/>
                  </a:cubicBezTo>
                  <a:cubicBezTo>
                    <a:pt x="59935" y="13144"/>
                    <a:pt x="91667" y="0"/>
                    <a:pt x="124754" y="0"/>
                  </a:cubicBezTo>
                  <a:close/>
                </a:path>
              </a:pathLst>
            </a:custGeom>
            <a:solidFill>
              <a:srgbClr val="8E77F8"/>
            </a:solidFill>
          </p:spPr>
        </p:sp>
        <p:sp>
          <p:nvSpPr>
            <p:cNvPr name="TextBox 16" id="16"/>
            <p:cNvSpPr txBox="true"/>
            <p:nvPr/>
          </p:nvSpPr>
          <p:spPr>
            <a:xfrm>
              <a:off x="0" y="-123825"/>
              <a:ext cx="1219442" cy="632081"/>
            </a:xfrm>
            <a:prstGeom prst="rect">
              <a:avLst/>
            </a:prstGeom>
          </p:spPr>
          <p:txBody>
            <a:bodyPr anchor="ctr" rtlCol="false" tIns="50800" lIns="50800" bIns="50800" rIns="50800"/>
            <a:lstStyle/>
            <a:p>
              <a:pPr algn="ctr">
                <a:lnSpc>
                  <a:spcPts val="8959"/>
                </a:lnSpc>
              </a:pPr>
              <a:r>
                <a:rPr lang="en-US" b="true" sz="6399">
                  <a:solidFill>
                    <a:srgbClr val="FFFFFF"/>
                  </a:solidFill>
                  <a:latin typeface="DM Sans Bold"/>
                  <a:ea typeface="DM Sans Bold"/>
                  <a:cs typeface="DM Sans Bold"/>
                  <a:sym typeface="DM Sans Bold"/>
                </a:rPr>
                <a:t>Conseptual DB</a:t>
              </a:r>
            </a:p>
          </p:txBody>
        </p:sp>
      </p:grpSp>
      <p:grpSp>
        <p:nvGrpSpPr>
          <p:cNvPr name="Group 17" id="17"/>
          <p:cNvGrpSpPr/>
          <p:nvPr/>
        </p:nvGrpSpPr>
        <p:grpSpPr>
          <a:xfrm rot="0">
            <a:off x="7629441" y="1843876"/>
            <a:ext cx="10429793" cy="3885854"/>
            <a:chOff x="0" y="0"/>
            <a:chExt cx="13906391" cy="5181138"/>
          </a:xfrm>
        </p:grpSpPr>
        <p:grpSp>
          <p:nvGrpSpPr>
            <p:cNvPr name="Group 18" id="18"/>
            <p:cNvGrpSpPr/>
            <p:nvPr/>
          </p:nvGrpSpPr>
          <p:grpSpPr>
            <a:xfrm rot="0">
              <a:off x="0" y="0"/>
              <a:ext cx="13906391" cy="5181138"/>
              <a:chOff x="0" y="0"/>
              <a:chExt cx="10448311" cy="3908403"/>
            </a:xfrm>
          </p:grpSpPr>
          <p:sp>
            <p:nvSpPr>
              <p:cNvPr name="Freeform 19" id="19"/>
              <p:cNvSpPr/>
              <p:nvPr/>
            </p:nvSpPr>
            <p:spPr>
              <a:xfrm flipH="false" flipV="false" rot="0">
                <a:off x="0" y="0"/>
                <a:ext cx="10448311" cy="3908403"/>
              </a:xfrm>
              <a:custGeom>
                <a:avLst/>
                <a:gdLst/>
                <a:ahLst/>
                <a:cxnLst/>
                <a:rect r="r" b="b" t="t" l="l"/>
                <a:pathLst>
                  <a:path h="3908403" w="10448311">
                    <a:moveTo>
                      <a:pt x="10323850" y="3908403"/>
                    </a:moveTo>
                    <a:lnTo>
                      <a:pt x="124460" y="3908403"/>
                    </a:lnTo>
                    <a:cubicBezTo>
                      <a:pt x="55880" y="3908403"/>
                      <a:pt x="0" y="3852523"/>
                      <a:pt x="0" y="3783943"/>
                    </a:cubicBezTo>
                    <a:lnTo>
                      <a:pt x="0" y="124460"/>
                    </a:lnTo>
                    <a:cubicBezTo>
                      <a:pt x="0" y="55880"/>
                      <a:pt x="55880" y="0"/>
                      <a:pt x="124460" y="0"/>
                    </a:cubicBezTo>
                    <a:lnTo>
                      <a:pt x="10323850" y="0"/>
                    </a:lnTo>
                    <a:cubicBezTo>
                      <a:pt x="10392431" y="0"/>
                      <a:pt x="10448311" y="55880"/>
                      <a:pt x="10448311" y="124460"/>
                    </a:cubicBezTo>
                    <a:lnTo>
                      <a:pt x="10448311" y="3783943"/>
                    </a:lnTo>
                    <a:cubicBezTo>
                      <a:pt x="10448311" y="3852523"/>
                      <a:pt x="10392431" y="3908403"/>
                      <a:pt x="10323850" y="3908403"/>
                    </a:cubicBezTo>
                    <a:close/>
                  </a:path>
                </a:pathLst>
              </a:custGeom>
              <a:solidFill>
                <a:srgbClr val="F1F1F1"/>
              </a:solidFill>
            </p:spPr>
          </p:sp>
        </p:grpSp>
        <p:sp>
          <p:nvSpPr>
            <p:cNvPr name="TextBox 20" id="20"/>
            <p:cNvSpPr txBox="true"/>
            <p:nvPr/>
          </p:nvSpPr>
          <p:spPr>
            <a:xfrm rot="0">
              <a:off x="2337418" y="322983"/>
              <a:ext cx="10496271" cy="4468496"/>
            </a:xfrm>
            <a:prstGeom prst="rect">
              <a:avLst/>
            </a:prstGeom>
          </p:spPr>
          <p:txBody>
            <a:bodyPr anchor="t" rtlCol="false" tIns="0" lIns="0" bIns="0" rIns="0">
              <a:spAutoFit/>
            </a:bodyPr>
            <a:lstStyle/>
            <a:p>
              <a:pPr algn="just" marL="0" indent="0" lvl="0">
                <a:lnSpc>
                  <a:spcPts val="3899"/>
                </a:lnSpc>
                <a:spcBef>
                  <a:spcPct val="0"/>
                </a:spcBef>
              </a:pPr>
              <a:r>
                <a:rPr lang="en-US" sz="2599">
                  <a:solidFill>
                    <a:srgbClr val="202020"/>
                  </a:solidFill>
                  <a:latin typeface="DM Sans"/>
                  <a:ea typeface="DM Sans"/>
                  <a:cs typeface="DM Sans"/>
                  <a:sym typeface="DM Sans"/>
                </a:rPr>
                <a:t>Menyatukan pemahaman struktur database, pengertian semantik, keterhubungan antar entitas dan atrribut serta batasan-batasan.Skema konseptual ini menggunakan model </a:t>
              </a:r>
              <a:r>
                <a:rPr lang="en-US" b="true" sz="2599">
                  <a:solidFill>
                    <a:srgbClr val="202020"/>
                  </a:solidFill>
                  <a:latin typeface="DM Sans Bold"/>
                  <a:ea typeface="DM Sans Bold"/>
                  <a:cs typeface="DM Sans Bold"/>
                  <a:sym typeface="DM Sans Bold"/>
                </a:rPr>
                <a:t>ER diagram  (menggambarkan entitas, atribut, dan hubungan) </a:t>
              </a:r>
              <a:r>
                <a:rPr lang="en-US" sz="2599">
                  <a:solidFill>
                    <a:srgbClr val="202020"/>
                  </a:solidFill>
                  <a:latin typeface="DM Sans"/>
                  <a:ea typeface="DM Sans"/>
                  <a:cs typeface="DM Sans"/>
                  <a:sym typeface="DM Sans"/>
                </a:rPr>
                <a:t>atau EER . Ada 4 strategi yang dapat dipilih yaitu : topdown, bottom up, insideout, mixed</a:t>
              </a:r>
            </a:p>
          </p:txBody>
        </p:sp>
      </p:grpSp>
      <p:grpSp>
        <p:nvGrpSpPr>
          <p:cNvPr name="Group 21" id="21"/>
          <p:cNvGrpSpPr/>
          <p:nvPr/>
        </p:nvGrpSpPr>
        <p:grpSpPr>
          <a:xfrm rot="0">
            <a:off x="7629441" y="7231572"/>
            <a:ext cx="10429793" cy="2049434"/>
            <a:chOff x="0" y="0"/>
            <a:chExt cx="13906391" cy="2732579"/>
          </a:xfrm>
        </p:grpSpPr>
        <p:grpSp>
          <p:nvGrpSpPr>
            <p:cNvPr name="Group 22" id="22"/>
            <p:cNvGrpSpPr/>
            <p:nvPr/>
          </p:nvGrpSpPr>
          <p:grpSpPr>
            <a:xfrm rot="0">
              <a:off x="0" y="0"/>
              <a:ext cx="13906391" cy="2732579"/>
              <a:chOff x="0" y="0"/>
              <a:chExt cx="10448311" cy="2061327"/>
            </a:xfrm>
          </p:grpSpPr>
          <p:sp>
            <p:nvSpPr>
              <p:cNvPr name="Freeform 23" id="23"/>
              <p:cNvSpPr/>
              <p:nvPr/>
            </p:nvSpPr>
            <p:spPr>
              <a:xfrm flipH="false" flipV="false" rot="0">
                <a:off x="0" y="0"/>
                <a:ext cx="10448311" cy="2061327"/>
              </a:xfrm>
              <a:custGeom>
                <a:avLst/>
                <a:gdLst/>
                <a:ahLst/>
                <a:cxnLst/>
                <a:rect r="r" b="b" t="t" l="l"/>
                <a:pathLst>
                  <a:path h="2061327" w="10448311">
                    <a:moveTo>
                      <a:pt x="10323850" y="2061327"/>
                    </a:moveTo>
                    <a:lnTo>
                      <a:pt x="124460" y="2061327"/>
                    </a:lnTo>
                    <a:cubicBezTo>
                      <a:pt x="55880" y="2061327"/>
                      <a:pt x="0" y="2005447"/>
                      <a:pt x="0" y="1936866"/>
                    </a:cubicBezTo>
                    <a:lnTo>
                      <a:pt x="0" y="124460"/>
                    </a:lnTo>
                    <a:cubicBezTo>
                      <a:pt x="0" y="55880"/>
                      <a:pt x="55880" y="0"/>
                      <a:pt x="124460" y="0"/>
                    </a:cubicBezTo>
                    <a:lnTo>
                      <a:pt x="10323850" y="0"/>
                    </a:lnTo>
                    <a:cubicBezTo>
                      <a:pt x="10392431" y="0"/>
                      <a:pt x="10448311" y="55880"/>
                      <a:pt x="10448311" y="124460"/>
                    </a:cubicBezTo>
                    <a:lnTo>
                      <a:pt x="10448311" y="1936867"/>
                    </a:lnTo>
                    <a:cubicBezTo>
                      <a:pt x="10448311" y="2005447"/>
                      <a:pt x="10392431" y="2061327"/>
                      <a:pt x="10323850" y="2061327"/>
                    </a:cubicBezTo>
                    <a:close/>
                  </a:path>
                </a:pathLst>
              </a:custGeom>
              <a:solidFill>
                <a:srgbClr val="F1F1F1"/>
              </a:solidFill>
            </p:spPr>
          </p:sp>
        </p:grpSp>
        <p:sp>
          <p:nvSpPr>
            <p:cNvPr name="TextBox 24" id="24"/>
            <p:cNvSpPr txBox="true"/>
            <p:nvPr/>
          </p:nvSpPr>
          <p:spPr>
            <a:xfrm rot="0">
              <a:off x="2337418" y="313458"/>
              <a:ext cx="10496271" cy="2029462"/>
            </a:xfrm>
            <a:prstGeom prst="rect">
              <a:avLst/>
            </a:prstGeom>
          </p:spPr>
          <p:txBody>
            <a:bodyPr anchor="t" rtlCol="false" tIns="0" lIns="0" bIns="0" rIns="0">
              <a:spAutoFit/>
            </a:bodyPr>
            <a:lstStyle/>
            <a:p>
              <a:pPr algn="just" marL="0" indent="0" lvl="0">
                <a:lnSpc>
                  <a:spcPts val="4199"/>
                </a:lnSpc>
                <a:spcBef>
                  <a:spcPct val="0"/>
                </a:spcBef>
              </a:pPr>
              <a:r>
                <a:rPr lang="en-US" sz="2799">
                  <a:solidFill>
                    <a:srgbClr val="202020"/>
                  </a:solidFill>
                  <a:latin typeface="DM Sans"/>
                  <a:ea typeface="DM Sans"/>
                  <a:cs typeface="DM Sans"/>
                  <a:sym typeface="DM Sans"/>
                </a:rPr>
                <a:t>Merancang karakteristik dari transaksi-transaksi yang akan diimplementasi </a:t>
              </a:r>
              <a:r>
                <a:rPr lang="en-US" b="true" sz="2799">
                  <a:solidFill>
                    <a:srgbClr val="202020"/>
                  </a:solidFill>
                  <a:latin typeface="DM Sans Bold"/>
                  <a:ea typeface="DM Sans Bold"/>
                  <a:cs typeface="DM Sans Bold"/>
                  <a:sym typeface="DM Sans Bold"/>
                </a:rPr>
                <a:t>tanpa tergantung dengan dbms yang telah dipilih</a:t>
              </a:r>
            </a:p>
          </p:txBody>
        </p:sp>
      </p:grpSp>
      <p:sp>
        <p:nvSpPr>
          <p:cNvPr name="Freeform 25" id="25"/>
          <p:cNvSpPr/>
          <p:nvPr/>
        </p:nvSpPr>
        <p:spPr>
          <a:xfrm flipH="false" flipV="false" rot="0">
            <a:off x="265083" y="9045272"/>
            <a:ext cx="1017108" cy="1017108"/>
          </a:xfrm>
          <a:custGeom>
            <a:avLst/>
            <a:gdLst/>
            <a:ahLst/>
            <a:cxnLst/>
            <a:rect r="r" b="b" t="t" l="l"/>
            <a:pathLst>
              <a:path h="1017108" w="1017108">
                <a:moveTo>
                  <a:pt x="0" y="0"/>
                </a:moveTo>
                <a:lnTo>
                  <a:pt x="1017108" y="0"/>
                </a:lnTo>
                <a:lnTo>
                  <a:pt x="1017108" y="1017108"/>
                </a:lnTo>
                <a:lnTo>
                  <a:pt x="0" y="1017108"/>
                </a:lnTo>
                <a:lnTo>
                  <a:pt x="0" y="0"/>
                </a:lnTo>
                <a:close/>
              </a:path>
            </a:pathLst>
          </a:custGeom>
          <a:blipFill>
            <a:blip r:embed="rId2"/>
            <a:stretch>
              <a:fillRect l="0" t="0" r="0" b="0"/>
            </a:stretch>
          </a:blipFill>
        </p:spPr>
      </p:sp>
      <p:sp>
        <p:nvSpPr>
          <p:cNvPr name="TextBox 26" id="26"/>
          <p:cNvSpPr txBox="true"/>
          <p:nvPr/>
        </p:nvSpPr>
        <p:spPr>
          <a:xfrm rot="0">
            <a:off x="1521898" y="9284586"/>
            <a:ext cx="11547485" cy="481330"/>
          </a:xfrm>
          <a:prstGeom prst="rect">
            <a:avLst/>
          </a:prstGeom>
        </p:spPr>
        <p:txBody>
          <a:bodyPr anchor="t" rtlCol="false" tIns="0" lIns="0" bIns="0" rIns="0">
            <a:spAutoFit/>
          </a:bodyPr>
          <a:lstStyle/>
          <a:p>
            <a:pPr algn="l">
              <a:lnSpc>
                <a:spcPts val="3919"/>
              </a:lnSpc>
            </a:pPr>
            <a:r>
              <a:rPr lang="en-US" b="true" sz="2799">
                <a:solidFill>
                  <a:srgbClr val="000000"/>
                </a:solidFill>
                <a:latin typeface="DM Sans Bold"/>
                <a:ea typeface="DM Sans Bold"/>
                <a:cs typeface="DM Sans Bold"/>
                <a:sym typeface="DM Sans Bold"/>
              </a:rPr>
              <a:t>ADI RIZKY PRATAMA - UBP KARAWANG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5477782" y="3340808"/>
            <a:ext cx="785590" cy="2781113"/>
          </a:xfrm>
          <a:prstGeom prst="line">
            <a:avLst/>
          </a:prstGeom>
          <a:ln cap="rnd" w="28575">
            <a:solidFill>
              <a:srgbClr val="000000"/>
            </a:solidFill>
            <a:prstDash val="solid"/>
            <a:headEnd type="none" len="sm" w="sm"/>
            <a:tailEnd type="arrow" len="sm" w="med"/>
          </a:ln>
        </p:spPr>
      </p:sp>
      <p:sp>
        <p:nvSpPr>
          <p:cNvPr name="AutoShape 3" id="3"/>
          <p:cNvSpPr/>
          <p:nvPr/>
        </p:nvSpPr>
        <p:spPr>
          <a:xfrm flipH="true">
            <a:off x="8752969" y="3532749"/>
            <a:ext cx="2108288" cy="3344932"/>
          </a:xfrm>
          <a:prstGeom prst="line">
            <a:avLst/>
          </a:prstGeom>
          <a:ln cap="rnd" w="28575">
            <a:solidFill>
              <a:srgbClr val="000000"/>
            </a:solidFill>
            <a:prstDash val="solid"/>
            <a:headEnd type="triangle" len="med" w="lg"/>
            <a:tailEnd type="none" len="sm" w="sm"/>
          </a:ln>
        </p:spPr>
      </p:sp>
      <p:sp>
        <p:nvSpPr>
          <p:cNvPr name="AutoShape 4" id="4"/>
          <p:cNvSpPr/>
          <p:nvPr/>
        </p:nvSpPr>
        <p:spPr>
          <a:xfrm flipH="true" flipV="true">
            <a:off x="13226646" y="3990267"/>
            <a:ext cx="527224" cy="3100967"/>
          </a:xfrm>
          <a:prstGeom prst="line">
            <a:avLst/>
          </a:prstGeom>
          <a:ln cap="rnd" w="28575">
            <a:solidFill>
              <a:srgbClr val="000000"/>
            </a:solidFill>
            <a:prstDash val="solid"/>
            <a:headEnd type="triangle" len="med" w="lg"/>
            <a:tailEnd type="none" len="sm" w="sm"/>
          </a:ln>
        </p:spPr>
      </p:sp>
      <p:grpSp>
        <p:nvGrpSpPr>
          <p:cNvPr name="Group 5" id="5"/>
          <p:cNvGrpSpPr/>
          <p:nvPr/>
        </p:nvGrpSpPr>
        <p:grpSpPr>
          <a:xfrm rot="0">
            <a:off x="4200737" y="6121921"/>
            <a:ext cx="4552233" cy="1511520"/>
            <a:chOff x="0" y="0"/>
            <a:chExt cx="3455461" cy="1147348"/>
          </a:xfrm>
        </p:grpSpPr>
        <p:sp>
          <p:nvSpPr>
            <p:cNvPr name="Freeform 6" id="6"/>
            <p:cNvSpPr/>
            <p:nvPr/>
          </p:nvSpPr>
          <p:spPr>
            <a:xfrm flipH="false" flipV="false" rot="0">
              <a:off x="0" y="0"/>
              <a:ext cx="3455461" cy="1147348"/>
            </a:xfrm>
            <a:custGeom>
              <a:avLst/>
              <a:gdLst/>
              <a:ahLst/>
              <a:cxnLst/>
              <a:rect r="r" b="b" t="t" l="l"/>
              <a:pathLst>
                <a:path h="1147348" w="3455461">
                  <a:moveTo>
                    <a:pt x="0" y="0"/>
                  </a:moveTo>
                  <a:lnTo>
                    <a:pt x="3455461" y="0"/>
                  </a:lnTo>
                  <a:lnTo>
                    <a:pt x="3455461" y="1147348"/>
                  </a:lnTo>
                  <a:lnTo>
                    <a:pt x="0" y="1147348"/>
                  </a:lnTo>
                  <a:close/>
                </a:path>
              </a:pathLst>
            </a:custGeom>
            <a:solidFill>
              <a:srgbClr val="BFE4FF"/>
            </a:solidFill>
          </p:spPr>
        </p:sp>
        <p:sp>
          <p:nvSpPr>
            <p:cNvPr name="TextBox 7" id="7"/>
            <p:cNvSpPr txBox="true"/>
            <p:nvPr/>
          </p:nvSpPr>
          <p:spPr>
            <a:xfrm>
              <a:off x="0" y="0"/>
              <a:ext cx="3455461" cy="1147348"/>
            </a:xfrm>
            <a:prstGeom prst="rect">
              <a:avLst/>
            </a:prstGeom>
          </p:spPr>
          <p:txBody>
            <a:bodyPr anchor="ctr" rtlCol="false" tIns="50800" lIns="50800" bIns="50800" rIns="50800"/>
            <a:lstStyle/>
            <a:p>
              <a:pPr algn="ctr">
                <a:lnSpc>
                  <a:spcPts val="2999"/>
                </a:lnSpc>
              </a:pPr>
              <a:r>
                <a:rPr lang="en-US" sz="2499">
                  <a:solidFill>
                    <a:srgbClr val="000000"/>
                  </a:solidFill>
                  <a:latin typeface="DM Sans"/>
                  <a:ea typeface="DM Sans"/>
                  <a:cs typeface="DM Sans"/>
                  <a:sym typeface="DM Sans"/>
                </a:rPr>
                <a:t>2. Pengembangan sistem di masa yang akan datang</a:t>
              </a:r>
            </a:p>
          </p:txBody>
        </p:sp>
      </p:grpSp>
      <p:grpSp>
        <p:nvGrpSpPr>
          <p:cNvPr name="Group 8" id="8"/>
          <p:cNvGrpSpPr/>
          <p:nvPr/>
        </p:nvGrpSpPr>
        <p:grpSpPr>
          <a:xfrm rot="0">
            <a:off x="10861257" y="7091233"/>
            <a:ext cx="6017482" cy="1366062"/>
            <a:chOff x="0" y="0"/>
            <a:chExt cx="4567687" cy="1036936"/>
          </a:xfrm>
        </p:grpSpPr>
        <p:sp>
          <p:nvSpPr>
            <p:cNvPr name="Freeform 9" id="9"/>
            <p:cNvSpPr/>
            <p:nvPr/>
          </p:nvSpPr>
          <p:spPr>
            <a:xfrm flipH="false" flipV="false" rot="0">
              <a:off x="0" y="0"/>
              <a:ext cx="4567687" cy="1036936"/>
            </a:xfrm>
            <a:custGeom>
              <a:avLst/>
              <a:gdLst/>
              <a:ahLst/>
              <a:cxnLst/>
              <a:rect r="r" b="b" t="t" l="l"/>
              <a:pathLst>
                <a:path h="1036936" w="4567687">
                  <a:moveTo>
                    <a:pt x="0" y="0"/>
                  </a:moveTo>
                  <a:lnTo>
                    <a:pt x="4567687" y="0"/>
                  </a:lnTo>
                  <a:lnTo>
                    <a:pt x="4567687" y="1036936"/>
                  </a:lnTo>
                  <a:lnTo>
                    <a:pt x="0" y="1036936"/>
                  </a:lnTo>
                  <a:close/>
                </a:path>
              </a:pathLst>
            </a:custGeom>
            <a:solidFill>
              <a:srgbClr val="BFE4FF"/>
            </a:solidFill>
          </p:spPr>
        </p:sp>
        <p:sp>
          <p:nvSpPr>
            <p:cNvPr name="TextBox 10" id="10"/>
            <p:cNvSpPr txBox="true"/>
            <p:nvPr/>
          </p:nvSpPr>
          <p:spPr>
            <a:xfrm>
              <a:off x="0" y="0"/>
              <a:ext cx="4567687" cy="1036936"/>
            </a:xfrm>
            <a:prstGeom prst="rect">
              <a:avLst/>
            </a:prstGeom>
          </p:spPr>
          <p:txBody>
            <a:bodyPr anchor="ctr" rtlCol="false" tIns="50800" lIns="50800" bIns="50800" rIns="50800"/>
            <a:lstStyle/>
            <a:p>
              <a:pPr algn="ctr">
                <a:lnSpc>
                  <a:spcPts val="2999"/>
                </a:lnSpc>
              </a:pPr>
              <a:r>
                <a:rPr lang="en-US" sz="2499">
                  <a:solidFill>
                    <a:srgbClr val="000000"/>
                  </a:solidFill>
                  <a:latin typeface="DM Sans"/>
                  <a:ea typeface="DM Sans"/>
                  <a:cs typeface="DM Sans"/>
                  <a:sym typeface="DM Sans"/>
                </a:rPr>
                <a:t>4. Apa saja input yang diperlukan</a:t>
              </a:r>
            </a:p>
          </p:txBody>
        </p:sp>
      </p:grpSp>
      <p:grpSp>
        <p:nvGrpSpPr>
          <p:cNvPr name="Group 11" id="11"/>
          <p:cNvGrpSpPr/>
          <p:nvPr/>
        </p:nvGrpSpPr>
        <p:grpSpPr>
          <a:xfrm rot="0">
            <a:off x="325698" y="3003897"/>
            <a:ext cx="395800" cy="393254"/>
            <a:chOff x="0" y="0"/>
            <a:chExt cx="735568" cy="730836"/>
          </a:xfrm>
        </p:grpSpPr>
        <p:sp>
          <p:nvSpPr>
            <p:cNvPr name="Freeform 12" id="12"/>
            <p:cNvSpPr/>
            <p:nvPr/>
          </p:nvSpPr>
          <p:spPr>
            <a:xfrm flipH="false" flipV="false" rot="0">
              <a:off x="0" y="0"/>
              <a:ext cx="735568" cy="730836"/>
            </a:xfrm>
            <a:custGeom>
              <a:avLst/>
              <a:gdLst/>
              <a:ahLst/>
              <a:cxnLst/>
              <a:rect r="r" b="b" t="t" l="l"/>
              <a:pathLst>
                <a:path h="730836" w="735568">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AB85C"/>
            </a:solidFill>
          </p:spPr>
        </p:sp>
        <p:sp>
          <p:nvSpPr>
            <p:cNvPr name="TextBox 13" id="13"/>
            <p:cNvSpPr txBox="true"/>
            <p:nvPr/>
          </p:nvSpPr>
          <p:spPr>
            <a:xfrm>
              <a:off x="68960" y="97091"/>
              <a:ext cx="597649" cy="565229"/>
            </a:xfrm>
            <a:prstGeom prst="rect">
              <a:avLst/>
            </a:prstGeom>
          </p:spPr>
          <p:txBody>
            <a:bodyPr anchor="ctr" rtlCol="false" tIns="50800" lIns="50800" bIns="50800" rIns="50800"/>
            <a:lstStyle/>
            <a:p>
              <a:pPr algn="ctr">
                <a:lnSpc>
                  <a:spcPts val="1599"/>
                </a:lnSpc>
              </a:pPr>
              <a:r>
                <a:rPr lang="en-US" b="true" sz="1599" spc="-31">
                  <a:solidFill>
                    <a:srgbClr val="FFFFFF"/>
                  </a:solidFill>
                  <a:latin typeface="DM Sans Bold"/>
                  <a:ea typeface="DM Sans Bold"/>
                  <a:cs typeface="DM Sans Bold"/>
                  <a:sym typeface="DM Sans Bold"/>
                </a:rPr>
                <a:t>1</a:t>
              </a:r>
            </a:p>
          </p:txBody>
        </p:sp>
      </p:grpSp>
      <p:grpSp>
        <p:nvGrpSpPr>
          <p:cNvPr name="Group 14" id="14"/>
          <p:cNvGrpSpPr/>
          <p:nvPr/>
        </p:nvGrpSpPr>
        <p:grpSpPr>
          <a:xfrm rot="0">
            <a:off x="5068232" y="7774264"/>
            <a:ext cx="395800" cy="393254"/>
            <a:chOff x="0" y="0"/>
            <a:chExt cx="735568" cy="730836"/>
          </a:xfrm>
        </p:grpSpPr>
        <p:sp>
          <p:nvSpPr>
            <p:cNvPr name="Freeform 15" id="15"/>
            <p:cNvSpPr/>
            <p:nvPr/>
          </p:nvSpPr>
          <p:spPr>
            <a:xfrm flipH="false" flipV="false" rot="0">
              <a:off x="0" y="0"/>
              <a:ext cx="735568" cy="730836"/>
            </a:xfrm>
            <a:custGeom>
              <a:avLst/>
              <a:gdLst/>
              <a:ahLst/>
              <a:cxnLst/>
              <a:rect r="r" b="b" t="t" l="l"/>
              <a:pathLst>
                <a:path h="730836" w="735568">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5A1F4"/>
            </a:solidFill>
          </p:spPr>
        </p:sp>
        <p:sp>
          <p:nvSpPr>
            <p:cNvPr name="TextBox 16" id="16"/>
            <p:cNvSpPr txBox="true"/>
            <p:nvPr/>
          </p:nvSpPr>
          <p:spPr>
            <a:xfrm>
              <a:off x="68960" y="97091"/>
              <a:ext cx="597649" cy="565229"/>
            </a:xfrm>
            <a:prstGeom prst="rect">
              <a:avLst/>
            </a:prstGeom>
          </p:spPr>
          <p:txBody>
            <a:bodyPr anchor="ctr" rtlCol="false" tIns="50800" lIns="50800" bIns="50800" rIns="50800"/>
            <a:lstStyle/>
            <a:p>
              <a:pPr algn="ctr">
                <a:lnSpc>
                  <a:spcPts val="1599"/>
                </a:lnSpc>
              </a:pPr>
              <a:r>
                <a:rPr lang="en-US" b="true" sz="1599" spc="-31">
                  <a:solidFill>
                    <a:srgbClr val="FFFFFF"/>
                  </a:solidFill>
                  <a:latin typeface="DM Sans Bold"/>
                  <a:ea typeface="DM Sans Bold"/>
                  <a:cs typeface="DM Sans Bold"/>
                  <a:sym typeface="DM Sans Bold"/>
                </a:rPr>
                <a:t>2</a:t>
              </a:r>
            </a:p>
          </p:txBody>
        </p:sp>
      </p:grpSp>
      <p:grpSp>
        <p:nvGrpSpPr>
          <p:cNvPr name="Group 17" id="17"/>
          <p:cNvGrpSpPr/>
          <p:nvPr/>
        </p:nvGrpSpPr>
        <p:grpSpPr>
          <a:xfrm rot="0">
            <a:off x="11600615" y="2585048"/>
            <a:ext cx="395800" cy="393254"/>
            <a:chOff x="0" y="0"/>
            <a:chExt cx="735568" cy="730836"/>
          </a:xfrm>
        </p:grpSpPr>
        <p:sp>
          <p:nvSpPr>
            <p:cNvPr name="Freeform 18" id="18"/>
            <p:cNvSpPr/>
            <p:nvPr/>
          </p:nvSpPr>
          <p:spPr>
            <a:xfrm flipH="false" flipV="false" rot="0">
              <a:off x="0" y="0"/>
              <a:ext cx="735568" cy="730836"/>
            </a:xfrm>
            <a:custGeom>
              <a:avLst/>
              <a:gdLst/>
              <a:ahLst/>
              <a:cxnLst/>
              <a:rect r="r" b="b" t="t" l="l"/>
              <a:pathLst>
                <a:path h="730836" w="735568">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8E77F8"/>
            </a:solidFill>
          </p:spPr>
        </p:sp>
        <p:sp>
          <p:nvSpPr>
            <p:cNvPr name="TextBox 19" id="19"/>
            <p:cNvSpPr txBox="true"/>
            <p:nvPr/>
          </p:nvSpPr>
          <p:spPr>
            <a:xfrm>
              <a:off x="68960" y="97091"/>
              <a:ext cx="597649" cy="565229"/>
            </a:xfrm>
            <a:prstGeom prst="rect">
              <a:avLst/>
            </a:prstGeom>
          </p:spPr>
          <p:txBody>
            <a:bodyPr anchor="ctr" rtlCol="false" tIns="50800" lIns="50800" bIns="50800" rIns="50800"/>
            <a:lstStyle/>
            <a:p>
              <a:pPr algn="ctr">
                <a:lnSpc>
                  <a:spcPts val="1599"/>
                </a:lnSpc>
              </a:pPr>
              <a:r>
                <a:rPr lang="en-US" b="true" sz="1599" spc="-31">
                  <a:solidFill>
                    <a:srgbClr val="FFFFFF"/>
                  </a:solidFill>
                  <a:latin typeface="DM Sans Bold"/>
                  <a:ea typeface="DM Sans Bold"/>
                  <a:cs typeface="DM Sans Bold"/>
                  <a:sym typeface="DM Sans Bold"/>
                </a:rPr>
                <a:t>3</a:t>
              </a:r>
            </a:p>
          </p:txBody>
        </p:sp>
      </p:grpSp>
      <p:grpSp>
        <p:nvGrpSpPr>
          <p:cNvPr name="Group 20" id="20"/>
          <p:cNvGrpSpPr/>
          <p:nvPr/>
        </p:nvGrpSpPr>
        <p:grpSpPr>
          <a:xfrm rot="0">
            <a:off x="11402715" y="6492045"/>
            <a:ext cx="395800" cy="393254"/>
            <a:chOff x="0" y="0"/>
            <a:chExt cx="735568" cy="730836"/>
          </a:xfrm>
        </p:grpSpPr>
        <p:sp>
          <p:nvSpPr>
            <p:cNvPr name="Freeform 21" id="21"/>
            <p:cNvSpPr/>
            <p:nvPr/>
          </p:nvSpPr>
          <p:spPr>
            <a:xfrm flipH="false" flipV="false" rot="0">
              <a:off x="0" y="0"/>
              <a:ext cx="735568" cy="730836"/>
            </a:xfrm>
            <a:custGeom>
              <a:avLst/>
              <a:gdLst/>
              <a:ahLst/>
              <a:cxnLst/>
              <a:rect r="r" b="b" t="t" l="l"/>
              <a:pathLst>
                <a:path h="730836" w="735568">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5A1F4"/>
            </a:solidFill>
          </p:spPr>
        </p:sp>
        <p:sp>
          <p:nvSpPr>
            <p:cNvPr name="TextBox 22" id="22"/>
            <p:cNvSpPr txBox="true"/>
            <p:nvPr/>
          </p:nvSpPr>
          <p:spPr>
            <a:xfrm>
              <a:off x="68960" y="97091"/>
              <a:ext cx="597649" cy="565229"/>
            </a:xfrm>
            <a:prstGeom prst="rect">
              <a:avLst/>
            </a:prstGeom>
          </p:spPr>
          <p:txBody>
            <a:bodyPr anchor="ctr" rtlCol="false" tIns="50800" lIns="50800" bIns="50800" rIns="50800"/>
            <a:lstStyle/>
            <a:p>
              <a:pPr algn="ctr">
                <a:lnSpc>
                  <a:spcPts val="1599"/>
                </a:lnSpc>
              </a:pPr>
              <a:r>
                <a:rPr lang="en-US" b="true" sz="1599" spc="-31">
                  <a:solidFill>
                    <a:srgbClr val="FFFFFF"/>
                  </a:solidFill>
                  <a:latin typeface="DM Sans Bold"/>
                  <a:ea typeface="DM Sans Bold"/>
                  <a:cs typeface="DM Sans Bold"/>
                  <a:sym typeface="DM Sans Bold"/>
                </a:rPr>
                <a:t>4</a:t>
              </a:r>
            </a:p>
          </p:txBody>
        </p:sp>
      </p:grpSp>
      <p:grpSp>
        <p:nvGrpSpPr>
          <p:cNvPr name="Group 23" id="23"/>
          <p:cNvGrpSpPr/>
          <p:nvPr/>
        </p:nvGrpSpPr>
        <p:grpSpPr>
          <a:xfrm rot="0">
            <a:off x="5189008" y="300793"/>
            <a:ext cx="6213706" cy="1922305"/>
            <a:chOff x="0" y="0"/>
            <a:chExt cx="8284942" cy="2563074"/>
          </a:xfrm>
        </p:grpSpPr>
        <p:grpSp>
          <p:nvGrpSpPr>
            <p:cNvPr name="Group 24" id="24"/>
            <p:cNvGrpSpPr/>
            <p:nvPr/>
          </p:nvGrpSpPr>
          <p:grpSpPr>
            <a:xfrm rot="0">
              <a:off x="0" y="0"/>
              <a:ext cx="8284942" cy="2563074"/>
              <a:chOff x="0" y="0"/>
              <a:chExt cx="5427704" cy="1685894"/>
            </a:xfrm>
          </p:grpSpPr>
          <p:sp>
            <p:nvSpPr>
              <p:cNvPr name="Freeform 25" id="25"/>
              <p:cNvSpPr/>
              <p:nvPr/>
            </p:nvSpPr>
            <p:spPr>
              <a:xfrm flipH="false" flipV="false" rot="0">
                <a:off x="0" y="0"/>
                <a:ext cx="5427705" cy="1685895"/>
              </a:xfrm>
              <a:custGeom>
                <a:avLst/>
                <a:gdLst/>
                <a:ahLst/>
                <a:cxnLst/>
                <a:rect r="r" b="b" t="t" l="l"/>
                <a:pathLst>
                  <a:path h="1685895" w="5427705">
                    <a:moveTo>
                      <a:pt x="5303245" y="1685894"/>
                    </a:moveTo>
                    <a:lnTo>
                      <a:pt x="124460" y="1685894"/>
                    </a:lnTo>
                    <a:cubicBezTo>
                      <a:pt x="55880" y="1685894"/>
                      <a:pt x="0" y="1630014"/>
                      <a:pt x="0" y="1561434"/>
                    </a:cubicBezTo>
                    <a:lnTo>
                      <a:pt x="0" y="124460"/>
                    </a:lnTo>
                    <a:cubicBezTo>
                      <a:pt x="0" y="55880"/>
                      <a:pt x="55880" y="0"/>
                      <a:pt x="124460" y="0"/>
                    </a:cubicBezTo>
                    <a:lnTo>
                      <a:pt x="5303245" y="0"/>
                    </a:lnTo>
                    <a:cubicBezTo>
                      <a:pt x="5371824" y="0"/>
                      <a:pt x="5427705" y="55880"/>
                      <a:pt x="5427705" y="124460"/>
                    </a:cubicBezTo>
                    <a:lnTo>
                      <a:pt x="5427705" y="1561435"/>
                    </a:lnTo>
                    <a:cubicBezTo>
                      <a:pt x="5427705" y="1630014"/>
                      <a:pt x="5371824" y="1685895"/>
                      <a:pt x="5303245" y="1685895"/>
                    </a:cubicBezTo>
                    <a:close/>
                  </a:path>
                </a:pathLst>
              </a:custGeom>
              <a:solidFill>
                <a:srgbClr val="F1F1F1"/>
              </a:solidFill>
            </p:spPr>
          </p:sp>
        </p:grpSp>
        <p:sp>
          <p:nvSpPr>
            <p:cNvPr name="Freeform 26" id="26"/>
            <p:cNvSpPr/>
            <p:nvPr/>
          </p:nvSpPr>
          <p:spPr>
            <a:xfrm flipH="false" flipV="false" rot="0">
              <a:off x="589469" y="982878"/>
              <a:ext cx="558865" cy="597317"/>
            </a:xfrm>
            <a:custGeom>
              <a:avLst/>
              <a:gdLst/>
              <a:ahLst/>
              <a:cxnLst/>
              <a:rect r="r" b="b" t="t" l="l"/>
              <a:pathLst>
                <a:path h="597317" w="558865">
                  <a:moveTo>
                    <a:pt x="0" y="0"/>
                  </a:moveTo>
                  <a:lnTo>
                    <a:pt x="558865" y="0"/>
                  </a:lnTo>
                  <a:lnTo>
                    <a:pt x="558865" y="597317"/>
                  </a:lnTo>
                  <a:lnTo>
                    <a:pt x="0" y="597317"/>
                  </a:lnTo>
                  <a:lnTo>
                    <a:pt x="0" y="0"/>
                  </a:lnTo>
                  <a:close/>
                </a:path>
              </a:pathLst>
            </a:custGeom>
            <a:blipFill>
              <a:blip r:embed="rId2"/>
              <a:stretch>
                <a:fillRect l="0" t="0" r="0" b="0"/>
              </a:stretch>
            </a:blipFill>
          </p:spPr>
        </p:sp>
        <p:sp>
          <p:nvSpPr>
            <p:cNvPr name="TextBox 27" id="27"/>
            <p:cNvSpPr txBox="true"/>
            <p:nvPr/>
          </p:nvSpPr>
          <p:spPr>
            <a:xfrm rot="0">
              <a:off x="1673541" y="421072"/>
              <a:ext cx="6021931" cy="1654254"/>
            </a:xfrm>
            <a:prstGeom prst="rect">
              <a:avLst/>
            </a:prstGeom>
          </p:spPr>
          <p:txBody>
            <a:bodyPr anchor="t" rtlCol="false" tIns="0" lIns="0" bIns="0" rIns="0">
              <a:spAutoFit/>
            </a:bodyPr>
            <a:lstStyle/>
            <a:p>
              <a:pPr algn="l" marL="0" indent="0" lvl="0">
                <a:lnSpc>
                  <a:spcPts val="3440"/>
                </a:lnSpc>
                <a:spcBef>
                  <a:spcPct val="0"/>
                </a:spcBef>
              </a:pPr>
              <a:r>
                <a:rPr lang="en-US" b="true" sz="2293">
                  <a:solidFill>
                    <a:srgbClr val="202020"/>
                  </a:solidFill>
                  <a:latin typeface="DM Sans Bold"/>
                  <a:ea typeface="DM Sans Bold"/>
                  <a:cs typeface="DM Sans Bold"/>
                  <a:sym typeface="DM Sans Bold"/>
                </a:rPr>
                <a:t>Langkah-langkah utama dalam perancangan secara Konseptual</a:t>
              </a:r>
            </a:p>
          </p:txBody>
        </p:sp>
      </p:grpSp>
      <p:grpSp>
        <p:nvGrpSpPr>
          <p:cNvPr name="Group 28" id="28"/>
          <p:cNvGrpSpPr/>
          <p:nvPr/>
        </p:nvGrpSpPr>
        <p:grpSpPr>
          <a:xfrm rot="0">
            <a:off x="721499" y="2585048"/>
            <a:ext cx="4756283" cy="1511520"/>
            <a:chOff x="0" y="0"/>
            <a:chExt cx="3610349" cy="1147348"/>
          </a:xfrm>
        </p:grpSpPr>
        <p:sp>
          <p:nvSpPr>
            <p:cNvPr name="Freeform 29" id="29"/>
            <p:cNvSpPr/>
            <p:nvPr/>
          </p:nvSpPr>
          <p:spPr>
            <a:xfrm flipH="false" flipV="false" rot="0">
              <a:off x="0" y="0"/>
              <a:ext cx="3610349" cy="1147348"/>
            </a:xfrm>
            <a:custGeom>
              <a:avLst/>
              <a:gdLst/>
              <a:ahLst/>
              <a:cxnLst/>
              <a:rect r="r" b="b" t="t" l="l"/>
              <a:pathLst>
                <a:path h="1147348" w="3610349">
                  <a:moveTo>
                    <a:pt x="0" y="0"/>
                  </a:moveTo>
                  <a:lnTo>
                    <a:pt x="3610349" y="0"/>
                  </a:lnTo>
                  <a:lnTo>
                    <a:pt x="3610349" y="1147348"/>
                  </a:lnTo>
                  <a:lnTo>
                    <a:pt x="0" y="1147348"/>
                  </a:lnTo>
                  <a:close/>
                </a:path>
              </a:pathLst>
            </a:custGeom>
            <a:solidFill>
              <a:srgbClr val="BFE4FF"/>
            </a:solidFill>
          </p:spPr>
        </p:sp>
        <p:sp>
          <p:nvSpPr>
            <p:cNvPr name="TextBox 30" id="30"/>
            <p:cNvSpPr txBox="true"/>
            <p:nvPr/>
          </p:nvSpPr>
          <p:spPr>
            <a:xfrm>
              <a:off x="0" y="0"/>
              <a:ext cx="3610349" cy="1147348"/>
            </a:xfrm>
            <a:prstGeom prst="rect">
              <a:avLst/>
            </a:prstGeom>
          </p:spPr>
          <p:txBody>
            <a:bodyPr anchor="ctr" rtlCol="false" tIns="50800" lIns="50800" bIns="50800" rIns="50800"/>
            <a:lstStyle/>
            <a:p>
              <a:pPr algn="ctr">
                <a:lnSpc>
                  <a:spcPts val="2999"/>
                </a:lnSpc>
              </a:pPr>
              <a:r>
                <a:rPr lang="en-US" sz="2499">
                  <a:solidFill>
                    <a:srgbClr val="000000"/>
                  </a:solidFill>
                  <a:latin typeface="DM Sans"/>
                  <a:ea typeface="DM Sans"/>
                  <a:cs typeface="DM Sans"/>
                  <a:sym typeface="DM Sans"/>
                </a:rPr>
                <a:t>1. Prosedur kerja secara keseluruhan yang berlaku pada sistem yang berjalan</a:t>
              </a:r>
            </a:p>
          </p:txBody>
        </p:sp>
      </p:grpSp>
      <p:grpSp>
        <p:nvGrpSpPr>
          <p:cNvPr name="Group 31" id="31"/>
          <p:cNvGrpSpPr/>
          <p:nvPr/>
        </p:nvGrpSpPr>
        <p:grpSpPr>
          <a:xfrm rot="0">
            <a:off x="10861257" y="3075232"/>
            <a:ext cx="4730777" cy="915035"/>
            <a:chOff x="0" y="0"/>
            <a:chExt cx="3590988" cy="694575"/>
          </a:xfrm>
        </p:grpSpPr>
        <p:sp>
          <p:nvSpPr>
            <p:cNvPr name="Freeform 32" id="32"/>
            <p:cNvSpPr/>
            <p:nvPr/>
          </p:nvSpPr>
          <p:spPr>
            <a:xfrm flipH="false" flipV="false" rot="0">
              <a:off x="0" y="0"/>
              <a:ext cx="3590988" cy="694575"/>
            </a:xfrm>
            <a:custGeom>
              <a:avLst/>
              <a:gdLst/>
              <a:ahLst/>
              <a:cxnLst/>
              <a:rect r="r" b="b" t="t" l="l"/>
              <a:pathLst>
                <a:path h="694575" w="3590988">
                  <a:moveTo>
                    <a:pt x="0" y="0"/>
                  </a:moveTo>
                  <a:lnTo>
                    <a:pt x="3590988" y="0"/>
                  </a:lnTo>
                  <a:lnTo>
                    <a:pt x="3590988" y="694575"/>
                  </a:lnTo>
                  <a:lnTo>
                    <a:pt x="0" y="694575"/>
                  </a:lnTo>
                  <a:close/>
                </a:path>
              </a:pathLst>
            </a:custGeom>
            <a:solidFill>
              <a:srgbClr val="BFE4FF"/>
            </a:solidFill>
          </p:spPr>
        </p:sp>
        <p:sp>
          <p:nvSpPr>
            <p:cNvPr name="TextBox 33" id="33"/>
            <p:cNvSpPr txBox="true"/>
            <p:nvPr/>
          </p:nvSpPr>
          <p:spPr>
            <a:xfrm>
              <a:off x="0" y="0"/>
              <a:ext cx="3590988" cy="694575"/>
            </a:xfrm>
            <a:prstGeom prst="rect">
              <a:avLst/>
            </a:prstGeom>
          </p:spPr>
          <p:txBody>
            <a:bodyPr anchor="ctr" rtlCol="false" tIns="50800" lIns="50800" bIns="50800" rIns="50800"/>
            <a:lstStyle/>
            <a:p>
              <a:pPr algn="ctr">
                <a:lnSpc>
                  <a:spcPts val="2999"/>
                </a:lnSpc>
              </a:pPr>
              <a:r>
                <a:rPr lang="en-US" sz="2499">
                  <a:solidFill>
                    <a:srgbClr val="000000"/>
                  </a:solidFill>
                  <a:latin typeface="DM Sans"/>
                  <a:ea typeface="DM Sans"/>
                  <a:cs typeface="DM Sans"/>
                  <a:sym typeface="DM Sans"/>
                </a:rPr>
                <a:t>3. Siapa saja yang terlibat dalam sistem yang berjalan?</a:t>
              </a:r>
            </a:p>
          </p:txBody>
        </p:sp>
      </p:grpSp>
      <p:sp>
        <p:nvSpPr>
          <p:cNvPr name="Freeform 34" id="34"/>
          <p:cNvSpPr/>
          <p:nvPr/>
        </p:nvSpPr>
        <p:spPr>
          <a:xfrm flipH="false" flipV="false" rot="0">
            <a:off x="265083" y="9045272"/>
            <a:ext cx="1017108" cy="1017108"/>
          </a:xfrm>
          <a:custGeom>
            <a:avLst/>
            <a:gdLst/>
            <a:ahLst/>
            <a:cxnLst/>
            <a:rect r="r" b="b" t="t" l="l"/>
            <a:pathLst>
              <a:path h="1017108" w="1017108">
                <a:moveTo>
                  <a:pt x="0" y="0"/>
                </a:moveTo>
                <a:lnTo>
                  <a:pt x="1017108" y="0"/>
                </a:lnTo>
                <a:lnTo>
                  <a:pt x="1017108" y="1017108"/>
                </a:lnTo>
                <a:lnTo>
                  <a:pt x="0" y="1017108"/>
                </a:lnTo>
                <a:lnTo>
                  <a:pt x="0" y="0"/>
                </a:lnTo>
                <a:close/>
              </a:path>
            </a:pathLst>
          </a:custGeom>
          <a:blipFill>
            <a:blip r:embed="rId3"/>
            <a:stretch>
              <a:fillRect l="0" t="0" r="0" b="0"/>
            </a:stretch>
          </a:blipFill>
        </p:spPr>
      </p:sp>
      <p:sp>
        <p:nvSpPr>
          <p:cNvPr name="TextBox 35" id="35"/>
          <p:cNvSpPr txBox="true"/>
          <p:nvPr/>
        </p:nvSpPr>
        <p:spPr>
          <a:xfrm rot="0">
            <a:off x="1521898" y="9284586"/>
            <a:ext cx="11547485" cy="481330"/>
          </a:xfrm>
          <a:prstGeom prst="rect">
            <a:avLst/>
          </a:prstGeom>
        </p:spPr>
        <p:txBody>
          <a:bodyPr anchor="t" rtlCol="false" tIns="0" lIns="0" bIns="0" rIns="0">
            <a:spAutoFit/>
          </a:bodyPr>
          <a:lstStyle/>
          <a:p>
            <a:pPr algn="l">
              <a:lnSpc>
                <a:spcPts val="3919"/>
              </a:lnSpc>
            </a:pPr>
            <a:r>
              <a:rPr lang="en-US" b="true" sz="2799">
                <a:solidFill>
                  <a:srgbClr val="000000"/>
                </a:solidFill>
                <a:latin typeface="DM Sans Bold"/>
                <a:ea typeface="DM Sans Bold"/>
                <a:cs typeface="DM Sans Bold"/>
                <a:sym typeface="DM Sans Bold"/>
              </a:rPr>
              <a:t>ADI RIZKY PRATAMA - UBP KARAWANG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70726" y="1028700"/>
            <a:ext cx="14365042" cy="7661356"/>
          </a:xfrm>
          <a:custGeom>
            <a:avLst/>
            <a:gdLst/>
            <a:ahLst/>
            <a:cxnLst/>
            <a:rect r="r" b="b" t="t" l="l"/>
            <a:pathLst>
              <a:path h="7661356" w="14365042">
                <a:moveTo>
                  <a:pt x="0" y="0"/>
                </a:moveTo>
                <a:lnTo>
                  <a:pt x="14365043" y="0"/>
                </a:lnTo>
                <a:lnTo>
                  <a:pt x="14365043" y="7661356"/>
                </a:lnTo>
                <a:lnTo>
                  <a:pt x="0" y="7661356"/>
                </a:lnTo>
                <a:lnTo>
                  <a:pt x="0" y="0"/>
                </a:lnTo>
                <a:close/>
              </a:path>
            </a:pathLst>
          </a:custGeom>
          <a:blipFill>
            <a:blip r:embed="rId2"/>
            <a:stretch>
              <a:fillRect l="0" t="0" r="0" b="0"/>
            </a:stretch>
          </a:blipFill>
        </p:spPr>
      </p:sp>
      <p:sp>
        <p:nvSpPr>
          <p:cNvPr name="TextBox 3" id="3"/>
          <p:cNvSpPr txBox="true"/>
          <p:nvPr/>
        </p:nvSpPr>
        <p:spPr>
          <a:xfrm rot="0">
            <a:off x="0" y="-76200"/>
            <a:ext cx="7524351" cy="679451"/>
          </a:xfrm>
          <a:prstGeom prst="rect">
            <a:avLst/>
          </a:prstGeom>
        </p:spPr>
        <p:txBody>
          <a:bodyPr anchor="t" rtlCol="false" tIns="0" lIns="0" bIns="0" rIns="0">
            <a:spAutoFit/>
          </a:bodyPr>
          <a:lstStyle/>
          <a:p>
            <a:pPr algn="l">
              <a:lnSpc>
                <a:spcPts val="5599"/>
              </a:lnSpc>
              <a:spcBef>
                <a:spcPct val="0"/>
              </a:spcBef>
            </a:pPr>
            <a:r>
              <a:rPr lang="en-US" b="true" sz="3999">
                <a:solidFill>
                  <a:srgbClr val="000000"/>
                </a:solidFill>
                <a:latin typeface="DM Sans Bold"/>
                <a:ea typeface="DM Sans Bold"/>
                <a:cs typeface="DM Sans Bold"/>
                <a:sym typeface="DM Sans Bold"/>
              </a:rPr>
              <a:t>CONCEPTUAL MODEL</a:t>
            </a:r>
          </a:p>
        </p:txBody>
      </p:sp>
      <p:sp>
        <p:nvSpPr>
          <p:cNvPr name="Freeform 4" id="4"/>
          <p:cNvSpPr/>
          <p:nvPr/>
        </p:nvSpPr>
        <p:spPr>
          <a:xfrm flipH="false" flipV="false" rot="0">
            <a:off x="265083" y="9045272"/>
            <a:ext cx="1017108" cy="1017108"/>
          </a:xfrm>
          <a:custGeom>
            <a:avLst/>
            <a:gdLst/>
            <a:ahLst/>
            <a:cxnLst/>
            <a:rect r="r" b="b" t="t" l="l"/>
            <a:pathLst>
              <a:path h="1017108" w="1017108">
                <a:moveTo>
                  <a:pt x="0" y="0"/>
                </a:moveTo>
                <a:lnTo>
                  <a:pt x="1017108" y="0"/>
                </a:lnTo>
                <a:lnTo>
                  <a:pt x="1017108" y="1017108"/>
                </a:lnTo>
                <a:lnTo>
                  <a:pt x="0" y="1017108"/>
                </a:lnTo>
                <a:lnTo>
                  <a:pt x="0" y="0"/>
                </a:lnTo>
                <a:close/>
              </a:path>
            </a:pathLst>
          </a:custGeom>
          <a:blipFill>
            <a:blip r:embed="rId3"/>
            <a:stretch>
              <a:fillRect l="0" t="0" r="0" b="0"/>
            </a:stretch>
          </a:blipFill>
        </p:spPr>
      </p:sp>
      <p:sp>
        <p:nvSpPr>
          <p:cNvPr name="TextBox 5" id="5"/>
          <p:cNvSpPr txBox="true"/>
          <p:nvPr/>
        </p:nvSpPr>
        <p:spPr>
          <a:xfrm rot="0">
            <a:off x="1521898" y="9284586"/>
            <a:ext cx="11547485" cy="481330"/>
          </a:xfrm>
          <a:prstGeom prst="rect">
            <a:avLst/>
          </a:prstGeom>
        </p:spPr>
        <p:txBody>
          <a:bodyPr anchor="t" rtlCol="false" tIns="0" lIns="0" bIns="0" rIns="0">
            <a:spAutoFit/>
          </a:bodyPr>
          <a:lstStyle/>
          <a:p>
            <a:pPr algn="l">
              <a:lnSpc>
                <a:spcPts val="3919"/>
              </a:lnSpc>
            </a:pPr>
            <a:r>
              <a:rPr lang="en-US" b="true" sz="2799">
                <a:solidFill>
                  <a:srgbClr val="000000"/>
                </a:solidFill>
                <a:latin typeface="DM Sans Bold"/>
                <a:ea typeface="DM Sans Bold"/>
                <a:cs typeface="DM Sans Bold"/>
                <a:sym typeface="DM Sans Bold"/>
              </a:rPr>
              <a:t>ADI RIZKY PRATAMA - UBP KARAWANG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5809021" y="402993"/>
            <a:ext cx="11024319" cy="1029403"/>
            <a:chOff x="0" y="0"/>
            <a:chExt cx="23325682" cy="2178050"/>
          </a:xfrm>
        </p:grpSpPr>
        <p:sp>
          <p:nvSpPr>
            <p:cNvPr name="Freeform 3" id="3"/>
            <p:cNvSpPr/>
            <p:nvPr/>
          </p:nvSpPr>
          <p:spPr>
            <a:xfrm flipH="false" flipV="false" rot="0">
              <a:off x="0" y="0"/>
              <a:ext cx="23325682" cy="2178050"/>
            </a:xfrm>
            <a:custGeom>
              <a:avLst/>
              <a:gdLst/>
              <a:ahLst/>
              <a:cxnLst/>
              <a:rect r="r" b="b" t="t" l="l"/>
              <a:pathLst>
                <a:path h="2178050" w="23325682">
                  <a:moveTo>
                    <a:pt x="23325682" y="0"/>
                  </a:moveTo>
                  <a:lnTo>
                    <a:pt x="23325682" y="2178050"/>
                  </a:lnTo>
                  <a:lnTo>
                    <a:pt x="1088390" y="2178050"/>
                  </a:lnTo>
                  <a:cubicBezTo>
                    <a:pt x="487680" y="2178050"/>
                    <a:pt x="0" y="1690370"/>
                    <a:pt x="0" y="1088390"/>
                  </a:cubicBezTo>
                  <a:cubicBezTo>
                    <a:pt x="0" y="487680"/>
                    <a:pt x="487680" y="0"/>
                    <a:pt x="1088390" y="0"/>
                  </a:cubicBezTo>
                  <a:lnTo>
                    <a:pt x="23325682" y="0"/>
                  </a:lnTo>
                  <a:close/>
                </a:path>
              </a:pathLst>
            </a:custGeom>
            <a:solidFill>
              <a:srgbClr val="F1F1F1"/>
            </a:solidFill>
          </p:spPr>
        </p:sp>
      </p:grpSp>
      <p:grpSp>
        <p:nvGrpSpPr>
          <p:cNvPr name="Group 4" id="4"/>
          <p:cNvGrpSpPr/>
          <p:nvPr/>
        </p:nvGrpSpPr>
        <p:grpSpPr>
          <a:xfrm rot="0">
            <a:off x="5367479" y="402993"/>
            <a:ext cx="1036068" cy="1029403"/>
            <a:chOff x="0" y="0"/>
            <a:chExt cx="735568" cy="730836"/>
          </a:xfrm>
        </p:grpSpPr>
        <p:sp>
          <p:nvSpPr>
            <p:cNvPr name="Freeform 5" id="5"/>
            <p:cNvSpPr/>
            <p:nvPr/>
          </p:nvSpPr>
          <p:spPr>
            <a:xfrm flipH="false" flipV="false" rot="0">
              <a:off x="0" y="0"/>
              <a:ext cx="735568" cy="730836"/>
            </a:xfrm>
            <a:custGeom>
              <a:avLst/>
              <a:gdLst/>
              <a:ahLst/>
              <a:cxnLst/>
              <a:rect r="r" b="b" t="t" l="l"/>
              <a:pathLst>
                <a:path h="730836" w="735568">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5A1F4"/>
            </a:solidFill>
          </p:spPr>
        </p:sp>
        <p:sp>
          <p:nvSpPr>
            <p:cNvPr name="TextBox 6" id="6"/>
            <p:cNvSpPr txBox="true"/>
            <p:nvPr/>
          </p:nvSpPr>
          <p:spPr>
            <a:xfrm>
              <a:off x="68960" y="125666"/>
              <a:ext cx="597649" cy="536654"/>
            </a:xfrm>
            <a:prstGeom prst="rect">
              <a:avLst/>
            </a:prstGeom>
          </p:spPr>
          <p:txBody>
            <a:bodyPr anchor="ctr" rtlCol="false" tIns="50800" lIns="50800" bIns="50800" rIns="50800"/>
            <a:lstStyle/>
            <a:p>
              <a:pPr algn="ctr">
                <a:lnSpc>
                  <a:spcPts val="2799"/>
                </a:lnSpc>
              </a:pPr>
              <a:r>
                <a:rPr lang="en-US" b="true" sz="2799" spc="-55">
                  <a:solidFill>
                    <a:srgbClr val="FFFFFF"/>
                  </a:solidFill>
                  <a:latin typeface="DM Sans Bold"/>
                  <a:ea typeface="DM Sans Bold"/>
                  <a:cs typeface="DM Sans Bold"/>
                  <a:sym typeface="DM Sans Bold"/>
                </a:rPr>
                <a:t>1</a:t>
              </a:r>
            </a:p>
          </p:txBody>
        </p:sp>
      </p:grpSp>
      <p:grpSp>
        <p:nvGrpSpPr>
          <p:cNvPr name="Group 7" id="7"/>
          <p:cNvGrpSpPr/>
          <p:nvPr/>
        </p:nvGrpSpPr>
        <p:grpSpPr>
          <a:xfrm rot="-10800000">
            <a:off x="5812742" y="5281968"/>
            <a:ext cx="11024319" cy="1029403"/>
            <a:chOff x="0" y="0"/>
            <a:chExt cx="23325682" cy="2178050"/>
          </a:xfrm>
        </p:grpSpPr>
        <p:sp>
          <p:nvSpPr>
            <p:cNvPr name="Freeform 8" id="8"/>
            <p:cNvSpPr/>
            <p:nvPr/>
          </p:nvSpPr>
          <p:spPr>
            <a:xfrm flipH="false" flipV="false" rot="0">
              <a:off x="0" y="0"/>
              <a:ext cx="23325682" cy="2178050"/>
            </a:xfrm>
            <a:custGeom>
              <a:avLst/>
              <a:gdLst/>
              <a:ahLst/>
              <a:cxnLst/>
              <a:rect r="r" b="b" t="t" l="l"/>
              <a:pathLst>
                <a:path h="2178050" w="23325682">
                  <a:moveTo>
                    <a:pt x="23325682" y="0"/>
                  </a:moveTo>
                  <a:lnTo>
                    <a:pt x="23325682" y="2178050"/>
                  </a:lnTo>
                  <a:lnTo>
                    <a:pt x="1088390" y="2178050"/>
                  </a:lnTo>
                  <a:cubicBezTo>
                    <a:pt x="487680" y="2178050"/>
                    <a:pt x="0" y="1690370"/>
                    <a:pt x="0" y="1088390"/>
                  </a:cubicBezTo>
                  <a:cubicBezTo>
                    <a:pt x="0" y="487680"/>
                    <a:pt x="487680" y="0"/>
                    <a:pt x="1088390" y="0"/>
                  </a:cubicBezTo>
                  <a:lnTo>
                    <a:pt x="23325682" y="0"/>
                  </a:lnTo>
                  <a:close/>
                </a:path>
              </a:pathLst>
            </a:custGeom>
            <a:solidFill>
              <a:srgbClr val="F1F1F1"/>
            </a:solidFill>
          </p:spPr>
        </p:sp>
      </p:grpSp>
      <p:grpSp>
        <p:nvGrpSpPr>
          <p:cNvPr name="Group 9" id="9"/>
          <p:cNvGrpSpPr/>
          <p:nvPr/>
        </p:nvGrpSpPr>
        <p:grpSpPr>
          <a:xfrm rot="0">
            <a:off x="5371199" y="5281968"/>
            <a:ext cx="1036068" cy="1029403"/>
            <a:chOff x="0" y="0"/>
            <a:chExt cx="735568" cy="730836"/>
          </a:xfrm>
        </p:grpSpPr>
        <p:sp>
          <p:nvSpPr>
            <p:cNvPr name="Freeform 10" id="10"/>
            <p:cNvSpPr/>
            <p:nvPr/>
          </p:nvSpPr>
          <p:spPr>
            <a:xfrm flipH="false" flipV="false" rot="0">
              <a:off x="0" y="0"/>
              <a:ext cx="735568" cy="730836"/>
            </a:xfrm>
            <a:custGeom>
              <a:avLst/>
              <a:gdLst/>
              <a:ahLst/>
              <a:cxnLst/>
              <a:rect r="r" b="b" t="t" l="l"/>
              <a:pathLst>
                <a:path h="730836" w="735568">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35A1F4"/>
            </a:solidFill>
          </p:spPr>
        </p:sp>
        <p:sp>
          <p:nvSpPr>
            <p:cNvPr name="TextBox 11" id="11"/>
            <p:cNvSpPr txBox="true"/>
            <p:nvPr/>
          </p:nvSpPr>
          <p:spPr>
            <a:xfrm>
              <a:off x="68960" y="125666"/>
              <a:ext cx="597649" cy="536654"/>
            </a:xfrm>
            <a:prstGeom prst="rect">
              <a:avLst/>
            </a:prstGeom>
          </p:spPr>
          <p:txBody>
            <a:bodyPr anchor="ctr" rtlCol="false" tIns="50800" lIns="50800" bIns="50800" rIns="50800"/>
            <a:lstStyle/>
            <a:p>
              <a:pPr algn="ctr">
                <a:lnSpc>
                  <a:spcPts val="2799"/>
                </a:lnSpc>
              </a:pPr>
              <a:r>
                <a:rPr lang="en-US" b="true" sz="2799" spc="-55">
                  <a:solidFill>
                    <a:srgbClr val="FFFFFF"/>
                  </a:solidFill>
                  <a:latin typeface="DM Sans Bold"/>
                  <a:ea typeface="DM Sans Bold"/>
                  <a:cs typeface="DM Sans Bold"/>
                  <a:sym typeface="DM Sans Bold"/>
                </a:rPr>
                <a:t>2</a:t>
              </a:r>
            </a:p>
          </p:txBody>
        </p:sp>
      </p:grpSp>
      <p:sp>
        <p:nvSpPr>
          <p:cNvPr name="TextBox 12" id="12"/>
          <p:cNvSpPr txBox="true"/>
          <p:nvPr/>
        </p:nvSpPr>
        <p:spPr>
          <a:xfrm rot="0">
            <a:off x="6976564" y="534487"/>
            <a:ext cx="5228693" cy="623349"/>
          </a:xfrm>
          <a:prstGeom prst="rect">
            <a:avLst/>
          </a:prstGeom>
        </p:spPr>
        <p:txBody>
          <a:bodyPr anchor="t" rtlCol="false" tIns="0" lIns="0" bIns="0" rIns="0">
            <a:spAutoFit/>
          </a:bodyPr>
          <a:lstStyle/>
          <a:p>
            <a:pPr algn="l">
              <a:lnSpc>
                <a:spcPts val="5188"/>
              </a:lnSpc>
            </a:pPr>
            <a:r>
              <a:rPr lang="en-US" sz="3705" u="sng">
                <a:solidFill>
                  <a:srgbClr val="000000"/>
                </a:solidFill>
                <a:latin typeface="DM Sans"/>
                <a:ea typeface="DM Sans"/>
                <a:cs typeface="DM Sans"/>
                <a:sym typeface="DM Sans"/>
              </a:rPr>
              <a:t>Pemetaan </a:t>
            </a:r>
          </a:p>
        </p:txBody>
      </p:sp>
      <p:sp>
        <p:nvSpPr>
          <p:cNvPr name="TextBox 13" id="13"/>
          <p:cNvSpPr txBox="true"/>
          <p:nvPr/>
        </p:nvSpPr>
        <p:spPr>
          <a:xfrm rot="0">
            <a:off x="6980285" y="5413461"/>
            <a:ext cx="5819449" cy="623349"/>
          </a:xfrm>
          <a:prstGeom prst="rect">
            <a:avLst/>
          </a:prstGeom>
        </p:spPr>
        <p:txBody>
          <a:bodyPr anchor="t" rtlCol="false" tIns="0" lIns="0" bIns="0" rIns="0">
            <a:spAutoFit/>
          </a:bodyPr>
          <a:lstStyle/>
          <a:p>
            <a:pPr algn="l" marL="0" indent="0" lvl="1">
              <a:lnSpc>
                <a:spcPts val="5188"/>
              </a:lnSpc>
              <a:spcBef>
                <a:spcPct val="0"/>
              </a:spcBef>
            </a:pPr>
            <a:r>
              <a:rPr lang="en-US" sz="3705" u="sng">
                <a:solidFill>
                  <a:srgbClr val="000000"/>
                </a:solidFill>
                <a:latin typeface="DM Sans"/>
                <a:ea typeface="DM Sans"/>
                <a:cs typeface="DM Sans"/>
                <a:sym typeface="DM Sans"/>
              </a:rPr>
              <a:t>Penyesuaian Skema</a:t>
            </a:r>
          </a:p>
        </p:txBody>
      </p:sp>
      <p:grpSp>
        <p:nvGrpSpPr>
          <p:cNvPr name="Group 14" id="14"/>
          <p:cNvGrpSpPr/>
          <p:nvPr/>
        </p:nvGrpSpPr>
        <p:grpSpPr>
          <a:xfrm rot="0">
            <a:off x="-465939" y="2140518"/>
            <a:ext cx="5833418" cy="2431334"/>
            <a:chOff x="0" y="0"/>
            <a:chExt cx="1219442" cy="508256"/>
          </a:xfrm>
        </p:grpSpPr>
        <p:sp>
          <p:nvSpPr>
            <p:cNvPr name="Freeform 15" id="15"/>
            <p:cNvSpPr/>
            <p:nvPr/>
          </p:nvSpPr>
          <p:spPr>
            <a:xfrm flipH="false" flipV="false" rot="0">
              <a:off x="0" y="0"/>
              <a:ext cx="1219442" cy="508256"/>
            </a:xfrm>
            <a:custGeom>
              <a:avLst/>
              <a:gdLst/>
              <a:ahLst/>
              <a:cxnLst/>
              <a:rect r="r" b="b" t="t" l="l"/>
              <a:pathLst>
                <a:path h="508256" w="1219442">
                  <a:moveTo>
                    <a:pt x="124754" y="0"/>
                  </a:moveTo>
                  <a:lnTo>
                    <a:pt x="1094688" y="0"/>
                  </a:lnTo>
                  <a:cubicBezTo>
                    <a:pt x="1127775" y="0"/>
                    <a:pt x="1159506" y="13144"/>
                    <a:pt x="1182902" y="36540"/>
                  </a:cubicBezTo>
                  <a:cubicBezTo>
                    <a:pt x="1206298" y="59935"/>
                    <a:pt x="1219442" y="91667"/>
                    <a:pt x="1219442" y="124754"/>
                  </a:cubicBezTo>
                  <a:lnTo>
                    <a:pt x="1219442" y="383502"/>
                  </a:lnTo>
                  <a:cubicBezTo>
                    <a:pt x="1219442" y="416589"/>
                    <a:pt x="1206298" y="448321"/>
                    <a:pt x="1182902" y="471717"/>
                  </a:cubicBezTo>
                  <a:cubicBezTo>
                    <a:pt x="1159506" y="495112"/>
                    <a:pt x="1127775" y="508256"/>
                    <a:pt x="1094688" y="508256"/>
                  </a:cubicBezTo>
                  <a:lnTo>
                    <a:pt x="124754" y="508256"/>
                  </a:lnTo>
                  <a:cubicBezTo>
                    <a:pt x="91667" y="508256"/>
                    <a:pt x="59935" y="495112"/>
                    <a:pt x="36540" y="471717"/>
                  </a:cubicBezTo>
                  <a:cubicBezTo>
                    <a:pt x="13144" y="448321"/>
                    <a:pt x="0" y="416589"/>
                    <a:pt x="0" y="383502"/>
                  </a:cubicBezTo>
                  <a:lnTo>
                    <a:pt x="0" y="124754"/>
                  </a:lnTo>
                  <a:cubicBezTo>
                    <a:pt x="0" y="91667"/>
                    <a:pt x="13144" y="59935"/>
                    <a:pt x="36540" y="36540"/>
                  </a:cubicBezTo>
                  <a:cubicBezTo>
                    <a:pt x="59935" y="13144"/>
                    <a:pt x="91667" y="0"/>
                    <a:pt x="124754" y="0"/>
                  </a:cubicBezTo>
                  <a:close/>
                </a:path>
              </a:pathLst>
            </a:custGeom>
            <a:solidFill>
              <a:srgbClr val="8E77F8"/>
            </a:solidFill>
          </p:spPr>
        </p:sp>
        <p:sp>
          <p:nvSpPr>
            <p:cNvPr name="TextBox 16" id="16"/>
            <p:cNvSpPr txBox="true"/>
            <p:nvPr/>
          </p:nvSpPr>
          <p:spPr>
            <a:xfrm>
              <a:off x="0" y="-123825"/>
              <a:ext cx="1219442" cy="632081"/>
            </a:xfrm>
            <a:prstGeom prst="rect">
              <a:avLst/>
            </a:prstGeom>
          </p:spPr>
          <p:txBody>
            <a:bodyPr anchor="ctr" rtlCol="false" tIns="50800" lIns="50800" bIns="50800" rIns="50800"/>
            <a:lstStyle/>
            <a:p>
              <a:pPr algn="ctr">
                <a:lnSpc>
                  <a:spcPts val="8959"/>
                </a:lnSpc>
              </a:pPr>
              <a:r>
                <a:rPr lang="en-US" sz="6399" b="true">
                  <a:solidFill>
                    <a:srgbClr val="FFFFFF"/>
                  </a:solidFill>
                  <a:latin typeface="DM Sans Bold"/>
                  <a:ea typeface="DM Sans Bold"/>
                  <a:cs typeface="DM Sans Bold"/>
                  <a:sym typeface="DM Sans Bold"/>
                </a:rPr>
                <a:t>Logical </a:t>
              </a:r>
            </a:p>
            <a:p>
              <a:pPr algn="ctr">
                <a:lnSpc>
                  <a:spcPts val="8959"/>
                </a:lnSpc>
              </a:pPr>
              <a:r>
                <a:rPr lang="en-US" b="true" sz="6399">
                  <a:solidFill>
                    <a:srgbClr val="FFFFFF"/>
                  </a:solidFill>
                  <a:latin typeface="DM Sans Bold"/>
                  <a:ea typeface="DM Sans Bold"/>
                  <a:cs typeface="DM Sans Bold"/>
                  <a:sym typeface="DM Sans Bold"/>
                </a:rPr>
                <a:t>design</a:t>
              </a:r>
            </a:p>
          </p:txBody>
        </p:sp>
      </p:grpSp>
      <p:grpSp>
        <p:nvGrpSpPr>
          <p:cNvPr name="Group 17" id="17"/>
          <p:cNvGrpSpPr/>
          <p:nvPr/>
        </p:nvGrpSpPr>
        <p:grpSpPr>
          <a:xfrm rot="0">
            <a:off x="6416469" y="1636446"/>
            <a:ext cx="11577575" cy="2718089"/>
            <a:chOff x="0" y="0"/>
            <a:chExt cx="15436767" cy="3624119"/>
          </a:xfrm>
        </p:grpSpPr>
        <p:grpSp>
          <p:nvGrpSpPr>
            <p:cNvPr name="Group 18" id="18"/>
            <p:cNvGrpSpPr/>
            <p:nvPr/>
          </p:nvGrpSpPr>
          <p:grpSpPr>
            <a:xfrm rot="0">
              <a:off x="0" y="0"/>
              <a:ext cx="15436767" cy="3624119"/>
              <a:chOff x="0" y="0"/>
              <a:chExt cx="11598131" cy="2733862"/>
            </a:xfrm>
          </p:grpSpPr>
          <p:sp>
            <p:nvSpPr>
              <p:cNvPr name="Freeform 19" id="19"/>
              <p:cNvSpPr/>
              <p:nvPr/>
            </p:nvSpPr>
            <p:spPr>
              <a:xfrm flipH="false" flipV="false" rot="0">
                <a:off x="0" y="0"/>
                <a:ext cx="11598131" cy="2733862"/>
              </a:xfrm>
              <a:custGeom>
                <a:avLst/>
                <a:gdLst/>
                <a:ahLst/>
                <a:cxnLst/>
                <a:rect r="r" b="b" t="t" l="l"/>
                <a:pathLst>
                  <a:path h="2733862" w="11598131">
                    <a:moveTo>
                      <a:pt x="11473671" y="2733862"/>
                    </a:moveTo>
                    <a:lnTo>
                      <a:pt x="124460" y="2733862"/>
                    </a:lnTo>
                    <a:cubicBezTo>
                      <a:pt x="55880" y="2733862"/>
                      <a:pt x="0" y="2677982"/>
                      <a:pt x="0" y="2609402"/>
                    </a:cubicBezTo>
                    <a:lnTo>
                      <a:pt x="0" y="124460"/>
                    </a:lnTo>
                    <a:cubicBezTo>
                      <a:pt x="0" y="55880"/>
                      <a:pt x="55880" y="0"/>
                      <a:pt x="124460" y="0"/>
                    </a:cubicBezTo>
                    <a:lnTo>
                      <a:pt x="11473671" y="0"/>
                    </a:lnTo>
                    <a:cubicBezTo>
                      <a:pt x="11542251" y="0"/>
                      <a:pt x="11598131" y="55880"/>
                      <a:pt x="11598131" y="124460"/>
                    </a:cubicBezTo>
                    <a:lnTo>
                      <a:pt x="11598131" y="2609402"/>
                    </a:lnTo>
                    <a:cubicBezTo>
                      <a:pt x="11598131" y="2677982"/>
                      <a:pt x="11542251" y="2733862"/>
                      <a:pt x="11473671" y="2733862"/>
                    </a:cubicBezTo>
                    <a:close/>
                  </a:path>
                </a:pathLst>
              </a:custGeom>
              <a:solidFill>
                <a:srgbClr val="F1F1F1"/>
              </a:solidFill>
            </p:spPr>
          </p:sp>
        </p:grpSp>
        <p:sp>
          <p:nvSpPr>
            <p:cNvPr name="TextBox 20" id="20"/>
            <p:cNvSpPr txBox="true"/>
            <p:nvPr/>
          </p:nvSpPr>
          <p:spPr>
            <a:xfrm rot="0">
              <a:off x="2594647" y="303933"/>
              <a:ext cx="11651370" cy="2930527"/>
            </a:xfrm>
            <a:prstGeom prst="rect">
              <a:avLst/>
            </a:prstGeom>
          </p:spPr>
          <p:txBody>
            <a:bodyPr anchor="t" rtlCol="false" tIns="0" lIns="0" bIns="0" rIns="0">
              <a:spAutoFit/>
            </a:bodyPr>
            <a:lstStyle/>
            <a:p>
              <a:pPr algn="just" marL="0" indent="0" lvl="0">
                <a:lnSpc>
                  <a:spcPts val="4499"/>
                </a:lnSpc>
                <a:spcBef>
                  <a:spcPct val="0"/>
                </a:spcBef>
              </a:pPr>
              <a:r>
                <a:rPr lang="en-US" sz="2999">
                  <a:solidFill>
                    <a:srgbClr val="202020"/>
                  </a:solidFill>
                  <a:latin typeface="DM Sans"/>
                  <a:ea typeface="DM Sans"/>
                  <a:cs typeface="DM Sans"/>
                  <a:sym typeface="DM Sans"/>
                </a:rPr>
                <a:t>Ialah pemetaan ke dalam model data DBMS dengan tidak mempertimbangkan karakteristik atau hal-hal yang khusus yang berlaku pada implementasi DBMS dari model data tsb.</a:t>
              </a:r>
            </a:p>
          </p:txBody>
        </p:sp>
      </p:grpSp>
      <p:grpSp>
        <p:nvGrpSpPr>
          <p:cNvPr name="Group 21" id="21"/>
          <p:cNvGrpSpPr/>
          <p:nvPr/>
        </p:nvGrpSpPr>
        <p:grpSpPr>
          <a:xfrm rot="0">
            <a:off x="6407268" y="6435272"/>
            <a:ext cx="11573855" cy="3280064"/>
            <a:chOff x="0" y="0"/>
            <a:chExt cx="15431807" cy="4373419"/>
          </a:xfrm>
        </p:grpSpPr>
        <p:grpSp>
          <p:nvGrpSpPr>
            <p:cNvPr name="Group 22" id="22"/>
            <p:cNvGrpSpPr/>
            <p:nvPr/>
          </p:nvGrpSpPr>
          <p:grpSpPr>
            <a:xfrm rot="0">
              <a:off x="0" y="0"/>
              <a:ext cx="15431807" cy="4373419"/>
              <a:chOff x="0" y="0"/>
              <a:chExt cx="11594404" cy="3299098"/>
            </a:xfrm>
          </p:grpSpPr>
          <p:sp>
            <p:nvSpPr>
              <p:cNvPr name="Freeform 23" id="23"/>
              <p:cNvSpPr/>
              <p:nvPr/>
            </p:nvSpPr>
            <p:spPr>
              <a:xfrm flipH="false" flipV="false" rot="0">
                <a:off x="0" y="0"/>
                <a:ext cx="11594404" cy="3299098"/>
              </a:xfrm>
              <a:custGeom>
                <a:avLst/>
                <a:gdLst/>
                <a:ahLst/>
                <a:cxnLst/>
                <a:rect r="r" b="b" t="t" l="l"/>
                <a:pathLst>
                  <a:path h="3299098" w="11594404">
                    <a:moveTo>
                      <a:pt x="11469943" y="3299098"/>
                    </a:moveTo>
                    <a:lnTo>
                      <a:pt x="124460" y="3299098"/>
                    </a:lnTo>
                    <a:cubicBezTo>
                      <a:pt x="55880" y="3299098"/>
                      <a:pt x="0" y="3243218"/>
                      <a:pt x="0" y="3174638"/>
                    </a:cubicBezTo>
                    <a:lnTo>
                      <a:pt x="0" y="124460"/>
                    </a:lnTo>
                    <a:cubicBezTo>
                      <a:pt x="0" y="55880"/>
                      <a:pt x="55880" y="0"/>
                      <a:pt x="124460" y="0"/>
                    </a:cubicBezTo>
                    <a:lnTo>
                      <a:pt x="11469944" y="0"/>
                    </a:lnTo>
                    <a:cubicBezTo>
                      <a:pt x="11538524" y="0"/>
                      <a:pt x="11594404" y="55880"/>
                      <a:pt x="11594404" y="124460"/>
                    </a:cubicBezTo>
                    <a:lnTo>
                      <a:pt x="11594404" y="3174638"/>
                    </a:lnTo>
                    <a:cubicBezTo>
                      <a:pt x="11594404" y="3243218"/>
                      <a:pt x="11538524" y="3299098"/>
                      <a:pt x="11469944" y="3299098"/>
                    </a:cubicBezTo>
                    <a:close/>
                  </a:path>
                </a:pathLst>
              </a:custGeom>
              <a:solidFill>
                <a:srgbClr val="F1F1F1"/>
              </a:solidFill>
            </p:spPr>
          </p:sp>
        </p:grpSp>
        <p:sp>
          <p:nvSpPr>
            <p:cNvPr name="TextBox 24" id="24"/>
            <p:cNvSpPr txBox="true"/>
            <p:nvPr/>
          </p:nvSpPr>
          <p:spPr>
            <a:xfrm rot="0">
              <a:off x="2593813" y="303933"/>
              <a:ext cx="11647625" cy="3679827"/>
            </a:xfrm>
            <a:prstGeom prst="rect">
              <a:avLst/>
            </a:prstGeom>
          </p:spPr>
          <p:txBody>
            <a:bodyPr anchor="t" rtlCol="false" tIns="0" lIns="0" bIns="0" rIns="0">
              <a:spAutoFit/>
            </a:bodyPr>
            <a:lstStyle/>
            <a:p>
              <a:pPr algn="just" marL="0" indent="0" lvl="0">
                <a:lnSpc>
                  <a:spcPts val="4499"/>
                </a:lnSpc>
                <a:spcBef>
                  <a:spcPct val="0"/>
                </a:spcBef>
              </a:pPr>
              <a:r>
                <a:rPr lang="en-US" sz="2999">
                  <a:solidFill>
                    <a:srgbClr val="202020"/>
                  </a:solidFill>
                  <a:latin typeface="DM Sans"/>
                  <a:ea typeface="DM Sans"/>
                  <a:cs typeface="DM Sans"/>
                  <a:sym typeface="DM Sans"/>
                </a:rPr>
                <a:t>Ialah mengatur skema yang dihasilkan dari tahap Pemetaan untuk disesuaikan pada implementasi yang khusus di masa yang akan datang dari suatu model data yang digunakan pada DBMS yang dipilih.</a:t>
              </a:r>
            </a:p>
          </p:txBody>
        </p:sp>
      </p:grpSp>
      <p:sp>
        <p:nvSpPr>
          <p:cNvPr name="Freeform 25" id="25"/>
          <p:cNvSpPr/>
          <p:nvPr/>
        </p:nvSpPr>
        <p:spPr>
          <a:xfrm flipH="false" flipV="false" rot="0">
            <a:off x="265083" y="9045272"/>
            <a:ext cx="1017108" cy="1017108"/>
          </a:xfrm>
          <a:custGeom>
            <a:avLst/>
            <a:gdLst/>
            <a:ahLst/>
            <a:cxnLst/>
            <a:rect r="r" b="b" t="t" l="l"/>
            <a:pathLst>
              <a:path h="1017108" w="1017108">
                <a:moveTo>
                  <a:pt x="0" y="0"/>
                </a:moveTo>
                <a:lnTo>
                  <a:pt x="1017108" y="0"/>
                </a:lnTo>
                <a:lnTo>
                  <a:pt x="1017108" y="1017108"/>
                </a:lnTo>
                <a:lnTo>
                  <a:pt x="0" y="1017108"/>
                </a:lnTo>
                <a:lnTo>
                  <a:pt x="0" y="0"/>
                </a:lnTo>
                <a:close/>
              </a:path>
            </a:pathLst>
          </a:custGeom>
          <a:blipFill>
            <a:blip r:embed="rId2"/>
            <a:stretch>
              <a:fillRect l="0" t="0" r="0" b="0"/>
            </a:stretch>
          </a:blipFill>
        </p:spPr>
      </p:sp>
      <p:sp>
        <p:nvSpPr>
          <p:cNvPr name="TextBox 26" id="26"/>
          <p:cNvSpPr txBox="true"/>
          <p:nvPr/>
        </p:nvSpPr>
        <p:spPr>
          <a:xfrm rot="0">
            <a:off x="1496392" y="9658186"/>
            <a:ext cx="11547485" cy="481330"/>
          </a:xfrm>
          <a:prstGeom prst="rect">
            <a:avLst/>
          </a:prstGeom>
        </p:spPr>
        <p:txBody>
          <a:bodyPr anchor="t" rtlCol="false" tIns="0" lIns="0" bIns="0" rIns="0">
            <a:spAutoFit/>
          </a:bodyPr>
          <a:lstStyle/>
          <a:p>
            <a:pPr algn="l">
              <a:lnSpc>
                <a:spcPts val="3919"/>
              </a:lnSpc>
            </a:pPr>
            <a:r>
              <a:rPr lang="en-US" b="true" sz="2799">
                <a:solidFill>
                  <a:srgbClr val="000000"/>
                </a:solidFill>
                <a:latin typeface="DM Sans Bold"/>
                <a:ea typeface="DM Sans Bold"/>
                <a:cs typeface="DM Sans Bold"/>
                <a:sym typeface="DM Sans Bold"/>
              </a:rPr>
              <a:t>ADI RIZKY PRATAMA - UBP KARAWANG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DAFveJyQ8Lk</dc:identifier>
  <dcterms:modified xsi:type="dcterms:W3CDTF">2011-08-01T06:04:30Z</dcterms:modified>
  <cp:revision>1</cp:revision>
  <dc:title>Conseptual DB, Logical Model &amp; Physical model</dc:title>
</cp:coreProperties>
</file>