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7" r:id="rId9"/>
    <p:sldId id="268" r:id="rId10"/>
    <p:sldId id="269" r:id="rId11"/>
    <p:sldId id="261" r:id="rId12"/>
    <p:sldId id="262" r:id="rId13"/>
    <p:sldId id="263" r:id="rId14"/>
  </p:sldIdLst>
  <p:sldSz cx="18288000" cy="10287000"/>
  <p:notesSz cx="6858000" cy="9144000"/>
  <p:embeddedFontLst>
    <p:embeddedFont>
      <p:font typeface="Copperplate Gothic 32 AB" panose="020B0604020202020204" charset="0"/>
      <p:regular r:id="rId15"/>
    </p:embeddedFont>
    <p:embeddedFont>
      <p:font typeface="DM Sans" pitchFamily="2" charset="0"/>
      <p:regular r:id="rId16"/>
      <p:bold r:id="rId17"/>
      <p:italic r:id="rId18"/>
      <p:boldItalic r:id="rId19"/>
    </p:embeddedFont>
    <p:embeddedFont>
      <p:font typeface="DM Sans Bold" charset="0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7" autoAdjust="0"/>
    <p:restoredTop sz="94532" autoAdjust="0"/>
  </p:normalViewPr>
  <p:slideViewPr>
    <p:cSldViewPr>
      <p:cViewPr varScale="1">
        <p:scale>
          <a:sx n="43" d="100"/>
          <a:sy n="43" d="100"/>
        </p:scale>
        <p:origin x="690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wa nayla" userId="1cccd663b5d690d9" providerId="LiveId" clId="{FC88C875-1A22-4607-A83A-567AF51BE856}"/>
    <pc:docChg chg="custSel modSld">
      <pc:chgData name="salwa nayla" userId="1cccd663b5d690d9" providerId="LiveId" clId="{FC88C875-1A22-4607-A83A-567AF51BE856}" dt="2024-11-20T02:23:55.843" v="100" actId="1076"/>
      <pc:docMkLst>
        <pc:docMk/>
      </pc:docMkLst>
      <pc:sldChg chg="modSp mod">
        <pc:chgData name="salwa nayla" userId="1cccd663b5d690d9" providerId="LiveId" clId="{FC88C875-1A22-4607-A83A-567AF51BE856}" dt="2024-11-20T02:23:55.843" v="100" actId="1076"/>
        <pc:sldMkLst>
          <pc:docMk/>
          <pc:sldMk cId="0" sldId="262"/>
        </pc:sldMkLst>
        <pc:spChg chg="mod">
          <ac:chgData name="salwa nayla" userId="1cccd663b5d690d9" providerId="LiveId" clId="{FC88C875-1A22-4607-A83A-567AF51BE856}" dt="2024-11-20T02:23:55.843" v="100" actId="1076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salwa nayla" userId="1cccd663b5d690d9" providerId="LiveId" clId="{FC88C875-1A22-4607-A83A-567AF51BE856}" dt="2024-11-19T07:44:21.427" v="97" actId="20577"/>
        <pc:sldMkLst>
          <pc:docMk/>
          <pc:sldMk cId="1267819641" sldId="268"/>
        </pc:sldMkLst>
        <pc:spChg chg="mod">
          <ac:chgData name="salwa nayla" userId="1cccd663b5d690d9" providerId="LiveId" clId="{FC88C875-1A22-4607-A83A-567AF51BE856}" dt="2024-11-19T07:44:21.427" v="97" actId="20577"/>
          <ac:spMkLst>
            <pc:docMk/>
            <pc:sldMk cId="1267819641" sldId="268"/>
            <ac:spMk id="7" creationId="{52F8560E-43FC-5D57-EB87-DF5F8060E8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3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05961" y="5903031"/>
            <a:ext cx="7586018" cy="1116992"/>
            <a:chOff x="0" y="0"/>
            <a:chExt cx="1585812" cy="2335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85812" cy="233501"/>
            </a:xfrm>
            <a:custGeom>
              <a:avLst/>
              <a:gdLst/>
              <a:ahLst/>
              <a:cxnLst/>
              <a:rect l="l" t="t" r="r" b="b"/>
              <a:pathLst>
                <a:path w="1585812" h="233501">
                  <a:moveTo>
                    <a:pt x="95932" y="0"/>
                  </a:moveTo>
                  <a:lnTo>
                    <a:pt x="1489880" y="0"/>
                  </a:lnTo>
                  <a:cubicBezTo>
                    <a:pt x="1515323" y="0"/>
                    <a:pt x="1539724" y="10107"/>
                    <a:pt x="1557715" y="28098"/>
                  </a:cubicBezTo>
                  <a:cubicBezTo>
                    <a:pt x="1575705" y="46088"/>
                    <a:pt x="1585812" y="70489"/>
                    <a:pt x="1585812" y="95932"/>
                  </a:cubicBezTo>
                  <a:lnTo>
                    <a:pt x="1585812" y="137569"/>
                  </a:lnTo>
                  <a:cubicBezTo>
                    <a:pt x="1585812" y="163012"/>
                    <a:pt x="1575705" y="187412"/>
                    <a:pt x="1557715" y="205403"/>
                  </a:cubicBezTo>
                  <a:cubicBezTo>
                    <a:pt x="1539724" y="223394"/>
                    <a:pt x="1515323" y="233501"/>
                    <a:pt x="1489880" y="233501"/>
                  </a:cubicBezTo>
                  <a:lnTo>
                    <a:pt x="95932" y="233501"/>
                  </a:lnTo>
                  <a:cubicBezTo>
                    <a:pt x="70489" y="233501"/>
                    <a:pt x="46088" y="223394"/>
                    <a:pt x="28098" y="205403"/>
                  </a:cubicBezTo>
                  <a:cubicBezTo>
                    <a:pt x="10107" y="187412"/>
                    <a:pt x="0" y="163012"/>
                    <a:pt x="0" y="137569"/>
                  </a:cubicBezTo>
                  <a:lnTo>
                    <a:pt x="0" y="95932"/>
                  </a:lnTo>
                  <a:cubicBezTo>
                    <a:pt x="0" y="70489"/>
                    <a:pt x="10107" y="46088"/>
                    <a:pt x="28098" y="28098"/>
                  </a:cubicBezTo>
                  <a:cubicBezTo>
                    <a:pt x="46088" y="10107"/>
                    <a:pt x="70489" y="0"/>
                    <a:pt x="95932" y="0"/>
                  </a:cubicBezTo>
                  <a:close/>
                </a:path>
              </a:pathLst>
            </a:custGeom>
            <a:solidFill>
              <a:srgbClr val="35A1F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585812" cy="2906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b="1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IF1190020 - Basis Data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421796" y="4641820"/>
            <a:ext cx="11852507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Normalisasi</a:t>
            </a:r>
          </a:p>
        </p:txBody>
      </p:sp>
      <p:sp>
        <p:nvSpPr>
          <p:cNvPr id="6" name="Freeform 6"/>
          <p:cNvSpPr/>
          <p:nvPr/>
        </p:nvSpPr>
        <p:spPr>
          <a:xfrm>
            <a:off x="13217064" y="3105761"/>
            <a:ext cx="5229066" cy="11412644"/>
          </a:xfrm>
          <a:custGeom>
            <a:avLst/>
            <a:gdLst/>
            <a:ahLst/>
            <a:cxnLst/>
            <a:rect l="l" t="t" r="r" b="b"/>
            <a:pathLst>
              <a:path w="5229066" h="11412644">
                <a:moveTo>
                  <a:pt x="0" y="0"/>
                </a:moveTo>
                <a:lnTo>
                  <a:pt x="5229066" y="0"/>
                </a:lnTo>
                <a:lnTo>
                  <a:pt x="5229066" y="11412644"/>
                </a:lnTo>
                <a:lnTo>
                  <a:pt x="0" y="11412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351213" y="3302457"/>
            <a:ext cx="4716622" cy="13168235"/>
          </a:xfrm>
          <a:custGeom>
            <a:avLst/>
            <a:gdLst/>
            <a:ahLst/>
            <a:cxnLst/>
            <a:rect l="l" t="t" r="r" b="b"/>
            <a:pathLst>
              <a:path w="4716622" h="13168235">
                <a:moveTo>
                  <a:pt x="0" y="0"/>
                </a:moveTo>
                <a:lnTo>
                  <a:pt x="4716623" y="0"/>
                </a:lnTo>
                <a:lnTo>
                  <a:pt x="4716623" y="13168235"/>
                </a:lnTo>
                <a:lnTo>
                  <a:pt x="0" y="131682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520146" y="679214"/>
            <a:ext cx="1017108" cy="1017108"/>
          </a:xfrm>
          <a:custGeom>
            <a:avLst/>
            <a:gdLst/>
            <a:ahLst/>
            <a:cxnLst/>
            <a:rect l="l" t="t" r="r" b="b"/>
            <a:pathLst>
              <a:path w="1017108" h="1017108">
                <a:moveTo>
                  <a:pt x="0" y="0"/>
                </a:moveTo>
                <a:lnTo>
                  <a:pt x="1017108" y="0"/>
                </a:lnTo>
                <a:lnTo>
                  <a:pt x="1017108" y="1017107"/>
                </a:lnTo>
                <a:lnTo>
                  <a:pt x="0" y="10171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700442" y="670877"/>
            <a:ext cx="5298447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ADI RIZKY PRATAMA</a:t>
            </a:r>
          </a:p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UBP KARAWANG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960853" y="822007"/>
            <a:ext cx="5298447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PERTEMUAN 04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D3EE2-8B2D-7DAC-326C-347B466CB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F1218447-9840-77DE-CBEC-393103718DFA}"/>
              </a:ext>
            </a:extLst>
          </p:cNvPr>
          <p:cNvSpPr txBox="1"/>
          <p:nvPr/>
        </p:nvSpPr>
        <p:spPr>
          <a:xfrm>
            <a:off x="1028700" y="-5955"/>
            <a:ext cx="15831878" cy="188492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8959"/>
              </a:lnSpc>
            </a:pPr>
            <a:r>
              <a:rPr lang="en-US" sz="6399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3 Normal Form (3NF)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725B971B-F8E9-54F2-F975-6E7E69B64917}"/>
              </a:ext>
            </a:extLst>
          </p:cNvPr>
          <p:cNvSpPr/>
          <p:nvPr/>
        </p:nvSpPr>
        <p:spPr>
          <a:xfrm>
            <a:off x="265083" y="9045272"/>
            <a:ext cx="1017108" cy="1017108"/>
          </a:xfrm>
          <a:custGeom>
            <a:avLst/>
            <a:gdLst/>
            <a:ahLst/>
            <a:cxnLst/>
            <a:rect l="l" t="t" r="r" b="b"/>
            <a:pathLst>
              <a:path w="1017108" h="1017108">
                <a:moveTo>
                  <a:pt x="0" y="0"/>
                </a:moveTo>
                <a:lnTo>
                  <a:pt x="1017108" y="0"/>
                </a:lnTo>
                <a:lnTo>
                  <a:pt x="1017108" y="1017108"/>
                </a:lnTo>
                <a:lnTo>
                  <a:pt x="0" y="10171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DA0A4FD-B287-D113-5E7C-7A0387743DF2}"/>
              </a:ext>
            </a:extLst>
          </p:cNvPr>
          <p:cNvSpPr txBox="1"/>
          <p:nvPr/>
        </p:nvSpPr>
        <p:spPr>
          <a:xfrm>
            <a:off x="1521898" y="9284586"/>
            <a:ext cx="11547485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ADI RIZKY PRATAMA - UBP KARAWANG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C9E1663B-8116-46B9-EB14-3EE93412D02E}"/>
              </a:ext>
            </a:extLst>
          </p:cNvPr>
          <p:cNvSpPr txBox="1"/>
          <p:nvPr/>
        </p:nvSpPr>
        <p:spPr>
          <a:xfrm>
            <a:off x="1399005" y="1878962"/>
            <a:ext cx="15091267" cy="1157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4675"/>
              </a:lnSpc>
              <a:buFont typeface="Arial"/>
              <a:buChar char="•"/>
            </a:pP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Untuk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kepentingan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rancangan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database 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bisnis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, 3NF 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adalah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bentuk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terbaik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dalam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proses 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normalisasi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(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sudah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mencukupi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57933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52100" y="781919"/>
            <a:ext cx="7516832" cy="1326542"/>
            <a:chOff x="0" y="0"/>
            <a:chExt cx="1571349" cy="2773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71349" cy="277306"/>
            </a:xfrm>
            <a:custGeom>
              <a:avLst/>
              <a:gdLst/>
              <a:ahLst/>
              <a:cxnLst/>
              <a:rect l="l" t="t" r="r" b="b"/>
              <a:pathLst>
                <a:path w="1571349" h="277306">
                  <a:moveTo>
                    <a:pt x="96815" y="0"/>
                  </a:moveTo>
                  <a:lnTo>
                    <a:pt x="1474535" y="0"/>
                  </a:lnTo>
                  <a:cubicBezTo>
                    <a:pt x="1500212" y="0"/>
                    <a:pt x="1524837" y="10200"/>
                    <a:pt x="1542993" y="28356"/>
                  </a:cubicBezTo>
                  <a:cubicBezTo>
                    <a:pt x="1561149" y="46513"/>
                    <a:pt x="1571349" y="71138"/>
                    <a:pt x="1571349" y="96815"/>
                  </a:cubicBezTo>
                  <a:lnTo>
                    <a:pt x="1571349" y="180491"/>
                  </a:lnTo>
                  <a:cubicBezTo>
                    <a:pt x="1571349" y="206168"/>
                    <a:pt x="1561149" y="230793"/>
                    <a:pt x="1542993" y="248949"/>
                  </a:cubicBezTo>
                  <a:cubicBezTo>
                    <a:pt x="1524837" y="267106"/>
                    <a:pt x="1500212" y="277306"/>
                    <a:pt x="1474535" y="277306"/>
                  </a:cubicBezTo>
                  <a:lnTo>
                    <a:pt x="96815" y="277306"/>
                  </a:lnTo>
                  <a:cubicBezTo>
                    <a:pt x="71138" y="277306"/>
                    <a:pt x="46513" y="267106"/>
                    <a:pt x="28356" y="248949"/>
                  </a:cubicBezTo>
                  <a:cubicBezTo>
                    <a:pt x="10200" y="230793"/>
                    <a:pt x="0" y="206168"/>
                    <a:pt x="0" y="180491"/>
                  </a:cubicBezTo>
                  <a:lnTo>
                    <a:pt x="0" y="96815"/>
                  </a:lnTo>
                  <a:cubicBezTo>
                    <a:pt x="0" y="71138"/>
                    <a:pt x="10200" y="46513"/>
                    <a:pt x="28356" y="28356"/>
                  </a:cubicBezTo>
                  <a:cubicBezTo>
                    <a:pt x="46513" y="10200"/>
                    <a:pt x="71138" y="0"/>
                    <a:pt x="96815" y="0"/>
                  </a:cubicBezTo>
                  <a:close/>
                </a:path>
              </a:pathLst>
            </a:custGeom>
            <a:solidFill>
              <a:srgbClr val="8E77F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571349" cy="401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959"/>
                </a:lnSpc>
              </a:pPr>
              <a:r>
                <a:rPr lang="en-US" sz="6399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Refreshing Time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578520" y="1260131"/>
            <a:ext cx="3712801" cy="7775499"/>
          </a:xfrm>
          <a:custGeom>
            <a:avLst/>
            <a:gdLst/>
            <a:ahLst/>
            <a:cxnLst/>
            <a:rect l="l" t="t" r="r" b="b"/>
            <a:pathLst>
              <a:path w="3712801" h="7775499">
                <a:moveTo>
                  <a:pt x="0" y="0"/>
                </a:moveTo>
                <a:lnTo>
                  <a:pt x="3712801" y="0"/>
                </a:lnTo>
                <a:lnTo>
                  <a:pt x="3712801" y="7775499"/>
                </a:lnTo>
                <a:lnTo>
                  <a:pt x="0" y="77754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7741895">
            <a:off x="4981984" y="6849120"/>
            <a:ext cx="3659540" cy="3531456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431625" y="2564056"/>
            <a:ext cx="5757783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Login BOC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-3670793" flipH="1">
            <a:off x="5114209" y="1120669"/>
            <a:ext cx="1800300" cy="173729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rot="3657938">
            <a:off x="380114" y="553476"/>
            <a:ext cx="1800300" cy="173729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9144000" y="3634666"/>
            <a:ext cx="8370363" cy="125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Jawab Quiz Refreshing Pertemuan 6 pada BOC.</a:t>
            </a:r>
          </a:p>
        </p:txBody>
      </p:sp>
      <p:sp>
        <p:nvSpPr>
          <p:cNvPr id="11" name="Freeform 11"/>
          <p:cNvSpPr/>
          <p:nvPr/>
        </p:nvSpPr>
        <p:spPr>
          <a:xfrm>
            <a:off x="265083" y="9045272"/>
            <a:ext cx="1017108" cy="1017108"/>
          </a:xfrm>
          <a:custGeom>
            <a:avLst/>
            <a:gdLst/>
            <a:ahLst/>
            <a:cxnLst/>
            <a:rect l="l" t="t" r="r" b="b"/>
            <a:pathLst>
              <a:path w="1017108" h="1017108">
                <a:moveTo>
                  <a:pt x="0" y="0"/>
                </a:moveTo>
                <a:lnTo>
                  <a:pt x="1017108" y="0"/>
                </a:lnTo>
                <a:lnTo>
                  <a:pt x="1017108" y="1017108"/>
                </a:lnTo>
                <a:lnTo>
                  <a:pt x="0" y="10171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521898" y="9284586"/>
            <a:ext cx="11547485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ADI RIZKY PRATAMA - UBP KARAWANG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06081" y="326083"/>
            <a:ext cx="6083829" cy="3585555"/>
          </a:xfrm>
          <a:custGeom>
            <a:avLst/>
            <a:gdLst/>
            <a:ahLst/>
            <a:cxnLst/>
            <a:rect l="l" t="t" r="r" b="b"/>
            <a:pathLst>
              <a:path w="6083829" h="3585555">
                <a:moveTo>
                  <a:pt x="0" y="0"/>
                </a:moveTo>
                <a:lnTo>
                  <a:pt x="6083829" y="0"/>
                </a:lnTo>
                <a:lnTo>
                  <a:pt x="6083829" y="3585555"/>
                </a:lnTo>
                <a:lnTo>
                  <a:pt x="0" y="35855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56419" b="-29512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2771209" y="214154"/>
            <a:ext cx="5516791" cy="4048392"/>
          </a:xfrm>
          <a:custGeom>
            <a:avLst/>
            <a:gdLst/>
            <a:ahLst/>
            <a:cxnLst/>
            <a:rect l="l" t="t" r="r" b="b"/>
            <a:pathLst>
              <a:path w="5516791" h="4048392">
                <a:moveTo>
                  <a:pt x="0" y="0"/>
                </a:moveTo>
                <a:lnTo>
                  <a:pt x="5516792" y="0"/>
                </a:lnTo>
                <a:lnTo>
                  <a:pt x="5516792" y="4048392"/>
                </a:lnTo>
                <a:lnTo>
                  <a:pt x="0" y="40483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5306" r="-136691" b="-11761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3204648" y="5793910"/>
            <a:ext cx="11104834" cy="3875631"/>
          </a:xfrm>
          <a:custGeom>
            <a:avLst/>
            <a:gdLst/>
            <a:ahLst/>
            <a:cxnLst/>
            <a:rect l="l" t="t" r="r" b="b"/>
            <a:pathLst>
              <a:path w="11104834" h="3875631">
                <a:moveTo>
                  <a:pt x="0" y="0"/>
                </a:moveTo>
                <a:lnTo>
                  <a:pt x="11104834" y="0"/>
                </a:lnTo>
                <a:lnTo>
                  <a:pt x="11104834" y="3875631"/>
                </a:lnTo>
                <a:lnTo>
                  <a:pt x="0" y="38756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7765" r="-11143" b="-2144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83682" y="565063"/>
            <a:ext cx="3222399" cy="3346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62"/>
              </a:lnSpc>
            </a:pPr>
            <a:r>
              <a:rPr lang="en-US" sz="21392">
                <a:solidFill>
                  <a:srgbClr val="F0E448"/>
                </a:solidFill>
                <a:latin typeface="Copperplate Gothic 32 AB"/>
                <a:ea typeface="Copperplate Gothic 32 AB"/>
                <a:cs typeface="Copperplate Gothic 32 AB"/>
                <a:sym typeface="Copperplate Gothic 32 AB"/>
              </a:rPr>
              <a:t>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075429" y="393185"/>
            <a:ext cx="3222399" cy="3346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62"/>
              </a:lnSpc>
            </a:pPr>
            <a:r>
              <a:rPr lang="en-US" sz="21392" dirty="0">
                <a:solidFill>
                  <a:srgbClr val="F0E448"/>
                </a:solidFill>
                <a:latin typeface="Copperplate Gothic 32 AB"/>
                <a:ea typeface="Copperplate Gothic 32 AB"/>
                <a:cs typeface="Copperplate Gothic 32 AB"/>
                <a:sym typeface="Copperplate Gothic 32 AB"/>
              </a:rPr>
              <a:t>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83682" y="6481881"/>
            <a:ext cx="3222399" cy="3346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62"/>
              </a:lnSpc>
            </a:pPr>
            <a:r>
              <a:rPr lang="en-US" sz="21392">
                <a:solidFill>
                  <a:srgbClr val="F0E448"/>
                </a:solidFill>
                <a:latin typeface="Copperplate Gothic 32 AB"/>
                <a:ea typeface="Copperplate Gothic 32 AB"/>
                <a:cs typeface="Copperplate Gothic 32 AB"/>
                <a:sym typeface="Copperplate Gothic 32 AB"/>
              </a:rPr>
              <a:t>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46106" y="1280245"/>
            <a:ext cx="6266443" cy="1326542"/>
            <a:chOff x="0" y="0"/>
            <a:chExt cx="1309963" cy="2773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09963" cy="277306"/>
            </a:xfrm>
            <a:custGeom>
              <a:avLst/>
              <a:gdLst/>
              <a:ahLst/>
              <a:cxnLst/>
              <a:rect l="l" t="t" r="r" b="b"/>
              <a:pathLst>
                <a:path w="1309963" h="277306">
                  <a:moveTo>
                    <a:pt x="116133" y="0"/>
                  </a:moveTo>
                  <a:lnTo>
                    <a:pt x="1193830" y="0"/>
                  </a:lnTo>
                  <a:cubicBezTo>
                    <a:pt x="1257969" y="0"/>
                    <a:pt x="1309963" y="51994"/>
                    <a:pt x="1309963" y="116133"/>
                  </a:cubicBezTo>
                  <a:lnTo>
                    <a:pt x="1309963" y="161173"/>
                  </a:lnTo>
                  <a:cubicBezTo>
                    <a:pt x="1309963" y="225311"/>
                    <a:pt x="1257969" y="277306"/>
                    <a:pt x="1193830" y="277306"/>
                  </a:cubicBezTo>
                  <a:lnTo>
                    <a:pt x="116133" y="277306"/>
                  </a:lnTo>
                  <a:cubicBezTo>
                    <a:pt x="51994" y="277306"/>
                    <a:pt x="0" y="225311"/>
                    <a:pt x="0" y="161173"/>
                  </a:cubicBezTo>
                  <a:lnTo>
                    <a:pt x="0" y="116133"/>
                  </a:lnTo>
                  <a:cubicBezTo>
                    <a:pt x="0" y="51994"/>
                    <a:pt x="51994" y="0"/>
                    <a:pt x="116133" y="0"/>
                  </a:cubicBezTo>
                  <a:close/>
                </a:path>
              </a:pathLst>
            </a:custGeom>
            <a:solidFill>
              <a:srgbClr val="3AB85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309963" cy="401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959"/>
                </a:lnSpc>
              </a:pPr>
              <a:r>
                <a:rPr lang="en-US" sz="6399" b="1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Before we go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688669" y="4024811"/>
            <a:ext cx="5432079" cy="4114800"/>
          </a:xfrm>
          <a:custGeom>
            <a:avLst/>
            <a:gdLst/>
            <a:ahLst/>
            <a:cxnLst/>
            <a:rect l="l" t="t" r="r" b="b"/>
            <a:pathLst>
              <a:path w="5432079" h="4114800">
                <a:moveTo>
                  <a:pt x="0" y="0"/>
                </a:moveTo>
                <a:lnTo>
                  <a:pt x="5432080" y="0"/>
                </a:lnTo>
                <a:lnTo>
                  <a:pt x="543208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7277352" y="655320"/>
            <a:ext cx="10476444" cy="3804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Buat Vidio Youtube</a:t>
            </a:r>
          </a:p>
          <a:p>
            <a:pPr marL="1554480" lvl="2" indent="-518160" algn="just">
              <a:lnSpc>
                <a:spcPts val="504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Buatkan sebuah ERD Perpustakaan lengkap dengan penjelasan Normalisasi</a:t>
            </a:r>
          </a:p>
          <a:p>
            <a:pPr algn="just">
              <a:lnSpc>
                <a:spcPts val="5040"/>
              </a:lnSpc>
            </a:pPr>
            <a:endParaRPr lang="en-US" sz="36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Buat Post Blog/Web</a:t>
            </a:r>
          </a:p>
          <a:p>
            <a:pPr marL="1554480" lvl="2" indent="-518160" algn="just">
              <a:lnSpc>
                <a:spcPts val="5040"/>
              </a:lnSpc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Apa itu Denoemalisasi</a:t>
            </a:r>
          </a:p>
        </p:txBody>
      </p:sp>
      <p:sp>
        <p:nvSpPr>
          <p:cNvPr id="7" name="Freeform 7"/>
          <p:cNvSpPr/>
          <p:nvPr/>
        </p:nvSpPr>
        <p:spPr>
          <a:xfrm>
            <a:off x="265083" y="9045272"/>
            <a:ext cx="1017108" cy="1017108"/>
          </a:xfrm>
          <a:custGeom>
            <a:avLst/>
            <a:gdLst/>
            <a:ahLst/>
            <a:cxnLst/>
            <a:rect l="l" t="t" r="r" b="b"/>
            <a:pathLst>
              <a:path w="1017108" h="1017108">
                <a:moveTo>
                  <a:pt x="0" y="0"/>
                </a:moveTo>
                <a:lnTo>
                  <a:pt x="1017108" y="0"/>
                </a:lnTo>
                <a:lnTo>
                  <a:pt x="1017108" y="1017108"/>
                </a:lnTo>
                <a:lnTo>
                  <a:pt x="0" y="10171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521898" y="9284586"/>
            <a:ext cx="11547485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ADI RIZKY PRATAMA - UBP KARAWANG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65258" y="656215"/>
            <a:ext cx="7516832" cy="1326542"/>
            <a:chOff x="0" y="0"/>
            <a:chExt cx="1571349" cy="2773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71349" cy="277306"/>
            </a:xfrm>
            <a:custGeom>
              <a:avLst/>
              <a:gdLst/>
              <a:ahLst/>
              <a:cxnLst/>
              <a:rect l="l" t="t" r="r" b="b"/>
              <a:pathLst>
                <a:path w="1571349" h="277306">
                  <a:moveTo>
                    <a:pt x="96815" y="0"/>
                  </a:moveTo>
                  <a:lnTo>
                    <a:pt x="1474535" y="0"/>
                  </a:lnTo>
                  <a:cubicBezTo>
                    <a:pt x="1500212" y="0"/>
                    <a:pt x="1524837" y="10200"/>
                    <a:pt x="1542993" y="28356"/>
                  </a:cubicBezTo>
                  <a:cubicBezTo>
                    <a:pt x="1561149" y="46513"/>
                    <a:pt x="1571349" y="71138"/>
                    <a:pt x="1571349" y="96815"/>
                  </a:cubicBezTo>
                  <a:lnTo>
                    <a:pt x="1571349" y="180491"/>
                  </a:lnTo>
                  <a:cubicBezTo>
                    <a:pt x="1571349" y="206168"/>
                    <a:pt x="1561149" y="230793"/>
                    <a:pt x="1542993" y="248949"/>
                  </a:cubicBezTo>
                  <a:cubicBezTo>
                    <a:pt x="1524837" y="267106"/>
                    <a:pt x="1500212" y="277306"/>
                    <a:pt x="1474535" y="277306"/>
                  </a:cubicBezTo>
                  <a:lnTo>
                    <a:pt x="96815" y="277306"/>
                  </a:lnTo>
                  <a:cubicBezTo>
                    <a:pt x="71138" y="277306"/>
                    <a:pt x="46513" y="267106"/>
                    <a:pt x="28356" y="248949"/>
                  </a:cubicBezTo>
                  <a:cubicBezTo>
                    <a:pt x="10200" y="230793"/>
                    <a:pt x="0" y="206168"/>
                    <a:pt x="0" y="180491"/>
                  </a:cubicBezTo>
                  <a:lnTo>
                    <a:pt x="0" y="96815"/>
                  </a:lnTo>
                  <a:cubicBezTo>
                    <a:pt x="0" y="71138"/>
                    <a:pt x="10200" y="46513"/>
                    <a:pt x="28356" y="28356"/>
                  </a:cubicBezTo>
                  <a:cubicBezTo>
                    <a:pt x="46513" y="10200"/>
                    <a:pt x="71138" y="0"/>
                    <a:pt x="96815" y="0"/>
                  </a:cubicBezTo>
                  <a:close/>
                </a:path>
              </a:pathLst>
            </a:custGeom>
            <a:solidFill>
              <a:srgbClr val="8E77F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571349" cy="401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959"/>
                </a:lnSpc>
              </a:pPr>
              <a:r>
                <a:rPr lang="en-US" sz="6399" b="1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Normalisasi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055293" y="2329868"/>
            <a:ext cx="9736762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Merupakan suatu pendekatan sistematis untuk meminimalkan redundansi data pada suatu database agar database tersebut dapat bekerja dengan optimal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942751" y="9001731"/>
            <a:ext cx="3020839" cy="613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b="1" spc="179">
                <a:solidFill>
                  <a:srgbClr val="8E77F8"/>
                </a:solidFill>
                <a:latin typeface="DM Sans Bold"/>
                <a:ea typeface="DM Sans Bold"/>
                <a:cs typeface="DM Sans Bold"/>
                <a:sym typeface="DM Sans Bold"/>
              </a:rPr>
              <a:t>LET'S BEGIN!</a:t>
            </a:r>
          </a:p>
        </p:txBody>
      </p:sp>
      <p:sp>
        <p:nvSpPr>
          <p:cNvPr id="7" name="Freeform 7"/>
          <p:cNvSpPr/>
          <p:nvPr/>
        </p:nvSpPr>
        <p:spPr>
          <a:xfrm flipH="1">
            <a:off x="-765412" y="1727479"/>
            <a:ext cx="8577427" cy="6425273"/>
          </a:xfrm>
          <a:custGeom>
            <a:avLst/>
            <a:gdLst/>
            <a:ahLst/>
            <a:cxnLst/>
            <a:rect l="l" t="t" r="r" b="b"/>
            <a:pathLst>
              <a:path w="8577427" h="6425273">
                <a:moveTo>
                  <a:pt x="8577428" y="0"/>
                </a:moveTo>
                <a:lnTo>
                  <a:pt x="0" y="0"/>
                </a:lnTo>
                <a:lnTo>
                  <a:pt x="0" y="6425273"/>
                </a:lnTo>
                <a:lnTo>
                  <a:pt x="8577428" y="6425273"/>
                </a:lnTo>
                <a:lnTo>
                  <a:pt x="85774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265083" y="9045272"/>
            <a:ext cx="1017108" cy="1017108"/>
          </a:xfrm>
          <a:custGeom>
            <a:avLst/>
            <a:gdLst/>
            <a:ahLst/>
            <a:cxnLst/>
            <a:rect l="l" t="t" r="r" b="b"/>
            <a:pathLst>
              <a:path w="1017108" h="1017108">
                <a:moveTo>
                  <a:pt x="0" y="0"/>
                </a:moveTo>
                <a:lnTo>
                  <a:pt x="1017108" y="0"/>
                </a:lnTo>
                <a:lnTo>
                  <a:pt x="1017108" y="1017108"/>
                </a:lnTo>
                <a:lnTo>
                  <a:pt x="0" y="10171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521898" y="9284586"/>
            <a:ext cx="11547485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ADI RIZKY PRATAMA - UBP KARAWANG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86385"/>
            <a:ext cx="15831878" cy="1292581"/>
            <a:chOff x="0" y="0"/>
            <a:chExt cx="3309561" cy="2702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09561" cy="270206"/>
            </a:xfrm>
            <a:custGeom>
              <a:avLst/>
              <a:gdLst/>
              <a:ahLst/>
              <a:cxnLst/>
              <a:rect l="l" t="t" r="r" b="b"/>
              <a:pathLst>
                <a:path w="3309561" h="270206">
                  <a:moveTo>
                    <a:pt x="45967" y="0"/>
                  </a:moveTo>
                  <a:lnTo>
                    <a:pt x="3263594" y="0"/>
                  </a:lnTo>
                  <a:cubicBezTo>
                    <a:pt x="3288981" y="0"/>
                    <a:pt x="3309561" y="20580"/>
                    <a:pt x="3309561" y="45967"/>
                  </a:cubicBezTo>
                  <a:lnTo>
                    <a:pt x="3309561" y="224240"/>
                  </a:lnTo>
                  <a:cubicBezTo>
                    <a:pt x="3309561" y="249626"/>
                    <a:pt x="3288981" y="270206"/>
                    <a:pt x="3263594" y="270206"/>
                  </a:cubicBezTo>
                  <a:lnTo>
                    <a:pt x="45967" y="270206"/>
                  </a:lnTo>
                  <a:cubicBezTo>
                    <a:pt x="20580" y="270206"/>
                    <a:pt x="0" y="249626"/>
                    <a:pt x="0" y="224240"/>
                  </a:cubicBezTo>
                  <a:lnTo>
                    <a:pt x="0" y="45967"/>
                  </a:lnTo>
                  <a:cubicBezTo>
                    <a:pt x="0" y="20580"/>
                    <a:pt x="20580" y="0"/>
                    <a:pt x="45967" y="0"/>
                  </a:cubicBezTo>
                  <a:close/>
                </a:path>
              </a:pathLst>
            </a:custGeom>
            <a:solidFill>
              <a:srgbClr val="FFB00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3309561" cy="3940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959"/>
                </a:lnSpc>
              </a:pPr>
              <a:r>
                <a:rPr lang="en-US" sz="6399" b="1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Tujuan Normalisasi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265083" y="9045272"/>
            <a:ext cx="1017108" cy="1017108"/>
          </a:xfrm>
          <a:custGeom>
            <a:avLst/>
            <a:gdLst/>
            <a:ahLst/>
            <a:cxnLst/>
            <a:rect l="l" t="t" r="r" b="b"/>
            <a:pathLst>
              <a:path w="1017108" h="1017108">
                <a:moveTo>
                  <a:pt x="0" y="0"/>
                </a:moveTo>
                <a:lnTo>
                  <a:pt x="1017108" y="0"/>
                </a:lnTo>
                <a:lnTo>
                  <a:pt x="1017108" y="1017108"/>
                </a:lnTo>
                <a:lnTo>
                  <a:pt x="0" y="10171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2337935" y="4609465"/>
            <a:ext cx="4741637" cy="4457139"/>
          </a:xfrm>
          <a:custGeom>
            <a:avLst/>
            <a:gdLst/>
            <a:ahLst/>
            <a:cxnLst/>
            <a:rect l="l" t="t" r="r" b="b"/>
            <a:pathLst>
              <a:path w="4741637" h="4457139">
                <a:moveTo>
                  <a:pt x="0" y="0"/>
                </a:moveTo>
                <a:lnTo>
                  <a:pt x="4741637" y="0"/>
                </a:lnTo>
                <a:lnTo>
                  <a:pt x="4741637" y="4457139"/>
                </a:lnTo>
                <a:lnTo>
                  <a:pt x="0" y="44571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521898" y="9284586"/>
            <a:ext cx="11547485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ADI RIZKY PRATAMA - UBP KARAWANG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74911" y="2883535"/>
            <a:ext cx="13076174" cy="1725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67" lvl="1" indent="-356233" algn="just">
              <a:lnSpc>
                <a:spcPts val="4619"/>
              </a:lnSpc>
              <a:buFont typeface="Arial"/>
              <a:buChar char="•"/>
            </a:pPr>
            <a:r>
              <a:rPr lang="en-US" sz="32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UNTUK MENGHILANG KERANGKAPAN DATA</a:t>
            </a:r>
          </a:p>
          <a:p>
            <a:pPr marL="712467" lvl="1" indent="-356233" algn="just">
              <a:lnSpc>
                <a:spcPts val="4619"/>
              </a:lnSpc>
              <a:buFont typeface="Arial"/>
              <a:buChar char="•"/>
            </a:pPr>
            <a:r>
              <a:rPr lang="en-US" sz="32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UNTUK MENGURANGI KOMPLEKSITAS</a:t>
            </a:r>
          </a:p>
          <a:p>
            <a:pPr marL="712467" lvl="1" indent="-356233" algn="just">
              <a:lnSpc>
                <a:spcPts val="4619"/>
              </a:lnSpc>
              <a:buFont typeface="Arial"/>
              <a:buChar char="•"/>
            </a:pPr>
            <a:r>
              <a:rPr lang="en-US" sz="32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UNTUK MEMPERMUDAH PEMODIFIKASIAN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86385"/>
            <a:ext cx="15831878" cy="1292581"/>
            <a:chOff x="0" y="0"/>
            <a:chExt cx="3309561" cy="2702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09561" cy="270206"/>
            </a:xfrm>
            <a:custGeom>
              <a:avLst/>
              <a:gdLst/>
              <a:ahLst/>
              <a:cxnLst/>
              <a:rect l="l" t="t" r="r" b="b"/>
              <a:pathLst>
                <a:path w="3309561" h="270206">
                  <a:moveTo>
                    <a:pt x="45967" y="0"/>
                  </a:moveTo>
                  <a:lnTo>
                    <a:pt x="3263594" y="0"/>
                  </a:lnTo>
                  <a:cubicBezTo>
                    <a:pt x="3288981" y="0"/>
                    <a:pt x="3309561" y="20580"/>
                    <a:pt x="3309561" y="45967"/>
                  </a:cubicBezTo>
                  <a:lnTo>
                    <a:pt x="3309561" y="224240"/>
                  </a:lnTo>
                  <a:cubicBezTo>
                    <a:pt x="3309561" y="249626"/>
                    <a:pt x="3288981" y="270206"/>
                    <a:pt x="3263594" y="270206"/>
                  </a:cubicBezTo>
                  <a:lnTo>
                    <a:pt x="45967" y="270206"/>
                  </a:lnTo>
                  <a:cubicBezTo>
                    <a:pt x="20580" y="270206"/>
                    <a:pt x="0" y="249626"/>
                    <a:pt x="0" y="224240"/>
                  </a:cubicBezTo>
                  <a:lnTo>
                    <a:pt x="0" y="45967"/>
                  </a:lnTo>
                  <a:cubicBezTo>
                    <a:pt x="0" y="20580"/>
                    <a:pt x="20580" y="0"/>
                    <a:pt x="45967" y="0"/>
                  </a:cubicBezTo>
                  <a:close/>
                </a:path>
              </a:pathLst>
            </a:custGeom>
            <a:solidFill>
              <a:srgbClr val="FFB00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3309561" cy="3940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959"/>
                </a:lnSpc>
              </a:pPr>
              <a:r>
                <a:rPr lang="en-US" sz="6399" b="1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Pentingnya Normalisasi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265083" y="9045272"/>
            <a:ext cx="1017108" cy="1017108"/>
          </a:xfrm>
          <a:custGeom>
            <a:avLst/>
            <a:gdLst/>
            <a:ahLst/>
            <a:cxnLst/>
            <a:rect l="l" t="t" r="r" b="b"/>
            <a:pathLst>
              <a:path w="1017108" h="1017108">
                <a:moveTo>
                  <a:pt x="0" y="0"/>
                </a:moveTo>
                <a:lnTo>
                  <a:pt x="1017108" y="0"/>
                </a:lnTo>
                <a:lnTo>
                  <a:pt x="1017108" y="1017108"/>
                </a:lnTo>
                <a:lnTo>
                  <a:pt x="0" y="10171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521898" y="9284586"/>
            <a:ext cx="11547485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ADI RIZKY PRATAMA - UBP KARAWANG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69311" y="2322067"/>
            <a:ext cx="15091267" cy="6581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4675"/>
              </a:lnSpc>
              <a:buFont typeface="Arial"/>
              <a:buChar char="•"/>
            </a:pP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SUATU RANCANGAN DATABASE DISEBUT BURUK JIKA : </a:t>
            </a:r>
          </a:p>
          <a:p>
            <a:pPr marL="1209039" lvl="2" indent="-403013" algn="just">
              <a:lnSpc>
                <a:spcPts val="4675"/>
              </a:lnSpc>
              <a:buFont typeface="Arial"/>
              <a:buChar char="⚬"/>
            </a:pP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 YANG SAMA TERSIMPAN DI BEBERAPA TEMPAT (FILE ATAU RECORD)</a:t>
            </a:r>
          </a:p>
          <a:p>
            <a:pPr marL="1209039" lvl="2" indent="-403013" algn="just">
              <a:lnSpc>
                <a:spcPts val="4675"/>
              </a:lnSpc>
              <a:buFont typeface="Arial"/>
              <a:buChar char="⚬"/>
            </a:pP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KETIDAKMAMPUAN UNTUK MENGHASILKAN INFORMASI TERTENTU TERJADI KEHILANGAN INFORMASI</a:t>
            </a:r>
          </a:p>
          <a:p>
            <a:pPr marL="1209039" lvl="2" indent="-403013" algn="just">
              <a:lnSpc>
                <a:spcPts val="4675"/>
              </a:lnSpc>
              <a:buFont typeface="Arial"/>
              <a:buChar char="⚬"/>
            </a:pP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TERJADI ADANYA REDUDANSI PENGULANGAN ATAU DUPLIKASI DATA SEHINGGA MEMBOROSKAN RUANG PENYIMPANAN DAN MENYULITKAN SAAT PROSES UPDATING DATA TIMBUL ADANYA NULL VALUE</a:t>
            </a:r>
          </a:p>
          <a:p>
            <a:pPr marL="1209039" lvl="2" indent="-403013" algn="just">
              <a:lnSpc>
                <a:spcPts val="4675"/>
              </a:lnSpc>
              <a:buFont typeface="Arial"/>
              <a:buChar char="⚬"/>
            </a:pP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KEHILANGAN INFORMASI BISA TERJADI BILA PADA WAKTU MERANCANG DATABASE MELAKUKAN PROSES DEKOMPOSISI YANG KELIRU</a:t>
            </a:r>
          </a:p>
          <a:p>
            <a:pPr marL="1209039" lvl="2" indent="-403013" algn="just">
              <a:lnSpc>
                <a:spcPts val="4675"/>
              </a:lnSpc>
              <a:buFont typeface="Arial"/>
              <a:buChar char="⚬"/>
            </a:pP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BENTUK NORMALISASI YANG SERING DIGUNAKAN ADALAH 1 ST NF, 2 ND NF, 3 RD NF,DAN BCNF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5083" y="9045272"/>
            <a:ext cx="1017108" cy="1017108"/>
          </a:xfrm>
          <a:custGeom>
            <a:avLst/>
            <a:gdLst/>
            <a:ahLst/>
            <a:cxnLst/>
            <a:rect l="l" t="t" r="r" b="b"/>
            <a:pathLst>
              <a:path w="1017108" h="1017108">
                <a:moveTo>
                  <a:pt x="0" y="0"/>
                </a:moveTo>
                <a:lnTo>
                  <a:pt x="1017108" y="0"/>
                </a:lnTo>
                <a:lnTo>
                  <a:pt x="1017108" y="1017108"/>
                </a:lnTo>
                <a:lnTo>
                  <a:pt x="0" y="10171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521898" y="9284586"/>
            <a:ext cx="11547485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ADI RIZKY PRATAMA - UBP KARAWANG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348889"/>
            <a:ext cx="16230600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JIKA DATA DALAM DATABASE TERSEBUT BELUM DI NORMALISASI MAKA AKAN TERJADI 3 KEMUNGKINAN YANG AKAN MERUGIKAN SISTEM SECARA KESELURUHAN :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112225" y="3889818"/>
            <a:ext cx="14063550" cy="3453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INSERT ANOMALI SITUASI DIMANA TIDAK MEMUNGKINKAN MEMASUKKAN BEBERAPA JENIS DATA SECARA LANGSUNG DI DATABASE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DELETE ANOMALI PENGHAPUSAN DATA YANG TIDAK SESUAI DENGAN YANG DIHARAPKAN ARTINYA DATA YANG HARUSNYA TIDAK TERHAPUS MUNGKIN IKUT TERHAPUS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UPDATE ANOMALI SITUASI DIMANA NILAI YANG DIUBAH MENYEBABKAN INKONSISTENSI DATABASE,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C50B178-F139-8FA1-8E63-1E6350BB2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153" y="2137957"/>
            <a:ext cx="7378486" cy="664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2">
            <a:extLst>
              <a:ext uri="{FF2B5EF4-FFF2-40B4-BE49-F238E27FC236}">
                <a16:creationId xmlns:a16="http://schemas.microsoft.com/office/drawing/2014/main" id="{E1C6497C-D36B-5A11-3334-E6691463A8FC}"/>
              </a:ext>
            </a:extLst>
          </p:cNvPr>
          <p:cNvGrpSpPr/>
          <p:nvPr/>
        </p:nvGrpSpPr>
        <p:grpSpPr>
          <a:xfrm>
            <a:off x="1028700" y="586385"/>
            <a:ext cx="15831878" cy="1292581"/>
            <a:chOff x="0" y="0"/>
            <a:chExt cx="3309561" cy="270206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C189A25-9418-828C-9387-94445733639E}"/>
                </a:ext>
              </a:extLst>
            </p:cNvPr>
            <p:cNvSpPr/>
            <p:nvPr/>
          </p:nvSpPr>
          <p:spPr>
            <a:xfrm>
              <a:off x="0" y="0"/>
              <a:ext cx="3309561" cy="270206"/>
            </a:xfrm>
            <a:custGeom>
              <a:avLst/>
              <a:gdLst/>
              <a:ahLst/>
              <a:cxnLst/>
              <a:rect l="l" t="t" r="r" b="b"/>
              <a:pathLst>
                <a:path w="3309561" h="270206">
                  <a:moveTo>
                    <a:pt x="45967" y="0"/>
                  </a:moveTo>
                  <a:lnTo>
                    <a:pt x="3263594" y="0"/>
                  </a:lnTo>
                  <a:cubicBezTo>
                    <a:pt x="3288981" y="0"/>
                    <a:pt x="3309561" y="20580"/>
                    <a:pt x="3309561" y="45967"/>
                  </a:cubicBezTo>
                  <a:lnTo>
                    <a:pt x="3309561" y="224240"/>
                  </a:lnTo>
                  <a:cubicBezTo>
                    <a:pt x="3309561" y="249626"/>
                    <a:pt x="3288981" y="270206"/>
                    <a:pt x="3263594" y="270206"/>
                  </a:cubicBezTo>
                  <a:lnTo>
                    <a:pt x="45967" y="270206"/>
                  </a:lnTo>
                  <a:cubicBezTo>
                    <a:pt x="20580" y="270206"/>
                    <a:pt x="0" y="249626"/>
                    <a:pt x="0" y="224240"/>
                  </a:cubicBezTo>
                  <a:lnTo>
                    <a:pt x="0" y="45967"/>
                  </a:lnTo>
                  <a:cubicBezTo>
                    <a:pt x="0" y="20580"/>
                    <a:pt x="20580" y="0"/>
                    <a:pt x="45967" y="0"/>
                  </a:cubicBezTo>
                  <a:close/>
                </a:path>
              </a:pathLst>
            </a:custGeom>
            <a:solidFill>
              <a:srgbClr val="FFB00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182AD7C-8B87-1E50-E4E7-DC4E08E8CE75}"/>
                </a:ext>
              </a:extLst>
            </p:cNvPr>
            <p:cNvSpPr txBox="1"/>
            <p:nvPr/>
          </p:nvSpPr>
          <p:spPr>
            <a:xfrm>
              <a:off x="0" y="-123825"/>
              <a:ext cx="3309561" cy="3940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959"/>
                </a:lnSpc>
              </a:pPr>
              <a:r>
                <a:rPr lang="en-US" sz="6399" b="1" dirty="0" err="1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Tahapan</a:t>
              </a:r>
              <a:r>
                <a:rPr lang="en-US" sz="6399" b="1" dirty="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</a:t>
              </a:r>
              <a:r>
                <a:rPr lang="en-US" sz="6399" b="1" dirty="0" err="1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Normalisasi</a:t>
              </a:r>
              <a:endParaRPr lang="en-US" sz="6399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9146F38F-2F4C-CD04-5340-402A7DC1F4CF}"/>
              </a:ext>
            </a:extLst>
          </p:cNvPr>
          <p:cNvSpPr/>
          <p:nvPr/>
        </p:nvSpPr>
        <p:spPr>
          <a:xfrm>
            <a:off x="265083" y="9045272"/>
            <a:ext cx="1017108" cy="1017108"/>
          </a:xfrm>
          <a:custGeom>
            <a:avLst/>
            <a:gdLst/>
            <a:ahLst/>
            <a:cxnLst/>
            <a:rect l="l" t="t" r="r" b="b"/>
            <a:pathLst>
              <a:path w="1017108" h="1017108">
                <a:moveTo>
                  <a:pt x="0" y="0"/>
                </a:moveTo>
                <a:lnTo>
                  <a:pt x="1017108" y="0"/>
                </a:lnTo>
                <a:lnTo>
                  <a:pt x="1017108" y="1017108"/>
                </a:lnTo>
                <a:lnTo>
                  <a:pt x="0" y="10171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8504F01-7E21-DA48-8B50-958A55E92968}"/>
              </a:ext>
            </a:extLst>
          </p:cNvPr>
          <p:cNvSpPr txBox="1"/>
          <p:nvPr/>
        </p:nvSpPr>
        <p:spPr>
          <a:xfrm>
            <a:off x="1521898" y="9284586"/>
            <a:ext cx="11547485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ADI RIZKY PRATAMA - UBP KARAWANG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2713AC-5103-0ED6-2F07-D818412E9956}"/>
              </a:ext>
            </a:extLst>
          </p:cNvPr>
          <p:cNvSpPr txBox="1"/>
          <p:nvPr/>
        </p:nvSpPr>
        <p:spPr>
          <a:xfrm>
            <a:off x="12115800" y="8139950"/>
            <a:ext cx="43726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media.neliti.com</a:t>
            </a:r>
            <a:r>
              <a:rPr lang="en-US" dirty="0"/>
              <a:t>/media/publications/415203-none-ee2e1327.pdf</a:t>
            </a:r>
          </a:p>
        </p:txBody>
      </p:sp>
    </p:spTree>
    <p:extLst>
      <p:ext uri="{BB962C8B-B14F-4D97-AF65-F5344CB8AC3E}">
        <p14:creationId xmlns:p14="http://schemas.microsoft.com/office/powerpoint/2010/main" val="4192977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CA187-021F-7564-BDD7-64279D8EE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A8D0B0F-E064-6FF6-5889-F27FFE5BED31}"/>
              </a:ext>
            </a:extLst>
          </p:cNvPr>
          <p:cNvGrpSpPr/>
          <p:nvPr/>
        </p:nvGrpSpPr>
        <p:grpSpPr>
          <a:xfrm>
            <a:off x="1028700" y="-5955"/>
            <a:ext cx="15831878" cy="1884921"/>
            <a:chOff x="0" y="-123825"/>
            <a:chExt cx="3309561" cy="394031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E063C8A-F305-043B-6325-068BCE8804B0}"/>
                </a:ext>
              </a:extLst>
            </p:cNvPr>
            <p:cNvSpPr/>
            <p:nvPr/>
          </p:nvSpPr>
          <p:spPr>
            <a:xfrm>
              <a:off x="0" y="-61913"/>
              <a:ext cx="3309561" cy="270206"/>
            </a:xfrm>
            <a:custGeom>
              <a:avLst/>
              <a:gdLst/>
              <a:ahLst/>
              <a:cxnLst/>
              <a:rect l="l" t="t" r="r" b="b"/>
              <a:pathLst>
                <a:path w="3309561" h="270206">
                  <a:moveTo>
                    <a:pt x="45967" y="0"/>
                  </a:moveTo>
                  <a:lnTo>
                    <a:pt x="3263594" y="0"/>
                  </a:lnTo>
                  <a:cubicBezTo>
                    <a:pt x="3288981" y="0"/>
                    <a:pt x="3309561" y="20580"/>
                    <a:pt x="3309561" y="45967"/>
                  </a:cubicBezTo>
                  <a:lnTo>
                    <a:pt x="3309561" y="224240"/>
                  </a:lnTo>
                  <a:cubicBezTo>
                    <a:pt x="3309561" y="249626"/>
                    <a:pt x="3288981" y="270206"/>
                    <a:pt x="3263594" y="270206"/>
                  </a:cubicBezTo>
                  <a:lnTo>
                    <a:pt x="45967" y="270206"/>
                  </a:lnTo>
                  <a:cubicBezTo>
                    <a:pt x="20580" y="270206"/>
                    <a:pt x="0" y="249626"/>
                    <a:pt x="0" y="224240"/>
                  </a:cubicBezTo>
                  <a:lnTo>
                    <a:pt x="0" y="45967"/>
                  </a:lnTo>
                  <a:cubicBezTo>
                    <a:pt x="0" y="20580"/>
                    <a:pt x="20580" y="0"/>
                    <a:pt x="45967" y="0"/>
                  </a:cubicBezTo>
                  <a:close/>
                </a:path>
              </a:pathLst>
            </a:custGeom>
            <a:solidFill>
              <a:srgbClr val="FFB00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D5DFF6A-41BF-0B35-2C84-E69338EFC46C}"/>
                </a:ext>
              </a:extLst>
            </p:cNvPr>
            <p:cNvSpPr txBox="1"/>
            <p:nvPr/>
          </p:nvSpPr>
          <p:spPr>
            <a:xfrm>
              <a:off x="0" y="-123825"/>
              <a:ext cx="3309561" cy="3940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959"/>
                </a:lnSpc>
              </a:pPr>
              <a:r>
                <a:rPr lang="en-US" sz="6399" b="1" dirty="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1 Normal Form (1NF)</a:t>
              </a:r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07BB7409-7931-076C-3F39-3F6F04B88CCD}"/>
              </a:ext>
            </a:extLst>
          </p:cNvPr>
          <p:cNvSpPr/>
          <p:nvPr/>
        </p:nvSpPr>
        <p:spPr>
          <a:xfrm>
            <a:off x="265083" y="9045272"/>
            <a:ext cx="1017108" cy="1017108"/>
          </a:xfrm>
          <a:custGeom>
            <a:avLst/>
            <a:gdLst/>
            <a:ahLst/>
            <a:cxnLst/>
            <a:rect l="l" t="t" r="r" b="b"/>
            <a:pathLst>
              <a:path w="1017108" h="1017108">
                <a:moveTo>
                  <a:pt x="0" y="0"/>
                </a:moveTo>
                <a:lnTo>
                  <a:pt x="1017108" y="0"/>
                </a:lnTo>
                <a:lnTo>
                  <a:pt x="1017108" y="1017108"/>
                </a:lnTo>
                <a:lnTo>
                  <a:pt x="0" y="10171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CCA16E0-7E80-1C8A-46D8-06BBD36D0165}"/>
              </a:ext>
            </a:extLst>
          </p:cNvPr>
          <p:cNvSpPr txBox="1"/>
          <p:nvPr/>
        </p:nvSpPr>
        <p:spPr>
          <a:xfrm>
            <a:off x="1521898" y="9284586"/>
            <a:ext cx="11547485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ADI RIZKY PRATAMA - UBP KARAWANG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B831F86-3AF8-B253-9634-45B78774B84B}"/>
              </a:ext>
            </a:extLst>
          </p:cNvPr>
          <p:cNvSpPr txBox="1"/>
          <p:nvPr/>
        </p:nvSpPr>
        <p:spPr>
          <a:xfrm>
            <a:off x="1399005" y="1878962"/>
            <a:ext cx="15091267" cy="1157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4675"/>
              </a:lnSpc>
              <a:buFont typeface="Arial"/>
              <a:buChar char="•"/>
            </a:pP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Menghilangkan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duplikasi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atribut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dari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entitas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yang 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sama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&amp; 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mengharuskan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tidak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ada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atribut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multi 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nilai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850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969F5-E0CF-7DF7-0C18-DB1505546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25C93B8-2FA9-68CE-579C-786F1B8CB590}"/>
              </a:ext>
            </a:extLst>
          </p:cNvPr>
          <p:cNvGrpSpPr/>
          <p:nvPr/>
        </p:nvGrpSpPr>
        <p:grpSpPr>
          <a:xfrm>
            <a:off x="1028700" y="-5955"/>
            <a:ext cx="15831878" cy="1884921"/>
            <a:chOff x="0" y="-123825"/>
            <a:chExt cx="3309561" cy="394031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FAB4B81-34A3-A16F-97C9-99BA61355946}"/>
                </a:ext>
              </a:extLst>
            </p:cNvPr>
            <p:cNvSpPr/>
            <p:nvPr/>
          </p:nvSpPr>
          <p:spPr>
            <a:xfrm>
              <a:off x="0" y="-61913"/>
              <a:ext cx="3309561" cy="270206"/>
            </a:xfrm>
            <a:custGeom>
              <a:avLst/>
              <a:gdLst/>
              <a:ahLst/>
              <a:cxnLst/>
              <a:rect l="l" t="t" r="r" b="b"/>
              <a:pathLst>
                <a:path w="3309561" h="270206">
                  <a:moveTo>
                    <a:pt x="45967" y="0"/>
                  </a:moveTo>
                  <a:lnTo>
                    <a:pt x="3263594" y="0"/>
                  </a:lnTo>
                  <a:cubicBezTo>
                    <a:pt x="3288981" y="0"/>
                    <a:pt x="3309561" y="20580"/>
                    <a:pt x="3309561" y="45967"/>
                  </a:cubicBezTo>
                  <a:lnTo>
                    <a:pt x="3309561" y="224240"/>
                  </a:lnTo>
                  <a:cubicBezTo>
                    <a:pt x="3309561" y="249626"/>
                    <a:pt x="3288981" y="270206"/>
                    <a:pt x="3263594" y="270206"/>
                  </a:cubicBezTo>
                  <a:lnTo>
                    <a:pt x="45967" y="270206"/>
                  </a:lnTo>
                  <a:cubicBezTo>
                    <a:pt x="20580" y="270206"/>
                    <a:pt x="0" y="249626"/>
                    <a:pt x="0" y="224240"/>
                  </a:cubicBezTo>
                  <a:lnTo>
                    <a:pt x="0" y="45967"/>
                  </a:lnTo>
                  <a:cubicBezTo>
                    <a:pt x="0" y="20580"/>
                    <a:pt x="20580" y="0"/>
                    <a:pt x="45967" y="0"/>
                  </a:cubicBezTo>
                  <a:close/>
                </a:path>
              </a:pathLst>
            </a:custGeom>
            <a:solidFill>
              <a:srgbClr val="FFB00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E3845F0-57F1-906B-CCC4-13A7A86C3941}"/>
                </a:ext>
              </a:extLst>
            </p:cNvPr>
            <p:cNvSpPr txBox="1"/>
            <p:nvPr/>
          </p:nvSpPr>
          <p:spPr>
            <a:xfrm>
              <a:off x="0" y="-123825"/>
              <a:ext cx="3309561" cy="3940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959"/>
                </a:lnSpc>
              </a:pPr>
              <a:r>
                <a:rPr lang="en-US" sz="6399" b="1" dirty="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2 Normal Form (2NF)</a:t>
              </a:r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92412979-3D52-D1CE-19F9-E1C1110EBD30}"/>
              </a:ext>
            </a:extLst>
          </p:cNvPr>
          <p:cNvSpPr/>
          <p:nvPr/>
        </p:nvSpPr>
        <p:spPr>
          <a:xfrm>
            <a:off x="265083" y="9045272"/>
            <a:ext cx="1017108" cy="1017108"/>
          </a:xfrm>
          <a:custGeom>
            <a:avLst/>
            <a:gdLst/>
            <a:ahLst/>
            <a:cxnLst/>
            <a:rect l="l" t="t" r="r" b="b"/>
            <a:pathLst>
              <a:path w="1017108" h="1017108">
                <a:moveTo>
                  <a:pt x="0" y="0"/>
                </a:moveTo>
                <a:lnTo>
                  <a:pt x="1017108" y="0"/>
                </a:lnTo>
                <a:lnTo>
                  <a:pt x="1017108" y="1017108"/>
                </a:lnTo>
                <a:lnTo>
                  <a:pt x="0" y="10171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CDEACB1-A1AF-41B8-D829-388B93E6A21E}"/>
              </a:ext>
            </a:extLst>
          </p:cNvPr>
          <p:cNvSpPr txBox="1"/>
          <p:nvPr/>
        </p:nvSpPr>
        <p:spPr>
          <a:xfrm>
            <a:off x="1521898" y="9284586"/>
            <a:ext cx="11547485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ADI RIZKY PRATAMA - UBP KARAWANG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6C4A579-8794-678A-CF93-823C35398ED5}"/>
              </a:ext>
            </a:extLst>
          </p:cNvPr>
          <p:cNvSpPr txBox="1"/>
          <p:nvPr/>
        </p:nvSpPr>
        <p:spPr>
          <a:xfrm>
            <a:off x="1399005" y="1878962"/>
            <a:ext cx="15091267" cy="1157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4675"/>
              </a:lnSpc>
              <a:buFont typeface="Arial"/>
              <a:buChar char="•"/>
            </a:pP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Semua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atribut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bukan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kunci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memiliki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depedensi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sepenuhnya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terhadap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kunci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primer (Functional dependency )</a:t>
            </a:r>
          </a:p>
        </p:txBody>
      </p:sp>
    </p:spTree>
    <p:extLst>
      <p:ext uri="{BB962C8B-B14F-4D97-AF65-F5344CB8AC3E}">
        <p14:creationId xmlns:p14="http://schemas.microsoft.com/office/powerpoint/2010/main" val="219912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093BB-2521-33CE-C3FE-C941739AA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E5A4DC5-2D0A-8F2A-6D71-42B08E0AA20E}"/>
              </a:ext>
            </a:extLst>
          </p:cNvPr>
          <p:cNvGrpSpPr/>
          <p:nvPr/>
        </p:nvGrpSpPr>
        <p:grpSpPr>
          <a:xfrm>
            <a:off x="1028700" y="-5955"/>
            <a:ext cx="15831878" cy="1884921"/>
            <a:chOff x="0" y="-123825"/>
            <a:chExt cx="3309561" cy="394031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D5173F7-C906-7FEF-B54E-90103BF64221}"/>
                </a:ext>
              </a:extLst>
            </p:cNvPr>
            <p:cNvSpPr/>
            <p:nvPr/>
          </p:nvSpPr>
          <p:spPr>
            <a:xfrm>
              <a:off x="0" y="-61913"/>
              <a:ext cx="3309561" cy="270206"/>
            </a:xfrm>
            <a:custGeom>
              <a:avLst/>
              <a:gdLst/>
              <a:ahLst/>
              <a:cxnLst/>
              <a:rect l="l" t="t" r="r" b="b"/>
              <a:pathLst>
                <a:path w="3309561" h="270206">
                  <a:moveTo>
                    <a:pt x="45967" y="0"/>
                  </a:moveTo>
                  <a:lnTo>
                    <a:pt x="3263594" y="0"/>
                  </a:lnTo>
                  <a:cubicBezTo>
                    <a:pt x="3288981" y="0"/>
                    <a:pt x="3309561" y="20580"/>
                    <a:pt x="3309561" y="45967"/>
                  </a:cubicBezTo>
                  <a:lnTo>
                    <a:pt x="3309561" y="224240"/>
                  </a:lnTo>
                  <a:cubicBezTo>
                    <a:pt x="3309561" y="249626"/>
                    <a:pt x="3288981" y="270206"/>
                    <a:pt x="3263594" y="270206"/>
                  </a:cubicBezTo>
                  <a:lnTo>
                    <a:pt x="45967" y="270206"/>
                  </a:lnTo>
                  <a:cubicBezTo>
                    <a:pt x="20580" y="270206"/>
                    <a:pt x="0" y="249626"/>
                    <a:pt x="0" y="224240"/>
                  </a:cubicBezTo>
                  <a:lnTo>
                    <a:pt x="0" y="45967"/>
                  </a:lnTo>
                  <a:cubicBezTo>
                    <a:pt x="0" y="20580"/>
                    <a:pt x="20580" y="0"/>
                    <a:pt x="45967" y="0"/>
                  </a:cubicBezTo>
                  <a:close/>
                </a:path>
              </a:pathLst>
            </a:custGeom>
            <a:solidFill>
              <a:srgbClr val="FFB00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5E58106F-2AB4-0538-FAFB-03017E9609F1}"/>
                </a:ext>
              </a:extLst>
            </p:cNvPr>
            <p:cNvSpPr txBox="1"/>
            <p:nvPr/>
          </p:nvSpPr>
          <p:spPr>
            <a:xfrm>
              <a:off x="0" y="-123825"/>
              <a:ext cx="3309561" cy="3940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959"/>
                </a:lnSpc>
              </a:pPr>
              <a:r>
                <a:rPr lang="en-US" sz="6399" b="1" dirty="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3 Normal Form (3NF)</a:t>
              </a:r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97173E7A-B3CA-8985-08FD-214E4E97203D}"/>
              </a:ext>
            </a:extLst>
          </p:cNvPr>
          <p:cNvSpPr/>
          <p:nvPr/>
        </p:nvSpPr>
        <p:spPr>
          <a:xfrm>
            <a:off x="265083" y="9045272"/>
            <a:ext cx="1017108" cy="1017108"/>
          </a:xfrm>
          <a:custGeom>
            <a:avLst/>
            <a:gdLst/>
            <a:ahLst/>
            <a:cxnLst/>
            <a:rect l="l" t="t" r="r" b="b"/>
            <a:pathLst>
              <a:path w="1017108" h="1017108">
                <a:moveTo>
                  <a:pt x="0" y="0"/>
                </a:moveTo>
                <a:lnTo>
                  <a:pt x="1017108" y="0"/>
                </a:lnTo>
                <a:lnTo>
                  <a:pt x="1017108" y="1017108"/>
                </a:lnTo>
                <a:lnTo>
                  <a:pt x="0" y="10171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ED43093-9364-CCB1-C7AB-0F78D2115597}"/>
              </a:ext>
            </a:extLst>
          </p:cNvPr>
          <p:cNvSpPr txBox="1"/>
          <p:nvPr/>
        </p:nvSpPr>
        <p:spPr>
          <a:xfrm>
            <a:off x="1521898" y="9284586"/>
            <a:ext cx="11547485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ADI RIZKY PRATAMA - UBP KARAWANG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2F8560E-43FC-5D57-EB87-DF5F8060E832}"/>
              </a:ext>
            </a:extLst>
          </p:cNvPr>
          <p:cNvSpPr txBox="1"/>
          <p:nvPr/>
        </p:nvSpPr>
        <p:spPr>
          <a:xfrm>
            <a:off x="1399005" y="1878962"/>
            <a:ext cx="15091267" cy="2965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4675"/>
              </a:lnSpc>
              <a:buFont typeface="Arial"/>
              <a:buChar char="•"/>
            </a:pP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Tidak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ada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ketergantungan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transitif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(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dimana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atribut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bukan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kunci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tergantung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pada 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atribut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bukan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kunci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lainnya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.</a:t>
            </a:r>
          </a:p>
          <a:p>
            <a:pPr marL="604519" lvl="1" indent="-302260" algn="just">
              <a:lnSpc>
                <a:spcPts val="4675"/>
              </a:lnSpc>
              <a:buFont typeface="Arial"/>
              <a:buChar char="•"/>
            </a:pPr>
            <a:endParaRPr lang="en-US" sz="2799" spc="15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604519" lvl="1" indent="-302260" algn="just">
              <a:lnSpc>
                <a:spcPts val="4675"/>
              </a:lnSpc>
              <a:buFont typeface="Arial"/>
              <a:buChar char="•"/>
            </a:pP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NIM &lt;- 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kode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prodi</a:t>
            </a:r>
            <a:endParaRPr lang="en-US" sz="2799" spc="15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604519" lvl="1" indent="-302260" algn="just">
              <a:lnSpc>
                <a:spcPts val="4675"/>
              </a:lnSpc>
              <a:buFont typeface="Arial"/>
              <a:buChar char="•"/>
            </a:pP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kode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prodi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&lt;- 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nama</a:t>
            </a:r>
            <a:r>
              <a:rPr lang="en-US" sz="2799" spc="15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799" spc="15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prodi</a:t>
            </a:r>
            <a:endParaRPr lang="en-US" sz="2799" spc="15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26781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410</Words>
  <Application>Microsoft Office PowerPoint</Application>
  <PresentationFormat>Custom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Copperplate Gothic 32 AB</vt:lpstr>
      <vt:lpstr>DM Sans Bold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Normalisasi</dc:title>
  <cp:lastModifiedBy>salwa nayla</cp:lastModifiedBy>
  <cp:revision>4</cp:revision>
  <dcterms:created xsi:type="dcterms:W3CDTF">2006-08-16T00:00:00Z</dcterms:created>
  <dcterms:modified xsi:type="dcterms:W3CDTF">2024-11-20T02:23:57Z</dcterms:modified>
  <dc:identifier>DAFx5Qu2Qcc</dc:identifier>
</cp:coreProperties>
</file>