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3"/>
  </p:notesMasterIdLst>
  <p:sldIdLst>
    <p:sldId id="256" r:id="rId8"/>
    <p:sldId id="794" r:id="rId9"/>
    <p:sldId id="795" r:id="rId10"/>
    <p:sldId id="265" r:id="rId11"/>
    <p:sldId id="266" r:id="rId12"/>
    <p:sldId id="814" r:id="rId13"/>
    <p:sldId id="815" r:id="rId14"/>
    <p:sldId id="816" r:id="rId15"/>
    <p:sldId id="796" r:id="rId16"/>
    <p:sldId id="664" r:id="rId17"/>
    <p:sldId id="817" r:id="rId18"/>
    <p:sldId id="736" r:id="rId19"/>
    <p:sldId id="823" r:id="rId20"/>
    <p:sldId id="270" r:id="rId21"/>
    <p:sldId id="271" r:id="rId22"/>
    <p:sldId id="272" r:id="rId23"/>
    <p:sldId id="818" r:id="rId24"/>
    <p:sldId id="819" r:id="rId25"/>
    <p:sldId id="820" r:id="rId26"/>
    <p:sldId id="821" r:id="rId27"/>
    <p:sldId id="799" r:id="rId28"/>
    <p:sldId id="741" r:id="rId29"/>
    <p:sldId id="822" r:id="rId30"/>
    <p:sldId id="824" r:id="rId31"/>
    <p:sldId id="800" r:id="rId32"/>
    <p:sldId id="801" r:id="rId33"/>
    <p:sldId id="825" r:id="rId34"/>
    <p:sldId id="826" r:id="rId35"/>
    <p:sldId id="827" r:id="rId36"/>
    <p:sldId id="828" r:id="rId37"/>
    <p:sldId id="829" r:id="rId38"/>
    <p:sldId id="830" r:id="rId39"/>
    <p:sldId id="802" r:id="rId40"/>
    <p:sldId id="803" r:id="rId41"/>
    <p:sldId id="831" r:id="rId42"/>
    <p:sldId id="280" r:id="rId43"/>
    <p:sldId id="281" r:id="rId44"/>
    <p:sldId id="714" r:id="rId45"/>
    <p:sldId id="832" r:id="rId46"/>
    <p:sldId id="833" r:id="rId47"/>
    <p:sldId id="804" r:id="rId48"/>
    <p:sldId id="290" r:id="rId49"/>
    <p:sldId id="834" r:id="rId50"/>
    <p:sldId id="805" r:id="rId51"/>
    <p:sldId id="806" r:id="rId52"/>
    <p:sldId id="835" r:id="rId53"/>
    <p:sldId id="807" r:id="rId54"/>
    <p:sldId id="808" r:id="rId55"/>
    <p:sldId id="809" r:id="rId56"/>
    <p:sldId id="810" r:id="rId57"/>
    <p:sldId id="836" r:id="rId58"/>
    <p:sldId id="837" r:id="rId59"/>
    <p:sldId id="838" r:id="rId60"/>
    <p:sldId id="720" r:id="rId61"/>
    <p:sldId id="839" r:id="rId62"/>
    <p:sldId id="840" r:id="rId63"/>
    <p:sldId id="721" r:id="rId64"/>
    <p:sldId id="722" r:id="rId65"/>
    <p:sldId id="841" r:id="rId66"/>
    <p:sldId id="842" r:id="rId67"/>
    <p:sldId id="843" r:id="rId68"/>
    <p:sldId id="844" r:id="rId69"/>
    <p:sldId id="813" r:id="rId70"/>
    <p:sldId id="845" r:id="rId71"/>
    <p:sldId id="724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B26"/>
    <a:srgbClr val="E7E7E7"/>
    <a:srgbClr val="F9FBF9"/>
    <a:srgbClr val="1C8E1C"/>
    <a:srgbClr val="000080"/>
    <a:srgbClr val="3C3D3F"/>
    <a:srgbClr val="000000"/>
    <a:srgbClr val="F6FAF4"/>
    <a:srgbClr val="808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6111" autoAdjust="0"/>
  </p:normalViewPr>
  <p:slideViewPr>
    <p:cSldViewPr snapToGrid="0">
      <p:cViewPr varScale="1">
        <p:scale>
          <a:sx n="106" d="100"/>
          <a:sy n="106" d="100"/>
        </p:scale>
        <p:origin x="1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0451-B4EF-48D6-AD16-1AD169AFA287}" type="datetimeFigureOut">
              <a:rPr lang="zh-CN" altLang="en-US" smtClean="0"/>
              <a:t>2023-07-18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712B-B60B-4676-A47B-239F630C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3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7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68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3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hyperlink" Target="https://www.baomidou.com/pages/56bac0/#%E5%9F%BA%E6%9C%AC%E9%85%8D%E7%BD%A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omidou.com/pages/24112f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8.xml"/><Relationship Id="rId15" Type="http://schemas.openxmlformats.org/officeDocument/2006/relationships/image" Target="../media/image17.png"/><Relationship Id="rId10" Type="http://schemas.openxmlformats.org/officeDocument/2006/relationships/tags" Target="../tags/tag13.xml"/><Relationship Id="rId19" Type="http://schemas.openxmlformats.org/officeDocument/2006/relationships/image" Target="../media/image21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.mysql.com/doc/connector-j/8.0/en/connector-j-connp-props-performance-extensions.html#cj-conn-prop_rewriteBatchedStatements" TargetMode="Externa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tags" Target="../tags/tag18.xml"/><Relationship Id="rId16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3.png"/><Relationship Id="rId5" Type="http://schemas.openxmlformats.org/officeDocument/2006/relationships/tags" Target="../tags/tag21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D8A7-CB0E-5E22-AF90-4BA4C5C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MybatisPlus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8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常见注解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通过扫描实体类，并基于反射获取实体类信息作为数据库表信息：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F8725F-0AD2-DCE9-E597-A3D38F493A7A}"/>
              </a:ext>
            </a:extLst>
          </p:cNvPr>
          <p:cNvGrpSpPr/>
          <p:nvPr/>
        </p:nvGrpSpPr>
        <p:grpSpPr>
          <a:xfrm>
            <a:off x="824849" y="2113587"/>
            <a:ext cx="5454507" cy="1135322"/>
            <a:chOff x="1351995" y="3006666"/>
            <a:chExt cx="5454507" cy="113532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916ADB7-C57E-FE9C-997B-CAFFD13084DF}"/>
                </a:ext>
              </a:extLst>
            </p:cNvPr>
            <p:cNvSpPr/>
            <p:nvPr/>
          </p:nvSpPr>
          <p:spPr>
            <a:xfrm>
              <a:off x="1351995" y="3006666"/>
              <a:ext cx="5397357" cy="11353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3EC0389-2B5D-374D-434D-E09E6E772F1C}"/>
                </a:ext>
              </a:extLst>
            </p:cNvPr>
            <p:cNvSpPr txBox="1"/>
            <p:nvPr/>
          </p:nvSpPr>
          <p:spPr>
            <a:xfrm>
              <a:off x="1351995" y="3372184"/>
              <a:ext cx="5454507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UserMapper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BaseMapper&lt;User&gt;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304334F-28A2-E347-DF26-7C29812A00E6}"/>
                </a:ext>
              </a:extLst>
            </p:cNvPr>
            <p:cNvSpPr/>
            <p:nvPr/>
          </p:nvSpPr>
          <p:spPr>
            <a:xfrm>
              <a:off x="1351996" y="3028401"/>
              <a:ext cx="539735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E6E1F88-6EF6-D00C-FCE7-D62D5FD64CE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F6BAB82-AC69-436E-4568-D5FD4CE429A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B263338-E0EE-E682-96B5-702E52DAF79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A2E849C-6A20-F298-B9EC-F3D0F4444C5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876885-0EA4-DC9F-5DB4-7543FAFF6E78}"/>
              </a:ext>
            </a:extLst>
          </p:cNvPr>
          <p:cNvGrpSpPr/>
          <p:nvPr/>
        </p:nvGrpSpPr>
        <p:grpSpPr>
          <a:xfrm>
            <a:off x="824849" y="3490954"/>
            <a:ext cx="5454507" cy="3152734"/>
            <a:chOff x="1351995" y="3006666"/>
            <a:chExt cx="5454507" cy="315273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80EE926-10FA-980F-DB8B-9353A3092443}"/>
                </a:ext>
              </a:extLst>
            </p:cNvPr>
            <p:cNvSpPr/>
            <p:nvPr/>
          </p:nvSpPr>
          <p:spPr>
            <a:xfrm>
              <a:off x="1351995" y="3006666"/>
              <a:ext cx="5397357" cy="315273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07D658E-7AAA-F144-FD74-6814EE84A43C}"/>
                </a:ext>
              </a:extLst>
            </p:cNvPr>
            <p:cNvSpPr txBox="1"/>
            <p:nvPr/>
          </p:nvSpPr>
          <p:spPr>
            <a:xfrm>
              <a:off x="1351995" y="3350126"/>
              <a:ext cx="5454507" cy="273517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password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phone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info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status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LocalDateTime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createTime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LocalDateTime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updateTime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538C863-B481-A128-AE8D-77C0ABC79E2D}"/>
                </a:ext>
              </a:extLst>
            </p:cNvPr>
            <p:cNvSpPr/>
            <p:nvPr/>
          </p:nvSpPr>
          <p:spPr>
            <a:xfrm>
              <a:off x="1351996" y="3028401"/>
              <a:ext cx="539735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536241C-F005-B8CC-E172-448385152FE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AD0EF56-DEA3-5F32-79BE-9A71500C06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BB46B66-68F4-F595-A96A-BB3287B0711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60A5499-E061-ADAA-ED61-FE2F72370A6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59E658D-7ACB-0AC8-FD75-29B3249843FE}"/>
              </a:ext>
            </a:extLst>
          </p:cNvPr>
          <p:cNvSpPr/>
          <p:nvPr/>
        </p:nvSpPr>
        <p:spPr>
          <a:xfrm>
            <a:off x="5374190" y="2514627"/>
            <a:ext cx="355097" cy="19299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E05D853-89D8-000B-0EA7-40000C218210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flipH="1">
            <a:off x="3523528" y="2707618"/>
            <a:ext cx="2028211" cy="783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01829A-0F1F-48E1-AEC9-9D4D96E1ED16}"/>
              </a:ext>
            </a:extLst>
          </p:cNvPr>
          <p:cNvGrpSpPr/>
          <p:nvPr/>
        </p:nvGrpSpPr>
        <p:grpSpPr>
          <a:xfrm>
            <a:off x="6910059" y="3005479"/>
            <a:ext cx="4346825" cy="2603218"/>
            <a:chOff x="795776" y="3931886"/>
            <a:chExt cx="4346825" cy="2603218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C03AAF7-AF54-9CE3-CBB5-C211771CD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9881608-5ABB-25C0-9DCB-D1AE55C16173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A00FA1E7-FD89-FC46-1775-6950CD7B8CAF}"/>
              </a:ext>
            </a:extLst>
          </p:cNvPr>
          <p:cNvSpPr txBox="1">
            <a:spLocks/>
          </p:cNvSpPr>
          <p:nvPr/>
        </p:nvSpPr>
        <p:spPr>
          <a:xfrm>
            <a:off x="7138856" y="3179434"/>
            <a:ext cx="4048550" cy="22230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类名驼峰转下划线作为表名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名为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id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的字段作为主键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变量名驼峰转下划线作为表的字段名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根据变量类型推断数据库字段类型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快速开始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常见注解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常见配置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6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常见配置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的配置项继承了</a:t>
            </a:r>
            <a:r>
              <a:rPr lang="en-US" altLang="zh-CN"/>
              <a:t>MyBatis</a:t>
            </a:r>
            <a:r>
              <a:rPr lang="zh-CN" altLang="en-US"/>
              <a:t>原生配置和一些自己特有的配置。例如：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具体可参考官方文档：</a:t>
            </a:r>
            <a:r>
              <a:rPr lang="zh-CN" altLang="en-US">
                <a:hlinkClick r:id="rId4"/>
              </a:rPr>
              <a:t>使用配置 </a:t>
            </a:r>
            <a:r>
              <a:rPr lang="en-US" altLang="zh-CN">
                <a:hlinkClick r:id="rId4"/>
              </a:rPr>
              <a:t>| MyBatis-Plus (baomidou.com)</a:t>
            </a:r>
            <a:endParaRPr lang="en-US" altLang="zh-CN"/>
          </a:p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AD4C707-7AA4-769C-C0BF-BC56A374AA8C}"/>
              </a:ext>
            </a:extLst>
          </p:cNvPr>
          <p:cNvGrpSpPr/>
          <p:nvPr/>
        </p:nvGrpSpPr>
        <p:grpSpPr>
          <a:xfrm>
            <a:off x="1148699" y="2206631"/>
            <a:ext cx="7738126" cy="3152734"/>
            <a:chOff x="1351995" y="3006666"/>
            <a:chExt cx="7738126" cy="3152734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F501763-EE87-E00F-DC84-1D45E719CB41}"/>
                </a:ext>
              </a:extLst>
            </p:cNvPr>
            <p:cNvSpPr/>
            <p:nvPr/>
          </p:nvSpPr>
          <p:spPr>
            <a:xfrm>
              <a:off x="1351995" y="3006666"/>
              <a:ext cx="7738126" cy="315273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66DA443-05CA-2B2B-EA2C-985106A378E8}"/>
                </a:ext>
              </a:extLst>
            </p:cNvPr>
            <p:cNvSpPr txBox="1"/>
            <p:nvPr/>
          </p:nvSpPr>
          <p:spPr>
            <a:xfrm>
              <a:off x="1351995" y="3350126"/>
              <a:ext cx="7452376" cy="24784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mybatis-plus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type-aliases-package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com.itheima.mp.domain.po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别名扫描包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mapper-locations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"classpath*:/mapper/**/*.xml"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Mapper.xml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文件地址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，默认值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global-config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db-config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id-type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auto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id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为自增长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update-strategy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not_null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更新策略：只更新非空字段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configuration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map-underscore-to-camel-case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是否开启下划线和驼峰的映射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cache-enabled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false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是否开启二级缓存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AF921E0-7141-286B-2E25-D4B120876848}"/>
                </a:ext>
              </a:extLst>
            </p:cNvPr>
            <p:cNvSpPr/>
            <p:nvPr/>
          </p:nvSpPr>
          <p:spPr>
            <a:xfrm>
              <a:off x="1351995" y="3028401"/>
              <a:ext cx="773812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9B0D49E-5FB9-6229-5F92-225DEE2D6C4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22B7CC2-091A-AF3C-368B-C0516F9CFC3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B824540-D55F-C847-F943-852EDBE2F76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5CFDBC2-A983-AEEB-47EC-7F0E4B5A755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187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48A3DC-7B1A-4148-B1C2-0CD8E38766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MyBatisPlus</a:t>
            </a:r>
            <a:r>
              <a:rPr lang="zh-CN" altLang="en-US"/>
              <a:t>使用的基本流程是什么？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引入起步依赖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自定义</a:t>
            </a:r>
            <a:r>
              <a:rPr lang="en-US" altLang="zh-CN"/>
              <a:t>Mapper</a:t>
            </a:r>
            <a:r>
              <a:rPr lang="zh-CN" altLang="en-US"/>
              <a:t>基础</a:t>
            </a:r>
            <a:r>
              <a:rPr lang="en-US" altLang="zh-CN"/>
              <a:t>BaseMapper</a:t>
            </a:r>
          </a:p>
          <a:p>
            <a:pPr>
              <a:buFont typeface="+mj-ea"/>
              <a:buAutoNum type="circleNumDbPlain"/>
            </a:pPr>
            <a:r>
              <a:rPr lang="zh-CN" altLang="en-US"/>
              <a:t>在实体类上添加注解声明表信息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中根据需要添加配置</a:t>
            </a:r>
          </a:p>
        </p:txBody>
      </p:sp>
    </p:spTree>
    <p:extLst>
      <p:ext uri="{BB962C8B-B14F-4D97-AF65-F5344CB8AC3E}">
        <p14:creationId xmlns:p14="http://schemas.microsoft.com/office/powerpoint/2010/main" val="178579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4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条件构造器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</a:t>
            </a:r>
            <a:r>
              <a:rPr lang="en-US" altLang="zh-CN"/>
              <a:t>SQL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Service</a:t>
            </a:r>
            <a:r>
              <a:rPr lang="zh-CN" altLang="en-US"/>
              <a:t>接口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静态工具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732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条件构造器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B4EB1D-9B1E-6C0B-DA22-0B13616D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9" y="2136509"/>
            <a:ext cx="6347065" cy="2727855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2C76C8-1629-E84D-59E3-DB0ED1EF9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94" y="3891861"/>
            <a:ext cx="6861900" cy="2620277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E9EEF4EB-BBC1-A826-0DF2-721DC17FD7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支持各种复杂的</a:t>
            </a:r>
            <a:r>
              <a:rPr lang="en-US" altLang="zh-CN"/>
              <a:t>where</a:t>
            </a:r>
            <a:r>
              <a:rPr lang="zh-CN" altLang="en-US"/>
              <a:t>条件，可以满足日常开发的所有需求。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73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6A0F47-4949-E381-D921-E089E6EDE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QueryWrapper</a:t>
            </a:r>
            <a:r>
              <a:rPr lang="zh-CN" altLang="en-US"/>
              <a:t>的查询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F3486-4C0E-7B63-A1AB-FD26A4E3AA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需求：查询出名字中带</a:t>
            </a:r>
            <a:r>
              <a:rPr lang="en-US" altLang="zh-CN"/>
              <a:t>o</a:t>
            </a:r>
            <a:r>
              <a:rPr lang="zh-CN" altLang="en-US"/>
              <a:t>的，存款大于等于</a:t>
            </a:r>
            <a:r>
              <a:rPr lang="en-US" altLang="zh-CN"/>
              <a:t>1000</a:t>
            </a:r>
            <a:r>
              <a:rPr lang="zh-CN" altLang="en-US"/>
              <a:t>元的人的</a:t>
            </a:r>
            <a:r>
              <a:rPr lang="en-US" altLang="zh-CN"/>
              <a:t>id</a:t>
            </a:r>
            <a:r>
              <a:rPr lang="zh-CN" altLang="en-US"/>
              <a:t>、</a:t>
            </a:r>
            <a:r>
              <a:rPr lang="en-US" altLang="zh-CN"/>
              <a:t>username</a:t>
            </a:r>
            <a:r>
              <a:rPr lang="zh-CN" altLang="en-US"/>
              <a:t>、</a:t>
            </a:r>
            <a:r>
              <a:rPr lang="en-US" altLang="zh-CN"/>
              <a:t>info</a:t>
            </a:r>
            <a:r>
              <a:rPr lang="zh-CN" altLang="en-US"/>
              <a:t>、</a:t>
            </a:r>
            <a:r>
              <a:rPr lang="en-US" altLang="zh-CN"/>
              <a:t>balance</a:t>
            </a:r>
            <a:r>
              <a:rPr lang="zh-CN" altLang="en-US"/>
              <a:t>字段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347659-D0E3-F501-E629-F2FDD4C387BF}"/>
              </a:ext>
            </a:extLst>
          </p:cNvPr>
          <p:cNvGrpSpPr/>
          <p:nvPr/>
        </p:nvGrpSpPr>
        <p:grpSpPr>
          <a:xfrm>
            <a:off x="2301287" y="2295769"/>
            <a:ext cx="4985339" cy="1447556"/>
            <a:chOff x="1351995" y="3006666"/>
            <a:chExt cx="4985339" cy="144755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621B5C0-FD47-577B-CD7B-AE0FE9E324BF}"/>
                </a:ext>
              </a:extLst>
            </p:cNvPr>
            <p:cNvSpPr/>
            <p:nvPr/>
          </p:nvSpPr>
          <p:spPr>
            <a:xfrm>
              <a:off x="1351995" y="3006666"/>
              <a:ext cx="4985339" cy="144755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76AE74-CAE5-9551-DD2E-CE651F5C9B85}"/>
                </a:ext>
              </a:extLst>
            </p:cNvPr>
            <p:cNvSpPr txBox="1"/>
            <p:nvPr/>
          </p:nvSpPr>
          <p:spPr>
            <a:xfrm>
              <a:off x="1351995" y="3350126"/>
              <a:ext cx="4056651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info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FROM user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LIKE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?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AND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&gt;= ?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3F57DEE-C96C-9F6B-84F2-B38A7C64D8C2}"/>
                </a:ext>
              </a:extLst>
            </p:cNvPr>
            <p:cNvSpPr/>
            <p:nvPr/>
          </p:nvSpPr>
          <p:spPr>
            <a:xfrm>
              <a:off x="1351996" y="3028401"/>
              <a:ext cx="498533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8D8036-B157-48E7-02B4-47DDB9A4B49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1AFCC0-3983-7284-556A-65C97D35500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6F71AB0-62BD-51B0-5913-4D2E9337EE8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367F8BF-4BEF-5299-239B-A6FB9B4F8EA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81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6A0F47-4949-E381-D921-E089E6EDE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QueryWrapper</a:t>
            </a:r>
            <a:r>
              <a:rPr lang="zh-CN" altLang="en-US"/>
              <a:t>的更新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F3486-4C0E-7B63-A1AB-FD26A4E3AA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需求：更新用户名为</a:t>
            </a:r>
            <a:r>
              <a:rPr lang="en-US" altLang="zh-CN"/>
              <a:t>jack</a:t>
            </a:r>
            <a:r>
              <a:rPr lang="zh-CN" altLang="en-US"/>
              <a:t>的用户的余额为</a:t>
            </a:r>
            <a:r>
              <a:rPr lang="en-US" altLang="zh-CN"/>
              <a:t>2000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347659-D0E3-F501-E629-F2FDD4C387BF}"/>
              </a:ext>
            </a:extLst>
          </p:cNvPr>
          <p:cNvGrpSpPr/>
          <p:nvPr/>
        </p:nvGrpSpPr>
        <p:grpSpPr>
          <a:xfrm>
            <a:off x="2301287" y="2295769"/>
            <a:ext cx="4985339" cy="1447556"/>
            <a:chOff x="1351995" y="3006666"/>
            <a:chExt cx="4985339" cy="144755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621B5C0-FD47-577B-CD7B-AE0FE9E324BF}"/>
                </a:ext>
              </a:extLst>
            </p:cNvPr>
            <p:cNvSpPr/>
            <p:nvPr/>
          </p:nvSpPr>
          <p:spPr>
            <a:xfrm>
              <a:off x="1351995" y="3006666"/>
              <a:ext cx="4985339" cy="144755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76AE74-CAE5-9551-DD2E-CE651F5C9B85}"/>
                </a:ext>
              </a:extLst>
            </p:cNvPr>
            <p:cNvSpPr txBox="1"/>
            <p:nvPr/>
          </p:nvSpPr>
          <p:spPr>
            <a:xfrm>
              <a:off x="1351995" y="3350126"/>
              <a:ext cx="4056651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 user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SET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Source Code Pro" panose="020B0509030403020204" pitchFamily="49" charset="0"/>
                </a:rPr>
                <a:t>2000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"jack"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3F57DEE-C96C-9F6B-84F2-B38A7C64D8C2}"/>
                </a:ext>
              </a:extLst>
            </p:cNvPr>
            <p:cNvSpPr/>
            <p:nvPr/>
          </p:nvSpPr>
          <p:spPr>
            <a:xfrm>
              <a:off x="1351996" y="3028401"/>
              <a:ext cx="498533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8D8036-B157-48E7-02B4-47DDB9A4B49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1AFCC0-3983-7284-556A-65C97D35500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6F71AB0-62BD-51B0-5913-4D2E9337EE8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367F8BF-4BEF-5299-239B-A6FB9B4F8EA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9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6A0F47-4949-E381-D921-E089E6EDE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UpdateWrapper</a:t>
            </a:r>
            <a:r>
              <a:rPr lang="zh-CN" altLang="en-US"/>
              <a:t>的更新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F3486-4C0E-7B63-A1AB-FD26A4E3AA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需求：更新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1,2,4</a:t>
            </a:r>
            <a:r>
              <a:rPr lang="zh-CN" altLang="en-US"/>
              <a:t>的用户的余额，扣</a:t>
            </a:r>
            <a:r>
              <a:rPr lang="en-US" altLang="zh-CN"/>
              <a:t>200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347659-D0E3-F501-E629-F2FDD4C387BF}"/>
              </a:ext>
            </a:extLst>
          </p:cNvPr>
          <p:cNvGrpSpPr/>
          <p:nvPr/>
        </p:nvGrpSpPr>
        <p:grpSpPr>
          <a:xfrm>
            <a:off x="2301287" y="2295769"/>
            <a:ext cx="4985339" cy="1447556"/>
            <a:chOff x="1351995" y="3006666"/>
            <a:chExt cx="4985339" cy="144755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621B5C0-FD47-577B-CD7B-AE0FE9E324BF}"/>
                </a:ext>
              </a:extLst>
            </p:cNvPr>
            <p:cNvSpPr/>
            <p:nvPr/>
          </p:nvSpPr>
          <p:spPr>
            <a:xfrm>
              <a:off x="1351995" y="3006666"/>
              <a:ext cx="4985339" cy="144755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76AE74-CAE5-9551-DD2E-CE651F5C9B85}"/>
                </a:ext>
              </a:extLst>
            </p:cNvPr>
            <p:cNvSpPr txBox="1"/>
            <p:nvPr/>
          </p:nvSpPr>
          <p:spPr>
            <a:xfrm>
              <a:off x="1351995" y="3350126"/>
              <a:ext cx="4056651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 user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SET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200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4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3F57DEE-C96C-9F6B-84F2-B38A7C64D8C2}"/>
                </a:ext>
              </a:extLst>
            </p:cNvPr>
            <p:cNvSpPr/>
            <p:nvPr/>
          </p:nvSpPr>
          <p:spPr>
            <a:xfrm>
              <a:off x="1351996" y="3028401"/>
              <a:ext cx="498533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8D8036-B157-48E7-02B4-47DDB9A4B49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1AFCC0-3983-7284-556A-65C97D35500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6F71AB0-62BD-51B0-5913-4D2E9337EE8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367F8BF-4BEF-5299-239B-A6FB9B4F8EA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2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56B481C-2658-AA34-4FC0-AE1BD9A73B17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MybatisPlus</a:t>
            </a:r>
            <a:endParaRPr lang="zh-CN" altLang="en-US" sz="2000" b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B36351-B581-1074-4A56-667DF477D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3" r="1377" b="27083"/>
          <a:stretch/>
        </p:blipFill>
        <p:spPr bwMode="auto">
          <a:xfrm>
            <a:off x="8273549" y="1761133"/>
            <a:ext cx="2841203" cy="25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/>
            <a:extLst>
              <a:ext uri="{FF2B5EF4-FFF2-40B4-BE49-F238E27FC236}">
                <a16:creationId xmlns:a16="http://schemas.microsoft.com/office/drawing/2014/main" id="{3DF522B4-06B5-6A68-9194-284342819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41" b="27807"/>
          <a:stretch/>
        </p:blipFill>
        <p:spPr bwMode="auto">
          <a:xfrm>
            <a:off x="721404" y="1786086"/>
            <a:ext cx="2834265" cy="24823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538626D-7468-DEBA-E8CC-C46BD8D0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2" t="3279" r="43080" b="27805"/>
          <a:stretch/>
        </p:blipFill>
        <p:spPr bwMode="auto">
          <a:xfrm>
            <a:off x="1847043" y="1898725"/>
            <a:ext cx="2723883" cy="23697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0D0DC0D-98FD-189E-D36C-D1EB38E43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3" t="45180" r="31982" b="44950"/>
          <a:stretch/>
        </p:blipFill>
        <p:spPr bwMode="auto">
          <a:xfrm>
            <a:off x="7041169" y="3449226"/>
            <a:ext cx="935833" cy="33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ECF21C-CBA3-0609-0211-AC767D0862CA}"/>
              </a:ext>
            </a:extLst>
          </p:cNvPr>
          <p:cNvSpPr txBox="1"/>
          <p:nvPr/>
        </p:nvSpPr>
        <p:spPr>
          <a:xfrm>
            <a:off x="4801052" y="2406390"/>
            <a:ext cx="4878259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500">
                <a:solidFill>
                  <a:srgbClr val="000000"/>
                </a:solidFill>
                <a:latin typeface="Oswald SemiBold" pitchFamily="2" charset="0"/>
              </a:rPr>
              <a:t>MyBatis</a:t>
            </a:r>
            <a:endParaRPr lang="zh-CN" altLang="en-US" sz="11500" dirty="0">
              <a:solidFill>
                <a:srgbClr val="000000"/>
              </a:solidFill>
              <a:latin typeface="Oswald SemiBold" pitchFamily="2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A17D018-983A-84B5-E59C-6DB885A17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0" t="27783" r="32027" b="58808"/>
          <a:stretch/>
        </p:blipFill>
        <p:spPr bwMode="auto">
          <a:xfrm>
            <a:off x="6969083" y="2796738"/>
            <a:ext cx="947279" cy="4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00B96D-694A-D252-398F-78ECB379A4B9}"/>
              </a:ext>
            </a:extLst>
          </p:cNvPr>
          <p:cNvSpPr txBox="1"/>
          <p:nvPr/>
        </p:nvSpPr>
        <p:spPr>
          <a:xfrm>
            <a:off x="1066130" y="4726499"/>
            <a:ext cx="9816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000000"/>
                </a:solidFill>
                <a:latin typeface="Gill Sans Ultra Bold" panose="020B0A02020104020203" pitchFamily="34" charset="0"/>
              </a:rPr>
              <a:t>TO BE THE BEST PARTNER OF MYBATIS</a:t>
            </a:r>
            <a:endParaRPr lang="zh-CN" altLang="en-US" sz="3200" dirty="0">
              <a:solidFill>
                <a:srgbClr val="000000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947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4518 2.96296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accel="47000" decel="5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11022E-16 -4.07407E-6 L 0.10169 -4.07407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rand(0.125)-0.062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1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rand(0.125)-0.0625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decel="10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22" dur="375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3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((ceil(rand(-2)+1))+(rand(2)-1))*0.12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6A0F47-4949-E381-D921-E089E6EDE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LambdaQueryWrapper</a:t>
            </a:r>
            <a:r>
              <a:rPr lang="zh-CN" altLang="en-US"/>
              <a:t>的查询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F3486-4C0E-7B63-A1AB-FD26A4E3AA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需求：查询出名字中带</a:t>
            </a:r>
            <a:r>
              <a:rPr lang="en-US" altLang="zh-CN"/>
              <a:t>o</a:t>
            </a:r>
            <a:r>
              <a:rPr lang="zh-CN" altLang="en-US"/>
              <a:t>的，存款大于等于</a:t>
            </a:r>
            <a:r>
              <a:rPr lang="en-US" altLang="zh-CN"/>
              <a:t>1000</a:t>
            </a:r>
            <a:r>
              <a:rPr lang="zh-CN" altLang="en-US"/>
              <a:t>元的人的</a:t>
            </a:r>
            <a:r>
              <a:rPr lang="en-US" altLang="zh-CN"/>
              <a:t>id</a:t>
            </a:r>
            <a:r>
              <a:rPr lang="zh-CN" altLang="en-US"/>
              <a:t>、</a:t>
            </a:r>
            <a:r>
              <a:rPr lang="en-US" altLang="zh-CN"/>
              <a:t>username</a:t>
            </a:r>
            <a:r>
              <a:rPr lang="zh-CN" altLang="en-US"/>
              <a:t>、</a:t>
            </a:r>
            <a:r>
              <a:rPr lang="en-US" altLang="zh-CN"/>
              <a:t>info</a:t>
            </a:r>
            <a:r>
              <a:rPr lang="zh-CN" altLang="en-US"/>
              <a:t>、</a:t>
            </a:r>
            <a:r>
              <a:rPr lang="en-US" altLang="zh-CN"/>
              <a:t>balance</a:t>
            </a:r>
            <a:r>
              <a:rPr lang="zh-CN" altLang="en-US"/>
              <a:t>字段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347659-D0E3-F501-E629-F2FDD4C387BF}"/>
              </a:ext>
            </a:extLst>
          </p:cNvPr>
          <p:cNvGrpSpPr/>
          <p:nvPr/>
        </p:nvGrpSpPr>
        <p:grpSpPr>
          <a:xfrm>
            <a:off x="2301287" y="2295769"/>
            <a:ext cx="4985339" cy="1447556"/>
            <a:chOff x="1351995" y="3006666"/>
            <a:chExt cx="4985339" cy="144755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621B5C0-FD47-577B-CD7B-AE0FE9E324BF}"/>
                </a:ext>
              </a:extLst>
            </p:cNvPr>
            <p:cNvSpPr/>
            <p:nvPr/>
          </p:nvSpPr>
          <p:spPr>
            <a:xfrm>
              <a:off x="1351995" y="3006666"/>
              <a:ext cx="4985339" cy="144755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76AE74-CAE5-9551-DD2E-CE651F5C9B85}"/>
                </a:ext>
              </a:extLst>
            </p:cNvPr>
            <p:cNvSpPr txBox="1"/>
            <p:nvPr/>
          </p:nvSpPr>
          <p:spPr>
            <a:xfrm>
              <a:off x="1351995" y="3350126"/>
              <a:ext cx="4056651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info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FROM user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LIKE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?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AND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&gt;= ?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3F57DEE-C96C-9F6B-84F2-B38A7C64D8C2}"/>
                </a:ext>
              </a:extLst>
            </p:cNvPr>
            <p:cNvSpPr/>
            <p:nvPr/>
          </p:nvSpPr>
          <p:spPr>
            <a:xfrm>
              <a:off x="1351996" y="3028401"/>
              <a:ext cx="498533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8D8036-B157-48E7-02B4-47DDB9A4B49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1AFCC0-3983-7284-556A-65C97D35500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6F71AB0-62BD-51B0-5913-4D2E9337EE8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367F8BF-4BEF-5299-239B-A6FB9B4F8EA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684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条件构造器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自定义</a:t>
            </a:r>
            <a:r>
              <a:rPr lang="en-US" altLang="zh-CN">
                <a:solidFill>
                  <a:srgbClr val="AD2B26"/>
                </a:solidFill>
              </a:rPr>
              <a:t>SQL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Service</a:t>
            </a:r>
            <a:r>
              <a:rPr lang="zh-CN" altLang="en-US"/>
              <a:t>接口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静态工具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567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</a:t>
            </a: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SQL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我们可以利用</a:t>
            </a:r>
            <a:r>
              <a:rPr lang="en-US" altLang="zh-CN"/>
              <a:t>MyBatisPlus</a:t>
            </a:r>
            <a:r>
              <a:rPr lang="zh-CN" altLang="en-US"/>
              <a:t>的</a:t>
            </a:r>
            <a:r>
              <a:rPr lang="en-US" altLang="zh-CN"/>
              <a:t>Wrapper</a:t>
            </a:r>
            <a:r>
              <a:rPr lang="zh-CN" altLang="en-US"/>
              <a:t>来构建复杂的</a:t>
            </a:r>
            <a:r>
              <a:rPr lang="en-US" altLang="zh-CN"/>
              <a:t>Where</a:t>
            </a:r>
            <a:r>
              <a:rPr lang="zh-CN" altLang="en-US"/>
              <a:t>条件，然后自己定义</a:t>
            </a:r>
            <a:r>
              <a:rPr lang="en-US" altLang="zh-CN"/>
              <a:t>SQL</a:t>
            </a:r>
            <a:r>
              <a:rPr lang="zh-CN" altLang="en-US"/>
              <a:t>语句中剩下的部分。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基于</a:t>
            </a:r>
            <a:r>
              <a:rPr lang="en-US" altLang="zh-CN"/>
              <a:t>Wrapper</a:t>
            </a:r>
            <a:r>
              <a:rPr lang="zh-CN" altLang="en-US"/>
              <a:t>构建</a:t>
            </a:r>
            <a:r>
              <a:rPr lang="en-US" altLang="zh-CN"/>
              <a:t>where</a:t>
            </a:r>
            <a:r>
              <a:rPr lang="zh-CN" altLang="en-US"/>
              <a:t>条件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在</a:t>
            </a:r>
            <a:r>
              <a:rPr lang="en-US" altLang="zh-CN"/>
              <a:t>mapper</a:t>
            </a:r>
            <a:r>
              <a:rPr lang="zh-CN" altLang="en-US"/>
              <a:t>方法参数中用</a:t>
            </a:r>
            <a:r>
              <a:rPr lang="en-US" altLang="zh-CN"/>
              <a:t>Param</a:t>
            </a:r>
            <a:r>
              <a:rPr lang="zh-CN" altLang="en-US"/>
              <a:t>注解声明</a:t>
            </a:r>
            <a:r>
              <a:rPr lang="en-US" altLang="zh-CN"/>
              <a:t>wrapper</a:t>
            </a:r>
            <a:r>
              <a:rPr lang="zh-CN" altLang="en-US"/>
              <a:t>变量名称，必须是</a:t>
            </a:r>
            <a:r>
              <a:rPr lang="en-US" altLang="zh-CN"/>
              <a:t>ew</a:t>
            </a: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自定义</a:t>
            </a:r>
            <a:r>
              <a:rPr lang="en-US" altLang="zh-CN"/>
              <a:t>SQL</a:t>
            </a:r>
            <a:r>
              <a:rPr lang="zh-CN" altLang="en-US"/>
              <a:t>，并使用</a:t>
            </a:r>
            <a:r>
              <a:rPr lang="en-US" altLang="zh-CN"/>
              <a:t>Wrapper</a:t>
            </a:r>
            <a:r>
              <a:rPr lang="zh-CN" altLang="en-US"/>
              <a:t>条件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A0B3D4-1EAC-80F2-009F-7F319F53D09D}"/>
              </a:ext>
            </a:extLst>
          </p:cNvPr>
          <p:cNvGrpSpPr/>
          <p:nvPr/>
        </p:nvGrpSpPr>
        <p:grpSpPr>
          <a:xfrm>
            <a:off x="1494042" y="2463345"/>
            <a:ext cx="6756989" cy="1612068"/>
            <a:chOff x="1351994" y="3006667"/>
            <a:chExt cx="6756989" cy="161206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297B5D4-FD89-F728-8105-CEC12EB2529E}"/>
                </a:ext>
              </a:extLst>
            </p:cNvPr>
            <p:cNvSpPr/>
            <p:nvPr/>
          </p:nvSpPr>
          <p:spPr>
            <a:xfrm>
              <a:off x="1351994" y="3006667"/>
              <a:ext cx="6692695" cy="161206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D69D093-2A10-14F7-699A-B03D61DC5E89}"/>
                </a:ext>
              </a:extLst>
            </p:cNvPr>
            <p:cNvSpPr txBox="1"/>
            <p:nvPr/>
          </p:nvSpPr>
          <p:spPr>
            <a:xfrm>
              <a:off x="1351995" y="3350126"/>
              <a:ext cx="6756988" cy="110799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构建查询条件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where name like "%o%" AND balance &gt;= 1000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QueryWrapper&lt;User&gt; wrapper 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QueryWrapper&lt;User&gt;()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.like(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"username"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"o"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.ge(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"balance"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1000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查询数据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List&lt;User&gt; users 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userMapper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.findByCustom(wrapper);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2C38FA8-884B-0BB8-F941-995A90FF6920}"/>
                </a:ext>
              </a:extLst>
            </p:cNvPr>
            <p:cNvSpPr/>
            <p:nvPr/>
          </p:nvSpPr>
          <p:spPr>
            <a:xfrm>
              <a:off x="1351995" y="3028401"/>
              <a:ext cx="669269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8B0CD22-3C1E-2219-5E83-A647174D462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0D54F290-6BF4-B1FD-385A-C1F0CF0662F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E6EAC74-C5F7-922D-0544-533CDAB5AE4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230DB1F-0D57-E28E-97B8-24A75048E03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47F1AD8-DFDC-D3C8-7DC5-2139F530C54E}"/>
              </a:ext>
            </a:extLst>
          </p:cNvPr>
          <p:cNvGrpSpPr/>
          <p:nvPr/>
        </p:nvGrpSpPr>
        <p:grpSpPr>
          <a:xfrm>
            <a:off x="1494042" y="4531739"/>
            <a:ext cx="6756989" cy="695848"/>
            <a:chOff x="1351994" y="3006667"/>
            <a:chExt cx="6756989" cy="695848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799EC436-8B4C-EF06-01E6-903E77CBDCF0}"/>
                </a:ext>
              </a:extLst>
            </p:cNvPr>
            <p:cNvSpPr/>
            <p:nvPr/>
          </p:nvSpPr>
          <p:spPr>
            <a:xfrm>
              <a:off x="1351994" y="3006667"/>
              <a:ext cx="6692695" cy="69584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77E6BE8-A55B-B55E-9862-19DC0A8A390B}"/>
                </a:ext>
              </a:extLst>
            </p:cNvPr>
            <p:cNvSpPr txBox="1"/>
            <p:nvPr/>
          </p:nvSpPr>
          <p:spPr>
            <a:xfrm>
              <a:off x="1351995" y="3350126"/>
              <a:ext cx="6756988" cy="26161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List&lt;User&gt; findByCustom(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@Param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"ew"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)QueryWrapper&lt;User&gt; wrapper);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427220EA-0D17-0C27-3FAB-FECFC08B066F}"/>
                </a:ext>
              </a:extLst>
            </p:cNvPr>
            <p:cNvSpPr/>
            <p:nvPr/>
          </p:nvSpPr>
          <p:spPr>
            <a:xfrm>
              <a:off x="1351995" y="3028401"/>
              <a:ext cx="669269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BDC53F2-7F50-4056-9C1E-A96D6672DE3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3675A9C-01CC-3447-520C-35B91F4E0EC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D6D8ED4-631A-2A33-B8F3-5CF1FF09819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315D2E8-050C-B51F-F1BF-222095B7165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96B21B7-EEEB-D288-7F59-C3FEB138B514}"/>
              </a:ext>
            </a:extLst>
          </p:cNvPr>
          <p:cNvGrpSpPr/>
          <p:nvPr/>
        </p:nvGrpSpPr>
        <p:grpSpPr>
          <a:xfrm>
            <a:off x="1494042" y="5683913"/>
            <a:ext cx="6756989" cy="943623"/>
            <a:chOff x="1351994" y="3006667"/>
            <a:chExt cx="6756989" cy="943623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F83D294-BAE9-613A-5899-CF4A2FCD648A}"/>
                </a:ext>
              </a:extLst>
            </p:cNvPr>
            <p:cNvSpPr/>
            <p:nvPr/>
          </p:nvSpPr>
          <p:spPr>
            <a:xfrm>
              <a:off x="1351994" y="3006667"/>
              <a:ext cx="6692695" cy="94362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F3C88FF-0166-13B8-0A4B-82E2AAFF5AFB}"/>
                </a:ext>
              </a:extLst>
            </p:cNvPr>
            <p:cNvSpPr txBox="1"/>
            <p:nvPr/>
          </p:nvSpPr>
          <p:spPr>
            <a:xfrm>
              <a:off x="1351995" y="3350126"/>
              <a:ext cx="6756988" cy="60016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="findByCustom"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resultType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="User"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SELECT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*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FROM user ${ew.customSqlSegment}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B1054EBA-CFF9-171B-C5BC-4FB08E3A52F3}"/>
                </a:ext>
              </a:extLst>
            </p:cNvPr>
            <p:cNvSpPr/>
            <p:nvPr/>
          </p:nvSpPr>
          <p:spPr>
            <a:xfrm>
              <a:off x="1351995" y="3028401"/>
              <a:ext cx="669269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6AE7B05-916A-39FD-4186-50EDF5FF618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A1E4D668-B20B-C55F-A472-A1BB58B3729A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343F2E4-C6FF-10EA-7B67-20B23F62944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929510A-C594-7785-D59A-C40C4CE0F12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625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E05D27-EAEB-B6BF-2B23-77B40603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Update</a:t>
            </a:r>
            <a:r>
              <a:rPr lang="zh-CN" altLang="en-US"/>
              <a:t>结合</a:t>
            </a:r>
            <a:r>
              <a:rPr lang="en-US" altLang="zh-CN"/>
              <a:t>Wrapper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612DB-F03F-38E2-42AF-425C0BB76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60055"/>
          </a:xfrm>
        </p:spPr>
        <p:txBody>
          <a:bodyPr/>
          <a:lstStyle/>
          <a:p>
            <a:r>
              <a:rPr lang="zh-CN" altLang="en-US"/>
              <a:t>需求：将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的用户金额扣减</a:t>
            </a:r>
            <a:r>
              <a:rPr lang="en-US" altLang="zh-CN"/>
              <a:t>200</a:t>
            </a:r>
            <a:r>
              <a:rPr lang="zh-CN" altLang="en-US"/>
              <a:t>，不允许在</a:t>
            </a:r>
            <a:r>
              <a:rPr lang="en-US" altLang="zh-CN"/>
              <a:t>service</a:t>
            </a:r>
            <a:r>
              <a:rPr lang="zh-CN" altLang="en-US"/>
              <a:t>层出现</a:t>
            </a:r>
            <a:r>
              <a:rPr lang="en-US" altLang="zh-CN"/>
              <a:t>SQL</a:t>
            </a:r>
            <a:r>
              <a:rPr lang="zh-CN" altLang="en-US"/>
              <a:t>语句。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DA5D397-FCD4-3FCA-F159-9DFB23CD602F}"/>
              </a:ext>
            </a:extLst>
          </p:cNvPr>
          <p:cNvGrpSpPr/>
          <p:nvPr/>
        </p:nvGrpSpPr>
        <p:grpSpPr>
          <a:xfrm>
            <a:off x="2335613" y="2258967"/>
            <a:ext cx="7229173" cy="2636714"/>
            <a:chOff x="1351994" y="3006667"/>
            <a:chExt cx="7229173" cy="263671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0CFA85B-5FE8-0FBE-C2C4-F4122E085E1D}"/>
                </a:ext>
              </a:extLst>
            </p:cNvPr>
            <p:cNvSpPr/>
            <p:nvPr/>
          </p:nvSpPr>
          <p:spPr>
            <a:xfrm>
              <a:off x="1351994" y="3006667"/>
              <a:ext cx="7229173" cy="263671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AE931B-1A9E-62AE-E54D-E7402B0CAB07}"/>
                </a:ext>
              </a:extLst>
            </p:cNvPr>
            <p:cNvSpPr txBox="1"/>
            <p:nvPr/>
          </p:nvSpPr>
          <p:spPr>
            <a:xfrm>
              <a:off x="1351994" y="3350126"/>
              <a:ext cx="7002595" cy="209602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="updateBalanceByIds"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resultType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="com.itheima.mp.domain.po.User"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UPDATE user 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SET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- 200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WHERE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collection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="ids"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separator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=","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item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open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="IN ("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close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=")"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#{id}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BD715E-56EE-19F2-FAC7-76ADE5AC7133}"/>
                </a:ext>
              </a:extLst>
            </p:cNvPr>
            <p:cNvSpPr/>
            <p:nvPr/>
          </p:nvSpPr>
          <p:spPr>
            <a:xfrm>
              <a:off x="1351995" y="3028401"/>
              <a:ext cx="722917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7936E9A-3A3B-CCE0-60B5-BEA678B14CB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A8186C1-10BC-158B-C7AE-A02C26F6EF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FDA6E13-0B3A-D764-69AC-BCD6019C5B5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8C83520-7290-D02E-2E4D-D9629C5DBAB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8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E05D27-EAEB-B6BF-2B23-77B40603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Wrapper</a:t>
            </a:r>
            <a:r>
              <a:rPr lang="zh-CN" altLang="en-US"/>
              <a:t>的多表关联查询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612DB-F03F-38E2-42AF-425C0BB76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60055"/>
          </a:xfrm>
        </p:spPr>
        <p:txBody>
          <a:bodyPr/>
          <a:lstStyle/>
          <a:p>
            <a:r>
              <a:rPr lang="zh-CN" altLang="en-US"/>
              <a:t>需求：查询出所有收货地址在北京的并且用户</a:t>
            </a:r>
            <a:r>
              <a:rPr lang="en-US" altLang="zh-CN"/>
              <a:t>id</a:t>
            </a:r>
            <a:r>
              <a:rPr lang="zh-CN" altLang="en-US"/>
              <a:t>在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之中的用户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DA5D397-FCD4-3FCA-F159-9DFB23CD602F}"/>
              </a:ext>
            </a:extLst>
          </p:cNvPr>
          <p:cNvGrpSpPr/>
          <p:nvPr/>
        </p:nvGrpSpPr>
        <p:grpSpPr>
          <a:xfrm>
            <a:off x="2335613" y="2258967"/>
            <a:ext cx="7229173" cy="3033224"/>
            <a:chOff x="1351994" y="3006667"/>
            <a:chExt cx="7229173" cy="303322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0CFA85B-5FE8-0FBE-C2C4-F4122E085E1D}"/>
                </a:ext>
              </a:extLst>
            </p:cNvPr>
            <p:cNvSpPr/>
            <p:nvPr/>
          </p:nvSpPr>
          <p:spPr>
            <a:xfrm>
              <a:off x="1351994" y="3006667"/>
              <a:ext cx="7229173" cy="303322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AE931B-1A9E-62AE-E54D-E7402B0CAB07}"/>
                </a:ext>
              </a:extLst>
            </p:cNvPr>
            <p:cNvSpPr txBox="1"/>
            <p:nvPr/>
          </p:nvSpPr>
          <p:spPr>
            <a:xfrm>
              <a:off x="1351994" y="3350126"/>
              <a:ext cx="7002595" cy="260385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="queryUserByIdAndAddr"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resultType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="com.itheima.mp.domain.po.User"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*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user u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INNER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JOIN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address a </a:t>
              </a:r>
              <a:r>
                <a:rPr kumimoji="0" lang="en-US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ON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a.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user_id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collection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="ids"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separator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=","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item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open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="IN ("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close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=")"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#{id}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AND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a.city = #{city}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BD715E-56EE-19F2-FAC7-76ADE5AC7133}"/>
                </a:ext>
              </a:extLst>
            </p:cNvPr>
            <p:cNvSpPr/>
            <p:nvPr/>
          </p:nvSpPr>
          <p:spPr>
            <a:xfrm>
              <a:off x="1351995" y="3028401"/>
              <a:ext cx="722917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7936E9A-3A3B-CCE0-60B5-BEA678B14CB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A8186C1-10BC-158B-C7AE-A02C26F6EF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FDA6E13-0B3A-D764-69AC-BCD6019C5B5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8C83520-7290-D02E-2E4D-D9629C5DBAB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28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条件构造器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</a:t>
            </a:r>
            <a:r>
              <a:rPr lang="en-US" altLang="zh-CN"/>
              <a:t>SQL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Service</a:t>
            </a:r>
            <a:r>
              <a:rPr lang="zh-CN" altLang="en-US">
                <a:solidFill>
                  <a:srgbClr val="AD2B26"/>
                </a:solidFill>
              </a:rPr>
              <a:t>接口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静态工具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178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pic>
        <p:nvPicPr>
          <p:cNvPr id="53" name="PA-图片 52">
            <a:extLst>
              <a:ext uri="{FF2B5EF4-FFF2-40B4-BE49-F238E27FC236}">
                <a16:creationId xmlns:a16="http://schemas.microsoft.com/office/drawing/2014/main" id="{82FDA571-CA8F-CEC1-561D-423B0714CB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46144" y="1643507"/>
            <a:ext cx="3262309" cy="1705606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5" name="PA-图片 54">
            <a:extLst>
              <a:ext uri="{FF2B5EF4-FFF2-40B4-BE49-F238E27FC236}">
                <a16:creationId xmlns:a16="http://schemas.microsoft.com/office/drawing/2014/main" id="{92765497-8124-6F60-8CEB-1C60866414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46144" y="3686901"/>
            <a:ext cx="4314274" cy="286840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9" name="PA-图片 58">
            <a:extLst>
              <a:ext uri="{FF2B5EF4-FFF2-40B4-BE49-F238E27FC236}">
                <a16:creationId xmlns:a16="http://schemas.microsoft.com/office/drawing/2014/main" id="{19971F66-C973-46FF-C3CE-5B6D602419C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549823" y="1643507"/>
            <a:ext cx="3262310" cy="185659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3" name="PA-图片 62">
            <a:extLst>
              <a:ext uri="{FF2B5EF4-FFF2-40B4-BE49-F238E27FC236}">
                <a16:creationId xmlns:a16="http://schemas.microsoft.com/office/drawing/2014/main" id="{E4A82444-EDCB-EA8A-5DD8-37CAF6A502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91242" y="3845774"/>
            <a:ext cx="3972679" cy="1206403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5" name="PA-图片 64">
            <a:extLst>
              <a:ext uri="{FF2B5EF4-FFF2-40B4-BE49-F238E27FC236}">
                <a16:creationId xmlns:a16="http://schemas.microsoft.com/office/drawing/2014/main" id="{1AD8B216-6DD0-F155-1D57-422D65C5EFA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669214" y="1643507"/>
            <a:ext cx="2973746" cy="99124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7" name="PA-图片 66">
            <a:extLst>
              <a:ext uri="{FF2B5EF4-FFF2-40B4-BE49-F238E27FC236}">
                <a16:creationId xmlns:a16="http://schemas.microsoft.com/office/drawing/2014/main" id="{4561850B-96CF-1C3A-E53D-96D809B0352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453503" y="2927582"/>
            <a:ext cx="2481964" cy="745358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9" name="PA-图片 68">
            <a:extLst>
              <a:ext uri="{FF2B5EF4-FFF2-40B4-BE49-F238E27FC236}">
                <a16:creationId xmlns:a16="http://schemas.microsoft.com/office/drawing/2014/main" id="{5A98F8BC-BEFC-3A60-EC97-DAE02F78FB0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502750" y="5319362"/>
            <a:ext cx="2282177" cy="72998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A-图片 2">
            <a:extLst>
              <a:ext uri="{FF2B5EF4-FFF2-40B4-BE49-F238E27FC236}">
                <a16:creationId xmlns:a16="http://schemas.microsoft.com/office/drawing/2014/main" id="{ECF73A2D-1646-6092-ABEE-70DC05637B7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283665" y="5561411"/>
            <a:ext cx="3895838" cy="975880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A-图片 4">
            <a:extLst>
              <a:ext uri="{FF2B5EF4-FFF2-40B4-BE49-F238E27FC236}">
                <a16:creationId xmlns:a16="http://schemas.microsoft.com/office/drawing/2014/main" id="{B93B2FF9-6055-1FBD-40C3-4C4700ECFDB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78863" y="851003"/>
            <a:ext cx="2958378" cy="537887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07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nodeType="withEffect">
                                  <p:stCondLst>
                                    <p:cond delay="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nodeType="withEffect">
                                  <p:stCondLst>
                                    <p:cond delay="4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decel="100000" fill="hold" nodeType="with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37F82-A9D8-F8D1-6AAD-FD96F489BCD9}"/>
              </a:ext>
            </a:extLst>
          </p:cNvPr>
          <p:cNvSpPr/>
          <p:nvPr/>
        </p:nvSpPr>
        <p:spPr>
          <a:xfrm>
            <a:off x="2729649" y="3457327"/>
            <a:ext cx="1843974" cy="4174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6119AA-D2AA-592D-DB5A-F06F0612BCC9}"/>
              </a:ext>
            </a:extLst>
          </p:cNvPr>
          <p:cNvSpPr/>
          <p:nvPr/>
        </p:nvSpPr>
        <p:spPr>
          <a:xfrm>
            <a:off x="2802478" y="3567244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3D2890-564D-B44F-7F55-86C31D25A8DA}"/>
              </a:ext>
            </a:extLst>
          </p:cNvPr>
          <p:cNvSpPr txBox="1"/>
          <p:nvPr/>
        </p:nvSpPr>
        <p:spPr>
          <a:xfrm>
            <a:off x="3006802" y="3500785"/>
            <a:ext cx="156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896826-9E69-903F-1F48-CD6D499181F5}"/>
              </a:ext>
            </a:extLst>
          </p:cNvPr>
          <p:cNvCxnSpPr>
            <a:cxnSpLocks/>
          </p:cNvCxnSpPr>
          <p:nvPr/>
        </p:nvCxnSpPr>
        <p:spPr>
          <a:xfrm>
            <a:off x="2729649" y="3874781"/>
            <a:ext cx="18439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1AC2CFAE-F422-EA27-5D8B-AF8E04F0128B}"/>
              </a:ext>
            </a:extLst>
          </p:cNvPr>
          <p:cNvSpPr/>
          <p:nvPr/>
        </p:nvSpPr>
        <p:spPr>
          <a:xfrm>
            <a:off x="4272172" y="4863161"/>
            <a:ext cx="2395009" cy="4436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6DF50D7B-0501-CBBD-0ECD-FE93854AA49D}"/>
              </a:ext>
            </a:extLst>
          </p:cNvPr>
          <p:cNvSpPr/>
          <p:nvPr/>
        </p:nvSpPr>
        <p:spPr>
          <a:xfrm>
            <a:off x="4345002" y="4973078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0D4F7C9-9576-E530-97FB-B4653C50CC2A}"/>
              </a:ext>
            </a:extLst>
          </p:cNvPr>
          <p:cNvSpPr txBox="1"/>
          <p:nvPr/>
        </p:nvSpPr>
        <p:spPr>
          <a:xfrm>
            <a:off x="4549326" y="4906619"/>
            <a:ext cx="2117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5447CB8-C54F-81FA-F799-28EDDF3277C5}"/>
              </a:ext>
            </a:extLst>
          </p:cNvPr>
          <p:cNvCxnSpPr>
            <a:cxnSpLocks/>
          </p:cNvCxnSpPr>
          <p:nvPr/>
        </p:nvCxnSpPr>
        <p:spPr>
          <a:xfrm>
            <a:off x="4278770" y="5306792"/>
            <a:ext cx="238841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39">
            <a:extLst>
              <a:ext uri="{FF2B5EF4-FFF2-40B4-BE49-F238E27FC236}">
                <a16:creationId xmlns:a16="http://schemas.microsoft.com/office/drawing/2014/main" id="{5BD529F5-D992-A4FF-464D-ACDD43791E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1598" y="3616531"/>
            <a:ext cx="986716" cy="1506544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6796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86" grpId="0" animBg="1"/>
      <p:bldP spid="87" grpId="0" animBg="1"/>
      <p:bldP spid="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37F82-A9D8-F8D1-6AAD-FD96F489BCD9}"/>
              </a:ext>
            </a:extLst>
          </p:cNvPr>
          <p:cNvSpPr/>
          <p:nvPr/>
        </p:nvSpPr>
        <p:spPr>
          <a:xfrm>
            <a:off x="2729649" y="3449234"/>
            <a:ext cx="1843974" cy="807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6119AA-D2AA-592D-DB5A-F06F0612BCC9}"/>
              </a:ext>
            </a:extLst>
          </p:cNvPr>
          <p:cNvSpPr/>
          <p:nvPr/>
        </p:nvSpPr>
        <p:spPr>
          <a:xfrm>
            <a:off x="2802478" y="3559152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3D2890-564D-B44F-7F55-86C31D25A8DA}"/>
              </a:ext>
            </a:extLst>
          </p:cNvPr>
          <p:cNvSpPr txBox="1"/>
          <p:nvPr/>
        </p:nvSpPr>
        <p:spPr>
          <a:xfrm>
            <a:off x="3006802" y="3492693"/>
            <a:ext cx="156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896826-9E69-903F-1F48-CD6D499181F5}"/>
              </a:ext>
            </a:extLst>
          </p:cNvPr>
          <p:cNvCxnSpPr>
            <a:cxnSpLocks/>
          </p:cNvCxnSpPr>
          <p:nvPr/>
        </p:nvCxnSpPr>
        <p:spPr>
          <a:xfrm>
            <a:off x="2729649" y="3866689"/>
            <a:ext cx="18439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42758-6DBB-58F0-6DAD-338B6A53AE7A}"/>
              </a:ext>
            </a:extLst>
          </p:cNvPr>
          <p:cNvSpPr txBox="1"/>
          <p:nvPr/>
        </p:nvSpPr>
        <p:spPr>
          <a:xfrm>
            <a:off x="3038327" y="3933417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listByName(String)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824407-FEE4-5ACB-3951-C1642A435950}"/>
              </a:ext>
            </a:extLst>
          </p:cNvPr>
          <p:cNvSpPr/>
          <p:nvPr/>
        </p:nvSpPr>
        <p:spPr>
          <a:xfrm>
            <a:off x="4272172" y="5243485"/>
            <a:ext cx="2395009" cy="4436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19F9B09-8B61-D9C5-7907-A1ACE586683B}"/>
              </a:ext>
            </a:extLst>
          </p:cNvPr>
          <p:cNvSpPr/>
          <p:nvPr/>
        </p:nvSpPr>
        <p:spPr>
          <a:xfrm>
            <a:off x="4345002" y="5353402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2F9D1A-2F13-7E00-F4D4-03223CF1B85D}"/>
              </a:ext>
            </a:extLst>
          </p:cNvPr>
          <p:cNvSpPr txBox="1"/>
          <p:nvPr/>
        </p:nvSpPr>
        <p:spPr>
          <a:xfrm>
            <a:off x="4549326" y="5286943"/>
            <a:ext cx="2117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14F270-5252-880E-7CC9-BA1CC413C1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1598" y="3996855"/>
            <a:ext cx="986716" cy="1506544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D92C306-451C-572D-0774-5D4604601572}"/>
              </a:ext>
            </a:extLst>
          </p:cNvPr>
          <p:cNvCxnSpPr>
            <a:cxnSpLocks/>
          </p:cNvCxnSpPr>
          <p:nvPr/>
        </p:nvCxnSpPr>
        <p:spPr>
          <a:xfrm>
            <a:off x="4278770" y="5687116"/>
            <a:ext cx="238841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F1FDC8-93A7-0E0F-1409-99499D05EDAD}"/>
              </a:ext>
            </a:extLst>
          </p:cNvPr>
          <p:cNvGrpSpPr/>
          <p:nvPr/>
        </p:nvGrpSpPr>
        <p:grpSpPr>
          <a:xfrm>
            <a:off x="2845270" y="3958213"/>
            <a:ext cx="204324" cy="206886"/>
            <a:chOff x="2845270" y="4524653"/>
            <a:chExt cx="204324" cy="20688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9E73291-4693-F901-7A09-E67F2BF9B2DE}"/>
                </a:ext>
              </a:extLst>
            </p:cNvPr>
            <p:cNvSpPr/>
            <p:nvPr/>
          </p:nvSpPr>
          <p:spPr>
            <a:xfrm>
              <a:off x="2845270" y="4524653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0C2D6A19-A82B-6756-E647-B6CF21CC899F}"/>
                </a:ext>
              </a:extLst>
            </p:cNvPr>
            <p:cNvSpPr/>
            <p:nvPr/>
          </p:nvSpPr>
          <p:spPr>
            <a:xfrm>
              <a:off x="2877489" y="4527215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</a:t>
              </a:r>
              <a:endPara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51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4A0EC5-BFE2-B3BF-FBD1-FC78E764E582}"/>
              </a:ext>
            </a:extLst>
          </p:cNvPr>
          <p:cNvSpPr/>
          <p:nvPr/>
        </p:nvSpPr>
        <p:spPr>
          <a:xfrm>
            <a:off x="5150891" y="1665310"/>
            <a:ext cx="1840628" cy="1006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797B23-7256-2157-066D-FF8C224222FB}"/>
              </a:ext>
            </a:extLst>
          </p:cNvPr>
          <p:cNvSpPr/>
          <p:nvPr/>
        </p:nvSpPr>
        <p:spPr>
          <a:xfrm>
            <a:off x="5284009" y="1765180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CC382F-D6B8-9C34-232E-712EA6BCD0E5}"/>
              </a:ext>
            </a:extLst>
          </p:cNvPr>
          <p:cNvSpPr txBox="1"/>
          <p:nvPr/>
        </p:nvSpPr>
        <p:spPr>
          <a:xfrm>
            <a:off x="5518478" y="1698721"/>
            <a:ext cx="128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IService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37F82-A9D8-F8D1-6AAD-FD96F489BCD9}"/>
              </a:ext>
            </a:extLst>
          </p:cNvPr>
          <p:cNvSpPr/>
          <p:nvPr/>
        </p:nvSpPr>
        <p:spPr>
          <a:xfrm>
            <a:off x="2729649" y="3441142"/>
            <a:ext cx="1843974" cy="807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6119AA-D2AA-592D-DB5A-F06F0612BCC9}"/>
              </a:ext>
            </a:extLst>
          </p:cNvPr>
          <p:cNvSpPr/>
          <p:nvPr/>
        </p:nvSpPr>
        <p:spPr>
          <a:xfrm>
            <a:off x="2802478" y="3551060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3D2890-564D-B44F-7F55-86C31D25A8DA}"/>
              </a:ext>
            </a:extLst>
          </p:cNvPr>
          <p:cNvSpPr txBox="1"/>
          <p:nvPr/>
        </p:nvSpPr>
        <p:spPr>
          <a:xfrm>
            <a:off x="3006802" y="3484601"/>
            <a:ext cx="156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BB0332-1B13-6FFD-16F6-5B8A354FD1DD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4273622" y="2050294"/>
            <a:ext cx="768862" cy="2012834"/>
          </a:xfrm>
          <a:prstGeom prst="bentConnector3">
            <a:avLst>
              <a:gd name="adj1" fmla="val 50000"/>
            </a:avLst>
          </a:prstGeom>
          <a:ln cap="flat">
            <a:solidFill>
              <a:srgbClr val="1C8E1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34580E-89D4-00F5-3D6C-0BB9AE09A714}"/>
              </a:ext>
            </a:extLst>
          </p:cNvPr>
          <p:cNvCxnSpPr>
            <a:cxnSpLocks/>
          </p:cNvCxnSpPr>
          <p:nvPr/>
        </p:nvCxnSpPr>
        <p:spPr>
          <a:xfrm>
            <a:off x="5150892" y="2048219"/>
            <a:ext cx="184062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1954DF7-0196-842D-DBAA-FA0B856E5946}"/>
              </a:ext>
            </a:extLst>
          </p:cNvPr>
          <p:cNvSpPr txBox="1"/>
          <p:nvPr/>
        </p:nvSpPr>
        <p:spPr>
          <a:xfrm>
            <a:off x="5477066" y="2100318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getOne(Wrapper)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578B4C-6AA7-B82F-74E8-131C04689096}"/>
              </a:ext>
            </a:extLst>
          </p:cNvPr>
          <p:cNvSpPr txBox="1"/>
          <p:nvPr/>
        </p:nvSpPr>
        <p:spPr>
          <a:xfrm>
            <a:off x="5477066" y="237906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saveBatch(List&lt;T&gt;)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896826-9E69-903F-1F48-CD6D499181F5}"/>
              </a:ext>
            </a:extLst>
          </p:cNvPr>
          <p:cNvCxnSpPr>
            <a:cxnSpLocks/>
          </p:cNvCxnSpPr>
          <p:nvPr/>
        </p:nvCxnSpPr>
        <p:spPr>
          <a:xfrm>
            <a:off x="2729649" y="3858597"/>
            <a:ext cx="18439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42758-6DBB-58F0-6DAD-338B6A53AE7A}"/>
              </a:ext>
            </a:extLst>
          </p:cNvPr>
          <p:cNvSpPr txBox="1"/>
          <p:nvPr/>
        </p:nvSpPr>
        <p:spPr>
          <a:xfrm>
            <a:off x="3038327" y="3925325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listByName(String)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824407-FEE4-5ACB-3951-C1642A435950}"/>
              </a:ext>
            </a:extLst>
          </p:cNvPr>
          <p:cNvSpPr/>
          <p:nvPr/>
        </p:nvSpPr>
        <p:spPr>
          <a:xfrm>
            <a:off x="4272172" y="5235393"/>
            <a:ext cx="2395009" cy="807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19F9B09-8B61-D9C5-7907-A1ACE586683B}"/>
              </a:ext>
            </a:extLst>
          </p:cNvPr>
          <p:cNvSpPr/>
          <p:nvPr/>
        </p:nvSpPr>
        <p:spPr>
          <a:xfrm>
            <a:off x="4345002" y="5345310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2F9D1A-2F13-7E00-F4D4-03223CF1B85D}"/>
              </a:ext>
            </a:extLst>
          </p:cNvPr>
          <p:cNvSpPr txBox="1"/>
          <p:nvPr/>
        </p:nvSpPr>
        <p:spPr>
          <a:xfrm>
            <a:off x="4549326" y="5278851"/>
            <a:ext cx="2117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14F270-5252-880E-7CC9-BA1CC413C1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1598" y="3988763"/>
            <a:ext cx="986716" cy="1506544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1D4ECA7-3D2E-9B1B-F1A2-92CE2F2628EB}"/>
              </a:ext>
            </a:extLst>
          </p:cNvPr>
          <p:cNvSpPr/>
          <p:nvPr/>
        </p:nvSpPr>
        <p:spPr>
          <a:xfrm>
            <a:off x="6608449" y="3447981"/>
            <a:ext cx="2395009" cy="10069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CA7031F-5417-1BA9-8EC3-F154DE069C4A}"/>
              </a:ext>
            </a:extLst>
          </p:cNvPr>
          <p:cNvSpPr/>
          <p:nvPr/>
        </p:nvSpPr>
        <p:spPr>
          <a:xfrm>
            <a:off x="6874820" y="3565003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546190F-F2F5-4AB6-0B5B-CA1702920C30}"/>
              </a:ext>
            </a:extLst>
          </p:cNvPr>
          <p:cNvSpPr txBox="1"/>
          <p:nvPr/>
        </p:nvSpPr>
        <p:spPr>
          <a:xfrm>
            <a:off x="6991519" y="3491440"/>
            <a:ext cx="201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7" name="直接箭头连接符 39">
            <a:extLst>
              <a:ext uri="{FF2B5EF4-FFF2-40B4-BE49-F238E27FC236}">
                <a16:creationId xmlns:a16="http://schemas.microsoft.com/office/drawing/2014/main" id="{F788E21B-6A85-C7E1-0DCC-ED6B260DE3EF}"/>
              </a:ext>
            </a:extLst>
          </p:cNvPr>
          <p:cNvCxnSpPr>
            <a:cxnSpLocks/>
            <a:stCxn id="42" idx="0"/>
          </p:cNvCxnSpPr>
          <p:nvPr/>
        </p:nvCxnSpPr>
        <p:spPr>
          <a:xfrm rot="16200000" flipV="1">
            <a:off x="6709101" y="2351128"/>
            <a:ext cx="775701" cy="1418006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6B5995C-BD85-3FE2-168B-149F4A47D3D9}"/>
              </a:ext>
            </a:extLst>
          </p:cNvPr>
          <p:cNvCxnSpPr>
            <a:cxnSpLocks/>
          </p:cNvCxnSpPr>
          <p:nvPr/>
        </p:nvCxnSpPr>
        <p:spPr>
          <a:xfrm>
            <a:off x="6608449" y="3858597"/>
            <a:ext cx="239500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3682007-9D8F-6912-F488-056A73FC8EF0}"/>
              </a:ext>
            </a:extLst>
          </p:cNvPr>
          <p:cNvSpPr/>
          <p:nvPr/>
        </p:nvSpPr>
        <p:spPr>
          <a:xfrm>
            <a:off x="6956566" y="3943656"/>
            <a:ext cx="204324" cy="2043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745DA82-E6EB-7106-4E12-C1DEAC33A5A4}"/>
              </a:ext>
            </a:extLst>
          </p:cNvPr>
          <p:cNvSpPr txBox="1"/>
          <p:nvPr/>
        </p:nvSpPr>
        <p:spPr>
          <a:xfrm>
            <a:off x="7149623" y="3909875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getOne(Wrapper)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4EAE272-0B96-D1F3-C4D4-7B0697E67C4C}"/>
              </a:ext>
            </a:extLst>
          </p:cNvPr>
          <p:cNvSpPr/>
          <p:nvPr/>
        </p:nvSpPr>
        <p:spPr>
          <a:xfrm>
            <a:off x="6956566" y="4213415"/>
            <a:ext cx="204324" cy="2043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FA1C25-3F9A-EC81-7CF3-8F48F350F886}"/>
              </a:ext>
            </a:extLst>
          </p:cNvPr>
          <p:cNvSpPr txBox="1"/>
          <p:nvPr/>
        </p:nvSpPr>
        <p:spPr>
          <a:xfrm>
            <a:off x="7149623" y="4188619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saveBatch(List&lt;T&gt;)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204FA67-B42F-23A9-8937-F1E12A30BC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33487" y="3852879"/>
            <a:ext cx="780445" cy="1984585"/>
          </a:xfrm>
          <a:prstGeom prst="bentConnector3">
            <a:avLst>
              <a:gd name="adj1" fmla="val 628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D92C306-451C-572D-0774-5D4604601572}"/>
              </a:ext>
            </a:extLst>
          </p:cNvPr>
          <p:cNvCxnSpPr>
            <a:cxnSpLocks/>
          </p:cNvCxnSpPr>
          <p:nvPr/>
        </p:nvCxnSpPr>
        <p:spPr>
          <a:xfrm>
            <a:off x="4278770" y="5679024"/>
            <a:ext cx="238841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70EBFAC7-5499-F504-DEF1-84E021C349C4}"/>
              </a:ext>
            </a:extLst>
          </p:cNvPr>
          <p:cNvSpPr/>
          <p:nvPr/>
        </p:nvSpPr>
        <p:spPr>
          <a:xfrm>
            <a:off x="4471461" y="5776340"/>
            <a:ext cx="204324" cy="2043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9579907-6EDA-17B0-3C64-69C660DBDEBF}"/>
              </a:ext>
            </a:extLst>
          </p:cNvPr>
          <p:cNvSpPr txBox="1"/>
          <p:nvPr/>
        </p:nvSpPr>
        <p:spPr>
          <a:xfrm>
            <a:off x="4664518" y="575154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listByName(String)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F1FDC8-93A7-0E0F-1409-99499D05EDAD}"/>
              </a:ext>
            </a:extLst>
          </p:cNvPr>
          <p:cNvGrpSpPr/>
          <p:nvPr/>
        </p:nvGrpSpPr>
        <p:grpSpPr>
          <a:xfrm>
            <a:off x="2845270" y="3950121"/>
            <a:ext cx="204324" cy="206886"/>
            <a:chOff x="2845270" y="4524653"/>
            <a:chExt cx="204324" cy="20688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9E73291-4693-F901-7A09-E67F2BF9B2DE}"/>
                </a:ext>
              </a:extLst>
            </p:cNvPr>
            <p:cNvSpPr/>
            <p:nvPr/>
          </p:nvSpPr>
          <p:spPr>
            <a:xfrm>
              <a:off x="2845270" y="4524653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0C2D6A19-A82B-6756-E647-B6CF21CC899F}"/>
                </a:ext>
              </a:extLst>
            </p:cNvPr>
            <p:cNvSpPr/>
            <p:nvPr/>
          </p:nvSpPr>
          <p:spPr>
            <a:xfrm>
              <a:off x="2877489" y="4527215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</a:t>
              </a:r>
              <a:endPara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B5486B-87FF-4376-D28D-D53CB7A860B0}"/>
              </a:ext>
            </a:extLst>
          </p:cNvPr>
          <p:cNvGrpSpPr/>
          <p:nvPr/>
        </p:nvGrpSpPr>
        <p:grpSpPr>
          <a:xfrm>
            <a:off x="5284009" y="2130498"/>
            <a:ext cx="204324" cy="207925"/>
            <a:chOff x="5284009" y="2705030"/>
            <a:chExt cx="204324" cy="20792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971EFE1-1507-E3E0-9536-0977B35144CE}"/>
                </a:ext>
              </a:extLst>
            </p:cNvPr>
            <p:cNvSpPr/>
            <p:nvPr/>
          </p:nvSpPr>
          <p:spPr>
            <a:xfrm>
              <a:off x="5284009" y="2708631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E2B5062-3083-3EF3-2A34-D64DB29E609C}"/>
                </a:ext>
              </a:extLst>
            </p:cNvPr>
            <p:cNvSpPr/>
            <p:nvPr/>
          </p:nvSpPr>
          <p:spPr>
            <a:xfrm>
              <a:off x="5317406" y="2705030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494C89-D5B3-6F08-0784-94CEBAD53594}"/>
              </a:ext>
            </a:extLst>
          </p:cNvPr>
          <p:cNvGrpSpPr/>
          <p:nvPr/>
        </p:nvGrpSpPr>
        <p:grpSpPr>
          <a:xfrm>
            <a:off x="5284009" y="2403858"/>
            <a:ext cx="204324" cy="208111"/>
            <a:chOff x="5284009" y="2978390"/>
            <a:chExt cx="204324" cy="20811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D80AD1C-B75A-FAD5-C770-A0D24C763189}"/>
                </a:ext>
              </a:extLst>
            </p:cNvPr>
            <p:cNvSpPr/>
            <p:nvPr/>
          </p:nvSpPr>
          <p:spPr>
            <a:xfrm>
              <a:off x="5284009" y="2978390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8806A5A-AA03-D90A-3308-766B1B7B804A}"/>
                </a:ext>
              </a:extLst>
            </p:cNvPr>
            <p:cNvSpPr/>
            <p:nvPr/>
          </p:nvSpPr>
          <p:spPr>
            <a:xfrm>
              <a:off x="5317405" y="2982177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297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21" grpId="0"/>
      <p:bldP spid="24" grpId="0"/>
      <p:bldP spid="42" grpId="0" animBg="1"/>
      <p:bldP spid="43" grpId="0" animBg="1"/>
      <p:bldP spid="44" grpId="0"/>
      <p:bldP spid="71" grpId="0" animBg="1"/>
      <p:bldP spid="72" grpId="0"/>
      <p:bldP spid="73" grpId="0" animBg="1"/>
      <p:bldP spid="74" grpId="0"/>
      <p:bldP spid="84" grpId="0" animBg="1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88A00E-2A73-36C5-DBE9-F9E98226D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zh-CN" altLang="en-US"/>
              <a:t>核心功能</a:t>
            </a:r>
            <a:endParaRPr lang="en-US" altLang="zh-CN"/>
          </a:p>
          <a:p>
            <a:r>
              <a:rPr lang="zh-CN" altLang="en-US"/>
              <a:t>扩展功能</a:t>
            </a:r>
            <a:endParaRPr lang="en-US" altLang="zh-CN"/>
          </a:p>
          <a:p>
            <a:r>
              <a:rPr lang="zh-CN" altLang="en-US"/>
              <a:t>插件功能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026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B1848-510B-6DF4-7EDB-C4045783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IService</a:t>
            </a:r>
            <a:r>
              <a:rPr lang="zh-CN" altLang="en-US"/>
              <a:t>批量新增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073-A2EC-2BB1-DA90-A159FEA10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需求：批量插入</a:t>
            </a:r>
            <a:r>
              <a:rPr lang="en-US" altLang="zh-CN"/>
              <a:t>10</a:t>
            </a:r>
            <a:r>
              <a:rPr lang="zh-CN" altLang="en-US"/>
              <a:t>万条用户数据，并作出对比：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普通</a:t>
            </a:r>
            <a:r>
              <a:rPr lang="en-US" altLang="zh-CN"/>
              <a:t>for</a:t>
            </a:r>
            <a:r>
              <a:rPr lang="zh-CN" altLang="en-US"/>
              <a:t>循环插入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IService</a:t>
            </a:r>
            <a:r>
              <a:rPr lang="zh-CN" altLang="en-US"/>
              <a:t>的批量插入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开启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  <a:hlinkClick r:id="rId2"/>
              </a:rPr>
              <a:t>rewriteBatchedStatements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  <a:hlinkClick r:id="rId2"/>
              </a:rPr>
              <a:t>=true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参数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D42126-641B-BF2A-121E-878A2FD92FFD}"/>
              </a:ext>
            </a:extLst>
          </p:cNvPr>
          <p:cNvGrpSpPr/>
          <p:nvPr/>
        </p:nvGrpSpPr>
        <p:grpSpPr>
          <a:xfrm>
            <a:off x="2572727" y="3874062"/>
            <a:ext cx="5636847" cy="2494370"/>
            <a:chOff x="795776" y="3931886"/>
            <a:chExt cx="4346825" cy="260321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0BF8AD-0FDE-E0E0-0F87-664563B9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D808A6-6FEE-5F41-86AB-1ED1F51C0472}"/>
                </a:ext>
              </a:extLst>
            </p:cNvPr>
            <p:cNvSpPr txBox="1"/>
            <p:nvPr/>
          </p:nvSpPr>
          <p:spPr>
            <a:xfrm>
              <a:off x="4783636" y="5864789"/>
              <a:ext cx="2537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99D50FA9-A296-98A2-C4FB-DD980E6F6061}"/>
              </a:ext>
            </a:extLst>
          </p:cNvPr>
          <p:cNvSpPr txBox="1">
            <a:spLocks/>
          </p:cNvSpPr>
          <p:nvPr/>
        </p:nvSpPr>
        <p:spPr>
          <a:xfrm>
            <a:off x="2801524" y="4048017"/>
            <a:ext cx="5250051" cy="19026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批处理方案：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普通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循环逐条插入速度极差，不推荐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MP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的批量新增，基于预编译的批处理，性能不错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配置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jdbc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参数，开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rewriteBatchedStatements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，性能最好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7794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B1848-510B-6DF4-7EDB-C4045783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IService</a:t>
            </a:r>
            <a:r>
              <a:rPr lang="zh-CN" altLang="en-US"/>
              <a:t>的</a:t>
            </a:r>
            <a:r>
              <a:rPr lang="en-US" altLang="zh-CN"/>
              <a:t>Lambda</a:t>
            </a:r>
            <a:r>
              <a:rPr lang="zh-CN" altLang="en-US"/>
              <a:t>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073-A2EC-2BB1-DA90-A159FEA10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需求：基于</a:t>
            </a:r>
            <a:r>
              <a:rPr lang="en-US" altLang="zh-CN"/>
              <a:t>IService</a:t>
            </a:r>
            <a:r>
              <a:rPr lang="zh-CN" altLang="en-US"/>
              <a:t>中的</a:t>
            </a:r>
            <a:r>
              <a:rPr lang="en-US" altLang="zh-CN"/>
              <a:t>lambdaQuery()</a:t>
            </a:r>
            <a:r>
              <a:rPr lang="zh-CN" altLang="en-US"/>
              <a:t>实现一个方法，满足下列需求：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查询名字为</a:t>
            </a:r>
            <a:r>
              <a:rPr lang="en-US" altLang="zh-CN"/>
              <a:t>Rose</a:t>
            </a:r>
            <a:r>
              <a:rPr lang="zh-CN" altLang="en-US"/>
              <a:t>的用户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查询名字中包含‘</a:t>
            </a:r>
            <a:r>
              <a:rPr lang="en-US" altLang="zh-CN"/>
              <a:t>o</a:t>
            </a:r>
            <a:r>
              <a:rPr lang="zh-CN" altLang="en-US"/>
              <a:t>’的用户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统计名字中包含‘</a:t>
            </a:r>
            <a:r>
              <a:rPr lang="en-US" altLang="zh-CN"/>
              <a:t>o</a:t>
            </a:r>
            <a:r>
              <a:rPr lang="zh-CN" altLang="en-US"/>
              <a:t>’的用户的数量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定义一个方法，接收参数为</a:t>
            </a:r>
            <a:r>
              <a:rPr lang="en-US" altLang="zh-CN"/>
              <a:t>username</a:t>
            </a:r>
            <a:r>
              <a:rPr lang="zh-CN" altLang="en-US"/>
              <a:t>、</a:t>
            </a:r>
            <a:r>
              <a:rPr lang="en-US" altLang="zh-CN"/>
              <a:t>status</a:t>
            </a:r>
            <a:r>
              <a:rPr lang="zh-CN" altLang="en-US"/>
              <a:t>、</a:t>
            </a:r>
            <a:r>
              <a:rPr lang="en-US" altLang="zh-CN"/>
              <a:t>minBalance</a:t>
            </a:r>
            <a:r>
              <a:rPr lang="zh-CN" altLang="en-US"/>
              <a:t>、</a:t>
            </a:r>
            <a:r>
              <a:rPr lang="en-US" altLang="zh-CN"/>
              <a:t>maxBalance</a:t>
            </a:r>
            <a:r>
              <a:rPr lang="zh-CN" altLang="en-US"/>
              <a:t>，参数可以为空。</a:t>
            </a:r>
            <a:endParaRPr lang="en-US" altLang="zh-CN"/>
          </a:p>
          <a:p>
            <a:pPr marL="900000" lvl="1" indent="-342900">
              <a:buFont typeface="+mj-lt"/>
              <a:buAutoNum type="alphaLcPeriod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参数不为空，则采用模糊查询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900000" lvl="1" indent="-342900">
              <a:buFont typeface="+mj-lt"/>
              <a:buAutoNum type="alphaLcPeriod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status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参数不为空，则采用精确匹配；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342900">
              <a:buFont typeface="+mj-lt"/>
              <a:buAutoNum type="alphaLcPeriod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minBalance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参数不为空，则余额必须大于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minBalance</a:t>
            </a:r>
          </a:p>
          <a:p>
            <a:pPr marL="900000" lvl="1" indent="-342900">
              <a:buFont typeface="+mj-lt"/>
              <a:buAutoNum type="alphaLcPeriod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maxBalance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参数不为空，则余额必须小于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maxBalance</a:t>
            </a:r>
          </a:p>
        </p:txBody>
      </p:sp>
    </p:spTree>
    <p:extLst>
      <p:ext uri="{BB962C8B-B14F-4D97-AF65-F5344CB8AC3E}">
        <p14:creationId xmlns:p14="http://schemas.microsoft.com/office/powerpoint/2010/main" val="598219255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B1848-510B-6DF4-7EDB-C4045783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IService</a:t>
            </a:r>
            <a:r>
              <a:rPr lang="zh-CN" altLang="en-US"/>
              <a:t>的</a:t>
            </a:r>
            <a:r>
              <a:rPr lang="en-US" altLang="zh-CN"/>
              <a:t>Lambda</a:t>
            </a:r>
            <a:r>
              <a:rPr lang="zh-CN" altLang="en-US"/>
              <a:t>更新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073-A2EC-2BB1-DA90-A159FEA10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需求：基于</a:t>
            </a:r>
            <a:r>
              <a:rPr lang="en-US" altLang="zh-CN"/>
              <a:t>IService</a:t>
            </a:r>
            <a:r>
              <a:rPr lang="zh-CN" altLang="en-US"/>
              <a:t>中的</a:t>
            </a:r>
            <a:r>
              <a:rPr lang="en-US" altLang="zh-CN"/>
              <a:t>lambdaUpdate()</a:t>
            </a:r>
            <a:r>
              <a:rPr lang="zh-CN" altLang="en-US"/>
              <a:t>方法实现一个更新方法，满足下列需求：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参数为</a:t>
            </a:r>
            <a:r>
              <a:rPr lang="en-US" altLang="zh-CN"/>
              <a:t>balance</a:t>
            </a:r>
            <a:r>
              <a:rPr lang="zh-CN" altLang="en-US"/>
              <a:t>、</a:t>
            </a:r>
            <a:r>
              <a:rPr lang="en-US" altLang="zh-CN"/>
              <a:t>id</a:t>
            </a:r>
            <a:r>
              <a:rPr lang="zh-CN" altLang="en-US"/>
              <a:t>、</a:t>
            </a:r>
            <a:r>
              <a:rPr lang="en-US" altLang="zh-CN"/>
              <a:t>username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id</a:t>
            </a:r>
            <a:r>
              <a:rPr lang="zh-CN" altLang="en-US"/>
              <a:t>或</a:t>
            </a:r>
            <a:r>
              <a:rPr lang="en-US" altLang="zh-CN"/>
              <a:t>username</a:t>
            </a:r>
            <a:r>
              <a:rPr lang="zh-CN" altLang="en-US"/>
              <a:t>至少一个不为空，根据</a:t>
            </a:r>
            <a:r>
              <a:rPr lang="en-US" altLang="zh-CN"/>
              <a:t>id</a:t>
            </a:r>
            <a:r>
              <a:rPr lang="zh-CN" altLang="en-US"/>
              <a:t>或</a:t>
            </a:r>
            <a:r>
              <a:rPr lang="en-US" altLang="zh-CN"/>
              <a:t>username</a:t>
            </a:r>
            <a:r>
              <a:rPr lang="zh-CN" altLang="en-US"/>
              <a:t>精确匹配用户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将匹配到的用户余额修改为</a:t>
            </a:r>
            <a:r>
              <a:rPr lang="en-US" altLang="zh-CN"/>
              <a:t>balance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如果</a:t>
            </a:r>
            <a:r>
              <a:rPr lang="en-US" altLang="zh-CN"/>
              <a:t>balance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，则将用户</a:t>
            </a:r>
            <a:r>
              <a:rPr lang="en-US" altLang="zh-CN"/>
              <a:t>status</a:t>
            </a:r>
            <a:r>
              <a:rPr lang="zh-CN" altLang="en-US"/>
              <a:t>修改为冻结状态（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037798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条件构造器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</a:t>
            </a:r>
            <a:r>
              <a:rPr lang="en-US" altLang="zh-CN"/>
              <a:t>SQL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Service</a:t>
            </a:r>
            <a:r>
              <a:rPr lang="zh-CN" altLang="en-US"/>
              <a:t>接口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静态工具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31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静态工具</a:t>
            </a:r>
          </a:p>
        </p:txBody>
      </p:sp>
      <p:pic>
        <p:nvPicPr>
          <p:cNvPr id="3" name="PA-图片 2">
            <a:extLst>
              <a:ext uri="{FF2B5EF4-FFF2-40B4-BE49-F238E27FC236}">
                <a16:creationId xmlns:a16="http://schemas.microsoft.com/office/drawing/2014/main" id="{0DA43E00-4352-5459-D843-1183FEEB29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74042" y="1581229"/>
            <a:ext cx="3463427" cy="1665365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A-图片 8">
            <a:extLst>
              <a:ext uri="{FF2B5EF4-FFF2-40B4-BE49-F238E27FC236}">
                <a16:creationId xmlns:a16="http://schemas.microsoft.com/office/drawing/2014/main" id="{B2B22663-8DC5-4B75-2C5F-40410B791E8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773638" y="1559097"/>
            <a:ext cx="4442893" cy="1131813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A-图片 15">
            <a:extLst>
              <a:ext uri="{FF2B5EF4-FFF2-40B4-BE49-F238E27FC236}">
                <a16:creationId xmlns:a16="http://schemas.microsoft.com/office/drawing/2014/main" id="{AB6974CB-EAD1-DEAA-66AC-B3770E8379E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75287" y="3584233"/>
            <a:ext cx="3311174" cy="1868015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A-图片 18">
            <a:extLst>
              <a:ext uri="{FF2B5EF4-FFF2-40B4-BE49-F238E27FC236}">
                <a16:creationId xmlns:a16="http://schemas.microsoft.com/office/drawing/2014/main" id="{99501329-233F-2936-1EBA-FCD621A563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41915" y="4328041"/>
            <a:ext cx="3542369" cy="945144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" name="PA-图片 39">
            <a:extLst>
              <a:ext uri="{FF2B5EF4-FFF2-40B4-BE49-F238E27FC236}">
                <a16:creationId xmlns:a16="http://schemas.microsoft.com/office/drawing/2014/main" id="{CB7F70C0-5A92-BC15-C411-E9E0CEF95FB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159840" y="2914218"/>
            <a:ext cx="4533618" cy="1191035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2" name="PA-图片 41">
            <a:extLst>
              <a:ext uri="{FF2B5EF4-FFF2-40B4-BE49-F238E27FC236}">
                <a16:creationId xmlns:a16="http://schemas.microsoft.com/office/drawing/2014/main" id="{E15F5C7D-4412-72B5-A83E-43D07370337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555338" y="4328041"/>
            <a:ext cx="3081323" cy="768410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4" name="PA-图片 43">
            <a:extLst>
              <a:ext uri="{FF2B5EF4-FFF2-40B4-BE49-F238E27FC236}">
                <a16:creationId xmlns:a16="http://schemas.microsoft.com/office/drawing/2014/main" id="{6DF2CDE9-4B73-B8C1-EEB6-A0775DCF024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836777" y="5450505"/>
            <a:ext cx="3719949" cy="1153973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6" name="PA-图片 45">
            <a:extLst>
              <a:ext uri="{FF2B5EF4-FFF2-40B4-BE49-F238E27FC236}">
                <a16:creationId xmlns:a16="http://schemas.microsoft.com/office/drawing/2014/main" id="{0174EED1-A9E8-BD9E-D2AF-8CDF6DF625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75287" y="5771728"/>
            <a:ext cx="4441409" cy="776094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61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nodeType="withEffect">
                                  <p:stCondLst>
                                    <p:cond delay="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nodeType="withEffect">
                                  <p:stCondLst>
                                    <p:cond delay="4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decel="100000" fill="hold" nodeType="with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1685A4-0013-8025-C931-A1545C94E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IService</a:t>
            </a:r>
            <a:r>
              <a:rPr lang="zh-CN" altLang="en-US"/>
              <a:t>中的方法分为几类？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包含</a:t>
            </a:r>
            <a:r>
              <a:rPr lang="en-US" altLang="zh-CN" sz="1400"/>
              <a:t>save</a:t>
            </a:r>
            <a:r>
              <a:rPr lang="zh-CN" altLang="en-US" sz="1400"/>
              <a:t>、</a:t>
            </a:r>
            <a:r>
              <a:rPr lang="en-US" altLang="zh-CN" sz="1400"/>
              <a:t>remove</a:t>
            </a:r>
            <a:r>
              <a:rPr lang="zh-CN" altLang="en-US" sz="1400"/>
              <a:t>、</a:t>
            </a:r>
            <a:r>
              <a:rPr lang="en-US" altLang="zh-CN" sz="1400"/>
              <a:t>update</a:t>
            </a:r>
            <a:r>
              <a:rPr lang="zh-CN" altLang="en-US" sz="1400"/>
              <a:t>、</a:t>
            </a:r>
            <a:r>
              <a:rPr lang="en-US" altLang="zh-CN" sz="1400"/>
              <a:t>get</a:t>
            </a:r>
            <a:r>
              <a:rPr lang="zh-CN" altLang="en-US" sz="1400"/>
              <a:t>、</a:t>
            </a:r>
            <a:r>
              <a:rPr lang="en-US" altLang="zh-CN" sz="1400"/>
              <a:t>list</a:t>
            </a:r>
            <a:r>
              <a:rPr lang="zh-CN" altLang="en-US" sz="1400"/>
              <a:t>、</a:t>
            </a:r>
            <a:r>
              <a:rPr lang="en-US" altLang="zh-CN" sz="1400"/>
              <a:t>count</a:t>
            </a:r>
            <a:r>
              <a:rPr lang="zh-CN" altLang="en-US" sz="1400"/>
              <a:t>、</a:t>
            </a:r>
            <a:r>
              <a:rPr lang="en-US" altLang="zh-CN" sz="1400"/>
              <a:t>page</a:t>
            </a:r>
            <a:r>
              <a:rPr lang="zh-CN" altLang="en-US" sz="1400"/>
              <a:t>、</a:t>
            </a:r>
            <a:r>
              <a:rPr lang="en-US" altLang="zh-CN" sz="1400"/>
              <a:t>lambda</a:t>
            </a:r>
            <a:r>
              <a:rPr lang="zh-CN" altLang="en-US" sz="1400"/>
              <a:t>等</a:t>
            </a:r>
            <a:r>
              <a:rPr lang="en-US" altLang="zh-CN" sz="1400"/>
              <a:t>8</a:t>
            </a:r>
            <a:r>
              <a:rPr lang="zh-CN" altLang="en-US" sz="1400"/>
              <a:t>类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MP</a:t>
            </a:r>
            <a:r>
              <a:rPr lang="zh-CN" altLang="en-US"/>
              <a:t>的最佳实践是什么？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一般业务尽量使用</a:t>
            </a:r>
            <a:r>
              <a:rPr lang="en-US" altLang="zh-CN" sz="1400"/>
              <a:t>IService</a:t>
            </a:r>
            <a:r>
              <a:rPr lang="zh-CN" altLang="en-US" sz="1400"/>
              <a:t>中方法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需要自定义</a:t>
            </a:r>
            <a:r>
              <a:rPr lang="en-US" altLang="zh-CN" sz="1400"/>
              <a:t>SQL</a:t>
            </a:r>
            <a:r>
              <a:rPr lang="zh-CN" altLang="en-US" sz="1400"/>
              <a:t>时使用</a:t>
            </a:r>
            <a:r>
              <a:rPr lang="en-US" altLang="zh-CN" sz="1400"/>
              <a:t>BaseMapper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为了避免</a:t>
            </a:r>
            <a:r>
              <a:rPr lang="en-US" altLang="zh-CN" sz="1400"/>
              <a:t>Service</a:t>
            </a:r>
            <a:r>
              <a:rPr lang="zh-CN" altLang="en-US" sz="1400"/>
              <a:t>循环依赖，可以使用</a:t>
            </a:r>
            <a:r>
              <a:rPr lang="en-US" altLang="zh-CN" sz="1400"/>
              <a:t>BaseMapper</a:t>
            </a:r>
            <a:r>
              <a:rPr lang="zh-CN" altLang="en-US" sz="1400"/>
              <a:t>或静态工具</a:t>
            </a:r>
            <a:r>
              <a:rPr lang="en-US" altLang="zh-CN" sz="1400"/>
              <a:t>Db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11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67743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配置加密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72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BD22A-F887-0AF0-475C-EA64EEBA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6" y="1597967"/>
            <a:ext cx="9460196" cy="48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421F0D-2225-327F-E87C-FBCC65E3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019" y="1597967"/>
            <a:ext cx="7831381" cy="15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2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BD22A-F887-0AF0-475C-EA64EEBA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40733" y="1597967"/>
            <a:ext cx="9460196" cy="48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421F0D-2225-327F-E87C-FBCC65E3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24" y="1597967"/>
            <a:ext cx="8018951" cy="15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D6ADD0E-4A1B-E980-1F0E-F0759A76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36" y="3318914"/>
            <a:ext cx="5437437" cy="339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4B4FBF5-36D6-ED08-5AFF-4D547E37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565" y="1597967"/>
            <a:ext cx="6472389" cy="110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6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421F0D-2225-327F-E87C-FBCC65E3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200" y="1597967"/>
            <a:ext cx="8018951" cy="15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88530D7-54CC-5C60-71B3-EC2BD080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349" y="1519422"/>
            <a:ext cx="7001105" cy="11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9FB6444-E7F3-87F4-E585-9763F148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65" y="2885510"/>
            <a:ext cx="8235470" cy="36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49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逻辑删除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配置加密</a:t>
            </a:r>
            <a:endParaRPr lang="en-US" altLang="zh-CN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95907BE1-7107-91C1-9138-7424CF46B183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0E395D57-654C-4F05-F88A-C0DB3521F391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765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逻辑删除</a:t>
            </a:r>
            <a:r>
              <a:rPr lang="zh-CN" altLang="en-US"/>
              <a:t>就是基于代码逻辑模拟删除效果，但并不会真正删除数据。思路如下：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在表中添加一个字段标记数据是否被删除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当删除数据时把标记置为</a:t>
            </a:r>
            <a:r>
              <a:rPr lang="en-US" altLang="zh-CN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查询时只查询标记为</a:t>
            </a:r>
            <a:r>
              <a:rPr lang="en-US" altLang="zh-CN"/>
              <a:t>0</a:t>
            </a:r>
            <a:r>
              <a:rPr lang="zh-CN" altLang="en-US"/>
              <a:t>的数据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例如逻辑删除字段为</a:t>
            </a:r>
            <a:r>
              <a:rPr lang="en-US" altLang="zh-CN"/>
              <a:t>deleted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删除操作：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查询操作：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逻辑删除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887F0F-108C-5AE3-D949-3F69664073F1}"/>
              </a:ext>
            </a:extLst>
          </p:cNvPr>
          <p:cNvGrpSpPr/>
          <p:nvPr/>
        </p:nvGrpSpPr>
        <p:grpSpPr>
          <a:xfrm>
            <a:off x="2483031" y="4233574"/>
            <a:ext cx="5962328" cy="739118"/>
            <a:chOff x="1351995" y="3006666"/>
            <a:chExt cx="5962328" cy="73911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D615176-4A21-B471-45B6-8E1DAE45B2C9}"/>
                </a:ext>
              </a:extLst>
            </p:cNvPr>
            <p:cNvSpPr/>
            <p:nvPr/>
          </p:nvSpPr>
          <p:spPr>
            <a:xfrm>
              <a:off x="1351995" y="3006666"/>
              <a:ext cx="5962328" cy="73911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DF14B7-7F7F-AD7D-506E-5F19B1C8EFA0}"/>
                </a:ext>
              </a:extLst>
            </p:cNvPr>
            <p:cNvSpPr txBox="1"/>
            <p:nvPr/>
          </p:nvSpPr>
          <p:spPr>
            <a:xfrm>
              <a:off x="1351996" y="3356232"/>
              <a:ext cx="5849310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ource Code Pro" panose="020B0509030403020204" pitchFamily="49" charset="0"/>
                </a:rPr>
                <a:t>user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SET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deleted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AND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deleted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41F6074-E254-0CDC-7AC9-7BE4CC60D6BC}"/>
                </a:ext>
              </a:extLst>
            </p:cNvPr>
            <p:cNvSpPr/>
            <p:nvPr/>
          </p:nvSpPr>
          <p:spPr>
            <a:xfrm>
              <a:off x="1351995" y="3028401"/>
              <a:ext cx="596232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6F35631-FE8F-4AA8-9A97-95D13F031DB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ECB907C-AD66-34EA-5327-736821B691E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3FD3515F-A5B1-6C1E-DACF-03B0F1B4885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6C54C86-B3B7-2949-E165-E3EF2A7B403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E4232C-5B5B-9145-BF61-AD9C5DE8E68E}"/>
              </a:ext>
            </a:extLst>
          </p:cNvPr>
          <p:cNvGrpSpPr/>
          <p:nvPr/>
        </p:nvGrpSpPr>
        <p:grpSpPr>
          <a:xfrm>
            <a:off x="2483030" y="5570201"/>
            <a:ext cx="5962328" cy="739118"/>
            <a:chOff x="1351995" y="3006666"/>
            <a:chExt cx="5962328" cy="73911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E851AA7-9DAC-F923-F1E1-18C9B7F32A8B}"/>
                </a:ext>
              </a:extLst>
            </p:cNvPr>
            <p:cNvSpPr/>
            <p:nvPr/>
          </p:nvSpPr>
          <p:spPr>
            <a:xfrm>
              <a:off x="1351995" y="3006666"/>
              <a:ext cx="5962328" cy="73911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DC8D51C-4ED4-29AF-1096-4241C8512B47}"/>
                </a:ext>
              </a:extLst>
            </p:cNvPr>
            <p:cNvSpPr txBox="1"/>
            <p:nvPr/>
          </p:nvSpPr>
          <p:spPr>
            <a:xfrm>
              <a:off x="1351996" y="3356232"/>
              <a:ext cx="5386974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*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FROM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ource Code Pro" panose="020B0509030403020204" pitchFamily="49" charset="0"/>
                </a:rPr>
                <a:t>user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WHERE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deleted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DA6032B-F32B-454F-4E89-203975A481B5}"/>
                </a:ext>
              </a:extLst>
            </p:cNvPr>
            <p:cNvSpPr/>
            <p:nvPr/>
          </p:nvSpPr>
          <p:spPr>
            <a:xfrm>
              <a:off x="1351995" y="3028401"/>
              <a:ext cx="596232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2E2F1B6-28C1-5486-A92A-4EAA2C48250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ABF5CD6-F5C8-283E-8F8D-60F026B7A21F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78C2D7-FFC0-12AE-0E38-4B6EA5950A1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7EB92F2-99B9-EDC9-04C5-70E335A4090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75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提供了逻辑删除功能，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无需改变方法调用的方式</a:t>
            </a:r>
            <a:r>
              <a:rPr lang="zh-CN" altLang="en-US"/>
              <a:t>，而是在底层帮我们自动修改</a:t>
            </a:r>
            <a:r>
              <a:rPr lang="en-US" altLang="zh-CN"/>
              <a:t>CRUD</a:t>
            </a:r>
            <a:r>
              <a:rPr lang="zh-CN" altLang="en-US"/>
              <a:t>的语句。我们要做的就是在</a:t>
            </a:r>
            <a:r>
              <a:rPr lang="en-US" altLang="zh-CN"/>
              <a:t>application.yaml</a:t>
            </a:r>
            <a:r>
              <a:rPr lang="zh-CN" altLang="en-US"/>
              <a:t>文件中配置逻辑删除的字段名称和值即可：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逻辑删除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EC59D3-C5FF-B4D9-C7A8-D2312D994F51}"/>
              </a:ext>
            </a:extLst>
          </p:cNvPr>
          <p:cNvGrpSpPr/>
          <p:nvPr/>
        </p:nvGrpSpPr>
        <p:grpSpPr>
          <a:xfrm>
            <a:off x="890536" y="2610256"/>
            <a:ext cx="9321975" cy="2382983"/>
            <a:chOff x="1351994" y="3006665"/>
            <a:chExt cx="9321975" cy="238298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D79F753-A162-D081-AE0B-6FE6FBA5A049}"/>
                </a:ext>
              </a:extLst>
            </p:cNvPr>
            <p:cNvSpPr/>
            <p:nvPr/>
          </p:nvSpPr>
          <p:spPr>
            <a:xfrm>
              <a:off x="1351994" y="3006665"/>
              <a:ext cx="9321975" cy="238298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20BCB52-8867-8B40-70BA-81068FF13408}"/>
                </a:ext>
              </a:extLst>
            </p:cNvPr>
            <p:cNvSpPr txBox="1"/>
            <p:nvPr/>
          </p:nvSpPr>
          <p:spPr>
            <a:xfrm>
              <a:off x="1351996" y="3356232"/>
              <a:ext cx="8921282" cy="17265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mybatis-plus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global-config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db-config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logic-delete-field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flag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全局逻辑删除的实体字段名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，字段类型可以是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、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logic-delete-value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逻辑已删除值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默认为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1)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logic-not-delete-value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0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逻辑未删除值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默认为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0)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47B88BE-ACB7-8F6F-D698-D3B9D8A0ECE4}"/>
                </a:ext>
              </a:extLst>
            </p:cNvPr>
            <p:cNvSpPr/>
            <p:nvPr/>
          </p:nvSpPr>
          <p:spPr>
            <a:xfrm>
              <a:off x="1351995" y="3028401"/>
              <a:ext cx="93219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5D04FA1-02D9-8D18-6F41-71A9F8D4F3D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0596523-7C49-05C3-D5B6-4A86EA0A00D7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B061D87-A86F-DD93-C7C4-96838BBAE6D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09BD2469-AFF6-229E-1F32-DCF3C70EA11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720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枚举处理器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配置加密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716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59D71B-4775-F605-DA63-3F2862B1F4C6}"/>
              </a:ext>
            </a:extLst>
          </p:cNvPr>
          <p:cNvGrpSpPr/>
          <p:nvPr/>
        </p:nvGrpSpPr>
        <p:grpSpPr>
          <a:xfrm>
            <a:off x="7073466" y="2072013"/>
            <a:ext cx="4336214" cy="3733108"/>
            <a:chOff x="1351995" y="3006665"/>
            <a:chExt cx="4336214" cy="373310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B8147BC-5B4C-7764-904F-C574E1EA7388}"/>
                </a:ext>
              </a:extLst>
            </p:cNvPr>
            <p:cNvSpPr/>
            <p:nvPr/>
          </p:nvSpPr>
          <p:spPr>
            <a:xfrm>
              <a:off x="1351995" y="3006665"/>
              <a:ext cx="4192376" cy="373310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C4DB3C6-A460-CFD7-1B20-A29B8223590A}"/>
                </a:ext>
              </a:extLst>
            </p:cNvPr>
            <p:cNvSpPr txBox="1"/>
            <p:nvPr/>
          </p:nvSpPr>
          <p:spPr>
            <a:xfrm>
              <a:off x="1351996" y="3356232"/>
              <a:ext cx="4336213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@Getter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enum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UserStatus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NORMAL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正常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),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FREEZE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冻结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int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desc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UserStatus(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value, String desc)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value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value;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desc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desc;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1582DCF-A54E-3AB7-50C5-7BA806F0CC73}"/>
                </a:ext>
              </a:extLst>
            </p:cNvPr>
            <p:cNvSpPr/>
            <p:nvPr/>
          </p:nvSpPr>
          <p:spPr>
            <a:xfrm>
              <a:off x="1351995" y="3028401"/>
              <a:ext cx="419237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1D437E6-CA3B-DD7E-916B-72874230940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3F13DA4B-0DA0-586F-D5A3-9C33909E587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A24E0E4-5486-1B71-8C0D-522406C44E9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E384073-0ECD-DE6B-DAD5-4E736E29A25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枚举处理器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94DE50-4BAD-BB0F-9C2C-F138F8BD2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24534"/>
          </a:xfrm>
        </p:spPr>
        <p:txBody>
          <a:bodyPr/>
          <a:lstStyle/>
          <a:p>
            <a:r>
              <a:rPr lang="en-US" altLang="zh-CN"/>
              <a:t>User</a:t>
            </a:r>
            <a:r>
              <a:rPr lang="zh-CN" altLang="en-US"/>
              <a:t>类中有一个用户状态字段：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E008D2E-8AD1-ABBC-4766-7385BE51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2203807"/>
            <a:ext cx="5525533" cy="346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C8F200B-64A3-6996-AE03-4813ECF89CA0}"/>
              </a:ext>
            </a:extLst>
          </p:cNvPr>
          <p:cNvSpPr/>
          <p:nvPr/>
        </p:nvSpPr>
        <p:spPr>
          <a:xfrm>
            <a:off x="8352890" y="2686372"/>
            <a:ext cx="996593" cy="2006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E6D03D0-2E50-39E6-0201-E83553D2234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 flipV="1">
            <a:off x="5248823" y="637013"/>
            <a:ext cx="1553006" cy="5651723"/>
          </a:xfrm>
          <a:prstGeom prst="bentConnector3">
            <a:avLst>
              <a:gd name="adj1" fmla="val -147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BC29CFA-80E2-C65E-0A44-EAAB5C718CCA}"/>
              </a:ext>
            </a:extLst>
          </p:cNvPr>
          <p:cNvSpPr txBox="1"/>
          <p:nvPr/>
        </p:nvSpPr>
        <p:spPr>
          <a:xfrm>
            <a:off x="7453571" y="3554763"/>
            <a:ext cx="1271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@EnumValue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08771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通用枚举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94DE50-4BAD-BB0F-9C2C-F138F8BD2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中配置全局枚举处理器：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9A342C-6E76-4A8F-D471-A94E125A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CDC8969-4933-306C-0366-0418B2DF7978}"/>
              </a:ext>
            </a:extLst>
          </p:cNvPr>
          <p:cNvGrpSpPr/>
          <p:nvPr/>
        </p:nvGrpSpPr>
        <p:grpSpPr>
          <a:xfrm>
            <a:off x="931632" y="2240387"/>
            <a:ext cx="9321975" cy="1581600"/>
            <a:chOff x="1351994" y="3006666"/>
            <a:chExt cx="9321975" cy="158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1C7673F-64DF-F67A-31CB-840CE719C5D9}"/>
                </a:ext>
              </a:extLst>
            </p:cNvPr>
            <p:cNvSpPr/>
            <p:nvPr/>
          </p:nvSpPr>
          <p:spPr>
            <a:xfrm>
              <a:off x="1351994" y="3006666"/>
              <a:ext cx="9321975" cy="158160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3DB1D1D-9B6E-FE6B-6C7A-4C83EB65D7FE}"/>
                </a:ext>
              </a:extLst>
            </p:cNvPr>
            <p:cNvSpPr txBox="1"/>
            <p:nvPr/>
          </p:nvSpPr>
          <p:spPr>
            <a:xfrm>
              <a:off x="1351996" y="3356232"/>
              <a:ext cx="8921282" cy="74078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mybatis-plus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configuration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default-enum-type-handler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com.baomidou.mybatisplus.core.handlers.MybatisEnumTypeHandler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A1389C9-8D69-79D2-35FE-6E6F988022E4}"/>
                </a:ext>
              </a:extLst>
            </p:cNvPr>
            <p:cNvSpPr/>
            <p:nvPr/>
          </p:nvSpPr>
          <p:spPr>
            <a:xfrm>
              <a:off x="1351995" y="3028401"/>
              <a:ext cx="93219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55256B5-F988-73E9-9EE6-F98F4667C78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68CAE53-AFC8-9DBF-ABF1-6C6781E2059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AD2ED4D-864D-28A1-E703-214A641AD68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F6839EAD-5356-8ABF-8DDB-4750991EB00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447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配置加密</a:t>
            </a:r>
            <a:endParaRPr lang="en-US" altLang="zh-CN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D6B5D71-5204-04C1-D38D-976CF4FE2B5C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1874EE8E-20F4-2158-CB0F-57CBE706A723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JSON</a:t>
            </a:r>
            <a:r>
              <a:rPr lang="zh-CN" altLang="en-US">
                <a:solidFill>
                  <a:srgbClr val="AD2B26"/>
                </a:solidFill>
              </a:rPr>
              <a:t>处理器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32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5" name="图片 8214">
            <a:extLst>
              <a:ext uri="{FF2B5EF4-FFF2-40B4-BE49-F238E27FC236}">
                <a16:creationId xmlns:a16="http://schemas.microsoft.com/office/drawing/2014/main" id="{1A376A8F-B9A8-CF23-CEE4-7CD629F6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53" y="4535575"/>
            <a:ext cx="4495649" cy="2113018"/>
          </a:xfrm>
          <a:prstGeom prst="roundRect">
            <a:avLst>
              <a:gd name="adj" fmla="val 47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D2DEF701-2517-5494-712E-C822BC003216}"/>
              </a:ext>
            </a:extLst>
          </p:cNvPr>
          <p:cNvSpPr/>
          <p:nvPr/>
        </p:nvSpPr>
        <p:spPr>
          <a:xfrm>
            <a:off x="7325470" y="1910994"/>
            <a:ext cx="3226085" cy="1913302"/>
          </a:xfrm>
          <a:prstGeom prst="wedgeRoundRectCallout">
            <a:avLst>
              <a:gd name="adj1" fmla="val -83945"/>
              <a:gd name="adj2" fmla="val 24246"/>
              <a:gd name="adj3" fmla="val 1666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62918"/>
            <a:ext cx="10698800" cy="3861223"/>
          </a:xfrm>
        </p:spPr>
        <p:txBody>
          <a:bodyPr/>
          <a:lstStyle/>
          <a:p>
            <a:r>
              <a:rPr lang="zh-CN" altLang="en-US"/>
              <a:t>数据库中</a:t>
            </a:r>
            <a:r>
              <a:rPr lang="en-US" altLang="zh-CN"/>
              <a:t>user</a:t>
            </a:r>
            <a:r>
              <a:rPr lang="zh-CN" altLang="en-US"/>
              <a:t>表中有一个</a:t>
            </a:r>
            <a:r>
              <a:rPr lang="en-US" altLang="zh-CN"/>
              <a:t>json</a:t>
            </a:r>
            <a:r>
              <a:rPr lang="zh-CN" altLang="en-US"/>
              <a:t>类型的字段：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JSON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处理器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9677C6-AACB-E3E5-8FEB-59889D6A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17" y="2178392"/>
            <a:ext cx="4885864" cy="2113018"/>
          </a:xfrm>
          <a:prstGeom prst="roundRect">
            <a:avLst>
              <a:gd name="adj" fmla="val 47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4BBCCD-B56D-69BF-E342-F1F3B655ADC1}"/>
              </a:ext>
            </a:extLst>
          </p:cNvPr>
          <p:cNvGrpSpPr/>
          <p:nvPr/>
        </p:nvGrpSpPr>
        <p:grpSpPr>
          <a:xfrm>
            <a:off x="7497066" y="2116471"/>
            <a:ext cx="2888258" cy="1456511"/>
            <a:chOff x="1351995" y="3006665"/>
            <a:chExt cx="2888258" cy="145651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B93D0FB-EDAA-0A74-52D0-8AD7CE45AA6E}"/>
                </a:ext>
              </a:extLst>
            </p:cNvPr>
            <p:cNvSpPr/>
            <p:nvPr/>
          </p:nvSpPr>
          <p:spPr>
            <a:xfrm>
              <a:off x="1351995" y="3006665"/>
              <a:ext cx="2888258" cy="145651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FA4866-67D6-866F-F4D8-5F57493F32A6}"/>
                </a:ext>
              </a:extLst>
            </p:cNvPr>
            <p:cNvSpPr txBox="1"/>
            <p:nvPr/>
          </p:nvSpPr>
          <p:spPr>
            <a:xfrm>
              <a:off x="1351997" y="3356232"/>
              <a:ext cx="2795790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"age"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"intro"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佛系青年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"gender"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"male"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B55ECD9-B1DB-B368-B119-8207D6045E11}"/>
                </a:ext>
              </a:extLst>
            </p:cNvPr>
            <p:cNvSpPr/>
            <p:nvPr/>
          </p:nvSpPr>
          <p:spPr>
            <a:xfrm>
              <a:off x="1351995" y="3028401"/>
              <a:ext cx="288825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34867EA-3760-5699-8AC6-2752134D118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AF5A601-893F-E236-C5BA-401490D2085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788503E-542D-1E20-46FD-D9979CE8C9B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93F104C-A89E-527D-B045-2D670E902D2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B47B6FC-91A5-E066-353F-EA383978A975}"/>
              </a:ext>
            </a:extLst>
          </p:cNvPr>
          <p:cNvGrpSpPr/>
          <p:nvPr/>
        </p:nvGrpSpPr>
        <p:grpSpPr>
          <a:xfrm>
            <a:off x="7144906" y="4584844"/>
            <a:ext cx="3518476" cy="1737405"/>
            <a:chOff x="1351995" y="3006665"/>
            <a:chExt cx="3518476" cy="1737405"/>
          </a:xfrm>
        </p:grpSpPr>
        <p:sp>
          <p:nvSpPr>
            <p:cNvPr id="8192" name="矩形: 圆角 8191">
              <a:extLst>
                <a:ext uri="{FF2B5EF4-FFF2-40B4-BE49-F238E27FC236}">
                  <a16:creationId xmlns:a16="http://schemas.microsoft.com/office/drawing/2014/main" id="{4BEBD835-96C5-EFF1-0542-278D71A7C080}"/>
                </a:ext>
              </a:extLst>
            </p:cNvPr>
            <p:cNvSpPr/>
            <p:nvPr/>
          </p:nvSpPr>
          <p:spPr>
            <a:xfrm>
              <a:off x="1351995" y="3006665"/>
              <a:ext cx="3518476" cy="173740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3" name="文本框 8192">
              <a:extLst>
                <a:ext uri="{FF2B5EF4-FFF2-40B4-BE49-F238E27FC236}">
                  <a16:creationId xmlns:a16="http://schemas.microsoft.com/office/drawing/2014/main" id="{16712C61-1EB1-D51B-484F-B62978CA614D}"/>
                </a:ext>
              </a:extLst>
            </p:cNvPr>
            <p:cNvSpPr txBox="1"/>
            <p:nvPr/>
          </p:nvSpPr>
          <p:spPr>
            <a:xfrm>
              <a:off x="1351997" y="3356232"/>
              <a:ext cx="3406648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UserInfo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age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intro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gender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5" name="任意多边形: 形状 8194">
              <a:extLst>
                <a:ext uri="{FF2B5EF4-FFF2-40B4-BE49-F238E27FC236}">
                  <a16:creationId xmlns:a16="http://schemas.microsoft.com/office/drawing/2014/main" id="{221147F4-0EAE-7B50-4DE9-0A940C71FCFE}"/>
                </a:ext>
              </a:extLst>
            </p:cNvPr>
            <p:cNvSpPr/>
            <p:nvPr/>
          </p:nvSpPr>
          <p:spPr>
            <a:xfrm>
              <a:off x="1351995" y="3028401"/>
              <a:ext cx="351847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196" name="组合 8195">
              <a:extLst>
                <a:ext uri="{FF2B5EF4-FFF2-40B4-BE49-F238E27FC236}">
                  <a16:creationId xmlns:a16="http://schemas.microsoft.com/office/drawing/2014/main" id="{E9D765BC-44D6-B516-0F06-9B2D7B3D923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8197" name="椭圆 8196">
                <a:extLst>
                  <a:ext uri="{FF2B5EF4-FFF2-40B4-BE49-F238E27FC236}">
                    <a16:creationId xmlns:a16="http://schemas.microsoft.com/office/drawing/2014/main" id="{A7846D8A-5C3A-ED59-EBAB-749ABD98279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8" name="椭圆 8197">
                <a:extLst>
                  <a:ext uri="{FF2B5EF4-FFF2-40B4-BE49-F238E27FC236}">
                    <a16:creationId xmlns:a16="http://schemas.microsoft.com/office/drawing/2014/main" id="{7AEAF58D-0845-1A2F-DE8E-960F1F71FD8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9" name="椭圆 8198">
                <a:extLst>
                  <a:ext uri="{FF2B5EF4-FFF2-40B4-BE49-F238E27FC236}">
                    <a16:creationId xmlns:a16="http://schemas.microsoft.com/office/drawing/2014/main" id="{8383DEBF-B055-D668-FA1A-A6B4BC5A926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200" name="矩形: 圆角 8199">
            <a:extLst>
              <a:ext uri="{FF2B5EF4-FFF2-40B4-BE49-F238E27FC236}">
                <a16:creationId xmlns:a16="http://schemas.microsoft.com/office/drawing/2014/main" id="{81E7EAD7-497D-F550-2EC1-E19FA11447AC}"/>
              </a:ext>
            </a:extLst>
          </p:cNvPr>
          <p:cNvSpPr/>
          <p:nvPr/>
        </p:nvSpPr>
        <p:spPr>
          <a:xfrm>
            <a:off x="8496728" y="5134060"/>
            <a:ext cx="852755" cy="220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13" name="图片 8212">
            <a:extLst>
              <a:ext uri="{FF2B5EF4-FFF2-40B4-BE49-F238E27FC236}">
                <a16:creationId xmlns:a16="http://schemas.microsoft.com/office/drawing/2014/main" id="{4C452D58-A01A-803F-27BF-26CB68614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282" y="5375501"/>
            <a:ext cx="2350428" cy="337529"/>
          </a:xfrm>
          <a:prstGeom prst="rect">
            <a:avLst/>
          </a:prstGeom>
        </p:spPr>
      </p:pic>
      <p:pic>
        <p:nvPicPr>
          <p:cNvPr id="8217" name="图片 8216">
            <a:extLst>
              <a:ext uri="{FF2B5EF4-FFF2-40B4-BE49-F238E27FC236}">
                <a16:creationId xmlns:a16="http://schemas.microsoft.com/office/drawing/2014/main" id="{7161A2E5-C079-91BA-553C-BB255D3C9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894" y="5647629"/>
            <a:ext cx="512710" cy="242498"/>
          </a:xfrm>
          <a:prstGeom prst="rect">
            <a:avLst/>
          </a:prstGeom>
        </p:spPr>
      </p:pic>
      <p:pic>
        <p:nvPicPr>
          <p:cNvPr id="8225" name="图片 8224">
            <a:extLst>
              <a:ext uri="{FF2B5EF4-FFF2-40B4-BE49-F238E27FC236}">
                <a16:creationId xmlns:a16="http://schemas.microsoft.com/office/drawing/2014/main" id="{242D56CA-F3D5-DAF9-5F64-778BC2BED4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76"/>
          <a:stretch/>
        </p:blipFill>
        <p:spPr>
          <a:xfrm>
            <a:off x="2997899" y="5697956"/>
            <a:ext cx="776883" cy="195128"/>
          </a:xfrm>
          <a:prstGeom prst="rect">
            <a:avLst/>
          </a:prstGeom>
        </p:spPr>
      </p:pic>
      <p:pic>
        <p:nvPicPr>
          <p:cNvPr id="8219" name="图片 8218">
            <a:extLst>
              <a:ext uri="{FF2B5EF4-FFF2-40B4-BE49-F238E27FC236}">
                <a16:creationId xmlns:a16="http://schemas.microsoft.com/office/drawing/2014/main" id="{E08410CE-F024-D48C-7CCA-F8F0900B0F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33" b="2920"/>
          <a:stretch/>
        </p:blipFill>
        <p:spPr>
          <a:xfrm>
            <a:off x="2292487" y="5546828"/>
            <a:ext cx="3574273" cy="148171"/>
          </a:xfrm>
          <a:prstGeom prst="rect">
            <a:avLst/>
          </a:prstGeom>
        </p:spPr>
      </p:pic>
      <p:cxnSp>
        <p:nvCxnSpPr>
          <p:cNvPr id="8201" name="连接符: 肘形 8200">
            <a:extLst>
              <a:ext uri="{FF2B5EF4-FFF2-40B4-BE49-F238E27FC236}">
                <a16:creationId xmlns:a16="http://schemas.microsoft.com/office/drawing/2014/main" id="{C3871123-4089-05F2-2BA5-F5DF105FF14A}"/>
              </a:ext>
            </a:extLst>
          </p:cNvPr>
          <p:cNvCxnSpPr>
            <a:cxnSpLocks/>
            <a:stCxn id="8200" idx="0"/>
          </p:cNvCxnSpPr>
          <p:nvPr/>
        </p:nvCxnSpPr>
        <p:spPr>
          <a:xfrm rot="16200000" flipH="1" flipV="1">
            <a:off x="5821082" y="2583880"/>
            <a:ext cx="551845" cy="5652203"/>
          </a:xfrm>
          <a:prstGeom prst="bentConnector3">
            <a:avLst>
              <a:gd name="adj1" fmla="val -358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98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75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1211 -3.7037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4.16667E-7 -0.020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20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配置加密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2D8E8BDA-BFCD-8648-EDE7-03C86CCB75B2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F17EAF3-F5FD-3FA4-A50F-B5CF9B3635A4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750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入门案例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常见注解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MyBatisPlus</a:t>
            </a:r>
            <a:r>
              <a:rPr lang="zh-CN" altLang="en-US"/>
              <a:t>从</a:t>
            </a:r>
            <a:r>
              <a:rPr lang="en-US" altLang="zh-CN"/>
              <a:t>3.3.2</a:t>
            </a:r>
            <a:r>
              <a:rPr lang="zh-CN" altLang="en-US"/>
              <a:t>版本开始提供了一个基于</a:t>
            </a:r>
            <a:r>
              <a:rPr lang="en-US" altLang="zh-CN"/>
              <a:t>AES</a:t>
            </a:r>
            <a:r>
              <a:rPr lang="zh-CN" altLang="en-US"/>
              <a:t>算法的加密工具，帮助我们对配置中的敏感信息做加密处理。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53E88A-7664-B6CF-BB7A-FCB5C6EF8B2A}"/>
              </a:ext>
            </a:extLst>
          </p:cNvPr>
          <p:cNvGrpSpPr/>
          <p:nvPr/>
        </p:nvGrpSpPr>
        <p:grpSpPr>
          <a:xfrm>
            <a:off x="1251323" y="2173707"/>
            <a:ext cx="5825205" cy="3784800"/>
            <a:chOff x="1351996" y="3006665"/>
            <a:chExt cx="5825205" cy="37848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0311C18-530C-D172-6D59-8B933ADC5B19}"/>
                </a:ext>
              </a:extLst>
            </p:cNvPr>
            <p:cNvSpPr/>
            <p:nvPr/>
          </p:nvSpPr>
          <p:spPr>
            <a:xfrm>
              <a:off x="1351996" y="3006665"/>
              <a:ext cx="5726464" cy="378480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AD32C1D-A4D1-0333-0248-AF3EA7591B81}"/>
                </a:ext>
              </a:extLst>
            </p:cNvPr>
            <p:cNvSpPr txBox="1"/>
            <p:nvPr/>
          </p:nvSpPr>
          <p:spPr>
            <a:xfrm>
              <a:off x="1351997" y="3356232"/>
              <a:ext cx="5825204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contextLoads()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生成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16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位随机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AES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密钥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randomKey = AES.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generateRandomKey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"randomKey = "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randomKey);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利用密钥对用户名加密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username = AES.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encrypt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"root"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randomKey);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"username = "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username);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3.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利用密钥对用户名加密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password = AES.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encrypt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"MySQL123"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randomKey);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"password = "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password);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9F24EEA-8081-8298-4EC7-85E53B6BA00C}"/>
                </a:ext>
              </a:extLst>
            </p:cNvPr>
            <p:cNvSpPr/>
            <p:nvPr/>
          </p:nvSpPr>
          <p:spPr>
            <a:xfrm>
              <a:off x="1351996" y="3028401"/>
              <a:ext cx="572646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BFD18EB-D2FD-22F6-6623-F7BB1ABADC2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E546566-638A-86C8-9502-AF74A1602FE7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4DC0431-7043-868B-FB2C-65111EB51F9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D1A2C41-57FF-351D-B50E-2913224AC40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59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application.yaml</a:t>
            </a:r>
            <a:r>
              <a:rPr lang="zh-CN" altLang="en-US"/>
              <a:t>文件中使用刚刚生成的秘钥，代替明文的用户名和密码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7BEEEC-A97A-7A29-0A37-A476F26E428B}"/>
              </a:ext>
            </a:extLst>
          </p:cNvPr>
          <p:cNvGrpSpPr/>
          <p:nvPr/>
        </p:nvGrpSpPr>
        <p:grpSpPr>
          <a:xfrm>
            <a:off x="1098105" y="2217250"/>
            <a:ext cx="4823780" cy="2063779"/>
            <a:chOff x="1351996" y="3006665"/>
            <a:chExt cx="4823780" cy="2063779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F5EB99B-4568-E029-3CD3-ED4E1577CCB3}"/>
                </a:ext>
              </a:extLst>
            </p:cNvPr>
            <p:cNvSpPr/>
            <p:nvPr/>
          </p:nvSpPr>
          <p:spPr>
            <a:xfrm>
              <a:off x="1351996" y="3006665"/>
              <a:ext cx="4823780" cy="206377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7B31583-DD8C-B6AC-F353-E89AFC8E46CC}"/>
                </a:ext>
              </a:extLst>
            </p:cNvPr>
            <p:cNvSpPr txBox="1"/>
            <p:nvPr/>
          </p:nvSpPr>
          <p:spPr>
            <a:xfrm>
              <a:off x="1351997" y="3356232"/>
              <a:ext cx="4823779" cy="140557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datasource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url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jdbc:mysql://127.0.0.1:3306/mp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driver-class-name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com.mysql.cj.jdbc.Driver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mpw:QWWVnk1Oal3258x5rVhaeQ==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password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mpw:EUFmeH3cNAzdRGdOQcabWg==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0A4D9DE-FB7B-3CC6-529D-2316D1674615}"/>
                </a:ext>
              </a:extLst>
            </p:cNvPr>
            <p:cNvSpPr/>
            <p:nvPr/>
          </p:nvSpPr>
          <p:spPr>
            <a:xfrm>
              <a:off x="1351996" y="3028401"/>
              <a:ext cx="48237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C36D354-19A3-71DE-9282-DACE56741A4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6249EAB-602A-749C-1D71-CA59DD62025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33CD997-5F4F-FDDD-D530-308C80FBCE0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297F269-14E2-6A78-8705-F99F88C5ED2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132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6904"/>
          </a:xfrm>
        </p:spPr>
        <p:txBody>
          <a:bodyPr/>
          <a:lstStyle/>
          <a:p>
            <a:r>
              <a:rPr lang="zh-CN" altLang="en-US"/>
              <a:t>在项目启动的时候，添加</a:t>
            </a:r>
            <a:r>
              <a:rPr lang="en-US" altLang="zh-CN"/>
              <a:t>AES</a:t>
            </a:r>
            <a:r>
              <a:rPr lang="zh-CN" altLang="en-US"/>
              <a:t>的秘钥，这样</a:t>
            </a:r>
            <a:r>
              <a:rPr lang="en-US" altLang="zh-CN"/>
              <a:t>MyBatisPlus</a:t>
            </a:r>
            <a:r>
              <a:rPr lang="zh-CN" altLang="en-US"/>
              <a:t>就可以解密数据了：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BE6D8A-168E-B268-EEFF-27C7EA4F229D}"/>
              </a:ext>
            </a:extLst>
          </p:cNvPr>
          <p:cNvGrpSpPr/>
          <p:nvPr/>
        </p:nvGrpSpPr>
        <p:grpSpPr>
          <a:xfrm>
            <a:off x="909417" y="2138132"/>
            <a:ext cx="4823780" cy="1091689"/>
            <a:chOff x="1351996" y="3006665"/>
            <a:chExt cx="4823780" cy="1091689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4E16717E-4241-B059-3F10-D6E6CCDBD38A}"/>
                </a:ext>
              </a:extLst>
            </p:cNvPr>
            <p:cNvSpPr/>
            <p:nvPr/>
          </p:nvSpPr>
          <p:spPr>
            <a:xfrm>
              <a:off x="1351996" y="3006665"/>
              <a:ext cx="4823780" cy="109168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2509EAD-F7F9-BB45-4E8B-614DEDABC6FC}"/>
                </a:ext>
              </a:extLst>
            </p:cNvPr>
            <p:cNvSpPr txBox="1"/>
            <p:nvPr/>
          </p:nvSpPr>
          <p:spPr>
            <a:xfrm>
              <a:off x="1351997" y="3356232"/>
              <a:ext cx="4823779" cy="5355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// Jar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包启动参数</a:t>
              </a:r>
              <a:r>
                <a:rPr lang="zh-CN" altLang="en-US" sz="1200" i="1">
                  <a:solidFill>
                    <a:srgbClr val="1C8E1C"/>
                  </a:solidFill>
                  <a:ea typeface="source-code-pro"/>
                </a:rPr>
                <a:t>，</a:t>
              </a:r>
              <a:r>
                <a:rPr lang="en-US" altLang="zh-CN" sz="1200" i="1">
                  <a:solidFill>
                    <a:srgbClr val="1C8E1C"/>
                  </a:solidFill>
                  <a:ea typeface="source-code-pro"/>
                </a:rPr>
                <a:t>arguments</a:t>
              </a:r>
              <a:endParaRPr kumimoji="0" lang="en-US" altLang="zh-CN" sz="1200" b="0" i="1" u="none" strike="noStrike" cap="none" normalizeH="0" baseline="0">
                <a:ln>
                  <a:noFill/>
                </a:ln>
                <a:solidFill>
                  <a:srgbClr val="1C8E1C"/>
                </a:solidFill>
                <a:effectLst/>
                <a:ea typeface="source-code-pro"/>
              </a:endParaRPr>
            </a:p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-mpw.key=d1104d7c3b616f0b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911AF10-94E2-9F13-2D13-24E3A0482FF5}"/>
                </a:ext>
              </a:extLst>
            </p:cNvPr>
            <p:cNvSpPr/>
            <p:nvPr/>
          </p:nvSpPr>
          <p:spPr>
            <a:xfrm>
              <a:off x="1351996" y="3028401"/>
              <a:ext cx="48237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2B0B28F-72F7-094D-27D8-B4151E0CF99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9A74C40-55A0-D8C1-39FA-9D04AEBEE1B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39972A3-EB0C-8928-F684-16622FFFA75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9548EF1-AD82-ED80-5F24-D1B32D38BEF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C38B971-0538-461E-9992-00688500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7" y="4121440"/>
            <a:ext cx="6470011" cy="1713554"/>
          </a:xfrm>
          <a:prstGeom prst="roundRect">
            <a:avLst>
              <a:gd name="adj" fmla="val 47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E57C07-D10A-5E45-7178-72087290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060" y="4121440"/>
            <a:ext cx="5640113" cy="2418762"/>
          </a:xfrm>
          <a:prstGeom prst="roundRect">
            <a:avLst>
              <a:gd name="adj" fmla="val 30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141CF265-439A-B7BD-DAB0-F658338A4D40}"/>
              </a:ext>
            </a:extLst>
          </p:cNvPr>
          <p:cNvSpPr txBox="1">
            <a:spLocks/>
          </p:cNvSpPr>
          <p:nvPr/>
        </p:nvSpPr>
        <p:spPr>
          <a:xfrm>
            <a:off x="710880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单元测试时，可以通过</a:t>
            </a:r>
            <a:r>
              <a:rPr lang="en-US" altLang="zh-CN"/>
              <a:t>@SpringBootTest</a:t>
            </a:r>
            <a:r>
              <a:rPr lang="zh-CN" altLang="en-US"/>
              <a:t>来指定秘钥：</a:t>
            </a:r>
            <a:endParaRPr lang="en-US" altLang="zh-CN"/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CCE94A57-0DDD-1DDA-3E39-BB65F0549BD8}"/>
              </a:ext>
            </a:extLst>
          </p:cNvPr>
          <p:cNvSpPr txBox="1">
            <a:spLocks/>
          </p:cNvSpPr>
          <p:nvPr/>
        </p:nvSpPr>
        <p:spPr>
          <a:xfrm>
            <a:off x="12501941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Idea</a:t>
            </a:r>
            <a:r>
              <a:rPr lang="zh-CN" altLang="en-US"/>
              <a:t>中则可以通过</a:t>
            </a:r>
            <a:r>
              <a:rPr lang="en-US" altLang="zh-CN"/>
              <a:t>Program arguments</a:t>
            </a:r>
            <a:r>
              <a:rPr lang="zh-CN" altLang="en-US"/>
              <a:t>来配置：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84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6904"/>
          </a:xfrm>
        </p:spPr>
        <p:txBody>
          <a:bodyPr/>
          <a:lstStyle/>
          <a:p>
            <a:r>
              <a:rPr lang="zh-CN" altLang="en-US"/>
              <a:t>在项目启动的时候，添加</a:t>
            </a:r>
            <a:r>
              <a:rPr lang="en-US" altLang="zh-CN"/>
              <a:t>AES</a:t>
            </a:r>
            <a:r>
              <a:rPr lang="zh-CN" altLang="en-US"/>
              <a:t>的秘钥，这样</a:t>
            </a:r>
            <a:r>
              <a:rPr lang="en-US" altLang="zh-CN"/>
              <a:t>MyBatisPlus</a:t>
            </a:r>
            <a:r>
              <a:rPr lang="zh-CN" altLang="en-US"/>
              <a:t>就可以解密数据了：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BE6D8A-168E-B268-EEFF-27C7EA4F229D}"/>
              </a:ext>
            </a:extLst>
          </p:cNvPr>
          <p:cNvGrpSpPr/>
          <p:nvPr/>
        </p:nvGrpSpPr>
        <p:grpSpPr>
          <a:xfrm>
            <a:off x="909417" y="2138132"/>
            <a:ext cx="4823780" cy="1091689"/>
            <a:chOff x="1351996" y="3006665"/>
            <a:chExt cx="4823780" cy="1091689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4E16717E-4241-B059-3F10-D6E6CCDBD38A}"/>
                </a:ext>
              </a:extLst>
            </p:cNvPr>
            <p:cNvSpPr/>
            <p:nvPr/>
          </p:nvSpPr>
          <p:spPr>
            <a:xfrm>
              <a:off x="1351996" y="3006665"/>
              <a:ext cx="4823780" cy="109168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2509EAD-F7F9-BB45-4E8B-614DEDABC6FC}"/>
                </a:ext>
              </a:extLst>
            </p:cNvPr>
            <p:cNvSpPr txBox="1"/>
            <p:nvPr/>
          </p:nvSpPr>
          <p:spPr>
            <a:xfrm>
              <a:off x="1351997" y="3356232"/>
              <a:ext cx="4823779" cy="5355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// Jar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包启动参数</a:t>
              </a:r>
              <a:r>
                <a:rPr lang="zh-CN" altLang="en-US" sz="1200" i="1">
                  <a:solidFill>
                    <a:srgbClr val="1C8E1C"/>
                  </a:solidFill>
                  <a:ea typeface="source-code-pro"/>
                </a:rPr>
                <a:t>，</a:t>
              </a:r>
              <a:r>
                <a:rPr lang="en-US" altLang="zh-CN" sz="1200" i="1">
                  <a:solidFill>
                    <a:srgbClr val="1C8E1C"/>
                  </a:solidFill>
                  <a:ea typeface="source-code-pro"/>
                </a:rPr>
                <a:t>arguments</a:t>
              </a:r>
              <a:endParaRPr kumimoji="0" lang="en-US" altLang="zh-CN" sz="1200" b="0" i="1" u="none" strike="noStrike" cap="none" normalizeH="0" baseline="0">
                <a:ln>
                  <a:noFill/>
                </a:ln>
                <a:solidFill>
                  <a:srgbClr val="1C8E1C"/>
                </a:solidFill>
                <a:effectLst/>
                <a:ea typeface="source-code-pro"/>
              </a:endParaRPr>
            </a:p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-mpw.key=d1104d7c3b616f0b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911AF10-94E2-9F13-2D13-24E3A0482FF5}"/>
                </a:ext>
              </a:extLst>
            </p:cNvPr>
            <p:cNvSpPr/>
            <p:nvPr/>
          </p:nvSpPr>
          <p:spPr>
            <a:xfrm>
              <a:off x="1351996" y="3028401"/>
              <a:ext cx="48237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2B0B28F-72F7-094D-27D8-B4151E0CF99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9A74C40-55A0-D8C1-39FA-9D04AEBEE1B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39972A3-EB0C-8928-F684-16622FFFA75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9548EF1-AD82-ED80-5F24-D1B32D38BEF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C38B971-0538-461E-9992-00688500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37117" y="4121440"/>
            <a:ext cx="6470011" cy="1713554"/>
          </a:xfrm>
          <a:prstGeom prst="roundRect">
            <a:avLst>
              <a:gd name="adj" fmla="val 47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E57C07-D10A-5E45-7178-72087290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6" y="4121440"/>
            <a:ext cx="5640113" cy="2418762"/>
          </a:xfrm>
          <a:prstGeom prst="roundRect">
            <a:avLst>
              <a:gd name="adj" fmla="val 30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141CF265-439A-B7BD-DAB0-F658338A4D40}"/>
              </a:ext>
            </a:extLst>
          </p:cNvPr>
          <p:cNvSpPr txBox="1">
            <a:spLocks/>
          </p:cNvSpPr>
          <p:nvPr/>
        </p:nvSpPr>
        <p:spPr>
          <a:xfrm>
            <a:off x="-11035654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单元测试时，可以通过</a:t>
            </a:r>
            <a:r>
              <a:rPr lang="en-US" altLang="zh-CN"/>
              <a:t>@SpringBootTest</a:t>
            </a:r>
            <a:r>
              <a:rPr lang="zh-CN" altLang="en-US"/>
              <a:t>来指定秘钥：</a:t>
            </a:r>
            <a:endParaRPr lang="en-US" altLang="zh-CN"/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CCE94A57-0DDD-1DDA-3E39-BB65F0549BD8}"/>
              </a:ext>
            </a:extLst>
          </p:cNvPr>
          <p:cNvSpPr txBox="1">
            <a:spLocks/>
          </p:cNvSpPr>
          <p:nvPr/>
        </p:nvSpPr>
        <p:spPr>
          <a:xfrm>
            <a:off x="755407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Idea</a:t>
            </a:r>
            <a:r>
              <a:rPr lang="zh-CN" altLang="en-US"/>
              <a:t>中则可以通过</a:t>
            </a:r>
            <a:r>
              <a:rPr lang="en-US" altLang="zh-CN"/>
              <a:t>Program arguments</a:t>
            </a:r>
            <a:r>
              <a:rPr lang="zh-CN" altLang="en-US"/>
              <a:t>来配置：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555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插件功能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4926"/>
      </p:ext>
    </p:extLst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F93-5B53-85D1-B960-DF8303D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插件功能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2A0424D-0609-9CA7-EA7F-61FEC6B0A17F}"/>
              </a:ext>
            </a:extLst>
          </p:cNvPr>
          <p:cNvSpPr txBox="1">
            <a:spLocks/>
          </p:cNvSpPr>
          <p:nvPr/>
        </p:nvSpPr>
        <p:spPr>
          <a:xfrm>
            <a:off x="710880" y="1624205"/>
            <a:ext cx="10698800" cy="59648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latin typeface="+mn-ea"/>
              </a:rPr>
              <a:t>MyBatisPlus</a:t>
            </a:r>
            <a:r>
              <a:rPr lang="zh-CN" altLang="en-US" sz="1600">
                <a:latin typeface="+mn-ea"/>
              </a:rPr>
              <a:t>基于</a:t>
            </a:r>
            <a:r>
              <a:rPr lang="en-US" altLang="zh-CN" sz="1600">
                <a:latin typeface="+mn-ea"/>
              </a:rPr>
              <a:t>MyBatis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Interceptor</a:t>
            </a:r>
            <a:r>
              <a:rPr lang="zh-CN" altLang="en-US" sz="1600">
                <a:latin typeface="+mn-ea"/>
              </a:rPr>
              <a:t>实现了一个基础拦截器，并在内部保存了</a:t>
            </a:r>
            <a:r>
              <a:rPr lang="en-US" altLang="zh-CN" sz="1600">
                <a:latin typeface="+mn-ea"/>
              </a:rPr>
              <a:t>MyBatisPlus</a:t>
            </a:r>
            <a:r>
              <a:rPr lang="zh-CN" altLang="en-US" sz="1600">
                <a:latin typeface="+mn-ea"/>
              </a:rPr>
              <a:t>的内置拦截器的集合：</a:t>
            </a:r>
            <a:endParaRPr lang="en-US" altLang="zh-CN" sz="160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294158-786E-5CEA-05BC-F4FECD33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1" y="2082788"/>
            <a:ext cx="9546180" cy="3916541"/>
          </a:xfrm>
          <a:prstGeom prst="roundRect">
            <a:avLst>
              <a:gd name="adj" fmla="val 30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643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F93-5B53-85D1-B960-DF8303D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插件功能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38D05F2-AABE-318F-1C2D-2B30005A6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71590"/>
              </p:ext>
            </p:extLst>
          </p:nvPr>
        </p:nvGraphicFramePr>
        <p:xfrm>
          <a:off x="1633284" y="2220687"/>
          <a:ext cx="8925432" cy="36909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09593">
                  <a:extLst>
                    <a:ext uri="{9D8B030D-6E8A-4147-A177-3AD203B41FA5}">
                      <a16:colId xmlns:a16="http://schemas.microsoft.com/office/drawing/2014/main" val="3109936401"/>
                    </a:ext>
                  </a:extLst>
                </a:gridCol>
                <a:gridCol w="3611496">
                  <a:extLst>
                    <a:ext uri="{9D8B030D-6E8A-4147-A177-3AD203B41FA5}">
                      <a16:colId xmlns:a16="http://schemas.microsoft.com/office/drawing/2014/main" val="3413248017"/>
                    </a:ext>
                  </a:extLst>
                </a:gridCol>
                <a:gridCol w="3904343">
                  <a:extLst>
                    <a:ext uri="{9D8B030D-6E8A-4147-A177-3AD203B41FA5}">
                      <a16:colId xmlns:a16="http://schemas.microsoft.com/office/drawing/2014/main" val="4168132170"/>
                    </a:ext>
                  </a:extLst>
                </a:gridCol>
              </a:tblGrid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序号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拦截器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描述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52869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TenantLineInnerInterceptor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多租户插件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90395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DynamicTableNameInnerInterceptor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动态表名插件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401072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PaginationInnerInterceptor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分页插件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15218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OptimisticLockerInnerInterceptor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乐观锁插件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61928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IllegalSQLInnerInterceptor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SQL</a:t>
                      </a:r>
                      <a:r>
                        <a:rPr lang="zh-CN" altLang="en-US" sz="1400"/>
                        <a:t>性能规范插件，检测并拦截垃圾</a:t>
                      </a:r>
                      <a:r>
                        <a:rPr lang="en-US" altLang="zh-CN" sz="1400"/>
                        <a:t>SQL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33847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BlockAttackInnerInterceptor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防止全表更新和删除的插件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881566"/>
                  </a:ext>
                </a:extLst>
              </a:tr>
            </a:tbl>
          </a:graphicData>
        </a:graphic>
      </p:graphicFrame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2A0424D-0609-9CA7-EA7F-61FEC6B0A17F}"/>
              </a:ext>
            </a:extLst>
          </p:cNvPr>
          <p:cNvSpPr txBox="1">
            <a:spLocks/>
          </p:cNvSpPr>
          <p:nvPr/>
        </p:nvSpPr>
        <p:spPr>
          <a:xfrm>
            <a:off x="710880" y="1624205"/>
            <a:ext cx="10698800" cy="59648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latin typeface="+mn-ea"/>
              </a:rPr>
              <a:t>MyBatisPlus</a:t>
            </a:r>
            <a:r>
              <a:rPr lang="zh-CN" altLang="en-US" sz="1600">
                <a:latin typeface="+mn-ea"/>
              </a:rPr>
              <a:t>提供的内置拦截器有下面这些：</a:t>
            </a:r>
            <a:endParaRPr lang="en-US" altLang="zh-CN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601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通用分页实体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99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zh-CN" altLang="en-US"/>
              <a:t>首先，要在配置类中注册</a:t>
            </a:r>
            <a:r>
              <a:rPr lang="en-US" altLang="zh-CN"/>
              <a:t>MyBatisPlus</a:t>
            </a:r>
            <a:r>
              <a:rPr lang="zh-CN" altLang="en-US"/>
              <a:t>的核心插件，同时添加分页插件：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48EA42-287C-A819-209F-8C952EF6CE4F}"/>
              </a:ext>
            </a:extLst>
          </p:cNvPr>
          <p:cNvGrpSpPr/>
          <p:nvPr/>
        </p:nvGrpSpPr>
        <p:grpSpPr>
          <a:xfrm>
            <a:off x="1297956" y="2156366"/>
            <a:ext cx="9524648" cy="3733725"/>
            <a:chOff x="1351994" y="3006664"/>
            <a:chExt cx="9524648" cy="373372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1F6F4-D4FF-9D95-601E-AAA37962AB9C}"/>
                </a:ext>
              </a:extLst>
            </p:cNvPr>
            <p:cNvSpPr/>
            <p:nvPr/>
          </p:nvSpPr>
          <p:spPr>
            <a:xfrm>
              <a:off x="1351994" y="3006664"/>
              <a:ext cx="9424756" cy="373372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F6005D-4773-4A29-1C46-A0BD3331FE66}"/>
                </a:ext>
              </a:extLst>
            </p:cNvPr>
            <p:cNvSpPr txBox="1"/>
            <p:nvPr/>
          </p:nvSpPr>
          <p:spPr>
            <a:xfrm>
              <a:off x="1351995" y="3372184"/>
              <a:ext cx="9524647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@Configuration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MybatisConfig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MybatisPlusInterceptor mybatisPlusInterceptor()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初始化核心插件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MybatisPlusInterceptor interceptor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MybatisPlusInterceptor();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添加分页插件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PaginationInnerInterceptor pageInterceptor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PaginationInnerInterceptor(DbType.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MYSQL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pageInterceptor.setMaxLimit(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1000L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设置分页上限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interceptor.addInnerInterceptor(pageInterceptor);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interceptor;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D5C64E-B8E1-70F4-057D-6AD6C1540906}"/>
                </a:ext>
              </a:extLst>
            </p:cNvPr>
            <p:cNvSpPr/>
            <p:nvPr/>
          </p:nvSpPr>
          <p:spPr>
            <a:xfrm>
              <a:off x="1351994" y="3028401"/>
              <a:ext cx="942475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943E6E-B9B5-C543-4F5D-E7759CEB2BA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46330DD-F258-D48B-C8C8-A362E1961F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13FFC9E-2130-104A-FADA-31501F6C07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57DED3-795E-07A1-0A1B-2194269854A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893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zh-CN" altLang="en-US"/>
              <a:t>接着，就可以使用分页的</a:t>
            </a:r>
            <a:r>
              <a:rPr lang="en-US" altLang="zh-CN"/>
              <a:t>API</a:t>
            </a:r>
            <a:r>
              <a:rPr lang="zh-CN" altLang="en-US"/>
              <a:t>了：</a:t>
            </a:r>
            <a:endParaRPr lang="en-US" alt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F321FE-C317-8305-986F-478E0A91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3" y="2156123"/>
            <a:ext cx="7688053" cy="4277353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013DE05-81C0-BFF0-184F-9FA4294B99B9}"/>
              </a:ext>
            </a:extLst>
          </p:cNvPr>
          <p:cNvSpPr/>
          <p:nvPr/>
        </p:nvSpPr>
        <p:spPr>
          <a:xfrm>
            <a:off x="5317351" y="3895805"/>
            <a:ext cx="153681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0850580-F52E-AE8C-4812-4A36B122324C}"/>
              </a:ext>
            </a:extLst>
          </p:cNvPr>
          <p:cNvSpPr/>
          <p:nvPr/>
        </p:nvSpPr>
        <p:spPr>
          <a:xfrm>
            <a:off x="2869986" y="3887015"/>
            <a:ext cx="1640542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00E08D6-1F1C-8E7D-2220-9E2A7102E03E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16200000" flipV="1">
            <a:off x="4537830" y="3039442"/>
            <a:ext cx="8790" cy="1703935"/>
          </a:xfrm>
          <a:prstGeom prst="bentConnector3">
            <a:avLst>
              <a:gd name="adj1" fmla="val 33126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37A39164-23B7-8715-1586-798F9E87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55" y="2168030"/>
            <a:ext cx="5471078" cy="691569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85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1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2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535359-005B-4CA1-ACC9-CC4BA1FC8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入门案例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788F9-232C-B12D-27EC-8DD87F533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需求：基于课前资料提供的项目，实现下列功能：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新增用户功能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批量查询用户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更加</a:t>
            </a:r>
            <a:r>
              <a:rPr lang="en-US" altLang="zh-CN"/>
              <a:t>id</a:t>
            </a:r>
            <a:r>
              <a:rPr lang="zh-CN" altLang="en-US"/>
              <a:t>更新用户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删除用户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25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zh-CN" altLang="en-US"/>
              <a:t>接着，就可以使用分页的</a:t>
            </a:r>
            <a:r>
              <a:rPr lang="en-US" altLang="zh-CN"/>
              <a:t>API</a:t>
            </a:r>
            <a:r>
              <a:rPr lang="zh-CN" altLang="en-US"/>
              <a:t>了：</a:t>
            </a:r>
            <a:endParaRPr lang="en-US" alt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F321FE-C317-8305-986F-478E0A91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10625" y="2156123"/>
            <a:ext cx="7688053" cy="4277353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013DE05-81C0-BFF0-184F-9FA4294B99B9}"/>
              </a:ext>
            </a:extLst>
          </p:cNvPr>
          <p:cNvSpPr/>
          <p:nvPr/>
        </p:nvSpPr>
        <p:spPr>
          <a:xfrm>
            <a:off x="-3592197" y="3895805"/>
            <a:ext cx="153681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0850580-F52E-AE8C-4812-4A36B122324C}"/>
              </a:ext>
            </a:extLst>
          </p:cNvPr>
          <p:cNvSpPr/>
          <p:nvPr/>
        </p:nvSpPr>
        <p:spPr>
          <a:xfrm>
            <a:off x="-6039562" y="3887015"/>
            <a:ext cx="1640542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00E08D6-1F1C-8E7D-2220-9E2A7102E03E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16200000" flipV="1">
            <a:off x="-4371718" y="3039442"/>
            <a:ext cx="8790" cy="1703935"/>
          </a:xfrm>
          <a:prstGeom prst="bentConnector3">
            <a:avLst>
              <a:gd name="adj1" fmla="val 33126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37A39164-23B7-8715-1586-798F9E87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25" y="2097692"/>
            <a:ext cx="5471078" cy="691569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7FD4CC2-F940-5584-DB70-5EB40985D06D}"/>
              </a:ext>
            </a:extLst>
          </p:cNvPr>
          <p:cNvGrpSpPr/>
          <p:nvPr/>
        </p:nvGrpSpPr>
        <p:grpSpPr>
          <a:xfrm>
            <a:off x="803073" y="3010952"/>
            <a:ext cx="6898989" cy="3636033"/>
            <a:chOff x="1351994" y="3006664"/>
            <a:chExt cx="6898989" cy="363603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5631FA1-28C5-9322-88A2-B4D16D69067B}"/>
                </a:ext>
              </a:extLst>
            </p:cNvPr>
            <p:cNvSpPr/>
            <p:nvPr/>
          </p:nvSpPr>
          <p:spPr>
            <a:xfrm>
              <a:off x="1351994" y="3006664"/>
              <a:ext cx="6898989" cy="363603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D9584D-9E98-9C38-6245-01ADCA8BE8C2}"/>
                </a:ext>
              </a:extLst>
            </p:cNvPr>
            <p:cNvSpPr txBox="1"/>
            <p:nvPr/>
          </p:nvSpPr>
          <p:spPr>
            <a:xfrm>
              <a:off x="1351996" y="3372184"/>
              <a:ext cx="5163971" cy="31393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testPageQuery()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查询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pageNo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pageSize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5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1.1.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分页参数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Page&lt;User&gt; page = Page.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(pageNo, pageSize);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1.2.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排序参数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通过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OrderItem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来指定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page.addOrder(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OrderItem(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"balance"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false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1.3.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分页查询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Page&lt;User&gt; p 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userService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.page(page);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总条数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"total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p.getTotal());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3.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总页数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"pages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p.getPages());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4.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分页数据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List&lt;User&gt; records = p.getRecords();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records.forEach(System.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::println);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6CB415B1-941A-3D86-0849-1CD70F810593}"/>
                </a:ext>
              </a:extLst>
            </p:cNvPr>
            <p:cNvSpPr/>
            <p:nvPr/>
          </p:nvSpPr>
          <p:spPr>
            <a:xfrm>
              <a:off x="1351994" y="3028401"/>
              <a:ext cx="689898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3A7996-4AEE-E5BE-502A-C0958F4767A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4601781-C0BC-2B25-DCE6-7E020048D7D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52F9FE0-92AC-CE0B-8073-E2564F76807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DDF62FC-7925-B6C2-8E39-FECBDBA4475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889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741955D-E140-2F93-5B63-17402F7C5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简单分页查询案例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8A45F-BEAB-BEA3-8894-BA4F4253F7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需求：遵循下面的接口规范，编写一个</a:t>
            </a:r>
            <a:r>
              <a:rPr lang="en-US" altLang="zh-CN"/>
              <a:t>UserController</a:t>
            </a:r>
            <a:r>
              <a:rPr lang="zh-CN" altLang="en-US"/>
              <a:t>接口，实现</a:t>
            </a:r>
            <a:r>
              <a:rPr lang="en-US" altLang="zh-CN"/>
              <a:t>User</a:t>
            </a:r>
            <a:r>
              <a:rPr lang="zh-CN" altLang="en-US"/>
              <a:t>的分页查询</a:t>
            </a:r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CA1006-92ED-F5FC-CF58-ADE9398D2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11685"/>
              </p:ext>
            </p:extLst>
          </p:nvPr>
        </p:nvGraphicFramePr>
        <p:xfrm>
          <a:off x="2333500" y="2225001"/>
          <a:ext cx="7601331" cy="41433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44503">
                  <a:extLst>
                    <a:ext uri="{9D8B030D-6E8A-4147-A177-3AD203B41FA5}">
                      <a16:colId xmlns:a16="http://schemas.microsoft.com/office/drawing/2014/main" val="3109936401"/>
                    </a:ext>
                  </a:extLst>
                </a:gridCol>
                <a:gridCol w="5956828">
                  <a:extLst>
                    <a:ext uri="{9D8B030D-6E8A-4147-A177-3AD203B41FA5}">
                      <a16:colId xmlns:a16="http://schemas.microsoft.com/office/drawing/2014/main" val="3413248017"/>
                    </a:ext>
                  </a:extLst>
                </a:gridCol>
              </a:tblGrid>
              <a:tr h="445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52869"/>
                  </a:ext>
                </a:extLst>
              </a:tr>
              <a:tr h="3787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GET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90395"/>
                  </a:ext>
                </a:extLst>
              </a:tr>
              <a:tr h="411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/users/page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401072"/>
                  </a:ext>
                </a:extLst>
              </a:tr>
              <a:tr h="11436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15218"/>
                  </a:ext>
                </a:extLst>
              </a:tr>
              <a:tr h="11248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61928"/>
                  </a:ext>
                </a:extLst>
              </a:tr>
              <a:tr h="638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特殊说明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5335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/>
                        <a:t>如果排序字段为空，默认按照更新时间排序</a:t>
                      </a:r>
                      <a:endParaRPr lang="en-US" altLang="zh-CN" sz="1200"/>
                    </a:p>
                    <a:p>
                      <a:pPr marL="895335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/>
                        <a:t>排序字段不为空，则按照排序字段排序</a:t>
                      </a:r>
                      <a:endParaRPr lang="en-US" altLang="zh-CN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938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DA0767A-B0A9-5B13-F701-CE4EE7F209BB}"/>
              </a:ext>
            </a:extLst>
          </p:cNvPr>
          <p:cNvSpPr txBox="1"/>
          <p:nvPr/>
        </p:nvSpPr>
        <p:spPr>
          <a:xfrm>
            <a:off x="5677744" y="3385458"/>
            <a:ext cx="2527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"pageNo"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"pageSize"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"sortBy"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"balance"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"isAsc"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幻灯片缩放定位 27">
                <a:extLst>
                  <a:ext uri="{FF2B5EF4-FFF2-40B4-BE49-F238E27FC236}">
                    <a16:creationId xmlns:a16="http://schemas.microsoft.com/office/drawing/2014/main" id="{0499C398-2E48-8F0B-AA57-AF3B6B8F6D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3828247"/>
                  </p:ext>
                </p:extLst>
              </p:nvPr>
            </p:nvGraphicFramePr>
            <p:xfrm>
              <a:off x="6031743" y="4616104"/>
              <a:ext cx="1541644" cy="867175"/>
            </p:xfrm>
            <a:graphic>
              <a:graphicData uri="http://schemas.microsoft.com/office/powerpoint/2016/slidezoom">
                <pslz:sldZm>
                  <pslz:sldZmObj sldId="844" cId="2960723939">
                    <pslz:zmPr id="{FBAB23DA-8430-462C-AD69-8C160F25B7D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41644" cy="86717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幻灯片缩放定位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499C398-2E48-8F0B-AA57-AF3B6B8F6D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1743" y="4616104"/>
                <a:ext cx="1541644" cy="867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9408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AAE9B88-0BA9-EE89-EA63-5528BA57E186}"/>
              </a:ext>
            </a:extLst>
          </p:cNvPr>
          <p:cNvSpPr/>
          <p:nvPr/>
        </p:nvSpPr>
        <p:spPr>
          <a:xfrm>
            <a:off x="-137886" y="0"/>
            <a:ext cx="12496800" cy="6858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89E9E8-0C2D-4597-AFAC-7A37FF1BC8F9}"/>
              </a:ext>
            </a:extLst>
          </p:cNvPr>
          <p:cNvSpPr txBox="1"/>
          <p:nvPr/>
        </p:nvSpPr>
        <p:spPr>
          <a:xfrm>
            <a:off x="2460171" y="965088"/>
            <a:ext cx="6183085" cy="5262979"/>
          </a:xfrm>
          <a:prstGeom prst="rect">
            <a:avLst/>
          </a:prstGeom>
          <a:solidFill>
            <a:srgbClr val="E7E7E7"/>
          </a:solidFill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"total"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"pages"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"list"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"username"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"Jack"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"info"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"gender"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"male"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"intro"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佛系青年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"status"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正常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"balance"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2000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"username"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"Rose"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"info"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"gender"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"female"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"intro"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文艺青年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"status"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冻结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"balance"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7239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分页插件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通用分页实体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2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58F63-443F-A5D8-9CBD-EC48375BFD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PageQuery</a:t>
            </a:r>
            <a:r>
              <a:rPr lang="zh-CN" altLang="en-US"/>
              <a:t>中定义方法，将</a:t>
            </a:r>
            <a:r>
              <a:rPr lang="en-US" altLang="zh-CN"/>
              <a:t>PageQuery</a:t>
            </a:r>
            <a:r>
              <a:rPr lang="zh-CN" altLang="en-US"/>
              <a:t>对象转为</a:t>
            </a:r>
            <a:r>
              <a:rPr lang="en-US" altLang="zh-CN"/>
              <a:t>MyBatisPlus</a:t>
            </a:r>
            <a:r>
              <a:rPr lang="zh-CN" altLang="en-US"/>
              <a:t>中的</a:t>
            </a:r>
            <a:r>
              <a:rPr lang="en-US" altLang="zh-CN"/>
              <a:t>Page</a:t>
            </a:r>
            <a:r>
              <a:rPr lang="zh-CN" altLang="en-US"/>
              <a:t>对象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PageDTO</a:t>
            </a:r>
            <a:r>
              <a:rPr lang="zh-CN" altLang="en-US"/>
              <a:t>中定义方法，将</a:t>
            </a:r>
            <a:r>
              <a:rPr lang="en-US" altLang="zh-CN"/>
              <a:t>MyBatisPlus</a:t>
            </a:r>
            <a:r>
              <a:rPr lang="zh-CN" altLang="en-US"/>
              <a:t>中的</a:t>
            </a:r>
            <a:r>
              <a:rPr lang="en-US" altLang="zh-CN"/>
              <a:t>Page</a:t>
            </a:r>
            <a:r>
              <a:rPr lang="zh-CN" altLang="en-US"/>
              <a:t>结果转为</a:t>
            </a:r>
            <a:r>
              <a:rPr lang="en-US" altLang="zh-CN"/>
              <a:t>PageDTO</a:t>
            </a:r>
            <a:r>
              <a:rPr lang="zh-CN" altLang="en-US"/>
              <a:t>结果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42BB1E7-CAC9-92F1-EF4A-042BDDA8E60D}"/>
              </a:ext>
            </a:extLst>
          </p:cNvPr>
          <p:cNvSpPr txBox="1">
            <a:spLocks/>
          </p:cNvSpPr>
          <p:nvPr/>
        </p:nvSpPr>
        <p:spPr>
          <a:xfrm>
            <a:off x="2195450" y="1084243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通用分页实体</a:t>
            </a:r>
          </a:p>
        </p:txBody>
      </p:sp>
    </p:spTree>
    <p:extLst>
      <p:ext uri="{BB962C8B-B14F-4D97-AF65-F5344CB8AC3E}">
        <p14:creationId xmlns:p14="http://schemas.microsoft.com/office/powerpoint/2010/main" val="1289146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我们定义的</a:t>
            </a:r>
            <a:r>
              <a:rPr lang="en-US" altLang="zh-CN"/>
              <a:t>PageQuery</a:t>
            </a:r>
            <a:r>
              <a:rPr lang="zh-CN" altLang="en-US"/>
              <a:t>实体查询时需要转为</a:t>
            </a:r>
            <a:r>
              <a:rPr lang="en-US" altLang="zh-CN"/>
              <a:t>PageDTO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通用分页实体</a:t>
            </a:r>
          </a:p>
        </p:txBody>
      </p:sp>
    </p:spTree>
    <p:extLst>
      <p:ext uri="{BB962C8B-B14F-4D97-AF65-F5344CB8AC3E}">
        <p14:creationId xmlns:p14="http://schemas.microsoft.com/office/powerpoint/2010/main" val="650543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9A5626-B2B5-12CA-85D1-7E1641A7C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MybatisPlus</a:t>
            </a:r>
            <a:r>
              <a:rPr lang="zh-CN" altLang="en-US"/>
              <a:t>的起步依赖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50577-B01E-0121-A24D-FDC1B403E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MyBatisPlus</a:t>
            </a:r>
            <a:r>
              <a:rPr lang="zh-CN" altLang="en-US"/>
              <a:t>官方提供了</a:t>
            </a:r>
            <a:r>
              <a:rPr lang="en-US" altLang="zh-CN"/>
              <a:t>starter</a:t>
            </a:r>
            <a:r>
              <a:rPr lang="zh-CN" altLang="en-US"/>
              <a:t>，其中集成了</a:t>
            </a:r>
            <a:r>
              <a:rPr lang="en-US" altLang="zh-CN"/>
              <a:t>Mybatis</a:t>
            </a:r>
            <a:r>
              <a:rPr lang="zh-CN" altLang="en-US"/>
              <a:t>和</a:t>
            </a:r>
            <a:r>
              <a:rPr lang="en-US" altLang="zh-CN"/>
              <a:t>MybatisPlus</a:t>
            </a:r>
            <a:r>
              <a:rPr lang="zh-CN" altLang="en-US"/>
              <a:t>的所有功能，并且实现了自动装配效果。</a:t>
            </a:r>
            <a:endParaRPr lang="en-US" altLang="zh-CN"/>
          </a:p>
          <a:p>
            <a:r>
              <a:rPr lang="zh-CN" altLang="en-US"/>
              <a:t>因此我们可以用</a:t>
            </a:r>
            <a:r>
              <a:rPr lang="en-US" altLang="zh-CN"/>
              <a:t>MybatisPlus</a:t>
            </a:r>
            <a:r>
              <a:rPr lang="zh-CN" altLang="en-US"/>
              <a:t>的</a:t>
            </a:r>
            <a:r>
              <a:rPr lang="en-US" altLang="zh-CN"/>
              <a:t>starter</a:t>
            </a:r>
            <a:r>
              <a:rPr lang="zh-CN" altLang="en-US"/>
              <a:t>代替</a:t>
            </a:r>
            <a:r>
              <a:rPr lang="en-US" altLang="zh-CN"/>
              <a:t>Mybatis</a:t>
            </a:r>
            <a:r>
              <a:rPr lang="zh-CN" altLang="en-US"/>
              <a:t>的</a:t>
            </a:r>
            <a:r>
              <a:rPr lang="en-US" altLang="zh-CN"/>
              <a:t>starter</a:t>
            </a:r>
            <a:r>
              <a:rPr lang="zh-CN" altLang="en-US"/>
              <a:t>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A1ACED6-8905-AAFF-E0BC-FCEC23A7AC66}"/>
              </a:ext>
            </a:extLst>
          </p:cNvPr>
          <p:cNvGrpSpPr/>
          <p:nvPr/>
        </p:nvGrpSpPr>
        <p:grpSpPr>
          <a:xfrm>
            <a:off x="2282173" y="3144320"/>
            <a:ext cx="9172751" cy="1699143"/>
            <a:chOff x="1351994" y="3006665"/>
            <a:chExt cx="9172751" cy="169914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C941B98-7CAF-E763-8805-7A3CE45EE198}"/>
                </a:ext>
              </a:extLst>
            </p:cNvPr>
            <p:cNvSpPr/>
            <p:nvPr/>
          </p:nvSpPr>
          <p:spPr>
            <a:xfrm>
              <a:off x="1351994" y="3006665"/>
              <a:ext cx="9172751" cy="169914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F70864-8ABB-529B-6F62-84E3D7C77989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MybatisPlus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&gt;com.baomidou&lt;/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&gt;mybatis-plus-boot-starter&lt;/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&gt;3.5.3.1&lt;/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10A4707-9B64-393E-01FF-A72A498CF301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29A7BCA-1706-3C02-316A-826A52E3128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C8FC934-7934-4CF3-1547-BB41DC60F93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F0AD20D-B250-5BB0-6293-0EA1AD446D8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54AB5DD-3D94-FB41-55A6-435ADB840E2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65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9A5626-B2B5-12CA-85D1-7E1641A7C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/>
              <a:t>定义</a:t>
            </a:r>
            <a:r>
              <a:rPr lang="en-US" altLang="zh-CN"/>
              <a:t>Mapper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50577-B01E-0121-A24D-FDC1B403E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MyBatisPlus</a:t>
            </a:r>
            <a:r>
              <a:rPr lang="zh-CN" altLang="en-US"/>
              <a:t>提供了一个</a:t>
            </a:r>
            <a:r>
              <a:rPr lang="en-US" altLang="zh-CN"/>
              <a:t>BaseMapper</a:t>
            </a:r>
            <a:r>
              <a:rPr lang="zh-CN" altLang="en-US"/>
              <a:t>接口，其中定义了单表的</a:t>
            </a:r>
            <a:r>
              <a:rPr lang="en-US" altLang="zh-CN"/>
              <a:t>CRUD</a:t>
            </a:r>
            <a:r>
              <a:rPr lang="zh-CN" altLang="en-US"/>
              <a:t>功能。</a:t>
            </a:r>
            <a:endParaRPr lang="en-US" altLang="zh-CN"/>
          </a:p>
          <a:p>
            <a:r>
              <a:rPr lang="zh-CN" altLang="en-US"/>
              <a:t>因此我们自定义的</a:t>
            </a:r>
            <a:r>
              <a:rPr lang="en-US" altLang="zh-CN"/>
              <a:t>Mapper</a:t>
            </a:r>
            <a:r>
              <a:rPr lang="zh-CN" altLang="en-US"/>
              <a:t>只要继承</a:t>
            </a:r>
            <a:r>
              <a:rPr lang="en-US" altLang="zh-CN"/>
              <a:t>BaseMapper</a:t>
            </a:r>
            <a:r>
              <a:rPr lang="zh-CN" altLang="en-US"/>
              <a:t>就具备了这些功能，无需自己手动编写：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A1ACED6-8905-AAFF-E0BC-FCEC23A7AC66}"/>
              </a:ext>
            </a:extLst>
          </p:cNvPr>
          <p:cNvGrpSpPr/>
          <p:nvPr/>
        </p:nvGrpSpPr>
        <p:grpSpPr>
          <a:xfrm>
            <a:off x="2260743" y="2765166"/>
            <a:ext cx="6383195" cy="1135322"/>
            <a:chOff x="1351995" y="3006666"/>
            <a:chExt cx="6383195" cy="113532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C941B98-7CAF-E763-8805-7A3CE45EE198}"/>
                </a:ext>
              </a:extLst>
            </p:cNvPr>
            <p:cNvSpPr/>
            <p:nvPr/>
          </p:nvSpPr>
          <p:spPr>
            <a:xfrm>
              <a:off x="1351995" y="3006666"/>
              <a:ext cx="6383195" cy="11353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F70864-8ABB-529B-6F62-84E3D7C77989}"/>
                </a:ext>
              </a:extLst>
            </p:cNvPr>
            <p:cNvSpPr txBox="1"/>
            <p:nvPr/>
          </p:nvSpPr>
          <p:spPr>
            <a:xfrm>
              <a:off x="1351995" y="3372184"/>
              <a:ext cx="6276039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UserMapper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BaseMapper&lt;User&gt;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10A4707-9B64-393E-01FF-A72A498CF301}"/>
                </a:ext>
              </a:extLst>
            </p:cNvPr>
            <p:cNvSpPr/>
            <p:nvPr/>
          </p:nvSpPr>
          <p:spPr>
            <a:xfrm>
              <a:off x="1351996" y="3028401"/>
              <a:ext cx="638319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29A7BCA-1706-3C02-316A-826A52E3128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C8FC934-7934-4CF3-1547-BB41DC60F93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F0AD20D-B250-5BB0-6293-0EA1AD446D8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54AB5DD-3D94-FB41-55A6-435ADB840E2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1094150C-7BCD-1F31-BA86-BCB91D53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391" y="1304912"/>
            <a:ext cx="5263607" cy="4810245"/>
          </a:xfrm>
          <a:prstGeom prst="roundRect">
            <a:avLst>
              <a:gd name="adj" fmla="val 14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快速开始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常见注解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99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389;#7635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6383</TotalTime>
  <Words>3091</Words>
  <Application>Microsoft Office PowerPoint</Application>
  <PresentationFormat>宽屏</PresentationFormat>
  <Paragraphs>360</Paragraphs>
  <Slides>65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65</vt:i4>
      </vt:variant>
    </vt:vector>
  </HeadingPairs>
  <TitlesOfParts>
    <vt:vector size="93" baseType="lpstr">
      <vt:lpstr>Alibaba PuHuiTi B</vt:lpstr>
      <vt:lpstr>Alibaba PuHuiTi Medium</vt:lpstr>
      <vt:lpstr>Alibaba PuHuiTi R</vt:lpstr>
      <vt:lpstr>Arial Unicode MS</vt:lpstr>
      <vt:lpstr>阿里巴巴普惠体</vt:lpstr>
      <vt:lpstr>大波浪圓體 CJK JP-Regular</vt:lpstr>
      <vt:lpstr>等线</vt:lpstr>
      <vt:lpstr>黑体</vt:lpstr>
      <vt:lpstr>华文楷体</vt:lpstr>
      <vt:lpstr>华文楷体</vt:lpstr>
      <vt:lpstr>清松手寫體1</vt:lpstr>
      <vt:lpstr>Arial</vt:lpstr>
      <vt:lpstr>Calibri</vt:lpstr>
      <vt:lpstr>Courier New</vt:lpstr>
      <vt:lpstr>Gill Sans Ultra Bold</vt:lpstr>
      <vt:lpstr>Oswald SemiBold</vt:lpstr>
      <vt:lpstr>Segoe UI</vt:lpstr>
      <vt:lpstr>Source Code Pro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MybatisPlus</vt:lpstr>
      <vt:lpstr>PowerPoint 演示文稿</vt:lpstr>
      <vt:lpstr>PowerPoint 演示文稿</vt:lpstr>
      <vt:lpstr>快速入门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常见注解</vt:lpstr>
      <vt:lpstr>PowerPoint 演示文稿</vt:lpstr>
      <vt:lpstr>常见配置</vt:lpstr>
      <vt:lpstr>PowerPoint 演示文稿</vt:lpstr>
      <vt:lpstr>核心功能</vt:lpstr>
      <vt:lpstr>PowerPoint 演示文稿</vt:lpstr>
      <vt:lpstr>条件构造器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扩展功能</vt:lpstr>
      <vt:lpstr>PowerPoint 演示文稿</vt:lpstr>
      <vt:lpstr>代码生成</vt:lpstr>
      <vt:lpstr>代码生成</vt:lpstr>
      <vt:lpstr>代码生成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插件功能</vt:lpstr>
      <vt:lpstr>插件功能</vt:lpstr>
      <vt:lpstr>插件功能</vt:lpstr>
      <vt:lpstr>PowerPoint 演示文稿</vt:lpstr>
      <vt:lpstr>分页插件</vt:lpstr>
      <vt:lpstr>分页插件</vt:lpstr>
      <vt:lpstr>分页插件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640</cp:revision>
  <dcterms:created xsi:type="dcterms:W3CDTF">2023-05-27T00:48:17Z</dcterms:created>
  <dcterms:modified xsi:type="dcterms:W3CDTF">2023-07-18T12:44:57Z</dcterms:modified>
</cp:coreProperties>
</file>