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64" r:id="rId2"/>
    <p:sldId id="281" r:id="rId3"/>
    <p:sldId id="302" r:id="rId4"/>
    <p:sldId id="303" r:id="rId5"/>
    <p:sldId id="287" r:id="rId6"/>
    <p:sldId id="288" r:id="rId7"/>
    <p:sldId id="286" r:id="rId8"/>
    <p:sldId id="295" r:id="rId9"/>
    <p:sldId id="289" r:id="rId10"/>
    <p:sldId id="291" r:id="rId11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9" pos="3839" userDrawn="1">
          <p15:clr>
            <a:srgbClr val="A4A3A4"/>
          </p15:clr>
        </p15:guide>
        <p15:guide id="10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4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280" autoAdjust="0"/>
  </p:normalViewPr>
  <p:slideViewPr>
    <p:cSldViewPr showGuides="1">
      <p:cViewPr varScale="1">
        <p:scale>
          <a:sx n="117" d="100"/>
          <a:sy n="117" d="100"/>
        </p:scale>
        <p:origin x="294" y="102"/>
      </p:cViewPr>
      <p:guideLst>
        <p:guide pos="3839"/>
        <p:guide orient="horz" pos="216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63" d="100"/>
          <a:sy n="63" d="100"/>
        </p:scale>
        <p:origin x="198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73C59C-4E16-4A64-A766-34DB213E11B3}" type="datetimeFigureOut">
              <a:rPr lang="en-US">
                <a:solidFill>
                  <a:schemeClr val="tx2"/>
                </a:solidFill>
              </a:rPr>
              <a:t>8/26/2024</a:t>
            </a:fld>
            <a:endParaRPr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D77566-CD65-4859-9FA1-43956DC85B8C}" type="slidenum">
              <a:rPr>
                <a:solidFill>
                  <a:schemeClr val="tx2"/>
                </a:solidFill>
              </a:rPr>
              <a:t>‹#›</a:t>
            </a:fld>
            <a:endParaRPr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87983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F95CF31C-F757-429C-A789-86504F04C3BE}" type="datetimeFigureOut">
              <a:rPr lang="en-US"/>
              <a:pPr/>
              <a:t>8/26/2024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B8796F01-7154-41E0-B48B-A6921757531A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077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2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2383" y="1498601"/>
            <a:ext cx="7008574" cy="3298825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40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2383" y="4927600"/>
            <a:ext cx="7008574" cy="12446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800" b="0">
                <a:solidFill>
                  <a:schemeClr val="tx1"/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22770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0434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52633" y="274638"/>
            <a:ext cx="1422030" cy="589756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309" y="274638"/>
            <a:ext cx="8532178" cy="589756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ECB6C2-1084-4AED-A74A-DF028B0094EA}" type="datetimeFigureOut">
              <a:rPr lang="en-US"/>
              <a:t>8/26/2024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C5AD9-787D-40FA-8A4D-16A055B9AF81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071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 baseline="0"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5A30F4-0B4E-4E4B-BC36-C30CD13F4E17}" type="datetimeFigureOut">
              <a:rPr lang="en-US"/>
              <a:t>8/26/2024</a:t>
            </a:fld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BA0E-20D0-4E7C-B286-26C960A6788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3524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 bwMode="auto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589" y="4445000"/>
            <a:ext cx="7008574" cy="1930400"/>
          </a:xfrm>
        </p:spPr>
        <p:txBody>
          <a:bodyPr anchor="t">
            <a:normAutofit/>
          </a:bodyPr>
          <a:lstStyle>
            <a:lvl1pPr algn="l">
              <a:defRPr sz="5400" b="0" cap="none" baseline="0"/>
            </a:lvl1pPr>
          </a:lstStyle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589" y="3124200"/>
            <a:ext cx="7008574" cy="1296987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63402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30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1706581" indent="0">
              <a:buNone/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7559" y="1701800"/>
            <a:ext cx="4977104" cy="4470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89339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137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730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01622" y="1608836"/>
            <a:ext cx="4973041" cy="512064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7559" y="2209800"/>
            <a:ext cx="4977104" cy="3962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2011328">
              <a:defRPr sz="1800"/>
            </a:lvl5pPr>
            <a:lvl6pPr marL="2011328">
              <a:defRPr sz="1800"/>
            </a:lvl6pPr>
            <a:lvl7pPr marL="2011328">
              <a:defRPr sz="1800"/>
            </a:lvl7pPr>
            <a:lvl8pPr marL="2011328">
              <a:defRPr sz="1800"/>
            </a:lvl8pPr>
            <a:lvl9pPr marL="2011328"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8/26/2024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283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6763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204D1-F9BD-4643-8480-6EA41EB484F1}" type="datetimeFigureOut">
              <a:rPr lang="en-US"/>
              <a:t>8/26/2024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7DED6-D4C7-42EE-AB49-D2E39E64FDE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68731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961368" y="0"/>
            <a:ext cx="7922736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21" y="1701800"/>
            <a:ext cx="3351927" cy="28448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21" y="4648200"/>
            <a:ext cx="3351927" cy="172720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9236" y="482600"/>
            <a:ext cx="6805427" cy="5892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807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082258" y="0"/>
            <a:ext cx="8024310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765" y="4800600"/>
            <a:ext cx="7313295" cy="762000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2437765" y="279401"/>
            <a:ext cx="7313295" cy="444817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765" y="5562600"/>
            <a:ext cx="7313295" cy="8128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BF754-515F-40B9-8D24-D54D5825B3D0}" type="datetimeFigureOut">
              <a:rPr lang="en-US"/>
              <a:t>8/26/2024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FBB78A-01B4-41F2-96B0-677A4A28283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21337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721" y="0"/>
            <a:ext cx="11579384" cy="6858000"/>
          </a:xfrm>
          <a:prstGeom prst="rect">
            <a:avLst/>
          </a:prstGeom>
          <a:gradFill flip="none" rotWithShape="1"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55000"/>
                </a:schemeClr>
              </a:gs>
            </a:gsLst>
            <a:lin ang="7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99" tIns="60949" rIns="121899" bIns="60949" rtlCol="0" anchor="ctr"/>
          <a:lstStyle/>
          <a:p>
            <a:pPr algn="ctr"/>
            <a:endParaRPr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  <a:prstGeom prst="rect">
            <a:avLst/>
          </a:prstGeom>
        </p:spPr>
        <p:txBody>
          <a:bodyPr vert="horz" lIns="121899" tIns="60949" rIns="121899" bIns="60949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309" y="1701800"/>
            <a:ext cx="10157354" cy="4470400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309" y="6400801"/>
            <a:ext cx="2742486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l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2DD204D1-F9BD-4643-8480-6EA41EB484F1}" type="datetimeFigureOut">
              <a:rPr lang="en-US" smtClean="0"/>
              <a:pPr/>
              <a:t>8/26/2024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07842" y="6400801"/>
            <a:ext cx="6216301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ct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7146" y="6400801"/>
            <a:ext cx="1107518" cy="320675"/>
          </a:xfrm>
          <a:prstGeom prst="rect">
            <a:avLst/>
          </a:prstGeom>
        </p:spPr>
        <p:txBody>
          <a:bodyPr vert="horz" lIns="121899" tIns="60949" rIns="121899" bIns="60949" rtlCol="0" anchor="b"/>
          <a:lstStyle>
            <a:lvl1pPr algn="r">
              <a:defRPr sz="1200" baseline="0">
                <a:solidFill>
                  <a:schemeClr val="tx2">
                    <a:lumMod val="65000"/>
                    <a:lumOff val="35000"/>
                  </a:schemeClr>
                </a:solidFill>
              </a:defRPr>
            </a:lvl1pPr>
          </a:lstStyle>
          <a:p>
            <a:fld id="{EB37DED6-D4C7-42EE-AB49-D2E39E64FD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4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9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5" r:id="rId8"/>
    <p:sldLayoutId id="2147483676" r:id="rId9"/>
    <p:sldLayoutId id="2147483677" r:id="rId10"/>
    <p:sldLayoutId id="214748367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1218987" rtl="0" eaLnBrk="1" latinLnBrk="0" hangingPunct="1">
        <a:lnSpc>
          <a:spcPct val="85000"/>
        </a:lnSpc>
        <a:spcBef>
          <a:spcPct val="0"/>
        </a:spcBef>
        <a:buNone/>
        <a:tabLst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47" indent="-304747" algn="l" defTabSz="1218987" rtl="0" eaLnBrk="1" latinLnBrk="0" hangingPunct="1">
        <a:lnSpc>
          <a:spcPct val="95000"/>
        </a:lnSpc>
        <a:spcBef>
          <a:spcPts val="1866"/>
        </a:spcBef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31392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58037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584683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11328" indent="-304747" algn="l" defTabSz="1218987" rtl="0" eaLnBrk="1" latinLnBrk="0" hangingPunct="1">
        <a:lnSpc>
          <a:spcPct val="95000"/>
        </a:lnSpc>
        <a:spcBef>
          <a:spcPts val="1066"/>
        </a:spcBef>
        <a:buSzPct val="10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437973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86461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91264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778859" indent="-304747" algn="l" defTabSz="1218987" rtl="0" eaLnBrk="1" latinLnBrk="0" hangingPunct="1">
        <a:lnSpc>
          <a:spcPct val="95000"/>
        </a:lnSpc>
        <a:spcBef>
          <a:spcPts val="1066"/>
        </a:spcBef>
        <a:buSzPct val="90000"/>
        <a:buFont typeface="Century Gothic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microsoft.com/office/2007/relationships/hdphoto" Target="../media/hdphoto1.wdp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jpe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prc.tamu.edu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32212" y="4176119"/>
            <a:ext cx="8305800" cy="1069394"/>
          </a:xfrm>
        </p:spPr>
        <p:txBody>
          <a:bodyPr>
            <a:normAutofit/>
          </a:bodyPr>
          <a:lstStyle/>
          <a:p>
            <a:r>
              <a:rPr lang="en-US" dirty="0"/>
              <a:t>Programming for Physics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ADE1A70-4EC5-4B87-9CD5-C674C6C4C161}"/>
              </a:ext>
            </a:extLst>
          </p:cNvPr>
          <p:cNvGrpSpPr/>
          <p:nvPr/>
        </p:nvGrpSpPr>
        <p:grpSpPr>
          <a:xfrm>
            <a:off x="5637212" y="76200"/>
            <a:ext cx="3870771" cy="3826275"/>
            <a:chOff x="5652641" y="59925"/>
            <a:chExt cx="2750511" cy="2890535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393B075-E047-4D6D-9B9E-E77FB4CAED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52641" y="59925"/>
              <a:ext cx="2750511" cy="2890535"/>
            </a:xfrm>
            <a:prstGeom prst="rect">
              <a:avLst/>
            </a:prstGeom>
          </p:spPr>
        </p:pic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4E66BD0-9EA1-43BF-9BFC-A864D73A98E6}"/>
                </a:ext>
              </a:extLst>
            </p:cNvPr>
            <p:cNvGrpSpPr/>
            <p:nvPr/>
          </p:nvGrpSpPr>
          <p:grpSpPr>
            <a:xfrm rot="461311">
              <a:off x="6374156" y="290072"/>
              <a:ext cx="1522211" cy="1254780"/>
              <a:chOff x="2322270" y="1258092"/>
              <a:chExt cx="8305800" cy="6392111"/>
            </a:xfrm>
          </p:grpSpPr>
          <p:pic>
            <p:nvPicPr>
              <p:cNvPr id="5" name="Picture 2" descr="Do medical students lose some of their empathy because they start ...">
                <a:extLst>
                  <a:ext uri="{FF2B5EF4-FFF2-40B4-BE49-F238E27FC236}">
                    <a16:creationId xmlns:a16="http://schemas.microsoft.com/office/drawing/2014/main" id="{268181DA-503C-47F0-AA75-AFFFEDD76A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8456" b="3088"/>
              <a:stretch/>
            </p:blipFill>
            <p:spPr bwMode="auto">
              <a:xfrm>
                <a:off x="2322270" y="1258092"/>
                <a:ext cx="8305800" cy="639211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" name="Picture 2" descr="The Black Apple - Picture of The Black Apple, Jalon - Tripadvisor">
                <a:extLst>
                  <a:ext uri="{FF2B5EF4-FFF2-40B4-BE49-F238E27FC236}">
                    <a16:creationId xmlns:a16="http://schemas.microsoft.com/office/drawing/2014/main" id="{CD286AC9-3A58-442B-AF39-87739E9878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265612" y="4572000"/>
                <a:ext cx="314325" cy="314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2" descr="The Black Apple - Picture of The Black Apple, Jalon - Tripadvisor">
                <a:extLst>
                  <a:ext uri="{FF2B5EF4-FFF2-40B4-BE49-F238E27FC236}">
                    <a16:creationId xmlns:a16="http://schemas.microsoft.com/office/drawing/2014/main" id="{885711FC-087C-4F52-AAC8-D72CF78ABBE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4422774" y="5004178"/>
                <a:ext cx="314325" cy="314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2" descr="The Black Apple - Picture of The Black Apple, Jalon - Tripadvisor">
                <a:extLst>
                  <a:ext uri="{FF2B5EF4-FFF2-40B4-BE49-F238E27FC236}">
                    <a16:creationId xmlns:a16="http://schemas.microsoft.com/office/drawing/2014/main" id="{EE39E8F6-3487-4426-AB7E-3BDB7C64C8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808412" y="5715000"/>
                <a:ext cx="314325" cy="31432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3650340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C05E82E-D386-4282-B8CB-A12C9D47C566}"/>
              </a:ext>
            </a:extLst>
          </p:cNvPr>
          <p:cNvGrpSpPr/>
          <p:nvPr/>
        </p:nvGrpSpPr>
        <p:grpSpPr>
          <a:xfrm>
            <a:off x="3911023" y="2514601"/>
            <a:ext cx="2986465" cy="3094872"/>
            <a:chOff x="2539423" y="2514601"/>
            <a:chExt cx="2986465" cy="309487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6664C11-2CFD-464D-9C77-2CB97CE6557C}"/>
                </a:ext>
              </a:extLst>
            </p:cNvPr>
            <p:cNvSpPr/>
            <p:nvPr/>
          </p:nvSpPr>
          <p:spPr>
            <a:xfrm>
              <a:off x="2588258" y="2514601"/>
              <a:ext cx="2815904" cy="56394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Variables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6F3E1EE-A528-420B-8598-843FC2C71294}"/>
                </a:ext>
              </a:extLst>
            </p:cNvPr>
            <p:cNvSpPr/>
            <p:nvPr/>
          </p:nvSpPr>
          <p:spPr>
            <a:xfrm>
              <a:off x="2573320" y="3832096"/>
              <a:ext cx="2952568" cy="56394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Operators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40CB954-01F0-457B-BF79-4550FC153A1A}"/>
                </a:ext>
              </a:extLst>
            </p:cNvPr>
            <p:cNvSpPr/>
            <p:nvPr/>
          </p:nvSpPr>
          <p:spPr>
            <a:xfrm>
              <a:off x="2539423" y="5045533"/>
              <a:ext cx="2952568" cy="563940"/>
            </a:xfrm>
            <a:prstGeom prst="roundRect">
              <a:avLst/>
            </a:prstGeom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Syntax</a:t>
              </a:r>
            </a:p>
          </p:txBody>
        </p:sp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084A6A61-08EB-4C86-997A-C4A16ACDD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309" y="76200"/>
            <a:ext cx="10157354" cy="1397000"/>
          </a:xfrm>
        </p:spPr>
        <p:txBody>
          <a:bodyPr/>
          <a:lstStyle/>
          <a:p>
            <a:r>
              <a:rPr lang="en-US"/>
              <a:t>This and Next </a:t>
            </a:r>
            <a:r>
              <a:rPr lang="en-US" dirty="0"/>
              <a:t>week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7A81B09-924A-4644-95C5-DB181F6C4A94}"/>
              </a:ext>
            </a:extLst>
          </p:cNvPr>
          <p:cNvGrpSpPr/>
          <p:nvPr/>
        </p:nvGrpSpPr>
        <p:grpSpPr>
          <a:xfrm>
            <a:off x="3503612" y="1981200"/>
            <a:ext cx="8382000" cy="4114801"/>
            <a:chOff x="2132012" y="1981200"/>
            <a:chExt cx="8382000" cy="411480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028B126-784B-4F46-AAFE-341A5F489D71}"/>
                </a:ext>
              </a:extLst>
            </p:cNvPr>
            <p:cNvSpPr/>
            <p:nvPr/>
          </p:nvSpPr>
          <p:spPr>
            <a:xfrm>
              <a:off x="2132012" y="1981200"/>
              <a:ext cx="3803199" cy="4114801"/>
            </a:xfrm>
            <a:prstGeom prst="roundRect">
              <a:avLst/>
            </a:prstGeom>
            <a:noFill/>
            <a:ln w="28575" cap="flat" cmpd="sng" algn="ctr">
              <a:solidFill>
                <a:srgbClr val="768CC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sz="3600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0E5AE50-7910-4E48-8A45-38F6A08E0B7C}"/>
                </a:ext>
              </a:extLst>
            </p:cNvPr>
            <p:cNvSpPr/>
            <p:nvPr/>
          </p:nvSpPr>
          <p:spPr>
            <a:xfrm>
              <a:off x="7313612" y="3716861"/>
              <a:ext cx="3200400" cy="643477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19050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statement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96702A1-CA89-40E1-AD06-5DACCF92880E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5935211" y="4038600"/>
              <a:ext cx="1378401" cy="1"/>
            </a:xfrm>
            <a:prstGeom prst="straightConnector1">
              <a:avLst/>
            </a:prstGeom>
            <a:ln w="38100">
              <a:solidFill>
                <a:srgbClr val="768C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1" name="Picture 2" descr="Project Jupyter - Wikipedia">
            <a:extLst>
              <a:ext uri="{FF2B5EF4-FFF2-40B4-BE49-F238E27FC236}">
                <a16:creationId xmlns:a16="http://schemas.microsoft.com/office/drawing/2014/main" id="{BD3469B8-66F2-452F-80F5-1A5738018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12" y="2820653"/>
            <a:ext cx="2133600" cy="2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480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EFCA1-DD99-46A5-8A01-AA58412D0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990600"/>
            <a:ext cx="10157354" cy="2438400"/>
          </a:xfrm>
        </p:spPr>
        <p:txBody>
          <a:bodyPr>
            <a:normAutofit/>
          </a:bodyPr>
          <a:lstStyle/>
          <a:p>
            <a:r>
              <a:rPr lang="en-US" dirty="0"/>
              <a:t>Commonly used software and programming languages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6" name="Picture 8" descr="Developing RESTful APIs with Python and Flask">
            <a:extLst>
              <a:ext uri="{FF2B5EF4-FFF2-40B4-BE49-F238E27FC236}">
                <a16:creationId xmlns:a16="http://schemas.microsoft.com/office/drawing/2014/main" id="{62CF84C7-EF07-42FA-B1B5-C6040923A1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5714" y1="56429" x2="45714" y2="56429"/>
                        <a14:foregroundMark x1="45714" y1="56429" x2="45714" y2="56429"/>
                        <a14:foregroundMark x1="53929" y1="56429" x2="57857" y2="55714"/>
                        <a14:foregroundMark x1="45714" y1="75357" x2="45714" y2="75357"/>
                        <a14:foregroundMark x1="62500" y1="71429" x2="62500" y2="7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722" y="1856028"/>
            <a:ext cx="12954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Mathematica Logo.svg">
            <a:extLst>
              <a:ext uri="{FF2B5EF4-FFF2-40B4-BE49-F238E27FC236}">
                <a16:creationId xmlns:a16="http://schemas.microsoft.com/office/drawing/2014/main" id="{D89B85D7-03B3-4FF7-85AF-C1ADD9011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6338" y="1985326"/>
            <a:ext cx="850899" cy="8870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971A921-CB6B-4C52-9672-FD8CD945081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4308" y="1817212"/>
            <a:ext cx="1193403" cy="11934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610B50-238F-47CA-B48E-F14F86ECF8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499" y="5055156"/>
            <a:ext cx="1893245" cy="763594"/>
          </a:xfrm>
          <a:prstGeom prst="rect">
            <a:avLst/>
          </a:prstGeom>
        </p:spPr>
      </p:pic>
      <p:pic>
        <p:nvPicPr>
          <p:cNvPr id="2062" name="Picture 14" descr="Julia (programming language) - Wikipedia">
            <a:extLst>
              <a:ext uri="{FF2B5EF4-FFF2-40B4-BE49-F238E27FC236}">
                <a16:creationId xmlns:a16="http://schemas.microsoft.com/office/drawing/2014/main" id="{86DE60BE-E104-47CC-AF92-85FEEC921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0423" y="1956029"/>
            <a:ext cx="1416049" cy="91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Java (programming language) - Wikipedia">
            <a:extLst>
              <a:ext uri="{FF2B5EF4-FFF2-40B4-BE49-F238E27FC236}">
                <a16:creationId xmlns:a16="http://schemas.microsoft.com/office/drawing/2014/main" id="{9FC6549D-FF23-40D7-A626-A461C9167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185" y="1604679"/>
            <a:ext cx="792549" cy="14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C++ - Wikipedia">
            <a:extLst>
              <a:ext uri="{FF2B5EF4-FFF2-40B4-BE49-F238E27FC236}">
                <a16:creationId xmlns:a16="http://schemas.microsoft.com/office/drawing/2014/main" id="{E4DD5941-9446-43C8-8FB6-A966D2BD8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0849" y="1781145"/>
            <a:ext cx="1152366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 descr="Fortran acs cover.jpeg">
            <a:extLst>
              <a:ext uri="{FF2B5EF4-FFF2-40B4-BE49-F238E27FC236}">
                <a16:creationId xmlns:a16="http://schemas.microsoft.com/office/drawing/2014/main" id="{92C4FF17-6B1F-493E-8035-D589316B9B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212" y="1676400"/>
            <a:ext cx="1152366" cy="147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1350B3-0A41-4E45-BA2B-5A448B4B7344}"/>
              </a:ext>
            </a:extLst>
          </p:cNvPr>
          <p:cNvSpPr txBox="1"/>
          <p:nvPr/>
        </p:nvSpPr>
        <p:spPr>
          <a:xfrm>
            <a:off x="533635" y="303514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python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1CB770-3E4B-4091-BB12-508947B9DB2A}"/>
              </a:ext>
            </a:extLst>
          </p:cNvPr>
          <p:cNvSpPr txBox="1"/>
          <p:nvPr/>
        </p:nvSpPr>
        <p:spPr>
          <a:xfrm>
            <a:off x="2263000" y="3035141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matlab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54673F-1D71-40BE-A5AF-5E0BEFB7F4FF}"/>
              </a:ext>
            </a:extLst>
          </p:cNvPr>
          <p:cNvSpPr txBox="1"/>
          <p:nvPr/>
        </p:nvSpPr>
        <p:spPr>
          <a:xfrm>
            <a:off x="5269485" y="3035140"/>
            <a:ext cx="223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mathematica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47619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CB52F4-A9E2-49F5-BD41-676C1268FB0A}"/>
              </a:ext>
            </a:extLst>
          </p:cNvPr>
          <p:cNvSpPr txBox="1"/>
          <p:nvPr/>
        </p:nvSpPr>
        <p:spPr>
          <a:xfrm>
            <a:off x="912812" y="3276600"/>
            <a:ext cx="9906000" cy="3346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Why are we learning python in this course: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Python is free, open source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Overall larger community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Better for learning programming 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Better for performing some tasks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endParaRPr lang="en-US" dirty="0"/>
          </a:p>
        </p:txBody>
      </p:sp>
      <p:pic>
        <p:nvPicPr>
          <p:cNvPr id="2050" name="Picture 2" descr="The Python Logo | Python Software Foundation">
            <a:extLst>
              <a:ext uri="{FF2B5EF4-FFF2-40B4-BE49-F238E27FC236}">
                <a16:creationId xmlns:a16="http://schemas.microsoft.com/office/drawing/2014/main" id="{DC36BBC5-FAAB-457D-81A1-0CD3B0035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2" y="762000"/>
            <a:ext cx="5724525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751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BE91CF-0A12-4F58-9EE9-A77CC723FE3C}"/>
              </a:ext>
            </a:extLst>
          </p:cNvPr>
          <p:cNvSpPr txBox="1"/>
          <p:nvPr/>
        </p:nvSpPr>
        <p:spPr>
          <a:xfrm>
            <a:off x="749980" y="838200"/>
            <a:ext cx="9601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What if my code takes too long to finish, or takes too much memory that my laptop can handle?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D44C665-64AB-4854-8AD3-5CFD159DFDD7}"/>
              </a:ext>
            </a:extLst>
          </p:cNvPr>
          <p:cNvGrpSpPr/>
          <p:nvPr/>
        </p:nvGrpSpPr>
        <p:grpSpPr>
          <a:xfrm>
            <a:off x="1638487" y="4191000"/>
            <a:ext cx="8700008" cy="830997"/>
            <a:chOff x="1652760" y="4375664"/>
            <a:chExt cx="8700008" cy="830997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F54D76-CE3E-4939-BA46-6AAE841694F3}"/>
                </a:ext>
              </a:extLst>
            </p:cNvPr>
            <p:cNvSpPr/>
            <p:nvPr/>
          </p:nvSpPr>
          <p:spPr>
            <a:xfrm>
              <a:off x="6704012" y="4560329"/>
              <a:ext cx="364875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hlinkClick r:id="rId2"/>
                </a:rPr>
                <a:t>https://hprc.tamu.edu/</a:t>
              </a:r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3277A62-B0EA-46CF-8F6D-511A7A1E6D3B}"/>
                </a:ext>
              </a:extLst>
            </p:cNvPr>
            <p:cNvSpPr txBox="1"/>
            <p:nvPr/>
          </p:nvSpPr>
          <p:spPr>
            <a:xfrm>
              <a:off x="1652760" y="4375664"/>
              <a:ext cx="54864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Texas A&amp;M High Performance Research Computing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91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80C2F-C39D-4302-82FB-820B05623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404AE-31B3-4917-B0CE-42FBFD7516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812" y="1905000"/>
            <a:ext cx="10157354" cy="4165600"/>
          </a:xfrm>
        </p:spPr>
        <p:txBody>
          <a:bodyPr>
            <a:normAutofit/>
          </a:bodyPr>
          <a:lstStyle/>
          <a:p>
            <a:r>
              <a:rPr lang="en-US" dirty="0"/>
              <a:t>First release 1991 by Guido van Rossum</a:t>
            </a:r>
          </a:p>
          <a:p>
            <a:pPr lvl="1"/>
            <a:r>
              <a:rPr lang="en-US" dirty="0"/>
              <a:t>Python 2 (2000 – 2020)</a:t>
            </a:r>
          </a:p>
          <a:p>
            <a:pPr lvl="1"/>
            <a:r>
              <a:rPr lang="en-US" dirty="0"/>
              <a:t>Python 3 (2008 – now)</a:t>
            </a:r>
          </a:p>
          <a:p>
            <a:r>
              <a:rPr lang="en-US" dirty="0"/>
              <a:t>The goal</a:t>
            </a:r>
          </a:p>
          <a:p>
            <a:pPr lvl="1"/>
            <a:r>
              <a:rPr lang="en-US" dirty="0"/>
              <a:t>An easy and intuitive language just as powerful as major competitors</a:t>
            </a:r>
          </a:p>
          <a:p>
            <a:pPr lvl="1"/>
            <a:r>
              <a:rPr lang="en-US" dirty="0"/>
              <a:t>Open source, so anyone can contribute to its development</a:t>
            </a:r>
          </a:p>
          <a:p>
            <a:pPr lvl="1"/>
            <a:r>
              <a:rPr lang="en-US" dirty="0"/>
              <a:t>Code that is as understandable as plain English</a:t>
            </a:r>
          </a:p>
          <a:p>
            <a:pPr lvl="1"/>
            <a:r>
              <a:rPr lang="en-US" dirty="0"/>
              <a:t>Suitability for everyday tasks, allowing for short development times</a:t>
            </a:r>
          </a:p>
          <a:p>
            <a:endParaRPr lang="en-US" dirty="0"/>
          </a:p>
        </p:txBody>
      </p:sp>
      <p:sp>
        <p:nvSpPr>
          <p:cNvPr id="5" name="Rectangle: Single Corner Snipped 4">
            <a:extLst>
              <a:ext uri="{FF2B5EF4-FFF2-40B4-BE49-F238E27FC236}">
                <a16:creationId xmlns:a16="http://schemas.microsoft.com/office/drawing/2014/main" id="{D9D924E0-7C77-4C09-97CE-4C848F5959F4}"/>
              </a:ext>
            </a:extLst>
          </p:cNvPr>
          <p:cNvSpPr/>
          <p:nvPr/>
        </p:nvSpPr>
        <p:spPr>
          <a:xfrm>
            <a:off x="8151812" y="1981200"/>
            <a:ext cx="3375555" cy="1727200"/>
          </a:xfrm>
          <a:prstGeom prst="snip1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rgbClr val="202122"/>
                </a:solidFill>
                <a:latin typeface="Arial" panose="020B0604020202020204" pitchFamily="34" charset="0"/>
              </a:rPr>
              <a:t>“In December 1989, Van Rossum had been looking for a "'hobby' programming project that would keep [him] occupied during the week around Christmas" as his office was closed.” – Wikipedia 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6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2CFDB1-745B-4605-B0E3-2226102AD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334"/>
          <a:stretch/>
        </p:blipFill>
        <p:spPr>
          <a:xfrm>
            <a:off x="1653330" y="1760719"/>
            <a:ext cx="2503565" cy="1787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41CAB8-6456-4B3A-91CF-E6C65252B7A1}"/>
              </a:ext>
            </a:extLst>
          </p:cNvPr>
          <p:cNvSpPr txBox="1"/>
          <p:nvPr/>
        </p:nvSpPr>
        <p:spPr>
          <a:xfrm>
            <a:off x="2055812" y="11430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F9E275-3E4A-4E4F-A3FA-4A125676F251}"/>
              </a:ext>
            </a:extLst>
          </p:cNvPr>
          <p:cNvSpPr txBox="1"/>
          <p:nvPr/>
        </p:nvSpPr>
        <p:spPr>
          <a:xfrm>
            <a:off x="7444530" y="1143699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fortran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0A35D5-C8C7-4249-8558-DB3CB9777799}"/>
              </a:ext>
            </a:extLst>
          </p:cNvPr>
          <p:cNvSpPr txBox="1"/>
          <p:nvPr/>
        </p:nvSpPr>
        <p:spPr>
          <a:xfrm>
            <a:off x="1577130" y="4511810"/>
            <a:ext cx="1905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interactive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1BF6AD-EEA6-417E-A21C-D7862D4E6075}"/>
              </a:ext>
            </a:extLst>
          </p:cNvPr>
          <p:cNvSpPr txBox="1"/>
          <p:nvPr/>
        </p:nvSpPr>
        <p:spPr>
          <a:xfrm>
            <a:off x="1464387" y="5297913"/>
            <a:ext cx="6858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typing</a:t>
            </a:r>
          </a:p>
          <a:p>
            <a:r>
              <a:rPr lang="en-US" sz="1600" dirty="0"/>
              <a:t>(the data type of a variable can change)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D3F388-7BA4-4242-B470-2F164BD4AAFE}"/>
              </a:ext>
            </a:extLst>
          </p:cNvPr>
          <p:cNvSpPr txBox="1"/>
          <p:nvPr/>
        </p:nvSpPr>
        <p:spPr>
          <a:xfrm>
            <a:off x="1574492" y="3775226"/>
            <a:ext cx="28220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simple syntax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EC9A64-8720-4D67-A7C7-811B26CD8C5D}"/>
              </a:ext>
            </a:extLst>
          </p:cNvPr>
          <p:cNvSpPr txBox="1"/>
          <p:nvPr/>
        </p:nvSpPr>
        <p:spPr>
          <a:xfrm>
            <a:off x="6682530" y="3961465"/>
            <a:ext cx="377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requiring compilation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BB80A9-1ED2-419C-90B4-B4B59E604F12}"/>
              </a:ext>
            </a:extLst>
          </p:cNvPr>
          <p:cNvSpPr txBox="1"/>
          <p:nvPr/>
        </p:nvSpPr>
        <p:spPr>
          <a:xfrm>
            <a:off x="6682530" y="4658358"/>
            <a:ext cx="2971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typing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2B208B-ECD4-41D9-88E1-617D70497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765" y="1692092"/>
            <a:ext cx="2503565" cy="1948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833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(Python distribution) - Wikipedia">
            <a:extLst>
              <a:ext uri="{FF2B5EF4-FFF2-40B4-BE49-F238E27FC236}">
                <a16:creationId xmlns:a16="http://schemas.microsoft.com/office/drawing/2014/main" id="{CD81D5D9-975C-4557-8793-C6D4AB050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6213" y="2133897"/>
            <a:ext cx="24247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C1DC73B-BCAC-48BC-B459-6DE502F826C1}"/>
              </a:ext>
            </a:extLst>
          </p:cNvPr>
          <p:cNvSpPr/>
          <p:nvPr/>
        </p:nvSpPr>
        <p:spPr>
          <a:xfrm>
            <a:off x="760412" y="3657600"/>
            <a:ext cx="109728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Anaconda is a free and open-source distribution of the Python and R programming languages for scientific computing (data science, machine learning applications, large-scale data processing, predictive analytics, etc.), that aims to simplify package management and deployment. –Wikipedia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E250A9-3B87-48AA-B648-4856FE104D0A}"/>
              </a:ext>
            </a:extLst>
          </p:cNvPr>
          <p:cNvSpPr txBox="1"/>
          <p:nvPr/>
        </p:nvSpPr>
        <p:spPr>
          <a:xfrm>
            <a:off x="4494212" y="2738735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package management software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EA53A9-CF37-4DCF-9B9B-4CA420800DE2}"/>
              </a:ext>
            </a:extLst>
          </p:cNvPr>
          <p:cNvSpPr txBox="1"/>
          <p:nvPr/>
        </p:nvSpPr>
        <p:spPr>
          <a:xfrm>
            <a:off x="0" y="228600"/>
            <a:ext cx="97520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Open source, so anyone can contribute to its development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DFCE43F7-DDE1-4A3D-BA51-C747C041B5E7}"/>
              </a:ext>
            </a:extLst>
          </p:cNvPr>
          <p:cNvSpPr/>
          <p:nvPr/>
        </p:nvSpPr>
        <p:spPr>
          <a:xfrm>
            <a:off x="4799012" y="683274"/>
            <a:ext cx="152400" cy="38352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068F3C-CC45-4D2A-89F6-457012C96BA7}"/>
              </a:ext>
            </a:extLst>
          </p:cNvPr>
          <p:cNvSpPr txBox="1"/>
          <p:nvPr/>
        </p:nvSpPr>
        <p:spPr>
          <a:xfrm>
            <a:off x="3656012" y="1210270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huge collection of written code</a:t>
            </a:r>
          </a:p>
        </p:txBody>
      </p:sp>
    </p:spTree>
    <p:extLst>
      <p:ext uri="{BB962C8B-B14F-4D97-AF65-F5344CB8AC3E}">
        <p14:creationId xmlns:p14="http://schemas.microsoft.com/office/powerpoint/2010/main" val="117236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Project Jupyter - Wikipedia">
            <a:extLst>
              <a:ext uri="{FF2B5EF4-FFF2-40B4-BE49-F238E27FC236}">
                <a16:creationId xmlns:a16="http://schemas.microsoft.com/office/drawing/2014/main" id="{A1FAC0DC-3FCB-4230-A151-1AC2DF3E4B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12" y="1712985"/>
            <a:ext cx="2133600" cy="247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99C3F6-63FA-4989-9C24-62E94F1B8ED7}"/>
              </a:ext>
            </a:extLst>
          </p:cNvPr>
          <p:cNvSpPr/>
          <p:nvPr/>
        </p:nvSpPr>
        <p:spPr>
          <a:xfrm>
            <a:off x="3503612" y="1905000"/>
            <a:ext cx="8458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 </a:t>
            </a:r>
            <a:r>
              <a:rPr lang="en-US" dirty="0" err="1"/>
              <a:t>Jupyter</a:t>
            </a:r>
            <a:r>
              <a:rPr lang="en-US" dirty="0"/>
              <a:t> Notebook is an open-source web application that allows you to create and share documents that contain live code, equations, visualizations and narrative text. Uses include: data cleaning and transformation, numerical simulation, statistical modeling, data visualization, machine learning,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143679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A3D3C03-F594-479C-B4C8-D76C061ABAA2}"/>
              </a:ext>
            </a:extLst>
          </p:cNvPr>
          <p:cNvGrpSpPr/>
          <p:nvPr/>
        </p:nvGrpSpPr>
        <p:grpSpPr>
          <a:xfrm>
            <a:off x="9272562" y="494109"/>
            <a:ext cx="1927250" cy="5144690"/>
            <a:chOff x="9272562" y="494109"/>
            <a:chExt cx="1927250" cy="5144690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EA2D12DA-FAFE-4FFE-8F49-7F7AADEDF218}"/>
                </a:ext>
              </a:extLst>
            </p:cNvPr>
            <p:cNvSpPr/>
            <p:nvPr/>
          </p:nvSpPr>
          <p:spPr>
            <a:xfrm>
              <a:off x="9272562" y="1447799"/>
              <a:ext cx="1927250" cy="4191000"/>
            </a:xfrm>
            <a:prstGeom prst="round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6" name="Picture 2" descr="Anaconda (Python distribution) - Wikipedia">
              <a:extLst>
                <a:ext uri="{FF2B5EF4-FFF2-40B4-BE49-F238E27FC236}">
                  <a16:creationId xmlns:a16="http://schemas.microsoft.com/office/drawing/2014/main" id="{A005438F-E2F4-4DE4-AB05-9144BDF3BB2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424" r="33008" b="31304"/>
            <a:stretch/>
          </p:blipFill>
          <p:spPr bwMode="auto">
            <a:xfrm>
              <a:off x="9853815" y="494109"/>
              <a:ext cx="838201" cy="8309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2CCD6BC-DFBF-482B-8321-6DB1E68F9A0F}"/>
                </a:ext>
              </a:extLst>
            </p:cNvPr>
            <p:cNvGrpSpPr/>
            <p:nvPr/>
          </p:nvGrpSpPr>
          <p:grpSpPr>
            <a:xfrm>
              <a:off x="9508079" y="1229674"/>
              <a:ext cx="1588609" cy="400110"/>
              <a:chOff x="7565302" y="556382"/>
              <a:chExt cx="1588609" cy="400110"/>
            </a:xfrm>
          </p:grpSpPr>
          <p:pic>
            <p:nvPicPr>
              <p:cNvPr id="73" name="Picture 72">
                <a:extLst>
                  <a:ext uri="{FF2B5EF4-FFF2-40B4-BE49-F238E27FC236}">
                    <a16:creationId xmlns:a16="http://schemas.microsoft.com/office/drawing/2014/main" id="{ADC7D99B-EF97-4CAB-AE3A-9847B32254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65302" y="613213"/>
                <a:ext cx="1529674" cy="317516"/>
              </a:xfrm>
              <a:prstGeom prst="rect">
                <a:avLst/>
              </a:prstGeom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8DEB7867-A9DE-4A40-AE24-71891938BDC8}"/>
                  </a:ext>
                </a:extLst>
              </p:cNvPr>
              <p:cNvSpPr txBox="1"/>
              <p:nvPr/>
            </p:nvSpPr>
            <p:spPr>
              <a:xfrm>
                <a:off x="7565302" y="556382"/>
                <a:ext cx="158860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rgbClr val="3EB049"/>
                    </a:solidFill>
                  </a:rPr>
                  <a:t>Anaconda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37C4FC0-C055-4E2F-8E4A-24BFF009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68" y="165076"/>
            <a:ext cx="6877318" cy="782613"/>
          </a:xfrm>
        </p:spPr>
        <p:txBody>
          <a:bodyPr/>
          <a:lstStyle/>
          <a:p>
            <a:r>
              <a:rPr lang="en-US" dirty="0"/>
              <a:t>Basic Structure in Python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6CF887-6456-4B4C-8B72-AFB02DB9F96F}"/>
              </a:ext>
            </a:extLst>
          </p:cNvPr>
          <p:cNvGrpSpPr/>
          <p:nvPr/>
        </p:nvGrpSpPr>
        <p:grpSpPr>
          <a:xfrm>
            <a:off x="2742774" y="1915114"/>
            <a:ext cx="1903838" cy="1136208"/>
            <a:chOff x="2742774" y="2006182"/>
            <a:chExt cx="1885645" cy="1045139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71EC8596-6440-4F8F-A36A-EC9F7198902E}"/>
                </a:ext>
              </a:extLst>
            </p:cNvPr>
            <p:cNvSpPr/>
            <p:nvPr/>
          </p:nvSpPr>
          <p:spPr>
            <a:xfrm>
              <a:off x="2742774" y="2006182"/>
              <a:ext cx="1885645" cy="417293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28575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E0128F8-FF87-4943-AD07-D3B709DE930D}"/>
                </a:ext>
              </a:extLst>
            </p:cNvPr>
            <p:cNvSpPr/>
            <p:nvPr/>
          </p:nvSpPr>
          <p:spPr>
            <a:xfrm>
              <a:off x="2751508" y="2622103"/>
              <a:ext cx="1876911" cy="429218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28575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C2EB086-C904-4F27-8A25-6F17B94AF789}"/>
              </a:ext>
            </a:extLst>
          </p:cNvPr>
          <p:cNvGrpSpPr/>
          <p:nvPr/>
        </p:nvGrpSpPr>
        <p:grpSpPr>
          <a:xfrm>
            <a:off x="2742774" y="4197710"/>
            <a:ext cx="1958169" cy="912715"/>
            <a:chOff x="2742774" y="4197710"/>
            <a:chExt cx="1958169" cy="912715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37B19830-4FC2-4E82-85D2-23F4CBD58729}"/>
                </a:ext>
              </a:extLst>
            </p:cNvPr>
            <p:cNvSpPr/>
            <p:nvPr/>
          </p:nvSpPr>
          <p:spPr>
            <a:xfrm>
              <a:off x="2742774" y="4197710"/>
              <a:ext cx="1958169" cy="612222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28575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flow control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61B2B10-DD84-4E74-B941-6D22336BE31F}"/>
                </a:ext>
              </a:extLst>
            </p:cNvPr>
            <p:cNvSpPr/>
            <p:nvPr/>
          </p:nvSpPr>
          <p:spPr>
            <a:xfrm>
              <a:off x="2769873" y="4809931"/>
              <a:ext cx="942822" cy="300494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28575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branch</a:t>
              </a:r>
            </a:p>
          </p:txBody>
        </p: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029C5245-A179-4609-8A22-FD39CA4AE6F6}"/>
                </a:ext>
              </a:extLst>
            </p:cNvPr>
            <p:cNvSpPr/>
            <p:nvPr/>
          </p:nvSpPr>
          <p:spPr>
            <a:xfrm>
              <a:off x="3712695" y="4809931"/>
              <a:ext cx="988248" cy="300494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  <a:ln w="28575"/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loop</a:t>
              </a:r>
            </a:p>
          </p:txBody>
        </p:sp>
      </p:grp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546DC440-28BF-401D-8640-964D024150F7}"/>
              </a:ext>
            </a:extLst>
          </p:cNvPr>
          <p:cNvSpPr/>
          <p:nvPr/>
        </p:nvSpPr>
        <p:spPr>
          <a:xfrm>
            <a:off x="752657" y="1962007"/>
            <a:ext cx="1297632" cy="37255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Variables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FD20E2AA-AA64-4FBD-8DC5-6D2418047010}"/>
              </a:ext>
            </a:extLst>
          </p:cNvPr>
          <p:cNvSpPr/>
          <p:nvPr/>
        </p:nvSpPr>
        <p:spPr>
          <a:xfrm>
            <a:off x="661062" y="3329081"/>
            <a:ext cx="1468355" cy="37255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operations</a:t>
            </a: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B1C4B5AB-D300-4768-B376-B81AD0CAE2E9}"/>
              </a:ext>
            </a:extLst>
          </p:cNvPr>
          <p:cNvSpPr/>
          <p:nvPr/>
        </p:nvSpPr>
        <p:spPr>
          <a:xfrm>
            <a:off x="703822" y="4492939"/>
            <a:ext cx="1360610" cy="372555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Syntax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1C743EB-B397-459A-9CF8-0FC59A84375A}"/>
              </a:ext>
            </a:extLst>
          </p:cNvPr>
          <p:cNvGrpSpPr/>
          <p:nvPr/>
        </p:nvGrpSpPr>
        <p:grpSpPr>
          <a:xfrm>
            <a:off x="9510289" y="1895226"/>
            <a:ext cx="1436120" cy="3289558"/>
            <a:chOff x="9510289" y="1895226"/>
            <a:chExt cx="1436120" cy="3289558"/>
          </a:xfrm>
        </p:grpSpPr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E4BDDF8F-EC8F-4F9C-8911-FDCD731BBC55}"/>
                </a:ext>
              </a:extLst>
            </p:cNvPr>
            <p:cNvSpPr/>
            <p:nvPr/>
          </p:nvSpPr>
          <p:spPr>
            <a:xfrm>
              <a:off x="9537040" y="1895226"/>
              <a:ext cx="1409369" cy="68947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958793EF-FDCC-4610-BBDA-A23140C89185}"/>
                </a:ext>
              </a:extLst>
            </p:cNvPr>
            <p:cNvSpPr/>
            <p:nvPr/>
          </p:nvSpPr>
          <p:spPr>
            <a:xfrm>
              <a:off x="9510289" y="4495307"/>
              <a:ext cx="1409369" cy="689477"/>
            </a:xfrm>
            <a:prstGeom prst="roundRect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10A7B97-8E03-4D19-B06B-E469241B99B5}"/>
              </a:ext>
            </a:extLst>
          </p:cNvPr>
          <p:cNvGrpSpPr/>
          <p:nvPr/>
        </p:nvGrpSpPr>
        <p:grpSpPr>
          <a:xfrm>
            <a:off x="7477598" y="1915112"/>
            <a:ext cx="1422165" cy="3269671"/>
            <a:chOff x="7477598" y="1915112"/>
            <a:chExt cx="1422165" cy="3269671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4D61598E-F4C4-4F50-B7CE-03B02B3EDFE7}"/>
                </a:ext>
              </a:extLst>
            </p:cNvPr>
            <p:cNvSpPr/>
            <p:nvPr/>
          </p:nvSpPr>
          <p:spPr>
            <a:xfrm>
              <a:off x="7477598" y="1915112"/>
              <a:ext cx="1370102" cy="67549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FEA59A2-2CEE-400E-A8DC-AC9D783A13F5}"/>
                </a:ext>
              </a:extLst>
            </p:cNvPr>
            <p:cNvSpPr/>
            <p:nvPr/>
          </p:nvSpPr>
          <p:spPr>
            <a:xfrm>
              <a:off x="7490394" y="4495307"/>
              <a:ext cx="1409369" cy="689476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3804F0A-D904-479C-907E-7B9FA2492CD2}"/>
              </a:ext>
            </a:extLst>
          </p:cNvPr>
          <p:cNvGrpSpPr/>
          <p:nvPr/>
        </p:nvGrpSpPr>
        <p:grpSpPr>
          <a:xfrm>
            <a:off x="7200603" y="1244928"/>
            <a:ext cx="3719056" cy="4393871"/>
            <a:chOff x="7200603" y="1244928"/>
            <a:chExt cx="3719056" cy="4393871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0C89AB63-B3A0-4788-97B6-840FE7BFE309}"/>
                </a:ext>
              </a:extLst>
            </p:cNvPr>
            <p:cNvGrpSpPr/>
            <p:nvPr/>
          </p:nvGrpSpPr>
          <p:grpSpPr>
            <a:xfrm>
              <a:off x="9030922" y="3198560"/>
              <a:ext cx="1888737" cy="689477"/>
              <a:chOff x="9030922" y="3198560"/>
              <a:chExt cx="1888737" cy="689477"/>
            </a:xfrm>
          </p:grpSpPr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27B92DF4-3AD1-4C3E-9700-22A5ED4F49AE}"/>
                  </a:ext>
                </a:extLst>
              </p:cNvPr>
              <p:cNvSpPr/>
              <p:nvPr/>
            </p:nvSpPr>
            <p:spPr>
              <a:xfrm>
                <a:off x="9510290" y="3198560"/>
                <a:ext cx="1409369" cy="689477"/>
              </a:xfrm>
              <a:prstGeom prst="round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800" dirty="0"/>
                  <a:t>package</a:t>
                </a:r>
              </a:p>
              <a:p>
                <a:pPr algn="ctr"/>
                <a:r>
                  <a:rPr lang="en-US" sz="1800" dirty="0"/>
                  <a:t>(library)</a:t>
                </a: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FA2978D5-7D14-49DA-80DF-9F231FEFE0AD}"/>
                  </a:ext>
                </a:extLst>
              </p:cNvPr>
              <p:cNvCxnSpPr>
                <a:cxnSpLocks/>
                <a:stCxn id="53" idx="3"/>
                <a:endCxn id="54" idx="1"/>
              </p:cNvCxnSpPr>
              <p:nvPr/>
            </p:nvCxnSpPr>
            <p:spPr>
              <a:xfrm>
                <a:off x="9030922" y="3543299"/>
                <a:ext cx="479368" cy="0"/>
              </a:xfrm>
              <a:prstGeom prst="straightConnector1">
                <a:avLst/>
              </a:prstGeom>
              <a:ln w="38100">
                <a:solidFill>
                  <a:srgbClr val="815B5B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C265FCE0-46EE-4104-88A8-06857B78CAD2}"/>
                </a:ext>
              </a:extLst>
            </p:cNvPr>
            <p:cNvSpPr/>
            <p:nvPr/>
          </p:nvSpPr>
          <p:spPr>
            <a:xfrm>
              <a:off x="7200603" y="1447799"/>
              <a:ext cx="1830319" cy="4191000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3ED2BAB-1E57-4AB4-A8CE-1241E552C948}"/>
                </a:ext>
              </a:extLst>
            </p:cNvPr>
            <p:cNvSpPr txBox="1"/>
            <p:nvPr/>
          </p:nvSpPr>
          <p:spPr>
            <a:xfrm>
              <a:off x="7565302" y="1244928"/>
              <a:ext cx="1153710" cy="400110"/>
            </a:xfrm>
            <a:prstGeom prst="rect">
              <a:avLst/>
            </a:prstGeom>
            <a:solidFill>
              <a:srgbClr val="E5EEF6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7E5C5C"/>
                  </a:solidFill>
                </a:rPr>
                <a:t>a folder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24EBE24-A7A8-41C5-9165-476B20E835C1}"/>
              </a:ext>
            </a:extLst>
          </p:cNvPr>
          <p:cNvGrpSpPr/>
          <p:nvPr/>
        </p:nvGrpSpPr>
        <p:grpSpPr>
          <a:xfrm>
            <a:off x="5311974" y="1915112"/>
            <a:ext cx="1388196" cy="2512958"/>
            <a:chOff x="5311974" y="1915112"/>
            <a:chExt cx="1388196" cy="2512958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7DFF130A-8B34-4458-99A9-1C18B74E190F}"/>
                </a:ext>
              </a:extLst>
            </p:cNvPr>
            <p:cNvSpPr/>
            <p:nvPr/>
          </p:nvSpPr>
          <p:spPr>
            <a:xfrm>
              <a:off x="5311974" y="1915112"/>
              <a:ext cx="1345924" cy="51976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  <p:sp>
          <p:nvSpPr>
            <p:cNvPr id="47" name="Rectangle: Rounded Corners 46">
              <a:extLst>
                <a:ext uri="{FF2B5EF4-FFF2-40B4-BE49-F238E27FC236}">
                  <a16:creationId xmlns:a16="http://schemas.microsoft.com/office/drawing/2014/main" id="{474712BC-AFF1-4DC6-847E-4ED9FE5387CB}"/>
                </a:ext>
              </a:extLst>
            </p:cNvPr>
            <p:cNvSpPr/>
            <p:nvPr/>
          </p:nvSpPr>
          <p:spPr>
            <a:xfrm>
              <a:off x="5354246" y="3908307"/>
              <a:ext cx="1345924" cy="51976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EDDFFA3-2408-4B49-A08F-3F80F008127C}"/>
              </a:ext>
            </a:extLst>
          </p:cNvPr>
          <p:cNvGrpSpPr/>
          <p:nvPr/>
        </p:nvGrpSpPr>
        <p:grpSpPr>
          <a:xfrm>
            <a:off x="5104617" y="1244928"/>
            <a:ext cx="3771651" cy="4411894"/>
            <a:chOff x="5104617" y="1244928"/>
            <a:chExt cx="3771651" cy="441189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9B00683C-2EA7-463D-A3BD-350C38C4CBD6}"/>
                </a:ext>
              </a:extLst>
            </p:cNvPr>
            <p:cNvSpPr/>
            <p:nvPr/>
          </p:nvSpPr>
          <p:spPr>
            <a:xfrm>
              <a:off x="7466899" y="3223574"/>
              <a:ext cx="1409369" cy="675495"/>
            </a:xfrm>
            <a:prstGeom prst="roundRect">
              <a:avLst/>
            </a:prstGeom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module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AFFAA65-4981-4147-9AE9-18B951EE3985}"/>
                </a:ext>
              </a:extLst>
            </p:cNvPr>
            <p:cNvCxnSpPr>
              <a:cxnSpLocks/>
              <a:stCxn id="48" idx="3"/>
              <a:endCxn id="49" idx="1"/>
            </p:cNvCxnSpPr>
            <p:nvPr/>
          </p:nvCxnSpPr>
          <p:spPr>
            <a:xfrm>
              <a:off x="6934936" y="3561322"/>
              <a:ext cx="531963" cy="0"/>
            </a:xfrm>
            <a:prstGeom prst="straightConnector1">
              <a:avLst/>
            </a:prstGeom>
            <a:ln w="38100">
              <a:solidFill>
                <a:srgbClr val="96799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7E3C1752-8B4B-426E-8211-2530762DC05C}"/>
                </a:ext>
              </a:extLst>
            </p:cNvPr>
            <p:cNvSpPr/>
            <p:nvPr/>
          </p:nvSpPr>
          <p:spPr>
            <a:xfrm>
              <a:off x="5104617" y="1465822"/>
              <a:ext cx="1830319" cy="4191000"/>
            </a:xfrm>
            <a:prstGeom prst="roundRect">
              <a:avLst/>
            </a:prstGeom>
            <a:noFill/>
            <a:ln w="2857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EC85ED6-3A98-43D0-B67B-7AEF27B575B0}"/>
                </a:ext>
              </a:extLst>
            </p:cNvPr>
            <p:cNvSpPr txBox="1"/>
            <p:nvPr/>
          </p:nvSpPr>
          <p:spPr>
            <a:xfrm>
              <a:off x="5581729" y="1244928"/>
              <a:ext cx="838200" cy="400110"/>
            </a:xfrm>
            <a:prstGeom prst="rect">
              <a:avLst/>
            </a:prstGeom>
            <a:solidFill>
              <a:srgbClr val="EAF1F9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8B6A94"/>
                  </a:solidFill>
                </a:rPr>
                <a:t>a file</a:t>
              </a:r>
            </a:p>
          </p:txBody>
        </p:sp>
      </p:grp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77B797E1-CE96-4E41-BEDC-FD28CBC5DA7F}"/>
              </a:ext>
            </a:extLst>
          </p:cNvPr>
          <p:cNvSpPr/>
          <p:nvPr/>
        </p:nvSpPr>
        <p:spPr>
          <a:xfrm>
            <a:off x="5355660" y="4924903"/>
            <a:ext cx="1345924" cy="519763"/>
          </a:xfrm>
          <a:prstGeom prst="round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Variables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CF7F0E-35EA-4A15-9A58-5767A1566CCD}"/>
              </a:ext>
            </a:extLst>
          </p:cNvPr>
          <p:cNvSpPr txBox="1"/>
          <p:nvPr/>
        </p:nvSpPr>
        <p:spPr>
          <a:xfrm>
            <a:off x="493226" y="5959463"/>
            <a:ext cx="113923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in python is using variables, functions, modules, packages to complete certain tasks.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DE84C9-BC78-4BC0-B0A5-1FF6266BF735}"/>
              </a:ext>
            </a:extLst>
          </p:cNvPr>
          <p:cNvGrpSpPr/>
          <p:nvPr/>
        </p:nvGrpSpPr>
        <p:grpSpPr>
          <a:xfrm>
            <a:off x="531812" y="1240523"/>
            <a:ext cx="4169131" cy="4416300"/>
            <a:chOff x="531812" y="1240523"/>
            <a:chExt cx="4169131" cy="4416300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2FCAAF13-3EE8-4E3D-BE7C-FFAEBE97D834}"/>
                </a:ext>
              </a:extLst>
            </p:cNvPr>
            <p:cNvSpPr/>
            <p:nvPr/>
          </p:nvSpPr>
          <p:spPr>
            <a:xfrm>
              <a:off x="531812" y="1447799"/>
              <a:ext cx="1828916" cy="4209024"/>
            </a:xfrm>
            <a:prstGeom prst="roundRect">
              <a:avLst/>
            </a:prstGeom>
            <a:noFill/>
            <a:ln w="28575" cap="flat" cmpd="sng" algn="ctr">
              <a:solidFill>
                <a:srgbClr val="768CC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A319117-E844-4C5C-939B-366495414DCE}"/>
                </a:ext>
              </a:extLst>
            </p:cNvPr>
            <p:cNvCxnSpPr>
              <a:cxnSpLocks/>
              <a:stCxn id="9" idx="3"/>
              <a:endCxn id="50" idx="1"/>
            </p:cNvCxnSpPr>
            <p:nvPr/>
          </p:nvCxnSpPr>
          <p:spPr>
            <a:xfrm flipV="1">
              <a:off x="2360728" y="3543092"/>
              <a:ext cx="382046" cy="9219"/>
            </a:xfrm>
            <a:prstGeom prst="straightConnector1">
              <a:avLst/>
            </a:prstGeom>
            <a:ln w="38100">
              <a:solidFill>
                <a:srgbClr val="768CC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F55BC7E-DC01-4490-9F13-331B454158BB}"/>
                </a:ext>
              </a:extLst>
            </p:cNvPr>
            <p:cNvSpPr/>
            <p:nvPr/>
          </p:nvSpPr>
          <p:spPr>
            <a:xfrm>
              <a:off x="2742774" y="3279502"/>
              <a:ext cx="1958169" cy="527179"/>
            </a:xfrm>
            <a:prstGeom prst="roundRect">
              <a:avLst/>
            </a:prstGeom>
            <a:solidFill>
              <a:schemeClr val="tx1">
                <a:lumMod val="60000"/>
                <a:lumOff val="40000"/>
              </a:schemeClr>
            </a:solidFill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statement</a:t>
              </a:r>
            </a:p>
            <a:p>
              <a:pPr algn="ctr"/>
              <a:r>
                <a:rPr lang="en-US" sz="1800" dirty="0"/>
                <a:t>(a line of code)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1A9525D-F8BD-4525-AB94-05328395D239}"/>
                </a:ext>
              </a:extLst>
            </p:cNvPr>
            <p:cNvSpPr txBox="1"/>
            <p:nvPr/>
          </p:nvSpPr>
          <p:spPr>
            <a:xfrm>
              <a:off x="959371" y="1240523"/>
              <a:ext cx="871159" cy="400110"/>
            </a:xfrm>
            <a:prstGeom prst="rect">
              <a:avLst/>
            </a:prstGeom>
            <a:solidFill>
              <a:srgbClr val="EFF5FA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768CC5"/>
                  </a:solidFill>
                </a:rPr>
                <a:t>a line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8F72B35-BA04-40A1-80D1-981EDA8BB776}"/>
              </a:ext>
            </a:extLst>
          </p:cNvPr>
          <p:cNvGrpSpPr/>
          <p:nvPr/>
        </p:nvGrpSpPr>
        <p:grpSpPr>
          <a:xfrm>
            <a:off x="2611205" y="1229674"/>
            <a:ext cx="4038441" cy="4445173"/>
            <a:chOff x="2611205" y="1229674"/>
            <a:chExt cx="4038441" cy="4445173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875F2F88-9B7B-4272-9446-FE6E5BC14671}"/>
                </a:ext>
              </a:extLst>
            </p:cNvPr>
            <p:cNvSpPr/>
            <p:nvPr/>
          </p:nvSpPr>
          <p:spPr>
            <a:xfrm>
              <a:off x="2611205" y="1465823"/>
              <a:ext cx="2200566" cy="4209024"/>
            </a:xfrm>
            <a:prstGeom prst="roundRect">
              <a:avLst/>
            </a:prstGeom>
            <a:noFill/>
            <a:ln w="285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14314CBA-2A06-44F0-904D-AC1526ABC44B}"/>
                </a:ext>
              </a:extLst>
            </p:cNvPr>
            <p:cNvSpPr/>
            <p:nvPr/>
          </p:nvSpPr>
          <p:spPr>
            <a:xfrm>
              <a:off x="5354246" y="2931708"/>
              <a:ext cx="1295400" cy="519763"/>
            </a:xfrm>
            <a:prstGeom prst="roundRect">
              <a:avLst/>
            </a:prstGeom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/>
                <a:t>function &amp; class</a:t>
              </a:r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5971B7B-7BB4-48DE-AA41-2F553EB37ED8}"/>
                </a:ext>
              </a:extLst>
            </p:cNvPr>
            <p:cNvCxnSpPr>
              <a:cxnSpLocks/>
              <a:stCxn id="23" idx="3"/>
              <a:endCxn id="45" idx="1"/>
            </p:cNvCxnSpPr>
            <p:nvPr/>
          </p:nvCxnSpPr>
          <p:spPr>
            <a:xfrm flipV="1">
              <a:off x="4811771" y="3191590"/>
              <a:ext cx="542475" cy="378745"/>
            </a:xfrm>
            <a:prstGeom prst="straightConnector1">
              <a:avLst/>
            </a:prstGeom>
            <a:ln w="38100">
              <a:solidFill>
                <a:srgbClr val="7DB1C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AB38396C-5365-401A-A241-F2FFB87DE4EB}"/>
                </a:ext>
              </a:extLst>
            </p:cNvPr>
            <p:cNvSpPr txBox="1"/>
            <p:nvPr/>
          </p:nvSpPr>
          <p:spPr>
            <a:xfrm>
              <a:off x="2966371" y="1229674"/>
              <a:ext cx="1584520" cy="400110"/>
            </a:xfrm>
            <a:prstGeom prst="rect">
              <a:avLst/>
            </a:prstGeom>
            <a:solidFill>
              <a:srgbClr val="EFF5FA"/>
            </a:solidFill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rgbClr val="6DACC8"/>
                  </a:solidFill>
                </a:rPr>
                <a:t>many lines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67460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5" presetClass="emph" presetSubtype="0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58" dur="indefinite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7" grpId="0"/>
      <p:bldP spid="67" grpId="1"/>
    </p:bldLst>
  </p:timing>
</p:sld>
</file>

<file path=ppt/theme/theme1.xml><?xml version="1.0" encoding="utf-8"?>
<a:theme xmlns:a="http://schemas.openxmlformats.org/drawingml/2006/main" name="Books 16x9">
  <a:themeElements>
    <a:clrScheme name="Books_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787940.potx" id="{9A4E33EC-D715-440E-9062-8AFA4CC9E341}" vid="{0DFBCB81-4ACA-49F1-BA1C-2B43B27F1FC4}"/>
    </a:ext>
  </a:extLst>
</a:theme>
</file>

<file path=ppt/theme/theme2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ooks16x9">
      <a:dk1>
        <a:srgbClr val="374C81"/>
      </a:dk1>
      <a:lt1>
        <a:srgbClr val="FFFFFF"/>
      </a:lt1>
      <a:dk2>
        <a:srgbClr val="000000"/>
      </a:dk2>
      <a:lt2>
        <a:srgbClr val="EDE5DF"/>
      </a:lt2>
      <a:accent1>
        <a:srgbClr val="414E77"/>
      </a:accent1>
      <a:accent2>
        <a:srgbClr val="70AAC4"/>
      </a:accent2>
      <a:accent3>
        <a:srgbClr val="8B6A94"/>
      </a:accent3>
      <a:accent4>
        <a:srgbClr val="61A796"/>
      </a:accent4>
      <a:accent5>
        <a:srgbClr val="4E5798"/>
      </a:accent5>
      <a:accent6>
        <a:srgbClr val="7E5C5C"/>
      </a:accent6>
      <a:hlink>
        <a:srgbClr val="0070C0"/>
      </a:hlink>
      <a:folHlink>
        <a:srgbClr val="7030A0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80000" r="-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30000" t="30000" r="7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bookstack presentation (widescreen)</Template>
  <TotalTime>22463</TotalTime>
  <Words>377</Words>
  <Application>Microsoft Office PowerPoint</Application>
  <PresentationFormat>Custom</PresentationFormat>
  <Paragraphs>61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Century Gothic</vt:lpstr>
      <vt:lpstr>Books 16x9</vt:lpstr>
      <vt:lpstr>Programming for Physics</vt:lpstr>
      <vt:lpstr>PowerPoint Presentation</vt:lpstr>
      <vt:lpstr>PowerPoint Presentation</vt:lpstr>
      <vt:lpstr>PowerPoint Presentation</vt:lpstr>
      <vt:lpstr>Python Overview</vt:lpstr>
      <vt:lpstr>PowerPoint Presentation</vt:lpstr>
      <vt:lpstr>PowerPoint Presentation</vt:lpstr>
      <vt:lpstr>PowerPoint Presentation</vt:lpstr>
      <vt:lpstr>Basic Structure in Python</vt:lpstr>
      <vt:lpstr>This and Next week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for Physics</dc:title>
  <dc:creator>Shenglong Xu</dc:creator>
  <cp:lastModifiedBy>Xu, Shenglong</cp:lastModifiedBy>
  <cp:revision>129</cp:revision>
  <dcterms:created xsi:type="dcterms:W3CDTF">2020-07-13T17:46:25Z</dcterms:created>
  <dcterms:modified xsi:type="dcterms:W3CDTF">2024-08-26T17:21:06Z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CampaignTags">
    <vt:lpwstr/>
  </property>
  <property fmtid="{D5CDD505-2E9C-101B-9397-08002B2CF9AE}" pid="7" name="ScenarioTags">
    <vt:lpwstr/>
  </property>
</Properties>
</file>