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88" r:id="rId8"/>
    <p:sldId id="289" r:id="rId9"/>
    <p:sldId id="266" r:id="rId10"/>
    <p:sldId id="284" r:id="rId11"/>
    <p:sldId id="285" r:id="rId12"/>
    <p:sldId id="292" r:id="rId13"/>
    <p:sldId id="294" r:id="rId14"/>
    <p:sldId id="295" r:id="rId15"/>
    <p:sldId id="296" r:id="rId16"/>
    <p:sldId id="297" r:id="rId17"/>
    <p:sldId id="317" r:id="rId18"/>
    <p:sldId id="307" r:id="rId19"/>
    <p:sldId id="267" r:id="rId20"/>
    <p:sldId id="277" r:id="rId21"/>
    <p:sldId id="278" r:id="rId22"/>
    <p:sldId id="271" r:id="rId23"/>
    <p:sldId id="274" r:id="rId24"/>
    <p:sldId id="291" r:id="rId25"/>
    <p:sldId id="290" r:id="rId26"/>
    <p:sldId id="293" r:id="rId27"/>
    <p:sldId id="275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0"/>
      </p:cViewPr>
      <p:guideLst>
        <p:guide orient="horz" pos="1666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6741741" y="195486"/>
            <a:ext cx="288032" cy="288032"/>
            <a:chOff x="7164288" y="267494"/>
            <a:chExt cx="288032" cy="288032"/>
          </a:xfrm>
        </p:grpSpPr>
        <p:sp>
          <p:nvSpPr>
            <p:cNvPr id="27" name="椭圆 26"/>
            <p:cNvSpPr/>
            <p:nvPr/>
          </p:nvSpPr>
          <p:spPr>
            <a:xfrm>
              <a:off x="7164288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flipH="1">
              <a:off x="7235818" y="372838"/>
              <a:ext cx="144971" cy="77344"/>
              <a:chOff x="6032720" y="491873"/>
              <a:chExt cx="268428" cy="143210"/>
            </a:xfrm>
          </p:grpSpPr>
          <p:sp>
            <p:nvSpPr>
              <p:cNvPr id="29" name="等腰三角形 28"/>
              <p:cNvSpPr/>
              <p:nvPr/>
            </p:nvSpPr>
            <p:spPr>
              <a:xfrm rot="5400000">
                <a:off x="6022843" y="501750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5400000">
                <a:off x="6167815" y="501751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 userDrawn="1"/>
        </p:nvGrpSpPr>
        <p:grpSpPr>
          <a:xfrm>
            <a:off x="8613949" y="195486"/>
            <a:ext cx="288032" cy="288032"/>
            <a:chOff x="6732240" y="267494"/>
            <a:chExt cx="288032" cy="288032"/>
          </a:xfrm>
        </p:grpSpPr>
        <p:sp>
          <p:nvSpPr>
            <p:cNvPr id="32" name="椭圆 31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814528" y="372838"/>
              <a:ext cx="144971" cy="77344"/>
              <a:chOff x="6032720" y="491873"/>
              <a:chExt cx="268428" cy="143210"/>
            </a:xfrm>
          </p:grpSpPr>
          <p:sp>
            <p:nvSpPr>
              <p:cNvPr id="34" name="等腰三角形 33"/>
              <p:cNvSpPr/>
              <p:nvPr/>
            </p:nvSpPr>
            <p:spPr>
              <a:xfrm rot="5400000">
                <a:off x="6022843" y="501750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6167815" y="501751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 userDrawn="1"/>
        </p:nvGrpSpPr>
        <p:grpSpPr>
          <a:xfrm>
            <a:off x="7365810" y="195486"/>
            <a:ext cx="288032" cy="288032"/>
            <a:chOff x="6732240" y="267494"/>
            <a:chExt cx="288032" cy="288032"/>
          </a:xfrm>
        </p:grpSpPr>
        <p:sp>
          <p:nvSpPr>
            <p:cNvPr id="37" name="椭圆 36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840252" y="364864"/>
              <a:ext cx="72008" cy="108000"/>
              <a:chOff x="6876256" y="699542"/>
              <a:chExt cx="72008" cy="10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6876256" y="699542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948264" y="699542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/>
          <p:cNvGrpSpPr/>
          <p:nvPr userDrawn="1"/>
        </p:nvGrpSpPr>
        <p:grpSpPr>
          <a:xfrm>
            <a:off x="7989879" y="195486"/>
            <a:ext cx="288032" cy="288032"/>
            <a:chOff x="7344308" y="275469"/>
            <a:chExt cx="288032" cy="288032"/>
          </a:xfrm>
        </p:grpSpPr>
        <p:sp>
          <p:nvSpPr>
            <p:cNvPr id="42" name="椭圆 41"/>
            <p:cNvSpPr/>
            <p:nvPr/>
          </p:nvSpPr>
          <p:spPr>
            <a:xfrm>
              <a:off x="7344308" y="275469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430372" y="361018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7534"/>
            <a:ext cx="9144000" cy="410445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365924"/>
            <a:ext cx="320384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microsoft.com/office/2007/relationships/hdphoto" Target="../media/hdphoto1.wdp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~1\ADMINI~1\APPLIC~1\360se6\USERDA~1\Temp\120859~1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" y="0"/>
            <a:ext cx="914399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781205" y="3303979"/>
            <a:ext cx="309634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Grasp Tdog——G06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04506" y="1992754"/>
            <a:ext cx="4248999" cy="941819"/>
            <a:chOff x="3472" y="4381"/>
            <a:chExt cx="6691" cy="1483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3472" y="5864"/>
              <a:ext cx="66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3472" y="4381"/>
              <a:ext cx="66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37"/>
            <p:cNvSpPr txBox="1"/>
            <p:nvPr/>
          </p:nvSpPr>
          <p:spPr>
            <a:xfrm>
              <a:off x="3472" y="4618"/>
              <a:ext cx="669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总结评审报告</a:t>
              </a:r>
              <a:endPara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wipe/>
      </p:transition>
    </mc:Choice>
    <mc:Fallback>
      <p:transition advClick="0" advTm="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6036"/>
            <a:ext cx="320384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2.5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系统流程图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 descr="450361648567075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6160" y="1059815"/>
            <a:ext cx="7335520" cy="3705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6036"/>
            <a:ext cx="320384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2.6 java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代码规范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pic>
        <p:nvPicPr>
          <p:cNvPr id="4" name="图片 3" descr="3588504266488638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1139825"/>
            <a:ext cx="5774690" cy="360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6036"/>
            <a:ext cx="320384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2.7 gantt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图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pic>
        <p:nvPicPr>
          <p:cNvPr id="5" name="图片 4" descr="7616754403877377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670" y="1089025"/>
            <a:ext cx="6938645" cy="3465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6036"/>
            <a:ext cx="320384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2.8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会议记录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 descr="8156960637316312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045" y="999490"/>
            <a:ext cx="6637020" cy="387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6036"/>
            <a:ext cx="320384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2.9 github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截图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pic>
        <p:nvPicPr>
          <p:cNvPr id="4" name="图片 3" descr="5779014546855336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765" y="1003935"/>
            <a:ext cx="5538470" cy="3902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6036"/>
            <a:ext cx="320384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2.10 swot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分析图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8820" y="3368675"/>
            <a:ext cx="234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5" name="图片 4" descr="a0746a51a6ac4afcae8ca1bea37a37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2770" y="1044575"/>
            <a:ext cx="4886960" cy="3458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6036"/>
            <a:ext cx="320384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2.11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单元测试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8820" y="3368675"/>
            <a:ext cx="234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6" name="图片 5" descr="6d310364b1631d486e680dd7d2f8a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0255" y="887730"/>
            <a:ext cx="3150870" cy="3980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6036"/>
            <a:ext cx="320384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2.12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接口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8820" y="3368675"/>
            <a:ext cx="234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" name="图片 3" descr="ec7143d17d12e1c83e1a82422d7d3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" y="992505"/>
            <a:ext cx="2117725" cy="3987800"/>
          </a:xfrm>
          <a:prstGeom prst="rect">
            <a:avLst/>
          </a:prstGeom>
        </p:spPr>
      </p:pic>
      <p:pic>
        <p:nvPicPr>
          <p:cNvPr id="5" name="图片 4" descr="7410476861328406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" y="1628775"/>
            <a:ext cx="8155305" cy="173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94489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2790" y="2631946"/>
            <a:ext cx="282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成果展示</a:t>
            </a:r>
            <a:endParaRPr lang="zh-CN" alt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03</a:t>
            </a:r>
            <a:endParaRPr lang="zh-CN" altLang="en-US" sz="9600" b="1" dirty="0">
              <a:solidFill>
                <a:srgbClr val="FFFFFF"/>
              </a:solidFill>
              <a:latin typeface="Kozuka Mincho Pr6N H" panose="02020900000000000000" pitchFamily="18" charset="-128"/>
              <a:ea typeface="Kozuka Mincho Pr6N H" panose="02020900000000000000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wipe/>
      </p:transition>
    </mc:Choice>
    <mc:Fallback>
      <p:transition advClick="0" advTm="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6036"/>
            <a:ext cx="320384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3.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成果展示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pic>
        <p:nvPicPr>
          <p:cNvPr id="5" name="图片 1" descr="C:\Users\ssyhh\AppData\Local\Temp\WeChat Files\715695476195075606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915" y="1068070"/>
            <a:ext cx="2240280" cy="398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图片 2" descr="C:\Users\ssyhh\AppData\Local\Temp\WeChat Files\75308813498834676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8840" y="1068070"/>
            <a:ext cx="2239645" cy="398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图片 4" descr="C:\Users\ssyhh\AppData\Local\Temp\WeChat Files\4808011695477525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44260" y="1068070"/>
            <a:ext cx="2239645" cy="398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34"/>
            <a:ext cx="2699792" cy="513676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1463" y="2612770"/>
            <a:ext cx="189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306" y="1891133"/>
            <a:ext cx="131318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63888" y="1416894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66276" y="1347441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项目概述</a:t>
            </a:r>
            <a:endParaRPr lang="zh-CN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63888" y="2008244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66276" y="1938791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阶段报告展示</a:t>
            </a:r>
            <a:endParaRPr lang="zh-CN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63888" y="2570430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66276" y="2500977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成果展示</a:t>
            </a:r>
            <a:endParaRPr lang="zh-CN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63888" y="3168957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66276" y="3099504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总结、组员绩效及参考文献</a:t>
            </a:r>
            <a:endParaRPr lang="zh-CN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6036"/>
            <a:ext cx="320384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3.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成果展示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3" descr="C:\Users\ssyhh\AppData\Local\Temp\WeChat Files\219439741735953902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7570" y="1089660"/>
            <a:ext cx="2197100" cy="390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6" descr="C:\Users\ssyhh\AppData\Local\Temp\WeChat Files\10352818253059315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9810" y="1089660"/>
            <a:ext cx="2197735" cy="390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5" descr="C:\Users\ssyhh\AppData\Local\Temp\WeChat Files\1684188771551726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77610" y="1089660"/>
            <a:ext cx="2197100" cy="3907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75599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2790" y="2631946"/>
            <a:ext cx="282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总结及成员绩效</a:t>
            </a:r>
            <a:endParaRPr lang="zh-CN" alt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04</a:t>
            </a:r>
            <a:endParaRPr lang="zh-CN" altLang="en-US" sz="9600" b="1" dirty="0">
              <a:solidFill>
                <a:srgbClr val="FFFFFF"/>
              </a:solidFill>
              <a:latin typeface="Kozuka Mincho Pr6N H" panose="02020900000000000000" pitchFamily="18" charset="-128"/>
              <a:ea typeface="Kozuka Mincho Pr6N H" panose="02020900000000000000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wipe/>
      </p:transition>
    </mc:Choice>
    <mc:Fallback>
      <p:transition advClick="0" advTm="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6036"/>
            <a:ext cx="320384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4. 1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小组成员总结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949315" y="1551305"/>
            <a:ext cx="2693670" cy="1802565"/>
            <a:chOff x="5949568" y="1995686"/>
            <a:chExt cx="2169656" cy="1512168"/>
          </a:xfrm>
        </p:grpSpPr>
        <p:sp>
          <p:nvSpPr>
            <p:cNvPr id="15" name="矩形标注 14"/>
            <p:cNvSpPr/>
            <p:nvPr/>
          </p:nvSpPr>
          <p:spPr>
            <a:xfrm>
              <a:off x="5949568" y="1995686"/>
              <a:ext cx="2169656" cy="1512168"/>
            </a:xfrm>
            <a:prstGeom prst="wedgeRectCallout">
              <a:avLst>
                <a:gd name="adj1" fmla="val -49591"/>
                <a:gd name="adj2" fmla="val 74594"/>
              </a:avLst>
            </a:prstGeom>
            <a:solidFill>
              <a:srgbClr val="F2F2F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9568" y="2048666"/>
              <a:ext cx="2169656" cy="1238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accent6">
                    <a:lumMod val="75000"/>
                  </a:schemeClr>
                </a:buClr>
              </a:pPr>
              <a:r>
                <a:rPr lang="en-US" altLang="zh-CN" sz="1000" dirty="0"/>
                <a:t>左文正：第一次接触做一个项目，然后自己制作一个app，过程中遇到了太多的令人崩溃的困难，之前对软件制作知之甚少，需要学习的东西太多，导致最后并没有完全完成我们的项目，边学习边制作软件导致我们的工作效率很低，是我们需要改进的。</a:t>
              </a:r>
              <a:endParaRPr lang="en-US" altLang="zh-CN" sz="1000" dirty="0"/>
            </a:p>
          </p:txBody>
        </p:sp>
        <p:pic>
          <p:nvPicPr>
            <p:cNvPr id="3074" name="Picture 2" descr="C:\Documents and Settings\Administrator\桌面\睿泰集团员工培养计划-解决方案部-JYY\其他\PPT素材\图标\平面小图标\2\504786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313907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组合 24"/>
          <p:cNvGrpSpPr/>
          <p:nvPr/>
        </p:nvGrpSpPr>
        <p:grpSpPr>
          <a:xfrm>
            <a:off x="3100834" y="848494"/>
            <a:ext cx="2460625" cy="1845313"/>
            <a:chOff x="3100834" y="848494"/>
            <a:chExt cx="2460625" cy="1845313"/>
          </a:xfrm>
        </p:grpSpPr>
        <p:sp>
          <p:nvSpPr>
            <p:cNvPr id="14" name="矩形标注 13"/>
            <p:cNvSpPr/>
            <p:nvPr/>
          </p:nvSpPr>
          <p:spPr>
            <a:xfrm>
              <a:off x="3100834" y="848494"/>
              <a:ext cx="2454275" cy="1845310"/>
            </a:xfrm>
            <a:prstGeom prst="wedgeRectCallout">
              <a:avLst>
                <a:gd name="adj1" fmla="val 983"/>
                <a:gd name="adj2" fmla="val 75305"/>
              </a:avLst>
            </a:prstGeom>
            <a:solidFill>
              <a:srgbClr val="F2F2F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72589" y="864054"/>
              <a:ext cx="2388870" cy="1706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accent6">
                    <a:lumMod val="75000"/>
                  </a:schemeClr>
                </a:buClr>
              </a:pPr>
              <a:r>
                <a:rPr lang="en-US" altLang="zh-CN" sz="1000" dirty="0"/>
                <a:t>陈祥斌：第一次制作app，我认为我有许多方面还有待学习，包括文档的编写和代码的学习，在编写程序的时候，由于是缺乏经验，遇到了一些问题和错误都会卡住很久，我最大的感受就是工作效率非常的低，同时和组员组长的配合也很不足</a:t>
              </a:r>
              <a:endParaRPr lang="en-US" altLang="zh-CN" sz="1000" dirty="0"/>
            </a:p>
          </p:txBody>
        </p:sp>
        <p:pic>
          <p:nvPicPr>
            <p:cNvPr id="3075" name="Picture 3" descr="C:\Documents and Settings\Administrator\桌面\睿泰集团员工培养计划-解决方案部-JYY\其他\PPT素材\图标\平面小图标\2\50479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190" y="238900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组合 20"/>
          <p:cNvGrpSpPr/>
          <p:nvPr/>
        </p:nvGrpSpPr>
        <p:grpSpPr>
          <a:xfrm>
            <a:off x="211454" y="1328420"/>
            <a:ext cx="2569846" cy="1943220"/>
            <a:chOff x="611487" y="1995686"/>
            <a:chExt cx="2169729" cy="1512168"/>
          </a:xfrm>
        </p:grpSpPr>
        <p:sp>
          <p:nvSpPr>
            <p:cNvPr id="13" name="矩形标注 12"/>
            <p:cNvSpPr/>
            <p:nvPr/>
          </p:nvSpPr>
          <p:spPr>
            <a:xfrm>
              <a:off x="611560" y="1995686"/>
              <a:ext cx="2169656" cy="1512168"/>
            </a:xfrm>
            <a:prstGeom prst="wedgeRectCallout">
              <a:avLst>
                <a:gd name="adj1" fmla="val 49078"/>
                <a:gd name="adj2" fmla="val 69614"/>
              </a:avLst>
            </a:prstGeom>
            <a:solidFill>
              <a:srgbClr val="F2F2F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1487" y="2048894"/>
              <a:ext cx="2169656" cy="136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accent6">
                    <a:lumMod val="75000"/>
                  </a:schemeClr>
                </a:buClr>
              </a:pPr>
              <a:r>
                <a:rPr lang="en-US" altLang="zh-CN" sz="1200" dirty="0"/>
                <a:t>刘向辉：时间在整个软件项目的计划和实施方面都是需要严格把控的部分，要按部就班地按照计划时间完成对应的工作，效率更尤为重要。除此之外，还要兼顾团队中其他成员，完成工作对接。</a:t>
              </a:r>
              <a:endParaRPr lang="en-US" altLang="zh-CN" sz="1200" dirty="0"/>
            </a:p>
          </p:txBody>
        </p:sp>
        <p:pic>
          <p:nvPicPr>
            <p:cNvPr id="3076" name="Picture 4" descr="C:\Documents and Settings\Administrator\桌面\睿泰集团员工培养计划-解决方案部-JYY\其他\PPT素材\图标\平面小图标\2\50478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634" y="316821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组合 19"/>
          <p:cNvGrpSpPr/>
          <p:nvPr/>
        </p:nvGrpSpPr>
        <p:grpSpPr>
          <a:xfrm>
            <a:off x="2763186" y="3147815"/>
            <a:ext cx="3175624" cy="3179111"/>
            <a:chOff x="2763186" y="3147815"/>
            <a:chExt cx="3175624" cy="3179111"/>
          </a:xfrm>
        </p:grpSpPr>
        <p:grpSp>
          <p:nvGrpSpPr>
            <p:cNvPr id="19" name="组合 18"/>
            <p:cNvGrpSpPr/>
            <p:nvPr/>
          </p:nvGrpSpPr>
          <p:grpSpPr>
            <a:xfrm>
              <a:off x="2763186" y="3147815"/>
              <a:ext cx="3175624" cy="3179111"/>
              <a:chOff x="2763186" y="3147815"/>
              <a:chExt cx="3175624" cy="3179111"/>
            </a:xfrm>
          </p:grpSpPr>
          <p:sp>
            <p:nvSpPr>
              <p:cNvPr id="11" name="饼形 10"/>
              <p:cNvSpPr/>
              <p:nvPr/>
            </p:nvSpPr>
            <p:spPr>
              <a:xfrm rot="5400000">
                <a:off x="2770458" y="3158574"/>
                <a:ext cx="3168352" cy="3168352"/>
              </a:xfrm>
              <a:prstGeom prst="pie">
                <a:avLst>
                  <a:gd name="adj1" fmla="val 12698271"/>
                  <a:gd name="adj2" fmla="val 1620000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饼形 9"/>
              <p:cNvSpPr/>
              <p:nvPr/>
            </p:nvSpPr>
            <p:spPr>
              <a:xfrm rot="2700000">
                <a:off x="2763186" y="3147816"/>
                <a:ext cx="3168352" cy="3168352"/>
              </a:xfrm>
              <a:prstGeom prst="pie">
                <a:avLst>
                  <a:gd name="adj1" fmla="val 11647033"/>
                  <a:gd name="adj2" fmla="val 15443818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饼形 8"/>
              <p:cNvSpPr/>
              <p:nvPr/>
            </p:nvSpPr>
            <p:spPr>
              <a:xfrm rot="20509694">
                <a:off x="2763186" y="3147815"/>
                <a:ext cx="3168352" cy="3168352"/>
              </a:xfrm>
              <a:prstGeom prst="pie">
                <a:avLst>
                  <a:gd name="adj1" fmla="val 11911485"/>
                  <a:gd name="adj2" fmla="val 15429133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弦形 3"/>
              <p:cNvSpPr/>
              <p:nvPr/>
            </p:nvSpPr>
            <p:spPr>
              <a:xfrm rot="8414785">
                <a:off x="3109284" y="3592650"/>
                <a:ext cx="2512216" cy="2536285"/>
              </a:xfrm>
              <a:prstGeom prst="chord">
                <a:avLst>
                  <a:gd name="adj1" fmla="val 2753391"/>
                  <a:gd name="adj2" fmla="val 12839027"/>
                </a:avLst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5544" y="4155926"/>
                <a:ext cx="16694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Add your title </a:t>
                </a:r>
                <a:endParaRPr lang="zh-CN" alt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887494" y="3806644"/>
              <a:ext cx="503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FFFF"/>
                  </a:solidFill>
                  <a:latin typeface="Broadway" panose="04040905080B02020502" pitchFamily="82" charset="0"/>
                  <a:ea typeface="Kozuka Mincho Pr6N H" panose="02020900000000000000" pitchFamily="18" charset="-128"/>
                </a:rPr>
                <a:t>01</a:t>
              </a:r>
              <a:endParaRPr lang="zh-CN" altLang="en-US" sz="2000" b="1" dirty="0">
                <a:solidFill>
                  <a:srgbClr val="FFFFFF"/>
                </a:solidFill>
                <a:latin typeface="Broadway" panose="04040905080B02020502" pitchFamily="82" charset="0"/>
                <a:ea typeface="Kozuka Mincho Pr6N H" panose="02020900000000000000" pitchFamily="18" charset="-12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68617" y="3150058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FFFF"/>
                  </a:solidFill>
                  <a:latin typeface="Broadway" panose="04040905080B02020502" pitchFamily="82" charset="0"/>
                  <a:ea typeface="Kozuka Mincho Pr6N H" panose="02020900000000000000" pitchFamily="18" charset="-128"/>
                </a:rPr>
                <a:t>02</a:t>
              </a:r>
              <a:endParaRPr lang="zh-CN" altLang="en-US" sz="2000" b="1" dirty="0">
                <a:solidFill>
                  <a:srgbClr val="FFFFFF"/>
                </a:solidFill>
                <a:latin typeface="Broadway" panose="04040905080B02020502" pitchFamily="82" charset="0"/>
                <a:ea typeface="Kozuka Mincho Pr6N H" panose="02020900000000000000" pitchFamily="18" charset="-12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4642" y="3806644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FFFF"/>
                  </a:solidFill>
                  <a:latin typeface="Broadway" panose="04040905080B02020502" pitchFamily="82" charset="0"/>
                  <a:ea typeface="Kozuka Mincho Pr6N H" panose="02020900000000000000" pitchFamily="18" charset="-128"/>
                </a:rPr>
                <a:t>03</a:t>
              </a:r>
              <a:endParaRPr lang="zh-CN" altLang="en-US" sz="2000" b="1" dirty="0">
                <a:solidFill>
                  <a:srgbClr val="FFFFFF"/>
                </a:solidFill>
                <a:latin typeface="Broadway" panose="04040905080B02020502" pitchFamily="82" charset="0"/>
                <a:ea typeface="Kozuka Mincho Pr6N H" panose="02020900000000000000" pitchFamily="18" charset="-128"/>
              </a:endParaRPr>
            </a:p>
          </p:txBody>
        </p:sp>
      </p:grp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矩形 6"/>
          <p:cNvSpPr/>
          <p:nvPr/>
        </p:nvSpPr>
        <p:spPr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TextBox 7"/>
          <p:cNvSpPr/>
          <p:nvPr/>
        </p:nvSpPr>
        <p:spPr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grpSp>
        <p:nvGrpSpPr>
          <p:cNvPr id="20513" name="组合 35"/>
          <p:cNvGrpSpPr/>
          <p:nvPr/>
        </p:nvGrpSpPr>
        <p:grpSpPr>
          <a:xfrm>
            <a:off x="688975" y="1209675"/>
            <a:ext cx="1382713" cy="1374775"/>
            <a:chOff x="0" y="0"/>
            <a:chExt cx="1751069" cy="1740658"/>
          </a:xfrm>
        </p:grpSpPr>
        <p:sp>
          <p:nvSpPr>
            <p:cNvPr id="19466" name="椭圆 1"/>
            <p:cNvSpPr/>
            <p:nvPr/>
          </p:nvSpPr>
          <p:spPr>
            <a:xfrm>
              <a:off x="0" y="0"/>
              <a:ext cx="1751069" cy="1740658"/>
            </a:xfrm>
            <a:prstGeom prst="ellipse">
              <a:avLst/>
            </a:prstGeom>
            <a:solidFill>
              <a:srgbClr val="31859B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9467" name="组合 3"/>
            <p:cNvGrpSpPr/>
            <p:nvPr/>
          </p:nvGrpSpPr>
          <p:grpSpPr>
            <a:xfrm>
              <a:off x="371600" y="392804"/>
              <a:ext cx="1011320" cy="1084132"/>
              <a:chOff x="0" y="0"/>
              <a:chExt cx="1720118" cy="1854990"/>
            </a:xfrm>
          </p:grpSpPr>
          <p:sp>
            <p:nvSpPr>
              <p:cNvPr id="19468" name="Freeform 38"/>
              <p:cNvSpPr>
                <a:spLocks noEditPoints="1"/>
              </p:cNvSpPr>
              <p:nvPr/>
            </p:nvSpPr>
            <p:spPr>
              <a:xfrm>
                <a:off x="0" y="0"/>
                <a:ext cx="1720118" cy="1278360"/>
              </a:xfrm>
              <a:custGeom>
                <a:avLst/>
                <a:gdLst>
                  <a:gd name="txL" fmla="*/ 0 w 489"/>
                  <a:gd name="txT" fmla="*/ 0 h 363"/>
                  <a:gd name="txR" fmla="*/ 489 w 489"/>
                  <a:gd name="txB" fmla="*/ 363 h 363"/>
                </a:gdLst>
                <a:ahLst/>
                <a:cxnLst>
                  <a:cxn ang="0">
                    <a:pos x="1027015975" y="2147483646"/>
                  </a:cxn>
                  <a:cxn ang="0">
                    <a:pos x="0" y="2147483646"/>
                  </a:cxn>
                  <a:cxn ang="0">
                    <a:pos x="0" y="2147483646"/>
                  </a:cxn>
                  <a:cxn ang="0">
                    <a:pos x="0" y="1029368576"/>
                  </a:cxn>
                  <a:cxn ang="0">
                    <a:pos x="1027015975" y="0"/>
                  </a:cxn>
                  <a:cxn ang="0">
                    <a:pos x="1027015975" y="0"/>
                  </a:cxn>
                  <a:cxn ang="0">
                    <a:pos x="2147483646" y="0"/>
                  </a:cxn>
                  <a:cxn ang="0">
                    <a:pos x="2147483646" y="1029368576"/>
                  </a:cxn>
                  <a:cxn ang="0">
                    <a:pos x="2147483646" y="102936857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1027015975" y="2147483646"/>
                  </a:cxn>
                  <a:cxn ang="0">
                    <a:pos x="532068729" y="1029368576"/>
                  </a:cxn>
                  <a:cxn ang="0">
                    <a:pos x="532068729" y="2147483646"/>
                  </a:cxn>
                  <a:cxn ang="0">
                    <a:pos x="1027015975" y="2147483646"/>
                  </a:cxn>
                  <a:cxn ang="0">
                    <a:pos x="1027015975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1029368576"/>
                  </a:cxn>
                  <a:cxn ang="0">
                    <a:pos x="2147483646" y="533287419"/>
                  </a:cxn>
                  <a:cxn ang="0">
                    <a:pos x="2147483646" y="533287419"/>
                  </a:cxn>
                  <a:cxn ang="0">
                    <a:pos x="1027015975" y="533287419"/>
                  </a:cxn>
                  <a:cxn ang="0">
                    <a:pos x="532068729" y="1029368576"/>
                  </a:cxn>
                </a:cxnLst>
                <a:rect l="txL" t="txT" r="txR" b="txB"/>
                <a:pathLst>
                  <a:path w="489" h="363">
                    <a:moveTo>
                      <a:pt x="83" y="363"/>
                    </a:moveTo>
                    <a:cubicBezTo>
                      <a:pt x="37" y="363"/>
                      <a:pt x="0" y="326"/>
                      <a:pt x="0" y="280"/>
                    </a:cubicBezTo>
                    <a:cubicBezTo>
                      <a:pt x="0" y="280"/>
                      <a:pt x="0" y="280"/>
                      <a:pt x="0" y="28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451" y="0"/>
                      <a:pt x="489" y="38"/>
                      <a:pt x="489" y="83"/>
                    </a:cubicBezTo>
                    <a:cubicBezTo>
                      <a:pt x="489" y="83"/>
                      <a:pt x="489" y="83"/>
                      <a:pt x="489" y="83"/>
                    </a:cubicBezTo>
                    <a:cubicBezTo>
                      <a:pt x="489" y="280"/>
                      <a:pt x="489" y="280"/>
                      <a:pt x="489" y="280"/>
                    </a:cubicBezTo>
                    <a:cubicBezTo>
                      <a:pt x="489" y="326"/>
                      <a:pt x="451" y="363"/>
                      <a:pt x="406" y="363"/>
                    </a:cubicBezTo>
                    <a:cubicBezTo>
                      <a:pt x="406" y="363"/>
                      <a:pt x="406" y="363"/>
                      <a:pt x="406" y="363"/>
                    </a:cubicBezTo>
                    <a:cubicBezTo>
                      <a:pt x="83" y="363"/>
                      <a:pt x="83" y="363"/>
                      <a:pt x="83" y="363"/>
                    </a:cubicBezTo>
                    <a:close/>
                    <a:moveTo>
                      <a:pt x="43" y="83"/>
                    </a:moveTo>
                    <a:cubicBezTo>
                      <a:pt x="43" y="280"/>
                      <a:pt x="43" y="280"/>
                      <a:pt x="43" y="280"/>
                    </a:cubicBezTo>
                    <a:cubicBezTo>
                      <a:pt x="43" y="302"/>
                      <a:pt x="61" y="320"/>
                      <a:pt x="83" y="320"/>
                    </a:cubicBezTo>
                    <a:cubicBezTo>
                      <a:pt x="83" y="320"/>
                      <a:pt x="83" y="320"/>
                      <a:pt x="83" y="320"/>
                    </a:cubicBezTo>
                    <a:cubicBezTo>
                      <a:pt x="406" y="320"/>
                      <a:pt x="406" y="320"/>
                      <a:pt x="406" y="320"/>
                    </a:cubicBezTo>
                    <a:cubicBezTo>
                      <a:pt x="428" y="320"/>
                      <a:pt x="446" y="302"/>
                      <a:pt x="446" y="280"/>
                    </a:cubicBezTo>
                    <a:cubicBezTo>
                      <a:pt x="446" y="280"/>
                      <a:pt x="446" y="280"/>
                      <a:pt x="446" y="280"/>
                    </a:cubicBezTo>
                    <a:cubicBezTo>
                      <a:pt x="446" y="83"/>
                      <a:pt x="446" y="83"/>
                      <a:pt x="446" y="83"/>
                    </a:cubicBezTo>
                    <a:cubicBezTo>
                      <a:pt x="446" y="61"/>
                      <a:pt x="428" y="43"/>
                      <a:pt x="406" y="43"/>
                    </a:cubicBezTo>
                    <a:cubicBezTo>
                      <a:pt x="406" y="43"/>
                      <a:pt x="406" y="43"/>
                      <a:pt x="406" y="43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61" y="43"/>
                      <a:pt x="43" y="61"/>
                      <a:pt x="43" y="83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69" name="Freeform 39"/>
              <p:cNvSpPr/>
              <p:nvPr/>
            </p:nvSpPr>
            <p:spPr>
              <a:xfrm>
                <a:off x="463258" y="1305724"/>
                <a:ext cx="787736" cy="549266"/>
              </a:xfrm>
              <a:custGeom>
                <a:avLst/>
                <a:gdLst>
                  <a:gd name="txL" fmla="*/ 0 w 224"/>
                  <a:gd name="txT" fmla="*/ 0 h 156"/>
                  <a:gd name="txR" fmla="*/ 224 w 224"/>
                  <a:gd name="txB" fmla="*/ 156 h 156"/>
                </a:gdLst>
                <a:ahLst/>
                <a:cxnLst>
                  <a:cxn ang="0">
                    <a:pos x="2147483646" y="1475240453"/>
                  </a:cxn>
                  <a:cxn ang="0">
                    <a:pos x="1607712909" y="185954708"/>
                  </a:cxn>
                  <a:cxn ang="0">
                    <a:pos x="1385107156" y="0"/>
                  </a:cxn>
                  <a:cxn ang="0">
                    <a:pos x="1174866044" y="185954708"/>
                  </a:cxn>
                  <a:cxn ang="0">
                    <a:pos x="74201918" y="1475240453"/>
                  </a:cxn>
                  <a:cxn ang="0">
                    <a:pos x="98934718" y="1735578453"/>
                  </a:cxn>
                  <a:cxn ang="0">
                    <a:pos x="371009589" y="1710784022"/>
                  </a:cxn>
                  <a:cxn ang="0">
                    <a:pos x="1187234202" y="793407695"/>
                  </a:cxn>
                  <a:cxn ang="0">
                    <a:pos x="1187234202" y="1735578453"/>
                  </a:cxn>
                  <a:cxn ang="0">
                    <a:pos x="1385107156" y="1933930377"/>
                  </a:cxn>
                  <a:cxn ang="0">
                    <a:pos x="1595348267" y="1735578453"/>
                  </a:cxn>
                  <a:cxn ang="0">
                    <a:pos x="1595348267" y="793407695"/>
                  </a:cxn>
                  <a:cxn ang="0">
                    <a:pos x="2147483646" y="1710784022"/>
                  </a:cxn>
                  <a:cxn ang="0">
                    <a:pos x="2147483646" y="1735578453"/>
                  </a:cxn>
                  <a:cxn ang="0">
                    <a:pos x="2147483646" y="1475240453"/>
                  </a:cxn>
                </a:cxnLst>
                <a:rect l="txL" t="txT" r="txR" b="txB"/>
                <a:pathLst>
                  <a:path w="224" h="156">
                    <a:moveTo>
                      <a:pt x="219" y="119"/>
                    </a:move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15"/>
                      <a:pt x="118" y="0"/>
                      <a:pt x="112" y="0"/>
                    </a:cubicBezTo>
                    <a:cubicBezTo>
                      <a:pt x="107" y="0"/>
                      <a:pt x="95" y="15"/>
                      <a:pt x="95" y="15"/>
                    </a:cubicBezTo>
                    <a:cubicBezTo>
                      <a:pt x="6" y="119"/>
                      <a:pt x="6" y="119"/>
                      <a:pt x="6" y="119"/>
                    </a:cubicBezTo>
                    <a:cubicBezTo>
                      <a:pt x="0" y="126"/>
                      <a:pt x="2" y="135"/>
                      <a:pt x="8" y="140"/>
                    </a:cubicBezTo>
                    <a:cubicBezTo>
                      <a:pt x="15" y="146"/>
                      <a:pt x="25" y="144"/>
                      <a:pt x="30" y="138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96" y="149"/>
                      <a:pt x="103" y="156"/>
                      <a:pt x="112" y="156"/>
                    </a:cubicBezTo>
                    <a:cubicBezTo>
                      <a:pt x="121" y="156"/>
                      <a:pt x="129" y="149"/>
                      <a:pt x="129" y="140"/>
                    </a:cubicBezTo>
                    <a:cubicBezTo>
                      <a:pt x="129" y="64"/>
                      <a:pt x="129" y="64"/>
                      <a:pt x="129" y="64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200" y="144"/>
                      <a:pt x="210" y="146"/>
                      <a:pt x="216" y="140"/>
                    </a:cubicBezTo>
                    <a:cubicBezTo>
                      <a:pt x="223" y="135"/>
                      <a:pt x="224" y="126"/>
                      <a:pt x="219" y="11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70" name="Freeform 40"/>
              <p:cNvSpPr/>
              <p:nvPr/>
            </p:nvSpPr>
            <p:spPr>
              <a:xfrm>
                <a:off x="263882" y="334250"/>
                <a:ext cx="1192355" cy="619633"/>
              </a:xfrm>
              <a:custGeom>
                <a:avLst/>
                <a:gdLst>
                  <a:gd name="txL" fmla="*/ 0 w 339"/>
                  <a:gd name="txT" fmla="*/ 0 h 176"/>
                  <a:gd name="txR" fmla="*/ 339 w 339"/>
                  <a:gd name="txB" fmla="*/ 176 h 176"/>
                </a:gdLst>
                <a:ahLst/>
                <a:cxnLst>
                  <a:cxn ang="0">
                    <a:pos x="37114248" y="2094743290"/>
                  </a:cxn>
                  <a:cxn ang="0">
                    <a:pos x="49484491" y="1921214364"/>
                  </a:cxn>
                  <a:cxn ang="0">
                    <a:pos x="49484491" y="1921214364"/>
                  </a:cxn>
                  <a:cxn ang="0">
                    <a:pos x="705156637" y="1264280162"/>
                  </a:cxn>
                  <a:cxn ang="0">
                    <a:pos x="816499380" y="1227098661"/>
                  </a:cxn>
                  <a:cxn ang="0">
                    <a:pos x="816499380" y="1227098661"/>
                  </a:cxn>
                  <a:cxn ang="0">
                    <a:pos x="890727875" y="1301465183"/>
                  </a:cxn>
                  <a:cxn ang="0">
                    <a:pos x="890727875" y="1301465183"/>
                  </a:cxn>
                  <a:cxn ang="0">
                    <a:pos x="1026811105" y="1784866939"/>
                  </a:cxn>
                  <a:cxn ang="0">
                    <a:pos x="2053618693" y="148740085"/>
                  </a:cxn>
                  <a:cxn ang="0">
                    <a:pos x="2147483646" y="86762703"/>
                  </a:cxn>
                  <a:cxn ang="0">
                    <a:pos x="2147483646" y="86762703"/>
                  </a:cxn>
                  <a:cxn ang="0">
                    <a:pos x="2147483646" y="198317766"/>
                  </a:cxn>
                  <a:cxn ang="0">
                    <a:pos x="2147483646" y="198317766"/>
                  </a:cxn>
                  <a:cxn ang="0">
                    <a:pos x="2147483646" y="1227098661"/>
                  </a:cxn>
                  <a:cxn ang="0">
                    <a:pos x="2147483646" y="731300724"/>
                  </a:cxn>
                  <a:cxn ang="0">
                    <a:pos x="2147483646" y="706511884"/>
                  </a:cxn>
                  <a:cxn ang="0">
                    <a:pos x="2147483646" y="706511884"/>
                  </a:cxn>
                  <a:cxn ang="0">
                    <a:pos x="2147483646" y="756089565"/>
                  </a:cxn>
                  <a:cxn ang="0">
                    <a:pos x="2147483646" y="756089565"/>
                  </a:cxn>
                  <a:cxn ang="0">
                    <a:pos x="2147483646" y="1041173555"/>
                  </a:cxn>
                  <a:cxn ang="0">
                    <a:pos x="2147483646" y="61973862"/>
                  </a:cxn>
                  <a:cxn ang="0">
                    <a:pos x="2147483646" y="49581202"/>
                  </a:cxn>
                  <a:cxn ang="0">
                    <a:pos x="2147483646" y="49581202"/>
                  </a:cxn>
                  <a:cxn ang="0">
                    <a:pos x="2147483646" y="223110128"/>
                  </a:cxn>
                  <a:cxn ang="0">
                    <a:pos x="2147483646" y="223110128"/>
                  </a:cxn>
                  <a:cxn ang="0">
                    <a:pos x="2147483646" y="1313861364"/>
                  </a:cxn>
                  <a:cxn ang="0">
                    <a:pos x="2147483646" y="1363442566"/>
                  </a:cxn>
                  <a:cxn ang="0">
                    <a:pos x="2147483646" y="1363442566"/>
                  </a:cxn>
                  <a:cxn ang="0">
                    <a:pos x="2147483646" y="1313861364"/>
                  </a:cxn>
                  <a:cxn ang="0">
                    <a:pos x="2147483646" y="1313861364"/>
                  </a:cxn>
                  <a:cxn ang="0">
                    <a:pos x="2147483646" y="1003988533"/>
                  </a:cxn>
                  <a:cxn ang="0">
                    <a:pos x="2147483646" y="1561760332"/>
                  </a:cxn>
                  <a:cxn ang="0">
                    <a:pos x="2078362697" y="1574156513"/>
                  </a:cxn>
                  <a:cxn ang="0">
                    <a:pos x="2078362697" y="1574156513"/>
                  </a:cxn>
                  <a:cxn ang="0">
                    <a:pos x="2016504445" y="1474994109"/>
                  </a:cxn>
                  <a:cxn ang="0">
                    <a:pos x="2016504445" y="1474994109"/>
                  </a:cxn>
                  <a:cxn ang="0">
                    <a:pos x="2028878206" y="607349480"/>
                  </a:cxn>
                  <a:cxn ang="0">
                    <a:pos x="1088665840" y="2119532131"/>
                  </a:cxn>
                  <a:cxn ang="0">
                    <a:pos x="977323097" y="2147483646"/>
                  </a:cxn>
                  <a:cxn ang="0">
                    <a:pos x="977323097" y="2147483646"/>
                  </a:cxn>
                  <a:cxn ang="0">
                    <a:pos x="878354114" y="2107135950"/>
                  </a:cxn>
                  <a:cxn ang="0">
                    <a:pos x="878354114" y="2107135950"/>
                  </a:cxn>
                  <a:cxn ang="0">
                    <a:pos x="729900641" y="1561760332"/>
                  </a:cxn>
                  <a:cxn ang="0">
                    <a:pos x="197937965" y="2107135950"/>
                  </a:cxn>
                  <a:cxn ang="0">
                    <a:pos x="197937965" y="2107135950"/>
                  </a:cxn>
                  <a:cxn ang="0">
                    <a:pos x="86598739" y="2131924791"/>
                  </a:cxn>
                  <a:cxn ang="0">
                    <a:pos x="86598739" y="2131924791"/>
                  </a:cxn>
                  <a:cxn ang="0">
                    <a:pos x="37114248" y="2094743290"/>
                  </a:cxn>
                </a:cxnLst>
                <a:rect l="txL" t="txT" r="txR" b="txB"/>
                <a:pathLst>
                  <a:path w="339" h="176">
                    <a:moveTo>
                      <a:pt x="3" y="169"/>
                    </a:moveTo>
                    <a:cubicBezTo>
                      <a:pt x="0" y="166"/>
                      <a:pt x="0" y="159"/>
                      <a:pt x="4" y="155"/>
                    </a:cubicBezTo>
                    <a:cubicBezTo>
                      <a:pt x="4" y="155"/>
                      <a:pt x="4" y="155"/>
                      <a:pt x="4" y="155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60" y="99"/>
                      <a:pt x="63" y="98"/>
                      <a:pt x="66" y="99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9" y="100"/>
                      <a:pt x="71" y="102"/>
                      <a:pt x="72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83" y="144"/>
                      <a:pt x="83" y="144"/>
                      <a:pt x="83" y="144"/>
                    </a:cubicBezTo>
                    <a:cubicBezTo>
                      <a:pt x="166" y="12"/>
                      <a:pt x="166" y="12"/>
                      <a:pt x="166" y="12"/>
                    </a:cubicBezTo>
                    <a:cubicBezTo>
                      <a:pt x="168" y="8"/>
                      <a:pt x="172" y="6"/>
                      <a:pt x="176" y="7"/>
                    </a:cubicBezTo>
                    <a:cubicBezTo>
                      <a:pt x="176" y="7"/>
                      <a:pt x="176" y="7"/>
                      <a:pt x="176" y="7"/>
                    </a:cubicBezTo>
                    <a:cubicBezTo>
                      <a:pt x="180" y="8"/>
                      <a:pt x="182" y="12"/>
                      <a:pt x="182" y="16"/>
                    </a:cubicBezTo>
                    <a:cubicBezTo>
                      <a:pt x="182" y="16"/>
                      <a:pt x="182" y="16"/>
                      <a:pt x="182" y="16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221" y="59"/>
                      <a:pt x="221" y="59"/>
                      <a:pt x="221" y="59"/>
                    </a:cubicBezTo>
                    <a:cubicBezTo>
                      <a:pt x="223" y="57"/>
                      <a:pt x="226" y="57"/>
                      <a:pt x="228" y="57"/>
                    </a:cubicBezTo>
                    <a:cubicBezTo>
                      <a:pt x="228" y="57"/>
                      <a:pt x="228" y="57"/>
                      <a:pt x="228" y="57"/>
                    </a:cubicBezTo>
                    <a:cubicBezTo>
                      <a:pt x="231" y="58"/>
                      <a:pt x="233" y="59"/>
                      <a:pt x="234" y="61"/>
                    </a:cubicBezTo>
                    <a:cubicBezTo>
                      <a:pt x="234" y="61"/>
                      <a:pt x="234" y="61"/>
                      <a:pt x="234" y="61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322" y="5"/>
                      <a:pt x="322" y="5"/>
                      <a:pt x="322" y="5"/>
                    </a:cubicBezTo>
                    <a:cubicBezTo>
                      <a:pt x="326" y="1"/>
                      <a:pt x="331" y="0"/>
                      <a:pt x="335" y="4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9" y="8"/>
                      <a:pt x="339" y="14"/>
                      <a:pt x="335" y="18"/>
                    </a:cubicBezTo>
                    <a:cubicBezTo>
                      <a:pt x="335" y="18"/>
                      <a:pt x="335" y="18"/>
                      <a:pt x="335" y="18"/>
                    </a:cubicBezTo>
                    <a:cubicBezTo>
                      <a:pt x="251" y="106"/>
                      <a:pt x="251" y="106"/>
                      <a:pt x="251" y="106"/>
                    </a:cubicBezTo>
                    <a:cubicBezTo>
                      <a:pt x="249" y="109"/>
                      <a:pt x="246" y="110"/>
                      <a:pt x="243" y="110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40" y="110"/>
                      <a:pt x="238" y="108"/>
                      <a:pt x="236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24" y="81"/>
                      <a:pt x="224" y="81"/>
                      <a:pt x="224" y="81"/>
                    </a:cubicBezTo>
                    <a:cubicBezTo>
                      <a:pt x="177" y="126"/>
                      <a:pt x="177" y="126"/>
                      <a:pt x="177" y="126"/>
                    </a:cubicBezTo>
                    <a:cubicBezTo>
                      <a:pt x="174" y="128"/>
                      <a:pt x="171" y="129"/>
                      <a:pt x="168" y="127"/>
                    </a:cubicBezTo>
                    <a:cubicBezTo>
                      <a:pt x="168" y="127"/>
                      <a:pt x="168" y="127"/>
                      <a:pt x="168" y="127"/>
                    </a:cubicBezTo>
                    <a:cubicBezTo>
                      <a:pt x="165" y="126"/>
                      <a:pt x="163" y="123"/>
                      <a:pt x="163" y="119"/>
                    </a:cubicBezTo>
                    <a:cubicBezTo>
                      <a:pt x="163" y="119"/>
                      <a:pt x="163" y="119"/>
                      <a:pt x="163" y="11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6" y="174"/>
                      <a:pt x="82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5" y="176"/>
                      <a:pt x="72" y="173"/>
                      <a:pt x="71" y="170"/>
                    </a:cubicBezTo>
                    <a:cubicBezTo>
                      <a:pt x="71" y="170"/>
                      <a:pt x="71" y="170"/>
                      <a:pt x="71" y="170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4" y="172"/>
                      <a:pt x="10" y="173"/>
                      <a:pt x="7" y="172"/>
                    </a:cubicBezTo>
                    <a:cubicBezTo>
                      <a:pt x="7" y="172"/>
                      <a:pt x="7" y="172"/>
                      <a:pt x="7" y="172"/>
                    </a:cubicBezTo>
                    <a:cubicBezTo>
                      <a:pt x="6" y="172"/>
                      <a:pt x="4" y="171"/>
                      <a:pt x="3" y="16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20519" name="TextBox 36"/>
          <p:cNvSpPr/>
          <p:nvPr/>
        </p:nvSpPr>
        <p:spPr>
          <a:xfrm>
            <a:off x="2482850" y="1388110"/>
            <a:ext cx="439293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None/>
            </a:pPr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1.软件项目没有按照最初的实现思路进行，最大的难点：数据库的引用，项目小组成员完成代码的对接，网络接口的实现。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None/>
            </a:pPr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2.项目的基本完成目标功能，能进行用户注册，登录及退出登录，查询功能。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None/>
            </a:pPr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3.少了与网络接口的对接，无法实现数据的提取。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None/>
            </a:pPr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4.项目小组未按照计划进行项目，对时间分配不是很合理，导致后期出现赶工，熬夜等问题出现。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None/>
            </a:pPr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5.项目小组成员之间督促不够，会出现工作时间效率极低的状况。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sp>
        <p:nvSpPr>
          <p:cNvPr id="20521" name="矩形 38"/>
          <p:cNvSpPr/>
          <p:nvPr/>
        </p:nvSpPr>
        <p:spPr>
          <a:xfrm>
            <a:off x="0" y="365125"/>
            <a:ext cx="320357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cs typeface="Calibri" panose="020F0502020204030204" charset="0"/>
              </a:rPr>
              <a:t>4-2 </a:t>
            </a:r>
            <a:r>
              <a:rPr lang="zh-CN" altLang="en-US" sz="2800" b="1" dirty="0">
                <a:solidFill>
                  <a:schemeClr val="bg1"/>
                </a:solidFill>
                <a:cs typeface="Calibri" panose="020F0502020204030204" charset="0"/>
              </a:rPr>
              <a:t>项目总结</a:t>
            </a:r>
            <a:endParaRPr lang="zh-CN" altLang="en-US" sz="2800" b="1" dirty="0">
              <a:solidFill>
                <a:schemeClr val="bg1"/>
              </a:solidFill>
              <a:cs typeface="Calibri" panose="020F050202020403020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800" b="1" dirty="0">
              <a:solidFill>
                <a:schemeClr val="bg1"/>
              </a:solidFill>
              <a:ea typeface="Calibri" panose="020F0502020204030204" charset="0"/>
            </a:endParaRPr>
          </a:p>
        </p:txBody>
      </p:sp>
      <p:sp>
        <p:nvSpPr>
          <p:cNvPr id="19465" name="TextBox 3"/>
          <p:cNvSpPr txBox="1"/>
          <p:nvPr/>
        </p:nvSpPr>
        <p:spPr>
          <a:xfrm>
            <a:off x="323850" y="4732338"/>
            <a:ext cx="8569325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更多好素材请访问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https://meilechen.tmall.com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10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9" grpId="0" bldLvl="0"/>
      <p:bldP spid="20521" grpId="0" bldLvl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矩形 6"/>
          <p:cNvSpPr/>
          <p:nvPr/>
        </p:nvSpPr>
        <p:spPr>
          <a:xfrm>
            <a:off x="36195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TextBox 7"/>
          <p:cNvSpPr/>
          <p:nvPr/>
        </p:nvSpPr>
        <p:spPr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16388" name="空心弧 2"/>
          <p:cNvSpPr/>
          <p:nvPr/>
        </p:nvSpPr>
        <p:spPr>
          <a:xfrm rot="-5400000">
            <a:off x="1217613" y="1692275"/>
            <a:ext cx="2198687" cy="2198688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13691 h 21600"/>
            </a:gdLst>
            <a:ahLst/>
            <a:cxnLst>
              <a:cxn ang="0">
                <a:pos x="30566242" y="157763019"/>
              </a:cxn>
              <a:cxn ang="0">
                <a:pos x="18526288" y="111903396"/>
              </a:cxn>
              <a:cxn ang="0">
                <a:pos x="111903447" y="18526177"/>
              </a:cxn>
              <a:cxn ang="0">
                <a:pos x="205280607" y="111903396"/>
              </a:cxn>
              <a:cxn ang="0">
                <a:pos x="193230270" y="157763019"/>
              </a:cxn>
              <a:cxn ang="0">
                <a:pos x="209373424" y="166870673"/>
              </a:cxn>
              <a:cxn ang="0">
                <a:pos x="223806895" y="111903396"/>
              </a:cxn>
              <a:cxn ang="0">
                <a:pos x="111903447" y="0"/>
              </a:cxn>
              <a:cxn ang="0">
                <a:pos x="0" y="111903396"/>
              </a:cxn>
              <a:cxn ang="0">
                <a:pos x="14423088" y="166870673"/>
              </a:cxn>
              <a:cxn ang="0">
                <a:pos x="30566242" y="157763019"/>
              </a:cxn>
            </a:cxnLst>
            <a:rect l="txL" t="txT" r="txR" b="txB"/>
            <a:pathLst>
              <a:path w="21600" h="21600">
                <a:moveTo>
                  <a:pt x="2950" y="15226"/>
                </a:moveTo>
                <a:cubicBezTo>
                  <a:pt x="2188" y="13875"/>
                  <a:pt x="1788" y="12351"/>
                  <a:pt x="1788" y="10800"/>
                </a:cubicBezTo>
                <a:cubicBezTo>
                  <a:pt x="1788" y="5822"/>
                  <a:pt x="5822" y="1788"/>
                  <a:pt x="10800" y="1788"/>
                </a:cubicBezTo>
                <a:cubicBezTo>
                  <a:pt x="15777" y="1788"/>
                  <a:pt x="19812" y="5822"/>
                  <a:pt x="19812" y="10800"/>
                </a:cubicBezTo>
                <a:cubicBezTo>
                  <a:pt x="19812" y="12351"/>
                  <a:pt x="19411" y="13875"/>
                  <a:pt x="18649" y="15226"/>
                </a:cubicBezTo>
                <a:lnTo>
                  <a:pt x="20207" y="16105"/>
                </a:lnTo>
                <a:cubicBezTo>
                  <a:pt x="21120" y="14486"/>
                  <a:pt x="21600" y="12658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2658"/>
                  <a:pt x="479" y="14486"/>
                  <a:pt x="1392" y="16105"/>
                </a:cubicBezTo>
                <a:lnTo>
                  <a:pt x="2950" y="15226"/>
                </a:lnTo>
                <a:close/>
              </a:path>
            </a:pathLst>
          </a:custGeom>
          <a:solidFill>
            <a:srgbClr val="E36C0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89" name="空心弧 3"/>
          <p:cNvSpPr/>
          <p:nvPr/>
        </p:nvSpPr>
        <p:spPr>
          <a:xfrm rot="-5173817">
            <a:off x="1393825" y="1870075"/>
            <a:ext cx="1824038" cy="1825625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3969 h 21600"/>
            </a:gdLst>
            <a:ahLst/>
            <a:cxnLst>
              <a:cxn ang="0">
                <a:pos x="18847622" y="55112661"/>
              </a:cxn>
              <a:cxn ang="0">
                <a:pos x="77009322" y="14858644"/>
              </a:cxn>
              <a:cxn ang="0">
                <a:pos x="135178115" y="55112661"/>
              </a:cxn>
              <a:cxn ang="0">
                <a:pos x="149048228" y="49855030"/>
              </a:cxn>
              <a:cxn ang="0">
                <a:pos x="77016500" y="0"/>
              </a:cxn>
              <a:cxn ang="0">
                <a:pos x="4977510" y="49855030"/>
              </a:cxn>
              <a:cxn ang="0">
                <a:pos x="18847622" y="55112661"/>
              </a:cxn>
            </a:cxnLst>
            <a:rect l="txL" t="txT" r="txR" b="txB"/>
            <a:pathLst>
              <a:path w="21600" h="21600">
                <a:moveTo>
                  <a:pt x="2643" y="7715"/>
                </a:moveTo>
                <a:cubicBezTo>
                  <a:pt x="3926" y="4323"/>
                  <a:pt x="7173" y="2080"/>
                  <a:pt x="10799" y="2080"/>
                </a:cubicBezTo>
                <a:cubicBezTo>
                  <a:pt x="14426" y="2079"/>
                  <a:pt x="17673" y="4323"/>
                  <a:pt x="18956" y="7715"/>
                </a:cubicBezTo>
                <a:lnTo>
                  <a:pt x="20901" y="6979"/>
                </a:lnTo>
                <a:cubicBezTo>
                  <a:pt x="19313" y="2779"/>
                  <a:pt x="15290" y="0"/>
                  <a:pt x="10800" y="0"/>
                </a:cubicBezTo>
                <a:cubicBezTo>
                  <a:pt x="6309" y="-1"/>
                  <a:pt x="2286" y="2779"/>
                  <a:pt x="698" y="6979"/>
                </a:cubicBezTo>
                <a:lnTo>
                  <a:pt x="2643" y="7715"/>
                </a:lnTo>
                <a:close/>
              </a:path>
            </a:pathLst>
          </a:custGeom>
          <a:solidFill>
            <a:srgbClr val="97480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90" name="空心弧 4"/>
          <p:cNvSpPr/>
          <p:nvPr/>
        </p:nvSpPr>
        <p:spPr>
          <a:xfrm rot="-5400000">
            <a:off x="1017588" y="1512888"/>
            <a:ext cx="2560637" cy="2560637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18772 h 21600"/>
            </a:gdLst>
            <a:ahLst/>
            <a:cxnLst>
              <a:cxn ang="0">
                <a:pos x="85811451" y="260498107"/>
              </a:cxn>
              <a:cxn ang="0">
                <a:pos x="24607959" y="151779269"/>
              </a:cxn>
              <a:cxn ang="0">
                <a:pos x="151779269" y="24607959"/>
              </a:cxn>
              <a:cxn ang="0">
                <a:pos x="278950460" y="151779269"/>
              </a:cxn>
              <a:cxn ang="0">
                <a:pos x="217732861" y="260498107"/>
              </a:cxn>
              <a:cxn ang="0">
                <a:pos x="230493606" y="281536348"/>
              </a:cxn>
              <a:cxn ang="0">
                <a:pos x="303558419" y="151779269"/>
              </a:cxn>
              <a:cxn ang="0">
                <a:pos x="151779269" y="0"/>
              </a:cxn>
              <a:cxn ang="0">
                <a:pos x="0" y="151779269"/>
              </a:cxn>
              <a:cxn ang="0">
                <a:pos x="73050824" y="281536348"/>
              </a:cxn>
              <a:cxn ang="0">
                <a:pos x="85811451" y="260498107"/>
              </a:cxn>
            </a:cxnLst>
            <a:rect l="txL" t="txT" r="txR" b="txB"/>
            <a:pathLst>
              <a:path w="21600" h="21600">
                <a:moveTo>
                  <a:pt x="6106" y="18536"/>
                </a:moveTo>
                <a:cubicBezTo>
                  <a:pt x="3402" y="16896"/>
                  <a:pt x="1751" y="13962"/>
                  <a:pt x="1751" y="10800"/>
                </a:cubicBezTo>
                <a:cubicBezTo>
                  <a:pt x="1751" y="5802"/>
                  <a:pt x="5802" y="1751"/>
                  <a:pt x="10800" y="1751"/>
                </a:cubicBezTo>
                <a:cubicBezTo>
                  <a:pt x="15797" y="1751"/>
                  <a:pt x="19849" y="5802"/>
                  <a:pt x="19849" y="10800"/>
                </a:cubicBezTo>
                <a:cubicBezTo>
                  <a:pt x="19849" y="13962"/>
                  <a:pt x="18197" y="16896"/>
                  <a:pt x="15493" y="18536"/>
                </a:cubicBezTo>
                <a:lnTo>
                  <a:pt x="16401" y="20033"/>
                </a:lnTo>
                <a:cubicBezTo>
                  <a:pt x="19628" y="18075"/>
                  <a:pt x="21600" y="1457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4574"/>
                  <a:pt x="1971" y="18075"/>
                  <a:pt x="5198" y="20033"/>
                </a:cubicBezTo>
                <a:lnTo>
                  <a:pt x="6106" y="18536"/>
                </a:lnTo>
                <a:close/>
              </a:path>
            </a:pathLst>
          </a:custGeom>
          <a:solidFill>
            <a:srgbClr val="FABF8E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6392" name="组合 34"/>
          <p:cNvGrpSpPr/>
          <p:nvPr/>
        </p:nvGrpSpPr>
        <p:grpSpPr>
          <a:xfrm>
            <a:off x="4500563" y="1012825"/>
            <a:ext cx="3811587" cy="801962"/>
            <a:chOff x="0" y="0"/>
            <a:chExt cx="3811400" cy="801000"/>
          </a:xfrm>
        </p:grpSpPr>
        <p:sp>
          <p:nvSpPr>
            <p:cNvPr id="15379" name="矩形 22"/>
            <p:cNvSpPr/>
            <p:nvPr/>
          </p:nvSpPr>
          <p:spPr>
            <a:xfrm>
              <a:off x="94524" y="115574"/>
              <a:ext cx="360040" cy="230519"/>
            </a:xfrm>
            <a:prstGeom prst="rect">
              <a:avLst/>
            </a:prstGeom>
            <a:solidFill>
              <a:srgbClr val="FABF8E"/>
            </a:solidFill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80" name="TextBox 23"/>
            <p:cNvSpPr/>
            <p:nvPr/>
          </p:nvSpPr>
          <p:spPr>
            <a:xfrm>
              <a:off x="0" y="387477"/>
              <a:ext cx="3811400" cy="413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刘向辉：数据库的实现，数据库用户界面对接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endParaRPr>
            </a:p>
          </p:txBody>
        </p:sp>
        <p:sp>
          <p:nvSpPr>
            <p:cNvPr id="15381" name="矩形 25"/>
            <p:cNvSpPr/>
            <p:nvPr/>
          </p:nvSpPr>
          <p:spPr>
            <a:xfrm>
              <a:off x="558600" y="0"/>
              <a:ext cx="2021124" cy="4598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sz="2400" b="1" dirty="0">
                  <a:solidFill>
                    <a:srgbClr val="31859B"/>
                  </a:solidFill>
                  <a:sym typeface="宋体" panose="02010600030101010101" pitchFamily="2" charset="-122"/>
                </a:rPr>
                <a:t>79</a:t>
              </a:r>
              <a:endParaRPr lang="en-US" sz="2400" b="1" dirty="0">
                <a:solidFill>
                  <a:srgbClr val="31859B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16396" name="组合 35"/>
          <p:cNvGrpSpPr/>
          <p:nvPr/>
        </p:nvGrpSpPr>
        <p:grpSpPr>
          <a:xfrm>
            <a:off x="4500880" y="2266950"/>
            <a:ext cx="3978275" cy="1124584"/>
            <a:chOff x="0" y="0"/>
            <a:chExt cx="3811399" cy="1124957"/>
          </a:xfrm>
        </p:grpSpPr>
        <p:sp>
          <p:nvSpPr>
            <p:cNvPr id="15376" name="矩形 26"/>
            <p:cNvSpPr/>
            <p:nvPr/>
          </p:nvSpPr>
          <p:spPr>
            <a:xfrm>
              <a:off x="94524" y="115574"/>
              <a:ext cx="360040" cy="230519"/>
            </a:xfrm>
            <a:prstGeom prst="rect">
              <a:avLst/>
            </a:prstGeom>
            <a:solidFill>
              <a:srgbClr val="E36C09"/>
            </a:solidFill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77" name="TextBox 27"/>
            <p:cNvSpPr/>
            <p:nvPr/>
          </p:nvSpPr>
          <p:spPr>
            <a:xfrm>
              <a:off x="0" y="387477"/>
              <a:ext cx="3811399" cy="7374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陈祥斌：网络接口实现  各个项目文档的完善与更新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endParaRPr>
            </a:p>
          </p:txBody>
        </p:sp>
        <p:sp>
          <p:nvSpPr>
            <p:cNvPr id="15378" name="矩形 28"/>
            <p:cNvSpPr/>
            <p:nvPr/>
          </p:nvSpPr>
          <p:spPr>
            <a:xfrm>
              <a:off x="558600" y="0"/>
              <a:ext cx="2021124" cy="4605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sz="2400" b="1" dirty="0">
                  <a:solidFill>
                    <a:srgbClr val="31859B"/>
                  </a:solidFill>
                  <a:sym typeface="宋体" panose="02010600030101010101" pitchFamily="2" charset="-122"/>
                </a:rPr>
                <a:t>78</a:t>
              </a:r>
              <a:endParaRPr lang="en-US" sz="2400" b="1" dirty="0">
                <a:solidFill>
                  <a:srgbClr val="31859B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16400" name="组合 36"/>
          <p:cNvGrpSpPr/>
          <p:nvPr/>
        </p:nvGrpSpPr>
        <p:grpSpPr>
          <a:xfrm>
            <a:off x="4500563" y="3448050"/>
            <a:ext cx="3811587" cy="801367"/>
            <a:chOff x="0" y="0"/>
            <a:chExt cx="3811398" cy="801635"/>
          </a:xfrm>
        </p:grpSpPr>
        <p:sp>
          <p:nvSpPr>
            <p:cNvPr id="15373" name="矩形 29"/>
            <p:cNvSpPr/>
            <p:nvPr/>
          </p:nvSpPr>
          <p:spPr>
            <a:xfrm>
              <a:off x="94523" y="115574"/>
              <a:ext cx="360040" cy="230519"/>
            </a:xfrm>
            <a:prstGeom prst="rect">
              <a:avLst/>
            </a:prstGeom>
            <a:solidFill>
              <a:srgbClr val="974806"/>
            </a:solidFill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74" name="TextBox 30"/>
            <p:cNvSpPr/>
            <p:nvPr/>
          </p:nvSpPr>
          <p:spPr>
            <a:xfrm>
              <a:off x="0" y="387477"/>
              <a:ext cx="3811398" cy="4141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左文正：用户界面实现，数据库用户界面对接</a:t>
              </a:r>
              <a:endPara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endParaRPr>
            </a:p>
          </p:txBody>
        </p:sp>
        <p:sp>
          <p:nvSpPr>
            <p:cNvPr id="15375" name="矩形 31"/>
            <p:cNvSpPr/>
            <p:nvPr/>
          </p:nvSpPr>
          <p:spPr>
            <a:xfrm>
              <a:off x="558599" y="0"/>
              <a:ext cx="2021124" cy="4605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sz="2400" b="1" dirty="0">
                  <a:solidFill>
                    <a:srgbClr val="31859B"/>
                  </a:solidFill>
                  <a:sym typeface="宋体" panose="02010600030101010101" pitchFamily="2" charset="-122"/>
                </a:rPr>
                <a:t>79</a:t>
              </a:r>
              <a:endParaRPr lang="en-US" sz="2400" b="1" dirty="0">
                <a:solidFill>
                  <a:srgbClr val="31859B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16404" name="矩形 33"/>
          <p:cNvSpPr/>
          <p:nvPr/>
        </p:nvSpPr>
        <p:spPr>
          <a:xfrm>
            <a:off x="0" y="365125"/>
            <a:ext cx="320357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cs typeface="Calibri" panose="020F0502020204030204" charset="0"/>
              </a:rPr>
              <a:t>4.3 </a:t>
            </a:r>
            <a:r>
              <a:rPr lang="zh-CN" altLang="en-US" sz="2800" b="1" dirty="0">
                <a:solidFill>
                  <a:schemeClr val="bg1"/>
                </a:solidFill>
                <a:cs typeface="Calibri" panose="020F0502020204030204" charset="0"/>
              </a:rPr>
              <a:t>成员绩效</a:t>
            </a:r>
            <a:endParaRPr lang="zh-CN" altLang="en-US" sz="2800" b="1" dirty="0">
              <a:solidFill>
                <a:schemeClr val="bg1"/>
              </a:solidFill>
              <a:cs typeface="Calibri" panose="020F050202020403020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800" b="1" dirty="0">
              <a:solidFill>
                <a:schemeClr val="bg1"/>
              </a:solidFill>
              <a:ea typeface="Calibri" panose="020F0502020204030204" charset="0"/>
            </a:endParaRPr>
          </a:p>
        </p:txBody>
      </p:sp>
      <p:sp>
        <p:nvSpPr>
          <p:cNvPr id="15372" name="TextBox 3"/>
          <p:cNvSpPr txBox="1"/>
          <p:nvPr/>
        </p:nvSpPr>
        <p:spPr>
          <a:xfrm>
            <a:off x="323850" y="4732338"/>
            <a:ext cx="8569325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更多好素材请访问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https://meilechen.tmall.com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>
                                      <p:cBhvr>
                                        <p:cTn id="12" dur="75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>
                                      <p:cBhvr>
                                        <p:cTn id="16" dur="75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>
                                      <p:cBhvr>
                                        <p:cTn id="20" dur="75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4" dur="75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0" dur="75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6" dur="75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6"/>
          <p:cNvSpPr/>
          <p:nvPr/>
        </p:nvSpPr>
        <p:spPr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TextBox 7"/>
          <p:cNvSpPr/>
          <p:nvPr/>
        </p:nvSpPr>
        <p:spPr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grpSp>
        <p:nvGrpSpPr>
          <p:cNvPr id="7172" name="组合 8"/>
          <p:cNvGrpSpPr/>
          <p:nvPr/>
        </p:nvGrpSpPr>
        <p:grpSpPr>
          <a:xfrm>
            <a:off x="952500" y="2092325"/>
            <a:ext cx="1130300" cy="1060450"/>
            <a:chOff x="0" y="0"/>
            <a:chExt cx="1130424" cy="1060704"/>
          </a:xfrm>
        </p:grpSpPr>
        <p:sp>
          <p:nvSpPr>
            <p:cNvPr id="6154" name="等腰三角形 4"/>
            <p:cNvSpPr/>
            <p:nvPr/>
          </p:nvSpPr>
          <p:spPr>
            <a:xfrm rot="5400000">
              <a:off x="14287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rgbClr val="FABF8E"/>
            </a:solidFill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55" name="等腰三角形 2"/>
            <p:cNvSpPr/>
            <p:nvPr/>
          </p:nvSpPr>
          <p:spPr>
            <a:xfrm rot="5400000">
              <a:off x="-7315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rgbClr val="E36C09"/>
            </a:solidFill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5" name="矩形 1"/>
          <p:cNvSpPr/>
          <p:nvPr/>
        </p:nvSpPr>
        <p:spPr>
          <a:xfrm>
            <a:off x="0" y="365125"/>
            <a:ext cx="32035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cs typeface="Calibri" panose="020F0502020204030204" charset="0"/>
              </a:rPr>
              <a:t>4.4 </a:t>
            </a:r>
            <a:r>
              <a:rPr lang="zh-CN" altLang="en-US" sz="2800" b="1" dirty="0">
                <a:solidFill>
                  <a:schemeClr val="bg1"/>
                </a:solidFill>
              </a:rPr>
              <a:t>参考文献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177" name="TextBox 7"/>
          <p:cNvSpPr/>
          <p:nvPr/>
        </p:nvSpPr>
        <p:spPr>
          <a:xfrm>
            <a:off x="2124710" y="2092325"/>
            <a:ext cx="647636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</a:pPr>
            <a:r>
              <a:rPr lang="en-US" altLang="zh-CN" sz="1400" dirty="0">
                <a:solidFill>
                  <a:srgbClr val="000000"/>
                </a:solidFill>
                <a:cs typeface="Calibri" panose="020F0502020204030204" charset="0"/>
              </a:rPr>
              <a:t>《第一行代码——Android》2014年8月</a:t>
            </a:r>
            <a:r>
              <a:rPr lang="zh-CN" altLang="en-US" sz="1400" dirty="0">
                <a:solidFill>
                  <a:srgbClr val="000000"/>
                </a:solidFill>
                <a:cs typeface="Calibri" panose="020F0502020204030204" charset="0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cs typeface="Calibri" panose="020F0502020204030204" charset="0"/>
              </a:rPr>
              <a:t>人民邮电出版社，郭霖。 </a:t>
            </a:r>
            <a:endParaRPr lang="en-US" altLang="zh-CN" sz="1400" dirty="0">
              <a:solidFill>
                <a:srgbClr val="000000"/>
              </a:solidFill>
              <a:cs typeface="Calibri" panose="020F0502020204030204" charset="0"/>
            </a:endParaRPr>
          </a:p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</a:pPr>
            <a:r>
              <a:rPr lang="zh-CN" altLang="en-US" sz="1400" dirty="0">
                <a:solidFill>
                  <a:srgbClr val="000000"/>
                </a:solidFill>
                <a:cs typeface="Calibri" panose="020F0502020204030204" charset="0"/>
              </a:rPr>
              <a:t>《人月神话》2002年11月，清华大学出版社，布鲁克斯。</a:t>
            </a:r>
            <a:endParaRPr lang="zh-CN" altLang="en-US" sz="1400" dirty="0">
              <a:solidFill>
                <a:srgbClr val="000000"/>
              </a:solidFill>
              <a:cs typeface="Calibri" panose="020F0502020204030204" charset="0"/>
            </a:endParaRPr>
          </a:p>
          <a:p>
            <a:pPr marL="285750" lvl="0" indent="-285750"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</a:pPr>
            <a:r>
              <a:rPr lang="zh-CN" altLang="en-US" sz="1400" dirty="0">
                <a:solidFill>
                  <a:srgbClr val="000000"/>
                </a:solidFill>
                <a:cs typeface="Calibri" panose="020F0502020204030204" charset="0"/>
              </a:rPr>
              <a:t>《软件工程导论》2009年01月，清华大学出版社，朱少民。</a:t>
            </a:r>
            <a:endParaRPr lang="zh-CN" altLang="en-US" sz="1400" dirty="0">
              <a:solidFill>
                <a:srgbClr val="000000"/>
              </a:solidFill>
              <a:cs typeface="Calibri" panose="020F0502020204030204" charset="0"/>
            </a:endParaRPr>
          </a:p>
        </p:txBody>
      </p:sp>
      <p:sp>
        <p:nvSpPr>
          <p:cNvPr id="6153" name="TextBox 3"/>
          <p:cNvSpPr txBox="1"/>
          <p:nvPr/>
        </p:nvSpPr>
        <p:spPr>
          <a:xfrm>
            <a:off x="323850" y="4732338"/>
            <a:ext cx="8569325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更多好素材请访问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https://meilechen.tmall.com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/>
      <p:bldP spid="7177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04720" y="1926590"/>
            <a:ext cx="4248150" cy="935990"/>
            <a:chOff x="3472" y="4390"/>
            <a:chExt cx="6690" cy="1474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3472" y="4390"/>
              <a:ext cx="66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472" y="5864"/>
              <a:ext cx="66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472" y="4617"/>
              <a:ext cx="6691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wipe/>
      </p:transition>
    </mc:Choice>
    <mc:Fallback>
      <p:transition advClick="0" advTm="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696683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2790" y="2631946"/>
            <a:ext cx="282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项目概述</a:t>
            </a:r>
            <a:endParaRPr lang="zh-CN" alt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01</a:t>
            </a:r>
            <a:endParaRPr lang="zh-CN" altLang="en-US" sz="9600" b="1" dirty="0">
              <a:solidFill>
                <a:srgbClr val="FFFFFF"/>
              </a:solidFill>
              <a:latin typeface="Kozuka Mincho Pr6N H" panose="02020900000000000000" pitchFamily="18" charset="-128"/>
              <a:ea typeface="Kozuka Mincho Pr6N H" panose="02020900000000000000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215154" y="1491630"/>
            <a:ext cx="831692" cy="792088"/>
            <a:chOff x="1215154" y="1491630"/>
            <a:chExt cx="831692" cy="792088"/>
          </a:xfrm>
        </p:grpSpPr>
        <p:sp>
          <p:nvSpPr>
            <p:cNvPr id="6" name="正五边形 5"/>
            <p:cNvSpPr/>
            <p:nvPr/>
          </p:nvSpPr>
          <p:spPr>
            <a:xfrm>
              <a:off x="1215154" y="1491630"/>
              <a:ext cx="831692" cy="792088"/>
            </a:xfrm>
            <a:prstGeom prst="pentag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72"/>
            <p:cNvSpPr>
              <a:spLocks noEditPoints="1"/>
            </p:cNvSpPr>
            <p:nvPr/>
          </p:nvSpPr>
          <p:spPr bwMode="auto">
            <a:xfrm>
              <a:off x="1409961" y="1687714"/>
              <a:ext cx="485110" cy="485984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58522" y="2642119"/>
            <a:ext cx="1944956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项目目标：开发一个辅助游戏玩家充分有效的了解市场以及提高抓狗效率的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 App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401950" y="2697972"/>
            <a:ext cx="831692" cy="792088"/>
            <a:chOff x="5198629" y="2697972"/>
            <a:chExt cx="831692" cy="792088"/>
          </a:xfrm>
        </p:grpSpPr>
        <p:sp>
          <p:nvSpPr>
            <p:cNvPr id="11" name="正五边形 10"/>
            <p:cNvSpPr/>
            <p:nvPr/>
          </p:nvSpPr>
          <p:spPr>
            <a:xfrm>
              <a:off x="5198629" y="2697972"/>
              <a:ext cx="831692" cy="792088"/>
            </a:xfrm>
            <a:prstGeom prst="pentag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5483086" y="2905621"/>
              <a:ext cx="262778" cy="484369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673018" y="1534662"/>
            <a:ext cx="831692" cy="792088"/>
            <a:chOff x="3923928" y="1534662"/>
            <a:chExt cx="831692" cy="792088"/>
          </a:xfrm>
        </p:grpSpPr>
        <p:sp>
          <p:nvSpPr>
            <p:cNvPr id="10" name="正五边形 9"/>
            <p:cNvSpPr/>
            <p:nvPr/>
          </p:nvSpPr>
          <p:spPr>
            <a:xfrm>
              <a:off x="3923928" y="1534662"/>
              <a:ext cx="831692" cy="792088"/>
            </a:xfrm>
            <a:prstGeom prst="pentag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78"/>
            <p:cNvSpPr>
              <a:spLocks noEditPoints="1"/>
            </p:cNvSpPr>
            <p:nvPr/>
          </p:nvSpPr>
          <p:spPr bwMode="auto">
            <a:xfrm>
              <a:off x="4145696" y="1785649"/>
              <a:ext cx="409671" cy="409565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4 h 347"/>
                <a:gd name="T4" fmla="*/ 174 w 347"/>
                <a:gd name="T5" fmla="*/ 347 h 347"/>
                <a:gd name="T6" fmla="*/ 347 w 347"/>
                <a:gd name="T7" fmla="*/ 174 h 347"/>
                <a:gd name="T8" fmla="*/ 174 w 347"/>
                <a:gd name="T9" fmla="*/ 0 h 347"/>
                <a:gd name="T10" fmla="*/ 332 w 347"/>
                <a:gd name="T11" fmla="*/ 166 h 347"/>
                <a:gd name="T12" fmla="*/ 283 w 347"/>
                <a:gd name="T13" fmla="*/ 166 h 347"/>
                <a:gd name="T14" fmla="*/ 231 w 347"/>
                <a:gd name="T15" fmla="*/ 26 h 347"/>
                <a:gd name="T16" fmla="*/ 332 w 347"/>
                <a:gd name="T17" fmla="*/ 166 h 347"/>
                <a:gd name="T18" fmla="*/ 174 w 347"/>
                <a:gd name="T19" fmla="*/ 332 h 347"/>
                <a:gd name="T20" fmla="*/ 147 w 347"/>
                <a:gd name="T21" fmla="*/ 181 h 347"/>
                <a:gd name="T22" fmla="*/ 200 w 347"/>
                <a:gd name="T23" fmla="*/ 181 h 347"/>
                <a:gd name="T24" fmla="*/ 174 w 347"/>
                <a:gd name="T25" fmla="*/ 332 h 347"/>
                <a:gd name="T26" fmla="*/ 147 w 347"/>
                <a:gd name="T27" fmla="*/ 166 h 347"/>
                <a:gd name="T28" fmla="*/ 174 w 347"/>
                <a:gd name="T29" fmla="*/ 15 h 347"/>
                <a:gd name="T30" fmla="*/ 174 w 347"/>
                <a:gd name="T31" fmla="*/ 15 h 347"/>
                <a:gd name="T32" fmla="*/ 200 w 347"/>
                <a:gd name="T33" fmla="*/ 166 h 347"/>
                <a:gd name="T34" fmla="*/ 147 w 347"/>
                <a:gd name="T35" fmla="*/ 166 h 347"/>
                <a:gd name="T36" fmla="*/ 153 w 347"/>
                <a:gd name="T37" fmla="*/ 19 h 347"/>
                <a:gd name="T38" fmla="*/ 133 w 347"/>
                <a:gd name="T39" fmla="*/ 166 h 347"/>
                <a:gd name="T40" fmla="*/ 79 w 347"/>
                <a:gd name="T41" fmla="*/ 166 h 347"/>
                <a:gd name="T42" fmla="*/ 153 w 347"/>
                <a:gd name="T43" fmla="*/ 19 h 347"/>
                <a:gd name="T44" fmla="*/ 133 w 347"/>
                <a:gd name="T45" fmla="*/ 181 h 347"/>
                <a:gd name="T46" fmla="*/ 153 w 347"/>
                <a:gd name="T47" fmla="*/ 329 h 347"/>
                <a:gd name="T48" fmla="*/ 79 w 347"/>
                <a:gd name="T49" fmla="*/ 181 h 347"/>
                <a:gd name="T50" fmla="*/ 133 w 347"/>
                <a:gd name="T51" fmla="*/ 181 h 347"/>
                <a:gd name="T52" fmla="*/ 194 w 347"/>
                <a:gd name="T53" fmla="*/ 329 h 347"/>
                <a:gd name="T54" fmla="*/ 215 w 347"/>
                <a:gd name="T55" fmla="*/ 181 h 347"/>
                <a:gd name="T56" fmla="*/ 268 w 347"/>
                <a:gd name="T57" fmla="*/ 181 h 347"/>
                <a:gd name="T58" fmla="*/ 194 w 347"/>
                <a:gd name="T59" fmla="*/ 329 h 347"/>
                <a:gd name="T60" fmla="*/ 215 w 347"/>
                <a:gd name="T61" fmla="*/ 166 h 347"/>
                <a:gd name="T62" fmla="*/ 194 w 347"/>
                <a:gd name="T63" fmla="*/ 19 h 347"/>
                <a:gd name="T64" fmla="*/ 268 w 347"/>
                <a:gd name="T65" fmla="*/ 166 h 347"/>
                <a:gd name="T66" fmla="*/ 215 w 347"/>
                <a:gd name="T67" fmla="*/ 166 h 347"/>
                <a:gd name="T68" fmla="*/ 117 w 347"/>
                <a:gd name="T69" fmla="*/ 26 h 347"/>
                <a:gd name="T70" fmla="*/ 64 w 347"/>
                <a:gd name="T71" fmla="*/ 166 h 347"/>
                <a:gd name="T72" fmla="*/ 15 w 347"/>
                <a:gd name="T73" fmla="*/ 166 h 347"/>
                <a:gd name="T74" fmla="*/ 117 w 347"/>
                <a:gd name="T75" fmla="*/ 26 h 347"/>
                <a:gd name="T76" fmla="*/ 15 w 347"/>
                <a:gd name="T77" fmla="*/ 181 h 347"/>
                <a:gd name="T78" fmla="*/ 64 w 347"/>
                <a:gd name="T79" fmla="*/ 181 h 347"/>
                <a:gd name="T80" fmla="*/ 117 w 347"/>
                <a:gd name="T81" fmla="*/ 322 h 347"/>
                <a:gd name="T82" fmla="*/ 15 w 347"/>
                <a:gd name="T83" fmla="*/ 181 h 347"/>
                <a:gd name="T84" fmla="*/ 231 w 347"/>
                <a:gd name="T85" fmla="*/ 322 h 347"/>
                <a:gd name="T86" fmla="*/ 283 w 347"/>
                <a:gd name="T87" fmla="*/ 181 h 347"/>
                <a:gd name="T88" fmla="*/ 332 w 347"/>
                <a:gd name="T89" fmla="*/ 181 h 347"/>
                <a:gd name="T90" fmla="*/ 231 w 347"/>
                <a:gd name="T91" fmla="*/ 322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4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4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332" y="166"/>
                  </a:moveTo>
                  <a:cubicBezTo>
                    <a:pt x="283" y="166"/>
                    <a:pt x="283" y="166"/>
                    <a:pt x="283" y="166"/>
                  </a:cubicBezTo>
                  <a:cubicBezTo>
                    <a:pt x="281" y="107"/>
                    <a:pt x="261" y="55"/>
                    <a:pt x="231" y="26"/>
                  </a:cubicBezTo>
                  <a:cubicBezTo>
                    <a:pt x="288" y="48"/>
                    <a:pt x="329" y="102"/>
                    <a:pt x="332" y="166"/>
                  </a:cubicBezTo>
                  <a:close/>
                  <a:moveTo>
                    <a:pt x="174" y="332"/>
                  </a:moveTo>
                  <a:cubicBezTo>
                    <a:pt x="165" y="330"/>
                    <a:pt x="148" y="277"/>
                    <a:pt x="147" y="181"/>
                  </a:cubicBezTo>
                  <a:cubicBezTo>
                    <a:pt x="200" y="181"/>
                    <a:pt x="200" y="181"/>
                    <a:pt x="200" y="181"/>
                  </a:cubicBezTo>
                  <a:cubicBezTo>
                    <a:pt x="199" y="277"/>
                    <a:pt x="183" y="330"/>
                    <a:pt x="174" y="332"/>
                  </a:cubicBezTo>
                  <a:close/>
                  <a:moveTo>
                    <a:pt x="147" y="166"/>
                  </a:moveTo>
                  <a:cubicBezTo>
                    <a:pt x="148" y="70"/>
                    <a:pt x="165" y="17"/>
                    <a:pt x="174" y="15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83" y="17"/>
                    <a:pt x="199" y="70"/>
                    <a:pt x="200" y="166"/>
                  </a:cubicBezTo>
                  <a:lnTo>
                    <a:pt x="147" y="166"/>
                  </a:lnTo>
                  <a:close/>
                  <a:moveTo>
                    <a:pt x="153" y="19"/>
                  </a:moveTo>
                  <a:cubicBezTo>
                    <a:pt x="138" y="51"/>
                    <a:pt x="133" y="118"/>
                    <a:pt x="133" y="166"/>
                  </a:cubicBezTo>
                  <a:cubicBezTo>
                    <a:pt x="79" y="166"/>
                    <a:pt x="79" y="166"/>
                    <a:pt x="79" y="166"/>
                  </a:cubicBezTo>
                  <a:cubicBezTo>
                    <a:pt x="81" y="94"/>
                    <a:pt x="112" y="34"/>
                    <a:pt x="153" y="19"/>
                  </a:cubicBezTo>
                  <a:close/>
                  <a:moveTo>
                    <a:pt x="133" y="181"/>
                  </a:moveTo>
                  <a:cubicBezTo>
                    <a:pt x="133" y="229"/>
                    <a:pt x="138" y="296"/>
                    <a:pt x="153" y="329"/>
                  </a:cubicBezTo>
                  <a:cubicBezTo>
                    <a:pt x="112" y="313"/>
                    <a:pt x="81" y="254"/>
                    <a:pt x="79" y="181"/>
                  </a:cubicBezTo>
                  <a:lnTo>
                    <a:pt x="133" y="181"/>
                  </a:lnTo>
                  <a:close/>
                  <a:moveTo>
                    <a:pt x="194" y="329"/>
                  </a:moveTo>
                  <a:cubicBezTo>
                    <a:pt x="209" y="296"/>
                    <a:pt x="214" y="229"/>
                    <a:pt x="215" y="181"/>
                  </a:cubicBezTo>
                  <a:cubicBezTo>
                    <a:pt x="268" y="181"/>
                    <a:pt x="268" y="181"/>
                    <a:pt x="268" y="181"/>
                  </a:cubicBezTo>
                  <a:cubicBezTo>
                    <a:pt x="266" y="254"/>
                    <a:pt x="235" y="313"/>
                    <a:pt x="194" y="329"/>
                  </a:cubicBezTo>
                  <a:close/>
                  <a:moveTo>
                    <a:pt x="215" y="166"/>
                  </a:moveTo>
                  <a:cubicBezTo>
                    <a:pt x="214" y="118"/>
                    <a:pt x="209" y="51"/>
                    <a:pt x="194" y="19"/>
                  </a:cubicBezTo>
                  <a:cubicBezTo>
                    <a:pt x="235" y="34"/>
                    <a:pt x="266" y="94"/>
                    <a:pt x="268" y="166"/>
                  </a:cubicBezTo>
                  <a:lnTo>
                    <a:pt x="215" y="166"/>
                  </a:lnTo>
                  <a:close/>
                  <a:moveTo>
                    <a:pt x="117" y="26"/>
                  </a:moveTo>
                  <a:cubicBezTo>
                    <a:pt x="87" y="55"/>
                    <a:pt x="66" y="107"/>
                    <a:pt x="64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8" y="102"/>
                    <a:pt x="59" y="48"/>
                    <a:pt x="117" y="26"/>
                  </a:cubicBezTo>
                  <a:close/>
                  <a:moveTo>
                    <a:pt x="15" y="181"/>
                  </a:moveTo>
                  <a:cubicBezTo>
                    <a:pt x="64" y="181"/>
                    <a:pt x="64" y="181"/>
                    <a:pt x="64" y="181"/>
                  </a:cubicBezTo>
                  <a:cubicBezTo>
                    <a:pt x="66" y="241"/>
                    <a:pt x="87" y="292"/>
                    <a:pt x="117" y="322"/>
                  </a:cubicBezTo>
                  <a:cubicBezTo>
                    <a:pt x="59" y="300"/>
                    <a:pt x="18" y="245"/>
                    <a:pt x="15" y="181"/>
                  </a:cubicBezTo>
                  <a:close/>
                  <a:moveTo>
                    <a:pt x="231" y="322"/>
                  </a:moveTo>
                  <a:cubicBezTo>
                    <a:pt x="261" y="292"/>
                    <a:pt x="281" y="241"/>
                    <a:pt x="283" y="181"/>
                  </a:cubicBezTo>
                  <a:cubicBezTo>
                    <a:pt x="332" y="181"/>
                    <a:pt x="332" y="181"/>
                    <a:pt x="332" y="181"/>
                  </a:cubicBezTo>
                  <a:cubicBezTo>
                    <a:pt x="329" y="245"/>
                    <a:pt x="288" y="300"/>
                    <a:pt x="231" y="32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44086" y="2697972"/>
            <a:ext cx="831692" cy="792088"/>
            <a:chOff x="2483768" y="2697972"/>
            <a:chExt cx="831692" cy="792088"/>
          </a:xfrm>
        </p:grpSpPr>
        <p:sp>
          <p:nvSpPr>
            <p:cNvPr id="9" name="正五边形 8"/>
            <p:cNvSpPr/>
            <p:nvPr/>
          </p:nvSpPr>
          <p:spPr>
            <a:xfrm>
              <a:off x="2483768" y="2697972"/>
              <a:ext cx="831692" cy="792088"/>
            </a:xfrm>
            <a:prstGeom prst="pentag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77"/>
            <p:cNvSpPr>
              <a:spLocks noEditPoints="1"/>
            </p:cNvSpPr>
            <p:nvPr/>
          </p:nvSpPr>
          <p:spPr bwMode="auto">
            <a:xfrm>
              <a:off x="2656059" y="2980732"/>
              <a:ext cx="487109" cy="334145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0" y="365760"/>
            <a:ext cx="319786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1. </a:t>
            </a:r>
            <a:r>
              <a:rPr lang="en-US" sz="2800" b="1" dirty="0" smtClean="0">
                <a:solidFill>
                  <a:schemeClr val="bg1"/>
                </a:solidFill>
              </a:rPr>
              <a:t>Grasp Tdog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6" idx="4"/>
            <a:endCxn id="9" idx="1"/>
          </p:cNvCxnSpPr>
          <p:nvPr/>
        </p:nvCxnSpPr>
        <p:spPr>
          <a:xfrm>
            <a:off x="1888006" y="2283716"/>
            <a:ext cx="1056081" cy="71680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2"/>
            <a:endCxn id="9" idx="5"/>
          </p:cNvCxnSpPr>
          <p:nvPr/>
        </p:nvCxnSpPr>
        <p:spPr>
          <a:xfrm flipH="1">
            <a:off x="3775777" y="2326748"/>
            <a:ext cx="1056081" cy="67377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1"/>
            <a:endCxn id="10" idx="4"/>
          </p:cNvCxnSpPr>
          <p:nvPr/>
        </p:nvCxnSpPr>
        <p:spPr>
          <a:xfrm flipH="1" flipV="1">
            <a:off x="5345870" y="2326748"/>
            <a:ext cx="1056081" cy="67377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22396" y="1687714"/>
            <a:ext cx="194495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目标人群：莱茨狗游戏玩家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特殊目标：杨枨老师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83710" y="2788285"/>
            <a:ext cx="1722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软件目标功能描述：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345" y="1804476"/>
            <a:ext cx="19449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最终交付物：“Grasp Tdog”Android App</a:t>
            </a:r>
            <a:endParaRPr lang="zh-CN" altLang="en-US" sz="1400" dirty="0" smtClean="0"/>
          </a:p>
        </p:txBody>
      </p:sp>
      <p:graphicFrame>
        <p:nvGraphicFramePr>
          <p:cNvPr id="0" name="表格 -1"/>
          <p:cNvGraphicFramePr/>
          <p:nvPr/>
        </p:nvGraphicFramePr>
        <p:xfrm>
          <a:off x="3863975" y="3158490"/>
          <a:ext cx="2449830" cy="127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865"/>
                <a:gridCol w="1243965"/>
              </a:tblGrid>
              <a:tr h="705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设置狗的属性状态（价格，稀有等级，准确的稀有属性）</a:t>
                      </a:r>
                      <a:endParaRPr lang="zh-CN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从市场中筛选出来符合预期的狗，罗列其属性状态，并记录在数据库</a:t>
                      </a:r>
                      <a:endParaRPr lang="zh-CN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1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选择目标狗购买选项</a:t>
                      </a:r>
                      <a:endParaRPr lang="zh-CN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进入购买页面并购买</a:t>
                      </a:r>
                      <a:endParaRPr lang="zh-CN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 dir="u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672637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2790" y="2631946"/>
            <a:ext cx="282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阶段报告展示</a:t>
            </a:r>
            <a:endParaRPr lang="zh-CN" alt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FFFFFF"/>
                </a:solidFill>
                <a:latin typeface="Kozuka Mincho Pr6N H" panose="02020900000000000000" pitchFamily="18" charset="-128"/>
                <a:ea typeface="Kozuka Mincho Pr6N H" panose="02020900000000000000" pitchFamily="18" charset="-128"/>
              </a:rPr>
              <a:t>02</a:t>
            </a:r>
            <a:endParaRPr lang="zh-CN" altLang="en-US" sz="9600" b="1" dirty="0">
              <a:solidFill>
                <a:srgbClr val="FFFFFF"/>
              </a:solidFill>
              <a:latin typeface="Kozuka Mincho Pr6N H" panose="02020900000000000000" pitchFamily="18" charset="-128"/>
              <a:ea typeface="Kozuka Mincho Pr6N H" panose="02020900000000000000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wipe/>
      </p:transition>
    </mc:Choice>
    <mc:Fallback>
      <p:transition advClick="0" advTm="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矩形 6"/>
          <p:cNvSpPr/>
          <p:nvPr/>
        </p:nvSpPr>
        <p:spPr>
          <a:xfrm>
            <a:off x="0" y="63849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7" name="TextBox 7"/>
          <p:cNvSpPr/>
          <p:nvPr/>
        </p:nvSpPr>
        <p:spPr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12292" name="矩形 1"/>
          <p:cNvSpPr/>
          <p:nvPr/>
        </p:nvSpPr>
        <p:spPr>
          <a:xfrm>
            <a:off x="0" y="365125"/>
            <a:ext cx="3203575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sym typeface="+mn-ea"/>
              </a:rPr>
              <a:t>2.1</a:t>
            </a:r>
            <a:r>
              <a:rPr lang="zh-CN" altLang="en-US" sz="2800" b="1" dirty="0" smtClean="0">
                <a:solidFill>
                  <a:schemeClr val="bg1"/>
                </a:solidFill>
                <a:sym typeface="+mn-ea"/>
              </a:rPr>
              <a:t>可行性分析</a:t>
            </a:r>
            <a:endParaRPr lang="zh-CN" altLang="en-US" sz="2800" b="1" dirty="0" smtClean="0">
              <a:solidFill>
                <a:schemeClr val="bg1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solidFill>
                <a:schemeClr val="bg1"/>
              </a:solidFill>
              <a:cs typeface="Calibri" panose="020F050202020403020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800" b="1" dirty="0">
              <a:solidFill>
                <a:schemeClr val="bg1"/>
              </a:solidFill>
              <a:ea typeface="Calibri" panose="020F05020202040302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49470" y="1851025"/>
            <a:ext cx="2987675" cy="931545"/>
            <a:chOff x="9695" y="2915"/>
            <a:chExt cx="4705" cy="1467"/>
          </a:xfrm>
        </p:grpSpPr>
        <p:sp>
          <p:nvSpPr>
            <p:cNvPr id="12294" name="椭圆 3"/>
            <p:cNvSpPr/>
            <p:nvPr/>
          </p:nvSpPr>
          <p:spPr>
            <a:xfrm>
              <a:off x="9695" y="3595"/>
              <a:ext cx="170" cy="170"/>
            </a:xfrm>
            <a:prstGeom prst="ellipse">
              <a:avLst/>
            </a:prstGeom>
            <a:solidFill>
              <a:srgbClr val="31859B"/>
            </a:solidFill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2298" name="组合 11"/>
            <p:cNvGrpSpPr/>
            <p:nvPr/>
          </p:nvGrpSpPr>
          <p:grpSpPr>
            <a:xfrm>
              <a:off x="9865" y="2915"/>
              <a:ext cx="4140" cy="680"/>
              <a:chOff x="0" y="0"/>
              <a:chExt cx="2628292" cy="432048"/>
            </a:xfrm>
          </p:grpSpPr>
          <p:sp>
            <p:nvSpPr>
              <p:cNvPr id="11292" name="直接连接符 8"/>
              <p:cNvSpPr/>
              <p:nvPr/>
            </p:nvSpPr>
            <p:spPr>
              <a:xfrm flipV="1">
                <a:off x="0" y="0"/>
                <a:ext cx="756084" cy="432048"/>
              </a:xfrm>
              <a:prstGeom prst="line">
                <a:avLst/>
              </a:prstGeom>
              <a:ln w="9525" cap="flat" cmpd="sng">
                <a:solidFill>
                  <a:schemeClr val="accent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1293" name="直接连接符 9"/>
              <p:cNvSpPr/>
              <p:nvPr/>
            </p:nvSpPr>
            <p:spPr>
              <a:xfrm>
                <a:off x="756084" y="0"/>
                <a:ext cx="1872208" cy="1"/>
              </a:xfrm>
              <a:prstGeom prst="line">
                <a:avLst/>
              </a:prstGeom>
              <a:ln w="9525" cap="flat" cmpd="sng">
                <a:solidFill>
                  <a:schemeClr val="accent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12301" name="TextBox 13"/>
            <p:cNvSpPr/>
            <p:nvPr/>
          </p:nvSpPr>
          <p:spPr>
            <a:xfrm>
              <a:off x="11055" y="2930"/>
              <a:ext cx="3345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链接云端数据库，储存实时数据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。本次项目采用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bmob</a:t>
              </a: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云端数据库。</a:t>
              </a:r>
              <a:endPara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72000" y="3148965"/>
            <a:ext cx="3313430" cy="678180"/>
            <a:chOff x="7200" y="5750"/>
            <a:chExt cx="5218" cy="1068"/>
          </a:xfrm>
        </p:grpSpPr>
        <p:sp>
          <p:nvSpPr>
            <p:cNvPr id="12295" name="椭圆 4"/>
            <p:cNvSpPr/>
            <p:nvPr/>
          </p:nvSpPr>
          <p:spPr>
            <a:xfrm>
              <a:off x="7200" y="5750"/>
              <a:ext cx="170" cy="17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2303" name="组合 15"/>
            <p:cNvGrpSpPr/>
            <p:nvPr/>
          </p:nvGrpSpPr>
          <p:grpSpPr>
            <a:xfrm>
              <a:off x="7313" y="5920"/>
              <a:ext cx="3147" cy="413"/>
              <a:chOff x="0" y="0"/>
              <a:chExt cx="2596018" cy="252028"/>
            </a:xfrm>
          </p:grpSpPr>
          <p:sp>
            <p:nvSpPr>
              <p:cNvPr id="11290" name="直接连接符 16"/>
              <p:cNvSpPr/>
              <p:nvPr/>
            </p:nvSpPr>
            <p:spPr>
              <a:xfrm>
                <a:off x="0" y="0"/>
                <a:ext cx="648980" cy="25202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1291" name="直接连接符 17"/>
              <p:cNvSpPr/>
              <p:nvPr/>
            </p:nvSpPr>
            <p:spPr>
              <a:xfrm>
                <a:off x="648980" y="252028"/>
                <a:ext cx="1947038" cy="1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12307" name="TextBox 23"/>
            <p:cNvSpPr/>
            <p:nvPr/>
          </p:nvSpPr>
          <p:spPr>
            <a:xfrm>
              <a:off x="8193" y="6238"/>
              <a:ext cx="422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app远程链接数据库并获得数据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endParaRPr>
            </a:p>
          </p:txBody>
        </p:sp>
      </p:grpSp>
      <p:grpSp>
        <p:nvGrpSpPr>
          <p:cNvPr id="12308" name="组合 24"/>
          <p:cNvGrpSpPr/>
          <p:nvPr/>
        </p:nvGrpSpPr>
        <p:grpSpPr>
          <a:xfrm flipH="1">
            <a:off x="1399540" y="1656715"/>
            <a:ext cx="2249488" cy="431800"/>
            <a:chOff x="0" y="0"/>
            <a:chExt cx="2250250" cy="432048"/>
          </a:xfrm>
        </p:grpSpPr>
        <p:sp>
          <p:nvSpPr>
            <p:cNvPr id="11288" name="直接连接符 25"/>
            <p:cNvSpPr/>
            <p:nvPr/>
          </p:nvSpPr>
          <p:spPr>
            <a:xfrm flipV="1">
              <a:off x="0" y="0"/>
              <a:ext cx="756084" cy="432048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89" name="直接连接符 26"/>
            <p:cNvSpPr/>
            <p:nvPr/>
          </p:nvSpPr>
          <p:spPr>
            <a:xfrm>
              <a:off x="756084" y="0"/>
              <a:ext cx="1494166" cy="1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2" name="组合 1"/>
          <p:cNvGrpSpPr/>
          <p:nvPr/>
        </p:nvGrpSpPr>
        <p:grpSpPr>
          <a:xfrm>
            <a:off x="1040765" y="1744345"/>
            <a:ext cx="2698750" cy="922020"/>
            <a:chOff x="-395" y="2747"/>
            <a:chExt cx="4250" cy="1452"/>
          </a:xfrm>
        </p:grpSpPr>
        <p:sp>
          <p:nvSpPr>
            <p:cNvPr id="12296" name="椭圆 5"/>
            <p:cNvSpPr/>
            <p:nvPr/>
          </p:nvSpPr>
          <p:spPr>
            <a:xfrm>
              <a:off x="3685" y="3284"/>
              <a:ext cx="170" cy="170"/>
            </a:xfrm>
            <a:prstGeom prst="ellipse">
              <a:avLst/>
            </a:prstGeom>
            <a:solidFill>
              <a:srgbClr val="31859B"/>
            </a:solidFill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1" name="TextBox 28"/>
            <p:cNvSpPr/>
            <p:nvPr/>
          </p:nvSpPr>
          <p:spPr>
            <a:xfrm>
              <a:off x="-395" y="2747"/>
              <a:ext cx="3343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接口方面采用：</a:t>
              </a: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eclipse或者IDEA编写功能代码并且连接各种接口（java语言）</a:t>
              </a:r>
              <a:endPara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47775" y="2932748"/>
            <a:ext cx="2492375" cy="1272857"/>
            <a:chOff x="270" y="4958"/>
            <a:chExt cx="3925" cy="2004"/>
          </a:xfrm>
        </p:grpSpPr>
        <p:sp>
          <p:nvSpPr>
            <p:cNvPr id="12297" name="椭圆 6"/>
            <p:cNvSpPr/>
            <p:nvPr/>
          </p:nvSpPr>
          <p:spPr>
            <a:xfrm>
              <a:off x="4025" y="4958"/>
              <a:ext cx="170" cy="17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2313" name="组合 30"/>
            <p:cNvGrpSpPr/>
            <p:nvPr/>
          </p:nvGrpSpPr>
          <p:grpSpPr>
            <a:xfrm flipH="1">
              <a:off x="963" y="5128"/>
              <a:ext cx="3147" cy="412"/>
              <a:chOff x="0" y="0"/>
              <a:chExt cx="2596018" cy="252028"/>
            </a:xfrm>
          </p:grpSpPr>
          <p:sp>
            <p:nvSpPr>
              <p:cNvPr id="11286" name="直接连接符 31"/>
              <p:cNvSpPr/>
              <p:nvPr/>
            </p:nvSpPr>
            <p:spPr>
              <a:xfrm>
                <a:off x="0" y="0"/>
                <a:ext cx="648980" cy="25202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1287" name="直接连接符 32"/>
              <p:cNvSpPr/>
              <p:nvPr/>
            </p:nvSpPr>
            <p:spPr>
              <a:xfrm>
                <a:off x="648980" y="252028"/>
                <a:ext cx="1947038" cy="1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12316" name="TextBox 33"/>
            <p:cNvSpPr/>
            <p:nvPr/>
          </p:nvSpPr>
          <p:spPr>
            <a:xfrm>
              <a:off x="270" y="5510"/>
              <a:ext cx="3345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Android Studio打造用户界面，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完成功能，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并且生成android软件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  <p:transition advClick="0" advTm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矩形 6"/>
          <p:cNvSpPr/>
          <p:nvPr/>
        </p:nvSpPr>
        <p:spPr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11268" name="矩形 1"/>
          <p:cNvSpPr/>
          <p:nvPr/>
        </p:nvSpPr>
        <p:spPr>
          <a:xfrm>
            <a:off x="0" y="365125"/>
            <a:ext cx="320357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cs typeface="Calibri" panose="020F0502020204030204" charset="0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cs typeface="Calibri" panose="020F0502020204030204" charset="0"/>
              </a:rPr>
              <a:t>需求分析</a:t>
            </a:r>
            <a:endParaRPr lang="zh-CN" altLang="en-US" sz="2800" b="1" dirty="0">
              <a:solidFill>
                <a:schemeClr val="bg1"/>
              </a:solidFill>
              <a:cs typeface="Calibri" panose="020F0502020204030204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800" b="1" dirty="0">
              <a:solidFill>
                <a:schemeClr val="bg1"/>
              </a:solidFill>
              <a:ea typeface="Calibri" panose="020F0502020204030204" charset="0"/>
            </a:endParaRPr>
          </a:p>
        </p:txBody>
      </p:sp>
      <p:grpSp>
        <p:nvGrpSpPr>
          <p:cNvPr id="11269" name="组合 6"/>
          <p:cNvGrpSpPr/>
          <p:nvPr/>
        </p:nvGrpSpPr>
        <p:grpSpPr>
          <a:xfrm>
            <a:off x="630238" y="1203325"/>
            <a:ext cx="1439862" cy="1439863"/>
            <a:chOff x="0" y="0"/>
            <a:chExt cx="1440160" cy="1440160"/>
          </a:xfrm>
        </p:grpSpPr>
        <p:sp>
          <p:nvSpPr>
            <p:cNvPr id="10254" name="椭圆 2"/>
            <p:cNvSpPr/>
            <p:nvPr/>
          </p:nvSpPr>
          <p:spPr>
            <a:xfrm>
              <a:off x="0" y="0"/>
              <a:ext cx="1440160" cy="1440160"/>
            </a:xfrm>
            <a:prstGeom prst="ellipse">
              <a:avLst/>
            </a:prstGeom>
            <a:solidFill>
              <a:srgbClr val="E36C09"/>
            </a:solidFill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255" name="Picture 3" descr="C:\Users\Jonahs\Dropbox\Projects SCOTT\MEET Windows Azure\source\Background\tile-icon-bigdata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1615" y="281729"/>
              <a:ext cx="876930" cy="87670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272" name="TextBox 4"/>
          <p:cNvSpPr/>
          <p:nvPr/>
        </p:nvSpPr>
        <p:spPr>
          <a:xfrm>
            <a:off x="2627313" y="1581150"/>
            <a:ext cx="5256212" cy="106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a.玩家自行设置的狗的属性状态（价格，稀有等级，准确的稀有属性）。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b. 筛选成功后，玩家可以自行进入预期狗购买页面。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sp>
        <p:nvSpPr>
          <p:cNvPr id="11273" name="矩形 5"/>
          <p:cNvSpPr/>
          <p:nvPr/>
        </p:nvSpPr>
        <p:spPr>
          <a:xfrm>
            <a:off x="2266950" y="1203325"/>
            <a:ext cx="161353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E36C09"/>
                </a:solidFill>
                <a:cs typeface="Calibri" panose="020F0502020204030204" charset="0"/>
              </a:rPr>
              <a:t>功能需求分析</a:t>
            </a:r>
            <a:r>
              <a:rPr lang="en-US" altLang="zh-CN" sz="1800" b="1" dirty="0">
                <a:solidFill>
                  <a:srgbClr val="E36C09"/>
                </a:solidFill>
                <a:cs typeface="Calibri" panose="020F0502020204030204" charset="0"/>
              </a:rPr>
              <a:t> </a:t>
            </a:r>
            <a:endParaRPr lang="zh-CN" altLang="en-US" sz="1800" b="1" dirty="0">
              <a:solidFill>
                <a:srgbClr val="E36C09"/>
              </a:solidFill>
              <a:sym typeface="宋体" panose="02010600030101010101" pitchFamily="2" charset="-122"/>
            </a:endParaRPr>
          </a:p>
        </p:txBody>
      </p:sp>
      <p:grpSp>
        <p:nvGrpSpPr>
          <p:cNvPr id="11274" name="组合 11"/>
          <p:cNvGrpSpPr/>
          <p:nvPr/>
        </p:nvGrpSpPr>
        <p:grpSpPr>
          <a:xfrm>
            <a:off x="6804025" y="3219450"/>
            <a:ext cx="1079500" cy="1081088"/>
            <a:chOff x="0" y="0"/>
            <a:chExt cx="1080120" cy="1080120"/>
          </a:xfrm>
        </p:grpSpPr>
        <p:sp>
          <p:nvSpPr>
            <p:cNvPr id="10252" name="椭圆 7"/>
            <p:cNvSpPr/>
            <p:nvPr/>
          </p:nvSpPr>
          <p:spPr>
            <a:xfrm>
              <a:off x="0" y="0"/>
              <a:ext cx="1080120" cy="1080120"/>
            </a:xfrm>
            <a:prstGeom prst="ellipse">
              <a:avLst/>
            </a:prstGeom>
            <a:solidFill>
              <a:srgbClr val="31859B"/>
            </a:solidFill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53" name="Freeform 14"/>
            <p:cNvSpPr>
              <a:spLocks noEditPoints="1"/>
            </p:cNvSpPr>
            <p:nvPr/>
          </p:nvSpPr>
          <p:spPr>
            <a:xfrm>
              <a:off x="322224" y="346584"/>
              <a:ext cx="501595" cy="445504"/>
            </a:xfrm>
            <a:custGeom>
              <a:avLst/>
              <a:gdLst>
                <a:gd name="txL" fmla="*/ 0 w 300"/>
                <a:gd name="txT" fmla="*/ 0 h 266"/>
                <a:gd name="txR" fmla="*/ 300 w 300"/>
                <a:gd name="txB" fmla="*/ 266 h 266"/>
              </a:gdLst>
              <a:ahLst/>
              <a:cxnLst>
                <a:cxn ang="0">
                  <a:pos x="545128430" y="608694125"/>
                </a:cxn>
                <a:cxn ang="0">
                  <a:pos x="547923986" y="636745804"/>
                </a:cxn>
                <a:cxn ang="0">
                  <a:pos x="416534520" y="746142158"/>
                </a:cxn>
                <a:cxn ang="0">
                  <a:pos x="22364449" y="325385403"/>
                </a:cxn>
                <a:cxn ang="0">
                  <a:pos x="0" y="218794384"/>
                </a:cxn>
                <a:cxn ang="0">
                  <a:pos x="218051706" y="0"/>
                </a:cxn>
                <a:cxn ang="0">
                  <a:pos x="419330076" y="134642698"/>
                </a:cxn>
                <a:cxn ang="0">
                  <a:pos x="620606774" y="0"/>
                </a:cxn>
                <a:cxn ang="0">
                  <a:pos x="838658480" y="218794384"/>
                </a:cxn>
                <a:cxn ang="0">
                  <a:pos x="816294031" y="325385403"/>
                </a:cxn>
                <a:cxn ang="0">
                  <a:pos x="732429019" y="454417430"/>
                </a:cxn>
                <a:cxn ang="0">
                  <a:pos x="701677902" y="451612094"/>
                </a:cxn>
                <a:cxn ang="0">
                  <a:pos x="545128430" y="608694125"/>
                </a:cxn>
                <a:cxn ang="0">
                  <a:pos x="718451238" y="591865463"/>
                </a:cxn>
                <a:cxn ang="0">
                  <a:pos x="768769577" y="591865463"/>
                </a:cxn>
                <a:cxn ang="0">
                  <a:pos x="768769577" y="625524462"/>
                </a:cxn>
                <a:cxn ang="0">
                  <a:pos x="718451238" y="625524462"/>
                </a:cxn>
                <a:cxn ang="0">
                  <a:pos x="718451238" y="676015474"/>
                </a:cxn>
                <a:cxn ang="0">
                  <a:pos x="684904565" y="676015474"/>
                </a:cxn>
                <a:cxn ang="0">
                  <a:pos x="684904565" y="625524462"/>
                </a:cxn>
                <a:cxn ang="0">
                  <a:pos x="634584554" y="625524462"/>
                </a:cxn>
                <a:cxn ang="0">
                  <a:pos x="634584554" y="591865463"/>
                </a:cxn>
                <a:cxn ang="0">
                  <a:pos x="684904565" y="591865463"/>
                </a:cxn>
                <a:cxn ang="0">
                  <a:pos x="684904565" y="541374451"/>
                </a:cxn>
                <a:cxn ang="0">
                  <a:pos x="718451238" y="541374451"/>
                </a:cxn>
                <a:cxn ang="0">
                  <a:pos x="718451238" y="591865463"/>
                </a:cxn>
                <a:cxn ang="0">
                  <a:pos x="701677902" y="723701150"/>
                </a:cxn>
                <a:cxn ang="0">
                  <a:pos x="587061772" y="608694125"/>
                </a:cxn>
                <a:cxn ang="0">
                  <a:pos x="701677902" y="493688775"/>
                </a:cxn>
                <a:cxn ang="0">
                  <a:pos x="819089587" y="608694125"/>
                </a:cxn>
                <a:cxn ang="0">
                  <a:pos x="701677902" y="723701150"/>
                </a:cxn>
                <a:cxn ang="0">
                  <a:pos x="701677902" y="471247767"/>
                </a:cxn>
                <a:cxn ang="0">
                  <a:pos x="567492879" y="608694125"/>
                </a:cxn>
                <a:cxn ang="0">
                  <a:pos x="701677902" y="746142158"/>
                </a:cxn>
                <a:cxn ang="0">
                  <a:pos x="838658480" y="608694125"/>
                </a:cxn>
                <a:cxn ang="0">
                  <a:pos x="701677902" y="471247767"/>
                </a:cxn>
              </a:cxnLst>
              <a:rect l="txL" t="txT" r="txR" b="txB"/>
              <a:pathLst>
                <a:path w="300" h="266">
                  <a:moveTo>
                    <a:pt x="195" y="217"/>
                  </a:moveTo>
                  <a:cubicBezTo>
                    <a:pt x="195" y="221"/>
                    <a:pt x="195" y="224"/>
                    <a:pt x="196" y="227"/>
                  </a:cubicBezTo>
                  <a:cubicBezTo>
                    <a:pt x="170" y="250"/>
                    <a:pt x="149" y="266"/>
                    <a:pt x="149" y="266"/>
                  </a:cubicBezTo>
                  <a:cubicBezTo>
                    <a:pt x="149" y="266"/>
                    <a:pt x="32" y="176"/>
                    <a:pt x="8" y="116"/>
                  </a:cubicBezTo>
                  <a:cubicBezTo>
                    <a:pt x="4" y="106"/>
                    <a:pt x="0" y="90"/>
                    <a:pt x="0" y="78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10" y="0"/>
                    <a:pt x="138" y="20"/>
                    <a:pt x="150" y="48"/>
                  </a:cubicBezTo>
                  <a:cubicBezTo>
                    <a:pt x="162" y="20"/>
                    <a:pt x="190" y="0"/>
                    <a:pt x="222" y="0"/>
                  </a:cubicBezTo>
                  <a:cubicBezTo>
                    <a:pt x="265" y="0"/>
                    <a:pt x="300" y="35"/>
                    <a:pt x="300" y="78"/>
                  </a:cubicBezTo>
                  <a:cubicBezTo>
                    <a:pt x="300" y="91"/>
                    <a:pt x="296" y="106"/>
                    <a:pt x="292" y="116"/>
                  </a:cubicBezTo>
                  <a:cubicBezTo>
                    <a:pt x="287" y="130"/>
                    <a:pt x="275" y="146"/>
                    <a:pt x="262" y="162"/>
                  </a:cubicBezTo>
                  <a:cubicBezTo>
                    <a:pt x="258" y="161"/>
                    <a:pt x="255" y="161"/>
                    <a:pt x="251" y="161"/>
                  </a:cubicBezTo>
                  <a:cubicBezTo>
                    <a:pt x="220" y="161"/>
                    <a:pt x="195" y="186"/>
                    <a:pt x="195" y="217"/>
                  </a:cubicBezTo>
                  <a:close/>
                  <a:moveTo>
                    <a:pt x="257" y="211"/>
                  </a:moveTo>
                  <a:cubicBezTo>
                    <a:pt x="275" y="211"/>
                    <a:pt x="275" y="211"/>
                    <a:pt x="275" y="211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57" y="223"/>
                    <a:pt x="257" y="223"/>
                    <a:pt x="257" y="223"/>
                  </a:cubicBezTo>
                  <a:cubicBezTo>
                    <a:pt x="257" y="241"/>
                    <a:pt x="257" y="241"/>
                    <a:pt x="257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3"/>
                    <a:pt x="245" y="223"/>
                    <a:pt x="245" y="223"/>
                  </a:cubicBezTo>
                  <a:cubicBezTo>
                    <a:pt x="227" y="223"/>
                    <a:pt x="227" y="223"/>
                    <a:pt x="227" y="223"/>
                  </a:cubicBezTo>
                  <a:cubicBezTo>
                    <a:pt x="227" y="211"/>
                    <a:pt x="227" y="211"/>
                    <a:pt x="227" y="211"/>
                  </a:cubicBezTo>
                  <a:cubicBezTo>
                    <a:pt x="245" y="211"/>
                    <a:pt x="245" y="211"/>
                    <a:pt x="245" y="211"/>
                  </a:cubicBezTo>
                  <a:cubicBezTo>
                    <a:pt x="245" y="193"/>
                    <a:pt x="245" y="193"/>
                    <a:pt x="245" y="193"/>
                  </a:cubicBezTo>
                  <a:cubicBezTo>
                    <a:pt x="257" y="193"/>
                    <a:pt x="257" y="193"/>
                    <a:pt x="257" y="193"/>
                  </a:cubicBezTo>
                  <a:lnTo>
                    <a:pt x="257" y="211"/>
                  </a:lnTo>
                  <a:close/>
                  <a:moveTo>
                    <a:pt x="251" y="258"/>
                  </a:moveTo>
                  <a:cubicBezTo>
                    <a:pt x="229" y="258"/>
                    <a:pt x="210" y="240"/>
                    <a:pt x="210" y="217"/>
                  </a:cubicBezTo>
                  <a:cubicBezTo>
                    <a:pt x="210" y="194"/>
                    <a:pt x="229" y="176"/>
                    <a:pt x="251" y="176"/>
                  </a:cubicBezTo>
                  <a:cubicBezTo>
                    <a:pt x="274" y="176"/>
                    <a:pt x="293" y="194"/>
                    <a:pt x="293" y="217"/>
                  </a:cubicBezTo>
                  <a:cubicBezTo>
                    <a:pt x="293" y="240"/>
                    <a:pt x="274" y="258"/>
                    <a:pt x="251" y="258"/>
                  </a:cubicBezTo>
                  <a:close/>
                  <a:moveTo>
                    <a:pt x="251" y="168"/>
                  </a:moveTo>
                  <a:cubicBezTo>
                    <a:pt x="224" y="168"/>
                    <a:pt x="203" y="190"/>
                    <a:pt x="203" y="217"/>
                  </a:cubicBezTo>
                  <a:cubicBezTo>
                    <a:pt x="203" y="244"/>
                    <a:pt x="224" y="266"/>
                    <a:pt x="251" y="266"/>
                  </a:cubicBezTo>
                  <a:cubicBezTo>
                    <a:pt x="278" y="266"/>
                    <a:pt x="300" y="244"/>
                    <a:pt x="300" y="217"/>
                  </a:cubicBezTo>
                  <a:cubicBezTo>
                    <a:pt x="300" y="190"/>
                    <a:pt x="278" y="168"/>
                    <a:pt x="251" y="168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277" name="TextBox 9"/>
          <p:cNvSpPr/>
          <p:nvPr/>
        </p:nvSpPr>
        <p:spPr>
          <a:xfrm>
            <a:off x="1130935" y="3248025"/>
            <a:ext cx="5579110" cy="1245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None/>
            </a:pP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1.可靠性:系统7x24小时运行，全年持续运行故障停运时间累计不能超过10小时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。在系统发出错误请求后，进行回滚。</a:t>
            </a:r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None/>
            </a:pP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2.可维护性:系统在无人工干预条件下的稳定性，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具有一定的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自排错能力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，在软件报错时，可在人工干预下进行修正。</a:t>
            </a:r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E36C09"/>
              </a:buClr>
              <a:buNone/>
            </a:pP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3.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安全性：设置账号密码的注册和登录  系统登录密码不能重用</a:t>
            </a:r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sp>
        <p:nvSpPr>
          <p:cNvPr id="11278" name="矩形 10"/>
          <p:cNvSpPr/>
          <p:nvPr/>
        </p:nvSpPr>
        <p:spPr>
          <a:xfrm>
            <a:off x="4917758" y="2879725"/>
            <a:ext cx="179197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31859B"/>
                </a:solidFill>
                <a:cs typeface="Calibri" panose="020F0502020204030204" charset="0"/>
              </a:rPr>
              <a:t>非功能需求分析</a:t>
            </a:r>
            <a:endParaRPr lang="zh-CN" altLang="en-US" sz="1800" b="1" dirty="0">
              <a:solidFill>
                <a:srgbClr val="31859B"/>
              </a:solidFill>
              <a:cs typeface="Calibri" panose="020F0502020204030204" charset="0"/>
            </a:endParaRPr>
          </a:p>
        </p:txBody>
      </p:sp>
      <p:sp>
        <p:nvSpPr>
          <p:cNvPr id="10251" name="TextBox 3"/>
          <p:cNvSpPr txBox="1"/>
          <p:nvPr/>
        </p:nvSpPr>
        <p:spPr>
          <a:xfrm>
            <a:off x="323850" y="4732338"/>
            <a:ext cx="8569325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更多好素材请访问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https://meilechen.tmall.com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1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0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4" dur="1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/>
      <p:bldP spid="11272" grpId="0" bldLvl="0"/>
      <p:bldP spid="11273" grpId="0" bldLvl="0"/>
      <p:bldP spid="11277" grpId="0" bldLvl="0"/>
      <p:bldP spid="11278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6036"/>
            <a:ext cx="320384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2.3hipo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图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pic>
        <p:nvPicPr>
          <p:cNvPr id="3" name="图片 2" descr="1150601692713388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8145" y="1094105"/>
            <a:ext cx="5807710" cy="3543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6036"/>
            <a:ext cx="320384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2.4er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图</a:t>
            </a:r>
            <a:endParaRPr lang="zh-CN" altLang="en-US" sz="2800" b="1" dirty="0" smtClean="0">
              <a:solidFill>
                <a:schemeClr val="bg1"/>
              </a:solidFill>
            </a:endParaRPr>
          </a:p>
        </p:txBody>
      </p:sp>
      <p:pic>
        <p:nvPicPr>
          <p:cNvPr id="5" name="图片 4" descr="2021937233805580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490" y="1012825"/>
            <a:ext cx="4771390" cy="3531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split orient="vert"/>
      </p:transition>
    </mc:Choice>
    <mc:Fallback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1639</Words>
  <Application>WPS 演示</Application>
  <PresentationFormat>全屏显示(16:9)</PresentationFormat>
  <Paragraphs>171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Kozuka Mincho Pr6N H</vt:lpstr>
      <vt:lpstr>Calibri</vt:lpstr>
      <vt:lpstr>Arial Unicode MS</vt:lpstr>
      <vt:lpstr>Broadway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jenny</dc:creator>
  <cp:lastModifiedBy>洅給我分鐘</cp:lastModifiedBy>
  <cp:revision>62</cp:revision>
  <dcterms:created xsi:type="dcterms:W3CDTF">2018-06-27T02:20:00Z</dcterms:created>
  <dcterms:modified xsi:type="dcterms:W3CDTF">2018-07-05T10:08:44Z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  <property fmtid="{D5CDD505-2E9C-101B-9397-08002B2CF9AE}" pid="3" name="KSORubyTemplateID">
    <vt:lpwstr>2</vt:lpwstr>
  </property>
</Properties>
</file>