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321" r:id="rId2"/>
    <p:sldId id="429" r:id="rId3"/>
    <p:sldId id="430" r:id="rId4"/>
    <p:sldId id="431" r:id="rId5"/>
    <p:sldId id="432" r:id="rId6"/>
    <p:sldId id="433" r:id="rId7"/>
    <p:sldId id="434" r:id="rId8"/>
    <p:sldId id="435" r:id="rId9"/>
    <p:sldId id="436" r:id="rId10"/>
    <p:sldId id="437" r:id="rId11"/>
    <p:sldId id="438" r:id="rId12"/>
    <p:sldId id="439" r:id="rId13"/>
    <p:sldId id="440" r:id="rId14"/>
    <p:sldId id="441" r:id="rId15"/>
    <p:sldId id="442" r:id="rId16"/>
    <p:sldId id="443" r:id="rId17"/>
    <p:sldId id="444" r:id="rId18"/>
    <p:sldId id="44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383C82-7A55-46D8-A372-841D27E7739B}" v="9" dt="2024-10-14T03:47:52.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 Pratap Verma [MU - Jaipur]" userId="69972301-5f76-40f9-8320-816e3c28b89b" providerId="ADAL" clId="{CF383C82-7A55-46D8-A372-841D27E7739B}"/>
    <pc:docChg chg="custSel addSld delSld modSld">
      <pc:chgData name="Lal Pratap Verma [MU - Jaipur]" userId="69972301-5f76-40f9-8320-816e3c28b89b" providerId="ADAL" clId="{CF383C82-7A55-46D8-A372-841D27E7739B}" dt="2024-10-14T03:49:41.539" v="21" actId="47"/>
      <pc:docMkLst>
        <pc:docMk/>
      </pc:docMkLst>
      <pc:sldChg chg="modSp mod">
        <pc:chgData name="Lal Pratap Verma [MU - Jaipur]" userId="69972301-5f76-40f9-8320-816e3c28b89b" providerId="ADAL" clId="{CF383C82-7A55-46D8-A372-841D27E7739B}" dt="2024-10-10T03:47:13.276" v="1" actId="27636"/>
        <pc:sldMkLst>
          <pc:docMk/>
          <pc:sldMk cId="855980643" sldId="441"/>
        </pc:sldMkLst>
        <pc:spChg chg="mod">
          <ac:chgData name="Lal Pratap Verma [MU - Jaipur]" userId="69972301-5f76-40f9-8320-816e3c28b89b" providerId="ADAL" clId="{CF383C82-7A55-46D8-A372-841D27E7739B}" dt="2024-10-10T03:47:13.276" v="1" actId="27636"/>
          <ac:spMkLst>
            <pc:docMk/>
            <pc:sldMk cId="855980643" sldId="441"/>
            <ac:spMk id="3" creationId="{00000000-0000-0000-0000-000000000000}"/>
          </ac:spMkLst>
        </pc:spChg>
      </pc:sldChg>
      <pc:sldChg chg="modSp mod">
        <pc:chgData name="Lal Pratap Verma [MU - Jaipur]" userId="69972301-5f76-40f9-8320-816e3c28b89b" providerId="ADAL" clId="{CF383C82-7A55-46D8-A372-841D27E7739B}" dt="2024-10-10T04:08:40.497" v="7" actId="27636"/>
        <pc:sldMkLst>
          <pc:docMk/>
          <pc:sldMk cId="325645629" sldId="444"/>
        </pc:sldMkLst>
        <pc:spChg chg="mod">
          <ac:chgData name="Lal Pratap Verma [MU - Jaipur]" userId="69972301-5f76-40f9-8320-816e3c28b89b" providerId="ADAL" clId="{CF383C82-7A55-46D8-A372-841D27E7739B}" dt="2024-10-10T04:08:40.497" v="7" actId="27636"/>
          <ac:spMkLst>
            <pc:docMk/>
            <pc:sldMk cId="325645629" sldId="444"/>
            <ac:spMk id="3" creationId="{00000000-0000-0000-0000-000000000000}"/>
          </ac:spMkLst>
        </pc:spChg>
      </pc:sldChg>
      <pc:sldChg chg="modSp add del mod">
        <pc:chgData name="Lal Pratap Verma [MU - Jaipur]" userId="69972301-5f76-40f9-8320-816e3c28b89b" providerId="ADAL" clId="{CF383C82-7A55-46D8-A372-841D27E7739B}" dt="2024-10-10T04:08:45.131" v="8" actId="47"/>
        <pc:sldMkLst>
          <pc:docMk/>
          <pc:sldMk cId="3137830774" sldId="445"/>
        </pc:sldMkLst>
        <pc:spChg chg="mod">
          <ac:chgData name="Lal Pratap Verma [MU - Jaipur]" userId="69972301-5f76-40f9-8320-816e3c28b89b" providerId="ADAL" clId="{CF383C82-7A55-46D8-A372-841D27E7739B}" dt="2024-10-10T03:54:40.475" v="5" actId="27636"/>
          <ac:spMkLst>
            <pc:docMk/>
            <pc:sldMk cId="3137830774" sldId="445"/>
            <ac:spMk id="3" creationId="{00000000-0000-0000-0000-000000000000}"/>
          </ac:spMkLst>
        </pc:spChg>
      </pc:sldChg>
      <pc:sldChg chg="addSp modSp add mod">
        <pc:chgData name="Lal Pratap Verma [MU - Jaipur]" userId="69972301-5f76-40f9-8320-816e3c28b89b" providerId="ADAL" clId="{CF383C82-7A55-46D8-A372-841D27E7739B}" dt="2024-10-14T03:47:52.029" v="20" actId="1076"/>
        <pc:sldMkLst>
          <pc:docMk/>
          <pc:sldMk cId="3565955833" sldId="445"/>
        </pc:sldMkLst>
        <pc:spChg chg="mod">
          <ac:chgData name="Lal Pratap Verma [MU - Jaipur]" userId="69972301-5f76-40f9-8320-816e3c28b89b" providerId="ADAL" clId="{CF383C82-7A55-46D8-A372-841D27E7739B}" dt="2024-10-14T03:46:52.047" v="10" actId="6549"/>
          <ac:spMkLst>
            <pc:docMk/>
            <pc:sldMk cId="3565955833" sldId="445"/>
            <ac:spMk id="3" creationId="{00000000-0000-0000-0000-000000000000}"/>
          </ac:spMkLst>
        </pc:spChg>
        <pc:picChg chg="add mod">
          <ac:chgData name="Lal Pratap Verma [MU - Jaipur]" userId="69972301-5f76-40f9-8320-816e3c28b89b" providerId="ADAL" clId="{CF383C82-7A55-46D8-A372-841D27E7739B}" dt="2024-10-14T03:47:33.164" v="16" actId="1076"/>
          <ac:picMkLst>
            <pc:docMk/>
            <pc:sldMk cId="3565955833" sldId="445"/>
            <ac:picMk id="5" creationId="{CD77B8A7-3E8B-9D2A-719F-54792BF897B7}"/>
          </ac:picMkLst>
        </pc:picChg>
        <pc:picChg chg="add mod">
          <ac:chgData name="Lal Pratap Verma [MU - Jaipur]" userId="69972301-5f76-40f9-8320-816e3c28b89b" providerId="ADAL" clId="{CF383C82-7A55-46D8-A372-841D27E7739B}" dt="2024-10-14T03:47:52.029" v="20" actId="1076"/>
          <ac:picMkLst>
            <pc:docMk/>
            <pc:sldMk cId="3565955833" sldId="445"/>
            <ac:picMk id="6" creationId="{AF59FEA7-E818-E8C0-577C-BBED7BA5B739}"/>
          </ac:picMkLst>
        </pc:picChg>
      </pc:sldChg>
      <pc:sldChg chg="del">
        <pc:chgData name="Lal Pratap Verma [MU - Jaipur]" userId="69972301-5f76-40f9-8320-816e3c28b89b" providerId="ADAL" clId="{CF383C82-7A55-46D8-A372-841D27E7739B}" dt="2024-10-10T03:54:26.609" v="2" actId="47"/>
        <pc:sldMkLst>
          <pc:docMk/>
          <pc:sldMk cId="3841832232" sldId="445"/>
        </pc:sldMkLst>
      </pc:sldChg>
      <pc:sldChg chg="add del">
        <pc:chgData name="Lal Pratap Verma [MU - Jaipur]" userId="69972301-5f76-40f9-8320-816e3c28b89b" providerId="ADAL" clId="{CF383C82-7A55-46D8-A372-841D27E7739B}" dt="2024-10-14T03:49:41.539" v="21" actId="47"/>
        <pc:sldMkLst>
          <pc:docMk/>
          <pc:sldMk cId="1888205335" sldId="446"/>
        </pc:sldMkLst>
      </pc:sldChg>
      <pc:sldChg chg="del">
        <pc:chgData name="Lal Pratap Verma [MU - Jaipur]" userId="69972301-5f76-40f9-8320-816e3c28b89b" providerId="ADAL" clId="{CF383C82-7A55-46D8-A372-841D27E7739B}" dt="2024-10-10T03:54:26.609" v="2" actId="47"/>
        <pc:sldMkLst>
          <pc:docMk/>
          <pc:sldMk cId="2187298452" sldId="446"/>
        </pc:sldMkLst>
      </pc:sldChg>
      <pc:sldChg chg="del">
        <pc:chgData name="Lal Pratap Verma [MU - Jaipur]" userId="69972301-5f76-40f9-8320-816e3c28b89b" providerId="ADAL" clId="{CF383C82-7A55-46D8-A372-841D27E7739B}" dt="2024-10-10T03:54:26.609" v="2" actId="47"/>
        <pc:sldMkLst>
          <pc:docMk/>
          <pc:sldMk cId="3342824248" sldId="447"/>
        </pc:sldMkLst>
      </pc:sldChg>
      <pc:sldChg chg="del">
        <pc:chgData name="Lal Pratap Verma [MU - Jaipur]" userId="69972301-5f76-40f9-8320-816e3c28b89b" providerId="ADAL" clId="{CF383C82-7A55-46D8-A372-841D27E7739B}" dt="2024-10-10T03:54:26.609" v="2" actId="47"/>
        <pc:sldMkLst>
          <pc:docMk/>
          <pc:sldMk cId="306616284" sldId="456"/>
        </pc:sldMkLst>
      </pc:sldChg>
      <pc:sldChg chg="del">
        <pc:chgData name="Lal Pratap Verma [MU - Jaipur]" userId="69972301-5f76-40f9-8320-816e3c28b89b" providerId="ADAL" clId="{CF383C82-7A55-46D8-A372-841D27E7739B}" dt="2024-10-10T03:54:26.609" v="2" actId="47"/>
        <pc:sldMkLst>
          <pc:docMk/>
          <pc:sldMk cId="2905276601" sldId="457"/>
        </pc:sldMkLst>
      </pc:sldChg>
      <pc:sldChg chg="del">
        <pc:chgData name="Lal Pratap Verma [MU - Jaipur]" userId="69972301-5f76-40f9-8320-816e3c28b89b" providerId="ADAL" clId="{CF383C82-7A55-46D8-A372-841D27E7739B}" dt="2024-10-10T03:54:26.609" v="2" actId="47"/>
        <pc:sldMkLst>
          <pc:docMk/>
          <pc:sldMk cId="784560650" sldId="4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86BB5-E314-441F-BD5E-EA85F816720E}" type="datetimeFigureOut">
              <a:rPr lang="en-IN" smtClean="0"/>
              <a:t>14-10-2024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242FB-34CE-4635-931B-5F12F74D0C8E}" type="slidenum">
              <a:rPr lang="en-IN" smtClean="0"/>
              <a:t>‹#›</a:t>
            </a:fld>
            <a:endParaRPr lang="en-IN"/>
          </a:p>
        </p:txBody>
      </p:sp>
    </p:spTree>
    <p:extLst>
      <p:ext uri="{BB962C8B-B14F-4D97-AF65-F5344CB8AC3E}">
        <p14:creationId xmlns:p14="http://schemas.microsoft.com/office/powerpoint/2010/main" val="351003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regular"/>
              </a:rPr>
              <a:t>As we can see in the figure above, there are four stations for accessing a shared channel and transmitting data frames. Some frames collide because most stations send their frames at the same time. Only two frames, frame 1.1 and frame 2.2, are successfully transmitted to the receiver end. At the same time, other frames are lost or destroyed. Whenever two frames fall on a shared channel simultaneously, collisions can occur, and both will suffer damage. If the new frame's first bit enters the channel before finishing the last bit of the second frame. Both frames are completely finished, and both stations must retransmit the data frame.</a:t>
            </a: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1842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086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60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14167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7769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925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2519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9840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27413D-B827-4A84-B68D-8258494E435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83161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A6E80784-F7D3-4036-9B85-320EA997DAFF}" type="datetime1">
              <a:rPr lang="en-US" smtClean="0"/>
              <a:t>10/14/2024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1B29A64F-403A-4A9E-92C1-F703E1E2AE37}" type="slidenum">
              <a:rPr lang="en-US" smtClean="0"/>
              <a:pPr/>
              <a:t>‹#›</a:t>
            </a:fld>
            <a:endParaRPr lang="en-US"/>
          </a:p>
        </p:txBody>
      </p:sp>
    </p:spTree>
    <p:extLst>
      <p:ext uri="{BB962C8B-B14F-4D97-AF65-F5344CB8AC3E}">
        <p14:creationId xmlns:p14="http://schemas.microsoft.com/office/powerpoint/2010/main" val="31141129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E858B7-8FF6-452E-B307-36861528E502}"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9A64F-403A-4A9E-92C1-F703E1E2AE37}" type="slidenum">
              <a:rPr lang="en-US" smtClean="0"/>
              <a:pPr/>
              <a:t>‹#›</a:t>
            </a:fld>
            <a:endParaRPr lang="en-US"/>
          </a:p>
        </p:txBody>
      </p:sp>
    </p:spTree>
    <p:extLst>
      <p:ext uri="{BB962C8B-B14F-4D97-AF65-F5344CB8AC3E}">
        <p14:creationId xmlns:p14="http://schemas.microsoft.com/office/powerpoint/2010/main" val="21796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07B89AE8-1422-47E3-98F9-EB8BD0D8C6FA}" type="datetime1">
              <a:rPr lang="en-US" smtClean="0"/>
              <a:t>10/14/2024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1B29A64F-403A-4A9E-92C1-F703E1E2AE37}" type="slidenum">
              <a:rPr lang="en-US" smtClean="0"/>
              <a:pPr/>
              <a:t>‹#›</a:t>
            </a:fld>
            <a:endParaRPr lang="en-US"/>
          </a:p>
        </p:txBody>
      </p:sp>
    </p:spTree>
    <p:extLst>
      <p:ext uri="{BB962C8B-B14F-4D97-AF65-F5344CB8AC3E}">
        <p14:creationId xmlns:p14="http://schemas.microsoft.com/office/powerpoint/2010/main" val="203791421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01A645A-EC46-44AF-AA7C-0DB21BBE0667}" type="datetime1">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7447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334DBC6-A3CB-4FA9-A34E-F2A3621AC469}" type="datetime1">
              <a:rPr lang="en-US" smtClean="0"/>
              <a:t>10/14/2024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5954219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3E4B6521-1C3F-495F-AFFB-1902657A3E08}" type="datetime1">
              <a:rPr lang="en-US" smtClean="0"/>
              <a:t>10/14/2024</a:t>
            </a:fld>
            <a:endParaRPr lang="en-US"/>
          </a:p>
        </p:txBody>
      </p:sp>
      <p:sp>
        <p:nvSpPr>
          <p:cNvPr id="10" name="Slide Number Placeholder 9"/>
          <p:cNvSpPr>
            <a:spLocks noGrp="1"/>
          </p:cNvSpPr>
          <p:nvPr>
            <p:ph type="sldNum" sz="quarter" idx="16"/>
          </p:nvPr>
        </p:nvSpPr>
        <p:spPr/>
        <p:txBody>
          <a:bodyPr rtlCol="0"/>
          <a:lstStyle/>
          <a:p>
            <a:fld id="{1B29A64F-403A-4A9E-92C1-F703E1E2AE3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183745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80B1175-B413-4F48-9446-50DE57351E77}" type="datetime1">
              <a:rPr lang="en-US" smtClean="0"/>
              <a:t>10/14/2024</a:t>
            </a:fld>
            <a:endParaRPr lang="en-US"/>
          </a:p>
        </p:txBody>
      </p:sp>
      <p:sp>
        <p:nvSpPr>
          <p:cNvPr id="12" name="Slide Number Placeholder 11"/>
          <p:cNvSpPr>
            <a:spLocks noGrp="1"/>
          </p:cNvSpPr>
          <p:nvPr>
            <p:ph type="sldNum" sz="quarter" idx="16"/>
          </p:nvPr>
        </p:nvSpPr>
        <p:spPr/>
        <p:txBody>
          <a:bodyPr rtlCol="0"/>
          <a:lstStyle/>
          <a:p>
            <a:fld id="{1B29A64F-403A-4A9E-92C1-F703E1E2AE3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451631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A3888E0-A796-48DE-BBC7-E48BD0ED8161}" type="datetime1">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Tree>
    <p:extLst>
      <p:ext uri="{BB962C8B-B14F-4D97-AF65-F5344CB8AC3E}">
        <p14:creationId xmlns:p14="http://schemas.microsoft.com/office/powerpoint/2010/main" val="156493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DE5EA-24AE-4EAA-AA44-E10D3B6A520F}" type="datetime1">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1B29A64F-403A-4A9E-92C1-F703E1E2AE37}" type="slidenum">
              <a:rPr lang="en-US" smtClean="0"/>
              <a:pPr/>
              <a:t>‹#›</a:t>
            </a:fld>
            <a:endParaRPr lang="en-US"/>
          </a:p>
        </p:txBody>
      </p:sp>
    </p:spTree>
    <p:extLst>
      <p:ext uri="{BB962C8B-B14F-4D97-AF65-F5344CB8AC3E}">
        <p14:creationId xmlns:p14="http://schemas.microsoft.com/office/powerpoint/2010/main" val="125249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EC4398F-7F79-4011-B964-8A3575DB09C3}" type="datetime1">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0380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4BE2722A-913B-4009-A6BD-B24290431238}" type="datetime1">
              <a:rPr lang="en-US" smtClean="0"/>
              <a:t>10/14/2024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9199573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30212F6-4EDD-44BA-883E-9847649F364E}" type="datetime1">
              <a:rPr lang="en-US" smtClean="0"/>
              <a:t>10/14/2024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B29A64F-403A-4A9E-92C1-F703E1E2AE37}" type="slidenum">
              <a:rPr lang="en-US" smtClean="0"/>
              <a:pPr/>
              <a:t>‹#›</a:t>
            </a:fld>
            <a:endParaRPr lang="en-US"/>
          </a:p>
        </p:txBody>
      </p:sp>
    </p:spTree>
    <p:extLst>
      <p:ext uri="{BB962C8B-B14F-4D97-AF65-F5344CB8AC3E}">
        <p14:creationId xmlns:p14="http://schemas.microsoft.com/office/powerpoint/2010/main" val="1418368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3000">
              <a:srgbClr val="00B050"/>
            </a:gs>
            <a:gs pos="100000">
              <a:schemeClr val="accent4">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19100"/>
            <a:ext cx="12090400" cy="1740170"/>
          </a:xfrm>
        </p:spPr>
        <p:txBody>
          <a:bodyPr>
            <a:normAutofit fontScale="90000"/>
          </a:bodyPr>
          <a:lstStyle/>
          <a:p>
            <a:pPr algn="ctr"/>
            <a:br>
              <a:rPr lang="en-US" b="1" dirty="0"/>
            </a:br>
            <a:br>
              <a:rPr lang="en-US" b="1" dirty="0"/>
            </a:br>
            <a:br>
              <a:rPr lang="en-US" b="1" dirty="0"/>
            </a:br>
            <a:br>
              <a:rPr lang="en-US" b="1" dirty="0"/>
            </a:br>
            <a:r>
              <a:rPr lang="en-US" b="1" dirty="0">
                <a:solidFill>
                  <a:srgbClr val="FFFF00"/>
                </a:solidFill>
              </a:rPr>
              <a:t>Data Communication and Computer Networks</a:t>
            </a:r>
            <a:br>
              <a:rPr lang="en-US" sz="4000" b="1" dirty="0">
                <a:solidFill>
                  <a:srgbClr val="FFFF00"/>
                </a:solidFill>
              </a:rPr>
            </a:br>
            <a:r>
              <a:rPr lang="en-US" b="1" dirty="0">
                <a:solidFill>
                  <a:srgbClr val="FFFF00"/>
                </a:solidFill>
              </a:rPr>
              <a:t>(CCE2102) </a:t>
            </a:r>
            <a:endParaRPr lang="en-US" dirty="0">
              <a:solidFill>
                <a:srgbClr val="FFFF00"/>
              </a:solidFill>
            </a:endParaRPr>
          </a:p>
        </p:txBody>
      </p:sp>
      <p:sp>
        <p:nvSpPr>
          <p:cNvPr id="3" name="Subtitle 2"/>
          <p:cNvSpPr>
            <a:spLocks noGrp="1"/>
          </p:cNvSpPr>
          <p:nvPr>
            <p:ph type="subTitle" idx="1"/>
          </p:nvPr>
        </p:nvSpPr>
        <p:spPr/>
        <p:txBody>
          <a:bodyPr/>
          <a:lstStyle/>
          <a:p>
            <a:pPr algn="ctr"/>
            <a:r>
              <a:rPr lang="en-US" b="1" dirty="0">
                <a:solidFill>
                  <a:schemeClr val="bg1"/>
                </a:solidFill>
              </a:rPr>
              <a:t>By: Dr. Lal Pratap Verma</a:t>
            </a:r>
          </a:p>
        </p:txBody>
      </p:sp>
      <p:sp>
        <p:nvSpPr>
          <p:cNvPr id="6" name="Slide Number Placeholder 5">
            <a:extLst>
              <a:ext uri="{FF2B5EF4-FFF2-40B4-BE49-F238E27FC236}">
                <a16:creationId xmlns:a16="http://schemas.microsoft.com/office/drawing/2014/main" id="{E117FFF0-78F9-4E51-B273-D3D35713523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EEECE1"/>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1400" b="1" i="0" u="none" strike="noStrike" kern="1200" cap="none" spc="0" normalizeH="0" baseline="0" noProof="0">
              <a:ln>
                <a:noFill/>
              </a:ln>
              <a:solidFill>
                <a:srgbClr val="EEECE1"/>
              </a:solidFill>
              <a:effectLst/>
              <a:uLnTx/>
              <a:uFillTx/>
              <a:latin typeface="Tw Cen MT"/>
              <a:ea typeface="+mn-ea"/>
              <a:cs typeface="+mn-cs"/>
            </a:endParaRPr>
          </a:p>
        </p:txBody>
      </p:sp>
      <p:pic>
        <p:nvPicPr>
          <p:cNvPr id="10" name="Picture 2" descr="What is Modem in Computer Network? and How Modem works? - The Study Genius">
            <a:extLst>
              <a:ext uri="{FF2B5EF4-FFF2-40B4-BE49-F238E27FC236}">
                <a16:creationId xmlns:a16="http://schemas.microsoft.com/office/drawing/2014/main" id="{D44136EA-6A9F-B997-87B2-35AE33188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482" y="2535447"/>
            <a:ext cx="8221036" cy="245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3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fontScale="92500" lnSpcReduction="10000"/>
          </a:bodyPr>
          <a:lstStyle/>
          <a:p>
            <a:pPr algn="just"/>
            <a:r>
              <a:rPr lang="en-US" b="1" i="0" dirty="0">
                <a:solidFill>
                  <a:srgbClr val="333333"/>
                </a:solidFill>
                <a:effectLst/>
                <a:latin typeface="inter-bold"/>
              </a:rPr>
              <a:t>Slotted Aloha</a:t>
            </a:r>
            <a:endParaRPr lang="en-US" b="0" i="0" dirty="0">
              <a:solidFill>
                <a:srgbClr val="333333"/>
              </a:solidFill>
              <a:effectLst/>
              <a:latin typeface="inter-regular"/>
            </a:endParaRPr>
          </a:p>
          <a:p>
            <a:pPr algn="just"/>
            <a:r>
              <a:rPr lang="en-US" b="0" i="0" dirty="0">
                <a:solidFill>
                  <a:srgbClr val="333333"/>
                </a:solidFill>
                <a:effectLst/>
                <a:latin typeface="inter-regular"/>
              </a:rPr>
              <a:t>The slotted Aloha is designed to overcome the pure Aloha's efficiency because pure Aloha has a very high possibility of frame hitting.</a:t>
            </a:r>
          </a:p>
          <a:p>
            <a:pPr algn="just"/>
            <a:r>
              <a:rPr lang="en-US" b="0" i="0" dirty="0">
                <a:solidFill>
                  <a:srgbClr val="333333"/>
                </a:solidFill>
                <a:effectLst/>
                <a:latin typeface="inter-regular"/>
              </a:rPr>
              <a:t>In slotted Aloha, the shared channel is divided into a fixed time interval called </a:t>
            </a:r>
            <a:r>
              <a:rPr lang="en-US" b="1" i="0" dirty="0">
                <a:solidFill>
                  <a:srgbClr val="333333"/>
                </a:solidFill>
                <a:effectLst/>
                <a:latin typeface="inter-bold"/>
              </a:rPr>
              <a:t>slots</a:t>
            </a:r>
            <a:r>
              <a:rPr lang="en-US" b="0" i="0" dirty="0">
                <a:solidFill>
                  <a:srgbClr val="333333"/>
                </a:solidFill>
                <a:effectLst/>
                <a:latin typeface="inter-regular"/>
              </a:rPr>
              <a:t>.</a:t>
            </a:r>
          </a:p>
          <a:p>
            <a:pPr algn="just"/>
            <a:r>
              <a:rPr lang="en-US" b="0" i="0" dirty="0">
                <a:solidFill>
                  <a:srgbClr val="333333"/>
                </a:solidFill>
                <a:effectLst/>
                <a:latin typeface="inter-regular"/>
              </a:rPr>
              <a:t>So that, if a station wants to send a frame to a shared channel, the frame can only be sent at the beginning of the slot, and only one frame is allowed to be sent to each slot. </a:t>
            </a:r>
          </a:p>
          <a:p>
            <a:pPr algn="just"/>
            <a:r>
              <a:rPr lang="en-US" b="0" i="0" dirty="0">
                <a:solidFill>
                  <a:srgbClr val="333333"/>
                </a:solidFill>
                <a:effectLst/>
                <a:latin typeface="inter-regular"/>
              </a:rPr>
              <a:t>And if the stations are unable to send data to the beginning of the slot, the station will have to wait until the beginning of the slot for the next time. </a:t>
            </a:r>
          </a:p>
          <a:p>
            <a:pPr algn="just"/>
            <a:r>
              <a:rPr lang="en-US" b="0" i="0" dirty="0">
                <a:solidFill>
                  <a:srgbClr val="333333"/>
                </a:solidFill>
                <a:effectLst/>
                <a:latin typeface="inter-regular"/>
              </a:rPr>
              <a:t>The possibility of a collision remains when trying to send a frame at the beginning of two or more station time slot.</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1895904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333333"/>
                </a:solidFill>
                <a:effectLst/>
                <a:latin typeface="inter-bold"/>
              </a:rPr>
              <a:t>Slotted Aloha</a:t>
            </a:r>
            <a:endParaRPr lang="en-US" b="0" i="0" dirty="0">
              <a:solidFill>
                <a:srgbClr val="333333"/>
              </a:solidFill>
              <a:effectLst/>
              <a:latin typeface="inter-regular"/>
            </a:endParaRP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pic>
        <p:nvPicPr>
          <p:cNvPr id="5122" name="Picture 2" descr="Multiple access protocol- ALOHA, CSMA, CSMA/CA and CSMA/CD">
            <a:extLst>
              <a:ext uri="{FF2B5EF4-FFF2-40B4-BE49-F238E27FC236}">
                <a16:creationId xmlns:a16="http://schemas.microsoft.com/office/drawing/2014/main" id="{F0478788-9E4C-3B0F-264C-C77E31C2C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716" y="1626907"/>
            <a:ext cx="7808302" cy="4903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81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610B4B"/>
                </a:solidFill>
                <a:effectLst/>
                <a:latin typeface="erdana"/>
              </a:rPr>
              <a:t>CSMA (Carrier Sense Multiple Access)</a:t>
            </a:r>
          </a:p>
          <a:p>
            <a:pPr algn="just"/>
            <a:r>
              <a:rPr lang="en-US" b="0" i="0" dirty="0">
                <a:solidFill>
                  <a:srgbClr val="333333"/>
                </a:solidFill>
                <a:effectLst/>
                <a:latin typeface="inter-regular"/>
              </a:rPr>
              <a:t>It is a </a:t>
            </a:r>
            <a:r>
              <a:rPr lang="en-US" b="1" i="0" dirty="0">
                <a:solidFill>
                  <a:srgbClr val="333333"/>
                </a:solidFill>
                <a:effectLst/>
                <a:latin typeface="inter-bold"/>
              </a:rPr>
              <a:t>carrier sense multiple access</a:t>
            </a:r>
            <a:r>
              <a:rPr lang="en-US" b="0" i="0" dirty="0">
                <a:solidFill>
                  <a:srgbClr val="333333"/>
                </a:solidFill>
                <a:effectLst/>
                <a:latin typeface="inter-regular"/>
              </a:rPr>
              <a:t> based on media access protocol to sense the traffic on a channel (idle or busy) before transmitting the data. </a:t>
            </a:r>
          </a:p>
          <a:p>
            <a:pPr algn="just"/>
            <a:r>
              <a:rPr lang="en-US" b="0" i="0" dirty="0">
                <a:solidFill>
                  <a:srgbClr val="333333"/>
                </a:solidFill>
                <a:effectLst/>
                <a:latin typeface="inter-regular"/>
              </a:rPr>
              <a:t>It means that if the channel is idle, the station can send data to the channel. Otherwise, it must wait until the channel becomes idle. </a:t>
            </a:r>
          </a:p>
          <a:p>
            <a:pPr algn="just"/>
            <a:r>
              <a:rPr lang="en-US" b="0" i="0" dirty="0">
                <a:solidFill>
                  <a:srgbClr val="333333"/>
                </a:solidFill>
                <a:effectLst/>
                <a:latin typeface="inter-regular"/>
              </a:rPr>
              <a:t>Hence, it reduces the chances of a collision on a transmission medium.</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3657952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lnSpcReduction="10000"/>
          </a:bodyPr>
          <a:lstStyle/>
          <a:p>
            <a:pPr algn="just"/>
            <a:r>
              <a:rPr lang="en-US" b="1" i="0" dirty="0">
                <a:solidFill>
                  <a:srgbClr val="333333"/>
                </a:solidFill>
                <a:effectLst/>
                <a:latin typeface="inter-bold"/>
              </a:rPr>
              <a:t>CSMA Access Modes</a:t>
            </a:r>
            <a:endParaRPr lang="en-US" b="0" i="0" dirty="0">
              <a:solidFill>
                <a:srgbClr val="333333"/>
              </a:solidFill>
              <a:effectLst/>
              <a:latin typeface="inter-regular"/>
            </a:endParaRPr>
          </a:p>
          <a:p>
            <a:pPr algn="just"/>
            <a:r>
              <a:rPr lang="en-US" b="1" i="0" dirty="0">
                <a:solidFill>
                  <a:srgbClr val="333333"/>
                </a:solidFill>
                <a:effectLst/>
                <a:latin typeface="inter-bold"/>
              </a:rPr>
              <a:t>1-Persistent:</a:t>
            </a:r>
            <a:r>
              <a:rPr lang="en-US" b="0" i="0" dirty="0">
                <a:solidFill>
                  <a:srgbClr val="333333"/>
                </a:solidFill>
                <a:effectLst/>
                <a:latin typeface="inter-regular"/>
              </a:rPr>
              <a:t> In the 1-Persistent mode of CSMA that defines each node, first sense the shared channel and if the channel is idle, it immediately sends the data. </a:t>
            </a:r>
          </a:p>
          <a:p>
            <a:pPr algn="just"/>
            <a:r>
              <a:rPr lang="en-US" b="0" i="0" dirty="0">
                <a:solidFill>
                  <a:srgbClr val="333333"/>
                </a:solidFill>
                <a:effectLst/>
                <a:latin typeface="inter-regular"/>
              </a:rPr>
              <a:t>Else it must wait and keep track of the status of the channel to be idle and broadcast the frame unconditionally as soon as the channel is idle.</a:t>
            </a:r>
          </a:p>
          <a:p>
            <a:pPr algn="just"/>
            <a:r>
              <a:rPr lang="en-US" b="1" i="0" dirty="0">
                <a:solidFill>
                  <a:srgbClr val="333333"/>
                </a:solidFill>
                <a:effectLst/>
                <a:latin typeface="inter-bold"/>
              </a:rPr>
              <a:t>Non-Persistent:</a:t>
            </a:r>
            <a:r>
              <a:rPr lang="en-US" b="0" i="0" dirty="0">
                <a:solidFill>
                  <a:srgbClr val="333333"/>
                </a:solidFill>
                <a:effectLst/>
                <a:latin typeface="inter-regular"/>
              </a:rPr>
              <a:t> It is the access mode of CSMA that defines before transmitting the data, each node must sense the channel, and if the channel is inactive, it immediately sends the data. Otherwise, the station must wait for a random time (not continuously), and when the channel is found to be idle, it transmits the frames.</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2009076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333333"/>
                </a:solidFill>
                <a:effectLst/>
                <a:latin typeface="inter-bold"/>
              </a:rPr>
              <a:t>CSMA Access Modes</a:t>
            </a:r>
            <a:endParaRPr lang="en-US" b="0" i="0" dirty="0">
              <a:solidFill>
                <a:srgbClr val="333333"/>
              </a:solidFill>
              <a:effectLst/>
              <a:latin typeface="inter-regular"/>
            </a:endParaRPr>
          </a:p>
          <a:p>
            <a:pPr algn="just"/>
            <a:r>
              <a:rPr lang="en-US" b="1" i="0" dirty="0">
                <a:solidFill>
                  <a:srgbClr val="333333"/>
                </a:solidFill>
                <a:effectLst/>
                <a:latin typeface="inter-bold"/>
              </a:rPr>
              <a:t>P-Persistent:</a:t>
            </a:r>
            <a:r>
              <a:rPr lang="en-US" b="0" i="0" dirty="0">
                <a:solidFill>
                  <a:srgbClr val="333333"/>
                </a:solidFill>
                <a:effectLst/>
                <a:latin typeface="inter-regular"/>
              </a:rPr>
              <a:t> It is the combination of 1-Persistent and Non-persistent modes. </a:t>
            </a:r>
          </a:p>
          <a:p>
            <a:pPr algn="just"/>
            <a:r>
              <a:rPr lang="en-US" b="0" i="0" dirty="0">
                <a:solidFill>
                  <a:srgbClr val="333333"/>
                </a:solidFill>
                <a:effectLst/>
                <a:latin typeface="inter-regular"/>
              </a:rPr>
              <a:t>The P-Persistent mode defines that each node senses the channel, and if the channel is inactive, it sends a frame with a </a:t>
            </a:r>
            <a:r>
              <a:rPr lang="en-US" b="1" i="0" dirty="0">
                <a:solidFill>
                  <a:srgbClr val="333333"/>
                </a:solidFill>
                <a:effectLst/>
                <a:latin typeface="inter-bold"/>
              </a:rPr>
              <a:t>P</a:t>
            </a:r>
            <a:r>
              <a:rPr lang="en-US" b="0" i="0" dirty="0">
                <a:solidFill>
                  <a:srgbClr val="333333"/>
                </a:solidFill>
                <a:effectLst/>
                <a:latin typeface="inter-regular"/>
              </a:rPr>
              <a:t> probability. If the data is not transmitted, it waits for a (</a:t>
            </a:r>
            <a:r>
              <a:rPr lang="en-US" b="1" i="0" dirty="0">
                <a:solidFill>
                  <a:srgbClr val="333333"/>
                </a:solidFill>
                <a:effectLst/>
                <a:latin typeface="inter-bold"/>
              </a:rPr>
              <a:t>q = 1-p probability</a:t>
            </a:r>
            <a:r>
              <a:rPr lang="en-US" b="0" i="0" dirty="0">
                <a:solidFill>
                  <a:srgbClr val="333333"/>
                </a:solidFill>
                <a:effectLst/>
                <a:latin typeface="inter-regular"/>
              </a:rPr>
              <a:t>) random time and resumes the frame with the next time slot.</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85598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333333"/>
                </a:solidFill>
                <a:effectLst/>
                <a:latin typeface="inter-bold"/>
              </a:rPr>
              <a:t>CSMA Access Modes</a:t>
            </a:r>
            <a:endParaRPr lang="en-US" b="0" i="0" dirty="0">
              <a:solidFill>
                <a:srgbClr val="333333"/>
              </a:solidFill>
              <a:effectLst/>
              <a:latin typeface="inter-regular"/>
            </a:endParaRP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pic>
        <p:nvPicPr>
          <p:cNvPr id="5" name="Picture 4">
            <a:extLst>
              <a:ext uri="{FF2B5EF4-FFF2-40B4-BE49-F238E27FC236}">
                <a16:creationId xmlns:a16="http://schemas.microsoft.com/office/drawing/2014/main" id="{F1A01738-1A41-8618-3CBF-6F7ECD886342}"/>
              </a:ext>
            </a:extLst>
          </p:cNvPr>
          <p:cNvPicPr>
            <a:picLocks noChangeAspect="1"/>
          </p:cNvPicPr>
          <p:nvPr/>
        </p:nvPicPr>
        <p:blipFill>
          <a:blip r:embed="rId3"/>
          <a:stretch>
            <a:fillRect/>
          </a:stretch>
        </p:blipFill>
        <p:spPr>
          <a:xfrm>
            <a:off x="4930671" y="1476374"/>
            <a:ext cx="5238750" cy="5153025"/>
          </a:xfrm>
          <a:prstGeom prst="rect">
            <a:avLst/>
          </a:prstGeom>
        </p:spPr>
      </p:pic>
    </p:spTree>
    <p:extLst>
      <p:ext uri="{BB962C8B-B14F-4D97-AF65-F5344CB8AC3E}">
        <p14:creationId xmlns:p14="http://schemas.microsoft.com/office/powerpoint/2010/main" val="698220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lnSpcReduction="10000"/>
          </a:bodyPr>
          <a:lstStyle/>
          <a:p>
            <a:pPr algn="just"/>
            <a:r>
              <a:rPr lang="en-US" b="1" i="0" dirty="0">
                <a:solidFill>
                  <a:srgbClr val="610B4B"/>
                </a:solidFill>
                <a:effectLst/>
                <a:latin typeface="erdana"/>
              </a:rPr>
              <a:t>CSMA/ CD</a:t>
            </a:r>
          </a:p>
          <a:p>
            <a:pPr algn="just"/>
            <a:r>
              <a:rPr lang="en-US" b="0" i="0" dirty="0">
                <a:solidFill>
                  <a:srgbClr val="333333"/>
                </a:solidFill>
                <a:effectLst/>
                <a:latin typeface="inter-regular"/>
              </a:rPr>
              <a:t>It is a </a:t>
            </a:r>
            <a:r>
              <a:rPr lang="en-US" b="1" i="0" dirty="0">
                <a:solidFill>
                  <a:srgbClr val="333333"/>
                </a:solidFill>
                <a:effectLst/>
                <a:latin typeface="inter-bold"/>
              </a:rPr>
              <a:t>carrier sense multiple access/ collision detection</a:t>
            </a:r>
            <a:r>
              <a:rPr lang="en-US" b="0" i="0" dirty="0">
                <a:solidFill>
                  <a:srgbClr val="333333"/>
                </a:solidFill>
                <a:effectLst/>
                <a:latin typeface="inter-regular"/>
              </a:rPr>
              <a:t> network protocol to transmit data frames. </a:t>
            </a:r>
          </a:p>
          <a:p>
            <a:pPr algn="just"/>
            <a:r>
              <a:rPr lang="en-US" b="0" i="0" dirty="0">
                <a:solidFill>
                  <a:srgbClr val="333333"/>
                </a:solidFill>
                <a:effectLst/>
                <a:latin typeface="inter-regular"/>
              </a:rPr>
              <a:t>The CSMA/CD protocol works with a medium access control layer. </a:t>
            </a:r>
          </a:p>
          <a:p>
            <a:pPr algn="just"/>
            <a:r>
              <a:rPr lang="en-US" b="0" i="0" dirty="0">
                <a:solidFill>
                  <a:srgbClr val="333333"/>
                </a:solidFill>
                <a:effectLst/>
                <a:latin typeface="inter-regular"/>
              </a:rPr>
              <a:t>Therefore, it first senses the shared channel before broadcasting the frames, and if the channel is idle, it transmits a frame to check whether the transmission was successful.</a:t>
            </a:r>
          </a:p>
          <a:p>
            <a:pPr algn="just"/>
            <a:r>
              <a:rPr lang="en-US" b="0" i="0" dirty="0">
                <a:solidFill>
                  <a:srgbClr val="333333"/>
                </a:solidFill>
                <a:effectLst/>
                <a:latin typeface="inter-regular"/>
              </a:rPr>
              <a:t>If the frame is successfully received, the station sends another frame. If any collision is detected in the CSMA/CD, the station sends a jam/ stop signal to the shared channel to terminate data transmission. After that, it waits for a random time before sending a frame to a channel.</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2439442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0" i="0" dirty="0">
                <a:solidFill>
                  <a:srgbClr val="610B4B"/>
                </a:solidFill>
                <a:effectLst/>
                <a:latin typeface="erdana"/>
              </a:rPr>
              <a:t>CSMA/ CA</a:t>
            </a:r>
          </a:p>
          <a:p>
            <a:pPr algn="just"/>
            <a:r>
              <a:rPr lang="en-US" b="0" i="0" dirty="0">
                <a:solidFill>
                  <a:srgbClr val="333333"/>
                </a:solidFill>
                <a:effectLst/>
                <a:latin typeface="inter-regular"/>
              </a:rPr>
              <a:t>It is a </a:t>
            </a:r>
            <a:r>
              <a:rPr lang="en-US" b="1" i="0" dirty="0">
                <a:solidFill>
                  <a:srgbClr val="333333"/>
                </a:solidFill>
                <a:effectLst/>
                <a:latin typeface="inter-bold"/>
              </a:rPr>
              <a:t>carrier sense multiple access/collision avoidance</a:t>
            </a:r>
            <a:r>
              <a:rPr lang="en-US" b="0" i="0" dirty="0">
                <a:solidFill>
                  <a:srgbClr val="333333"/>
                </a:solidFill>
                <a:effectLst/>
                <a:latin typeface="inter-regular"/>
              </a:rPr>
              <a:t> network protocol for carrier transmission of data frames. </a:t>
            </a:r>
          </a:p>
          <a:p>
            <a:pPr algn="just"/>
            <a:r>
              <a:rPr lang="en-US" b="0" i="0" dirty="0">
                <a:solidFill>
                  <a:srgbClr val="333333"/>
                </a:solidFill>
                <a:effectLst/>
                <a:latin typeface="inter-regular"/>
              </a:rPr>
              <a:t>It is a protocol that works with a medium access control layer. When a data frame is sent to a channel, it receives an acknowledgment to check whether the channel is clear. </a:t>
            </a:r>
          </a:p>
          <a:p>
            <a:pPr algn="just"/>
            <a:r>
              <a:rPr lang="en-US" b="0" i="0" dirty="0">
                <a:solidFill>
                  <a:srgbClr val="333333"/>
                </a:solidFill>
                <a:effectLst/>
                <a:latin typeface="inter-regular"/>
              </a:rPr>
              <a:t>If the station receives only a single (own) acknowledgment, that means the data frame has been successfully transmitted to the receiver. </a:t>
            </a:r>
          </a:p>
          <a:p>
            <a:pPr algn="just"/>
            <a:r>
              <a:rPr lang="en-US" b="0" i="0" dirty="0">
                <a:solidFill>
                  <a:srgbClr val="333333"/>
                </a:solidFill>
                <a:effectLst/>
                <a:latin typeface="inter-regular"/>
              </a:rPr>
              <a:t>But if it gets two signals, a collision of the frame occurs in the shared channel. </a:t>
            </a:r>
          </a:p>
          <a:p>
            <a:pPr algn="just"/>
            <a:endParaRPr lang="en-US" b="0" i="0" dirty="0">
              <a:solidFill>
                <a:srgbClr val="333333"/>
              </a:solidFill>
              <a:effectLst/>
              <a:latin typeface="inter-regular"/>
            </a:endParaRP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325645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0" i="0" dirty="0">
                <a:solidFill>
                  <a:srgbClr val="610B4B"/>
                </a:solidFill>
                <a:effectLst/>
                <a:latin typeface="erdana"/>
              </a:rPr>
              <a:t>CSMA/ CA</a:t>
            </a:r>
          </a:p>
          <a:p>
            <a:pPr algn="just"/>
            <a:endParaRPr lang="en-US" b="0" i="0" dirty="0">
              <a:solidFill>
                <a:srgbClr val="333333"/>
              </a:solidFill>
              <a:effectLst/>
              <a:latin typeface="inter-regular"/>
            </a:endParaRP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pic>
        <p:nvPicPr>
          <p:cNvPr id="5" name="Picture 7">
            <a:extLst>
              <a:ext uri="{FF2B5EF4-FFF2-40B4-BE49-F238E27FC236}">
                <a16:creationId xmlns:a16="http://schemas.microsoft.com/office/drawing/2014/main" id="{CD77B8A7-3E8B-9D2A-719F-54792BF89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664" y="1514852"/>
            <a:ext cx="3581400"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a:extLst>
              <a:ext uri="{FF2B5EF4-FFF2-40B4-BE49-F238E27FC236}">
                <a16:creationId xmlns:a16="http://schemas.microsoft.com/office/drawing/2014/main" id="{AF59FEA7-E818-E8C0-577C-BBED7BA5B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73" y="3273972"/>
            <a:ext cx="6367114"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59558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89709" y="1447800"/>
            <a:ext cx="10487892" cy="4953000"/>
          </a:xfrm>
        </p:spPr>
        <p:txBody>
          <a:bodyPr>
            <a:normAutofit/>
          </a:bodyPr>
          <a:lstStyle/>
          <a:p>
            <a:pPr algn="ctr">
              <a:buNone/>
            </a:pPr>
            <a:r>
              <a:rPr lang="en-US" dirty="0"/>
              <a:t>References</a:t>
            </a:r>
          </a:p>
          <a:p>
            <a:r>
              <a:rPr lang="en-US" sz="2000" dirty="0"/>
              <a:t>W. Stallings, Data and Computer Communications, (10e), Pearson Education, 2014.  </a:t>
            </a:r>
          </a:p>
          <a:p>
            <a:r>
              <a:rPr lang="en-US" sz="2000" dirty="0"/>
              <a:t>B. A. </a:t>
            </a:r>
            <a:r>
              <a:rPr lang="en-US" sz="2000" dirty="0" err="1"/>
              <a:t>Forouzan</a:t>
            </a:r>
            <a:r>
              <a:rPr lang="en-US" sz="2000" dirty="0"/>
              <a:t>, Data Communications &amp; Networking, (5e), McGraw Hill, 2013.  </a:t>
            </a:r>
          </a:p>
          <a:p>
            <a:r>
              <a:rPr lang="en-US" sz="2000" dirty="0"/>
              <a:t>D. P. </a:t>
            </a:r>
            <a:r>
              <a:rPr lang="en-US" sz="2000" dirty="0" err="1"/>
              <a:t>Bertsekas</a:t>
            </a:r>
            <a:r>
              <a:rPr lang="en-US" sz="2000" dirty="0"/>
              <a:t>, R. G. </a:t>
            </a:r>
            <a:r>
              <a:rPr lang="en-US" sz="2000" dirty="0" err="1"/>
              <a:t>Gallager</a:t>
            </a:r>
            <a:r>
              <a:rPr lang="en-US" sz="2000" dirty="0"/>
              <a:t>, Data Networks, (2e), Prentice Hall of India, 2011. </a:t>
            </a:r>
          </a:p>
          <a:p>
            <a:r>
              <a:rPr lang="en-US" sz="2000" dirty="0"/>
              <a:t>A. S. Tenenbaum, Computer Networks, (5e), Prentice Hall of India, 2008.  </a:t>
            </a:r>
          </a:p>
          <a:p>
            <a:r>
              <a:rPr lang="en-US" sz="2000" dirty="0"/>
              <a:t>L. L. Peterson, B. S. Davie, Computer Networks: A Systems Approach, (5e), Morgan Kaufmann Publishers, 2011. </a:t>
            </a:r>
          </a:p>
          <a:p>
            <a:endParaRPr lang="en-US" dirty="0"/>
          </a:p>
        </p:txBody>
      </p:sp>
      <p:sp>
        <p:nvSpPr>
          <p:cNvPr id="2" name="Slide Number Placeholder 1">
            <a:extLst>
              <a:ext uri="{FF2B5EF4-FFF2-40B4-BE49-F238E27FC236}">
                <a16:creationId xmlns:a16="http://schemas.microsoft.com/office/drawing/2014/main" id="{0F90DF35-CBC9-4275-ABC1-14369649BC43}"/>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96542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610B4B"/>
                </a:solidFill>
                <a:effectLst/>
                <a:latin typeface="erdana"/>
              </a:rPr>
              <a:t>Multiple Access</a:t>
            </a:r>
          </a:p>
          <a:p>
            <a:pPr algn="just"/>
            <a:r>
              <a:rPr lang="en-US" b="0" i="0" dirty="0">
                <a:solidFill>
                  <a:srgbClr val="333333"/>
                </a:solidFill>
                <a:effectLst/>
                <a:latin typeface="inter-regular"/>
              </a:rPr>
              <a:t>When a sender and receiver have a dedicated link to transmit data packets, the data link control is enough to handle the channel.</a:t>
            </a:r>
          </a:p>
          <a:p>
            <a:pPr algn="just"/>
            <a:r>
              <a:rPr lang="en-US" b="0" i="0" dirty="0">
                <a:solidFill>
                  <a:srgbClr val="333333"/>
                </a:solidFill>
                <a:effectLst/>
                <a:latin typeface="inter-regular"/>
              </a:rPr>
              <a:t>Suppose there is no dedicated path to communicate or transfer the data between two devices. In that case, multiple stations access the channel and simultaneously transmit the data over the channel.</a:t>
            </a:r>
          </a:p>
          <a:p>
            <a:pPr algn="just"/>
            <a:r>
              <a:rPr lang="en-US" b="0" i="0" dirty="0">
                <a:solidFill>
                  <a:srgbClr val="333333"/>
                </a:solidFill>
                <a:effectLst/>
                <a:latin typeface="inter-regular"/>
              </a:rPr>
              <a:t> It may create collision and cross-talk. </a:t>
            </a:r>
          </a:p>
          <a:p>
            <a:pPr algn="just"/>
            <a:r>
              <a:rPr lang="en-US" b="0" i="0" dirty="0">
                <a:solidFill>
                  <a:srgbClr val="333333"/>
                </a:solidFill>
                <a:effectLst/>
                <a:latin typeface="inter-regular"/>
              </a:rPr>
              <a:t>Hence, the multiple access protocols is required to reduce the collision and avoid crosstalk between the channels.</a:t>
            </a:r>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2695922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610B4B"/>
                </a:solidFill>
                <a:effectLst/>
                <a:latin typeface="erdana"/>
              </a:rPr>
              <a:t>Multiple Access</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pic>
        <p:nvPicPr>
          <p:cNvPr id="2050" name="Picture 2" descr="Multiple access protocol- ALOHA, CSMA, CSMA/CA and CSMA/CD">
            <a:extLst>
              <a:ext uri="{FF2B5EF4-FFF2-40B4-BE49-F238E27FC236}">
                <a16:creationId xmlns:a16="http://schemas.microsoft.com/office/drawing/2014/main" id="{301F172D-BFFC-C231-1AB9-3084D04B3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969477"/>
            <a:ext cx="9923975" cy="4659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45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610B4B"/>
                </a:solidFill>
                <a:effectLst/>
                <a:latin typeface="erdana"/>
              </a:rPr>
              <a:t>Random Access Protocol</a:t>
            </a:r>
          </a:p>
          <a:p>
            <a:pPr algn="just"/>
            <a:r>
              <a:rPr lang="en-US" b="0" i="0" dirty="0">
                <a:solidFill>
                  <a:srgbClr val="333333"/>
                </a:solidFill>
                <a:effectLst/>
                <a:latin typeface="inter-regular"/>
              </a:rPr>
              <a:t>In this protocol, all the station has the equal priority to send the data over a channel. </a:t>
            </a:r>
          </a:p>
          <a:p>
            <a:pPr algn="just"/>
            <a:r>
              <a:rPr lang="en-US" b="0" i="0" dirty="0">
                <a:solidFill>
                  <a:srgbClr val="333333"/>
                </a:solidFill>
                <a:effectLst/>
                <a:latin typeface="inter-regular"/>
              </a:rPr>
              <a:t>In random access protocol, one or more stations cannot depend on another station nor any station control another station. </a:t>
            </a:r>
          </a:p>
          <a:p>
            <a:pPr algn="just"/>
            <a:r>
              <a:rPr lang="en-US" b="0" i="0" dirty="0">
                <a:solidFill>
                  <a:srgbClr val="333333"/>
                </a:solidFill>
                <a:effectLst/>
                <a:latin typeface="inter-regular"/>
              </a:rPr>
              <a:t>Depending on the channel's state (idle or busy), each station transmits the data frame. However, if more than one station sends the data over a channel, there may be a collision or data conflict. </a:t>
            </a:r>
          </a:p>
          <a:p>
            <a:pPr algn="just"/>
            <a:r>
              <a:rPr lang="en-US" b="0" i="0" dirty="0">
                <a:solidFill>
                  <a:srgbClr val="333333"/>
                </a:solidFill>
                <a:effectLst/>
                <a:latin typeface="inter-regular"/>
              </a:rPr>
              <a:t>Due to the collision, the data frame packets may be lost or changed. And hence, it does not receive by the receiver end.</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716294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610B4B"/>
                </a:solidFill>
                <a:effectLst/>
                <a:latin typeface="erdana"/>
              </a:rPr>
              <a:t>Random Access Protocol</a:t>
            </a:r>
          </a:p>
          <a:p>
            <a:pPr algn="just"/>
            <a:r>
              <a:rPr lang="en-US" b="0" i="0" dirty="0">
                <a:solidFill>
                  <a:srgbClr val="333333"/>
                </a:solidFill>
                <a:effectLst/>
                <a:latin typeface="inter-regular"/>
              </a:rPr>
              <a:t>Following are the different methods of random-access protocols :</a:t>
            </a:r>
          </a:p>
          <a:p>
            <a:pPr lvl="1" algn="just"/>
            <a:r>
              <a:rPr lang="en-US" b="0" i="0" dirty="0">
                <a:solidFill>
                  <a:srgbClr val="000000"/>
                </a:solidFill>
                <a:effectLst/>
                <a:latin typeface="inter-regular"/>
              </a:rPr>
              <a:t>Aloha</a:t>
            </a:r>
          </a:p>
          <a:p>
            <a:pPr lvl="1" algn="just"/>
            <a:r>
              <a:rPr lang="en-US" b="0" i="0" dirty="0">
                <a:solidFill>
                  <a:srgbClr val="000000"/>
                </a:solidFill>
                <a:effectLst/>
                <a:latin typeface="inter-regular"/>
              </a:rPr>
              <a:t>CSMA</a:t>
            </a:r>
          </a:p>
          <a:p>
            <a:pPr lvl="1" algn="just"/>
            <a:r>
              <a:rPr lang="en-US" b="0" i="0" dirty="0">
                <a:solidFill>
                  <a:srgbClr val="000000"/>
                </a:solidFill>
                <a:effectLst/>
                <a:latin typeface="inter-regular"/>
              </a:rPr>
              <a:t>CSMA/CD</a:t>
            </a:r>
          </a:p>
          <a:p>
            <a:pPr lvl="1" algn="just"/>
            <a:r>
              <a:rPr lang="en-US" b="0" i="0" dirty="0">
                <a:solidFill>
                  <a:srgbClr val="000000"/>
                </a:solidFill>
                <a:effectLst/>
                <a:latin typeface="inter-regular"/>
              </a:rPr>
              <a:t>CSMA/CA</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3956600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fontScale="92500" lnSpcReduction="10000"/>
          </a:bodyPr>
          <a:lstStyle/>
          <a:p>
            <a:pPr algn="just"/>
            <a:r>
              <a:rPr lang="en-US" b="1" i="0" dirty="0">
                <a:solidFill>
                  <a:srgbClr val="610B4B"/>
                </a:solidFill>
                <a:effectLst/>
                <a:latin typeface="erdana"/>
              </a:rPr>
              <a:t>ALOHA Random Access Protocol</a:t>
            </a:r>
          </a:p>
          <a:p>
            <a:pPr algn="just"/>
            <a:r>
              <a:rPr lang="en-US" b="0" i="0" dirty="0">
                <a:solidFill>
                  <a:srgbClr val="333333"/>
                </a:solidFill>
                <a:effectLst/>
                <a:latin typeface="inter-regular"/>
              </a:rPr>
              <a:t>It is designed for wireless LAN (Local Area Network) but can also be used in a shared medium to transmit data. </a:t>
            </a:r>
          </a:p>
          <a:p>
            <a:pPr algn="just"/>
            <a:r>
              <a:rPr lang="en-US" dirty="0">
                <a:solidFill>
                  <a:srgbClr val="333333"/>
                </a:solidFill>
                <a:latin typeface="inter-regular"/>
              </a:rPr>
              <a:t>By u</a:t>
            </a:r>
            <a:r>
              <a:rPr lang="en-US" b="0" i="0" dirty="0">
                <a:solidFill>
                  <a:srgbClr val="333333"/>
                </a:solidFill>
                <a:effectLst/>
                <a:latin typeface="inter-regular"/>
              </a:rPr>
              <a:t>sing this method, any station can transmit data across a network simultaneously when a data frameset is available for transmission.</a:t>
            </a:r>
          </a:p>
          <a:p>
            <a:pPr algn="just"/>
            <a:r>
              <a:rPr lang="en-US" b="1" i="0" dirty="0">
                <a:solidFill>
                  <a:srgbClr val="333333"/>
                </a:solidFill>
                <a:effectLst/>
                <a:latin typeface="inter-bold"/>
              </a:rPr>
              <a:t>Aloha Rules</a:t>
            </a:r>
            <a:endParaRPr lang="en-US" b="0" i="0" dirty="0">
              <a:solidFill>
                <a:srgbClr val="333333"/>
              </a:solidFill>
              <a:effectLst/>
              <a:latin typeface="inter-regular"/>
            </a:endParaRPr>
          </a:p>
          <a:p>
            <a:pPr lvl="1" algn="just">
              <a:buFont typeface="+mj-lt"/>
              <a:buAutoNum type="arabicPeriod"/>
            </a:pPr>
            <a:r>
              <a:rPr lang="en-US" b="0" i="0" dirty="0">
                <a:solidFill>
                  <a:srgbClr val="000000"/>
                </a:solidFill>
                <a:effectLst/>
                <a:latin typeface="inter-regular"/>
              </a:rPr>
              <a:t>Any station can transmit data to a channel at any time.</a:t>
            </a:r>
          </a:p>
          <a:p>
            <a:pPr lvl="1" algn="just">
              <a:buFont typeface="+mj-lt"/>
              <a:buAutoNum type="arabicPeriod"/>
            </a:pPr>
            <a:r>
              <a:rPr lang="en-US" b="0" i="0" dirty="0">
                <a:solidFill>
                  <a:srgbClr val="000000"/>
                </a:solidFill>
                <a:effectLst/>
                <a:latin typeface="inter-regular"/>
              </a:rPr>
              <a:t>It does not require any carrier sensing.</a:t>
            </a:r>
          </a:p>
          <a:p>
            <a:pPr lvl="1" algn="just">
              <a:buFont typeface="+mj-lt"/>
              <a:buAutoNum type="arabicPeriod"/>
            </a:pPr>
            <a:r>
              <a:rPr lang="en-US" b="0" i="0" dirty="0">
                <a:solidFill>
                  <a:srgbClr val="000000"/>
                </a:solidFill>
                <a:effectLst/>
                <a:latin typeface="inter-regular"/>
              </a:rPr>
              <a:t>Collision and data frames may be lost during the transmission of data through multiple stations.</a:t>
            </a:r>
          </a:p>
          <a:p>
            <a:pPr lvl="1" algn="just">
              <a:buFont typeface="+mj-lt"/>
              <a:buAutoNum type="arabicPeriod"/>
            </a:pPr>
            <a:r>
              <a:rPr lang="en-US" b="0" i="0" dirty="0">
                <a:solidFill>
                  <a:srgbClr val="000000"/>
                </a:solidFill>
                <a:effectLst/>
                <a:latin typeface="inter-regular"/>
              </a:rPr>
              <a:t>Acknowledgment of the frames exists in Aloha. Hence, there is no collision detection.</a:t>
            </a:r>
          </a:p>
          <a:p>
            <a:pPr lvl="1" algn="just">
              <a:buFont typeface="+mj-lt"/>
              <a:buAutoNum type="arabicPeriod"/>
            </a:pPr>
            <a:r>
              <a:rPr lang="en-US" b="0" i="0" dirty="0">
                <a:solidFill>
                  <a:srgbClr val="000000"/>
                </a:solidFill>
                <a:effectLst/>
                <a:latin typeface="inter-regular"/>
              </a:rPr>
              <a:t>It requires retransmission of data after some random amount of time.</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2094835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610B4B"/>
                </a:solidFill>
                <a:effectLst/>
                <a:latin typeface="erdana"/>
              </a:rPr>
              <a:t>ALOHA Random Access Protocol</a:t>
            </a:r>
          </a:p>
          <a:p>
            <a:pPr algn="just"/>
            <a:endParaRPr lang="en-US" b="0" i="0" dirty="0">
              <a:solidFill>
                <a:srgbClr val="000000"/>
              </a:solidFill>
              <a:effectLst/>
              <a:latin typeface="inter-regular"/>
            </a:endParaRP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pic>
        <p:nvPicPr>
          <p:cNvPr id="3076" name="Picture 4" descr="Multiple access protocol- ALOHA, CSMA, CSMA/CA and CSMA/CD">
            <a:extLst>
              <a:ext uri="{FF2B5EF4-FFF2-40B4-BE49-F238E27FC236}">
                <a16:creationId xmlns:a16="http://schemas.microsoft.com/office/drawing/2014/main" id="{264FD45E-EBCB-FC9E-6213-3C49F3F648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982" y="2528888"/>
            <a:ext cx="6907236" cy="28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4608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fontScale="92500"/>
          </a:bodyPr>
          <a:lstStyle/>
          <a:p>
            <a:pPr algn="just"/>
            <a:r>
              <a:rPr lang="en-US" b="1" i="0" dirty="0">
                <a:solidFill>
                  <a:srgbClr val="333333"/>
                </a:solidFill>
                <a:effectLst/>
                <a:latin typeface="inter-bold"/>
              </a:rPr>
              <a:t>Pure Aloha</a:t>
            </a:r>
            <a:endParaRPr lang="en-US" b="1" i="0" dirty="0">
              <a:solidFill>
                <a:srgbClr val="333333"/>
              </a:solidFill>
              <a:effectLst/>
              <a:latin typeface="inter-regular"/>
            </a:endParaRPr>
          </a:p>
          <a:p>
            <a:pPr algn="just"/>
            <a:r>
              <a:rPr lang="en-US" b="0" i="0" dirty="0">
                <a:solidFill>
                  <a:srgbClr val="333333"/>
                </a:solidFill>
                <a:effectLst/>
                <a:latin typeface="inter-regular"/>
              </a:rPr>
              <a:t>In pure Aloha, when each station transmits data to a channel without checking whether the channel is idle or not, the chances of collision may occur, and the data frame can be lost. </a:t>
            </a:r>
          </a:p>
          <a:p>
            <a:pPr algn="just"/>
            <a:r>
              <a:rPr lang="en-US" b="0" i="0" dirty="0">
                <a:solidFill>
                  <a:srgbClr val="333333"/>
                </a:solidFill>
                <a:effectLst/>
                <a:latin typeface="inter-regular"/>
              </a:rPr>
              <a:t>When any station transmits the data frame to a channel, the pure Aloha waits for the receiver's acknowledgment. </a:t>
            </a:r>
          </a:p>
          <a:p>
            <a:pPr algn="just"/>
            <a:r>
              <a:rPr lang="en-US" b="0" i="0" dirty="0">
                <a:solidFill>
                  <a:srgbClr val="333333"/>
                </a:solidFill>
                <a:effectLst/>
                <a:latin typeface="inter-regular"/>
              </a:rPr>
              <a:t>If it does not acknowledge the receiver end within the specified time, the station waits for a random amount of time, called the backoff time (Tb). </a:t>
            </a:r>
          </a:p>
          <a:p>
            <a:pPr algn="just"/>
            <a:r>
              <a:rPr lang="en-US" b="0" i="0" dirty="0">
                <a:solidFill>
                  <a:srgbClr val="333333"/>
                </a:solidFill>
                <a:effectLst/>
                <a:latin typeface="inter-regular"/>
              </a:rPr>
              <a:t>And the station may assume the frame has been lost or destroyed. Therefore, it retransmits the frame until all the data are successfully transmitted to the receiver.</a:t>
            </a: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spTree>
    <p:extLst>
      <p:ext uri="{BB962C8B-B14F-4D97-AF65-F5344CB8AC3E}">
        <p14:creationId xmlns:p14="http://schemas.microsoft.com/office/powerpoint/2010/main" val="193420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Link Layer</a:t>
            </a:r>
          </a:p>
        </p:txBody>
      </p:sp>
      <p:sp>
        <p:nvSpPr>
          <p:cNvPr id="3" name="Content Placeholder 2"/>
          <p:cNvSpPr>
            <a:spLocks noGrp="1"/>
          </p:cNvSpPr>
          <p:nvPr>
            <p:ph sz="quarter" idx="1"/>
          </p:nvPr>
        </p:nvSpPr>
        <p:spPr>
          <a:xfrm>
            <a:off x="502827" y="1514852"/>
            <a:ext cx="11412507" cy="5114547"/>
          </a:xfrm>
        </p:spPr>
        <p:txBody>
          <a:bodyPr>
            <a:normAutofit/>
          </a:bodyPr>
          <a:lstStyle/>
          <a:p>
            <a:pPr algn="just"/>
            <a:r>
              <a:rPr lang="en-US" b="1" i="0" dirty="0">
                <a:solidFill>
                  <a:srgbClr val="333333"/>
                </a:solidFill>
                <a:effectLst/>
                <a:latin typeface="inter-bold"/>
              </a:rPr>
              <a:t>Pure Aloha</a:t>
            </a:r>
            <a:endParaRPr lang="en-US" b="1" i="0" dirty="0">
              <a:solidFill>
                <a:srgbClr val="333333"/>
              </a:solidFill>
              <a:effectLst/>
              <a:latin typeface="inter-regular"/>
            </a:endParaRPr>
          </a:p>
          <a:p>
            <a:pPr algn="just"/>
            <a:endParaRPr lang="en-US" b="0" i="0" dirty="0">
              <a:solidFill>
                <a:srgbClr val="000000"/>
              </a:solidFill>
              <a:effectLst/>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B29A64F-403A-4A9E-92C1-F703E1E2AE37}" type="slidenum">
              <a:rPr kumimoji="0" lang="en-US" sz="1400" b="1" i="0" u="none" strike="noStrike" kern="1200" cap="none" spc="0" normalizeH="0" baseline="0" noProof="0" smtClean="0">
                <a:ln>
                  <a:noFill/>
                </a:ln>
                <a:solidFill>
                  <a:srgbClr val="FFFFFF"/>
                </a:solidFill>
                <a:effectLst/>
                <a:uLnTx/>
                <a:uFillTx/>
                <a:latin typeface="Tw Cen M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a:ln>
                <a:noFill/>
              </a:ln>
              <a:solidFill>
                <a:srgbClr val="FFFFFF"/>
              </a:solidFill>
              <a:effectLst/>
              <a:uLnTx/>
              <a:uFillTx/>
              <a:latin typeface="Tw Cen MT"/>
              <a:ea typeface="+mn-ea"/>
              <a:cs typeface="+mn-cs"/>
            </a:endParaRPr>
          </a:p>
        </p:txBody>
      </p:sp>
      <p:pic>
        <p:nvPicPr>
          <p:cNvPr id="4098" name="Picture 2" descr="Multiple access protocol- ALOHA, CSMA, CSMA/CA and CSMA/CD">
            <a:extLst>
              <a:ext uri="{FF2B5EF4-FFF2-40B4-BE49-F238E27FC236}">
                <a16:creationId xmlns:a16="http://schemas.microsoft.com/office/drawing/2014/main" id="{DDE7C9DF-AE7B-CA99-957E-B3C22F255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892" y="1544467"/>
            <a:ext cx="8975188" cy="485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217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2E545EE12C1E4FA24924A06029670F" ma:contentTypeVersion="4" ma:contentTypeDescription="Create a new document." ma:contentTypeScope="" ma:versionID="73fbb457d4dd93784d1fd9110f002bac">
  <xsd:schema xmlns:xsd="http://www.w3.org/2001/XMLSchema" xmlns:xs="http://www.w3.org/2001/XMLSchema" xmlns:p="http://schemas.microsoft.com/office/2006/metadata/properties" xmlns:ns2="3cf2e254-0474-4fcd-906f-ad5088d4e19b" targetNamespace="http://schemas.microsoft.com/office/2006/metadata/properties" ma:root="true" ma:fieldsID="598fc89ab9c06d386f363f29dd8f7696" ns2:_="">
    <xsd:import namespace="3cf2e254-0474-4fcd-906f-ad5088d4e1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f2e254-0474-4fcd-906f-ad5088d4e1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9028FF-B638-48DE-B164-21AFE8186CBA}"/>
</file>

<file path=customXml/itemProps2.xml><?xml version="1.0" encoding="utf-8"?>
<ds:datastoreItem xmlns:ds="http://schemas.openxmlformats.org/officeDocument/2006/customXml" ds:itemID="{10F3F85B-BBCB-4FCF-B03E-8BD13303FC5B}"/>
</file>

<file path=customXml/itemProps3.xml><?xml version="1.0" encoding="utf-8"?>
<ds:datastoreItem xmlns:ds="http://schemas.openxmlformats.org/officeDocument/2006/customXml" ds:itemID="{FB228481-C083-4E1D-859D-9DCAFD60E625}"/>
</file>

<file path=docProps/app.xml><?xml version="1.0" encoding="utf-8"?>
<Properties xmlns="http://schemas.openxmlformats.org/officeDocument/2006/extended-properties" xmlns:vt="http://schemas.openxmlformats.org/officeDocument/2006/docPropsVTypes">
  <TotalTime>46</TotalTime>
  <Words>1440</Words>
  <Application>Microsoft Office PowerPoint</Application>
  <PresentationFormat>Widescreen</PresentationFormat>
  <Paragraphs>117</Paragraphs>
  <Slides>19</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Calibri</vt:lpstr>
      <vt:lpstr>erdana</vt:lpstr>
      <vt:lpstr>inter-bold</vt:lpstr>
      <vt:lpstr>inter-regular</vt:lpstr>
      <vt:lpstr>Nunito</vt:lpstr>
      <vt:lpstr>Tw Cen MT</vt:lpstr>
      <vt:lpstr>Wingdings</vt:lpstr>
      <vt:lpstr>Wingdings 2</vt:lpstr>
      <vt:lpstr>Median</vt:lpstr>
      <vt:lpstr>    Data Communication and Computer Networks (CCE2102) </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Data Link Layer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Lal Pratap Verma [MU - Jaipur]</dc:creator>
  <cp:lastModifiedBy>Lal Pratap Verma [MU - Jaipur]</cp:lastModifiedBy>
  <cp:revision>1</cp:revision>
  <dcterms:created xsi:type="dcterms:W3CDTF">2024-08-05T08:26:02Z</dcterms:created>
  <dcterms:modified xsi:type="dcterms:W3CDTF">2024-10-14T03:49:52Z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0x010100142E545EE12C1E4FA24924A06029670F</vt:lpwstr>
  </property>
</Properties>
</file>